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8" r:id="rId3"/>
    <p:sldId id="259" r:id="rId4"/>
    <p:sldId id="260" r:id="rId5"/>
    <p:sldId id="261" r:id="rId6"/>
    <p:sldId id="262" r:id="rId7"/>
    <p:sldId id="266" r:id="rId8"/>
    <p:sldId id="264" r:id="rId9"/>
    <p:sldId id="267" r:id="rId10"/>
    <p:sldId id="268" r:id="rId11"/>
    <p:sldId id="269" r:id="rId12"/>
    <p:sldId id="270" r:id="rId13"/>
    <p:sldId id="271" r:id="rId14"/>
    <p:sldId id="272" r:id="rId15"/>
    <p:sldId id="273" r:id="rId16"/>
    <p:sldId id="274" r:id="rId17"/>
    <p:sldId id="275" r:id="rId18"/>
    <p:sldId id="265" r:id="rId19"/>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049" autoAdjust="0"/>
  </p:normalViewPr>
  <p:slideViewPr>
    <p:cSldViewPr>
      <p:cViewPr varScale="1">
        <p:scale>
          <a:sx n="44" d="100"/>
          <a:sy n="44" d="100"/>
        </p:scale>
        <p:origin x="58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0E9A56-3D30-4608-B95E-4757807006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45B641-E910-44B6-B66B-8E315CF9D119}">
      <dgm:prSet/>
      <dgm:spPr/>
      <dgm:t>
        <a:bodyPr/>
        <a:lstStyle/>
        <a:p>
          <a:pPr>
            <a:lnSpc>
              <a:spcPct val="100000"/>
            </a:lnSpc>
          </a:pPr>
          <a:r>
            <a:rPr lang="en-IN"/>
            <a:t>Neurodegenerative syndrome with cognitive, memory, social dysfunction; progressive, developmental brain pathology (Cummings, 2021).</a:t>
          </a:r>
          <a:endParaRPr lang="en-US"/>
        </a:p>
      </dgm:t>
    </dgm:pt>
    <dgm:pt modelId="{14C3DDD7-9972-420E-A02E-0904C67DD6AC}" type="parTrans" cxnId="{17338149-22F3-444B-93C6-75FC946332B5}">
      <dgm:prSet/>
      <dgm:spPr/>
      <dgm:t>
        <a:bodyPr/>
        <a:lstStyle/>
        <a:p>
          <a:endParaRPr lang="en-US"/>
        </a:p>
      </dgm:t>
    </dgm:pt>
    <dgm:pt modelId="{DE6667B3-2FF4-4B3E-A08B-97968379EB47}" type="sibTrans" cxnId="{17338149-22F3-444B-93C6-75FC946332B5}">
      <dgm:prSet/>
      <dgm:spPr/>
      <dgm:t>
        <a:bodyPr/>
        <a:lstStyle/>
        <a:p>
          <a:endParaRPr lang="en-US"/>
        </a:p>
      </dgm:t>
    </dgm:pt>
    <dgm:pt modelId="{69334CDF-F4E9-49D4-B9AF-3215C64E54B5}">
      <dgm:prSet/>
      <dgm:spPr/>
      <dgm:t>
        <a:bodyPr/>
        <a:lstStyle/>
        <a:p>
          <a:pPr>
            <a:lnSpc>
              <a:spcPct val="100000"/>
            </a:lnSpc>
          </a:pPr>
          <a:r>
            <a:rPr lang="en-IN"/>
            <a:t>Major types: Alzheimer (50-70%), Vascular (15-25%), Lewy Body (10-15%), Frontotemporal (2%) with diverse course of progression (Alzheimer Association, 2019).</a:t>
          </a:r>
          <a:endParaRPr lang="en-US"/>
        </a:p>
      </dgm:t>
    </dgm:pt>
    <dgm:pt modelId="{5BA59A25-2587-4021-B387-D5D95AAD34EA}" type="parTrans" cxnId="{234BA269-1446-4CD2-8137-EBCCE84D5E2B}">
      <dgm:prSet/>
      <dgm:spPr/>
      <dgm:t>
        <a:bodyPr/>
        <a:lstStyle/>
        <a:p>
          <a:endParaRPr lang="en-US"/>
        </a:p>
      </dgm:t>
    </dgm:pt>
    <dgm:pt modelId="{7A261616-6786-41C4-B225-04141D94F231}" type="sibTrans" cxnId="{234BA269-1446-4CD2-8137-EBCCE84D5E2B}">
      <dgm:prSet/>
      <dgm:spPr/>
      <dgm:t>
        <a:bodyPr/>
        <a:lstStyle/>
        <a:p>
          <a:endParaRPr lang="en-US"/>
        </a:p>
      </dgm:t>
    </dgm:pt>
    <dgm:pt modelId="{CC70B77F-F49E-4AE5-AAD8-290E66738432}">
      <dgm:prSet/>
      <dgm:spPr/>
      <dgm:t>
        <a:bodyPr/>
        <a:lstStyle/>
        <a:p>
          <a:pPr>
            <a:lnSpc>
              <a:spcPct val="100000"/>
            </a:lnSpc>
          </a:pPr>
          <a:r>
            <a:rPr lang="en-IN"/>
            <a:t>Aetiology: Interaction of genetic, vascular, inflammatory, amyloid-beta deposition, and lifestyle factors; non modifiable age /genetics and modifiable cardiovascular risk factors.</a:t>
          </a:r>
          <a:endParaRPr lang="en-US"/>
        </a:p>
      </dgm:t>
    </dgm:pt>
    <dgm:pt modelId="{E4D331E3-C26C-4CB5-8240-7D39E299FB68}" type="parTrans" cxnId="{DEDCAE8E-C19A-473A-9394-5CE860BDF7F4}">
      <dgm:prSet/>
      <dgm:spPr/>
      <dgm:t>
        <a:bodyPr/>
        <a:lstStyle/>
        <a:p>
          <a:endParaRPr lang="en-US"/>
        </a:p>
      </dgm:t>
    </dgm:pt>
    <dgm:pt modelId="{2BBD7555-598E-47AE-BCAB-0F0A02B06219}" type="sibTrans" cxnId="{DEDCAE8E-C19A-473A-9394-5CE860BDF7F4}">
      <dgm:prSet/>
      <dgm:spPr/>
      <dgm:t>
        <a:bodyPr/>
        <a:lstStyle/>
        <a:p>
          <a:endParaRPr lang="en-US"/>
        </a:p>
      </dgm:t>
    </dgm:pt>
    <dgm:pt modelId="{0DBE1C08-50F4-4F4D-92BB-7658BBC66AC3}" type="pres">
      <dgm:prSet presAssocID="{6F0E9A56-3D30-4608-B95E-475780700670}" presName="root" presStyleCnt="0">
        <dgm:presLayoutVars>
          <dgm:dir/>
          <dgm:resizeHandles val="exact"/>
        </dgm:presLayoutVars>
      </dgm:prSet>
      <dgm:spPr/>
    </dgm:pt>
    <dgm:pt modelId="{CB649C9A-1EA8-4D13-B168-96B9EB9704D0}" type="pres">
      <dgm:prSet presAssocID="{F245B641-E910-44B6-B66B-8E315CF9D119}" presName="compNode" presStyleCnt="0"/>
      <dgm:spPr/>
    </dgm:pt>
    <dgm:pt modelId="{37019789-2488-4FB6-A0EA-810BBB6388BC}" type="pres">
      <dgm:prSet presAssocID="{F245B641-E910-44B6-B66B-8E315CF9D119}" presName="bgRect" presStyleLbl="bgShp" presStyleIdx="0" presStyleCnt="3"/>
      <dgm:spPr/>
    </dgm:pt>
    <dgm:pt modelId="{E2C2E648-1251-4F6F-A1A5-659D57E7B96A}" type="pres">
      <dgm:prSet presAssocID="{F245B641-E910-44B6-B66B-8E315CF9D1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E1B189BC-1153-4CE9-8B9D-FCF740C5DE08}" type="pres">
      <dgm:prSet presAssocID="{F245B641-E910-44B6-B66B-8E315CF9D119}" presName="spaceRect" presStyleCnt="0"/>
      <dgm:spPr/>
    </dgm:pt>
    <dgm:pt modelId="{1916B933-79E8-4829-9A2E-6F1349C90C7A}" type="pres">
      <dgm:prSet presAssocID="{F245B641-E910-44B6-B66B-8E315CF9D119}" presName="parTx" presStyleLbl="revTx" presStyleIdx="0" presStyleCnt="3">
        <dgm:presLayoutVars>
          <dgm:chMax val="0"/>
          <dgm:chPref val="0"/>
        </dgm:presLayoutVars>
      </dgm:prSet>
      <dgm:spPr/>
    </dgm:pt>
    <dgm:pt modelId="{93F438F7-5498-4C8D-8C0C-2CF9373D05DB}" type="pres">
      <dgm:prSet presAssocID="{DE6667B3-2FF4-4B3E-A08B-97968379EB47}" presName="sibTrans" presStyleCnt="0"/>
      <dgm:spPr/>
    </dgm:pt>
    <dgm:pt modelId="{82BD7D99-8C8E-4229-A141-98EE1630A5A3}" type="pres">
      <dgm:prSet presAssocID="{69334CDF-F4E9-49D4-B9AF-3215C64E54B5}" presName="compNode" presStyleCnt="0"/>
      <dgm:spPr/>
    </dgm:pt>
    <dgm:pt modelId="{A75BD496-0DAF-45AE-9831-FC09392B9FDD}" type="pres">
      <dgm:prSet presAssocID="{69334CDF-F4E9-49D4-B9AF-3215C64E54B5}" presName="bgRect" presStyleLbl="bgShp" presStyleIdx="1" presStyleCnt="3"/>
      <dgm:spPr/>
    </dgm:pt>
    <dgm:pt modelId="{162EB0BE-3104-49FC-AC8D-2606BE064332}" type="pres">
      <dgm:prSet presAssocID="{69334CDF-F4E9-49D4-B9AF-3215C64E54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44F5023A-C49F-4272-94C0-326233BBA9C9}" type="pres">
      <dgm:prSet presAssocID="{69334CDF-F4E9-49D4-B9AF-3215C64E54B5}" presName="spaceRect" presStyleCnt="0"/>
      <dgm:spPr/>
    </dgm:pt>
    <dgm:pt modelId="{71C630F8-1103-4364-8111-2B6104F530D2}" type="pres">
      <dgm:prSet presAssocID="{69334CDF-F4E9-49D4-B9AF-3215C64E54B5}" presName="parTx" presStyleLbl="revTx" presStyleIdx="1" presStyleCnt="3">
        <dgm:presLayoutVars>
          <dgm:chMax val="0"/>
          <dgm:chPref val="0"/>
        </dgm:presLayoutVars>
      </dgm:prSet>
      <dgm:spPr/>
    </dgm:pt>
    <dgm:pt modelId="{4251C62D-6CC4-4A10-8C31-66E26A02B376}" type="pres">
      <dgm:prSet presAssocID="{7A261616-6786-41C4-B225-04141D94F231}" presName="sibTrans" presStyleCnt="0"/>
      <dgm:spPr/>
    </dgm:pt>
    <dgm:pt modelId="{8E650463-223F-4A58-BE8E-4659EC4646F4}" type="pres">
      <dgm:prSet presAssocID="{CC70B77F-F49E-4AE5-AAD8-290E66738432}" presName="compNode" presStyleCnt="0"/>
      <dgm:spPr/>
    </dgm:pt>
    <dgm:pt modelId="{C54F238B-22BF-450C-8268-EA3AD58CE743}" type="pres">
      <dgm:prSet presAssocID="{CC70B77F-F49E-4AE5-AAD8-290E66738432}" presName="bgRect" presStyleLbl="bgShp" presStyleIdx="2" presStyleCnt="3"/>
      <dgm:spPr/>
    </dgm:pt>
    <dgm:pt modelId="{03690E9B-3AC7-4082-BCE6-96F3F9FDBD49}" type="pres">
      <dgm:prSet presAssocID="{CC70B77F-F49E-4AE5-AAD8-290E667384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adioactive Sign"/>
        </a:ext>
      </dgm:extLst>
    </dgm:pt>
    <dgm:pt modelId="{549C2034-939E-4B3A-8DF8-FB4A9840AB1F}" type="pres">
      <dgm:prSet presAssocID="{CC70B77F-F49E-4AE5-AAD8-290E66738432}" presName="spaceRect" presStyleCnt="0"/>
      <dgm:spPr/>
    </dgm:pt>
    <dgm:pt modelId="{121D0443-AC52-4353-B1C2-303F3D9D86A6}" type="pres">
      <dgm:prSet presAssocID="{CC70B77F-F49E-4AE5-AAD8-290E66738432}" presName="parTx" presStyleLbl="revTx" presStyleIdx="2" presStyleCnt="3">
        <dgm:presLayoutVars>
          <dgm:chMax val="0"/>
          <dgm:chPref val="0"/>
        </dgm:presLayoutVars>
      </dgm:prSet>
      <dgm:spPr/>
    </dgm:pt>
  </dgm:ptLst>
  <dgm:cxnLst>
    <dgm:cxn modelId="{17338149-22F3-444B-93C6-75FC946332B5}" srcId="{6F0E9A56-3D30-4608-B95E-475780700670}" destId="{F245B641-E910-44B6-B66B-8E315CF9D119}" srcOrd="0" destOrd="0" parTransId="{14C3DDD7-9972-420E-A02E-0904C67DD6AC}" sibTransId="{DE6667B3-2FF4-4B3E-A08B-97968379EB47}"/>
    <dgm:cxn modelId="{234BA269-1446-4CD2-8137-EBCCE84D5E2B}" srcId="{6F0E9A56-3D30-4608-B95E-475780700670}" destId="{69334CDF-F4E9-49D4-B9AF-3215C64E54B5}" srcOrd="1" destOrd="0" parTransId="{5BA59A25-2587-4021-B387-D5D95AAD34EA}" sibTransId="{7A261616-6786-41C4-B225-04141D94F231}"/>
    <dgm:cxn modelId="{DEDCAE8E-C19A-473A-9394-5CE860BDF7F4}" srcId="{6F0E9A56-3D30-4608-B95E-475780700670}" destId="{CC70B77F-F49E-4AE5-AAD8-290E66738432}" srcOrd="2" destOrd="0" parTransId="{E4D331E3-C26C-4CB5-8240-7D39E299FB68}" sibTransId="{2BBD7555-598E-47AE-BCAB-0F0A02B06219}"/>
    <dgm:cxn modelId="{B6A2E4AA-41FC-4089-A578-A64716C9B278}" type="presOf" srcId="{CC70B77F-F49E-4AE5-AAD8-290E66738432}" destId="{121D0443-AC52-4353-B1C2-303F3D9D86A6}" srcOrd="0" destOrd="0" presId="urn:microsoft.com/office/officeart/2018/2/layout/IconVerticalSolidList"/>
    <dgm:cxn modelId="{422143D2-CD1D-4056-AEF0-8B2EC20A41C3}" type="presOf" srcId="{F245B641-E910-44B6-B66B-8E315CF9D119}" destId="{1916B933-79E8-4829-9A2E-6F1349C90C7A}" srcOrd="0" destOrd="0" presId="urn:microsoft.com/office/officeart/2018/2/layout/IconVerticalSolidList"/>
    <dgm:cxn modelId="{F376C6EA-F6D4-495D-B1FB-E8CF2D110B2D}" type="presOf" srcId="{69334CDF-F4E9-49D4-B9AF-3215C64E54B5}" destId="{71C630F8-1103-4364-8111-2B6104F530D2}" srcOrd="0" destOrd="0" presId="urn:microsoft.com/office/officeart/2018/2/layout/IconVerticalSolidList"/>
    <dgm:cxn modelId="{B3066FFB-D99F-4BDE-A7E7-073336A1D0E2}" type="presOf" srcId="{6F0E9A56-3D30-4608-B95E-475780700670}" destId="{0DBE1C08-50F4-4F4D-92BB-7658BBC66AC3}" srcOrd="0" destOrd="0" presId="urn:microsoft.com/office/officeart/2018/2/layout/IconVerticalSolidList"/>
    <dgm:cxn modelId="{0C127869-A6C2-468E-8949-3EE4DC686A3E}" type="presParOf" srcId="{0DBE1C08-50F4-4F4D-92BB-7658BBC66AC3}" destId="{CB649C9A-1EA8-4D13-B168-96B9EB9704D0}" srcOrd="0" destOrd="0" presId="urn:microsoft.com/office/officeart/2018/2/layout/IconVerticalSolidList"/>
    <dgm:cxn modelId="{A118522E-ECF8-4934-BE93-42BC59F90404}" type="presParOf" srcId="{CB649C9A-1EA8-4D13-B168-96B9EB9704D0}" destId="{37019789-2488-4FB6-A0EA-810BBB6388BC}" srcOrd="0" destOrd="0" presId="urn:microsoft.com/office/officeart/2018/2/layout/IconVerticalSolidList"/>
    <dgm:cxn modelId="{ADBA551B-A83D-45F8-B4E6-3559B571568C}" type="presParOf" srcId="{CB649C9A-1EA8-4D13-B168-96B9EB9704D0}" destId="{E2C2E648-1251-4F6F-A1A5-659D57E7B96A}" srcOrd="1" destOrd="0" presId="urn:microsoft.com/office/officeart/2018/2/layout/IconVerticalSolidList"/>
    <dgm:cxn modelId="{FD678267-7176-4A45-9C16-79275D5565D9}" type="presParOf" srcId="{CB649C9A-1EA8-4D13-B168-96B9EB9704D0}" destId="{E1B189BC-1153-4CE9-8B9D-FCF740C5DE08}" srcOrd="2" destOrd="0" presId="urn:microsoft.com/office/officeart/2018/2/layout/IconVerticalSolidList"/>
    <dgm:cxn modelId="{80E04958-4EDA-4312-903C-54196E458F35}" type="presParOf" srcId="{CB649C9A-1EA8-4D13-B168-96B9EB9704D0}" destId="{1916B933-79E8-4829-9A2E-6F1349C90C7A}" srcOrd="3" destOrd="0" presId="urn:microsoft.com/office/officeart/2018/2/layout/IconVerticalSolidList"/>
    <dgm:cxn modelId="{CCE2E72C-0467-42B8-993E-003824838853}" type="presParOf" srcId="{0DBE1C08-50F4-4F4D-92BB-7658BBC66AC3}" destId="{93F438F7-5498-4C8D-8C0C-2CF9373D05DB}" srcOrd="1" destOrd="0" presId="urn:microsoft.com/office/officeart/2018/2/layout/IconVerticalSolidList"/>
    <dgm:cxn modelId="{A8B17216-529A-4C07-9A13-4B4B4087A05D}" type="presParOf" srcId="{0DBE1C08-50F4-4F4D-92BB-7658BBC66AC3}" destId="{82BD7D99-8C8E-4229-A141-98EE1630A5A3}" srcOrd="2" destOrd="0" presId="urn:microsoft.com/office/officeart/2018/2/layout/IconVerticalSolidList"/>
    <dgm:cxn modelId="{6B576099-BF20-4C97-8C47-0A8184162A24}" type="presParOf" srcId="{82BD7D99-8C8E-4229-A141-98EE1630A5A3}" destId="{A75BD496-0DAF-45AE-9831-FC09392B9FDD}" srcOrd="0" destOrd="0" presId="urn:microsoft.com/office/officeart/2018/2/layout/IconVerticalSolidList"/>
    <dgm:cxn modelId="{D6B1CADC-A29D-400F-9BBD-A4870EC79DAF}" type="presParOf" srcId="{82BD7D99-8C8E-4229-A141-98EE1630A5A3}" destId="{162EB0BE-3104-49FC-AC8D-2606BE064332}" srcOrd="1" destOrd="0" presId="urn:microsoft.com/office/officeart/2018/2/layout/IconVerticalSolidList"/>
    <dgm:cxn modelId="{458E77B9-202A-4567-A763-56D6B617BEA0}" type="presParOf" srcId="{82BD7D99-8C8E-4229-A141-98EE1630A5A3}" destId="{44F5023A-C49F-4272-94C0-326233BBA9C9}" srcOrd="2" destOrd="0" presId="urn:microsoft.com/office/officeart/2018/2/layout/IconVerticalSolidList"/>
    <dgm:cxn modelId="{6E46AA2D-6D2B-4F15-86D0-7AFC068F85FA}" type="presParOf" srcId="{82BD7D99-8C8E-4229-A141-98EE1630A5A3}" destId="{71C630F8-1103-4364-8111-2B6104F530D2}" srcOrd="3" destOrd="0" presId="urn:microsoft.com/office/officeart/2018/2/layout/IconVerticalSolidList"/>
    <dgm:cxn modelId="{AFE66849-6131-46E0-B962-EDADB6FB7285}" type="presParOf" srcId="{0DBE1C08-50F4-4F4D-92BB-7658BBC66AC3}" destId="{4251C62D-6CC4-4A10-8C31-66E26A02B376}" srcOrd="3" destOrd="0" presId="urn:microsoft.com/office/officeart/2018/2/layout/IconVerticalSolidList"/>
    <dgm:cxn modelId="{890C9A07-087A-4241-A6A0-686A5241D68D}" type="presParOf" srcId="{0DBE1C08-50F4-4F4D-92BB-7658BBC66AC3}" destId="{8E650463-223F-4A58-BE8E-4659EC4646F4}" srcOrd="4" destOrd="0" presId="urn:microsoft.com/office/officeart/2018/2/layout/IconVerticalSolidList"/>
    <dgm:cxn modelId="{6B5A50B1-294A-4D17-8AFF-83F0F13E6DF7}" type="presParOf" srcId="{8E650463-223F-4A58-BE8E-4659EC4646F4}" destId="{C54F238B-22BF-450C-8268-EA3AD58CE743}" srcOrd="0" destOrd="0" presId="urn:microsoft.com/office/officeart/2018/2/layout/IconVerticalSolidList"/>
    <dgm:cxn modelId="{280EE3A3-475A-487C-87A4-51F55309B4FE}" type="presParOf" srcId="{8E650463-223F-4A58-BE8E-4659EC4646F4}" destId="{03690E9B-3AC7-4082-BCE6-96F3F9FDBD49}" srcOrd="1" destOrd="0" presId="urn:microsoft.com/office/officeart/2018/2/layout/IconVerticalSolidList"/>
    <dgm:cxn modelId="{FFEBAB07-6452-4596-9100-23B98B41B7B6}" type="presParOf" srcId="{8E650463-223F-4A58-BE8E-4659EC4646F4}" destId="{549C2034-939E-4B3A-8DF8-FB4A9840AB1F}" srcOrd="2" destOrd="0" presId="urn:microsoft.com/office/officeart/2018/2/layout/IconVerticalSolidList"/>
    <dgm:cxn modelId="{5AB64771-55FC-46E6-942A-4ECFE91D9E3E}" type="presParOf" srcId="{8E650463-223F-4A58-BE8E-4659EC4646F4}" destId="{121D0443-AC52-4353-B1C2-303F3D9D86A6}"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19789-2488-4FB6-A0EA-810BBB6388BC}">
      <dsp:nvSpPr>
        <dsp:cNvPr id="0" name=""/>
        <dsp:cNvSpPr/>
      </dsp:nvSpPr>
      <dsp:spPr>
        <a:xfrm>
          <a:off x="0" y="693"/>
          <a:ext cx="10112020" cy="1622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2E648-1251-4F6F-A1A5-659D57E7B96A}">
      <dsp:nvSpPr>
        <dsp:cNvPr id="0" name=""/>
        <dsp:cNvSpPr/>
      </dsp:nvSpPr>
      <dsp:spPr>
        <a:xfrm>
          <a:off x="490867" y="365801"/>
          <a:ext cx="892487" cy="892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6B933-79E8-4829-9A2E-6F1349C90C7A}">
      <dsp:nvSpPr>
        <dsp:cNvPr id="0" name=""/>
        <dsp:cNvSpPr/>
      </dsp:nvSpPr>
      <dsp:spPr>
        <a:xfrm>
          <a:off x="1874223" y="693"/>
          <a:ext cx="8237796" cy="1622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36" tIns="171736" rIns="171736" bIns="171736" numCol="1" spcCol="1270" anchor="ctr" anchorCtr="0">
          <a:noAutofit/>
        </a:bodyPr>
        <a:lstStyle/>
        <a:p>
          <a:pPr marL="0" lvl="0" indent="0" algn="l" defTabSz="1066800">
            <a:lnSpc>
              <a:spcPct val="100000"/>
            </a:lnSpc>
            <a:spcBef>
              <a:spcPct val="0"/>
            </a:spcBef>
            <a:spcAft>
              <a:spcPct val="35000"/>
            </a:spcAft>
            <a:buNone/>
          </a:pPr>
          <a:r>
            <a:rPr lang="en-IN" sz="2400" kern="1200"/>
            <a:t>Neurodegenerative syndrome with cognitive, memory, social dysfunction; progressive, developmental brain pathology (Cummings, 2021).</a:t>
          </a:r>
          <a:endParaRPr lang="en-US" sz="2400" kern="1200"/>
        </a:p>
      </dsp:txBody>
      <dsp:txXfrm>
        <a:off x="1874223" y="693"/>
        <a:ext cx="8237796" cy="1622704"/>
      </dsp:txXfrm>
    </dsp:sp>
    <dsp:sp modelId="{A75BD496-0DAF-45AE-9831-FC09392B9FDD}">
      <dsp:nvSpPr>
        <dsp:cNvPr id="0" name=""/>
        <dsp:cNvSpPr/>
      </dsp:nvSpPr>
      <dsp:spPr>
        <a:xfrm>
          <a:off x="0" y="2029073"/>
          <a:ext cx="10112020" cy="1622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EB0BE-3104-49FC-AC8D-2606BE064332}">
      <dsp:nvSpPr>
        <dsp:cNvPr id="0" name=""/>
        <dsp:cNvSpPr/>
      </dsp:nvSpPr>
      <dsp:spPr>
        <a:xfrm>
          <a:off x="490867" y="2394181"/>
          <a:ext cx="892487" cy="892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C630F8-1103-4364-8111-2B6104F530D2}">
      <dsp:nvSpPr>
        <dsp:cNvPr id="0" name=""/>
        <dsp:cNvSpPr/>
      </dsp:nvSpPr>
      <dsp:spPr>
        <a:xfrm>
          <a:off x="1874223" y="2029073"/>
          <a:ext cx="8237796" cy="1622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36" tIns="171736" rIns="171736" bIns="171736" numCol="1" spcCol="1270" anchor="ctr" anchorCtr="0">
          <a:noAutofit/>
        </a:bodyPr>
        <a:lstStyle/>
        <a:p>
          <a:pPr marL="0" lvl="0" indent="0" algn="l" defTabSz="1066800">
            <a:lnSpc>
              <a:spcPct val="100000"/>
            </a:lnSpc>
            <a:spcBef>
              <a:spcPct val="0"/>
            </a:spcBef>
            <a:spcAft>
              <a:spcPct val="35000"/>
            </a:spcAft>
            <a:buNone/>
          </a:pPr>
          <a:r>
            <a:rPr lang="en-IN" sz="2400" kern="1200"/>
            <a:t>Major types: Alzheimer (50-70%), Vascular (15-25%), Lewy Body (10-15%), Frontotemporal (2%) with diverse course of progression (Alzheimer Association, 2019).</a:t>
          </a:r>
          <a:endParaRPr lang="en-US" sz="2400" kern="1200"/>
        </a:p>
      </dsp:txBody>
      <dsp:txXfrm>
        <a:off x="1874223" y="2029073"/>
        <a:ext cx="8237796" cy="1622704"/>
      </dsp:txXfrm>
    </dsp:sp>
    <dsp:sp modelId="{C54F238B-22BF-450C-8268-EA3AD58CE743}">
      <dsp:nvSpPr>
        <dsp:cNvPr id="0" name=""/>
        <dsp:cNvSpPr/>
      </dsp:nvSpPr>
      <dsp:spPr>
        <a:xfrm>
          <a:off x="0" y="4057453"/>
          <a:ext cx="10112020" cy="1622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90E9B-3AC7-4082-BCE6-96F3F9FDBD49}">
      <dsp:nvSpPr>
        <dsp:cNvPr id="0" name=""/>
        <dsp:cNvSpPr/>
      </dsp:nvSpPr>
      <dsp:spPr>
        <a:xfrm>
          <a:off x="490867" y="4422561"/>
          <a:ext cx="892487" cy="892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1D0443-AC52-4353-B1C2-303F3D9D86A6}">
      <dsp:nvSpPr>
        <dsp:cNvPr id="0" name=""/>
        <dsp:cNvSpPr/>
      </dsp:nvSpPr>
      <dsp:spPr>
        <a:xfrm>
          <a:off x="1874223" y="4057453"/>
          <a:ext cx="8237796" cy="1622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36" tIns="171736" rIns="171736" bIns="171736" numCol="1" spcCol="1270" anchor="ctr" anchorCtr="0">
          <a:noAutofit/>
        </a:bodyPr>
        <a:lstStyle/>
        <a:p>
          <a:pPr marL="0" lvl="0" indent="0" algn="l" defTabSz="1066800">
            <a:lnSpc>
              <a:spcPct val="100000"/>
            </a:lnSpc>
            <a:spcBef>
              <a:spcPct val="0"/>
            </a:spcBef>
            <a:spcAft>
              <a:spcPct val="35000"/>
            </a:spcAft>
            <a:buNone/>
          </a:pPr>
          <a:r>
            <a:rPr lang="en-IN" sz="2400" kern="1200"/>
            <a:t>Aetiology: Interaction of genetic, vascular, inflammatory, amyloid-beta deposition, and lifestyle factors; non modifiable age /genetics and modifiable cardiovascular risk factors.</a:t>
          </a:r>
          <a:endParaRPr lang="en-US" sz="2400" kern="1200"/>
        </a:p>
      </dsp:txBody>
      <dsp:txXfrm>
        <a:off x="1874223" y="4057453"/>
        <a:ext cx="8237796" cy="16227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1127E3-EDE1-4FDE-8411-D1F826FA9A12}" type="datetimeFigureOut">
              <a:rPr lang="en-GB" smtClean="0"/>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EABBB7-DE59-4CC0-844F-8F6BF147BAC7}" type="slidenum">
              <a:rPr lang="en-GB" smtClean="0"/>
              <a:t>‹#›</a:t>
            </a:fld>
            <a:endParaRPr lang="en-GB"/>
          </a:p>
        </p:txBody>
      </p:sp>
    </p:spTree>
    <p:extLst>
      <p:ext uri="{BB962C8B-B14F-4D97-AF65-F5344CB8AC3E}">
        <p14:creationId xmlns:p14="http://schemas.microsoft.com/office/powerpoint/2010/main" val="2534029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AEABBB7-DE59-4CC0-844F-8F6BF147BAC7}" type="slidenum">
              <a:rPr lang="en-GB" smtClean="0"/>
              <a:t>1</a:t>
            </a:fld>
            <a:endParaRPr lang="en-GB"/>
          </a:p>
        </p:txBody>
      </p:sp>
    </p:spTree>
    <p:extLst>
      <p:ext uri="{BB962C8B-B14F-4D97-AF65-F5344CB8AC3E}">
        <p14:creationId xmlns:p14="http://schemas.microsoft.com/office/powerpoint/2010/main" val="3113477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Dementia is a chronic neurodegenerative disorder, which is irreversible, resulting in progressive degenerative alterations in the brain, which is exhibited in the form of symptoms of memory loss, reduced cognition, and social functioning to the point of interfering drastically with daily life. The former causes are mainly Alzheimer disease (50-70% of the cases) which is characterized with impaired short-term memory gradually and vascular (15-25%), Lewy body (10-15%), and mixed dementia are the others which occur through vascular damage and multiple pathologies. There are complicated genetic, physiological, environmental and behavioural risk factors in </a:t>
            </a:r>
            <a:r>
              <a:rPr lang="en-US" sz="1200" b="0" i="0" u="none" strike="noStrike" kern="1200" dirty="0" err="1">
                <a:solidFill>
                  <a:schemeClr val="tx1"/>
                </a:solidFill>
                <a:effectLst/>
                <a:latin typeface="+mn-lt"/>
                <a:ea typeface="+mn-ea"/>
                <a:cs typeface="+mn-cs"/>
              </a:rPr>
              <a:t>aetiology</a:t>
            </a:r>
            <a:r>
              <a:rPr lang="en-US" sz="1200" b="0" i="0" u="none" strike="noStrike" kern="1200" dirty="0">
                <a:solidFill>
                  <a:schemeClr val="tx1"/>
                </a:solidFill>
                <a:effectLst/>
                <a:latin typeface="+mn-lt"/>
                <a:ea typeface="+mn-ea"/>
                <a:cs typeface="+mn-cs"/>
              </a:rPr>
              <a:t>.</a:t>
            </a:r>
            <a:endParaRPr lang="en-IN" dirty="0"/>
          </a:p>
          <a:p>
            <a:endParaRPr lang="en-GB" dirty="0"/>
          </a:p>
        </p:txBody>
      </p:sp>
      <p:sp>
        <p:nvSpPr>
          <p:cNvPr id="4" name="Slide Number Placeholder 3"/>
          <p:cNvSpPr>
            <a:spLocks noGrp="1"/>
          </p:cNvSpPr>
          <p:nvPr>
            <p:ph type="sldNum" sz="quarter" idx="5"/>
          </p:nvPr>
        </p:nvSpPr>
        <p:spPr/>
        <p:txBody>
          <a:bodyPr/>
          <a:lstStyle/>
          <a:p>
            <a:fld id="{3AEABBB7-DE59-4CC0-844F-8F6BF147BAC7}" type="slidenum">
              <a:rPr lang="en-GB" smtClean="0"/>
              <a:t>2</a:t>
            </a:fld>
            <a:endParaRPr lang="en-GB"/>
          </a:p>
        </p:txBody>
      </p:sp>
    </p:spTree>
    <p:extLst>
      <p:ext uri="{BB962C8B-B14F-4D97-AF65-F5344CB8AC3E}">
        <p14:creationId xmlns:p14="http://schemas.microsoft.com/office/powerpoint/2010/main" val="2868795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number of individuals having dementia in the UK is estimated at about 900,000 with prevalence rates increasing according to age as 1 in 14 above 65 and 1 in 6 above 80. The differences are also socioeconomic in nature as they are more frequent and earlier onset in the deprived areas which increases the burden of healthcare and shows the necessity of specific interventions in needy populations.</a:t>
            </a:r>
            <a:endParaRPr lang="en-IN" dirty="0"/>
          </a:p>
          <a:p>
            <a:endParaRPr lang="en-GB" dirty="0"/>
          </a:p>
        </p:txBody>
      </p:sp>
      <p:sp>
        <p:nvSpPr>
          <p:cNvPr id="4" name="Slide Number Placeholder 3"/>
          <p:cNvSpPr>
            <a:spLocks noGrp="1"/>
          </p:cNvSpPr>
          <p:nvPr>
            <p:ph type="sldNum" sz="quarter" idx="5"/>
          </p:nvPr>
        </p:nvSpPr>
        <p:spPr/>
        <p:txBody>
          <a:bodyPr/>
          <a:lstStyle/>
          <a:p>
            <a:fld id="{3AEABBB7-DE59-4CC0-844F-8F6BF147BAC7}" type="slidenum">
              <a:rPr lang="en-GB" smtClean="0"/>
              <a:t>3</a:t>
            </a:fld>
            <a:endParaRPr lang="en-GB"/>
          </a:p>
        </p:txBody>
      </p:sp>
    </p:spTree>
    <p:extLst>
      <p:ext uri="{BB962C8B-B14F-4D97-AF65-F5344CB8AC3E}">
        <p14:creationId xmlns:p14="http://schemas.microsoft.com/office/powerpoint/2010/main" val="2967841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Dementia is experienced by more than 55 million people around the world with the figure expected to go up to 139 million by 2050. It has been known to be a major cause of disability and dependency among elderly people in the world with lower and middle-income countries bearing more responsibility which limits the healthcare system in the world. The aging populations increase mortality and DALYs globally.</a:t>
            </a:r>
            <a:endParaRPr lang="en-IN" dirty="0"/>
          </a:p>
          <a:p>
            <a:endParaRPr lang="en-GB" dirty="0"/>
          </a:p>
        </p:txBody>
      </p:sp>
      <p:sp>
        <p:nvSpPr>
          <p:cNvPr id="4" name="Slide Number Placeholder 3"/>
          <p:cNvSpPr>
            <a:spLocks noGrp="1"/>
          </p:cNvSpPr>
          <p:nvPr>
            <p:ph type="sldNum" sz="quarter" idx="5"/>
          </p:nvPr>
        </p:nvSpPr>
        <p:spPr/>
        <p:txBody>
          <a:bodyPr/>
          <a:lstStyle/>
          <a:p>
            <a:fld id="{3AEABBB7-DE59-4CC0-844F-8F6BF147BAC7}" type="slidenum">
              <a:rPr lang="en-GB" smtClean="0"/>
              <a:t>4</a:t>
            </a:fld>
            <a:endParaRPr lang="en-GB"/>
          </a:p>
        </p:txBody>
      </p:sp>
    </p:spTree>
    <p:extLst>
      <p:ext uri="{BB962C8B-B14F-4D97-AF65-F5344CB8AC3E}">
        <p14:creationId xmlns:p14="http://schemas.microsoft.com/office/powerpoint/2010/main" val="3547981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2019, dementia causes annual economic costs in the UK of £26 billion and in the rest of the world of $1.3 trillion. Care informal causes family burden, with half of costs globally (5 hours daily) spent on it. Socially, it causes dependence as the women carry 70 percent of the caregiving roles.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AEABBB7-DE59-4CC0-844F-8F6BF147BAC7}" type="slidenum">
              <a:rPr lang="en-GB" smtClean="0"/>
              <a:t>5</a:t>
            </a:fld>
            <a:endParaRPr lang="en-GB"/>
          </a:p>
        </p:txBody>
      </p:sp>
    </p:spTree>
    <p:extLst>
      <p:ext uri="{BB962C8B-B14F-4D97-AF65-F5344CB8AC3E}">
        <p14:creationId xmlns:p14="http://schemas.microsoft.com/office/powerpoint/2010/main" val="2866409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Clinical evaluation involves the use of mental screening instruments such as MMSE or MoCA to identify memory lapses and deterioration. Hypothesized patient and informant histories validate disturbance of normal functioning. Neuroimaging (CT/MRI) rules other causes and the blood tests provide the rule out of reversible conditions such as B12 deficiency. The NICE guidelines have promoted the idea of multidisciplinary assessment.</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AEABBB7-DE59-4CC0-844F-8F6BF147BAC7}" type="slidenum">
              <a:rPr lang="en-GB" smtClean="0"/>
              <a:t>6</a:t>
            </a:fld>
            <a:endParaRPr lang="en-GB"/>
          </a:p>
        </p:txBody>
      </p:sp>
    </p:spTree>
    <p:extLst>
      <p:ext uri="{BB962C8B-B14F-4D97-AF65-F5344CB8AC3E}">
        <p14:creationId xmlns:p14="http://schemas.microsoft.com/office/powerpoint/2010/main" val="3283354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0CEB0-F8FB-7F23-4EAD-8EA37880AA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5E2772-B206-5137-8796-B805CB6B2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9C19D5-474E-3B99-E6CD-C2F9A883BD5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dementia management is conducted on the principles of NICE and in a person-centred approach that features holistic and time-sensitive diagnosis. The integrated care systems facilitate the coordination between services in the health and social sectors. House of Care and Chronic Care Model are evidence-based models that construct multidisciplinary bi-directional dementia care.</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90A3CFB-DB67-C62B-28B3-CE7C94E38405}"/>
              </a:ext>
            </a:extLst>
          </p:cNvPr>
          <p:cNvSpPr>
            <a:spLocks noGrp="1"/>
          </p:cNvSpPr>
          <p:nvPr>
            <p:ph type="sldNum" sz="quarter" idx="5"/>
          </p:nvPr>
        </p:nvSpPr>
        <p:spPr/>
        <p:txBody>
          <a:bodyPr/>
          <a:lstStyle/>
          <a:p>
            <a:fld id="{3AEABBB7-DE59-4CC0-844F-8F6BF147BAC7}" type="slidenum">
              <a:rPr lang="en-GB" smtClean="0"/>
              <a:t>7</a:t>
            </a:fld>
            <a:endParaRPr lang="en-GB"/>
          </a:p>
        </p:txBody>
      </p:sp>
    </p:spTree>
    <p:extLst>
      <p:ext uri="{BB962C8B-B14F-4D97-AF65-F5344CB8AC3E}">
        <p14:creationId xmlns:p14="http://schemas.microsoft.com/office/powerpoint/2010/main" val="1203805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facilitates self-management by patient education and personalized assistance. Periodic meetings of the multidisciplinary team provide changes in care plans as dementia advances. Career support about psychosocial needs improves the quality of life achieved by patients and their families.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AEABBB7-DE59-4CC0-844F-8F6BF147BAC7}" type="slidenum">
              <a:rPr lang="en-GB" smtClean="0"/>
              <a:t>8</a:t>
            </a:fld>
            <a:endParaRPr lang="en-GB"/>
          </a:p>
        </p:txBody>
      </p:sp>
    </p:spTree>
    <p:extLst>
      <p:ext uri="{BB962C8B-B14F-4D97-AF65-F5344CB8AC3E}">
        <p14:creationId xmlns:p14="http://schemas.microsoft.com/office/powerpoint/2010/main" val="4062968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5883D-B1C2-8F42-E324-BF9F7931F0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ADEE21-71EE-A8D1-167E-1573B82E69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26F6F4-5DD6-A6DB-75E5-3E86D1F7E5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Therapy treatments of dementia in the UK are available in drug therapies, such as cholinesterase inhibitors (donepezil) and memantine. The non-pharmacological methods include cognitive stimulation and reminiscence therapy. Career training and multidisciplinary team support are given through supportive measures.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3AE8BF7-1623-C4FB-21F6-87013DACBCE3}"/>
              </a:ext>
            </a:extLst>
          </p:cNvPr>
          <p:cNvSpPr>
            <a:spLocks noGrp="1"/>
          </p:cNvSpPr>
          <p:nvPr>
            <p:ph type="sldNum" sz="quarter" idx="5"/>
          </p:nvPr>
        </p:nvSpPr>
        <p:spPr/>
        <p:txBody>
          <a:bodyPr/>
          <a:lstStyle/>
          <a:p>
            <a:fld id="{3AEABBB7-DE59-4CC0-844F-8F6BF147BAC7}" type="slidenum">
              <a:rPr lang="en-GB" smtClean="0"/>
              <a:t>9</a:t>
            </a:fld>
            <a:endParaRPr lang="en-GB"/>
          </a:p>
        </p:txBody>
      </p:sp>
    </p:spTree>
    <p:extLst>
      <p:ext uri="{BB962C8B-B14F-4D97-AF65-F5344CB8AC3E}">
        <p14:creationId xmlns:p14="http://schemas.microsoft.com/office/powerpoint/2010/main" val="2045955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F225B-103C-3C1A-55EF-74DD426325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49BC21-5EC0-76F3-7E30-45E8D383A4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9418C6-7770-6E70-851C-2C08D07FCDE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typical comorbidities in dementia are high blood pressure, diabetes, coronary heart disease, stroke/TIA and depression. Numerous patients develop a variety of conditions, which complicate clinical care and expand treatment burden. Comorbidities of physical and mental health exacerbate the outcomes, increase the service use and the complexity of the person-centred care delivery.</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1C83A4D5-BA9E-3058-4780-C9536FEE40E5}"/>
              </a:ext>
            </a:extLst>
          </p:cNvPr>
          <p:cNvSpPr>
            <a:spLocks noGrp="1"/>
          </p:cNvSpPr>
          <p:nvPr>
            <p:ph type="sldNum" sz="quarter" idx="5"/>
          </p:nvPr>
        </p:nvSpPr>
        <p:spPr/>
        <p:txBody>
          <a:bodyPr/>
          <a:lstStyle/>
          <a:p>
            <a:fld id="{3AEABBB7-DE59-4CC0-844F-8F6BF147BAC7}" type="slidenum">
              <a:rPr lang="en-GB" smtClean="0"/>
              <a:t>10</a:t>
            </a:fld>
            <a:endParaRPr lang="en-GB"/>
          </a:p>
        </p:txBody>
      </p:sp>
    </p:spTree>
    <p:extLst>
      <p:ext uri="{BB962C8B-B14F-4D97-AF65-F5344CB8AC3E}">
        <p14:creationId xmlns:p14="http://schemas.microsoft.com/office/powerpoint/2010/main" val="2141014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3993D-188B-27E6-4C58-9F20572E94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7E4777-B7C4-FC39-7E57-CF6ABB2410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37F552-77BD-286A-A77B-1BE7DD8EBF1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focus of dementia prevention is the lifestyle change in terms of regular exercising, healthy eating, and smoking stoppage. There is control of blood pressure and diabetes by means of vascular health management. Cognitive and social interventions facilitate the mind and interactive stimulation in order to curb the risk factors.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C6D9A78-D3CD-1DE7-1BE7-72D012ADEC62}"/>
              </a:ext>
            </a:extLst>
          </p:cNvPr>
          <p:cNvSpPr>
            <a:spLocks noGrp="1"/>
          </p:cNvSpPr>
          <p:nvPr>
            <p:ph type="sldNum" sz="quarter" idx="5"/>
          </p:nvPr>
        </p:nvSpPr>
        <p:spPr/>
        <p:txBody>
          <a:bodyPr/>
          <a:lstStyle/>
          <a:p>
            <a:fld id="{3AEABBB7-DE59-4CC0-844F-8F6BF147BAC7}" type="slidenum">
              <a:rPr lang="en-GB" smtClean="0"/>
              <a:t>11</a:t>
            </a:fld>
            <a:endParaRPr lang="en-GB"/>
          </a:p>
        </p:txBody>
      </p:sp>
    </p:spTree>
    <p:extLst>
      <p:ext uri="{BB962C8B-B14F-4D97-AF65-F5344CB8AC3E}">
        <p14:creationId xmlns:p14="http://schemas.microsoft.com/office/powerpoint/2010/main" val="646786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AF663-4EDC-E92C-5B28-598FCE62C8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5C93DB-9C5F-6689-ED16-46C6923D69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F0CEEE-1217-7DB9-08F2-2AD786315EA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Care Co-productive care in dementia focuses on shared decision-making to empower the patient and care-giver in decision-making despite the impaired cognitive functions. Communication that is effective will take the changing aptitude into consideration and maintain the importance of collaboration between personnel and individuals. This method is supported by person-centred values that encourage the promotion of dignity, respect, and true collaboration to ensure care in line with the wishes of the person and freedom throughout the process of disease progression.</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C1AE2660-DB47-2F43-2CE8-6E4AE6C7ED96}"/>
              </a:ext>
            </a:extLst>
          </p:cNvPr>
          <p:cNvSpPr>
            <a:spLocks noGrp="1"/>
          </p:cNvSpPr>
          <p:nvPr>
            <p:ph type="sldNum" sz="quarter" idx="5"/>
          </p:nvPr>
        </p:nvSpPr>
        <p:spPr/>
        <p:txBody>
          <a:bodyPr/>
          <a:lstStyle/>
          <a:p>
            <a:fld id="{3AEABBB7-DE59-4CC0-844F-8F6BF147BAC7}" type="slidenum">
              <a:rPr lang="en-GB" smtClean="0"/>
              <a:t>12</a:t>
            </a:fld>
            <a:endParaRPr lang="en-GB"/>
          </a:p>
        </p:txBody>
      </p:sp>
    </p:spTree>
    <p:extLst>
      <p:ext uri="{BB962C8B-B14F-4D97-AF65-F5344CB8AC3E}">
        <p14:creationId xmlns:p14="http://schemas.microsoft.com/office/powerpoint/2010/main" val="2455797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48583-9174-5374-443D-9F9C686255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432B67-555B-779B-5057-393370AB50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2CAB43-9874-1BF5-F098-1B2C2D7917F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planning of the personal care system integrates the holistic dementia support according to the interests of the patient, so that all the needs are sufficiently covered. Health literacy training will enable the patients and carers to have a better idea about the progression of dementia and the possibilities of managing this condition. Self-management interventions offer personalized cognitive- and everyday living skills, which enhance self-</a:t>
            </a:r>
            <a:r>
              <a:rPr lang="en-GB" sz="1200" kern="1200" dirty="0" err="1">
                <a:solidFill>
                  <a:schemeClr val="tx1"/>
                </a:solidFill>
                <a:effectLst/>
                <a:latin typeface="+mn-lt"/>
                <a:ea typeface="+mn-ea"/>
                <a:cs typeface="+mn-cs"/>
              </a:rPr>
              <a:t>sufficientness</a:t>
            </a:r>
            <a:r>
              <a:rPr lang="en-GB" sz="1200" kern="1200" dirty="0">
                <a:solidFill>
                  <a:schemeClr val="tx1"/>
                </a:solidFill>
                <a:effectLst/>
                <a:latin typeface="+mn-lt"/>
                <a:ea typeface="+mn-ea"/>
                <a:cs typeface="+mn-cs"/>
              </a:rPr>
              <a:t> and the quality of life throughout the disease process.</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E0F6AF69-1E87-ED71-F93D-47C21C50A39B}"/>
              </a:ext>
            </a:extLst>
          </p:cNvPr>
          <p:cNvSpPr>
            <a:spLocks noGrp="1"/>
          </p:cNvSpPr>
          <p:nvPr>
            <p:ph type="sldNum" sz="quarter" idx="5"/>
          </p:nvPr>
        </p:nvSpPr>
        <p:spPr/>
        <p:txBody>
          <a:bodyPr/>
          <a:lstStyle/>
          <a:p>
            <a:fld id="{3AEABBB7-DE59-4CC0-844F-8F6BF147BAC7}" type="slidenum">
              <a:rPr lang="en-GB" smtClean="0"/>
              <a:t>13</a:t>
            </a:fld>
            <a:endParaRPr lang="en-GB"/>
          </a:p>
        </p:txBody>
      </p:sp>
    </p:spTree>
    <p:extLst>
      <p:ext uri="{BB962C8B-B14F-4D97-AF65-F5344CB8AC3E}">
        <p14:creationId xmlns:p14="http://schemas.microsoft.com/office/powerpoint/2010/main" val="658885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897BC-4C17-B93B-BE6B-E935AC45D5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38805E-8007-D654-B434-5EF17C4DC7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7DEBDA-EBBB-484F-8CC4-B6CF8AF105B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six personalised care components strongly align with dementia management. Shared decision making helps patients and carers feel involved in planning care as cognition changes. Supported self-management focuses on memory strategies, routines and caregiver education to maintain independence. Personalised care planning integrates medical, behavioural, emotional and social needs, which is essential in progressive dementia. Social prescribing connects families to community dementia resources, reducing isolation and providing emotional support. Enabling choice respects autonomy and legal rights when selecting services. Personal health budgets allow tailored support, including respite care and home modifications, improving quality of life and long-term wellbeing.</a:t>
            </a:r>
          </a:p>
          <a:p>
            <a:endParaRPr lang="en-GB" dirty="0"/>
          </a:p>
        </p:txBody>
      </p:sp>
      <p:sp>
        <p:nvSpPr>
          <p:cNvPr id="4" name="Slide Number Placeholder 3">
            <a:extLst>
              <a:ext uri="{FF2B5EF4-FFF2-40B4-BE49-F238E27FC236}">
                <a16:creationId xmlns:a16="http://schemas.microsoft.com/office/drawing/2014/main" id="{3873A2DA-FB7C-A36F-8FA1-FCFC51726969}"/>
              </a:ext>
            </a:extLst>
          </p:cNvPr>
          <p:cNvSpPr>
            <a:spLocks noGrp="1"/>
          </p:cNvSpPr>
          <p:nvPr>
            <p:ph type="sldNum" sz="quarter" idx="5"/>
          </p:nvPr>
        </p:nvSpPr>
        <p:spPr/>
        <p:txBody>
          <a:bodyPr/>
          <a:lstStyle/>
          <a:p>
            <a:fld id="{3AEABBB7-DE59-4CC0-844F-8F6BF147BAC7}" type="slidenum">
              <a:rPr lang="en-GB" smtClean="0"/>
              <a:t>14</a:t>
            </a:fld>
            <a:endParaRPr lang="en-GB"/>
          </a:p>
        </p:txBody>
      </p:sp>
    </p:spTree>
    <p:extLst>
      <p:ext uri="{BB962C8B-B14F-4D97-AF65-F5344CB8AC3E}">
        <p14:creationId xmlns:p14="http://schemas.microsoft.com/office/powerpoint/2010/main" val="1609341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96EE5-1D5E-F966-5217-CEF6BAB5F6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B00176-73BA-BCCB-0AAE-669A226F2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4E7AC1-4112-0AA1-6052-1F00F3D648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stress management techniques involve relaxation through deep breathing and mindfulness, respite and carer group support, self-care through exercise, healthy diet and sleep routines.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40CAFC1-4168-9AC7-031B-9837FBED51F6}"/>
              </a:ext>
            </a:extLst>
          </p:cNvPr>
          <p:cNvSpPr>
            <a:spLocks noGrp="1"/>
          </p:cNvSpPr>
          <p:nvPr>
            <p:ph type="sldNum" sz="quarter" idx="5"/>
          </p:nvPr>
        </p:nvSpPr>
        <p:spPr/>
        <p:txBody>
          <a:bodyPr/>
          <a:lstStyle/>
          <a:p>
            <a:fld id="{3AEABBB7-DE59-4CC0-844F-8F6BF147BAC7}" type="slidenum">
              <a:rPr lang="en-GB" smtClean="0"/>
              <a:t>15</a:t>
            </a:fld>
            <a:endParaRPr lang="en-GB"/>
          </a:p>
        </p:txBody>
      </p:sp>
    </p:spTree>
    <p:extLst>
      <p:ext uri="{BB962C8B-B14F-4D97-AF65-F5344CB8AC3E}">
        <p14:creationId xmlns:p14="http://schemas.microsoft.com/office/powerpoint/2010/main" val="3837639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C428D-1D8B-5937-55AE-C8CDBF06E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35B3DD-CF9A-7729-839B-E8974BF6C5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467E6-26DE-C9CC-D4DF-4E6F8FEC422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Dementia is a care that requires an early diagnosis and comprehensive, individual management. Religion through integrated care and personalized support leads to improvement in quality of life. Further study and interdisciplinary approach are obligatory to successfully deal with the complexities of managing the condition and ensure better patient outcomes.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3563F4DF-83A5-13E1-D2DD-656CFB5CFF00}"/>
              </a:ext>
            </a:extLst>
          </p:cNvPr>
          <p:cNvSpPr>
            <a:spLocks noGrp="1"/>
          </p:cNvSpPr>
          <p:nvPr>
            <p:ph type="sldNum" sz="quarter" idx="5"/>
          </p:nvPr>
        </p:nvSpPr>
        <p:spPr/>
        <p:txBody>
          <a:bodyPr/>
          <a:lstStyle/>
          <a:p>
            <a:fld id="{3AEABBB7-DE59-4CC0-844F-8F6BF147BAC7}" type="slidenum">
              <a:rPr lang="en-GB" smtClean="0"/>
              <a:t>16</a:t>
            </a:fld>
            <a:endParaRPr lang="en-GB"/>
          </a:p>
        </p:txBody>
      </p:sp>
    </p:spTree>
    <p:extLst>
      <p:ext uri="{BB962C8B-B14F-4D97-AF65-F5344CB8AC3E}">
        <p14:creationId xmlns:p14="http://schemas.microsoft.com/office/powerpoint/2010/main" val="11539921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D5B6F-AD45-CE21-2074-CFA36AF78F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6C31E1-130B-B692-9BF2-AEC3473B4C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F4ADF1-FC1A-71BE-D0C2-99F8CA0055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86DA2AE-BD5F-E1C7-1CB2-D28B3CF13DE1}"/>
              </a:ext>
            </a:extLst>
          </p:cNvPr>
          <p:cNvSpPr>
            <a:spLocks noGrp="1"/>
          </p:cNvSpPr>
          <p:nvPr>
            <p:ph type="sldNum" sz="quarter" idx="5"/>
          </p:nvPr>
        </p:nvSpPr>
        <p:spPr/>
        <p:txBody>
          <a:bodyPr/>
          <a:lstStyle/>
          <a:p>
            <a:fld id="{3AEABBB7-DE59-4CC0-844F-8F6BF147BAC7}" type="slidenum">
              <a:rPr lang="en-GB" smtClean="0"/>
              <a:t>17</a:t>
            </a:fld>
            <a:endParaRPr lang="en-GB"/>
          </a:p>
        </p:txBody>
      </p:sp>
    </p:spTree>
    <p:extLst>
      <p:ext uri="{BB962C8B-B14F-4D97-AF65-F5344CB8AC3E}">
        <p14:creationId xmlns:p14="http://schemas.microsoft.com/office/powerpoint/2010/main" val="192984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sv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svg"/></Relationships>
</file>

<file path=ppt/slides/_rels/slide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 Id="rId9"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13.sv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13.sv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 y="0"/>
            <a:ext cx="18287543"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6"/>
          <p:cNvSpPr txBox="1"/>
          <p:nvPr/>
        </p:nvSpPr>
        <p:spPr>
          <a:xfrm>
            <a:off x="486663" y="4893508"/>
            <a:ext cx="11933937" cy="218107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kern="1200" dirty="0">
                <a:solidFill>
                  <a:schemeClr val="tx2"/>
                </a:solidFill>
                <a:latin typeface="+mj-lt"/>
                <a:ea typeface="+mj-ea"/>
                <a:cs typeface="+mj-cs"/>
                <a:sym typeface="Canva Sans"/>
              </a:rPr>
              <a:t>Specific long-term condition: Dementia</a:t>
            </a:r>
          </a:p>
        </p:txBody>
      </p:sp>
      <p:sp>
        <p:nvSpPr>
          <p:cNvPr id="16" name="TextBox 16"/>
          <p:cNvSpPr txBox="1"/>
          <p:nvPr/>
        </p:nvSpPr>
        <p:spPr>
          <a:xfrm>
            <a:off x="486664" y="2019300"/>
            <a:ext cx="17115536" cy="5030214"/>
          </a:xfrm>
          <a:prstGeom prst="rect">
            <a:avLst/>
          </a:prstGeom>
        </p:spPr>
        <p:txBody>
          <a:bodyPr vert="horz" lIns="91440" tIns="45720" rIns="91440" bIns="45720" rtlCol="0" anchor="t">
            <a:normAutofit/>
          </a:bodyPr>
          <a:lstStyle/>
          <a:p>
            <a:pPr>
              <a:spcBef>
                <a:spcPct val="0"/>
              </a:spcBef>
              <a:spcAft>
                <a:spcPts val="600"/>
              </a:spcAft>
            </a:pPr>
            <a:r>
              <a:rPr lang="en-US" sz="4400" b="1" dirty="0">
                <a:solidFill>
                  <a:schemeClr val="tx2"/>
                </a:solidFill>
                <a:sym typeface="Canva Sans Bold"/>
              </a:rPr>
              <a:t>MSc Public Health and Social Care in Practice</a:t>
            </a:r>
          </a:p>
          <a:p>
            <a:pPr>
              <a:spcBef>
                <a:spcPct val="0"/>
              </a:spcBef>
              <a:spcAft>
                <a:spcPts val="600"/>
              </a:spcAft>
            </a:pPr>
            <a:r>
              <a:rPr lang="en-US" sz="4400" b="1" dirty="0">
                <a:solidFill>
                  <a:schemeClr val="tx2"/>
                </a:solidFill>
                <a:sym typeface="Canva Sans Bold"/>
              </a:rPr>
              <a:t>Module: Community Care and Management of Longer-term Conditions</a:t>
            </a:r>
          </a:p>
          <a:p>
            <a:pPr>
              <a:spcBef>
                <a:spcPct val="0"/>
              </a:spcBef>
              <a:spcAft>
                <a:spcPts val="600"/>
              </a:spcAft>
            </a:pPr>
            <a:r>
              <a:rPr lang="en-US" sz="4400" b="1" dirty="0">
                <a:solidFill>
                  <a:schemeClr val="tx2"/>
                </a:solidFill>
                <a:sym typeface="Canva Sans Bold"/>
              </a:rPr>
              <a:t>Module code: LCHS7003</a:t>
            </a:r>
          </a:p>
          <a:p>
            <a:pPr>
              <a:spcBef>
                <a:spcPct val="0"/>
              </a:spcBef>
              <a:spcAft>
                <a:spcPts val="600"/>
              </a:spcAft>
            </a:pPr>
            <a:r>
              <a:rPr lang="en-US" sz="4400" b="1" dirty="0">
                <a:solidFill>
                  <a:schemeClr val="tx2"/>
                </a:solidFill>
                <a:sym typeface="Canva Sans Bold"/>
              </a:rPr>
              <a:t>Component 2 : Individual Presentation</a:t>
            </a:r>
          </a:p>
        </p:txBody>
      </p:sp>
      <p:grpSp>
        <p:nvGrpSpPr>
          <p:cNvPr id="1035" name="Group 103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27360" y="-25071"/>
            <a:ext cx="9560641" cy="10312071"/>
            <a:chOff x="5818240" y="-1"/>
            <a:chExt cx="6373761" cy="6874714"/>
          </a:xfrm>
        </p:grpSpPr>
        <p:sp>
          <p:nvSpPr>
            <p:cNvPr id="1036" name="Freeform: Shape 103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university-of-wales-trinity-saint-david-logo-vector | ESRC ...">
            <a:extLst>
              <a:ext uri="{FF2B5EF4-FFF2-40B4-BE49-F238E27FC236}">
                <a16:creationId xmlns:a16="http://schemas.microsoft.com/office/drawing/2014/main" id="{CE0227F8-BD03-B38E-3B5D-094C64F7C1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55914"/>
            <a:ext cx="3683859" cy="2019300"/>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a:extLst>
              <a:ext uri="{FF2B5EF4-FFF2-40B4-BE49-F238E27FC236}">
                <a16:creationId xmlns:a16="http://schemas.microsoft.com/office/drawing/2014/main" id="{2965B2F5-FF24-C012-D053-DF0BBDCAC3A7}"/>
              </a:ext>
            </a:extLst>
          </p:cNvPr>
          <p:cNvCxnSpPr>
            <a:cxnSpLocks/>
          </p:cNvCxnSpPr>
          <p:nvPr/>
        </p:nvCxnSpPr>
        <p:spPr>
          <a:xfrm>
            <a:off x="609600" y="5366005"/>
            <a:ext cx="12115800" cy="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C0A74FC3-35DB-C7DC-D01B-3A538A497435}"/>
              </a:ext>
            </a:extLst>
          </p:cNvPr>
          <p:cNvCxnSpPr>
            <a:cxnSpLocks/>
          </p:cNvCxnSpPr>
          <p:nvPr/>
        </p:nvCxnSpPr>
        <p:spPr>
          <a:xfrm>
            <a:off x="609600" y="6591300"/>
            <a:ext cx="12115800"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E6B0C86-F342-C562-0D1D-9AC41F4B0F50}"/>
              </a:ext>
            </a:extLst>
          </p:cNvPr>
          <p:cNvSpPr txBox="1"/>
          <p:nvPr/>
        </p:nvSpPr>
        <p:spPr>
          <a:xfrm>
            <a:off x="486662" y="6429057"/>
            <a:ext cx="14905738" cy="218107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dirty="0">
                <a:solidFill>
                  <a:schemeClr val="tx2"/>
                </a:solidFill>
                <a:latin typeface="+mj-lt"/>
                <a:ea typeface="+mj-ea"/>
                <a:cs typeface="+mj-cs"/>
                <a:sym typeface="Canva Sans"/>
              </a:rPr>
              <a:t>Lecturer :Dr. Brian Mashumba , Dr Muhammed khan</a:t>
            </a:r>
            <a:endParaRPr lang="en-US" sz="4400" b="1" i="1" kern="1200" dirty="0">
              <a:solidFill>
                <a:schemeClr val="tx2"/>
              </a:solidFill>
              <a:latin typeface="+mj-lt"/>
              <a:ea typeface="+mj-ea"/>
              <a:cs typeface="+mj-cs"/>
              <a:sym typeface="Canva Sans"/>
            </a:endParaRPr>
          </a:p>
        </p:txBody>
      </p:sp>
      <p:sp>
        <p:nvSpPr>
          <p:cNvPr id="8" name="TextBox 7">
            <a:extLst>
              <a:ext uri="{FF2B5EF4-FFF2-40B4-BE49-F238E27FC236}">
                <a16:creationId xmlns:a16="http://schemas.microsoft.com/office/drawing/2014/main" id="{7F7BE874-42BE-1D64-95FD-84369FCCCE33}"/>
              </a:ext>
            </a:extLst>
          </p:cNvPr>
          <p:cNvSpPr txBox="1"/>
          <p:nvPr/>
        </p:nvSpPr>
        <p:spPr>
          <a:xfrm>
            <a:off x="505117" y="7964606"/>
            <a:ext cx="14905738" cy="218107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dirty="0">
                <a:solidFill>
                  <a:schemeClr val="tx2"/>
                </a:solidFill>
                <a:latin typeface="+mj-lt"/>
                <a:ea typeface="+mj-ea"/>
                <a:cs typeface="+mj-cs"/>
                <a:sym typeface="Canva Sans"/>
              </a:rPr>
              <a:t>Student Name: Prashant Gajera </a:t>
            </a:r>
          </a:p>
          <a:p>
            <a:pPr>
              <a:lnSpc>
                <a:spcPct val="90000"/>
              </a:lnSpc>
              <a:spcBef>
                <a:spcPct val="0"/>
              </a:spcBef>
              <a:spcAft>
                <a:spcPts val="600"/>
              </a:spcAft>
            </a:pPr>
            <a:r>
              <a:rPr lang="en-US" sz="4400" b="1" i="1" kern="1200" dirty="0" err="1">
                <a:solidFill>
                  <a:schemeClr val="tx2"/>
                </a:solidFill>
                <a:latin typeface="+mj-lt"/>
                <a:ea typeface="+mj-ea"/>
                <a:cs typeface="+mj-cs"/>
                <a:sym typeface="Canva Sans"/>
              </a:rPr>
              <a:t>Studemt</a:t>
            </a:r>
            <a:r>
              <a:rPr lang="en-US" sz="4400" b="1" i="1" kern="1200" dirty="0">
                <a:solidFill>
                  <a:schemeClr val="tx2"/>
                </a:solidFill>
                <a:latin typeface="+mj-lt"/>
                <a:ea typeface="+mj-ea"/>
                <a:cs typeface="+mj-cs"/>
                <a:sym typeface="Canva Sans"/>
              </a:rPr>
              <a:t> ID: </a:t>
            </a:r>
            <a:r>
              <a:rPr lang="en-US" sz="4400" b="1" i="1" dirty="0">
                <a:solidFill>
                  <a:schemeClr val="tx2"/>
                </a:solidFill>
                <a:latin typeface="+mj-lt"/>
                <a:ea typeface="+mj-ea"/>
                <a:cs typeface="+mj-cs"/>
                <a:sym typeface="Canva Sans"/>
              </a:rPr>
              <a:t>2428140</a:t>
            </a:r>
            <a:endParaRPr lang="en-US" sz="4400" b="1" i="1" kern="1200" dirty="0">
              <a:solidFill>
                <a:schemeClr val="tx2"/>
              </a:solidFill>
              <a:latin typeface="+mj-lt"/>
              <a:ea typeface="+mj-ea"/>
              <a:cs typeface="+mj-cs"/>
              <a:sym typeface="Canva Sans"/>
            </a:endParaRPr>
          </a:p>
        </p:txBody>
      </p:sp>
      <p:cxnSp>
        <p:nvCxnSpPr>
          <p:cNvPr id="9" name="Straight Connector 8">
            <a:extLst>
              <a:ext uri="{FF2B5EF4-FFF2-40B4-BE49-F238E27FC236}">
                <a16:creationId xmlns:a16="http://schemas.microsoft.com/office/drawing/2014/main" id="{F31F0AE1-4BD8-E7A4-8CFF-5CF191EB39C7}"/>
              </a:ext>
            </a:extLst>
          </p:cNvPr>
          <p:cNvCxnSpPr>
            <a:cxnSpLocks/>
          </p:cNvCxnSpPr>
          <p:nvPr/>
        </p:nvCxnSpPr>
        <p:spPr>
          <a:xfrm>
            <a:off x="609600" y="8191500"/>
            <a:ext cx="12115800" cy="0"/>
          </a:xfrm>
          <a:prstGeom prst="line">
            <a:avLst/>
          </a:prstGeom>
          <a:ln w="57150"/>
        </p:spPr>
        <p:style>
          <a:lnRef idx="1">
            <a:schemeClr val="accent1"/>
          </a:lnRef>
          <a:fillRef idx="0">
            <a:schemeClr val="accent1"/>
          </a:fillRef>
          <a:effectRef idx="0">
            <a:schemeClr val="accent1"/>
          </a:effectRef>
          <a:fontRef idx="minor">
            <a:schemeClr val="tx1"/>
          </a:fontRef>
        </p:style>
      </p:cxnSp>
      <p:pic>
        <p:nvPicPr>
          <p:cNvPr id="1028" name="Picture 4" descr="memory problems or alzheimer 26539124 PNG">
            <a:extLst>
              <a:ext uri="{FF2B5EF4-FFF2-40B4-BE49-F238E27FC236}">
                <a16:creationId xmlns:a16="http://schemas.microsoft.com/office/drawing/2014/main" id="{39B7EE6D-9876-252E-574C-E8B3C63F34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09453" y="3837496"/>
            <a:ext cx="5048675" cy="600449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p:cNvGrpSpPr/>
        <p:nvPr/>
      </p:nvGrpSpPr>
      <p:grpSpPr>
        <a:xfrm>
          <a:off x="0" y="0"/>
          <a:ext cx="0" cy="0"/>
          <a:chOff x="0" y="0"/>
          <a:chExt cx="0" cy="0"/>
        </a:xfrm>
      </p:grpSpPr>
      <p:sp>
        <p:nvSpPr>
          <p:cNvPr id="9" name="TextBox 9"/>
          <p:cNvSpPr txBox="1"/>
          <p:nvPr/>
        </p:nvSpPr>
        <p:spPr>
          <a:xfrm>
            <a:off x="838200" y="723900"/>
            <a:ext cx="8580319" cy="1179810"/>
          </a:xfrm>
          <a:prstGeom prst="rect">
            <a:avLst/>
          </a:prstGeom>
        </p:spPr>
        <p:txBody>
          <a:bodyPr lIns="0" tIns="0" rIns="0" bIns="0" rtlCol="0" anchor="t">
            <a:spAutoFit/>
          </a:bodyPr>
          <a:lstStyle/>
          <a:p>
            <a:pPr algn="l">
              <a:lnSpc>
                <a:spcPts val="9161"/>
              </a:lnSpc>
            </a:pPr>
            <a:r>
              <a:rPr lang="en-US" sz="8725" b="1" dirty="0">
                <a:solidFill>
                  <a:srgbClr val="351C64"/>
                </a:solidFill>
                <a:latin typeface="Times New Roman" panose="02020603050405020304" pitchFamily="18" charset="0"/>
                <a:ea typeface="Canva Sans Bold"/>
                <a:cs typeface="Times New Roman" panose="02020603050405020304" pitchFamily="18" charset="0"/>
                <a:sym typeface="Canva Sans Bold"/>
              </a:rPr>
              <a:t>Introduction</a:t>
            </a:r>
          </a:p>
        </p:txBody>
      </p:sp>
      <p:sp>
        <p:nvSpPr>
          <p:cNvPr id="12" name="Freeform 12"/>
          <p:cNvSpPr/>
          <p:nvPr/>
        </p:nvSpPr>
        <p:spPr>
          <a:xfrm rot="5400000">
            <a:off x="7762088" y="7332839"/>
            <a:ext cx="2439820" cy="3479244"/>
          </a:xfrm>
          <a:custGeom>
            <a:avLst/>
            <a:gdLst/>
            <a:ahLst/>
            <a:cxnLst/>
            <a:rect l="l" t="t" r="r" b="b"/>
            <a:pathLst>
              <a:path w="2439820" h="3479244">
                <a:moveTo>
                  <a:pt x="0" y="0"/>
                </a:moveTo>
                <a:lnTo>
                  <a:pt x="2439820" y="0"/>
                </a:lnTo>
                <a:lnTo>
                  <a:pt x="2439820" y="3479244"/>
                </a:lnTo>
                <a:lnTo>
                  <a:pt x="0" y="34792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pic>
        <p:nvPicPr>
          <p:cNvPr id="13" name="Picture 2" descr="Neurodegenerative disorders: Research and Therapies">
            <a:extLst>
              <a:ext uri="{FF2B5EF4-FFF2-40B4-BE49-F238E27FC236}">
                <a16:creationId xmlns:a16="http://schemas.microsoft.com/office/drawing/2014/main" id="{D3C561D0-3D8B-455B-2656-0B1BEABF9C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892107" y="2247900"/>
            <a:ext cx="6647346" cy="57912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59C3EBC-0111-8239-A9FB-E52A229E3A58}"/>
              </a:ext>
            </a:extLst>
          </p:cNvPr>
          <p:cNvSpPr txBox="1"/>
          <p:nvPr/>
        </p:nvSpPr>
        <p:spPr>
          <a:xfrm>
            <a:off x="12259227" y="8549241"/>
            <a:ext cx="4191000"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US" sz="2800" dirty="0" err="1">
                <a:latin typeface="Times New Roman" panose="02020603050405020304" pitchFamily="18" charset="0"/>
                <a:cs typeface="Times New Roman" panose="02020603050405020304" pitchFamily="18" charset="0"/>
              </a:rPr>
              <a:t>labtoo</a:t>
            </a:r>
            <a:r>
              <a:rPr lang="en-US" sz="2800" dirty="0">
                <a:latin typeface="Times New Roman" panose="02020603050405020304" pitchFamily="18" charset="0"/>
                <a:cs typeface="Times New Roman" panose="02020603050405020304" pitchFamily="18" charset="0"/>
              </a:rPr>
              <a:t>, 22022)</a:t>
            </a:r>
            <a:endParaRPr lang="en-GB" sz="2800" dirty="0">
              <a:latin typeface="Times New Roman" panose="02020603050405020304" pitchFamily="18" charset="0"/>
              <a:cs typeface="Times New Roman" panose="02020603050405020304" pitchFamily="18" charset="0"/>
            </a:endParaRPr>
          </a:p>
        </p:txBody>
      </p:sp>
      <p:graphicFrame>
        <p:nvGraphicFramePr>
          <p:cNvPr id="16" name="TextBox 8">
            <a:extLst>
              <a:ext uri="{FF2B5EF4-FFF2-40B4-BE49-F238E27FC236}">
                <a16:creationId xmlns:a16="http://schemas.microsoft.com/office/drawing/2014/main" id="{F8962E99-1B03-729F-A165-58DC4C190A5E}"/>
              </a:ext>
            </a:extLst>
          </p:cNvPr>
          <p:cNvGraphicFramePr/>
          <p:nvPr>
            <p:extLst>
              <p:ext uri="{D42A27DB-BD31-4B8C-83A1-F6EECF244321}">
                <p14:modId xmlns:p14="http://schemas.microsoft.com/office/powerpoint/2010/main" val="2172884713"/>
              </p:ext>
            </p:extLst>
          </p:nvPr>
        </p:nvGraphicFramePr>
        <p:xfrm>
          <a:off x="457200" y="2171700"/>
          <a:ext cx="10112020" cy="56808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p:cNvGrpSpPr/>
        <p:nvPr/>
      </p:nvGrpSpPr>
      <p:grpSpPr>
        <a:xfrm>
          <a:off x="0" y="0"/>
          <a:ext cx="0" cy="0"/>
          <a:chOff x="0" y="0"/>
          <a:chExt cx="0" cy="0"/>
        </a:xfrm>
      </p:grpSpPr>
      <p:sp>
        <p:nvSpPr>
          <p:cNvPr id="8" name="Freeform 8"/>
          <p:cNvSpPr/>
          <p:nvPr/>
        </p:nvSpPr>
        <p:spPr>
          <a:xfrm rot="5400000">
            <a:off x="15570426" y="279748"/>
            <a:ext cx="2718450" cy="2640498"/>
          </a:xfrm>
          <a:custGeom>
            <a:avLst/>
            <a:gdLst/>
            <a:ahLst/>
            <a:cxnLst/>
            <a:rect l="l" t="t" r="r" b="b"/>
            <a:pathLst>
              <a:path w="4125113" h="4114800">
                <a:moveTo>
                  <a:pt x="0" y="0"/>
                </a:moveTo>
                <a:lnTo>
                  <a:pt x="4125112" y="0"/>
                </a:lnTo>
                <a:lnTo>
                  <a:pt x="412511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0" name="TextBox 10"/>
          <p:cNvSpPr txBox="1"/>
          <p:nvPr/>
        </p:nvSpPr>
        <p:spPr>
          <a:xfrm>
            <a:off x="4668308" y="849786"/>
            <a:ext cx="8580319" cy="1435649"/>
          </a:xfrm>
          <a:prstGeom prst="rect">
            <a:avLst/>
          </a:prstGeom>
        </p:spPr>
        <p:txBody>
          <a:bodyPr lIns="0" tIns="0" rIns="0" bIns="0" rtlCol="0" anchor="t">
            <a:spAutoFit/>
          </a:bodyPr>
          <a:lstStyle/>
          <a:p>
            <a:pPr algn="ctr">
              <a:lnSpc>
                <a:spcPts val="12215"/>
              </a:lnSpc>
              <a:spcBef>
                <a:spcPct val="0"/>
              </a:spcBef>
            </a:pPr>
            <a:r>
              <a:rPr lang="en-US" sz="8725" b="1" dirty="0">
                <a:solidFill>
                  <a:srgbClr val="351C64"/>
                </a:solidFill>
                <a:latin typeface="Times New Roman" panose="02020603050405020304" pitchFamily="18" charset="0"/>
                <a:ea typeface="Canva Sans Bold"/>
                <a:cs typeface="Times New Roman" panose="02020603050405020304" pitchFamily="18" charset="0"/>
                <a:sym typeface="Canva Sans Bold"/>
              </a:rPr>
              <a:t>Prevalence UK</a:t>
            </a:r>
          </a:p>
        </p:txBody>
      </p:sp>
      <p:sp>
        <p:nvSpPr>
          <p:cNvPr id="22" name="Freeform 22"/>
          <p:cNvSpPr/>
          <p:nvPr/>
        </p:nvSpPr>
        <p:spPr>
          <a:xfrm rot="5400000">
            <a:off x="15471007" y="8239438"/>
            <a:ext cx="1475661" cy="2543263"/>
          </a:xfrm>
          <a:custGeom>
            <a:avLst/>
            <a:gdLst/>
            <a:ahLst/>
            <a:cxnLst/>
            <a:rect l="l" t="t" r="r" b="b"/>
            <a:pathLst>
              <a:path w="2439820" h="3479244">
                <a:moveTo>
                  <a:pt x="0" y="0"/>
                </a:moveTo>
                <a:lnTo>
                  <a:pt x="2439820" y="0"/>
                </a:lnTo>
                <a:lnTo>
                  <a:pt x="2439820" y="3479244"/>
                </a:lnTo>
                <a:lnTo>
                  <a:pt x="0" y="34792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graphicFrame>
        <p:nvGraphicFramePr>
          <p:cNvPr id="23" name="Table 22">
            <a:extLst>
              <a:ext uri="{FF2B5EF4-FFF2-40B4-BE49-F238E27FC236}">
                <a16:creationId xmlns:a16="http://schemas.microsoft.com/office/drawing/2014/main" id="{40D07179-EF2B-C5CF-660F-CA029CC2267A}"/>
              </a:ext>
            </a:extLst>
          </p:cNvPr>
          <p:cNvGraphicFramePr>
            <a:graphicFrameLocks noGrp="1"/>
          </p:cNvGraphicFramePr>
          <p:nvPr>
            <p:extLst>
              <p:ext uri="{D42A27DB-BD31-4B8C-83A1-F6EECF244321}">
                <p14:modId xmlns:p14="http://schemas.microsoft.com/office/powerpoint/2010/main" val="1816146563"/>
              </p:ext>
            </p:extLst>
          </p:nvPr>
        </p:nvGraphicFramePr>
        <p:xfrm>
          <a:off x="381000" y="2705100"/>
          <a:ext cx="9982200" cy="6732114"/>
        </p:xfrm>
        <a:graphic>
          <a:graphicData uri="http://schemas.openxmlformats.org/drawingml/2006/table">
            <a:tbl>
              <a:tblPr>
                <a:tableStyleId>{284E427A-3D55-4303-BF80-6455036E1DE7}</a:tableStyleId>
              </a:tblPr>
              <a:tblGrid>
                <a:gridCol w="2883667">
                  <a:extLst>
                    <a:ext uri="{9D8B030D-6E8A-4147-A177-3AD203B41FA5}">
                      <a16:colId xmlns:a16="http://schemas.microsoft.com/office/drawing/2014/main" val="1679689091"/>
                    </a:ext>
                  </a:extLst>
                </a:gridCol>
                <a:gridCol w="7098533">
                  <a:extLst>
                    <a:ext uri="{9D8B030D-6E8A-4147-A177-3AD203B41FA5}">
                      <a16:colId xmlns:a16="http://schemas.microsoft.com/office/drawing/2014/main" val="15005755"/>
                    </a:ext>
                  </a:extLst>
                </a:gridCol>
              </a:tblGrid>
              <a:tr h="1165276">
                <a:tc>
                  <a:txBody>
                    <a:bodyPr/>
                    <a:lstStyle/>
                    <a:p>
                      <a:pPr algn="ctr" rtl="0" fontAlgn="t">
                        <a:buNone/>
                      </a:pPr>
                      <a:r>
                        <a:rPr lang="en-IN" sz="2400" b="1" u="sng" dirty="0">
                          <a:solidFill>
                            <a:srgbClr val="000000"/>
                          </a:solidFill>
                          <a:effectLst/>
                          <a:latin typeface="Times New Roman" panose="02020603050405020304" pitchFamily="18" charset="0"/>
                          <a:cs typeface="Times New Roman" panose="02020603050405020304" pitchFamily="18" charset="0"/>
                        </a:rPr>
                        <a:t>Aspect</a:t>
                      </a:r>
                      <a:endParaRPr lang="en-IN" sz="36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buNone/>
                      </a:pPr>
                      <a:r>
                        <a:rPr lang="en-IN" sz="2400" b="1" u="sng" dirty="0">
                          <a:solidFill>
                            <a:srgbClr val="000000"/>
                          </a:solidFill>
                          <a:effectLst/>
                          <a:latin typeface="Times New Roman" panose="02020603050405020304" pitchFamily="18" charset="0"/>
                          <a:cs typeface="Times New Roman" panose="02020603050405020304" pitchFamily="18" charset="0"/>
                        </a:rPr>
                        <a:t>Detail</a:t>
                      </a:r>
                      <a:endParaRPr lang="en-IN" sz="36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582566377"/>
                  </a:ext>
                </a:extLst>
              </a:tr>
              <a:tr h="2473024">
                <a:tc>
                  <a:txBody>
                    <a:bodyPr/>
                    <a:lstStyle/>
                    <a:p>
                      <a:pPr algn="ctr" rtl="0" fontAlgn="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UK Prevalence</a:t>
                      </a:r>
                      <a:endParaRPr lang="en-IN" sz="360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buNone/>
                      </a:pPr>
                      <a:r>
                        <a:rPr lang="en-US" sz="2400" b="0" i="0" kern="1200" dirty="0">
                          <a:solidFill>
                            <a:schemeClr val="dk1"/>
                          </a:solidFill>
                          <a:effectLst/>
                          <a:latin typeface="Times New Roman" panose="02020603050405020304" pitchFamily="18" charset="0"/>
                          <a:ea typeface="+mn-ea"/>
                          <a:cs typeface="Times New Roman" panose="02020603050405020304" pitchFamily="18" charset="0"/>
                        </a:rPr>
                        <a:t>In the UK alone, four out of five people diagnosed with dementia (unofficial estimate of 982,000 people with dementia in the UK (2024) (alzheimers.org.uk, 2024).</a:t>
                      </a:r>
                      <a:endParaRPr lang="en-US" sz="36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264958009"/>
                  </a:ext>
                </a:extLst>
              </a:tr>
              <a:tr h="1698539">
                <a:tc>
                  <a:txBody>
                    <a:bodyPr/>
                    <a:lstStyle/>
                    <a:p>
                      <a:pPr algn="ctr" rtl="0" fontAlgn="t">
                        <a:buNone/>
                      </a:pPr>
                      <a:r>
                        <a:rPr lang="en-IN" sz="2400" b="1" u="none" strike="noStrike">
                          <a:solidFill>
                            <a:srgbClr val="000000"/>
                          </a:solidFill>
                          <a:effectLst/>
                          <a:latin typeface="Times New Roman" panose="02020603050405020304" pitchFamily="18" charset="0"/>
                          <a:cs typeface="Times New Roman" panose="02020603050405020304" pitchFamily="18" charset="0"/>
                        </a:rPr>
                        <a:t>Age Distribution</a:t>
                      </a:r>
                      <a:endParaRPr lang="en-IN" sz="36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buNone/>
                      </a:pPr>
                      <a:r>
                        <a:rPr lang="en-US" sz="2400" b="0" i="0" kern="1200" dirty="0">
                          <a:solidFill>
                            <a:schemeClr val="dk1"/>
                          </a:solidFill>
                          <a:effectLst/>
                          <a:latin typeface="Times New Roman" panose="02020603050405020304" pitchFamily="18" charset="0"/>
                          <a:ea typeface="+mn-ea"/>
                          <a:cs typeface="Times New Roman" panose="02020603050405020304" pitchFamily="18" charset="0"/>
                        </a:rPr>
                        <a:t>Occurrences are 1 in 14 persons above 65 years; 1 in 6 persons above 80.</a:t>
                      </a:r>
                      <a:endParaRPr lang="en-US" sz="36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739861890"/>
                  </a:ext>
                </a:extLst>
              </a:tr>
              <a:tr h="1395275">
                <a:tc>
                  <a:txBody>
                    <a:bodyPr/>
                    <a:lstStyle/>
                    <a:p>
                      <a:pPr algn="ctr" rtl="0" fontAlgn="t">
                        <a:buNone/>
                      </a:pPr>
                      <a:r>
                        <a:rPr lang="en-IN" sz="2400" b="1" u="none" strike="noStrike">
                          <a:solidFill>
                            <a:srgbClr val="000000"/>
                          </a:solidFill>
                          <a:effectLst/>
                          <a:latin typeface="Times New Roman" panose="02020603050405020304" pitchFamily="18" charset="0"/>
                          <a:cs typeface="Times New Roman" panose="02020603050405020304" pitchFamily="18" charset="0"/>
                        </a:rPr>
                        <a:t>Socioeconomic Factors</a:t>
                      </a:r>
                      <a:endParaRPr lang="en-IN" sz="360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buNone/>
                      </a:pPr>
                      <a:r>
                        <a:rPr lang="en-US" sz="2400" b="0" i="0" kern="1200" dirty="0">
                          <a:solidFill>
                            <a:schemeClr val="dk1"/>
                          </a:solidFill>
                          <a:effectLst/>
                          <a:latin typeface="Times New Roman" panose="02020603050405020304" pitchFamily="18" charset="0"/>
                          <a:ea typeface="+mn-ea"/>
                          <a:cs typeface="Times New Roman" panose="02020603050405020304" pitchFamily="18" charset="0"/>
                        </a:rPr>
                        <a:t>More rampant and earlier in deprived regions.</a:t>
                      </a:r>
                      <a:endParaRPr lang="en-US" sz="360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653577248"/>
                  </a:ext>
                </a:extLst>
              </a:tr>
            </a:tbl>
          </a:graphicData>
        </a:graphic>
      </p:graphicFrame>
      <p:pic>
        <p:nvPicPr>
          <p:cNvPr id="24" name="Picture 23">
            <a:extLst>
              <a:ext uri="{FF2B5EF4-FFF2-40B4-BE49-F238E27FC236}">
                <a16:creationId xmlns:a16="http://schemas.microsoft.com/office/drawing/2014/main" id="{C90C7DBC-0257-50AB-FAC8-60C564F2D702}"/>
              </a:ext>
            </a:extLst>
          </p:cNvPr>
          <p:cNvPicPr>
            <a:picLocks noChangeAspect="1"/>
          </p:cNvPicPr>
          <p:nvPr/>
        </p:nvPicPr>
        <p:blipFill>
          <a:blip r:embed="rId7"/>
          <a:stretch>
            <a:fillRect/>
          </a:stretch>
        </p:blipFill>
        <p:spPr>
          <a:xfrm>
            <a:off x="10805371" y="3207544"/>
            <a:ext cx="6124280" cy="4661827"/>
          </a:xfrm>
          <a:prstGeom prst="rect">
            <a:avLst/>
          </a:prstGeom>
          <a:ln w="88900" cap="sq" cmpd="thickThin">
            <a:solidFill>
              <a:srgbClr val="000000"/>
            </a:solidFill>
            <a:prstDash val="solid"/>
            <a:miter lim="800000"/>
          </a:ln>
          <a:effectLst>
            <a:innerShdw blurRad="76200">
              <a:srgbClr val="000000"/>
            </a:innerShdw>
          </a:effectLst>
        </p:spPr>
      </p:pic>
      <p:sp>
        <p:nvSpPr>
          <p:cNvPr id="4" name="Rectangle 2">
            <a:extLst>
              <a:ext uri="{FF2B5EF4-FFF2-40B4-BE49-F238E27FC236}">
                <a16:creationId xmlns:a16="http://schemas.microsoft.com/office/drawing/2014/main" id="{BA523572-098E-33B4-4122-46BBAB0143C1}"/>
              </a:ext>
            </a:extLst>
          </p:cNvPr>
          <p:cNvSpPr>
            <a:spLocks noChangeArrowheads="1"/>
          </p:cNvSpPr>
          <p:nvPr/>
        </p:nvSpPr>
        <p:spPr bwMode="auto">
          <a:xfrm>
            <a:off x="12801600" y="8099452"/>
            <a:ext cx="3048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Jones, 2023)</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51C64"/>
        </a:solidFill>
        <a:effectLst/>
      </p:bgPr>
    </p:bg>
    <p:spTree>
      <p:nvGrpSpPr>
        <p:cNvPr id="1" name=""/>
        <p:cNvGrpSpPr/>
        <p:nvPr/>
      </p:nvGrpSpPr>
      <p:grpSpPr>
        <a:xfrm>
          <a:off x="0" y="0"/>
          <a:ext cx="0" cy="0"/>
          <a:chOff x="0" y="0"/>
          <a:chExt cx="0" cy="0"/>
        </a:xfrm>
      </p:grpSpPr>
      <p:sp>
        <p:nvSpPr>
          <p:cNvPr id="3" name="Freeform 3"/>
          <p:cNvSpPr/>
          <p:nvPr/>
        </p:nvSpPr>
        <p:spPr>
          <a:xfrm>
            <a:off x="1568568" y="2834983"/>
            <a:ext cx="1271653" cy="1015663"/>
          </a:xfrm>
          <a:custGeom>
            <a:avLst/>
            <a:gdLst/>
            <a:ahLst/>
            <a:cxnLst/>
            <a:rect l="l" t="t" r="r" b="b"/>
            <a:pathLst>
              <a:path w="2031136" h="1683304">
                <a:moveTo>
                  <a:pt x="0" y="0"/>
                </a:moveTo>
                <a:lnTo>
                  <a:pt x="2031136" y="0"/>
                </a:lnTo>
                <a:lnTo>
                  <a:pt x="2031136" y="1683304"/>
                </a:lnTo>
                <a:lnTo>
                  <a:pt x="0" y="16833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a:off x="1631533" y="6398053"/>
            <a:ext cx="956045" cy="1015663"/>
          </a:xfrm>
          <a:custGeom>
            <a:avLst/>
            <a:gdLst/>
            <a:ahLst/>
            <a:cxnLst/>
            <a:rect l="l" t="t" r="r" b="b"/>
            <a:pathLst>
              <a:path w="1607555" h="1683304">
                <a:moveTo>
                  <a:pt x="0" y="0"/>
                </a:moveTo>
                <a:lnTo>
                  <a:pt x="1607556" y="0"/>
                </a:lnTo>
                <a:lnTo>
                  <a:pt x="1607556" y="1683304"/>
                </a:lnTo>
                <a:lnTo>
                  <a:pt x="0" y="16833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14610298" y="3139296"/>
            <a:ext cx="1331746" cy="1090461"/>
          </a:xfrm>
          <a:custGeom>
            <a:avLst/>
            <a:gdLst/>
            <a:ahLst/>
            <a:cxnLst/>
            <a:rect l="l" t="t" r="r" b="b"/>
            <a:pathLst>
              <a:path w="1817332" h="1683304">
                <a:moveTo>
                  <a:pt x="0" y="0"/>
                </a:moveTo>
                <a:lnTo>
                  <a:pt x="1817332" y="0"/>
                </a:lnTo>
                <a:lnTo>
                  <a:pt x="1817332" y="1683304"/>
                </a:lnTo>
                <a:lnTo>
                  <a:pt x="0" y="16833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TextBox 6"/>
          <p:cNvSpPr txBox="1"/>
          <p:nvPr/>
        </p:nvSpPr>
        <p:spPr>
          <a:xfrm>
            <a:off x="4754714" y="1001597"/>
            <a:ext cx="8426250" cy="1015663"/>
          </a:xfrm>
          <a:prstGeom prst="rect">
            <a:avLst/>
          </a:prstGeom>
        </p:spPr>
        <p:txBody>
          <a:bodyPr wrap="square" lIns="0" tIns="0" rIns="0" bIns="0" rtlCol="0" anchor="t">
            <a:spAutoFit/>
          </a:bodyPr>
          <a:lstStyle/>
          <a:p>
            <a:pPr algn="ctr">
              <a:spcBef>
                <a:spcPct val="0"/>
              </a:spcBef>
            </a:pPr>
            <a:r>
              <a:rPr lang="en-US" sz="6600" b="1" dirty="0">
                <a:solidFill>
                  <a:srgbClr val="FFFFFF"/>
                </a:solidFill>
                <a:latin typeface="Times New Roman" panose="02020603050405020304" pitchFamily="18" charset="0"/>
                <a:ea typeface="Canva Sans Bold"/>
                <a:cs typeface="Times New Roman" panose="02020603050405020304" pitchFamily="18" charset="0"/>
                <a:sym typeface="Canva Sans Bold"/>
              </a:rPr>
              <a:t>Prevalence Worldwide</a:t>
            </a:r>
          </a:p>
        </p:txBody>
      </p:sp>
      <p:sp>
        <p:nvSpPr>
          <p:cNvPr id="13" name="TextBox 13"/>
          <p:cNvSpPr txBox="1"/>
          <p:nvPr/>
        </p:nvSpPr>
        <p:spPr>
          <a:xfrm>
            <a:off x="714594" y="4173264"/>
            <a:ext cx="2979600" cy="1634871"/>
          </a:xfrm>
          <a:prstGeom prst="rect">
            <a:avLst/>
          </a:prstGeom>
        </p:spPr>
        <p:txBody>
          <a:bodyPr wrap="square" lIns="0" tIns="0" rIns="0" bIns="0" rtlCol="0" anchor="t">
            <a:spAutoFit/>
          </a:bodyPr>
          <a:lstStyle/>
          <a:p>
            <a:pPr algn="ctr">
              <a:lnSpc>
                <a:spcPts val="2566"/>
              </a:lnSpc>
            </a:pPr>
            <a:r>
              <a:rPr lang="en-US" sz="1699" dirty="0">
                <a:solidFill>
                  <a:srgbClr val="FFFFFF"/>
                </a:solidFill>
                <a:latin typeface="Times New Roman" panose="02020603050405020304" pitchFamily="18" charset="0"/>
                <a:ea typeface="Canva Sans"/>
                <a:cs typeface="Times New Roman" panose="02020603050405020304" pitchFamily="18" charset="0"/>
                <a:sym typeface="Canva Sans"/>
              </a:rPr>
              <a:t>Dementia is a disorder affecting more than 55 million people in the world today, with the figure set to increase to 139 million by 2050 (WHO, 2021).</a:t>
            </a:r>
          </a:p>
        </p:txBody>
      </p:sp>
      <p:sp>
        <p:nvSpPr>
          <p:cNvPr id="14" name="TextBox 14"/>
          <p:cNvSpPr txBox="1"/>
          <p:nvPr/>
        </p:nvSpPr>
        <p:spPr>
          <a:xfrm>
            <a:off x="619755" y="7764919"/>
            <a:ext cx="2979600" cy="968022"/>
          </a:xfrm>
          <a:prstGeom prst="rect">
            <a:avLst/>
          </a:prstGeom>
        </p:spPr>
        <p:txBody>
          <a:bodyPr wrap="square" lIns="0" tIns="0" rIns="0" bIns="0" rtlCol="0" anchor="t">
            <a:spAutoFit/>
          </a:bodyPr>
          <a:lstStyle/>
          <a:p>
            <a:pPr algn="ctr">
              <a:lnSpc>
                <a:spcPts val="2566"/>
              </a:lnSpc>
            </a:pPr>
            <a:r>
              <a:rPr lang="en-US" sz="1699" dirty="0">
                <a:solidFill>
                  <a:srgbClr val="FFFFFF"/>
                </a:solidFill>
                <a:latin typeface="Times New Roman" panose="02020603050405020304" pitchFamily="18" charset="0"/>
                <a:ea typeface="Canva Sans"/>
                <a:cs typeface="Times New Roman" panose="02020603050405020304" pitchFamily="18" charset="0"/>
                <a:sym typeface="Canva Sans"/>
              </a:rPr>
              <a:t>Dementia is a major cause of disability and dependence amongst older adults in the world.</a:t>
            </a:r>
          </a:p>
        </p:txBody>
      </p:sp>
      <p:sp>
        <p:nvSpPr>
          <p:cNvPr id="16" name="TextBox 16"/>
          <p:cNvSpPr txBox="1"/>
          <p:nvPr/>
        </p:nvSpPr>
        <p:spPr>
          <a:xfrm>
            <a:off x="13786371" y="4492775"/>
            <a:ext cx="2979600" cy="1301447"/>
          </a:xfrm>
          <a:prstGeom prst="rect">
            <a:avLst/>
          </a:prstGeom>
        </p:spPr>
        <p:txBody>
          <a:bodyPr wrap="square" lIns="0" tIns="0" rIns="0" bIns="0" rtlCol="0" anchor="t">
            <a:spAutoFit/>
          </a:bodyPr>
          <a:lstStyle/>
          <a:p>
            <a:pPr algn="ctr">
              <a:lnSpc>
                <a:spcPts val="2566"/>
              </a:lnSpc>
            </a:pPr>
            <a:r>
              <a:rPr lang="en-US" sz="1699" dirty="0">
                <a:solidFill>
                  <a:srgbClr val="FFFFFF"/>
                </a:solidFill>
                <a:latin typeface="Times New Roman" panose="02020603050405020304" pitchFamily="18" charset="0"/>
                <a:ea typeface="Canva Sans"/>
                <a:cs typeface="Times New Roman" panose="02020603050405020304" pitchFamily="18" charset="0"/>
                <a:sym typeface="Canva Sans"/>
              </a:rPr>
              <a:t>In the low- and middle-income countries, the burden is more, and it places a strain on the healthcare systems.</a:t>
            </a:r>
          </a:p>
        </p:txBody>
      </p:sp>
      <p:sp>
        <p:nvSpPr>
          <p:cNvPr id="20" name="Freeform 3">
            <a:extLst>
              <a:ext uri="{FF2B5EF4-FFF2-40B4-BE49-F238E27FC236}">
                <a16:creationId xmlns:a16="http://schemas.microsoft.com/office/drawing/2014/main" id="{004C8B2E-B521-8DAD-34EF-3CD95ACDA4B9}"/>
              </a:ext>
            </a:extLst>
          </p:cNvPr>
          <p:cNvSpPr/>
          <p:nvPr/>
        </p:nvSpPr>
        <p:spPr>
          <a:xfrm>
            <a:off x="14640344" y="6438900"/>
            <a:ext cx="1271653" cy="1015663"/>
          </a:xfrm>
          <a:custGeom>
            <a:avLst/>
            <a:gdLst/>
            <a:ahLst/>
            <a:cxnLst/>
            <a:rect l="l" t="t" r="r" b="b"/>
            <a:pathLst>
              <a:path w="2031136" h="1683304">
                <a:moveTo>
                  <a:pt x="0" y="0"/>
                </a:moveTo>
                <a:lnTo>
                  <a:pt x="2031136" y="0"/>
                </a:lnTo>
                <a:lnTo>
                  <a:pt x="2031136" y="1683304"/>
                </a:lnTo>
                <a:lnTo>
                  <a:pt x="0" y="16833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24" name="TextBox 23">
            <a:extLst>
              <a:ext uri="{FF2B5EF4-FFF2-40B4-BE49-F238E27FC236}">
                <a16:creationId xmlns:a16="http://schemas.microsoft.com/office/drawing/2014/main" id="{EE089519-3B74-2815-C8E9-355D8BFA5160}"/>
              </a:ext>
            </a:extLst>
          </p:cNvPr>
          <p:cNvSpPr txBox="1"/>
          <p:nvPr/>
        </p:nvSpPr>
        <p:spPr>
          <a:xfrm>
            <a:off x="13411200" y="7648766"/>
            <a:ext cx="3628450" cy="1200329"/>
          </a:xfrm>
          <a:prstGeom prst="rect">
            <a:avLst/>
          </a:prstGeom>
          <a:noFill/>
        </p:spPr>
        <p:txBody>
          <a:bodyPr wrap="square">
            <a:spAutoFit/>
          </a:bodyPr>
          <a:lstStyle/>
          <a:p>
            <a:pPr algn="ctr"/>
            <a:r>
              <a:rPr lang="en-US" dirty="0">
                <a:solidFill>
                  <a:schemeClr val="bg1"/>
                </a:solidFill>
                <a:latin typeface="Times New Roman" panose="02020603050405020304" pitchFamily="18" charset="0"/>
                <a:cs typeface="Times New Roman" panose="02020603050405020304" pitchFamily="18" charset="0"/>
              </a:rPr>
              <a:t>Ferrari et al. (2024) indicated that mortality and disability-adjusted life years (DALYs) are rising across the globe because of elderly populations.</a:t>
            </a:r>
          </a:p>
        </p:txBody>
      </p:sp>
      <p:pic>
        <p:nvPicPr>
          <p:cNvPr id="25" name="Picture 2" descr="WHO updates fact sheet on Dementia (14 May 2019) | communitymedicine4all">
            <a:extLst>
              <a:ext uri="{FF2B5EF4-FFF2-40B4-BE49-F238E27FC236}">
                <a16:creationId xmlns:a16="http://schemas.microsoft.com/office/drawing/2014/main" id="{614FBFCA-2433-FFF7-1B61-C8E50016CE4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67400" y="2855756"/>
            <a:ext cx="6200879" cy="42934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14CA186F-1435-BFEA-0286-CAFAD8B9AC4F}"/>
              </a:ext>
            </a:extLst>
          </p:cNvPr>
          <p:cNvSpPr txBox="1"/>
          <p:nvPr/>
        </p:nvSpPr>
        <p:spPr>
          <a:xfrm>
            <a:off x="6477000" y="7810500"/>
            <a:ext cx="4572000"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(Source: </a:t>
            </a:r>
            <a:r>
              <a:rPr lang="en-US" sz="2800" dirty="0" err="1">
                <a:solidFill>
                  <a:schemeClr val="bg1"/>
                </a:solidFill>
                <a:latin typeface="Times New Roman" panose="02020603050405020304" pitchFamily="18" charset="0"/>
                <a:cs typeface="Times New Roman" panose="02020603050405020304" pitchFamily="18" charset="0"/>
              </a:rPr>
              <a:t>Drroopesh</a:t>
            </a:r>
            <a:r>
              <a:rPr lang="en-US" sz="2800" dirty="0">
                <a:solidFill>
                  <a:schemeClr val="bg1"/>
                </a:solidFill>
                <a:latin typeface="Times New Roman" panose="02020603050405020304" pitchFamily="18" charset="0"/>
                <a:cs typeface="Times New Roman" panose="02020603050405020304" pitchFamily="18" charset="0"/>
              </a:rPr>
              <a:t>, 2019)</a:t>
            </a:r>
            <a:endParaRPr lang="en-GB" sz="2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4598279"/>
            <a:chOff x="0" y="0"/>
            <a:chExt cx="2833290" cy="712394"/>
          </a:xfrm>
        </p:grpSpPr>
        <p:sp>
          <p:nvSpPr>
            <p:cNvPr id="3" name="Freeform 3"/>
            <p:cNvSpPr/>
            <p:nvPr/>
          </p:nvSpPr>
          <p:spPr>
            <a:xfrm>
              <a:off x="0" y="0"/>
              <a:ext cx="2833290" cy="712394"/>
            </a:xfrm>
            <a:custGeom>
              <a:avLst/>
              <a:gdLst/>
              <a:ahLst/>
              <a:cxnLst/>
              <a:rect l="l" t="t" r="r" b="b"/>
              <a:pathLst>
                <a:path w="2833290" h="712394">
                  <a:moveTo>
                    <a:pt x="0" y="0"/>
                  </a:moveTo>
                  <a:lnTo>
                    <a:pt x="2833290" y="0"/>
                  </a:lnTo>
                  <a:lnTo>
                    <a:pt x="2833290" y="712394"/>
                  </a:lnTo>
                  <a:lnTo>
                    <a:pt x="0" y="712394"/>
                  </a:lnTo>
                  <a:close/>
                </a:path>
              </a:pathLst>
            </a:custGeom>
            <a:blipFill>
              <a:blip r:embed="rId3"/>
              <a:stretch>
                <a:fillRect t="-102539" b="-102539"/>
              </a:stretch>
            </a:blipFill>
          </p:spPr>
          <p:txBody>
            <a:bodyPr/>
            <a:lstStyle/>
            <a:p>
              <a:endParaRPr lang="en-IN"/>
            </a:p>
          </p:txBody>
        </p:sp>
      </p:grpSp>
      <p:sp>
        <p:nvSpPr>
          <p:cNvPr id="9" name="TextBox 9"/>
          <p:cNvSpPr txBox="1"/>
          <p:nvPr/>
        </p:nvSpPr>
        <p:spPr>
          <a:xfrm>
            <a:off x="10896600" y="5979051"/>
            <a:ext cx="7240461" cy="2539157"/>
          </a:xfrm>
          <a:prstGeom prst="rect">
            <a:avLst/>
          </a:prstGeom>
        </p:spPr>
        <p:txBody>
          <a:bodyPr wrap="square" lIns="0" tIns="0" rIns="0" bIns="0" rtlCol="0" anchor="t">
            <a:spAutoFit/>
          </a:bodyPr>
          <a:lstStyle/>
          <a:p>
            <a:pPr algn="ctr">
              <a:lnSpc>
                <a:spcPts val="9946"/>
              </a:lnSpc>
            </a:pPr>
            <a:r>
              <a:rPr lang="en-US" sz="8725" b="1" dirty="0">
                <a:solidFill>
                  <a:srgbClr val="351C64"/>
                </a:solidFill>
                <a:latin typeface="Times New Roman" panose="02020603050405020304" pitchFamily="18" charset="0"/>
                <a:ea typeface="Canva Sans Bold"/>
                <a:cs typeface="Times New Roman" panose="02020603050405020304" pitchFamily="18" charset="0"/>
                <a:sym typeface="Canva Sans Bold"/>
              </a:rPr>
              <a:t>Economic &amp; Social Burden</a:t>
            </a:r>
          </a:p>
        </p:txBody>
      </p:sp>
      <p:graphicFrame>
        <p:nvGraphicFramePr>
          <p:cNvPr id="12" name="Table 11">
            <a:extLst>
              <a:ext uri="{FF2B5EF4-FFF2-40B4-BE49-F238E27FC236}">
                <a16:creationId xmlns:a16="http://schemas.microsoft.com/office/drawing/2014/main" id="{B7AB5F33-1507-7979-1D27-B67085CFD877}"/>
              </a:ext>
            </a:extLst>
          </p:cNvPr>
          <p:cNvGraphicFramePr>
            <a:graphicFrameLocks noGrp="1"/>
          </p:cNvGraphicFramePr>
          <p:nvPr>
            <p:extLst>
              <p:ext uri="{D42A27DB-BD31-4B8C-83A1-F6EECF244321}">
                <p14:modId xmlns:p14="http://schemas.microsoft.com/office/powerpoint/2010/main" val="478628290"/>
              </p:ext>
            </p:extLst>
          </p:nvPr>
        </p:nvGraphicFramePr>
        <p:xfrm>
          <a:off x="150940" y="4838700"/>
          <a:ext cx="10745662" cy="5257801"/>
        </p:xfrm>
        <a:graphic>
          <a:graphicData uri="http://schemas.openxmlformats.org/drawingml/2006/table">
            <a:tbl>
              <a:tblPr>
                <a:tableStyleId>{5C22544A-7EE6-4342-B048-85BDC9FD1C3A}</a:tableStyleId>
              </a:tblPr>
              <a:tblGrid>
                <a:gridCol w="3030827">
                  <a:extLst>
                    <a:ext uri="{9D8B030D-6E8A-4147-A177-3AD203B41FA5}">
                      <a16:colId xmlns:a16="http://schemas.microsoft.com/office/drawing/2014/main" val="2895244573"/>
                    </a:ext>
                  </a:extLst>
                </a:gridCol>
                <a:gridCol w="3185815">
                  <a:extLst>
                    <a:ext uri="{9D8B030D-6E8A-4147-A177-3AD203B41FA5}">
                      <a16:colId xmlns:a16="http://schemas.microsoft.com/office/drawing/2014/main" val="3584497638"/>
                    </a:ext>
                  </a:extLst>
                </a:gridCol>
                <a:gridCol w="4529020">
                  <a:extLst>
                    <a:ext uri="{9D8B030D-6E8A-4147-A177-3AD203B41FA5}">
                      <a16:colId xmlns:a16="http://schemas.microsoft.com/office/drawing/2014/main" val="1470466083"/>
                    </a:ext>
                  </a:extLst>
                </a:gridCol>
              </a:tblGrid>
              <a:tr h="708385">
                <a:tc>
                  <a:txBody>
                    <a:bodyPr/>
                    <a:lstStyle/>
                    <a:p>
                      <a:pPr algn="ctr">
                        <a:lnSpc>
                          <a:spcPct val="150000"/>
                        </a:lnSpc>
                        <a:buNone/>
                      </a:pPr>
                      <a:r>
                        <a:rPr lang="en-GB" sz="2400" b="1" u="sng" dirty="0">
                          <a:effectLst/>
                        </a:rPr>
                        <a:t>Aspect</a:t>
                      </a:r>
                      <a:endParaRPr lang="en-IN" sz="20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b="1" u="sng" dirty="0">
                          <a:effectLst/>
                        </a:rPr>
                        <a:t>UK Detail</a:t>
                      </a:r>
                      <a:endParaRPr lang="en-IN" sz="20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b="1" u="sng" dirty="0">
                          <a:effectLst/>
                        </a:rPr>
                        <a:t>Global (2019)</a:t>
                      </a:r>
                      <a:endParaRPr lang="en-IN" sz="20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88535617"/>
                  </a:ext>
                </a:extLst>
              </a:tr>
              <a:tr h="1516472">
                <a:tc>
                  <a:txBody>
                    <a:bodyPr/>
                    <a:lstStyle/>
                    <a:p>
                      <a:pPr algn="ctr">
                        <a:lnSpc>
                          <a:spcPct val="150000"/>
                        </a:lnSpc>
                        <a:buNone/>
                      </a:pPr>
                      <a:r>
                        <a:rPr lang="en-GB" sz="2400" dirty="0">
                          <a:effectLst/>
                        </a:rPr>
                        <a:t>Economic Cost</a:t>
                      </a:r>
                      <a:endParaRPr lang="en-IN" sz="2000"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£26bn/year</a:t>
                      </a:r>
                      <a:endParaRPr lang="en-IN" sz="2000"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a:effectLst/>
                        </a:rPr>
                        <a:t>$1.3 trillion (World Health Organization, 2025)</a:t>
                      </a:r>
                      <a:endParaRPr lang="en-IN" sz="20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65753697"/>
                  </a:ext>
                </a:extLst>
              </a:tr>
              <a:tr h="1516472">
                <a:tc>
                  <a:txBody>
                    <a:bodyPr/>
                    <a:lstStyle/>
                    <a:p>
                      <a:pPr algn="ctr">
                        <a:lnSpc>
                          <a:spcPct val="150000"/>
                        </a:lnSpc>
                        <a:buNone/>
                      </a:pPr>
                      <a:r>
                        <a:rPr lang="en-GB" sz="2400">
                          <a:effectLst/>
                        </a:rPr>
                        <a:t>Informal Care</a:t>
                      </a:r>
                      <a:endParaRPr lang="en-IN" sz="20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Family burden</a:t>
                      </a:r>
                      <a:endParaRPr lang="en-IN" sz="2000"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50% costs, 5hrs/day (World Health Organization, 2025)</a:t>
                      </a:r>
                      <a:endParaRPr lang="en-IN" sz="20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93559272"/>
                  </a:ext>
                </a:extLst>
              </a:tr>
              <a:tr h="1516472">
                <a:tc>
                  <a:txBody>
                    <a:bodyPr/>
                    <a:lstStyle/>
                    <a:p>
                      <a:pPr algn="ctr">
                        <a:lnSpc>
                          <a:spcPct val="150000"/>
                        </a:lnSpc>
                        <a:buNone/>
                      </a:pPr>
                      <a:r>
                        <a:rPr lang="en-GB" sz="2400">
                          <a:effectLst/>
                        </a:rPr>
                        <a:t>Social Impact</a:t>
                      </a:r>
                      <a:endParaRPr lang="en-IN" sz="20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a:effectLst/>
                        </a:rPr>
                        <a:t>Dependency rise</a:t>
                      </a:r>
                      <a:endParaRPr lang="en-IN" sz="20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Women 70% carers (World Health Organization, 2025)</a:t>
                      </a:r>
                      <a:endParaRPr lang="en-IN" sz="20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687306372"/>
                  </a:ext>
                </a:extLst>
              </a:tr>
            </a:tbl>
          </a:graphicData>
        </a:graphic>
      </p:graphicFrame>
      <p:pic>
        <p:nvPicPr>
          <p:cNvPr id="13" name="Picture 2" descr="The economic impact of dementia - Dementia Statistics Hub">
            <a:extLst>
              <a:ext uri="{FF2B5EF4-FFF2-40B4-BE49-F238E27FC236}">
                <a16:creationId xmlns:a16="http://schemas.microsoft.com/office/drawing/2014/main" id="{BB03AF02-4EC9-5599-A155-CC66F80FB2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06200" y="495300"/>
            <a:ext cx="5638800" cy="373563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4" name="Rectangle 1">
            <a:extLst>
              <a:ext uri="{FF2B5EF4-FFF2-40B4-BE49-F238E27FC236}">
                <a16:creationId xmlns:a16="http://schemas.microsoft.com/office/drawing/2014/main" id="{574DDADE-C0EF-3B7B-1456-3B3D74C343BA}"/>
              </a:ext>
            </a:extLst>
          </p:cNvPr>
          <p:cNvSpPr>
            <a:spLocks noChangeArrowheads="1"/>
          </p:cNvSpPr>
          <p:nvPr/>
        </p:nvSpPr>
        <p:spPr bwMode="auto">
          <a:xfrm>
            <a:off x="12211415" y="4646069"/>
            <a:ext cx="422837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Dementiastatistics.org, 2021)</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pic>
          <p:nvPicPr>
            <p:cNvPr id="3" name="Picture 3"/>
            <p:cNvPicPr>
              <a:picLocks noChangeAspect="1"/>
            </p:cNvPicPr>
            <p:nvPr/>
          </p:nvPicPr>
          <p:blipFill>
            <a:blip r:embed="rId3"/>
            <a:srcRect t="9165" b="9165"/>
            <a:stretch>
              <a:fillRect/>
            </a:stretch>
          </p:blipFill>
          <p:spPr>
            <a:xfrm>
              <a:off x="0" y="0"/>
              <a:ext cx="24384000" cy="13716000"/>
            </a:xfrm>
            <a:prstGeom prst="rect">
              <a:avLst/>
            </a:prstGeom>
          </p:spPr>
        </p:pic>
      </p:grpSp>
      <p:grpSp>
        <p:nvGrpSpPr>
          <p:cNvPr id="4" name="Group 4"/>
          <p:cNvGrpSpPr/>
          <p:nvPr/>
        </p:nvGrpSpPr>
        <p:grpSpPr>
          <a:xfrm>
            <a:off x="1903313" y="1255413"/>
            <a:ext cx="14481374" cy="7776174"/>
            <a:chOff x="0" y="0"/>
            <a:chExt cx="3814025" cy="2048046"/>
          </a:xfrm>
        </p:grpSpPr>
        <p:sp>
          <p:nvSpPr>
            <p:cNvPr id="5" name="Freeform 5"/>
            <p:cNvSpPr/>
            <p:nvPr/>
          </p:nvSpPr>
          <p:spPr>
            <a:xfrm>
              <a:off x="0" y="0"/>
              <a:ext cx="3814025" cy="2048046"/>
            </a:xfrm>
            <a:custGeom>
              <a:avLst/>
              <a:gdLst/>
              <a:ahLst/>
              <a:cxnLst/>
              <a:rect l="l" t="t" r="r" b="b"/>
              <a:pathLst>
                <a:path w="3814025" h="2048046">
                  <a:moveTo>
                    <a:pt x="21384" y="0"/>
                  </a:moveTo>
                  <a:lnTo>
                    <a:pt x="3792640" y="0"/>
                  </a:lnTo>
                  <a:cubicBezTo>
                    <a:pt x="3798312" y="0"/>
                    <a:pt x="3803751" y="2253"/>
                    <a:pt x="3807761" y="6263"/>
                  </a:cubicBezTo>
                  <a:cubicBezTo>
                    <a:pt x="3811772" y="10274"/>
                    <a:pt x="3814025" y="15713"/>
                    <a:pt x="3814025" y="21384"/>
                  </a:cubicBezTo>
                  <a:lnTo>
                    <a:pt x="3814025" y="2026661"/>
                  </a:lnTo>
                  <a:cubicBezTo>
                    <a:pt x="3814025" y="2038472"/>
                    <a:pt x="3804450" y="2048046"/>
                    <a:pt x="3792640" y="2048046"/>
                  </a:cubicBezTo>
                  <a:lnTo>
                    <a:pt x="21384" y="2048046"/>
                  </a:lnTo>
                  <a:cubicBezTo>
                    <a:pt x="15713" y="2048046"/>
                    <a:pt x="10274" y="2045793"/>
                    <a:pt x="6263" y="2041782"/>
                  </a:cubicBezTo>
                  <a:cubicBezTo>
                    <a:pt x="2253" y="2037772"/>
                    <a:pt x="0" y="2032333"/>
                    <a:pt x="0" y="2026661"/>
                  </a:cubicBezTo>
                  <a:lnTo>
                    <a:pt x="0" y="21384"/>
                  </a:lnTo>
                  <a:cubicBezTo>
                    <a:pt x="0" y="15713"/>
                    <a:pt x="2253" y="10274"/>
                    <a:pt x="6263" y="6263"/>
                  </a:cubicBezTo>
                  <a:cubicBezTo>
                    <a:pt x="10274" y="2253"/>
                    <a:pt x="15713" y="0"/>
                    <a:pt x="21384" y="0"/>
                  </a:cubicBezTo>
                  <a:close/>
                </a:path>
              </a:pathLst>
            </a:custGeom>
            <a:solidFill>
              <a:srgbClr val="FFFFFF"/>
            </a:solidFill>
          </p:spPr>
          <p:txBody>
            <a:bodyPr/>
            <a:lstStyle/>
            <a:p>
              <a:endParaRPr lang="en-IN"/>
            </a:p>
          </p:txBody>
        </p:sp>
        <p:sp>
          <p:nvSpPr>
            <p:cNvPr id="6" name="TextBox 6"/>
            <p:cNvSpPr txBox="1"/>
            <p:nvPr/>
          </p:nvSpPr>
          <p:spPr>
            <a:xfrm>
              <a:off x="0" y="-47625"/>
              <a:ext cx="3814025" cy="2095671"/>
            </a:xfrm>
            <a:prstGeom prst="rect">
              <a:avLst/>
            </a:prstGeom>
          </p:spPr>
          <p:txBody>
            <a:bodyPr lIns="50800" tIns="50800" rIns="50800" bIns="50800" rtlCol="0" anchor="ctr"/>
            <a:lstStyle/>
            <a:p>
              <a:pPr algn="ctr">
                <a:lnSpc>
                  <a:spcPts val="3340"/>
                </a:lnSpc>
              </a:pPr>
              <a:endParaRPr>
                <a:latin typeface="Times New Roman" panose="02020603050405020304" pitchFamily="18" charset="0"/>
                <a:cs typeface="Times New Roman" panose="02020603050405020304" pitchFamily="18" charset="0"/>
              </a:endParaRPr>
            </a:p>
          </p:txBody>
        </p:sp>
      </p:grpSp>
      <p:sp>
        <p:nvSpPr>
          <p:cNvPr id="14" name="TextBox 14"/>
          <p:cNvSpPr txBox="1"/>
          <p:nvPr/>
        </p:nvSpPr>
        <p:spPr>
          <a:xfrm>
            <a:off x="2363934" y="4098082"/>
            <a:ext cx="7297565" cy="3693319"/>
          </a:xfrm>
          <a:prstGeom prst="rect">
            <a:avLst/>
          </a:prstGeom>
        </p:spPr>
        <p:txBody>
          <a:bodyPr wrap="square" lIns="0" tIns="0" rIns="0" bIns="0" rtlCol="0" anchor="t">
            <a:spAutoFit/>
          </a:bodyPr>
          <a:lstStyle/>
          <a:p>
            <a:pPr marL="285750" lvl="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Zhuang, Yang and Gao (2019) assert that clinical evaluation of memory impairment and decline through the use of cognitive screening measures such as MMSE or MoCA in comparison to baseline functioning.</a:t>
            </a:r>
            <a:endParaRPr lang="en-IN" sz="2000"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Elongated record of patient and informant vouching that he has difficulties with daily activity as well as social/occupational functioning.</a:t>
            </a:r>
            <a:endParaRPr lang="en-IN" sz="2000"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Neuroimaging (CT/MRI) to rule out the existence of other causes; blood tests render ineligible those that can be reversed like B12 deficiency (</a:t>
            </a:r>
            <a:r>
              <a:rPr lang="en-GB" sz="2000" dirty="0" err="1">
                <a:latin typeface="Times New Roman" panose="02020603050405020304" pitchFamily="18" charset="0"/>
                <a:cs typeface="Times New Roman" panose="02020603050405020304" pitchFamily="18" charset="0"/>
              </a:rPr>
              <a:t>Seritan</a:t>
            </a:r>
            <a:r>
              <a:rPr lang="en-GB" sz="2000" dirty="0">
                <a:latin typeface="Times New Roman" panose="02020603050405020304" pitchFamily="18" charset="0"/>
                <a:cs typeface="Times New Roman" panose="02020603050405020304" pitchFamily="18" charset="0"/>
              </a:rPr>
              <a:t> et al., 2024).</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NICE guidelines advise the use of multidisciplinary assessment that establishes cognitive impairment in various fields.</a:t>
            </a:r>
            <a:endParaRPr lang="en-IN" sz="2000" dirty="0">
              <a:latin typeface="Times New Roman" panose="02020603050405020304" pitchFamily="18" charset="0"/>
              <a:cs typeface="Times New Roman" panose="02020603050405020304" pitchFamily="18" charset="0"/>
            </a:endParaRPr>
          </a:p>
        </p:txBody>
      </p:sp>
      <p:sp>
        <p:nvSpPr>
          <p:cNvPr id="23" name="TextBox 23"/>
          <p:cNvSpPr txBox="1"/>
          <p:nvPr/>
        </p:nvSpPr>
        <p:spPr>
          <a:xfrm>
            <a:off x="2378149" y="2040603"/>
            <a:ext cx="8580319" cy="1661993"/>
          </a:xfrm>
          <a:prstGeom prst="rect">
            <a:avLst/>
          </a:prstGeom>
        </p:spPr>
        <p:txBody>
          <a:bodyPr lIns="0" tIns="0" rIns="0" bIns="0" rtlCol="0" anchor="t">
            <a:spAutoFit/>
          </a:bodyPr>
          <a:lstStyle/>
          <a:p>
            <a:pPr algn="l"/>
            <a:r>
              <a:rPr lang="en-US" sz="5400" b="1" dirty="0">
                <a:solidFill>
                  <a:srgbClr val="351C64"/>
                </a:solidFill>
                <a:latin typeface="Times New Roman" panose="02020603050405020304" pitchFamily="18" charset="0"/>
                <a:ea typeface="Canva Sans Bold"/>
                <a:cs typeface="Times New Roman" panose="02020603050405020304" pitchFamily="18" charset="0"/>
                <a:sym typeface="Canva Sans Bold"/>
              </a:rPr>
              <a:t>Diagnosis &amp; Initial Assessment</a:t>
            </a:r>
          </a:p>
        </p:txBody>
      </p:sp>
      <p:pic>
        <p:nvPicPr>
          <p:cNvPr id="24" name="Picture 23">
            <a:extLst>
              <a:ext uri="{FF2B5EF4-FFF2-40B4-BE49-F238E27FC236}">
                <a16:creationId xmlns:a16="http://schemas.microsoft.com/office/drawing/2014/main" id="{0E386E9E-A29B-C360-B70D-EE7F39938F7D}"/>
              </a:ext>
            </a:extLst>
          </p:cNvPr>
          <p:cNvPicPr>
            <a:picLocks noChangeAspect="1"/>
          </p:cNvPicPr>
          <p:nvPr/>
        </p:nvPicPr>
        <p:blipFill>
          <a:blip r:embed="rId4"/>
          <a:stretch>
            <a:fillRect/>
          </a:stretch>
        </p:blipFill>
        <p:spPr>
          <a:xfrm>
            <a:off x="10136633" y="1681832"/>
            <a:ext cx="5450296" cy="4680868"/>
          </a:xfrm>
          <a:prstGeom prst="rect">
            <a:avLst/>
          </a:prstGeom>
        </p:spPr>
      </p:pic>
      <p:sp>
        <p:nvSpPr>
          <p:cNvPr id="25" name="Rectangle 1">
            <a:extLst>
              <a:ext uri="{FF2B5EF4-FFF2-40B4-BE49-F238E27FC236}">
                <a16:creationId xmlns:a16="http://schemas.microsoft.com/office/drawing/2014/main" id="{862CF423-8EF9-264E-9E23-BB4849F6B370}"/>
              </a:ext>
            </a:extLst>
          </p:cNvPr>
          <p:cNvSpPr>
            <a:spLocks noChangeArrowheads="1"/>
          </p:cNvSpPr>
          <p:nvPr/>
        </p:nvSpPr>
        <p:spPr bwMode="auto">
          <a:xfrm>
            <a:off x="11658600" y="7468236"/>
            <a:ext cx="27432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Yen, Lin and Chiang, 2023)</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1DD3DFA9-ACB9-471E-99F1-E2BF489E0433}"/>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C22D79C-B7F5-FEC5-FDD0-6DC4BF186E8C}"/>
              </a:ext>
            </a:extLst>
          </p:cNvPr>
          <p:cNvGrpSpPr/>
          <p:nvPr/>
        </p:nvGrpSpPr>
        <p:grpSpPr>
          <a:xfrm>
            <a:off x="0" y="0"/>
            <a:ext cx="18288000" cy="10287000"/>
            <a:chOff x="0" y="0"/>
            <a:chExt cx="24384000" cy="13716000"/>
          </a:xfrm>
        </p:grpSpPr>
        <p:pic>
          <p:nvPicPr>
            <p:cNvPr id="3" name="Picture 3">
              <a:extLst>
                <a:ext uri="{FF2B5EF4-FFF2-40B4-BE49-F238E27FC236}">
                  <a16:creationId xmlns:a16="http://schemas.microsoft.com/office/drawing/2014/main" id="{27DFAE35-90B4-B7B5-64B0-05BAD0F5F4BF}"/>
                </a:ext>
              </a:extLst>
            </p:cNvPr>
            <p:cNvPicPr>
              <a:picLocks noChangeAspect="1"/>
            </p:cNvPicPr>
            <p:nvPr/>
          </p:nvPicPr>
          <p:blipFill>
            <a:blip r:embed="rId3"/>
            <a:srcRect t="9165" b="9165"/>
            <a:stretch>
              <a:fillRect/>
            </a:stretch>
          </p:blipFill>
          <p:spPr>
            <a:xfrm>
              <a:off x="0" y="0"/>
              <a:ext cx="24384000" cy="13716000"/>
            </a:xfrm>
            <a:prstGeom prst="rect">
              <a:avLst/>
            </a:prstGeom>
          </p:spPr>
        </p:pic>
      </p:grpSp>
      <p:grpSp>
        <p:nvGrpSpPr>
          <p:cNvPr id="4" name="Group 4">
            <a:extLst>
              <a:ext uri="{FF2B5EF4-FFF2-40B4-BE49-F238E27FC236}">
                <a16:creationId xmlns:a16="http://schemas.microsoft.com/office/drawing/2014/main" id="{EF54DF87-7ECB-276E-D4C7-3F6235F1692B}"/>
              </a:ext>
            </a:extLst>
          </p:cNvPr>
          <p:cNvGrpSpPr/>
          <p:nvPr/>
        </p:nvGrpSpPr>
        <p:grpSpPr>
          <a:xfrm>
            <a:off x="1903313" y="1255413"/>
            <a:ext cx="14481374" cy="7776174"/>
            <a:chOff x="0" y="0"/>
            <a:chExt cx="3814025" cy="2048046"/>
          </a:xfrm>
        </p:grpSpPr>
        <p:sp>
          <p:nvSpPr>
            <p:cNvPr id="5" name="Freeform 5">
              <a:extLst>
                <a:ext uri="{FF2B5EF4-FFF2-40B4-BE49-F238E27FC236}">
                  <a16:creationId xmlns:a16="http://schemas.microsoft.com/office/drawing/2014/main" id="{CF308031-EE4F-792D-739F-3C35C02E1653}"/>
                </a:ext>
              </a:extLst>
            </p:cNvPr>
            <p:cNvSpPr/>
            <p:nvPr/>
          </p:nvSpPr>
          <p:spPr>
            <a:xfrm>
              <a:off x="0" y="0"/>
              <a:ext cx="3814025" cy="2048046"/>
            </a:xfrm>
            <a:custGeom>
              <a:avLst/>
              <a:gdLst/>
              <a:ahLst/>
              <a:cxnLst/>
              <a:rect l="l" t="t" r="r" b="b"/>
              <a:pathLst>
                <a:path w="3814025" h="2048046">
                  <a:moveTo>
                    <a:pt x="21384" y="0"/>
                  </a:moveTo>
                  <a:lnTo>
                    <a:pt x="3792640" y="0"/>
                  </a:lnTo>
                  <a:cubicBezTo>
                    <a:pt x="3798312" y="0"/>
                    <a:pt x="3803751" y="2253"/>
                    <a:pt x="3807761" y="6263"/>
                  </a:cubicBezTo>
                  <a:cubicBezTo>
                    <a:pt x="3811772" y="10274"/>
                    <a:pt x="3814025" y="15713"/>
                    <a:pt x="3814025" y="21384"/>
                  </a:cubicBezTo>
                  <a:lnTo>
                    <a:pt x="3814025" y="2026661"/>
                  </a:lnTo>
                  <a:cubicBezTo>
                    <a:pt x="3814025" y="2038472"/>
                    <a:pt x="3804450" y="2048046"/>
                    <a:pt x="3792640" y="2048046"/>
                  </a:cubicBezTo>
                  <a:lnTo>
                    <a:pt x="21384" y="2048046"/>
                  </a:lnTo>
                  <a:cubicBezTo>
                    <a:pt x="15713" y="2048046"/>
                    <a:pt x="10274" y="2045793"/>
                    <a:pt x="6263" y="2041782"/>
                  </a:cubicBezTo>
                  <a:cubicBezTo>
                    <a:pt x="2253" y="2037772"/>
                    <a:pt x="0" y="2032333"/>
                    <a:pt x="0" y="2026661"/>
                  </a:cubicBezTo>
                  <a:lnTo>
                    <a:pt x="0" y="21384"/>
                  </a:lnTo>
                  <a:cubicBezTo>
                    <a:pt x="0" y="15713"/>
                    <a:pt x="2253" y="10274"/>
                    <a:pt x="6263" y="6263"/>
                  </a:cubicBezTo>
                  <a:cubicBezTo>
                    <a:pt x="10274" y="2253"/>
                    <a:pt x="15713" y="0"/>
                    <a:pt x="21384" y="0"/>
                  </a:cubicBezTo>
                  <a:close/>
                </a:path>
              </a:pathLst>
            </a:custGeom>
            <a:solidFill>
              <a:srgbClr val="FFFFFF"/>
            </a:solidFill>
          </p:spPr>
          <p:txBody>
            <a:bodyPr/>
            <a:lstStyle/>
            <a:p>
              <a:endParaRPr lang="en-IN"/>
            </a:p>
          </p:txBody>
        </p:sp>
        <p:sp>
          <p:nvSpPr>
            <p:cNvPr id="6" name="TextBox 6">
              <a:extLst>
                <a:ext uri="{FF2B5EF4-FFF2-40B4-BE49-F238E27FC236}">
                  <a16:creationId xmlns:a16="http://schemas.microsoft.com/office/drawing/2014/main" id="{5749D333-AF0E-5323-823A-B6E0ADD072C2}"/>
                </a:ext>
              </a:extLst>
            </p:cNvPr>
            <p:cNvSpPr txBox="1"/>
            <p:nvPr/>
          </p:nvSpPr>
          <p:spPr>
            <a:xfrm>
              <a:off x="0" y="-47625"/>
              <a:ext cx="3814025" cy="2095671"/>
            </a:xfrm>
            <a:prstGeom prst="rect">
              <a:avLst/>
            </a:prstGeom>
          </p:spPr>
          <p:txBody>
            <a:bodyPr lIns="50800" tIns="50800" rIns="50800" bIns="50800" rtlCol="0" anchor="ctr"/>
            <a:lstStyle/>
            <a:p>
              <a:pPr algn="ctr">
                <a:lnSpc>
                  <a:spcPts val="3340"/>
                </a:lnSpc>
              </a:pPr>
              <a:endParaRPr>
                <a:latin typeface="Times New Roman" panose="02020603050405020304" pitchFamily="18" charset="0"/>
                <a:cs typeface="Times New Roman" panose="02020603050405020304" pitchFamily="18" charset="0"/>
              </a:endParaRPr>
            </a:p>
          </p:txBody>
        </p:sp>
      </p:grpSp>
      <p:sp>
        <p:nvSpPr>
          <p:cNvPr id="14" name="TextBox 14">
            <a:extLst>
              <a:ext uri="{FF2B5EF4-FFF2-40B4-BE49-F238E27FC236}">
                <a16:creationId xmlns:a16="http://schemas.microsoft.com/office/drawing/2014/main" id="{3C31D696-DD7B-F6E6-56EB-85A6A95577F4}"/>
              </a:ext>
            </a:extLst>
          </p:cNvPr>
          <p:cNvSpPr txBox="1"/>
          <p:nvPr/>
        </p:nvSpPr>
        <p:spPr>
          <a:xfrm>
            <a:off x="2378148" y="4245302"/>
            <a:ext cx="6918251" cy="3693319"/>
          </a:xfrm>
          <a:prstGeom prst="rect">
            <a:avLst/>
          </a:prstGeom>
        </p:spPr>
        <p:txBody>
          <a:bodyPr wrap="square" lIns="0" tIns="0" rIns="0" bIns="0" rtlCol="0" anchor="t">
            <a:spAutoFit/>
          </a:bodyPr>
          <a:lstStyle/>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Abide by the literature of the NICE, which encourages holistic and person-centred care and early diagnosis (NICE, 2024).</a:t>
            </a:r>
            <a:endParaRPr lang="en-IN"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Make use of integrated care systems in order to coordinate management between health and social services.</a:t>
            </a:r>
            <a:endParaRPr lang="en-IN" sz="24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introduction of evidence-based models such as </a:t>
            </a:r>
            <a:r>
              <a:rPr lang="en-GB" sz="2400" b="1" dirty="0">
                <a:latin typeface="Times New Roman" panose="02020603050405020304" pitchFamily="18" charset="0"/>
                <a:cs typeface="Times New Roman" panose="02020603050405020304" pitchFamily="18" charset="0"/>
              </a:rPr>
              <a:t>House of Care</a:t>
            </a:r>
            <a:r>
              <a:rPr lang="en-GB" sz="2400" dirty="0">
                <a:latin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cs typeface="Times New Roman" panose="02020603050405020304" pitchFamily="18" charset="0"/>
              </a:rPr>
              <a:t>Chronic Care Model</a:t>
            </a:r>
            <a:r>
              <a:rPr lang="en-GB" sz="2400" dirty="0">
                <a:latin typeface="Times New Roman" panose="02020603050405020304" pitchFamily="18" charset="0"/>
                <a:cs typeface="Times New Roman" panose="02020603050405020304" pitchFamily="18" charset="0"/>
              </a:rPr>
              <a:t> that facilitate holistic care of dementia (Coulter et al., 2016).</a:t>
            </a:r>
            <a:endParaRPr lang="en-IN" sz="2400" dirty="0">
              <a:latin typeface="Times New Roman" panose="02020603050405020304" pitchFamily="18" charset="0"/>
              <a:cs typeface="Times New Roman" panose="02020603050405020304" pitchFamily="18" charset="0"/>
            </a:endParaRPr>
          </a:p>
        </p:txBody>
      </p:sp>
      <p:sp>
        <p:nvSpPr>
          <p:cNvPr id="23" name="TextBox 23">
            <a:extLst>
              <a:ext uri="{FF2B5EF4-FFF2-40B4-BE49-F238E27FC236}">
                <a16:creationId xmlns:a16="http://schemas.microsoft.com/office/drawing/2014/main" id="{C207214C-A552-A0C4-8588-6575447F4D17}"/>
              </a:ext>
            </a:extLst>
          </p:cNvPr>
          <p:cNvSpPr txBox="1"/>
          <p:nvPr/>
        </p:nvSpPr>
        <p:spPr>
          <a:xfrm>
            <a:off x="2378150" y="2040603"/>
            <a:ext cx="7706766" cy="1661993"/>
          </a:xfrm>
          <a:prstGeom prst="rect">
            <a:avLst/>
          </a:prstGeom>
        </p:spPr>
        <p:txBody>
          <a:bodyPr wrap="square" lIns="0" tIns="0" rIns="0" bIns="0" rtlCol="0" anchor="t">
            <a:spAutoFit/>
          </a:bodyPr>
          <a:lstStyle/>
          <a:p>
            <a:pPr algn="l"/>
            <a:r>
              <a:rPr lang="en-US" sz="5400" b="1" dirty="0">
                <a:solidFill>
                  <a:srgbClr val="351C64"/>
                </a:solidFill>
                <a:latin typeface="Times New Roman" panose="02020603050405020304" pitchFamily="18" charset="0"/>
                <a:ea typeface="Canva Sans Bold"/>
                <a:cs typeface="Times New Roman" panose="02020603050405020304" pitchFamily="18" charset="0"/>
                <a:sym typeface="Canva Sans Bold"/>
              </a:rPr>
              <a:t>Management: UK Guidance</a:t>
            </a:r>
          </a:p>
        </p:txBody>
      </p:sp>
      <p:pic>
        <p:nvPicPr>
          <p:cNvPr id="7" name="Picture 6">
            <a:extLst>
              <a:ext uri="{FF2B5EF4-FFF2-40B4-BE49-F238E27FC236}">
                <a16:creationId xmlns:a16="http://schemas.microsoft.com/office/drawing/2014/main" id="{3C1D87AB-11B1-88E6-B133-FF6BC1CA8FEA}"/>
              </a:ext>
            </a:extLst>
          </p:cNvPr>
          <p:cNvPicPr>
            <a:picLocks noChangeAspect="1"/>
          </p:cNvPicPr>
          <p:nvPr/>
        </p:nvPicPr>
        <p:blipFill>
          <a:blip r:embed="rId4"/>
          <a:stretch>
            <a:fillRect/>
          </a:stretch>
        </p:blipFill>
        <p:spPr>
          <a:xfrm>
            <a:off x="9601200" y="2040603"/>
            <a:ext cx="6308650" cy="52364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Rectangle 1">
            <a:extLst>
              <a:ext uri="{FF2B5EF4-FFF2-40B4-BE49-F238E27FC236}">
                <a16:creationId xmlns:a16="http://schemas.microsoft.com/office/drawing/2014/main" id="{FF411554-0242-B3DF-DA81-94A3E13FB4D1}"/>
              </a:ext>
            </a:extLst>
          </p:cNvPr>
          <p:cNvSpPr>
            <a:spLocks noChangeArrowheads="1"/>
          </p:cNvSpPr>
          <p:nvPr/>
        </p:nvSpPr>
        <p:spPr bwMode="auto">
          <a:xfrm>
            <a:off x="10757375" y="7884257"/>
            <a:ext cx="3793151"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Alliance-scotland.org.uk, 2018)</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2822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p:cNvGrpSpPr/>
        <p:nvPr/>
      </p:nvGrpSpPr>
      <p:grpSpPr>
        <a:xfrm>
          <a:off x="0" y="0"/>
          <a:ext cx="0" cy="0"/>
          <a:chOff x="0" y="0"/>
          <a:chExt cx="0" cy="0"/>
        </a:xfrm>
      </p:grpSpPr>
      <p:sp>
        <p:nvSpPr>
          <p:cNvPr id="2" name="Freeform 2"/>
          <p:cNvSpPr/>
          <p:nvPr/>
        </p:nvSpPr>
        <p:spPr>
          <a:xfrm>
            <a:off x="183183" y="342900"/>
            <a:ext cx="3245817" cy="2514600"/>
          </a:xfrm>
          <a:custGeom>
            <a:avLst/>
            <a:gdLst/>
            <a:ahLst/>
            <a:cxnLst/>
            <a:rect l="l" t="t" r="r" b="b"/>
            <a:pathLst>
              <a:path w="9496853" h="8670859">
                <a:moveTo>
                  <a:pt x="0" y="0"/>
                </a:moveTo>
                <a:lnTo>
                  <a:pt x="9496853" y="0"/>
                </a:lnTo>
                <a:lnTo>
                  <a:pt x="9496853" y="8670859"/>
                </a:lnTo>
                <a:lnTo>
                  <a:pt x="0" y="8670859"/>
                </a:lnTo>
                <a:lnTo>
                  <a:pt x="0" y="0"/>
                </a:lnTo>
                <a:close/>
              </a:path>
            </a:pathLst>
          </a:custGeom>
          <a:blipFill>
            <a:blip r:embed="rId3"/>
            <a:stretch>
              <a:fillRect t="-456" b="-2908"/>
            </a:stretch>
          </a:blipFill>
        </p:spPr>
        <p:txBody>
          <a:bodyPr/>
          <a:lstStyle/>
          <a:p>
            <a:endParaRPr lang="en-IN"/>
          </a:p>
        </p:txBody>
      </p:sp>
      <p:grpSp>
        <p:nvGrpSpPr>
          <p:cNvPr id="5" name="Group 5"/>
          <p:cNvGrpSpPr/>
          <p:nvPr/>
        </p:nvGrpSpPr>
        <p:grpSpPr>
          <a:xfrm>
            <a:off x="7076401" y="1028700"/>
            <a:ext cx="10636761" cy="8966064"/>
            <a:chOff x="0" y="0"/>
            <a:chExt cx="1988522" cy="1466908"/>
          </a:xfrm>
        </p:grpSpPr>
        <p:sp>
          <p:nvSpPr>
            <p:cNvPr id="6" name="Freeform 6"/>
            <p:cNvSpPr/>
            <p:nvPr/>
          </p:nvSpPr>
          <p:spPr>
            <a:xfrm>
              <a:off x="0" y="0"/>
              <a:ext cx="1988522" cy="1466908"/>
            </a:xfrm>
            <a:custGeom>
              <a:avLst/>
              <a:gdLst/>
              <a:ahLst/>
              <a:cxnLst/>
              <a:rect l="l" t="t" r="r" b="b"/>
              <a:pathLst>
                <a:path w="1988522" h="1466908">
                  <a:moveTo>
                    <a:pt x="41710" y="0"/>
                  </a:moveTo>
                  <a:lnTo>
                    <a:pt x="1946812" y="0"/>
                  </a:lnTo>
                  <a:cubicBezTo>
                    <a:pt x="1957874" y="0"/>
                    <a:pt x="1968483" y="4394"/>
                    <a:pt x="1976305" y="12217"/>
                  </a:cubicBezTo>
                  <a:cubicBezTo>
                    <a:pt x="1984127" y="20039"/>
                    <a:pt x="1988522" y="30648"/>
                    <a:pt x="1988522" y="41710"/>
                  </a:cubicBezTo>
                  <a:lnTo>
                    <a:pt x="1988522" y="1425198"/>
                  </a:lnTo>
                  <a:cubicBezTo>
                    <a:pt x="1988522" y="1436260"/>
                    <a:pt x="1984127" y="1446869"/>
                    <a:pt x="1976305" y="1454691"/>
                  </a:cubicBezTo>
                  <a:cubicBezTo>
                    <a:pt x="1968483" y="1462513"/>
                    <a:pt x="1957874" y="1466908"/>
                    <a:pt x="1946812" y="1466908"/>
                  </a:cubicBezTo>
                  <a:lnTo>
                    <a:pt x="41710" y="1466908"/>
                  </a:lnTo>
                  <a:cubicBezTo>
                    <a:pt x="30648" y="1466908"/>
                    <a:pt x="20039" y="1462513"/>
                    <a:pt x="12217" y="1454691"/>
                  </a:cubicBezTo>
                  <a:cubicBezTo>
                    <a:pt x="4394" y="1446869"/>
                    <a:pt x="0" y="1436260"/>
                    <a:pt x="0" y="1425198"/>
                  </a:cubicBezTo>
                  <a:lnTo>
                    <a:pt x="0" y="41710"/>
                  </a:lnTo>
                  <a:cubicBezTo>
                    <a:pt x="0" y="30648"/>
                    <a:pt x="4394" y="20039"/>
                    <a:pt x="12217" y="12217"/>
                  </a:cubicBezTo>
                  <a:cubicBezTo>
                    <a:pt x="20039" y="4394"/>
                    <a:pt x="30648" y="0"/>
                    <a:pt x="41710" y="0"/>
                  </a:cubicBezTo>
                  <a:close/>
                </a:path>
              </a:pathLst>
            </a:custGeom>
            <a:solidFill>
              <a:srgbClr val="FFFFFF"/>
            </a:solidFill>
          </p:spPr>
          <p:txBody>
            <a:bodyPr/>
            <a:lstStyle/>
            <a:p>
              <a:endParaRPr lang="en-IN"/>
            </a:p>
          </p:txBody>
        </p:sp>
        <p:sp>
          <p:nvSpPr>
            <p:cNvPr id="7" name="TextBox 7"/>
            <p:cNvSpPr txBox="1"/>
            <p:nvPr/>
          </p:nvSpPr>
          <p:spPr>
            <a:xfrm>
              <a:off x="0" y="-47625"/>
              <a:ext cx="1988522" cy="1514533"/>
            </a:xfrm>
            <a:prstGeom prst="rect">
              <a:avLst/>
            </a:prstGeom>
          </p:spPr>
          <p:txBody>
            <a:bodyPr lIns="50800" tIns="50800" rIns="50800" bIns="50800" rtlCol="0" anchor="ctr"/>
            <a:lstStyle/>
            <a:p>
              <a:pPr algn="ctr">
                <a:lnSpc>
                  <a:spcPts val="3340"/>
                </a:lnSpc>
              </a:pPr>
              <a:endParaRPr>
                <a:latin typeface="Times New Roman" panose="02020603050405020304" pitchFamily="18" charset="0"/>
                <a:cs typeface="Times New Roman" panose="02020603050405020304" pitchFamily="18" charset="0"/>
              </a:endParaRPr>
            </a:p>
          </p:txBody>
        </p:sp>
      </p:grpSp>
      <p:sp>
        <p:nvSpPr>
          <p:cNvPr id="8" name="TextBox 8"/>
          <p:cNvSpPr txBox="1"/>
          <p:nvPr/>
        </p:nvSpPr>
        <p:spPr>
          <a:xfrm>
            <a:off x="8290867" y="3822025"/>
            <a:ext cx="8839200" cy="5539978"/>
          </a:xfrm>
          <a:prstGeom prst="rect">
            <a:avLst/>
          </a:prstGeom>
        </p:spPr>
        <p:txBody>
          <a:bodyPr wrap="square" lIns="0" tIns="0" rIns="0" bIns="0" rtlCol="0" anchor="t">
            <a:spAutoFit/>
          </a:bodyPr>
          <a:lstStyle/>
          <a:p>
            <a:pPr marL="457200" lvl="0" indent="-457200">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Empower and encourage self-management among patients through education and custom assistance (Bhattad and Pacifico, 2022).</a:t>
            </a:r>
            <a:endParaRPr lang="en-IN" sz="3600" dirty="0">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Encourage routine reviews of the multidisciplinary teams to realign the plans of care, as dementia advances.</a:t>
            </a:r>
            <a:endParaRPr lang="en-IN" sz="36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Incorporate psychosocial needs such as support of the carer in order to enhance quality of life outcomes.</a:t>
            </a:r>
            <a:endParaRPr lang="en-IN" sz="3600" dirty="0">
              <a:latin typeface="Times New Roman" panose="02020603050405020304" pitchFamily="18" charset="0"/>
              <a:cs typeface="Times New Roman" panose="02020603050405020304" pitchFamily="18" charset="0"/>
            </a:endParaRPr>
          </a:p>
        </p:txBody>
      </p:sp>
      <p:sp>
        <p:nvSpPr>
          <p:cNvPr id="10" name="TextBox 10"/>
          <p:cNvSpPr txBox="1"/>
          <p:nvPr/>
        </p:nvSpPr>
        <p:spPr>
          <a:xfrm>
            <a:off x="8309917" y="1409700"/>
            <a:ext cx="8437457" cy="2031325"/>
          </a:xfrm>
          <a:prstGeom prst="rect">
            <a:avLst/>
          </a:prstGeom>
        </p:spPr>
        <p:txBody>
          <a:bodyPr lIns="0" tIns="0" rIns="0" bIns="0" rtlCol="0" anchor="t">
            <a:spAutoFit/>
          </a:bodyPr>
          <a:lstStyle/>
          <a:p>
            <a:pPr algn="ctr"/>
            <a:r>
              <a:rPr lang="en-US" sz="6600" b="1" dirty="0">
                <a:solidFill>
                  <a:srgbClr val="351C64"/>
                </a:solidFill>
                <a:latin typeface="Times New Roman" panose="02020603050405020304" pitchFamily="18" charset="0"/>
                <a:ea typeface="Canva Sans Bold"/>
                <a:cs typeface="Times New Roman" panose="02020603050405020304" pitchFamily="18" charset="0"/>
                <a:sym typeface="Canva Sans Bold"/>
              </a:rPr>
              <a:t>Management: UK Guidance</a:t>
            </a:r>
          </a:p>
        </p:txBody>
      </p:sp>
      <p:sp>
        <p:nvSpPr>
          <p:cNvPr id="11" name="Freeform 11"/>
          <p:cNvSpPr/>
          <p:nvPr/>
        </p:nvSpPr>
        <p:spPr>
          <a:xfrm rot="2700000">
            <a:off x="3372513" y="-572421"/>
            <a:ext cx="3138253" cy="2899763"/>
          </a:xfrm>
          <a:custGeom>
            <a:avLst/>
            <a:gdLst/>
            <a:ahLst/>
            <a:cxnLst/>
            <a:rect l="l" t="t" r="r" b="b"/>
            <a:pathLst>
              <a:path w="4125113" h="4114800">
                <a:moveTo>
                  <a:pt x="0" y="0"/>
                </a:moveTo>
                <a:lnTo>
                  <a:pt x="4125112" y="0"/>
                </a:lnTo>
                <a:lnTo>
                  <a:pt x="412511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pic>
        <p:nvPicPr>
          <p:cNvPr id="13" name="Picture 2" descr="The role of e-learning and components of self-management in patients newly diagnosed with RA.">
            <a:extLst>
              <a:ext uri="{FF2B5EF4-FFF2-40B4-BE49-F238E27FC236}">
                <a16:creationId xmlns:a16="http://schemas.microsoft.com/office/drawing/2014/main" id="{02F46D4A-4270-9B0E-65B0-1C01B8717E8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0023" y="3105098"/>
            <a:ext cx="5713284" cy="38040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4" name="Rectangle 1">
            <a:extLst>
              <a:ext uri="{FF2B5EF4-FFF2-40B4-BE49-F238E27FC236}">
                <a16:creationId xmlns:a16="http://schemas.microsoft.com/office/drawing/2014/main" id="{4F9E19EF-4724-7B97-D962-CA9F9B36F1C6}"/>
              </a:ext>
            </a:extLst>
          </p:cNvPr>
          <p:cNvSpPr>
            <a:spLocks noChangeArrowheads="1"/>
          </p:cNvSpPr>
          <p:nvPr/>
        </p:nvSpPr>
        <p:spPr bwMode="auto">
          <a:xfrm>
            <a:off x="1764019" y="7229129"/>
            <a:ext cx="428350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Line Raunsbæk Knudsen et al., 2023)</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51C64"/>
        </a:solidFill>
        <a:effectLst/>
      </p:bgPr>
    </p:bg>
    <p:spTree>
      <p:nvGrpSpPr>
        <p:cNvPr id="1" name="">
          <a:extLst>
            <a:ext uri="{FF2B5EF4-FFF2-40B4-BE49-F238E27FC236}">
              <a16:creationId xmlns:a16="http://schemas.microsoft.com/office/drawing/2014/main" id="{01299B4D-17B3-001D-BAB5-FA7274F0E47A}"/>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80FD7221-FE59-6711-673B-5CA9DDDBCEAA}"/>
              </a:ext>
            </a:extLst>
          </p:cNvPr>
          <p:cNvSpPr txBox="1"/>
          <p:nvPr/>
        </p:nvSpPr>
        <p:spPr>
          <a:xfrm>
            <a:off x="1430136" y="876300"/>
            <a:ext cx="10838063" cy="1015663"/>
          </a:xfrm>
          <a:prstGeom prst="rect">
            <a:avLst/>
          </a:prstGeom>
        </p:spPr>
        <p:txBody>
          <a:bodyPr wrap="square" lIns="0" tIns="0" rIns="0" bIns="0" rtlCol="0" anchor="t">
            <a:spAutoFit/>
          </a:bodyPr>
          <a:lstStyle/>
          <a:p>
            <a:pPr algn="ctr">
              <a:spcBef>
                <a:spcPct val="0"/>
              </a:spcBef>
            </a:pPr>
            <a:r>
              <a:rPr lang="en-US" sz="6600" b="1" dirty="0">
                <a:solidFill>
                  <a:srgbClr val="FFFFFF"/>
                </a:solidFill>
                <a:latin typeface="Times New Roman" panose="02020603050405020304" pitchFamily="18" charset="0"/>
                <a:ea typeface="Canva Sans Bold"/>
                <a:cs typeface="Times New Roman" panose="02020603050405020304" pitchFamily="18" charset="0"/>
                <a:sym typeface="Canva Sans Bold"/>
              </a:rPr>
              <a:t>Treatment Options (UK)</a:t>
            </a:r>
          </a:p>
        </p:txBody>
      </p:sp>
      <p:sp>
        <p:nvSpPr>
          <p:cNvPr id="26" name="TextBox 25">
            <a:extLst>
              <a:ext uri="{FF2B5EF4-FFF2-40B4-BE49-F238E27FC236}">
                <a16:creationId xmlns:a16="http://schemas.microsoft.com/office/drawing/2014/main" id="{63C10947-2DBD-52BC-D209-87ADEEA55A39}"/>
              </a:ext>
            </a:extLst>
          </p:cNvPr>
          <p:cNvSpPr txBox="1"/>
          <p:nvPr/>
        </p:nvSpPr>
        <p:spPr>
          <a:xfrm>
            <a:off x="11049000" y="7810500"/>
            <a:ext cx="4572000"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(Source: Hui, 2020)</a:t>
            </a:r>
            <a:endParaRPr lang="en-GB" sz="2800" dirty="0">
              <a:solidFill>
                <a:schemeClr val="bg1"/>
              </a:solidFill>
              <a:latin typeface="Times New Roman" panose="02020603050405020304" pitchFamily="18"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6A5AE334-83FD-D3F1-430C-8351F9C27362}"/>
              </a:ext>
            </a:extLst>
          </p:cNvPr>
          <p:cNvGraphicFramePr>
            <a:graphicFrameLocks noGrp="1"/>
          </p:cNvGraphicFramePr>
          <p:nvPr>
            <p:extLst>
              <p:ext uri="{D42A27DB-BD31-4B8C-83A1-F6EECF244321}">
                <p14:modId xmlns:p14="http://schemas.microsoft.com/office/powerpoint/2010/main" val="2894041333"/>
              </p:ext>
            </p:extLst>
          </p:nvPr>
        </p:nvGraphicFramePr>
        <p:xfrm>
          <a:off x="963079" y="3324880"/>
          <a:ext cx="8589441" cy="5459648"/>
        </p:xfrm>
        <a:graphic>
          <a:graphicData uri="http://schemas.openxmlformats.org/drawingml/2006/table">
            <a:tbl>
              <a:tblPr>
                <a:tableStyleId>{5C22544A-7EE6-4342-B048-85BDC9FD1C3A}</a:tableStyleId>
              </a:tblPr>
              <a:tblGrid>
                <a:gridCol w="2890677">
                  <a:extLst>
                    <a:ext uri="{9D8B030D-6E8A-4147-A177-3AD203B41FA5}">
                      <a16:colId xmlns:a16="http://schemas.microsoft.com/office/drawing/2014/main" val="3933559937"/>
                    </a:ext>
                  </a:extLst>
                </a:gridCol>
                <a:gridCol w="5698764">
                  <a:extLst>
                    <a:ext uri="{9D8B030D-6E8A-4147-A177-3AD203B41FA5}">
                      <a16:colId xmlns:a16="http://schemas.microsoft.com/office/drawing/2014/main" val="3725548351"/>
                    </a:ext>
                  </a:extLst>
                </a:gridCol>
              </a:tblGrid>
              <a:tr h="1248503">
                <a:tc>
                  <a:txBody>
                    <a:bodyPr/>
                    <a:lstStyle/>
                    <a:p>
                      <a:pPr algn="ctr">
                        <a:lnSpc>
                          <a:spcPct val="150000"/>
                        </a:lnSpc>
                        <a:buNone/>
                      </a:pPr>
                      <a:r>
                        <a:rPr lang="en-GB" sz="2400" b="1" u="sng" dirty="0">
                          <a:effectLst/>
                        </a:rPr>
                        <a:t>Treatment Type</a:t>
                      </a:r>
                      <a:endParaRPr lang="en-IN" sz="2000" b="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b="1" u="sng" dirty="0">
                          <a:effectLst/>
                        </a:rPr>
                        <a:t>UK Options</a:t>
                      </a:r>
                      <a:endParaRPr lang="en-IN" sz="20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209886376"/>
                  </a:ext>
                </a:extLst>
              </a:tr>
              <a:tr h="1586460">
                <a:tc>
                  <a:txBody>
                    <a:bodyPr/>
                    <a:lstStyle/>
                    <a:p>
                      <a:pPr algn="ctr">
                        <a:lnSpc>
                          <a:spcPct val="150000"/>
                        </a:lnSpc>
                        <a:buNone/>
                      </a:pPr>
                      <a:r>
                        <a:rPr lang="en-GB" sz="2400" b="1" i="1" dirty="0">
                          <a:effectLst/>
                        </a:rPr>
                        <a:t>Pharmacological</a:t>
                      </a:r>
                      <a:endParaRPr lang="en-IN" sz="20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Memantine, Cholinesterase inhibitors (donepezil).</a:t>
                      </a:r>
                      <a:endParaRPr lang="en-IN" sz="20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096995570"/>
                  </a:ext>
                </a:extLst>
              </a:tr>
              <a:tr h="1586460">
                <a:tc>
                  <a:txBody>
                    <a:bodyPr/>
                    <a:lstStyle/>
                    <a:p>
                      <a:pPr algn="ctr">
                        <a:lnSpc>
                          <a:spcPct val="150000"/>
                        </a:lnSpc>
                        <a:buNone/>
                      </a:pPr>
                      <a:r>
                        <a:rPr lang="en-GB" sz="2400" b="1" i="1" dirty="0">
                          <a:effectLst/>
                        </a:rPr>
                        <a:t>Non-pharmacological</a:t>
                      </a:r>
                      <a:endParaRPr lang="en-IN" sz="20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Cognitive stimulation therapy, Reminiscence therapy.</a:t>
                      </a:r>
                      <a:endParaRPr lang="en-IN" sz="20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034538815"/>
                  </a:ext>
                </a:extLst>
              </a:tr>
              <a:tr h="988777">
                <a:tc>
                  <a:txBody>
                    <a:bodyPr/>
                    <a:lstStyle/>
                    <a:p>
                      <a:pPr algn="ctr">
                        <a:lnSpc>
                          <a:spcPct val="150000"/>
                        </a:lnSpc>
                        <a:buNone/>
                      </a:pPr>
                      <a:r>
                        <a:rPr lang="en-GB" sz="2400" b="1" i="1" dirty="0">
                          <a:effectLst/>
                        </a:rPr>
                        <a:t>Supportive</a:t>
                      </a:r>
                      <a:endParaRPr lang="en-IN" sz="2000" b="1" i="1" dirty="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2400" dirty="0">
                          <a:effectLst/>
                        </a:rPr>
                        <a:t>Carer training, Multidisciplinary team support</a:t>
                      </a:r>
                      <a:endParaRPr lang="en-IN" sz="20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507312462"/>
                  </a:ext>
                </a:extLst>
              </a:tr>
            </a:tbl>
          </a:graphicData>
        </a:graphic>
      </p:graphicFrame>
      <p:pic>
        <p:nvPicPr>
          <p:cNvPr id="7" name="Picture 2" descr="Dementia 101: Symptoms, Types, Stages &amp; Prevention - Homage">
            <a:extLst>
              <a:ext uri="{FF2B5EF4-FFF2-40B4-BE49-F238E27FC236}">
                <a16:creationId xmlns:a16="http://schemas.microsoft.com/office/drawing/2014/main" id="{A4E26B9C-9F93-A046-0230-1DCB65AC53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3042713"/>
            <a:ext cx="6204854" cy="42015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3122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DA257E26-EED5-404E-F5C9-2BB1C2D9460C}"/>
            </a:ext>
          </a:extLst>
        </p:cNvPr>
        <p:cNvGrpSpPr/>
        <p:nvPr/>
      </p:nvGrpSpPr>
      <p:grpSpPr>
        <a:xfrm>
          <a:off x="0" y="0"/>
          <a:ext cx="0" cy="0"/>
          <a:chOff x="0" y="0"/>
          <a:chExt cx="0" cy="0"/>
        </a:xfrm>
      </p:grpSpPr>
      <p:sp>
        <p:nvSpPr>
          <p:cNvPr id="8" name="TextBox 8">
            <a:extLst>
              <a:ext uri="{FF2B5EF4-FFF2-40B4-BE49-F238E27FC236}">
                <a16:creationId xmlns:a16="http://schemas.microsoft.com/office/drawing/2014/main" id="{106D3121-8654-84DB-5E4C-4BB9DA54544E}"/>
              </a:ext>
            </a:extLst>
          </p:cNvPr>
          <p:cNvSpPr txBox="1"/>
          <p:nvPr/>
        </p:nvSpPr>
        <p:spPr>
          <a:xfrm>
            <a:off x="457200" y="3079278"/>
            <a:ext cx="10112020" cy="3877985"/>
          </a:xfrm>
          <a:prstGeom prst="rect">
            <a:avLst/>
          </a:prstGeom>
        </p:spPr>
        <p:txBody>
          <a:bodyPr wrap="square" lIns="0" tIns="0" rIns="0" bIns="0" rtlCol="0" anchor="t">
            <a:spAutoFit/>
          </a:bodyPr>
          <a:lstStyle/>
          <a:p>
            <a:pPr marL="457200" lvl="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Mukherjee et al. (2024) represented how prevalent comorbidities were in individuals with dementia such as hypertension, diabetes, coronary heart disease, stroke/TIA and depression.</a:t>
            </a:r>
            <a:endParaRPr lang="en-IN" sz="2800" dirty="0">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Comorbidity is common as many individuals have more than one comorbidity, thus making clinical care more complex and treatment burdensome.</a:t>
            </a:r>
            <a:endParaRPr lang="en-IN" sz="2800" dirty="0">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Physical and mental ailments reduce the prognoses, increase service uptakes, and make person-centred dementia care complicated.</a:t>
            </a:r>
            <a:endParaRPr lang="en-IN" sz="2800" dirty="0">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706BF6D9-8446-1C00-F03D-19070549AD60}"/>
              </a:ext>
            </a:extLst>
          </p:cNvPr>
          <p:cNvSpPr txBox="1"/>
          <p:nvPr/>
        </p:nvSpPr>
        <p:spPr>
          <a:xfrm>
            <a:off x="838200" y="723900"/>
            <a:ext cx="8580319" cy="1179810"/>
          </a:xfrm>
          <a:prstGeom prst="rect">
            <a:avLst/>
          </a:prstGeom>
        </p:spPr>
        <p:txBody>
          <a:bodyPr lIns="0" tIns="0" rIns="0" bIns="0" rtlCol="0" anchor="t">
            <a:spAutoFit/>
          </a:bodyPr>
          <a:lstStyle/>
          <a:p>
            <a:pPr algn="l">
              <a:lnSpc>
                <a:spcPts val="9161"/>
              </a:lnSpc>
            </a:pPr>
            <a:r>
              <a:rPr lang="en-US" sz="8725" b="1" dirty="0">
                <a:solidFill>
                  <a:srgbClr val="351C64"/>
                </a:solidFill>
                <a:latin typeface="Times New Roman" panose="02020603050405020304" pitchFamily="18" charset="0"/>
                <a:ea typeface="Canva Sans Bold"/>
                <a:cs typeface="Times New Roman" panose="02020603050405020304" pitchFamily="18" charset="0"/>
                <a:sym typeface="Canva Sans Bold"/>
              </a:rPr>
              <a:t>Comorbidity</a:t>
            </a:r>
          </a:p>
        </p:txBody>
      </p:sp>
      <p:sp>
        <p:nvSpPr>
          <p:cNvPr id="12" name="Freeform 12">
            <a:extLst>
              <a:ext uri="{FF2B5EF4-FFF2-40B4-BE49-F238E27FC236}">
                <a16:creationId xmlns:a16="http://schemas.microsoft.com/office/drawing/2014/main" id="{49A5AD0D-E1CB-E29B-0410-D6ADF7C41492}"/>
              </a:ext>
            </a:extLst>
          </p:cNvPr>
          <p:cNvSpPr/>
          <p:nvPr/>
        </p:nvSpPr>
        <p:spPr>
          <a:xfrm rot="5400000">
            <a:off x="7762088" y="7332839"/>
            <a:ext cx="2439820" cy="3479244"/>
          </a:xfrm>
          <a:custGeom>
            <a:avLst/>
            <a:gdLst/>
            <a:ahLst/>
            <a:cxnLst/>
            <a:rect l="l" t="t" r="r" b="b"/>
            <a:pathLst>
              <a:path w="2439820" h="3479244">
                <a:moveTo>
                  <a:pt x="0" y="0"/>
                </a:moveTo>
                <a:lnTo>
                  <a:pt x="2439820" y="0"/>
                </a:lnTo>
                <a:lnTo>
                  <a:pt x="2439820" y="3479244"/>
                </a:lnTo>
                <a:lnTo>
                  <a:pt x="0" y="34792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4" name="TextBox 13">
            <a:extLst>
              <a:ext uri="{FF2B5EF4-FFF2-40B4-BE49-F238E27FC236}">
                <a16:creationId xmlns:a16="http://schemas.microsoft.com/office/drawing/2014/main" id="{172BF1AF-1646-2DE9-5FCE-57FCC39BC9CE}"/>
              </a:ext>
            </a:extLst>
          </p:cNvPr>
          <p:cNvSpPr txBox="1"/>
          <p:nvPr/>
        </p:nvSpPr>
        <p:spPr>
          <a:xfrm>
            <a:off x="12268200" y="8953500"/>
            <a:ext cx="4191000" cy="954107"/>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US" altLang="en-US" sz="2800" dirty="0">
                <a:latin typeface="Times New Roman" panose="02020603050405020304" pitchFamily="18" charset="0"/>
                <a:cs typeface="Times New Roman" panose="02020603050405020304" pitchFamily="18" charset="0"/>
              </a:rPr>
              <a:t>Cleveland Clinic, 2024</a:t>
            </a:r>
            <a:r>
              <a:rPr lang="en-US" sz="2800" dirty="0">
                <a:latin typeface="Times New Roman" panose="02020603050405020304" pitchFamily="18" charset="0"/>
                <a:cs typeface="Times New Roman" panose="02020603050405020304" pitchFamily="18" charset="0"/>
              </a:rPr>
              <a:t>)</a:t>
            </a:r>
            <a:endParaRPr lang="en-GB" sz="2800" dirty="0">
              <a:latin typeface="Times New Roman" panose="02020603050405020304" pitchFamily="18" charset="0"/>
              <a:cs typeface="Times New Roman" panose="02020603050405020304" pitchFamily="18" charset="0"/>
            </a:endParaRPr>
          </a:p>
        </p:txBody>
      </p:sp>
      <p:pic>
        <p:nvPicPr>
          <p:cNvPr id="6146" name="Picture 2" descr="High blood pressure and diabetes are two of the most common comorbidities among hospitalized people in the U.S.">
            <a:extLst>
              <a:ext uri="{FF2B5EF4-FFF2-40B4-BE49-F238E27FC236}">
                <a16:creationId xmlns:a16="http://schemas.microsoft.com/office/drawing/2014/main" id="{DA21FEAD-FC83-E19F-A663-28E248533A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39600" y="1094449"/>
            <a:ext cx="4944176" cy="7657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79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E3836D45-57B2-EE0C-93D7-15CC336AADA7}"/>
            </a:ext>
          </a:extLst>
        </p:cNvPr>
        <p:cNvGrpSpPr/>
        <p:nvPr/>
      </p:nvGrpSpPr>
      <p:grpSpPr>
        <a:xfrm>
          <a:off x="0" y="0"/>
          <a:ext cx="0" cy="0"/>
          <a:chOff x="0" y="0"/>
          <a:chExt cx="0" cy="0"/>
        </a:xfrm>
      </p:grpSpPr>
      <p:sp>
        <p:nvSpPr>
          <p:cNvPr id="8" name="Freeform 8">
            <a:extLst>
              <a:ext uri="{FF2B5EF4-FFF2-40B4-BE49-F238E27FC236}">
                <a16:creationId xmlns:a16="http://schemas.microsoft.com/office/drawing/2014/main" id="{9C3C103C-64F2-EACA-0105-B62EFB1AB068}"/>
              </a:ext>
            </a:extLst>
          </p:cNvPr>
          <p:cNvSpPr/>
          <p:nvPr/>
        </p:nvSpPr>
        <p:spPr>
          <a:xfrm rot="5400000">
            <a:off x="15570426" y="279748"/>
            <a:ext cx="2718450" cy="2640498"/>
          </a:xfrm>
          <a:custGeom>
            <a:avLst/>
            <a:gdLst/>
            <a:ahLst/>
            <a:cxnLst/>
            <a:rect l="l" t="t" r="r" b="b"/>
            <a:pathLst>
              <a:path w="4125113" h="4114800">
                <a:moveTo>
                  <a:pt x="0" y="0"/>
                </a:moveTo>
                <a:lnTo>
                  <a:pt x="4125112" y="0"/>
                </a:lnTo>
                <a:lnTo>
                  <a:pt x="412511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0" name="TextBox 10">
            <a:extLst>
              <a:ext uri="{FF2B5EF4-FFF2-40B4-BE49-F238E27FC236}">
                <a16:creationId xmlns:a16="http://schemas.microsoft.com/office/drawing/2014/main" id="{721A5A86-54E0-E6F1-5835-F7ECEC30E549}"/>
              </a:ext>
            </a:extLst>
          </p:cNvPr>
          <p:cNvSpPr txBox="1"/>
          <p:nvPr/>
        </p:nvSpPr>
        <p:spPr>
          <a:xfrm>
            <a:off x="4668308" y="849786"/>
            <a:ext cx="8580319" cy="1435649"/>
          </a:xfrm>
          <a:prstGeom prst="rect">
            <a:avLst/>
          </a:prstGeom>
        </p:spPr>
        <p:txBody>
          <a:bodyPr lIns="0" tIns="0" rIns="0" bIns="0" rtlCol="0" anchor="t">
            <a:spAutoFit/>
          </a:bodyPr>
          <a:lstStyle/>
          <a:p>
            <a:pPr algn="ctr">
              <a:lnSpc>
                <a:spcPts val="12215"/>
              </a:lnSpc>
              <a:spcBef>
                <a:spcPct val="0"/>
              </a:spcBef>
            </a:pPr>
            <a:r>
              <a:rPr lang="en-US" sz="8725" b="1" dirty="0">
                <a:solidFill>
                  <a:srgbClr val="351C64"/>
                </a:solidFill>
                <a:latin typeface="Times New Roman" panose="02020603050405020304" pitchFamily="18" charset="0"/>
                <a:ea typeface="Canva Sans Bold"/>
                <a:cs typeface="Times New Roman" panose="02020603050405020304" pitchFamily="18" charset="0"/>
                <a:sym typeface="Canva Sans Bold"/>
              </a:rPr>
              <a:t>Prevention</a:t>
            </a:r>
          </a:p>
        </p:txBody>
      </p:sp>
      <p:sp>
        <p:nvSpPr>
          <p:cNvPr id="22" name="Freeform 22">
            <a:extLst>
              <a:ext uri="{FF2B5EF4-FFF2-40B4-BE49-F238E27FC236}">
                <a16:creationId xmlns:a16="http://schemas.microsoft.com/office/drawing/2014/main" id="{62F20854-D5A1-98C1-BAB1-A2B1CD6CE65E}"/>
              </a:ext>
            </a:extLst>
          </p:cNvPr>
          <p:cNvSpPr/>
          <p:nvPr/>
        </p:nvSpPr>
        <p:spPr>
          <a:xfrm rot="5400000">
            <a:off x="15471007" y="8239438"/>
            <a:ext cx="1475661" cy="2543263"/>
          </a:xfrm>
          <a:custGeom>
            <a:avLst/>
            <a:gdLst/>
            <a:ahLst/>
            <a:cxnLst/>
            <a:rect l="l" t="t" r="r" b="b"/>
            <a:pathLst>
              <a:path w="2439820" h="3479244">
                <a:moveTo>
                  <a:pt x="0" y="0"/>
                </a:moveTo>
                <a:lnTo>
                  <a:pt x="2439820" y="0"/>
                </a:lnTo>
                <a:lnTo>
                  <a:pt x="2439820" y="3479244"/>
                </a:lnTo>
                <a:lnTo>
                  <a:pt x="0" y="34792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Rectangle 2">
            <a:extLst>
              <a:ext uri="{FF2B5EF4-FFF2-40B4-BE49-F238E27FC236}">
                <a16:creationId xmlns:a16="http://schemas.microsoft.com/office/drawing/2014/main" id="{4B4330B2-DE20-6ECE-07D5-26D6B73152B0}"/>
              </a:ext>
            </a:extLst>
          </p:cNvPr>
          <p:cNvSpPr>
            <a:spLocks noChangeArrowheads="1"/>
          </p:cNvSpPr>
          <p:nvPr/>
        </p:nvSpPr>
        <p:spPr bwMode="auto">
          <a:xfrm>
            <a:off x="11889206" y="8117693"/>
            <a:ext cx="3048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Hui, 2020)</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23827FEB-F161-EC00-C97D-1C3793F70E56}"/>
              </a:ext>
            </a:extLst>
          </p:cNvPr>
          <p:cNvGraphicFramePr>
            <a:graphicFrameLocks noGrp="1"/>
          </p:cNvGraphicFramePr>
          <p:nvPr>
            <p:extLst>
              <p:ext uri="{D42A27DB-BD31-4B8C-83A1-F6EECF244321}">
                <p14:modId xmlns:p14="http://schemas.microsoft.com/office/powerpoint/2010/main" val="203176417"/>
              </p:ext>
            </p:extLst>
          </p:nvPr>
        </p:nvGraphicFramePr>
        <p:xfrm>
          <a:off x="535508" y="2646333"/>
          <a:ext cx="9141892" cy="6126904"/>
        </p:xfrm>
        <a:graphic>
          <a:graphicData uri="http://schemas.openxmlformats.org/drawingml/2006/table">
            <a:tbl>
              <a:tblPr>
                <a:tableStyleId>{3C2FFA5D-87B4-456A-9821-1D502468CF0F}</a:tableStyleId>
              </a:tblPr>
              <a:tblGrid>
                <a:gridCol w="3353431">
                  <a:extLst>
                    <a:ext uri="{9D8B030D-6E8A-4147-A177-3AD203B41FA5}">
                      <a16:colId xmlns:a16="http://schemas.microsoft.com/office/drawing/2014/main" val="2554936693"/>
                    </a:ext>
                  </a:extLst>
                </a:gridCol>
                <a:gridCol w="5788461">
                  <a:extLst>
                    <a:ext uri="{9D8B030D-6E8A-4147-A177-3AD203B41FA5}">
                      <a16:colId xmlns:a16="http://schemas.microsoft.com/office/drawing/2014/main" val="574323504"/>
                    </a:ext>
                  </a:extLst>
                </a:gridCol>
              </a:tblGrid>
              <a:tr h="1385118">
                <a:tc>
                  <a:txBody>
                    <a:bodyPr/>
                    <a:lstStyle/>
                    <a:p>
                      <a:pPr algn="ctr">
                        <a:lnSpc>
                          <a:spcPct val="150000"/>
                        </a:lnSpc>
                        <a:buNone/>
                      </a:pPr>
                      <a:r>
                        <a:rPr lang="en-GB" sz="2800" b="1" u="sng" dirty="0">
                          <a:effectLst/>
                          <a:latin typeface="Times New Roman" panose="02020603050405020304" pitchFamily="18" charset="0"/>
                          <a:cs typeface="Times New Roman" panose="02020603050405020304" pitchFamily="18" charset="0"/>
                        </a:rPr>
                        <a:t>Prevention Strategy</a:t>
                      </a:r>
                      <a:endParaRPr lang="en-IN"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buNone/>
                      </a:pPr>
                      <a:r>
                        <a:rPr lang="en-GB" sz="2800" b="1" u="sng" dirty="0">
                          <a:effectLst/>
                          <a:latin typeface="Times New Roman" panose="02020603050405020304" pitchFamily="18" charset="0"/>
                          <a:cs typeface="Times New Roman" panose="02020603050405020304" pitchFamily="18" charset="0"/>
                        </a:rPr>
                        <a:t>Key Actions</a:t>
                      </a:r>
                      <a:endParaRPr lang="en-IN"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0673741"/>
                  </a:ext>
                </a:extLst>
              </a:tr>
              <a:tr h="1971550">
                <a:tc>
                  <a:txBody>
                    <a:bodyPr/>
                    <a:lstStyle/>
                    <a:p>
                      <a:pPr algn="ctr">
                        <a:lnSpc>
                          <a:spcPct val="150000"/>
                        </a:lnSpc>
                        <a:buNone/>
                      </a:pPr>
                      <a:r>
                        <a:rPr lang="en-GB" sz="2800" b="1" dirty="0">
                          <a:effectLst/>
                          <a:latin typeface="Times New Roman" panose="02020603050405020304" pitchFamily="18" charset="0"/>
                          <a:cs typeface="Times New Roman" panose="02020603050405020304" pitchFamily="18" charset="0"/>
                        </a:rPr>
                        <a:t>Lifestyle Changes</a:t>
                      </a:r>
                      <a:endParaRPr lang="en-IN" sz="2400" b="1" i="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just">
                        <a:lnSpc>
                          <a:spcPct val="150000"/>
                        </a:lnSpc>
                        <a:buNone/>
                      </a:pPr>
                      <a:r>
                        <a:rPr lang="en-GB" sz="2800" dirty="0">
                          <a:effectLst/>
                          <a:latin typeface="Times New Roman" panose="02020603050405020304" pitchFamily="18" charset="0"/>
                          <a:cs typeface="Times New Roman" panose="02020603050405020304" pitchFamily="18" charset="0"/>
                        </a:rPr>
                        <a:t>Regular exercise, healthy diet, no smoking</a:t>
                      </a: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48384987"/>
                  </a:ext>
                </a:extLst>
              </a:tr>
              <a:tr h="1385118">
                <a:tc>
                  <a:txBody>
                    <a:bodyPr/>
                    <a:lstStyle/>
                    <a:p>
                      <a:pPr algn="ctr">
                        <a:lnSpc>
                          <a:spcPct val="150000"/>
                        </a:lnSpc>
                        <a:buNone/>
                      </a:pPr>
                      <a:r>
                        <a:rPr lang="en-GB" sz="2800" b="1" dirty="0">
                          <a:effectLst/>
                          <a:latin typeface="Times New Roman" panose="02020603050405020304" pitchFamily="18" charset="0"/>
                          <a:cs typeface="Times New Roman" panose="02020603050405020304" pitchFamily="18" charset="0"/>
                        </a:rPr>
                        <a:t>Vascular Health</a:t>
                      </a:r>
                      <a:endParaRPr lang="en-IN" sz="2400" b="1" i="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just">
                        <a:lnSpc>
                          <a:spcPct val="150000"/>
                        </a:lnSpc>
                        <a:buNone/>
                      </a:pPr>
                      <a:r>
                        <a:rPr lang="en-GB" sz="2800" dirty="0">
                          <a:effectLst/>
                          <a:latin typeface="Times New Roman" panose="02020603050405020304" pitchFamily="18" charset="0"/>
                          <a:cs typeface="Times New Roman" panose="02020603050405020304" pitchFamily="18" charset="0"/>
                        </a:rPr>
                        <a:t>Manage blood pressure, diabetes control</a:t>
                      </a: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03837638"/>
                  </a:ext>
                </a:extLst>
              </a:tr>
              <a:tr h="1385118">
                <a:tc>
                  <a:txBody>
                    <a:bodyPr/>
                    <a:lstStyle/>
                    <a:p>
                      <a:pPr algn="ctr">
                        <a:lnSpc>
                          <a:spcPct val="150000"/>
                        </a:lnSpc>
                        <a:buNone/>
                      </a:pPr>
                      <a:r>
                        <a:rPr lang="en-GB" sz="2800" b="1" dirty="0">
                          <a:effectLst/>
                          <a:latin typeface="Times New Roman" panose="02020603050405020304" pitchFamily="18" charset="0"/>
                          <a:cs typeface="Times New Roman" panose="02020603050405020304" pitchFamily="18" charset="0"/>
                        </a:rPr>
                        <a:t>Cognitive/Social</a:t>
                      </a:r>
                      <a:endParaRPr lang="en-IN" sz="2400" b="1" i="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just">
                        <a:lnSpc>
                          <a:spcPct val="150000"/>
                        </a:lnSpc>
                        <a:buNone/>
                      </a:pPr>
                      <a:r>
                        <a:rPr lang="en-GB" sz="2800" dirty="0">
                          <a:effectLst/>
                          <a:latin typeface="Times New Roman" panose="02020603050405020304" pitchFamily="18" charset="0"/>
                          <a:cs typeface="Times New Roman" panose="02020603050405020304" pitchFamily="18" charset="0"/>
                        </a:rPr>
                        <a:t>Mental stimulation, social engagement</a:t>
                      </a: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0491466"/>
                  </a:ext>
                </a:extLst>
              </a:tr>
            </a:tbl>
          </a:graphicData>
        </a:graphic>
      </p:graphicFrame>
      <p:pic>
        <p:nvPicPr>
          <p:cNvPr id="3" name="Picture 2" descr="Dementia 101: Symptoms, Types, Stages &amp; Prevention - Homage">
            <a:extLst>
              <a:ext uri="{FF2B5EF4-FFF2-40B4-BE49-F238E27FC236}">
                <a16:creationId xmlns:a16="http://schemas.microsoft.com/office/drawing/2014/main" id="{899BAF6E-79CF-4F75-9832-A2788DC60F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87000" y="3172153"/>
            <a:ext cx="6718203" cy="45491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384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040B1050-FE09-FF67-081D-C386A0C44C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1A0A71D-B399-8163-ED5A-060587AA5432}"/>
              </a:ext>
            </a:extLst>
          </p:cNvPr>
          <p:cNvSpPr/>
          <p:nvPr/>
        </p:nvSpPr>
        <p:spPr>
          <a:xfrm>
            <a:off x="183183" y="342900"/>
            <a:ext cx="3245817" cy="2514600"/>
          </a:xfrm>
          <a:custGeom>
            <a:avLst/>
            <a:gdLst/>
            <a:ahLst/>
            <a:cxnLst/>
            <a:rect l="l" t="t" r="r" b="b"/>
            <a:pathLst>
              <a:path w="9496853" h="8670859">
                <a:moveTo>
                  <a:pt x="0" y="0"/>
                </a:moveTo>
                <a:lnTo>
                  <a:pt x="9496853" y="0"/>
                </a:lnTo>
                <a:lnTo>
                  <a:pt x="9496853" y="8670859"/>
                </a:lnTo>
                <a:lnTo>
                  <a:pt x="0" y="8670859"/>
                </a:lnTo>
                <a:lnTo>
                  <a:pt x="0" y="0"/>
                </a:lnTo>
                <a:close/>
              </a:path>
            </a:pathLst>
          </a:custGeom>
          <a:blipFill>
            <a:blip r:embed="rId3"/>
            <a:stretch>
              <a:fillRect t="-456" b="-2908"/>
            </a:stretch>
          </a:blipFill>
        </p:spPr>
        <p:txBody>
          <a:bodyPr/>
          <a:lstStyle/>
          <a:p>
            <a:endParaRPr lang="en-IN"/>
          </a:p>
        </p:txBody>
      </p:sp>
      <p:grpSp>
        <p:nvGrpSpPr>
          <p:cNvPr id="5" name="Group 5">
            <a:extLst>
              <a:ext uri="{FF2B5EF4-FFF2-40B4-BE49-F238E27FC236}">
                <a16:creationId xmlns:a16="http://schemas.microsoft.com/office/drawing/2014/main" id="{39378ACF-9E5D-D3CB-D71B-CC7530559684}"/>
              </a:ext>
            </a:extLst>
          </p:cNvPr>
          <p:cNvGrpSpPr/>
          <p:nvPr/>
        </p:nvGrpSpPr>
        <p:grpSpPr>
          <a:xfrm>
            <a:off x="7076401" y="1028700"/>
            <a:ext cx="10636761" cy="8966064"/>
            <a:chOff x="0" y="0"/>
            <a:chExt cx="1988522" cy="1466908"/>
          </a:xfrm>
        </p:grpSpPr>
        <p:sp>
          <p:nvSpPr>
            <p:cNvPr id="6" name="Freeform 6">
              <a:extLst>
                <a:ext uri="{FF2B5EF4-FFF2-40B4-BE49-F238E27FC236}">
                  <a16:creationId xmlns:a16="http://schemas.microsoft.com/office/drawing/2014/main" id="{9B56CE66-8555-53C9-0339-1AAD730183A6}"/>
                </a:ext>
              </a:extLst>
            </p:cNvPr>
            <p:cNvSpPr/>
            <p:nvPr/>
          </p:nvSpPr>
          <p:spPr>
            <a:xfrm>
              <a:off x="0" y="0"/>
              <a:ext cx="1988522" cy="1466908"/>
            </a:xfrm>
            <a:custGeom>
              <a:avLst/>
              <a:gdLst/>
              <a:ahLst/>
              <a:cxnLst/>
              <a:rect l="l" t="t" r="r" b="b"/>
              <a:pathLst>
                <a:path w="1988522" h="1466908">
                  <a:moveTo>
                    <a:pt x="41710" y="0"/>
                  </a:moveTo>
                  <a:lnTo>
                    <a:pt x="1946812" y="0"/>
                  </a:lnTo>
                  <a:cubicBezTo>
                    <a:pt x="1957874" y="0"/>
                    <a:pt x="1968483" y="4394"/>
                    <a:pt x="1976305" y="12217"/>
                  </a:cubicBezTo>
                  <a:cubicBezTo>
                    <a:pt x="1984127" y="20039"/>
                    <a:pt x="1988522" y="30648"/>
                    <a:pt x="1988522" y="41710"/>
                  </a:cubicBezTo>
                  <a:lnTo>
                    <a:pt x="1988522" y="1425198"/>
                  </a:lnTo>
                  <a:cubicBezTo>
                    <a:pt x="1988522" y="1436260"/>
                    <a:pt x="1984127" y="1446869"/>
                    <a:pt x="1976305" y="1454691"/>
                  </a:cubicBezTo>
                  <a:cubicBezTo>
                    <a:pt x="1968483" y="1462513"/>
                    <a:pt x="1957874" y="1466908"/>
                    <a:pt x="1946812" y="1466908"/>
                  </a:cubicBezTo>
                  <a:lnTo>
                    <a:pt x="41710" y="1466908"/>
                  </a:lnTo>
                  <a:cubicBezTo>
                    <a:pt x="30648" y="1466908"/>
                    <a:pt x="20039" y="1462513"/>
                    <a:pt x="12217" y="1454691"/>
                  </a:cubicBezTo>
                  <a:cubicBezTo>
                    <a:pt x="4394" y="1446869"/>
                    <a:pt x="0" y="1436260"/>
                    <a:pt x="0" y="1425198"/>
                  </a:cubicBezTo>
                  <a:lnTo>
                    <a:pt x="0" y="41710"/>
                  </a:lnTo>
                  <a:cubicBezTo>
                    <a:pt x="0" y="30648"/>
                    <a:pt x="4394" y="20039"/>
                    <a:pt x="12217" y="12217"/>
                  </a:cubicBezTo>
                  <a:cubicBezTo>
                    <a:pt x="20039" y="4394"/>
                    <a:pt x="30648" y="0"/>
                    <a:pt x="41710" y="0"/>
                  </a:cubicBezTo>
                  <a:close/>
                </a:path>
              </a:pathLst>
            </a:custGeom>
            <a:solidFill>
              <a:srgbClr val="FFFFFF"/>
            </a:solidFill>
          </p:spPr>
          <p:txBody>
            <a:bodyPr/>
            <a:lstStyle/>
            <a:p>
              <a:endParaRPr lang="en-IN"/>
            </a:p>
          </p:txBody>
        </p:sp>
        <p:sp>
          <p:nvSpPr>
            <p:cNvPr id="7" name="TextBox 7">
              <a:extLst>
                <a:ext uri="{FF2B5EF4-FFF2-40B4-BE49-F238E27FC236}">
                  <a16:creationId xmlns:a16="http://schemas.microsoft.com/office/drawing/2014/main" id="{C8BDBE3A-2730-5852-0AB0-EF3178F500D0}"/>
                </a:ext>
              </a:extLst>
            </p:cNvPr>
            <p:cNvSpPr txBox="1"/>
            <p:nvPr/>
          </p:nvSpPr>
          <p:spPr>
            <a:xfrm>
              <a:off x="0" y="-47625"/>
              <a:ext cx="1988522" cy="1514533"/>
            </a:xfrm>
            <a:prstGeom prst="rect">
              <a:avLst/>
            </a:prstGeom>
          </p:spPr>
          <p:txBody>
            <a:bodyPr lIns="50800" tIns="50800" rIns="50800" bIns="50800" rtlCol="0" anchor="ctr"/>
            <a:lstStyle/>
            <a:p>
              <a:pPr algn="ctr">
                <a:lnSpc>
                  <a:spcPts val="3340"/>
                </a:lnSpc>
              </a:pPr>
              <a:endParaRPr>
                <a:latin typeface="Times New Roman" panose="02020603050405020304" pitchFamily="18" charset="0"/>
                <a:cs typeface="Times New Roman" panose="02020603050405020304" pitchFamily="18" charset="0"/>
              </a:endParaRPr>
            </a:p>
          </p:txBody>
        </p:sp>
      </p:grpSp>
      <p:sp>
        <p:nvSpPr>
          <p:cNvPr id="8" name="TextBox 8">
            <a:extLst>
              <a:ext uri="{FF2B5EF4-FFF2-40B4-BE49-F238E27FC236}">
                <a16:creationId xmlns:a16="http://schemas.microsoft.com/office/drawing/2014/main" id="{945AEE49-C928-E885-8FBA-EBBA0C22BB08}"/>
              </a:ext>
            </a:extLst>
          </p:cNvPr>
          <p:cNvSpPr txBox="1"/>
          <p:nvPr/>
        </p:nvSpPr>
        <p:spPr>
          <a:xfrm>
            <a:off x="7620000" y="3822025"/>
            <a:ext cx="9510067" cy="5539978"/>
          </a:xfrm>
          <a:prstGeom prst="rect">
            <a:avLst/>
          </a:prstGeom>
        </p:spPr>
        <p:txBody>
          <a:bodyPr wrap="square" lIns="0" tIns="0" rIns="0" bIns="0" rtlCol="0" anchor="t">
            <a:spAutoFit/>
          </a:bodyPr>
          <a:lstStyle/>
          <a:p>
            <a:pPr marL="571500" lvl="0" indent="-571500">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Shared decision-making enables cognitive decline patients and carers to have authority in the process of care planning.</a:t>
            </a:r>
            <a:endParaRPr lang="en-IN" sz="3600" dirty="0">
              <a:latin typeface="Times New Roman" panose="02020603050405020304" pitchFamily="18" charset="0"/>
              <a:cs typeface="Times New Roman" panose="02020603050405020304" pitchFamily="18" charset="0"/>
            </a:endParaRPr>
          </a:p>
          <a:p>
            <a:pPr marL="571500" lvl="0" indent="-571500">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According to the opinions of Sachan and Shukla (2025), successful communication is flexible to the transforming capabilities, which means that it continues to exist in a partnership.</a:t>
            </a:r>
            <a:endParaRPr lang="en-IN" sz="3600" dirty="0">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r>
              <a:rPr lang="en-GB" sz="3600" dirty="0">
                <a:latin typeface="Times New Roman" panose="02020603050405020304" pitchFamily="18" charset="0"/>
                <a:cs typeface="Times New Roman" panose="02020603050405020304" pitchFamily="18" charset="0"/>
              </a:rPr>
              <a:t>Person-centred values should be encouraged in dementia management which will enhance dignity, respect and cooperation.</a:t>
            </a:r>
            <a:endParaRPr lang="en-IN" sz="3600" dirty="0">
              <a:latin typeface="Times New Roman" panose="02020603050405020304" pitchFamily="18" charset="0"/>
              <a:cs typeface="Times New Roman" panose="02020603050405020304" pitchFamily="18" charset="0"/>
            </a:endParaRPr>
          </a:p>
        </p:txBody>
      </p:sp>
      <p:sp>
        <p:nvSpPr>
          <p:cNvPr id="10" name="TextBox 10">
            <a:extLst>
              <a:ext uri="{FF2B5EF4-FFF2-40B4-BE49-F238E27FC236}">
                <a16:creationId xmlns:a16="http://schemas.microsoft.com/office/drawing/2014/main" id="{5BB464CA-97B7-213E-2CDC-339267C792CE}"/>
              </a:ext>
            </a:extLst>
          </p:cNvPr>
          <p:cNvSpPr txBox="1"/>
          <p:nvPr/>
        </p:nvSpPr>
        <p:spPr>
          <a:xfrm>
            <a:off x="8309917" y="1409700"/>
            <a:ext cx="8437457" cy="2031325"/>
          </a:xfrm>
          <a:prstGeom prst="rect">
            <a:avLst/>
          </a:prstGeom>
        </p:spPr>
        <p:txBody>
          <a:bodyPr lIns="0" tIns="0" rIns="0" bIns="0" rtlCol="0" anchor="t">
            <a:spAutoFit/>
          </a:bodyPr>
          <a:lstStyle/>
          <a:p>
            <a:pPr algn="ctr"/>
            <a:r>
              <a:rPr lang="en-US" sz="6600" b="1" dirty="0">
                <a:solidFill>
                  <a:srgbClr val="351C64"/>
                </a:solidFill>
                <a:latin typeface="Times New Roman" panose="02020603050405020304" pitchFamily="18" charset="0"/>
                <a:ea typeface="Canva Sans Bold"/>
                <a:cs typeface="Times New Roman" panose="02020603050405020304" pitchFamily="18" charset="0"/>
                <a:sym typeface="Canva Sans Bold"/>
              </a:rPr>
              <a:t>Co-Productive Care Skills</a:t>
            </a:r>
          </a:p>
        </p:txBody>
      </p:sp>
      <p:sp>
        <p:nvSpPr>
          <p:cNvPr id="11" name="Freeform 11">
            <a:extLst>
              <a:ext uri="{FF2B5EF4-FFF2-40B4-BE49-F238E27FC236}">
                <a16:creationId xmlns:a16="http://schemas.microsoft.com/office/drawing/2014/main" id="{32AEDDAE-0EC6-7A99-B4E8-69EE62121FA8}"/>
              </a:ext>
            </a:extLst>
          </p:cNvPr>
          <p:cNvSpPr/>
          <p:nvPr/>
        </p:nvSpPr>
        <p:spPr>
          <a:xfrm rot="2700000">
            <a:off x="3372513" y="-572421"/>
            <a:ext cx="3138253" cy="2899763"/>
          </a:xfrm>
          <a:custGeom>
            <a:avLst/>
            <a:gdLst/>
            <a:ahLst/>
            <a:cxnLst/>
            <a:rect l="l" t="t" r="r" b="b"/>
            <a:pathLst>
              <a:path w="4125113" h="4114800">
                <a:moveTo>
                  <a:pt x="0" y="0"/>
                </a:moveTo>
                <a:lnTo>
                  <a:pt x="4125112" y="0"/>
                </a:lnTo>
                <a:lnTo>
                  <a:pt x="412511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4" name="Rectangle 1">
            <a:extLst>
              <a:ext uri="{FF2B5EF4-FFF2-40B4-BE49-F238E27FC236}">
                <a16:creationId xmlns:a16="http://schemas.microsoft.com/office/drawing/2014/main" id="{2A010A3F-AAFD-9C1B-6CDA-FCEAE5CDBFBD}"/>
              </a:ext>
            </a:extLst>
          </p:cNvPr>
          <p:cNvSpPr>
            <a:spLocks noChangeArrowheads="1"/>
          </p:cNvSpPr>
          <p:nvPr/>
        </p:nvSpPr>
        <p:spPr bwMode="auto">
          <a:xfrm>
            <a:off x="1524000" y="9131171"/>
            <a:ext cx="428350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lang="en-US" altLang="en-US" sz="2400" dirty="0" err="1">
                <a:latin typeface="Times New Roman" panose="02020603050405020304" pitchFamily="18" charset="0"/>
                <a:cs typeface="Times New Roman" panose="02020603050405020304" pitchFamily="18" charset="0"/>
              </a:rPr>
              <a:t>Bajenaru</a:t>
            </a:r>
            <a:r>
              <a:rPr lang="en-US" altLang="en-US" sz="2400" dirty="0">
                <a:latin typeface="Times New Roman" panose="02020603050405020304" pitchFamily="18" charset="0"/>
                <a:cs typeface="Times New Roman" panose="02020603050405020304" pitchFamily="18" charset="0"/>
              </a:rPr>
              <a:t> et al., 2023</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pic>
        <p:nvPicPr>
          <p:cNvPr id="3" name="Picture 2" descr="Shared Decision-Making to Improve Health-Related Outcomes for Adults with  Stroke Disease">
            <a:extLst>
              <a:ext uri="{FF2B5EF4-FFF2-40B4-BE49-F238E27FC236}">
                <a16:creationId xmlns:a16="http://schemas.microsoft.com/office/drawing/2014/main" id="{F8A8EDE7-6DA4-BC1E-D504-EDE08E4EC5E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8885" y="3383875"/>
            <a:ext cx="5601728" cy="56160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501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7DD0A1F6-E673-60EE-9CF4-D7418E84920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643B22C-498E-F3DF-BFC9-29D940B8C2E8}"/>
              </a:ext>
            </a:extLst>
          </p:cNvPr>
          <p:cNvGrpSpPr/>
          <p:nvPr/>
        </p:nvGrpSpPr>
        <p:grpSpPr>
          <a:xfrm>
            <a:off x="0" y="0"/>
            <a:ext cx="18288000" cy="10287000"/>
            <a:chOff x="0" y="0"/>
            <a:chExt cx="24384000" cy="13716000"/>
          </a:xfrm>
        </p:grpSpPr>
        <p:pic>
          <p:nvPicPr>
            <p:cNvPr id="3" name="Picture 3">
              <a:extLst>
                <a:ext uri="{FF2B5EF4-FFF2-40B4-BE49-F238E27FC236}">
                  <a16:creationId xmlns:a16="http://schemas.microsoft.com/office/drawing/2014/main" id="{D18CE936-E0D8-1568-16BD-3A5DF37B6FC9}"/>
                </a:ext>
              </a:extLst>
            </p:cNvPr>
            <p:cNvPicPr>
              <a:picLocks noChangeAspect="1"/>
            </p:cNvPicPr>
            <p:nvPr/>
          </p:nvPicPr>
          <p:blipFill>
            <a:blip r:embed="rId3"/>
            <a:srcRect t="9165" b="9165"/>
            <a:stretch>
              <a:fillRect/>
            </a:stretch>
          </p:blipFill>
          <p:spPr>
            <a:xfrm>
              <a:off x="0" y="0"/>
              <a:ext cx="24384000" cy="13716000"/>
            </a:xfrm>
            <a:prstGeom prst="rect">
              <a:avLst/>
            </a:prstGeom>
          </p:spPr>
        </p:pic>
      </p:grpSp>
      <p:grpSp>
        <p:nvGrpSpPr>
          <p:cNvPr id="4" name="Group 4">
            <a:extLst>
              <a:ext uri="{FF2B5EF4-FFF2-40B4-BE49-F238E27FC236}">
                <a16:creationId xmlns:a16="http://schemas.microsoft.com/office/drawing/2014/main" id="{09ADD07C-C617-EC1D-8932-E2B3696063A2}"/>
              </a:ext>
            </a:extLst>
          </p:cNvPr>
          <p:cNvGrpSpPr/>
          <p:nvPr/>
        </p:nvGrpSpPr>
        <p:grpSpPr>
          <a:xfrm>
            <a:off x="1903313" y="1255413"/>
            <a:ext cx="14481374" cy="7776174"/>
            <a:chOff x="0" y="0"/>
            <a:chExt cx="3814025" cy="2048046"/>
          </a:xfrm>
        </p:grpSpPr>
        <p:sp>
          <p:nvSpPr>
            <p:cNvPr id="5" name="Freeform 5">
              <a:extLst>
                <a:ext uri="{FF2B5EF4-FFF2-40B4-BE49-F238E27FC236}">
                  <a16:creationId xmlns:a16="http://schemas.microsoft.com/office/drawing/2014/main" id="{43CFC0D4-06F8-C336-6063-F53C97C72E96}"/>
                </a:ext>
              </a:extLst>
            </p:cNvPr>
            <p:cNvSpPr/>
            <p:nvPr/>
          </p:nvSpPr>
          <p:spPr>
            <a:xfrm>
              <a:off x="0" y="0"/>
              <a:ext cx="3814025" cy="2048046"/>
            </a:xfrm>
            <a:custGeom>
              <a:avLst/>
              <a:gdLst/>
              <a:ahLst/>
              <a:cxnLst/>
              <a:rect l="l" t="t" r="r" b="b"/>
              <a:pathLst>
                <a:path w="3814025" h="2048046">
                  <a:moveTo>
                    <a:pt x="21384" y="0"/>
                  </a:moveTo>
                  <a:lnTo>
                    <a:pt x="3792640" y="0"/>
                  </a:lnTo>
                  <a:cubicBezTo>
                    <a:pt x="3798312" y="0"/>
                    <a:pt x="3803751" y="2253"/>
                    <a:pt x="3807761" y="6263"/>
                  </a:cubicBezTo>
                  <a:cubicBezTo>
                    <a:pt x="3811772" y="10274"/>
                    <a:pt x="3814025" y="15713"/>
                    <a:pt x="3814025" y="21384"/>
                  </a:cubicBezTo>
                  <a:lnTo>
                    <a:pt x="3814025" y="2026661"/>
                  </a:lnTo>
                  <a:cubicBezTo>
                    <a:pt x="3814025" y="2038472"/>
                    <a:pt x="3804450" y="2048046"/>
                    <a:pt x="3792640" y="2048046"/>
                  </a:cubicBezTo>
                  <a:lnTo>
                    <a:pt x="21384" y="2048046"/>
                  </a:lnTo>
                  <a:cubicBezTo>
                    <a:pt x="15713" y="2048046"/>
                    <a:pt x="10274" y="2045793"/>
                    <a:pt x="6263" y="2041782"/>
                  </a:cubicBezTo>
                  <a:cubicBezTo>
                    <a:pt x="2253" y="2037772"/>
                    <a:pt x="0" y="2032333"/>
                    <a:pt x="0" y="2026661"/>
                  </a:cubicBezTo>
                  <a:lnTo>
                    <a:pt x="0" y="21384"/>
                  </a:lnTo>
                  <a:cubicBezTo>
                    <a:pt x="0" y="15713"/>
                    <a:pt x="2253" y="10274"/>
                    <a:pt x="6263" y="6263"/>
                  </a:cubicBezTo>
                  <a:cubicBezTo>
                    <a:pt x="10274" y="2253"/>
                    <a:pt x="15713" y="0"/>
                    <a:pt x="21384" y="0"/>
                  </a:cubicBezTo>
                  <a:close/>
                </a:path>
              </a:pathLst>
            </a:custGeom>
            <a:solidFill>
              <a:srgbClr val="FFFFFF"/>
            </a:solidFill>
          </p:spPr>
          <p:txBody>
            <a:bodyPr/>
            <a:lstStyle/>
            <a:p>
              <a:endParaRPr lang="en-IN"/>
            </a:p>
          </p:txBody>
        </p:sp>
        <p:sp>
          <p:nvSpPr>
            <p:cNvPr id="6" name="TextBox 6">
              <a:extLst>
                <a:ext uri="{FF2B5EF4-FFF2-40B4-BE49-F238E27FC236}">
                  <a16:creationId xmlns:a16="http://schemas.microsoft.com/office/drawing/2014/main" id="{FB12FD7B-E7B1-0DA3-44EC-7931E67B1255}"/>
                </a:ext>
              </a:extLst>
            </p:cNvPr>
            <p:cNvSpPr txBox="1"/>
            <p:nvPr/>
          </p:nvSpPr>
          <p:spPr>
            <a:xfrm>
              <a:off x="0" y="-47625"/>
              <a:ext cx="3814025" cy="2095671"/>
            </a:xfrm>
            <a:prstGeom prst="rect">
              <a:avLst/>
            </a:prstGeom>
          </p:spPr>
          <p:txBody>
            <a:bodyPr lIns="50800" tIns="50800" rIns="50800" bIns="50800" rtlCol="0" anchor="ctr"/>
            <a:lstStyle/>
            <a:p>
              <a:pPr algn="ctr">
                <a:lnSpc>
                  <a:spcPts val="3340"/>
                </a:lnSpc>
              </a:pPr>
              <a:endParaRPr>
                <a:latin typeface="Times New Roman" panose="02020603050405020304" pitchFamily="18" charset="0"/>
                <a:cs typeface="Times New Roman" panose="02020603050405020304" pitchFamily="18" charset="0"/>
              </a:endParaRPr>
            </a:p>
          </p:txBody>
        </p:sp>
      </p:grpSp>
      <p:sp>
        <p:nvSpPr>
          <p:cNvPr id="14" name="TextBox 14">
            <a:extLst>
              <a:ext uri="{FF2B5EF4-FFF2-40B4-BE49-F238E27FC236}">
                <a16:creationId xmlns:a16="http://schemas.microsoft.com/office/drawing/2014/main" id="{90465EAD-F633-E935-4EBC-24DB15B8798E}"/>
              </a:ext>
            </a:extLst>
          </p:cNvPr>
          <p:cNvSpPr txBox="1"/>
          <p:nvPr/>
        </p:nvSpPr>
        <p:spPr>
          <a:xfrm>
            <a:off x="2378148" y="4245302"/>
            <a:ext cx="6918251" cy="3877985"/>
          </a:xfrm>
          <a:prstGeom prst="rect">
            <a:avLst/>
          </a:prstGeom>
        </p:spPr>
        <p:txBody>
          <a:bodyPr wrap="square" lIns="0" tIns="0" rIns="0" bIns="0" rtlCol="0" anchor="t">
            <a:spAutoFit/>
          </a:bodyPr>
          <a:lstStyle/>
          <a:p>
            <a:pPr marL="342900" lvl="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Spencer et al. (2024) were of the opinion that individualized care planning aligns holistic dementia support with patient inclinations.</a:t>
            </a:r>
            <a:endParaRPr lang="en-IN" sz="28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Education on health literacy enables the patients and carers to gain knowledge on the progression of dementia.</a:t>
            </a:r>
            <a:endParaRPr lang="en-IN" sz="28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Audulv et al. (2021) stated that self-management programs offer specific cognitive and daily living techniques.</a:t>
            </a:r>
            <a:endParaRPr lang="en-IN" sz="2800" dirty="0">
              <a:latin typeface="Times New Roman" panose="02020603050405020304" pitchFamily="18" charset="0"/>
              <a:cs typeface="Times New Roman" panose="02020603050405020304" pitchFamily="18" charset="0"/>
            </a:endParaRPr>
          </a:p>
        </p:txBody>
      </p:sp>
      <p:sp>
        <p:nvSpPr>
          <p:cNvPr id="23" name="TextBox 23">
            <a:extLst>
              <a:ext uri="{FF2B5EF4-FFF2-40B4-BE49-F238E27FC236}">
                <a16:creationId xmlns:a16="http://schemas.microsoft.com/office/drawing/2014/main" id="{B572382C-0036-3954-84BC-43B0E221B6B9}"/>
              </a:ext>
            </a:extLst>
          </p:cNvPr>
          <p:cNvSpPr txBox="1"/>
          <p:nvPr/>
        </p:nvSpPr>
        <p:spPr>
          <a:xfrm>
            <a:off x="2378149" y="2040603"/>
            <a:ext cx="8580319" cy="830997"/>
          </a:xfrm>
          <a:prstGeom prst="rect">
            <a:avLst/>
          </a:prstGeom>
        </p:spPr>
        <p:txBody>
          <a:bodyPr lIns="0" tIns="0" rIns="0" bIns="0" rtlCol="0" anchor="t">
            <a:spAutoFit/>
          </a:bodyPr>
          <a:lstStyle/>
          <a:p>
            <a:pPr algn="l"/>
            <a:r>
              <a:rPr lang="en-US" sz="5400" b="1" dirty="0">
                <a:solidFill>
                  <a:srgbClr val="351C64"/>
                </a:solidFill>
                <a:latin typeface="Times New Roman" panose="02020603050405020304" pitchFamily="18" charset="0"/>
                <a:ea typeface="Canva Sans Bold"/>
                <a:cs typeface="Times New Roman" panose="02020603050405020304" pitchFamily="18" charset="0"/>
                <a:sym typeface="Canva Sans Bold"/>
              </a:rPr>
              <a:t>Personalised Care Part 1</a:t>
            </a:r>
          </a:p>
        </p:txBody>
      </p:sp>
      <p:pic>
        <p:nvPicPr>
          <p:cNvPr id="1026" name="Picture 2" descr="eHealth Literacy Lily model in a coronavirus (COVID-19) context. Adapted from Norman and Skinner. 3">
            <a:extLst>
              <a:ext uri="{FF2B5EF4-FFF2-40B4-BE49-F238E27FC236}">
                <a16:creationId xmlns:a16="http://schemas.microsoft.com/office/drawing/2014/main" id="{7B842A95-1A29-C350-51F4-5EDAA9E118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7677" y="1854893"/>
            <a:ext cx="6434946" cy="626839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71BEA57-70DD-875A-B0D2-05B48E12B653}"/>
              </a:ext>
            </a:extLst>
          </p:cNvPr>
          <p:cNvSpPr txBox="1"/>
          <p:nvPr/>
        </p:nvSpPr>
        <p:spPr>
          <a:xfrm>
            <a:off x="11353800" y="8267700"/>
            <a:ext cx="2667000" cy="369332"/>
          </a:xfrm>
          <a:prstGeom prst="rect">
            <a:avLst/>
          </a:prstGeom>
          <a:noFill/>
        </p:spPr>
        <p:txBody>
          <a:bodyPr wrap="square" rtlCol="0">
            <a:spAutoFit/>
          </a:bodyPr>
          <a:lstStyle/>
          <a:p>
            <a:r>
              <a:rPr lang="en-US">
                <a:latin typeface="Times New Roman" panose="02020603050405020304" pitchFamily="18" charset="0"/>
                <a:cs typeface="Times New Roman" panose="02020603050405020304" pitchFamily="18" charset="0"/>
              </a:rPr>
              <a:t>(researchgate.net, 2020)</a:t>
            </a:r>
            <a:endParaRPr lang="en-IN" dirty="0"/>
          </a:p>
        </p:txBody>
      </p:sp>
    </p:spTree>
    <p:extLst>
      <p:ext uri="{BB962C8B-B14F-4D97-AF65-F5344CB8AC3E}">
        <p14:creationId xmlns:p14="http://schemas.microsoft.com/office/powerpoint/2010/main" val="1777751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E6EA2FDC-CB6E-D4BB-C79B-54DB146AAF5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747FEAFD-4F15-FC83-476D-954A7B117836}"/>
              </a:ext>
            </a:extLst>
          </p:cNvPr>
          <p:cNvGrpSpPr/>
          <p:nvPr/>
        </p:nvGrpSpPr>
        <p:grpSpPr>
          <a:xfrm>
            <a:off x="0" y="0"/>
            <a:ext cx="18288000" cy="10287000"/>
            <a:chOff x="0" y="0"/>
            <a:chExt cx="24384000" cy="13716000"/>
          </a:xfrm>
        </p:grpSpPr>
        <p:pic>
          <p:nvPicPr>
            <p:cNvPr id="3" name="Picture 3">
              <a:extLst>
                <a:ext uri="{FF2B5EF4-FFF2-40B4-BE49-F238E27FC236}">
                  <a16:creationId xmlns:a16="http://schemas.microsoft.com/office/drawing/2014/main" id="{913A3AC7-48B5-0CD7-AF7D-4C424AB730C4}"/>
                </a:ext>
              </a:extLst>
            </p:cNvPr>
            <p:cNvPicPr>
              <a:picLocks noChangeAspect="1"/>
            </p:cNvPicPr>
            <p:nvPr/>
          </p:nvPicPr>
          <p:blipFill>
            <a:blip r:embed="rId3"/>
            <a:srcRect t="9165" b="9165"/>
            <a:stretch>
              <a:fillRect/>
            </a:stretch>
          </p:blipFill>
          <p:spPr>
            <a:xfrm>
              <a:off x="0" y="0"/>
              <a:ext cx="24384000" cy="13716000"/>
            </a:xfrm>
            <a:prstGeom prst="rect">
              <a:avLst/>
            </a:prstGeom>
          </p:spPr>
        </p:pic>
      </p:grpSp>
      <p:grpSp>
        <p:nvGrpSpPr>
          <p:cNvPr id="4" name="Group 4">
            <a:extLst>
              <a:ext uri="{FF2B5EF4-FFF2-40B4-BE49-F238E27FC236}">
                <a16:creationId xmlns:a16="http://schemas.microsoft.com/office/drawing/2014/main" id="{37477137-6F8D-71D6-A4F9-DAF9B927EAC9}"/>
              </a:ext>
            </a:extLst>
          </p:cNvPr>
          <p:cNvGrpSpPr/>
          <p:nvPr/>
        </p:nvGrpSpPr>
        <p:grpSpPr>
          <a:xfrm>
            <a:off x="1903313" y="1255413"/>
            <a:ext cx="14481374" cy="7776174"/>
            <a:chOff x="0" y="0"/>
            <a:chExt cx="3814025" cy="2048046"/>
          </a:xfrm>
        </p:grpSpPr>
        <p:sp>
          <p:nvSpPr>
            <p:cNvPr id="5" name="Freeform 5">
              <a:extLst>
                <a:ext uri="{FF2B5EF4-FFF2-40B4-BE49-F238E27FC236}">
                  <a16:creationId xmlns:a16="http://schemas.microsoft.com/office/drawing/2014/main" id="{04BD07A4-BFC3-52AA-0CD0-A7BA4A8BDB08}"/>
                </a:ext>
              </a:extLst>
            </p:cNvPr>
            <p:cNvSpPr/>
            <p:nvPr/>
          </p:nvSpPr>
          <p:spPr>
            <a:xfrm>
              <a:off x="0" y="0"/>
              <a:ext cx="3814025" cy="2048046"/>
            </a:xfrm>
            <a:custGeom>
              <a:avLst/>
              <a:gdLst/>
              <a:ahLst/>
              <a:cxnLst/>
              <a:rect l="l" t="t" r="r" b="b"/>
              <a:pathLst>
                <a:path w="3814025" h="2048046">
                  <a:moveTo>
                    <a:pt x="21384" y="0"/>
                  </a:moveTo>
                  <a:lnTo>
                    <a:pt x="3792640" y="0"/>
                  </a:lnTo>
                  <a:cubicBezTo>
                    <a:pt x="3798312" y="0"/>
                    <a:pt x="3803751" y="2253"/>
                    <a:pt x="3807761" y="6263"/>
                  </a:cubicBezTo>
                  <a:cubicBezTo>
                    <a:pt x="3811772" y="10274"/>
                    <a:pt x="3814025" y="15713"/>
                    <a:pt x="3814025" y="21384"/>
                  </a:cubicBezTo>
                  <a:lnTo>
                    <a:pt x="3814025" y="2026661"/>
                  </a:lnTo>
                  <a:cubicBezTo>
                    <a:pt x="3814025" y="2038472"/>
                    <a:pt x="3804450" y="2048046"/>
                    <a:pt x="3792640" y="2048046"/>
                  </a:cubicBezTo>
                  <a:lnTo>
                    <a:pt x="21384" y="2048046"/>
                  </a:lnTo>
                  <a:cubicBezTo>
                    <a:pt x="15713" y="2048046"/>
                    <a:pt x="10274" y="2045793"/>
                    <a:pt x="6263" y="2041782"/>
                  </a:cubicBezTo>
                  <a:cubicBezTo>
                    <a:pt x="2253" y="2037772"/>
                    <a:pt x="0" y="2032333"/>
                    <a:pt x="0" y="2026661"/>
                  </a:cubicBezTo>
                  <a:lnTo>
                    <a:pt x="0" y="21384"/>
                  </a:lnTo>
                  <a:cubicBezTo>
                    <a:pt x="0" y="15713"/>
                    <a:pt x="2253" y="10274"/>
                    <a:pt x="6263" y="6263"/>
                  </a:cubicBezTo>
                  <a:cubicBezTo>
                    <a:pt x="10274" y="2253"/>
                    <a:pt x="15713" y="0"/>
                    <a:pt x="21384" y="0"/>
                  </a:cubicBezTo>
                  <a:close/>
                </a:path>
              </a:pathLst>
            </a:custGeom>
            <a:solidFill>
              <a:srgbClr val="FFFFFF"/>
            </a:solidFill>
          </p:spPr>
          <p:txBody>
            <a:bodyPr/>
            <a:lstStyle/>
            <a:p>
              <a:endParaRPr lang="en-IN"/>
            </a:p>
          </p:txBody>
        </p:sp>
        <p:sp>
          <p:nvSpPr>
            <p:cNvPr id="6" name="TextBox 6">
              <a:extLst>
                <a:ext uri="{FF2B5EF4-FFF2-40B4-BE49-F238E27FC236}">
                  <a16:creationId xmlns:a16="http://schemas.microsoft.com/office/drawing/2014/main" id="{061158A1-2CD6-6246-A28D-86B2CA4FA5D3}"/>
                </a:ext>
              </a:extLst>
            </p:cNvPr>
            <p:cNvSpPr txBox="1"/>
            <p:nvPr/>
          </p:nvSpPr>
          <p:spPr>
            <a:xfrm>
              <a:off x="0" y="-47625"/>
              <a:ext cx="3814025" cy="2095671"/>
            </a:xfrm>
            <a:prstGeom prst="rect">
              <a:avLst/>
            </a:prstGeom>
          </p:spPr>
          <p:txBody>
            <a:bodyPr lIns="50800" tIns="50800" rIns="50800" bIns="50800" rtlCol="0" anchor="ctr"/>
            <a:lstStyle/>
            <a:p>
              <a:pPr algn="ctr">
                <a:lnSpc>
                  <a:spcPts val="3340"/>
                </a:lnSpc>
              </a:pPr>
              <a:endParaRPr>
                <a:latin typeface="Times New Roman" panose="02020603050405020304" pitchFamily="18" charset="0"/>
                <a:cs typeface="Times New Roman" panose="02020603050405020304" pitchFamily="18" charset="0"/>
              </a:endParaRPr>
            </a:p>
          </p:txBody>
        </p:sp>
      </p:grpSp>
      <p:sp>
        <p:nvSpPr>
          <p:cNvPr id="23" name="TextBox 23">
            <a:extLst>
              <a:ext uri="{FF2B5EF4-FFF2-40B4-BE49-F238E27FC236}">
                <a16:creationId xmlns:a16="http://schemas.microsoft.com/office/drawing/2014/main" id="{9AACD587-0C2E-6017-FB71-7624B6B47136}"/>
              </a:ext>
            </a:extLst>
          </p:cNvPr>
          <p:cNvSpPr txBox="1"/>
          <p:nvPr/>
        </p:nvSpPr>
        <p:spPr>
          <a:xfrm>
            <a:off x="2378149" y="2040603"/>
            <a:ext cx="8580319" cy="830997"/>
          </a:xfrm>
          <a:prstGeom prst="rect">
            <a:avLst/>
          </a:prstGeom>
        </p:spPr>
        <p:txBody>
          <a:bodyPr lIns="0" tIns="0" rIns="0" bIns="0" rtlCol="0" anchor="t">
            <a:spAutoFit/>
          </a:bodyPr>
          <a:lstStyle/>
          <a:p>
            <a:pPr algn="l"/>
            <a:r>
              <a:rPr lang="en-US" sz="5400" b="1" dirty="0">
                <a:solidFill>
                  <a:srgbClr val="351C64"/>
                </a:solidFill>
                <a:latin typeface="Times New Roman" panose="02020603050405020304" pitchFamily="18" charset="0"/>
                <a:ea typeface="Canva Sans Bold"/>
                <a:cs typeface="Times New Roman" panose="02020603050405020304" pitchFamily="18" charset="0"/>
                <a:sym typeface="Canva Sans Bold"/>
              </a:rPr>
              <a:t>Personalised Care Part 2</a:t>
            </a:r>
          </a:p>
        </p:txBody>
      </p:sp>
      <p:sp>
        <p:nvSpPr>
          <p:cNvPr id="9" name="TextBox 8">
            <a:extLst>
              <a:ext uri="{FF2B5EF4-FFF2-40B4-BE49-F238E27FC236}">
                <a16:creationId xmlns:a16="http://schemas.microsoft.com/office/drawing/2014/main" id="{17C7F47D-E6CC-8009-829A-06C031100400}"/>
              </a:ext>
            </a:extLst>
          </p:cNvPr>
          <p:cNvSpPr txBox="1"/>
          <p:nvPr/>
        </p:nvSpPr>
        <p:spPr>
          <a:xfrm>
            <a:off x="2359099" y="3052426"/>
            <a:ext cx="13183443" cy="5632311"/>
          </a:xfrm>
          <a:prstGeom prst="rect">
            <a:avLst/>
          </a:prstGeom>
          <a:noFill/>
        </p:spPr>
        <p:txBody>
          <a:bodyPr wrap="square">
            <a:spAutoFit/>
          </a:bodyPr>
          <a:lstStyle/>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Shared Decision Making</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People with dementia and carers participate in treatment choices, care planning and daily-living decisions, improving engagement and continuity.</a:t>
            </a:r>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Supported Self-Management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Memory strategies, routines, environmental cues and caregiver coaching help maintain independence and reduce behavioural crises (</a:t>
            </a:r>
            <a:r>
              <a:rPr lang="en-US" sz="2000" dirty="0" err="1">
                <a:latin typeface="Times New Roman" panose="02020603050405020304" pitchFamily="18" charset="0"/>
                <a:cs typeface="Times New Roman" panose="02020603050405020304" pitchFamily="18" charset="0"/>
              </a:rPr>
              <a:t>Lohrasbi</a:t>
            </a:r>
            <a:r>
              <a:rPr lang="en-US" sz="2000" dirty="0">
                <a:latin typeface="Times New Roman" panose="02020603050405020304" pitchFamily="18" charset="0"/>
                <a:cs typeface="Times New Roman" panose="02020603050405020304" pitchFamily="18" charset="0"/>
              </a:rPr>
              <a:t> et al., 2023).</a:t>
            </a:r>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Personalised Care &amp; Support Planning</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Holistic care plans integrate medical needs, cognitive changes, behavioural symptoms, mental health, carer stress and home safety.</a:t>
            </a:r>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Social Prescribing &amp; Community Support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Links patients and carers to dementia cafés, day centres, support groups, befriending, and wellbeing programmes to reduce isolation.</a:t>
            </a:r>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Enabling Choice (Legal Rights)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Ensures individuals and carers can choose care providers, services and support options, respecting autonomy as cognition declines.</a:t>
            </a:r>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Personal Health Budgets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Funding tailored to personal needs, supporting respite care, home adaptations, assistive devices and community programmes that improve quality of life.</a:t>
            </a:r>
          </a:p>
        </p:txBody>
      </p:sp>
    </p:spTree>
    <p:extLst>
      <p:ext uri="{BB962C8B-B14F-4D97-AF65-F5344CB8AC3E}">
        <p14:creationId xmlns:p14="http://schemas.microsoft.com/office/powerpoint/2010/main" val="2183247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51C64"/>
        </a:solidFill>
        <a:effectLst/>
      </p:bgPr>
    </p:bg>
    <p:spTree>
      <p:nvGrpSpPr>
        <p:cNvPr id="1" name="">
          <a:extLst>
            <a:ext uri="{FF2B5EF4-FFF2-40B4-BE49-F238E27FC236}">
              <a16:creationId xmlns:a16="http://schemas.microsoft.com/office/drawing/2014/main" id="{85E83CAA-CAAD-00DD-0E58-86C3634440CC}"/>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69ED67E1-F7AB-9A5E-4839-EBBAAF586492}"/>
              </a:ext>
            </a:extLst>
          </p:cNvPr>
          <p:cNvSpPr txBox="1"/>
          <p:nvPr/>
        </p:nvSpPr>
        <p:spPr>
          <a:xfrm>
            <a:off x="1430136" y="876300"/>
            <a:ext cx="10838063" cy="1015663"/>
          </a:xfrm>
          <a:prstGeom prst="rect">
            <a:avLst/>
          </a:prstGeom>
        </p:spPr>
        <p:txBody>
          <a:bodyPr wrap="square" lIns="0" tIns="0" rIns="0" bIns="0" rtlCol="0" anchor="t">
            <a:spAutoFit/>
          </a:bodyPr>
          <a:lstStyle/>
          <a:p>
            <a:pPr algn="ctr">
              <a:spcBef>
                <a:spcPct val="0"/>
              </a:spcBef>
            </a:pPr>
            <a:r>
              <a:rPr lang="en-US" sz="6600" b="1" dirty="0">
                <a:solidFill>
                  <a:srgbClr val="FFFFFF"/>
                </a:solidFill>
                <a:latin typeface="Times New Roman" panose="02020603050405020304" pitchFamily="18" charset="0"/>
                <a:ea typeface="Canva Sans Bold"/>
                <a:cs typeface="Times New Roman" panose="02020603050405020304" pitchFamily="18" charset="0"/>
                <a:sym typeface="Canva Sans Bold"/>
              </a:rPr>
              <a:t>Stress Management &amp; Coping</a:t>
            </a:r>
          </a:p>
        </p:txBody>
      </p:sp>
      <p:sp>
        <p:nvSpPr>
          <p:cNvPr id="26" name="TextBox 25">
            <a:extLst>
              <a:ext uri="{FF2B5EF4-FFF2-40B4-BE49-F238E27FC236}">
                <a16:creationId xmlns:a16="http://schemas.microsoft.com/office/drawing/2014/main" id="{B742CDFF-001C-DC58-846D-DC09881FFDC6}"/>
              </a:ext>
            </a:extLst>
          </p:cNvPr>
          <p:cNvSpPr txBox="1"/>
          <p:nvPr/>
        </p:nvSpPr>
        <p:spPr>
          <a:xfrm>
            <a:off x="12268199" y="8787140"/>
            <a:ext cx="4572000"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(Source: ALZ.org, 2021)</a:t>
            </a:r>
            <a:endParaRPr lang="en-GB" sz="2800" dirty="0">
              <a:solidFill>
                <a:schemeClr val="bg1"/>
              </a:solidFill>
              <a:latin typeface="Times New Roman" panose="02020603050405020304" pitchFamily="18"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FFA11504-CC9A-9335-0C33-7B5006ECEC7B}"/>
              </a:ext>
            </a:extLst>
          </p:cNvPr>
          <p:cNvGraphicFramePr>
            <a:graphicFrameLocks noGrp="1"/>
          </p:cNvGraphicFramePr>
          <p:nvPr>
            <p:extLst>
              <p:ext uri="{D42A27DB-BD31-4B8C-83A1-F6EECF244321}">
                <p14:modId xmlns:p14="http://schemas.microsoft.com/office/powerpoint/2010/main" val="3264431370"/>
              </p:ext>
            </p:extLst>
          </p:nvPr>
        </p:nvGraphicFramePr>
        <p:xfrm>
          <a:off x="963079" y="3324880"/>
          <a:ext cx="8589441" cy="5410200"/>
        </p:xfrm>
        <a:graphic>
          <a:graphicData uri="http://schemas.openxmlformats.org/drawingml/2006/table">
            <a:tbl>
              <a:tblPr>
                <a:tableStyleId>{5C22544A-7EE6-4342-B048-85BDC9FD1C3A}</a:tableStyleId>
              </a:tblPr>
              <a:tblGrid>
                <a:gridCol w="2890677">
                  <a:extLst>
                    <a:ext uri="{9D8B030D-6E8A-4147-A177-3AD203B41FA5}">
                      <a16:colId xmlns:a16="http://schemas.microsoft.com/office/drawing/2014/main" val="3933559937"/>
                    </a:ext>
                  </a:extLst>
                </a:gridCol>
                <a:gridCol w="5698764">
                  <a:extLst>
                    <a:ext uri="{9D8B030D-6E8A-4147-A177-3AD203B41FA5}">
                      <a16:colId xmlns:a16="http://schemas.microsoft.com/office/drawing/2014/main" val="3725548351"/>
                    </a:ext>
                  </a:extLst>
                </a:gridCol>
              </a:tblGrid>
              <a:tr h="1248503">
                <a:tc>
                  <a:txBody>
                    <a:bodyPr/>
                    <a:lstStyle/>
                    <a:p>
                      <a:pPr algn="ctr">
                        <a:lnSpc>
                          <a:spcPct val="150000"/>
                        </a:lnSpc>
                        <a:buNone/>
                      </a:pPr>
                      <a:r>
                        <a:rPr lang="en-GB" sz="2800" b="1" u="sng" dirty="0">
                          <a:effectLst/>
                          <a:latin typeface="Times New Roman" panose="02020603050405020304" pitchFamily="18" charset="0"/>
                          <a:cs typeface="Times New Roman" panose="02020603050405020304" pitchFamily="18" charset="0"/>
                        </a:rPr>
                        <a:t>Strategy</a:t>
                      </a:r>
                      <a:endParaRPr lang="en-IN"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buNone/>
                      </a:pPr>
                      <a:r>
                        <a:rPr lang="en-GB" sz="2800" b="1" u="sng" dirty="0">
                          <a:effectLst/>
                          <a:latin typeface="Times New Roman" panose="02020603050405020304" pitchFamily="18" charset="0"/>
                          <a:cs typeface="Times New Roman" panose="02020603050405020304" pitchFamily="18" charset="0"/>
                        </a:rPr>
                        <a:t>Description</a:t>
                      </a:r>
                      <a:endParaRPr lang="en-IN" sz="24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9886376"/>
                  </a:ext>
                </a:extLst>
              </a:tr>
              <a:tr h="1586460">
                <a:tc>
                  <a:txBody>
                    <a:bodyPr/>
                    <a:lstStyle/>
                    <a:p>
                      <a:pPr algn="ctr">
                        <a:lnSpc>
                          <a:spcPct val="150000"/>
                        </a:lnSpc>
                        <a:buNone/>
                      </a:pPr>
                      <a:r>
                        <a:rPr lang="en-GB" sz="2800" b="1" i="1" dirty="0">
                          <a:effectLst/>
                          <a:latin typeface="Times New Roman" panose="02020603050405020304" pitchFamily="18" charset="0"/>
                          <a:cs typeface="Times New Roman" panose="02020603050405020304" pitchFamily="18" charset="0"/>
                        </a:rPr>
                        <a:t>Relaxation</a:t>
                      </a:r>
                      <a:endParaRPr lang="en-IN" sz="2400" b="1" i="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buNone/>
                      </a:pPr>
                      <a:r>
                        <a:rPr lang="en-GB" sz="2800" dirty="0">
                          <a:effectLst/>
                          <a:latin typeface="Times New Roman" panose="02020603050405020304" pitchFamily="18" charset="0"/>
                          <a:cs typeface="Times New Roman" panose="02020603050405020304" pitchFamily="18" charset="0"/>
                        </a:rPr>
                        <a:t>Deep breathing, mindfulness meditation</a:t>
                      </a: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96995570"/>
                  </a:ext>
                </a:extLst>
              </a:tr>
              <a:tr h="1586460">
                <a:tc>
                  <a:txBody>
                    <a:bodyPr/>
                    <a:lstStyle/>
                    <a:p>
                      <a:pPr algn="ctr">
                        <a:lnSpc>
                          <a:spcPct val="150000"/>
                        </a:lnSpc>
                        <a:buNone/>
                      </a:pPr>
                      <a:r>
                        <a:rPr lang="en-GB" sz="2800" b="1" i="1" dirty="0">
                          <a:effectLst/>
                          <a:latin typeface="Times New Roman" panose="02020603050405020304" pitchFamily="18" charset="0"/>
                          <a:cs typeface="Times New Roman" panose="02020603050405020304" pitchFamily="18" charset="0"/>
                        </a:rPr>
                        <a:t>Support</a:t>
                      </a:r>
                      <a:endParaRPr lang="en-IN" sz="2400" b="1" i="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buNone/>
                      </a:pPr>
                      <a:r>
                        <a:rPr lang="en-GB" sz="2800" dirty="0">
                          <a:effectLst/>
                          <a:latin typeface="Times New Roman" panose="02020603050405020304" pitchFamily="18" charset="0"/>
                          <a:cs typeface="Times New Roman" panose="02020603050405020304" pitchFamily="18" charset="0"/>
                        </a:rPr>
                        <a:t>Carer support groups, family respite</a:t>
                      </a: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34538815"/>
                  </a:ext>
                </a:extLst>
              </a:tr>
              <a:tr h="988777">
                <a:tc>
                  <a:txBody>
                    <a:bodyPr/>
                    <a:lstStyle/>
                    <a:p>
                      <a:pPr algn="ctr">
                        <a:lnSpc>
                          <a:spcPct val="150000"/>
                        </a:lnSpc>
                        <a:buNone/>
                      </a:pPr>
                      <a:r>
                        <a:rPr lang="en-GB" sz="2800" b="1" i="1" dirty="0">
                          <a:effectLst/>
                          <a:latin typeface="Times New Roman" panose="02020603050405020304" pitchFamily="18" charset="0"/>
                          <a:cs typeface="Times New Roman" panose="02020603050405020304" pitchFamily="18" charset="0"/>
                        </a:rPr>
                        <a:t>Self-care</a:t>
                      </a:r>
                      <a:endParaRPr lang="en-IN" sz="2400" b="1" i="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tc>
                  <a:txBody>
                    <a:bodyPr/>
                    <a:lstStyle/>
                    <a:p>
                      <a:pPr algn="ctr">
                        <a:lnSpc>
                          <a:spcPct val="150000"/>
                        </a:lnSpc>
                        <a:buNone/>
                      </a:pPr>
                      <a:r>
                        <a:rPr lang="en-GB" sz="2800" dirty="0">
                          <a:effectLst/>
                          <a:latin typeface="Times New Roman" panose="02020603050405020304" pitchFamily="18" charset="0"/>
                          <a:cs typeface="Times New Roman" panose="02020603050405020304" pitchFamily="18" charset="0"/>
                        </a:rPr>
                        <a:t>Exercise, healthy diet, sleep routines</a:t>
                      </a:r>
                      <a:endParaRPr lang="en-IN" sz="24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07312462"/>
                  </a:ext>
                </a:extLst>
              </a:tr>
            </a:tbl>
          </a:graphicData>
        </a:graphic>
      </p:graphicFrame>
      <p:pic>
        <p:nvPicPr>
          <p:cNvPr id="3" name="Picture 2">
            <a:extLst>
              <a:ext uri="{FF2B5EF4-FFF2-40B4-BE49-F238E27FC236}">
                <a16:creationId xmlns:a16="http://schemas.microsoft.com/office/drawing/2014/main" id="{B8C17932-75A2-CB76-9759-87B16AEB2D59}"/>
              </a:ext>
            </a:extLst>
          </p:cNvPr>
          <p:cNvPicPr>
            <a:picLocks noChangeAspect="1"/>
          </p:cNvPicPr>
          <p:nvPr/>
        </p:nvPicPr>
        <p:blipFill>
          <a:blip r:embed="rId3"/>
          <a:stretch>
            <a:fillRect/>
          </a:stretch>
        </p:blipFill>
        <p:spPr>
          <a:xfrm>
            <a:off x="11612890" y="1872913"/>
            <a:ext cx="5712031" cy="7175837"/>
          </a:xfrm>
          <a:prstGeom prst="rect">
            <a:avLst/>
          </a:prstGeom>
        </p:spPr>
      </p:pic>
    </p:spTree>
    <p:extLst>
      <p:ext uri="{BB962C8B-B14F-4D97-AF65-F5344CB8AC3E}">
        <p14:creationId xmlns:p14="http://schemas.microsoft.com/office/powerpoint/2010/main" val="3120893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a:extLst>
            <a:ext uri="{FF2B5EF4-FFF2-40B4-BE49-F238E27FC236}">
              <a16:creationId xmlns:a16="http://schemas.microsoft.com/office/drawing/2014/main" id="{B8F038CD-85AA-01D0-5493-3805BBD668B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8B5E62AB-A46F-5DD3-EB72-7CB0A4D0286F}"/>
              </a:ext>
            </a:extLst>
          </p:cNvPr>
          <p:cNvGrpSpPr/>
          <p:nvPr/>
        </p:nvGrpSpPr>
        <p:grpSpPr>
          <a:xfrm>
            <a:off x="0" y="0"/>
            <a:ext cx="18288000" cy="4598279"/>
            <a:chOff x="0" y="0"/>
            <a:chExt cx="2833290" cy="712394"/>
          </a:xfrm>
        </p:grpSpPr>
        <p:sp>
          <p:nvSpPr>
            <p:cNvPr id="3" name="Freeform 3">
              <a:extLst>
                <a:ext uri="{FF2B5EF4-FFF2-40B4-BE49-F238E27FC236}">
                  <a16:creationId xmlns:a16="http://schemas.microsoft.com/office/drawing/2014/main" id="{E887B9E6-5570-0DC5-498C-0B3547264F82}"/>
                </a:ext>
              </a:extLst>
            </p:cNvPr>
            <p:cNvSpPr/>
            <p:nvPr/>
          </p:nvSpPr>
          <p:spPr>
            <a:xfrm>
              <a:off x="0" y="0"/>
              <a:ext cx="2833290" cy="712394"/>
            </a:xfrm>
            <a:custGeom>
              <a:avLst/>
              <a:gdLst/>
              <a:ahLst/>
              <a:cxnLst/>
              <a:rect l="l" t="t" r="r" b="b"/>
              <a:pathLst>
                <a:path w="2833290" h="712394">
                  <a:moveTo>
                    <a:pt x="0" y="0"/>
                  </a:moveTo>
                  <a:lnTo>
                    <a:pt x="2833290" y="0"/>
                  </a:lnTo>
                  <a:lnTo>
                    <a:pt x="2833290" y="712394"/>
                  </a:lnTo>
                  <a:lnTo>
                    <a:pt x="0" y="712394"/>
                  </a:lnTo>
                  <a:close/>
                </a:path>
              </a:pathLst>
            </a:custGeom>
            <a:blipFill>
              <a:blip r:embed="rId3"/>
              <a:stretch>
                <a:fillRect t="-102539" b="-102539"/>
              </a:stretch>
            </a:blipFill>
          </p:spPr>
          <p:txBody>
            <a:bodyPr/>
            <a:lstStyle/>
            <a:p>
              <a:endParaRPr lang="en-IN"/>
            </a:p>
          </p:txBody>
        </p:sp>
      </p:grpSp>
      <p:sp>
        <p:nvSpPr>
          <p:cNvPr id="9" name="TextBox 9">
            <a:extLst>
              <a:ext uri="{FF2B5EF4-FFF2-40B4-BE49-F238E27FC236}">
                <a16:creationId xmlns:a16="http://schemas.microsoft.com/office/drawing/2014/main" id="{A47B70F3-F0A1-D163-7A30-84E9CB23F6E5}"/>
              </a:ext>
            </a:extLst>
          </p:cNvPr>
          <p:cNvSpPr txBox="1"/>
          <p:nvPr/>
        </p:nvSpPr>
        <p:spPr>
          <a:xfrm>
            <a:off x="11028489" y="6667500"/>
            <a:ext cx="7240461" cy="1269578"/>
          </a:xfrm>
          <a:prstGeom prst="rect">
            <a:avLst/>
          </a:prstGeom>
        </p:spPr>
        <p:txBody>
          <a:bodyPr wrap="square" lIns="0" tIns="0" rIns="0" bIns="0" rtlCol="0" anchor="t">
            <a:spAutoFit/>
          </a:bodyPr>
          <a:lstStyle/>
          <a:p>
            <a:pPr algn="ctr">
              <a:lnSpc>
                <a:spcPts val="9946"/>
              </a:lnSpc>
            </a:pPr>
            <a:r>
              <a:rPr lang="en-US" sz="8725" b="1" dirty="0">
                <a:solidFill>
                  <a:srgbClr val="351C64"/>
                </a:solidFill>
                <a:latin typeface="Times New Roman" panose="02020603050405020304" pitchFamily="18" charset="0"/>
                <a:ea typeface="Canva Sans Bold"/>
                <a:cs typeface="Times New Roman" panose="02020603050405020304" pitchFamily="18" charset="0"/>
                <a:sym typeface="Canva Sans Bold"/>
              </a:rPr>
              <a:t>Conclusion</a:t>
            </a:r>
          </a:p>
        </p:txBody>
      </p:sp>
      <p:sp>
        <p:nvSpPr>
          <p:cNvPr id="6" name="TextBox 5">
            <a:extLst>
              <a:ext uri="{FF2B5EF4-FFF2-40B4-BE49-F238E27FC236}">
                <a16:creationId xmlns:a16="http://schemas.microsoft.com/office/drawing/2014/main" id="{A9B73BA0-B992-6D3C-7A9F-9B7BE01C9604}"/>
              </a:ext>
            </a:extLst>
          </p:cNvPr>
          <p:cNvSpPr txBox="1"/>
          <p:nvPr/>
        </p:nvSpPr>
        <p:spPr>
          <a:xfrm>
            <a:off x="838200" y="5979051"/>
            <a:ext cx="9144000" cy="3108543"/>
          </a:xfrm>
          <a:prstGeom prst="rect">
            <a:avLst/>
          </a:prstGeom>
          <a:noFill/>
        </p:spPr>
        <p:txBody>
          <a:bodyPr wrap="square">
            <a:spAutoFit/>
          </a:bodyPr>
          <a:lstStyle/>
          <a:p>
            <a:pPr marL="342900" lvl="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process of dementia needs to be diagnosed early and managed in a holistic and person-centred manner (Thuesen, Ravn and Petersen, 2020).</a:t>
            </a:r>
            <a:endParaRPr lang="en-IN" sz="28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Particular concerns of individualized care and integrated care improve life quality and outcomes of life.</a:t>
            </a:r>
            <a:endParaRPr lang="en-IN" sz="28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Collaborative work and continuous research are crucial to respond to aspects of dementia care complexity.</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9062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51C64"/>
        </a:solidFill>
        <a:effectLst/>
      </p:bgPr>
    </p:bg>
    <p:spTree>
      <p:nvGrpSpPr>
        <p:cNvPr id="1" name="">
          <a:extLst>
            <a:ext uri="{FF2B5EF4-FFF2-40B4-BE49-F238E27FC236}">
              <a16:creationId xmlns:a16="http://schemas.microsoft.com/office/drawing/2014/main" id="{0E10E6D7-C01B-D438-57E8-C1F24AB8C397}"/>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5A59359E-EA56-B2E3-9448-AC5FED1182C2}"/>
              </a:ext>
            </a:extLst>
          </p:cNvPr>
          <p:cNvSpPr txBox="1"/>
          <p:nvPr/>
        </p:nvSpPr>
        <p:spPr>
          <a:xfrm>
            <a:off x="6553200" y="-28958"/>
            <a:ext cx="4589664" cy="1015663"/>
          </a:xfrm>
          <a:prstGeom prst="rect">
            <a:avLst/>
          </a:prstGeom>
        </p:spPr>
        <p:txBody>
          <a:bodyPr wrap="square" lIns="0" tIns="0" rIns="0" bIns="0" rtlCol="0" anchor="t">
            <a:spAutoFit/>
          </a:bodyPr>
          <a:lstStyle/>
          <a:p>
            <a:pPr algn="ctr">
              <a:spcBef>
                <a:spcPct val="0"/>
              </a:spcBef>
            </a:pPr>
            <a:r>
              <a:rPr lang="en-US" sz="6600" b="1" dirty="0">
                <a:solidFill>
                  <a:srgbClr val="FFFFFF"/>
                </a:solidFill>
                <a:latin typeface="Times New Roman" panose="02020603050405020304" pitchFamily="18" charset="0"/>
                <a:ea typeface="Canva Sans Bold"/>
                <a:cs typeface="Times New Roman" panose="02020603050405020304" pitchFamily="18" charset="0"/>
                <a:sym typeface="Canva Sans Bold"/>
              </a:rPr>
              <a:t>References</a:t>
            </a:r>
          </a:p>
        </p:txBody>
      </p:sp>
      <p:sp>
        <p:nvSpPr>
          <p:cNvPr id="5" name="TextBox 4">
            <a:extLst>
              <a:ext uri="{FF2B5EF4-FFF2-40B4-BE49-F238E27FC236}">
                <a16:creationId xmlns:a16="http://schemas.microsoft.com/office/drawing/2014/main" id="{C2BAB1CE-D7F4-F169-F792-7A25B6471F46}"/>
              </a:ext>
            </a:extLst>
          </p:cNvPr>
          <p:cNvSpPr txBox="1"/>
          <p:nvPr/>
        </p:nvSpPr>
        <p:spPr>
          <a:xfrm>
            <a:off x="304800" y="992148"/>
            <a:ext cx="16764000" cy="9294852"/>
          </a:xfrm>
          <a:prstGeom prst="rect">
            <a:avLst/>
          </a:prstGeom>
          <a:noFill/>
        </p:spPr>
        <p:txBody>
          <a:bodyPr wrap="square">
            <a:spAutoFit/>
          </a:bodyPr>
          <a:lstStyle/>
          <a:p>
            <a:pPr marL="171450" lvl="0" indent="-1714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Alliance-scotland.org.uk (2018). </a:t>
            </a:r>
            <a:r>
              <a:rPr lang="en-GB" sz="1300" i="1" dirty="0">
                <a:solidFill>
                  <a:schemeClr val="bg1"/>
                </a:solidFill>
                <a:latin typeface="Times New Roman" panose="02020603050405020304" pitchFamily="18" charset="0"/>
                <a:cs typeface="Times New Roman" panose="02020603050405020304" pitchFamily="18" charset="0"/>
              </a:rPr>
              <a:t>The House of Care Model</a:t>
            </a:r>
            <a:r>
              <a:rPr lang="en-GB" sz="1300" dirty="0">
                <a:solidFill>
                  <a:schemeClr val="bg1"/>
                </a:solidFill>
                <a:latin typeface="Times New Roman" panose="02020603050405020304" pitchFamily="18" charset="0"/>
                <a:cs typeface="Times New Roman" panose="02020603050405020304" pitchFamily="18" charset="0"/>
              </a:rPr>
              <a:t>. [online] Health and Social Care Alliance Scotland. Available at: https://www.alliance-scotland.org.uk/past-work-and-projects/scotlands-house-of-care/the-house-of-care-model/ [Accessed 10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ALZ.org (2021). </a:t>
            </a:r>
            <a:r>
              <a:rPr lang="en-GB" sz="1300" i="1" dirty="0">
                <a:solidFill>
                  <a:schemeClr val="bg1"/>
                </a:solidFill>
                <a:latin typeface="Times New Roman" panose="02020603050405020304" pitchFamily="18" charset="0"/>
                <a:cs typeface="Times New Roman" panose="02020603050405020304" pitchFamily="18" charset="0"/>
              </a:rPr>
              <a:t>Taking Care of Yourself</a:t>
            </a:r>
            <a:r>
              <a:rPr lang="en-GB" sz="1300" dirty="0">
                <a:solidFill>
                  <a:schemeClr val="bg1"/>
                </a:solidFill>
                <a:latin typeface="Times New Roman" panose="02020603050405020304" pitchFamily="18" charset="0"/>
                <a:cs typeface="Times New Roman" panose="02020603050405020304" pitchFamily="18" charset="0"/>
              </a:rPr>
              <a:t>. [online] Alzheimer’s Disease and Dementia. Available at: https://www.alz.org/help-support/i-have-alz/live-well/taking-care-of-yourself [Accessed 7 Oct.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Alzheimer's Association (2019). </a:t>
            </a:r>
            <a:r>
              <a:rPr lang="en-GB" sz="1300" i="1" dirty="0">
                <a:solidFill>
                  <a:schemeClr val="bg1"/>
                </a:solidFill>
                <a:latin typeface="Times New Roman" panose="02020603050405020304" pitchFamily="18" charset="0"/>
                <a:cs typeface="Times New Roman" panose="02020603050405020304" pitchFamily="18" charset="0"/>
              </a:rPr>
              <a:t>Types of Dementia</a:t>
            </a:r>
            <a:r>
              <a:rPr lang="en-GB" sz="1300" dirty="0">
                <a:solidFill>
                  <a:schemeClr val="bg1"/>
                </a:solidFill>
                <a:latin typeface="Times New Roman" panose="02020603050405020304" pitchFamily="18" charset="0"/>
                <a:cs typeface="Times New Roman" panose="02020603050405020304" pitchFamily="18" charset="0"/>
              </a:rPr>
              <a:t>. [online] Alzheimer’s Disease and Dementia. Available at: https://www.alz.org/alzheimers-dementia/what-is-dementia/types-of-dementia [Accessed 4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alzheimers.org.uk (2024). </a:t>
            </a:r>
            <a:r>
              <a:rPr lang="en-GB" sz="1300" i="1" dirty="0">
                <a:solidFill>
                  <a:schemeClr val="bg1"/>
                </a:solidFill>
                <a:latin typeface="Times New Roman" panose="02020603050405020304" pitchFamily="18" charset="0"/>
                <a:cs typeface="Times New Roman" panose="02020603050405020304" pitchFamily="18" charset="0"/>
              </a:rPr>
              <a:t>What are the costs of dementia diagnosis and care in the UK?</a:t>
            </a:r>
            <a:r>
              <a:rPr lang="en-GB" sz="1300" dirty="0">
                <a:solidFill>
                  <a:schemeClr val="bg1"/>
                </a:solidFill>
                <a:latin typeface="Times New Roman" panose="02020603050405020304" pitchFamily="18" charset="0"/>
                <a:cs typeface="Times New Roman" panose="02020603050405020304" pitchFamily="18" charset="0"/>
              </a:rPr>
              <a:t> [online] Alzheimer’s Society. Available at: https://www.alzheimers.org.uk/what-we-do/policy-and-influencing/dementia-scale-impact-numbers [Accessed 4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Audulv , Å., Hutchinson, S., Warner, G., Kephart, G., </a:t>
            </a:r>
            <a:r>
              <a:rPr lang="en-GB" sz="1300" dirty="0" err="1">
                <a:solidFill>
                  <a:schemeClr val="bg1"/>
                </a:solidFill>
                <a:latin typeface="Times New Roman" panose="02020603050405020304" pitchFamily="18" charset="0"/>
                <a:cs typeface="Times New Roman" panose="02020603050405020304" pitchFamily="18" charset="0"/>
              </a:rPr>
              <a:t>Versnel</a:t>
            </a:r>
            <a:r>
              <a:rPr lang="en-GB" sz="1300" dirty="0">
                <a:solidFill>
                  <a:schemeClr val="bg1"/>
                </a:solidFill>
                <a:latin typeface="Times New Roman" panose="02020603050405020304" pitchFamily="18" charset="0"/>
                <a:cs typeface="Times New Roman" panose="02020603050405020304" pitchFamily="18" charset="0"/>
              </a:rPr>
              <a:t>, J. and Packer, T.L. (2021). Managing everyday life: Self-management strategies people use to live well with neurological conditions. </a:t>
            </a:r>
            <a:r>
              <a:rPr lang="en-GB" sz="1300" i="1" dirty="0">
                <a:solidFill>
                  <a:schemeClr val="bg1"/>
                </a:solidFill>
                <a:latin typeface="Times New Roman" panose="02020603050405020304" pitchFamily="18" charset="0"/>
                <a:cs typeface="Times New Roman" panose="02020603050405020304" pitchFamily="18" charset="0"/>
              </a:rPr>
              <a:t>Patient Education and Counseling</a:t>
            </a:r>
            <a:r>
              <a:rPr lang="en-GB" sz="1300" dirty="0">
                <a:solidFill>
                  <a:schemeClr val="bg1"/>
                </a:solidFill>
                <a:latin typeface="Times New Roman" panose="02020603050405020304" pitchFamily="18" charset="0"/>
                <a:cs typeface="Times New Roman" panose="02020603050405020304" pitchFamily="18" charset="0"/>
              </a:rPr>
              <a:t>, [online] 104(2), pp.413–421. doi:https://doi.org/10.1016/j.pec.2020.07.025.</a:t>
            </a:r>
          </a:p>
          <a:p>
            <a:pPr marL="285750" lvl="0" indent="-285750">
              <a:buFont typeface="Arial" panose="020B0604020202020204" pitchFamily="34" charset="0"/>
              <a:buChar char="•"/>
            </a:pPr>
            <a:r>
              <a:rPr lang="en-GB" sz="1300" dirty="0" err="1">
                <a:solidFill>
                  <a:schemeClr val="bg1"/>
                </a:solidFill>
                <a:latin typeface="Times New Roman" panose="02020603050405020304" pitchFamily="18" charset="0"/>
                <a:cs typeface="Times New Roman" panose="02020603050405020304" pitchFamily="18" charset="0"/>
              </a:rPr>
              <a:t>Bajenaru</a:t>
            </a:r>
            <a:r>
              <a:rPr lang="en-GB" sz="1300" dirty="0">
                <a:solidFill>
                  <a:schemeClr val="bg1"/>
                </a:solidFill>
                <a:latin typeface="Times New Roman" panose="02020603050405020304" pitchFamily="18" charset="0"/>
                <a:cs typeface="Times New Roman" panose="02020603050405020304" pitchFamily="18" charset="0"/>
              </a:rPr>
              <a:t>, L., </a:t>
            </a:r>
            <a:r>
              <a:rPr lang="en-GB" sz="1300" dirty="0" err="1">
                <a:solidFill>
                  <a:schemeClr val="bg1"/>
                </a:solidFill>
                <a:latin typeface="Times New Roman" panose="02020603050405020304" pitchFamily="18" charset="0"/>
                <a:cs typeface="Times New Roman" panose="02020603050405020304" pitchFamily="18" charset="0"/>
              </a:rPr>
              <a:t>Sorici</a:t>
            </a:r>
            <a:r>
              <a:rPr lang="en-GB" sz="1300" dirty="0">
                <a:solidFill>
                  <a:schemeClr val="bg1"/>
                </a:solidFill>
                <a:latin typeface="Times New Roman" panose="02020603050405020304" pitchFamily="18" charset="0"/>
                <a:cs typeface="Times New Roman" panose="02020603050405020304" pitchFamily="18" charset="0"/>
              </a:rPr>
              <a:t>, A., Mocanu, I.G., Florea, A.M., </a:t>
            </a:r>
            <a:r>
              <a:rPr lang="en-GB" sz="1300" dirty="0" err="1">
                <a:solidFill>
                  <a:schemeClr val="bg1"/>
                </a:solidFill>
                <a:latin typeface="Times New Roman" panose="02020603050405020304" pitchFamily="18" charset="0"/>
                <a:cs typeface="Times New Roman" panose="02020603050405020304" pitchFamily="18" charset="0"/>
              </a:rPr>
              <a:t>Antochi</a:t>
            </a:r>
            <a:r>
              <a:rPr lang="en-GB" sz="1300" dirty="0">
                <a:solidFill>
                  <a:schemeClr val="bg1"/>
                </a:solidFill>
                <a:latin typeface="Times New Roman" panose="02020603050405020304" pitchFamily="18" charset="0"/>
                <a:cs typeface="Times New Roman" panose="02020603050405020304" pitchFamily="18" charset="0"/>
              </a:rPr>
              <a:t>, F.A. and </a:t>
            </a:r>
            <a:r>
              <a:rPr lang="en-GB" sz="1300" dirty="0" err="1">
                <a:solidFill>
                  <a:schemeClr val="bg1"/>
                </a:solidFill>
                <a:latin typeface="Times New Roman" panose="02020603050405020304" pitchFamily="18" charset="0"/>
                <a:cs typeface="Times New Roman" panose="02020603050405020304" pitchFamily="18" charset="0"/>
              </a:rPr>
              <a:t>Ribigan</a:t>
            </a:r>
            <a:r>
              <a:rPr lang="en-GB" sz="1300" dirty="0">
                <a:solidFill>
                  <a:schemeClr val="bg1"/>
                </a:solidFill>
                <a:latin typeface="Times New Roman" panose="02020603050405020304" pitchFamily="18" charset="0"/>
                <a:cs typeface="Times New Roman" panose="02020603050405020304" pitchFamily="18" charset="0"/>
              </a:rPr>
              <a:t>, A.C. (2023). Shared Decision-Making to Improve Health-Related Outcomes for Adults with Stroke Disease. </a:t>
            </a:r>
            <a:r>
              <a:rPr lang="en-GB" sz="1300" i="1" dirty="0">
                <a:solidFill>
                  <a:schemeClr val="bg1"/>
                </a:solidFill>
                <a:latin typeface="Times New Roman" panose="02020603050405020304" pitchFamily="18" charset="0"/>
                <a:cs typeface="Times New Roman" panose="02020603050405020304" pitchFamily="18" charset="0"/>
              </a:rPr>
              <a:t>Healthcare</a:t>
            </a:r>
            <a:r>
              <a:rPr lang="en-GB" sz="1300" dirty="0">
                <a:solidFill>
                  <a:schemeClr val="bg1"/>
                </a:solidFill>
                <a:latin typeface="Times New Roman" panose="02020603050405020304" pitchFamily="18" charset="0"/>
                <a:cs typeface="Times New Roman" panose="02020603050405020304" pitchFamily="18" charset="0"/>
              </a:rPr>
              <a:t>, [online] 11(12), p.1803. doi:https://doi.org/10.3390/healthcare11121803.</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Bhattad, P. and Pacifico, L. (2022). Empowering patients: Promoting Patient Education and Health Literacy. </a:t>
            </a:r>
            <a:r>
              <a:rPr lang="en-GB" sz="1300" i="1" dirty="0">
                <a:solidFill>
                  <a:schemeClr val="bg1"/>
                </a:solidFill>
                <a:latin typeface="Times New Roman" panose="02020603050405020304" pitchFamily="18" charset="0"/>
                <a:cs typeface="Times New Roman" panose="02020603050405020304" pitchFamily="18" charset="0"/>
              </a:rPr>
              <a:t>Cureus</a:t>
            </a:r>
            <a:r>
              <a:rPr lang="en-GB" sz="1300" dirty="0">
                <a:solidFill>
                  <a:schemeClr val="bg1"/>
                </a:solidFill>
                <a:latin typeface="Times New Roman" panose="02020603050405020304" pitchFamily="18" charset="0"/>
                <a:cs typeface="Times New Roman" panose="02020603050405020304" pitchFamily="18" charset="0"/>
              </a:rPr>
              <a:t>, [online] 14(7). doi:https://doi.org/10.7759/cureus.27336.</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Cleveland Clinic (2024). </a:t>
            </a:r>
            <a:r>
              <a:rPr lang="en-GB" sz="1300" i="1" dirty="0">
                <a:solidFill>
                  <a:schemeClr val="bg1"/>
                </a:solidFill>
                <a:latin typeface="Times New Roman" panose="02020603050405020304" pitchFamily="18" charset="0"/>
                <a:cs typeface="Times New Roman" panose="02020603050405020304" pitchFamily="18" charset="0"/>
              </a:rPr>
              <a:t>What Are Comorbidities?</a:t>
            </a:r>
            <a:r>
              <a:rPr lang="en-GB" sz="1300" dirty="0">
                <a:solidFill>
                  <a:schemeClr val="bg1"/>
                </a:solidFill>
                <a:latin typeface="Times New Roman" panose="02020603050405020304" pitchFamily="18" charset="0"/>
                <a:cs typeface="Times New Roman" panose="02020603050405020304" pitchFamily="18" charset="0"/>
              </a:rPr>
              <a:t> [online] Cleveland Clinic. Available at: https://my.clevelandclinic.org/health/articles/comorbidities [Accessed 8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Coulter, A., Kramer, G., Warren, T. and Salisbury, C. (2016). Building the House of Care for People with long-term conditions: the Foundation of the House of Care Framework. </a:t>
            </a:r>
            <a:r>
              <a:rPr lang="en-GB" sz="1300" i="1" dirty="0">
                <a:solidFill>
                  <a:schemeClr val="bg1"/>
                </a:solidFill>
                <a:latin typeface="Times New Roman" panose="02020603050405020304" pitchFamily="18" charset="0"/>
                <a:cs typeface="Times New Roman" panose="02020603050405020304" pitchFamily="18" charset="0"/>
              </a:rPr>
              <a:t>British Journal of General Practice</a:t>
            </a:r>
            <a:r>
              <a:rPr lang="en-GB" sz="1300" dirty="0">
                <a:solidFill>
                  <a:schemeClr val="bg1"/>
                </a:solidFill>
                <a:latin typeface="Times New Roman" panose="02020603050405020304" pitchFamily="18" charset="0"/>
                <a:cs typeface="Times New Roman" panose="02020603050405020304" pitchFamily="18" charset="0"/>
              </a:rPr>
              <a:t>, [online] 66(645), pp.288–290. doi:https://doi.org/10.3399/bjgp16x684745.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Cummings, J. (2021). The Role of Neuropsychiatric Symptoms in Research Diagnostic Criteria for Neurodegenerative Diseases. </a:t>
            </a:r>
            <a:r>
              <a:rPr lang="en-GB" sz="1300" i="1" dirty="0">
                <a:solidFill>
                  <a:schemeClr val="bg1"/>
                </a:solidFill>
                <a:latin typeface="Times New Roman" panose="02020603050405020304" pitchFamily="18" charset="0"/>
                <a:cs typeface="Times New Roman" panose="02020603050405020304" pitchFamily="18" charset="0"/>
              </a:rPr>
              <a:t>The American Journal of Geriatric Psychiatry</a:t>
            </a:r>
            <a:r>
              <a:rPr lang="en-GB" sz="1300" dirty="0">
                <a:solidFill>
                  <a:schemeClr val="bg1"/>
                </a:solidFill>
                <a:latin typeface="Times New Roman" panose="02020603050405020304" pitchFamily="18" charset="0"/>
                <a:cs typeface="Times New Roman" panose="02020603050405020304" pitchFamily="18" charset="0"/>
              </a:rPr>
              <a:t>, [online] 29(4), pp.375–383. doi:https://doi.org/10.1016/j.jagp.2020.07.011.</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Dementiastatistics.org (2021). </a:t>
            </a:r>
            <a:r>
              <a:rPr lang="en-GB" sz="1300" i="1" dirty="0">
                <a:solidFill>
                  <a:schemeClr val="bg1"/>
                </a:solidFill>
                <a:latin typeface="Times New Roman" panose="02020603050405020304" pitchFamily="18" charset="0"/>
                <a:cs typeface="Times New Roman" panose="02020603050405020304" pitchFamily="18" charset="0"/>
              </a:rPr>
              <a:t>The economic impact of dementia</a:t>
            </a:r>
            <a:r>
              <a:rPr lang="en-GB" sz="1300" dirty="0">
                <a:solidFill>
                  <a:schemeClr val="bg1"/>
                </a:solidFill>
                <a:latin typeface="Times New Roman" panose="02020603050405020304" pitchFamily="18" charset="0"/>
                <a:cs typeface="Times New Roman" panose="02020603050405020304" pitchFamily="18" charset="0"/>
              </a:rPr>
              <a:t>. [online] Dementia Statistics Hub. Available at: https://dementiastatistics.org/statistics/the-economic-impact-of-dementia/ [Accessed 10 Dec. 2025].</a:t>
            </a:r>
          </a:p>
          <a:p>
            <a:pPr marL="285750" lvl="0" indent="-285750">
              <a:buFont typeface="Arial" panose="020B0604020202020204" pitchFamily="34" charset="0"/>
              <a:buChar char="•"/>
            </a:pPr>
            <a:r>
              <a:rPr lang="en-GB" sz="1300" dirty="0" err="1">
                <a:solidFill>
                  <a:schemeClr val="bg1"/>
                </a:solidFill>
                <a:latin typeface="Times New Roman" panose="02020603050405020304" pitchFamily="18" charset="0"/>
                <a:cs typeface="Times New Roman" panose="02020603050405020304" pitchFamily="18" charset="0"/>
              </a:rPr>
              <a:t>Drroopesh</a:t>
            </a:r>
            <a:r>
              <a:rPr lang="en-GB" sz="1300" dirty="0">
                <a:solidFill>
                  <a:schemeClr val="bg1"/>
                </a:solidFill>
                <a:latin typeface="Times New Roman" panose="02020603050405020304" pitchFamily="18" charset="0"/>
                <a:cs typeface="Times New Roman" panose="02020603050405020304" pitchFamily="18" charset="0"/>
              </a:rPr>
              <a:t> (2019). </a:t>
            </a:r>
            <a:r>
              <a:rPr lang="en-GB" sz="1300" i="1" dirty="0">
                <a:solidFill>
                  <a:schemeClr val="bg1"/>
                </a:solidFill>
                <a:latin typeface="Times New Roman" panose="02020603050405020304" pitchFamily="18" charset="0"/>
                <a:cs typeface="Times New Roman" panose="02020603050405020304" pitchFamily="18" charset="0"/>
              </a:rPr>
              <a:t>WHO updates fact sheet on Dementia (14 May 2019)</a:t>
            </a:r>
            <a:r>
              <a:rPr lang="en-GB" sz="1300" dirty="0">
                <a:solidFill>
                  <a:schemeClr val="bg1"/>
                </a:solidFill>
                <a:latin typeface="Times New Roman" panose="02020603050405020304" pitchFamily="18" charset="0"/>
                <a:cs typeface="Times New Roman" panose="02020603050405020304" pitchFamily="18" charset="0"/>
              </a:rPr>
              <a:t>. [online] communitymedicine4all. Available at: https://communitymedicine4asses.wordpress.com/2019/05/15/who-updates-fact-sheet-on-dementia/ [Accessed 9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Ferrari, A.J., Santomauro, D.F., Aali, A., Abate, Y.H., Abbafati, C., </a:t>
            </a:r>
            <a:r>
              <a:rPr lang="en-GB" sz="1300" dirty="0" err="1">
                <a:solidFill>
                  <a:schemeClr val="bg1"/>
                </a:solidFill>
                <a:latin typeface="Times New Roman" panose="02020603050405020304" pitchFamily="18" charset="0"/>
                <a:cs typeface="Times New Roman" panose="02020603050405020304" pitchFamily="18" charset="0"/>
              </a:rPr>
              <a:t>Abbastabar</a:t>
            </a:r>
            <a:r>
              <a:rPr lang="en-GB" sz="1300" dirty="0">
                <a:solidFill>
                  <a:schemeClr val="bg1"/>
                </a:solidFill>
                <a:latin typeface="Times New Roman" panose="02020603050405020304" pitchFamily="18" charset="0"/>
                <a:cs typeface="Times New Roman" panose="02020603050405020304" pitchFamily="18" charset="0"/>
              </a:rPr>
              <a:t>, H., Abd </a:t>
            </a:r>
            <a:r>
              <a:rPr lang="en-GB" sz="1300" dirty="0" err="1">
                <a:solidFill>
                  <a:schemeClr val="bg1"/>
                </a:solidFill>
                <a:latin typeface="Times New Roman" panose="02020603050405020304" pitchFamily="18" charset="0"/>
                <a:cs typeface="Times New Roman" panose="02020603050405020304" pitchFamily="18" charset="0"/>
              </a:rPr>
              <a:t>ElHafeez</a:t>
            </a:r>
            <a:r>
              <a:rPr lang="en-GB" sz="1300" dirty="0">
                <a:solidFill>
                  <a:schemeClr val="bg1"/>
                </a:solidFill>
                <a:latin typeface="Times New Roman" panose="02020603050405020304" pitchFamily="18" charset="0"/>
                <a:cs typeface="Times New Roman" panose="02020603050405020304" pitchFamily="18" charset="0"/>
              </a:rPr>
              <a:t>, S., </a:t>
            </a:r>
            <a:r>
              <a:rPr lang="en-GB" sz="1300" dirty="0" err="1">
                <a:solidFill>
                  <a:schemeClr val="bg1"/>
                </a:solidFill>
                <a:latin typeface="Times New Roman" panose="02020603050405020304" pitchFamily="18" charset="0"/>
                <a:cs typeface="Times New Roman" panose="02020603050405020304" pitchFamily="18" charset="0"/>
              </a:rPr>
              <a:t>Abdelmasseh</a:t>
            </a:r>
            <a:r>
              <a:rPr lang="en-GB" sz="1300" dirty="0">
                <a:solidFill>
                  <a:schemeClr val="bg1"/>
                </a:solidFill>
                <a:latin typeface="Times New Roman" panose="02020603050405020304" pitchFamily="18" charset="0"/>
                <a:cs typeface="Times New Roman" panose="02020603050405020304" pitchFamily="18" charset="0"/>
              </a:rPr>
              <a:t>, M., Abd-</a:t>
            </a:r>
            <a:r>
              <a:rPr lang="en-GB" sz="1300" dirty="0" err="1">
                <a:solidFill>
                  <a:schemeClr val="bg1"/>
                </a:solidFill>
                <a:latin typeface="Times New Roman" panose="02020603050405020304" pitchFamily="18" charset="0"/>
                <a:cs typeface="Times New Roman" panose="02020603050405020304" pitchFamily="18" charset="0"/>
              </a:rPr>
              <a:t>Elsalam</a:t>
            </a:r>
            <a:r>
              <a:rPr lang="en-GB" sz="1300" dirty="0">
                <a:solidFill>
                  <a:schemeClr val="bg1"/>
                </a:solidFill>
                <a:latin typeface="Times New Roman" panose="02020603050405020304" pitchFamily="18" charset="0"/>
                <a:cs typeface="Times New Roman" panose="02020603050405020304" pitchFamily="18" charset="0"/>
              </a:rPr>
              <a:t>, S., Abdollahi, A., Abdullahi, A., Abegaz, K.H., </a:t>
            </a:r>
            <a:r>
              <a:rPr lang="en-GB" sz="1300" dirty="0" err="1">
                <a:solidFill>
                  <a:schemeClr val="bg1"/>
                </a:solidFill>
                <a:latin typeface="Times New Roman" panose="02020603050405020304" pitchFamily="18" charset="0"/>
                <a:cs typeface="Times New Roman" panose="02020603050405020304" pitchFamily="18" charset="0"/>
              </a:rPr>
              <a:t>Abeldaño</a:t>
            </a:r>
            <a:r>
              <a:rPr lang="en-GB" sz="1300" dirty="0">
                <a:solidFill>
                  <a:schemeClr val="bg1"/>
                </a:solidFill>
                <a:latin typeface="Times New Roman" panose="02020603050405020304" pitchFamily="18" charset="0"/>
                <a:cs typeface="Times New Roman" panose="02020603050405020304" pitchFamily="18" charset="0"/>
              </a:rPr>
              <a:t> Zuñiga, R.A., Aboagye, R.G., Abolhassani, H., Abreu, L.G., </a:t>
            </a:r>
            <a:r>
              <a:rPr lang="en-GB" sz="1300" dirty="0" err="1">
                <a:solidFill>
                  <a:schemeClr val="bg1"/>
                </a:solidFill>
                <a:latin typeface="Times New Roman" panose="02020603050405020304" pitchFamily="18" charset="0"/>
                <a:cs typeface="Times New Roman" panose="02020603050405020304" pitchFamily="18" charset="0"/>
              </a:rPr>
              <a:t>Abualruz</a:t>
            </a:r>
            <a:r>
              <a:rPr lang="en-GB" sz="1300" dirty="0">
                <a:solidFill>
                  <a:schemeClr val="bg1"/>
                </a:solidFill>
                <a:latin typeface="Times New Roman" panose="02020603050405020304" pitchFamily="18" charset="0"/>
                <a:cs typeface="Times New Roman" panose="02020603050405020304" pitchFamily="18" charset="0"/>
              </a:rPr>
              <a:t>, H., Abu-Gharbieh, E., Abu-</a:t>
            </a:r>
            <a:r>
              <a:rPr lang="en-GB" sz="1300" dirty="0" err="1">
                <a:solidFill>
                  <a:schemeClr val="bg1"/>
                </a:solidFill>
                <a:latin typeface="Times New Roman" panose="02020603050405020304" pitchFamily="18" charset="0"/>
                <a:cs typeface="Times New Roman" panose="02020603050405020304" pitchFamily="18" charset="0"/>
              </a:rPr>
              <a:t>Rmeileh</a:t>
            </a:r>
            <a:r>
              <a:rPr lang="en-GB" sz="1300" dirty="0">
                <a:solidFill>
                  <a:schemeClr val="bg1"/>
                </a:solidFill>
                <a:latin typeface="Times New Roman" panose="02020603050405020304" pitchFamily="18" charset="0"/>
                <a:cs typeface="Times New Roman" panose="02020603050405020304" pitchFamily="18" charset="0"/>
              </a:rPr>
              <a:t>, N.M. and Ackerman, I.N. (2024). Global incidence, prevalence, years lived with disability (YLDs), disability-adjusted life-years (DALYs), and healthy life expectancy (HALE) for 371 diseases and injuries in 204 countries and territories and 811 subnational locations, 1990–2021: a systematic analysis for the Global Burden of Disease Study 2021. </a:t>
            </a:r>
            <a:r>
              <a:rPr lang="en-GB" sz="1300" i="1" dirty="0">
                <a:solidFill>
                  <a:schemeClr val="bg1"/>
                </a:solidFill>
                <a:latin typeface="Times New Roman" panose="02020603050405020304" pitchFamily="18" charset="0"/>
                <a:cs typeface="Times New Roman" panose="02020603050405020304" pitchFamily="18" charset="0"/>
              </a:rPr>
              <a:t>Lancet</a:t>
            </a:r>
            <a:r>
              <a:rPr lang="en-GB" sz="1300" dirty="0">
                <a:solidFill>
                  <a:schemeClr val="bg1"/>
                </a:solidFill>
                <a:latin typeface="Times New Roman" panose="02020603050405020304" pitchFamily="18" charset="0"/>
                <a:cs typeface="Times New Roman" panose="02020603050405020304" pitchFamily="18" charset="0"/>
              </a:rPr>
              <a:t>, [online] 403(10440), pp.2133–2161. doi:https://doi.org/10.1016/S0140-6736(24)00757-8.</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Hui, T.J. (2020). </a:t>
            </a:r>
            <a:r>
              <a:rPr lang="en-GB" sz="1300" i="1" dirty="0">
                <a:solidFill>
                  <a:schemeClr val="bg1"/>
                </a:solidFill>
                <a:latin typeface="Times New Roman" panose="02020603050405020304" pitchFamily="18" charset="0"/>
                <a:cs typeface="Times New Roman" panose="02020603050405020304" pitchFamily="18" charset="0"/>
              </a:rPr>
              <a:t>Dementia 101: Symptoms, Types, Stages, Treatment and Prevention</a:t>
            </a:r>
            <a:r>
              <a:rPr lang="en-GB" sz="1300" dirty="0">
                <a:solidFill>
                  <a:schemeClr val="bg1"/>
                </a:solidFill>
                <a:latin typeface="Times New Roman" panose="02020603050405020304" pitchFamily="18" charset="0"/>
                <a:cs typeface="Times New Roman" panose="02020603050405020304" pitchFamily="18" charset="0"/>
              </a:rPr>
              <a:t>. [online] Homage. Available at: https://www.homage.sg/health/dementia/ [Accessed 10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Jones, M. (2023). </a:t>
            </a:r>
            <a:r>
              <a:rPr lang="en-GB" sz="1300" i="1" dirty="0">
                <a:solidFill>
                  <a:schemeClr val="bg1"/>
                </a:solidFill>
                <a:latin typeface="Times New Roman" panose="02020603050405020304" pitchFamily="18" charset="0"/>
                <a:cs typeface="Times New Roman" panose="02020603050405020304" pitchFamily="18" charset="0"/>
              </a:rPr>
              <a:t>Dementia is the UK’s biggest killer – we need political action to save lives</a:t>
            </a:r>
            <a:r>
              <a:rPr lang="en-GB" sz="1300" dirty="0">
                <a:solidFill>
                  <a:schemeClr val="bg1"/>
                </a:solidFill>
                <a:latin typeface="Times New Roman" panose="02020603050405020304" pitchFamily="18" charset="0"/>
                <a:cs typeface="Times New Roman" panose="02020603050405020304" pitchFamily="18" charset="0"/>
              </a:rPr>
              <a:t>. [online] Alzheimer’s Research UK. Available at: https://www.alzheimersresearchuk.org/news/dementia-is-the-uks-biggest-killer-we-need-political-action-to-save-lives/ [Accessed 10 Dec. 2025].</a:t>
            </a:r>
          </a:p>
          <a:p>
            <a:pPr marL="285750" lvl="0" indent="-285750">
              <a:buFont typeface="Arial" panose="020B0604020202020204" pitchFamily="34" charset="0"/>
              <a:buChar char="•"/>
            </a:pPr>
            <a:r>
              <a:rPr lang="en-GB" sz="1300" dirty="0" err="1">
                <a:solidFill>
                  <a:schemeClr val="bg1"/>
                </a:solidFill>
                <a:latin typeface="Times New Roman" panose="02020603050405020304" pitchFamily="18" charset="0"/>
                <a:cs typeface="Times New Roman" panose="02020603050405020304" pitchFamily="18" charset="0"/>
              </a:rPr>
              <a:t>Labtoo</a:t>
            </a:r>
            <a:r>
              <a:rPr lang="en-GB" sz="1300" dirty="0">
                <a:solidFill>
                  <a:schemeClr val="bg1"/>
                </a:solidFill>
                <a:latin typeface="Times New Roman" panose="02020603050405020304" pitchFamily="18" charset="0"/>
                <a:cs typeface="Times New Roman" panose="02020603050405020304" pitchFamily="18" charset="0"/>
              </a:rPr>
              <a:t> (2022). </a:t>
            </a:r>
            <a:r>
              <a:rPr lang="en-GB" sz="1300" i="1" dirty="0">
                <a:solidFill>
                  <a:schemeClr val="bg1"/>
                </a:solidFill>
                <a:latin typeface="Times New Roman" panose="02020603050405020304" pitchFamily="18" charset="0"/>
                <a:cs typeface="Times New Roman" panose="02020603050405020304" pitchFamily="18" charset="0"/>
              </a:rPr>
              <a:t>Neurodegenerative disorders: Research and Therapies</a:t>
            </a:r>
            <a:r>
              <a:rPr lang="en-GB" sz="1300" dirty="0">
                <a:solidFill>
                  <a:schemeClr val="bg1"/>
                </a:solidFill>
                <a:latin typeface="Times New Roman" panose="02020603050405020304" pitchFamily="18" charset="0"/>
                <a:cs typeface="Times New Roman" panose="02020603050405020304" pitchFamily="18" charset="0"/>
              </a:rPr>
              <a:t>. [online] www.labtoo.com. Available at: https://www.labtoo.com/en/blog/neurodegenerative-disorders-research-therapies [Accessed 10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Line Raunsbæk Knudsen, Lomborg, K., Hauge, E., Zangi, H.A. and Annette de Thurah (2023). The </a:t>
            </a:r>
            <a:r>
              <a:rPr lang="en-GB" sz="1300" dirty="0" err="1">
                <a:solidFill>
                  <a:schemeClr val="bg1"/>
                </a:solidFill>
                <a:latin typeface="Times New Roman" panose="02020603050405020304" pitchFamily="18" charset="0"/>
                <a:cs typeface="Times New Roman" panose="02020603050405020304" pitchFamily="18" charset="0"/>
              </a:rPr>
              <a:t>WebRA</a:t>
            </a:r>
            <a:r>
              <a:rPr lang="en-GB" sz="1300" dirty="0">
                <a:solidFill>
                  <a:schemeClr val="bg1"/>
                </a:solidFill>
                <a:latin typeface="Times New Roman" panose="02020603050405020304" pitchFamily="18" charset="0"/>
                <a:cs typeface="Times New Roman" panose="02020603050405020304" pitchFamily="18" charset="0"/>
              </a:rPr>
              <a:t> study: Opportunities and challenges in digital patient education from the perspective of patients with rheumatoid arthritis: A qualitative study. </a:t>
            </a:r>
            <a:r>
              <a:rPr lang="en-GB" sz="1300" i="1" dirty="0">
                <a:solidFill>
                  <a:schemeClr val="bg1"/>
                </a:solidFill>
                <a:latin typeface="Times New Roman" panose="02020603050405020304" pitchFamily="18" charset="0"/>
                <a:cs typeface="Times New Roman" panose="02020603050405020304" pitchFamily="18" charset="0"/>
              </a:rPr>
              <a:t>Patient Education and Counseling</a:t>
            </a:r>
            <a:r>
              <a:rPr lang="en-GB" sz="1300" dirty="0">
                <a:solidFill>
                  <a:schemeClr val="bg1"/>
                </a:solidFill>
                <a:latin typeface="Times New Roman" panose="02020603050405020304" pitchFamily="18" charset="0"/>
                <a:cs typeface="Times New Roman" panose="02020603050405020304" pitchFamily="18" charset="0"/>
              </a:rPr>
              <a:t>, 116, pp.107969–107969. doi:https://doi.org/10.1016/j.pec.2023.107969.</a:t>
            </a:r>
          </a:p>
          <a:p>
            <a:pPr marL="285750" lvl="0" indent="-285750">
              <a:buFont typeface="Arial" panose="020B0604020202020204" pitchFamily="34" charset="0"/>
              <a:buChar char="•"/>
            </a:pPr>
            <a:r>
              <a:rPr lang="en-GB" sz="1300" dirty="0" err="1">
                <a:solidFill>
                  <a:schemeClr val="bg1"/>
                </a:solidFill>
                <a:latin typeface="Times New Roman" panose="02020603050405020304" pitchFamily="18" charset="0"/>
                <a:cs typeface="Times New Roman" panose="02020603050405020304" pitchFamily="18" charset="0"/>
              </a:rPr>
              <a:t>Lohrasbi</a:t>
            </a:r>
            <a:r>
              <a:rPr lang="en-GB" sz="1300" dirty="0">
                <a:solidFill>
                  <a:schemeClr val="bg1"/>
                </a:solidFill>
                <a:latin typeface="Times New Roman" panose="02020603050405020304" pitchFamily="18" charset="0"/>
                <a:cs typeface="Times New Roman" panose="02020603050405020304" pitchFamily="18" charset="0"/>
              </a:rPr>
              <a:t>, F., Alavi, M., Akbari, M. and Maghsoudi, J. (2023). Promoting Psychosocial Health of Family Caregivers of Patients with Chronic Mental Disorders: A Review of Challenges and Strategies. </a:t>
            </a:r>
            <a:r>
              <a:rPr lang="en-GB" sz="1300" i="1" dirty="0">
                <a:solidFill>
                  <a:schemeClr val="bg1"/>
                </a:solidFill>
                <a:latin typeface="Times New Roman" panose="02020603050405020304" pitchFamily="18" charset="0"/>
                <a:cs typeface="Times New Roman" panose="02020603050405020304" pitchFamily="18" charset="0"/>
              </a:rPr>
              <a:t>Chonnam Medical Journal</a:t>
            </a:r>
            <a:r>
              <a:rPr lang="en-GB" sz="1300" dirty="0">
                <a:solidFill>
                  <a:schemeClr val="bg1"/>
                </a:solidFill>
                <a:latin typeface="Times New Roman" panose="02020603050405020304" pitchFamily="18" charset="0"/>
                <a:cs typeface="Times New Roman" panose="02020603050405020304" pitchFamily="18" charset="0"/>
              </a:rPr>
              <a:t>, [online] 59(1), p.31. doi:https://doi.org/10.4068/cmj.2023.59.1.31.</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Mukherjee, U., Ujala Sehar, Brownell, M. and Reddy, P.H. (2024). Sleep deprivation in dementia comorbidities: focus on cardiovascular disease, diabetes, anxiety/depression and thyroid disorders. </a:t>
            </a:r>
            <a:r>
              <a:rPr lang="en-GB" sz="1300" i="1" dirty="0">
                <a:solidFill>
                  <a:schemeClr val="bg1"/>
                </a:solidFill>
                <a:latin typeface="Times New Roman" panose="02020603050405020304" pitchFamily="18" charset="0"/>
                <a:cs typeface="Times New Roman" panose="02020603050405020304" pitchFamily="18" charset="0"/>
              </a:rPr>
              <a:t>Aging</a:t>
            </a:r>
            <a:r>
              <a:rPr lang="en-GB" sz="1300" dirty="0">
                <a:solidFill>
                  <a:schemeClr val="bg1"/>
                </a:solidFill>
                <a:latin typeface="Times New Roman" panose="02020603050405020304" pitchFamily="18" charset="0"/>
                <a:cs typeface="Times New Roman" panose="02020603050405020304" pitchFamily="18" charset="0"/>
              </a:rPr>
              <a:t>, [online] 16(21), pp.13409–13429. doi:https://doi.org/10.18632/aging.206157.</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NICE (2024). </a:t>
            </a:r>
            <a:r>
              <a:rPr lang="en-GB" sz="1300" i="1" dirty="0">
                <a:solidFill>
                  <a:schemeClr val="bg1"/>
                </a:solidFill>
                <a:latin typeface="Times New Roman" panose="02020603050405020304" pitchFamily="18" charset="0"/>
                <a:cs typeface="Times New Roman" panose="02020603050405020304" pitchFamily="18" charset="0"/>
              </a:rPr>
              <a:t>NICE Guidance</a:t>
            </a:r>
            <a:r>
              <a:rPr lang="en-GB" sz="1300" dirty="0">
                <a:solidFill>
                  <a:schemeClr val="bg1"/>
                </a:solidFill>
                <a:latin typeface="Times New Roman" panose="02020603050405020304" pitchFamily="18" charset="0"/>
                <a:cs typeface="Times New Roman" panose="02020603050405020304" pitchFamily="18" charset="0"/>
              </a:rPr>
              <a:t>. [online] NICE. Available at: https://www.nice.org.uk/guidance [Accessed 4 Dec. 2025].</a:t>
            </a:r>
          </a:p>
          <a:p>
            <a:pPr marL="285750" lvl="0" indent="-285750">
              <a:buFont typeface="Arial" panose="020B0604020202020204" pitchFamily="34" charset="0"/>
              <a:buChar char="•"/>
            </a:pPr>
            <a:r>
              <a:rPr lang="en-US" sz="1300" dirty="0">
                <a:solidFill>
                  <a:schemeClr val="bg1"/>
                </a:solidFill>
                <a:latin typeface="Times New Roman" panose="02020603050405020304" pitchFamily="18" charset="0"/>
                <a:cs typeface="Times New Roman" panose="02020603050405020304" pitchFamily="18" charset="0"/>
              </a:rPr>
              <a:t>researchgate.net (2020), Accelerated importance of eHealth literacy in the COVID-19 outbreak and beyond - Scientific Figure on ResearchGate. Available from: https://www.researchgate.net/figure/eHealth-Literacy-Lily-model-in-a-coronavirus-COVID-19-context-Adapted-from-Norman-and_fig1_342986754 [accessed 6 Dec 2025]</a:t>
            </a:r>
            <a:endParaRPr lang="en-GB" sz="1300" dirty="0">
              <a:solidFill>
                <a:schemeClr val="bg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Sachan, S. and Shukla, A. (2025). The Role of Cognitive Communication in Effective Collaboration. </a:t>
            </a:r>
            <a:r>
              <a:rPr lang="en-GB" sz="1300" i="1" dirty="0">
                <a:solidFill>
                  <a:schemeClr val="bg1"/>
                </a:solidFill>
                <a:latin typeface="Times New Roman" panose="02020603050405020304" pitchFamily="18" charset="0"/>
                <a:cs typeface="Times New Roman" panose="02020603050405020304" pitchFamily="18" charset="0"/>
              </a:rPr>
              <a:t>SSRN Electronic Journal</a:t>
            </a:r>
            <a:r>
              <a:rPr lang="en-GB" sz="1300" dirty="0">
                <a:solidFill>
                  <a:schemeClr val="bg1"/>
                </a:solidFill>
                <a:latin typeface="Times New Roman" panose="02020603050405020304" pitchFamily="18" charset="0"/>
                <a:cs typeface="Times New Roman" panose="02020603050405020304" pitchFamily="18" charset="0"/>
              </a:rPr>
              <a:t>. [online] doi:https://doi.org/10.2139/ssrn.5053240.</a:t>
            </a:r>
          </a:p>
          <a:p>
            <a:pPr marL="285750" lvl="0" indent="-285750">
              <a:buFont typeface="Arial" panose="020B0604020202020204" pitchFamily="34" charset="0"/>
              <a:buChar char="•"/>
            </a:pPr>
            <a:r>
              <a:rPr lang="en-GB" sz="1300" dirty="0" err="1">
                <a:solidFill>
                  <a:schemeClr val="bg1"/>
                </a:solidFill>
                <a:latin typeface="Times New Roman" panose="02020603050405020304" pitchFamily="18" charset="0"/>
                <a:cs typeface="Times New Roman" panose="02020603050405020304" pitchFamily="18" charset="0"/>
              </a:rPr>
              <a:t>Seritan</a:t>
            </a:r>
            <a:r>
              <a:rPr lang="en-GB" sz="1300" dirty="0">
                <a:solidFill>
                  <a:schemeClr val="bg1"/>
                </a:solidFill>
                <a:latin typeface="Times New Roman" panose="02020603050405020304" pitchFamily="18" charset="0"/>
                <a:cs typeface="Times New Roman" panose="02020603050405020304" pitchFamily="18" charset="0"/>
              </a:rPr>
              <a:t>, A.L., Bruns, E.B., Bledsoe, I.O. and Racine, C.A. (2024). Laboratory Studies, Neuroimaging, and Neuropsychological Testing. </a:t>
            </a:r>
            <a:r>
              <a:rPr lang="en-GB" sz="1300" i="1" dirty="0">
                <a:solidFill>
                  <a:schemeClr val="bg1"/>
                </a:solidFill>
                <a:latin typeface="Times New Roman" panose="02020603050405020304" pitchFamily="18" charset="0"/>
                <a:cs typeface="Times New Roman" panose="02020603050405020304" pitchFamily="18" charset="0"/>
              </a:rPr>
              <a:t>Age-Adjusted Psychiatric Treatment for the Older Patient</a:t>
            </a:r>
            <a:r>
              <a:rPr lang="en-GB" sz="1300" dirty="0">
                <a:solidFill>
                  <a:schemeClr val="bg1"/>
                </a:solidFill>
                <a:latin typeface="Times New Roman" panose="02020603050405020304" pitchFamily="18" charset="0"/>
                <a:cs typeface="Times New Roman" panose="02020603050405020304" pitchFamily="18" charset="0"/>
              </a:rPr>
              <a:t>, [online] pp.51–76. doi:https://doi.org/10.1007/978-3-031-53976-3_4.</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Spencer, E., Griffiths, S., Flanagan, K., O’Keeffe, A., Wiegand, M., Benjamin, L., D’Andrea, F., Wilcock, J., Poole, M., Walters, K.R., Robinson, L. and Rait, G. (2024). Access to personalised dementia care planning in primary care: a mixed methods evaluation of the </a:t>
            </a:r>
            <a:r>
              <a:rPr lang="en-GB" sz="1300" dirty="0" err="1">
                <a:solidFill>
                  <a:schemeClr val="bg1"/>
                </a:solidFill>
                <a:latin typeface="Times New Roman" panose="02020603050405020304" pitchFamily="18" charset="0"/>
                <a:cs typeface="Times New Roman" panose="02020603050405020304" pitchFamily="18" charset="0"/>
              </a:rPr>
              <a:t>PriDem</a:t>
            </a:r>
            <a:r>
              <a:rPr lang="en-GB" sz="1300" dirty="0">
                <a:solidFill>
                  <a:schemeClr val="bg1"/>
                </a:solidFill>
                <a:latin typeface="Times New Roman" panose="02020603050405020304" pitchFamily="18" charset="0"/>
                <a:cs typeface="Times New Roman" panose="02020603050405020304" pitchFamily="18" charset="0"/>
              </a:rPr>
              <a:t> intervention. </a:t>
            </a:r>
            <a:r>
              <a:rPr lang="en-GB" sz="1300" i="1" dirty="0">
                <a:solidFill>
                  <a:schemeClr val="bg1"/>
                </a:solidFill>
                <a:latin typeface="Times New Roman" panose="02020603050405020304" pitchFamily="18" charset="0"/>
                <a:cs typeface="Times New Roman" panose="02020603050405020304" pitchFamily="18" charset="0"/>
              </a:rPr>
              <a:t>BMJ Open</a:t>
            </a:r>
            <a:r>
              <a:rPr lang="en-GB" sz="1300" dirty="0">
                <a:solidFill>
                  <a:schemeClr val="bg1"/>
                </a:solidFill>
                <a:latin typeface="Times New Roman" panose="02020603050405020304" pitchFamily="18" charset="0"/>
                <a:cs typeface="Times New Roman" panose="02020603050405020304" pitchFamily="18" charset="0"/>
              </a:rPr>
              <a:t>, [online] 14(7), p.e082083. doi:https://doi.org/10.1136/bmjopen-2023-082083.</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Thuesen, J., Ravn, M.B. and Petersen, K.S. (2020). Towards person-centred rehabilitation in dementia – a narrative synthesis. </a:t>
            </a:r>
            <a:r>
              <a:rPr lang="en-GB" sz="1300" i="1" dirty="0">
                <a:solidFill>
                  <a:schemeClr val="bg1"/>
                </a:solidFill>
                <a:latin typeface="Times New Roman" panose="02020603050405020304" pitchFamily="18" charset="0"/>
                <a:cs typeface="Times New Roman" panose="02020603050405020304" pitchFamily="18" charset="0"/>
              </a:rPr>
              <a:t>Disability and Rehabilitation</a:t>
            </a:r>
            <a:r>
              <a:rPr lang="en-GB" sz="1300" dirty="0">
                <a:solidFill>
                  <a:schemeClr val="bg1"/>
                </a:solidFill>
                <a:latin typeface="Times New Roman" panose="02020603050405020304" pitchFamily="18" charset="0"/>
                <a:cs typeface="Times New Roman" panose="02020603050405020304" pitchFamily="18" charset="0"/>
              </a:rPr>
              <a:t>, [online] 43(18), pp.1–7. doi:https://doi.org/10.1080/09638288.2019.1709910.</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WHO (2021). </a:t>
            </a:r>
            <a:r>
              <a:rPr lang="en-GB" sz="1300" i="1" dirty="0">
                <a:solidFill>
                  <a:schemeClr val="bg1"/>
                </a:solidFill>
                <a:latin typeface="Times New Roman" panose="02020603050405020304" pitchFamily="18" charset="0"/>
                <a:cs typeface="Times New Roman" panose="02020603050405020304" pitchFamily="18" charset="0"/>
              </a:rPr>
              <a:t>World failing to address dementia challenge</a:t>
            </a:r>
            <a:r>
              <a:rPr lang="en-GB" sz="1300" dirty="0">
                <a:solidFill>
                  <a:schemeClr val="bg1"/>
                </a:solidFill>
                <a:latin typeface="Times New Roman" panose="02020603050405020304" pitchFamily="18" charset="0"/>
                <a:cs typeface="Times New Roman" panose="02020603050405020304" pitchFamily="18" charset="0"/>
              </a:rPr>
              <a:t>. [online] World Health Organization. Available at: https://www.who.int/news/item/02-09-2021-world-failing-to-address-dementia-challenge [Accessed 4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World Health Organization (2025). </a:t>
            </a:r>
            <a:r>
              <a:rPr lang="en-GB" sz="1300" i="1" dirty="0">
                <a:solidFill>
                  <a:schemeClr val="bg1"/>
                </a:solidFill>
                <a:latin typeface="Times New Roman" panose="02020603050405020304" pitchFamily="18" charset="0"/>
                <a:cs typeface="Times New Roman" panose="02020603050405020304" pitchFamily="18" charset="0"/>
              </a:rPr>
              <a:t>Dementia</a:t>
            </a:r>
            <a:r>
              <a:rPr lang="en-GB" sz="1300" dirty="0">
                <a:solidFill>
                  <a:schemeClr val="bg1"/>
                </a:solidFill>
                <a:latin typeface="Times New Roman" panose="02020603050405020304" pitchFamily="18" charset="0"/>
                <a:cs typeface="Times New Roman" panose="02020603050405020304" pitchFamily="18" charset="0"/>
              </a:rPr>
              <a:t>. [online] World Health Organization. Available at: https://www.who.int/news-room/fact-sheets/detail/dementia [Accessed 4 Dec. 2025].</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Yen, C., Lin, C.-L. and Chiang, M.-C. (2023). Exploring the frontiers of neuroimaging: A review of recent advances in understanding brain functioning and disorders. </a:t>
            </a:r>
            <a:r>
              <a:rPr lang="en-GB" sz="1300" i="1" dirty="0">
                <a:solidFill>
                  <a:schemeClr val="bg1"/>
                </a:solidFill>
                <a:latin typeface="Times New Roman" panose="02020603050405020304" pitchFamily="18" charset="0"/>
                <a:cs typeface="Times New Roman" panose="02020603050405020304" pitchFamily="18" charset="0"/>
              </a:rPr>
              <a:t>Life</a:t>
            </a:r>
            <a:r>
              <a:rPr lang="en-GB" sz="1300" dirty="0">
                <a:solidFill>
                  <a:schemeClr val="bg1"/>
                </a:solidFill>
                <a:latin typeface="Times New Roman" panose="02020603050405020304" pitchFamily="18" charset="0"/>
                <a:cs typeface="Times New Roman" panose="02020603050405020304" pitchFamily="18" charset="0"/>
              </a:rPr>
              <a:t>, [online] 13(7), pp.1–27. doi:https://doi.org/10.3390/life13071472.</a:t>
            </a:r>
          </a:p>
          <a:p>
            <a:pPr marL="285750" lvl="0" indent="-285750">
              <a:buFont typeface="Arial" panose="020B0604020202020204" pitchFamily="34" charset="0"/>
              <a:buChar char="•"/>
            </a:pPr>
            <a:r>
              <a:rPr lang="en-GB" sz="1300" dirty="0">
                <a:solidFill>
                  <a:schemeClr val="bg1"/>
                </a:solidFill>
                <a:latin typeface="Times New Roman" panose="02020603050405020304" pitchFamily="18" charset="0"/>
                <a:cs typeface="Times New Roman" panose="02020603050405020304" pitchFamily="18" charset="0"/>
              </a:rPr>
              <a:t>Zhuang, L., Yang, Y. and Gao, J. (2019). Cognitive assessment tools for mild cognitive impairment screening. </a:t>
            </a:r>
            <a:r>
              <a:rPr lang="en-GB" sz="1300" i="1" dirty="0">
                <a:solidFill>
                  <a:schemeClr val="bg1"/>
                </a:solidFill>
                <a:latin typeface="Times New Roman" panose="02020603050405020304" pitchFamily="18" charset="0"/>
                <a:cs typeface="Times New Roman" panose="02020603050405020304" pitchFamily="18" charset="0"/>
              </a:rPr>
              <a:t>Journal of Neurology</a:t>
            </a:r>
            <a:r>
              <a:rPr lang="en-GB" sz="1300" dirty="0">
                <a:solidFill>
                  <a:schemeClr val="bg1"/>
                </a:solidFill>
                <a:latin typeface="Times New Roman" panose="02020603050405020304" pitchFamily="18" charset="0"/>
                <a:cs typeface="Times New Roman" panose="02020603050405020304" pitchFamily="18" charset="0"/>
              </a:rPr>
              <a:t>, [online] 268(5), pp.1615–1622. doi:https://doi.org/10.1007/s00415-019-09506-7.</a:t>
            </a:r>
          </a:p>
          <a:p>
            <a:pPr marL="285750" indent="-285750">
              <a:buFont typeface="Arial" panose="020B0604020202020204" pitchFamily="34" charset="0"/>
              <a:buChar char="•"/>
            </a:pPr>
            <a:endParaRPr lang="en-IN" sz="13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4795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D8C6FD"/>
        </a:solidFill>
        <a:effectLst/>
      </p:bgPr>
    </p:bg>
    <p:spTree>
      <p:nvGrpSpPr>
        <p:cNvPr id="1" name=""/>
        <p:cNvGrpSpPr/>
        <p:nvPr/>
      </p:nvGrpSpPr>
      <p:grpSpPr>
        <a:xfrm>
          <a:off x="0" y="0"/>
          <a:ext cx="0" cy="0"/>
          <a:chOff x="0" y="0"/>
          <a:chExt cx="0" cy="0"/>
        </a:xfrm>
      </p:grpSpPr>
      <p:sp>
        <p:nvSpPr>
          <p:cNvPr id="5" name="Freeform 5"/>
          <p:cNvSpPr/>
          <p:nvPr/>
        </p:nvSpPr>
        <p:spPr>
          <a:xfrm>
            <a:off x="6592631" y="2605760"/>
            <a:ext cx="11695369" cy="6885648"/>
          </a:xfrm>
          <a:custGeom>
            <a:avLst/>
            <a:gdLst/>
            <a:ahLst/>
            <a:cxnLst/>
            <a:rect l="l" t="t" r="r" b="b"/>
            <a:pathLst>
              <a:path w="11695369" h="6885648">
                <a:moveTo>
                  <a:pt x="0" y="0"/>
                </a:moveTo>
                <a:lnTo>
                  <a:pt x="11695369" y="0"/>
                </a:lnTo>
                <a:lnTo>
                  <a:pt x="11695369" y="6885649"/>
                </a:lnTo>
                <a:lnTo>
                  <a:pt x="0" y="6885649"/>
                </a:lnTo>
                <a:lnTo>
                  <a:pt x="0" y="0"/>
                </a:lnTo>
                <a:close/>
              </a:path>
            </a:pathLst>
          </a:custGeom>
          <a:blipFill>
            <a:blip r:embed="rId2"/>
            <a:stretch>
              <a:fillRect/>
            </a:stretch>
          </a:blipFill>
        </p:spPr>
        <p:txBody>
          <a:bodyPr/>
          <a:lstStyle/>
          <a:p>
            <a:endParaRPr lang="en-IN"/>
          </a:p>
        </p:txBody>
      </p:sp>
      <p:sp>
        <p:nvSpPr>
          <p:cNvPr id="11" name="TextBox 11"/>
          <p:cNvSpPr txBox="1"/>
          <p:nvPr/>
        </p:nvSpPr>
        <p:spPr>
          <a:xfrm>
            <a:off x="1028700" y="2501124"/>
            <a:ext cx="7228267" cy="3264842"/>
          </a:xfrm>
          <a:prstGeom prst="rect">
            <a:avLst/>
          </a:prstGeom>
        </p:spPr>
        <p:txBody>
          <a:bodyPr lIns="0" tIns="0" rIns="0" bIns="0" rtlCol="0" anchor="t">
            <a:spAutoFit/>
          </a:bodyPr>
          <a:lstStyle/>
          <a:p>
            <a:pPr algn="l">
              <a:lnSpc>
                <a:spcPts val="8463"/>
              </a:lnSpc>
            </a:pPr>
            <a:r>
              <a:rPr lang="en-US" sz="8725" b="1" spc="209">
                <a:solidFill>
                  <a:srgbClr val="351C64"/>
                </a:solidFill>
                <a:latin typeface="Times New Roman" panose="02020603050405020304" pitchFamily="18" charset="0"/>
                <a:ea typeface="Canva Sans Bold"/>
                <a:cs typeface="Times New Roman" panose="02020603050405020304" pitchFamily="18" charset="0"/>
                <a:sym typeface="Canva Sans Bold"/>
              </a:rPr>
              <a:t>Thank You</a:t>
            </a:r>
          </a:p>
          <a:p>
            <a:pPr algn="l">
              <a:lnSpc>
                <a:spcPts val="8463"/>
              </a:lnSpc>
            </a:pPr>
            <a:r>
              <a:rPr lang="en-US" sz="8725" b="1" spc="209">
                <a:solidFill>
                  <a:srgbClr val="351C64"/>
                </a:solidFill>
                <a:latin typeface="Times New Roman" panose="02020603050405020304" pitchFamily="18" charset="0"/>
                <a:ea typeface="Canva Sans Bold"/>
                <a:cs typeface="Times New Roman" panose="02020603050405020304" pitchFamily="18" charset="0"/>
                <a:sym typeface="Canva Sans Bold"/>
              </a:rPr>
              <a:t>for Your Attention</a:t>
            </a:r>
          </a:p>
        </p:txBody>
      </p:sp>
      <p:sp>
        <p:nvSpPr>
          <p:cNvPr id="19" name="Freeform 19"/>
          <p:cNvSpPr/>
          <p:nvPr/>
        </p:nvSpPr>
        <p:spPr>
          <a:xfrm rot="4300978">
            <a:off x="13753194" y="-547545"/>
            <a:ext cx="4125113" cy="4114800"/>
          </a:xfrm>
          <a:custGeom>
            <a:avLst/>
            <a:gdLst/>
            <a:ahLst/>
            <a:cxnLst/>
            <a:rect l="l" t="t" r="r" b="b"/>
            <a:pathLst>
              <a:path w="4125113" h="4114800">
                <a:moveTo>
                  <a:pt x="0" y="0"/>
                </a:moveTo>
                <a:lnTo>
                  <a:pt x="4125112" y="0"/>
                </a:lnTo>
                <a:lnTo>
                  <a:pt x="4125112"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20" name="Freeform 20"/>
          <p:cNvSpPr/>
          <p:nvPr/>
        </p:nvSpPr>
        <p:spPr>
          <a:xfrm rot="5400000">
            <a:off x="990134" y="7327468"/>
            <a:ext cx="2439820" cy="3479244"/>
          </a:xfrm>
          <a:custGeom>
            <a:avLst/>
            <a:gdLst/>
            <a:ahLst/>
            <a:cxnLst/>
            <a:rect l="l" t="t" r="r" b="b"/>
            <a:pathLst>
              <a:path w="2439820" h="3479244">
                <a:moveTo>
                  <a:pt x="0" y="0"/>
                </a:moveTo>
                <a:lnTo>
                  <a:pt x="2439820" y="0"/>
                </a:lnTo>
                <a:lnTo>
                  <a:pt x="2439820" y="3479244"/>
                </a:lnTo>
                <a:lnTo>
                  <a:pt x="0" y="34792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3923</Words>
  <Application>Microsoft Office PowerPoint</Application>
  <PresentationFormat>Custom</PresentationFormat>
  <Paragraphs>179</Paragraphs>
  <Slides>18</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Canva Sans Bold</vt:lpstr>
      <vt:lpstr>Times New Roman</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17563</cp:lastModifiedBy>
  <cp:revision>42</cp:revision>
  <dcterms:created xsi:type="dcterms:W3CDTF">2006-08-16T00:00:00Z</dcterms:created>
  <dcterms:modified xsi:type="dcterms:W3CDTF">2025-12-09T19:04:08Z</dcterms:modified>
  <dc:identifier>DAG7CdCCQIE</dc:identifier>
</cp:coreProperties>
</file>