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1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6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7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8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9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10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11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12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13.xml" ContentType="application/vnd.openxmlformats-officedocument.presentationml.notesSlide+xml"/>
  <Override PartName="/ppt/theme/themeOverride9.xml" ContentType="application/vnd.openxmlformats-officedocument.themeOverride+xml"/>
  <Override PartName="/ppt/notesSlides/notesSlide14.xml" ContentType="application/vnd.openxmlformats-officedocument.presentationml.notesSlide+xml"/>
  <Override PartName="/ppt/theme/themeOverride10.xml" ContentType="application/vnd.openxmlformats-officedocument.themeOverride+xml"/>
  <Override PartName="/ppt/notesSlides/notesSlide15.xml" ContentType="application/vnd.openxmlformats-officedocument.presentationml.notesSlide+xml"/>
  <Override PartName="/ppt/theme/themeOverride11.xml" ContentType="application/vnd.openxmlformats-officedocument.themeOverride+xml"/>
  <Override PartName="/ppt/notesSlides/notesSlide16.xml" ContentType="application/vnd.openxmlformats-officedocument.presentationml.notesSlide+xml"/>
  <Override PartName="/ppt/theme/themeOverride12.xml" ContentType="application/vnd.openxmlformats-officedocument.themeOverride+xml"/>
  <Override PartName="/ppt/notesSlides/notesSlide17.xml" ContentType="application/vnd.openxmlformats-officedocument.presentationml.notesSlide+xml"/>
  <Override PartName="/ppt/theme/themeOverride13.xml" ContentType="application/vnd.openxmlformats-officedocument.themeOverride+xml"/>
  <Override PartName="/ppt/notesSlides/notesSlide18.xml" ContentType="application/vnd.openxmlformats-officedocument.presentationml.notesSlide+xml"/>
  <Override PartName="/ppt/theme/themeOverride14.xml" ContentType="application/vnd.openxmlformats-officedocument.themeOverride+xml"/>
  <Override PartName="/ppt/notesSlides/notesSlide19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heme/themeOverride15.xml" ContentType="application/vnd.openxmlformats-officedocument.themeOverride+xml"/>
  <Override PartName="/ppt/notesSlides/notesSlide20.xml" ContentType="application/vnd.openxmlformats-officedocument.presentationml.notesSlide+xml"/>
  <Override PartName="/ppt/theme/themeOverride16.xml" ContentType="application/vnd.openxmlformats-officedocument.themeOverride+xml"/>
  <Override PartName="/ppt/notesSlides/notesSlide21.xml" ContentType="application/vnd.openxmlformats-officedocument.presentationml.notesSlide+xml"/>
  <Override PartName="/ppt/theme/themeOverride17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notesSlides/notesSlide22.xml" ContentType="application/vnd.openxmlformats-officedocument.presentationml.notesSlide+xml"/>
  <Override PartName="/ppt/theme/themeOverride20.xml" ContentType="application/vnd.openxmlformats-officedocument.themeOverr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80" r:id="rId23"/>
    <p:sldId id="281" r:id="rId24"/>
    <p:sldId id="282" r:id="rId25"/>
    <p:sldId id="283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040C11-8FBC-4D00-BED6-621DF5D329F1}" v="3" dt="2021-06-08T19:43:21.5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0" autoAdjust="0"/>
    <p:restoredTop sz="92022" autoAdjust="0"/>
  </p:normalViewPr>
  <p:slideViewPr>
    <p:cSldViewPr snapToGrid="0">
      <p:cViewPr varScale="1">
        <p:scale>
          <a:sx n="72" d="100"/>
          <a:sy n="72" d="100"/>
        </p:scale>
        <p:origin x="100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arrie John" userId="d88ffadf2930846e" providerId="LiveId" clId="{13040C11-8FBC-4D00-BED6-621DF5D329F1}"/>
    <pc:docChg chg="custSel modSld">
      <pc:chgData name="Barrie John" userId="d88ffadf2930846e" providerId="LiveId" clId="{13040C11-8FBC-4D00-BED6-621DF5D329F1}" dt="2021-06-08T19:43:21.592" v="19"/>
      <pc:docMkLst>
        <pc:docMk/>
      </pc:docMkLst>
      <pc:sldChg chg="addSp delSp modSp mod modTransition modAnim">
        <pc:chgData name="Barrie John" userId="d88ffadf2930846e" providerId="LiveId" clId="{13040C11-8FBC-4D00-BED6-621DF5D329F1}" dt="2021-06-08T19:43:21.592" v="19"/>
        <pc:sldMkLst>
          <pc:docMk/>
          <pc:sldMk cId="1499976184" sldId="256"/>
        </pc:sldMkLst>
        <pc:spChg chg="mod">
          <ac:chgData name="Barrie John" userId="d88ffadf2930846e" providerId="LiveId" clId="{13040C11-8FBC-4D00-BED6-621DF5D329F1}" dt="2021-06-08T19:27:23.117" v="16" actId="27636"/>
          <ac:spMkLst>
            <pc:docMk/>
            <pc:sldMk cId="1499976184" sldId="256"/>
            <ac:spMk id="3" creationId="{00000000-0000-0000-0000-000000000000}"/>
          </ac:spMkLst>
        </pc:spChg>
        <pc:picChg chg="add del mod">
          <ac:chgData name="Barrie John" userId="d88ffadf2930846e" providerId="LiveId" clId="{13040C11-8FBC-4D00-BED6-621DF5D329F1}" dt="2021-06-08T19:31:27.887" v="18"/>
          <ac:picMkLst>
            <pc:docMk/>
            <pc:sldMk cId="1499976184" sldId="256"/>
            <ac:picMk id="4" creationId="{EF2CAF59-EB98-406B-BD25-B3E9D93D6C0C}"/>
          </ac:picMkLst>
        </pc:picChg>
        <pc:picChg chg="add mod">
          <ac:chgData name="Barrie John" userId="d88ffadf2930846e" providerId="LiveId" clId="{13040C11-8FBC-4D00-BED6-621DF5D329F1}" dt="2021-06-08T19:43:21.592" v="19"/>
          <ac:picMkLst>
            <pc:docMk/>
            <pc:sldMk cId="1499976184" sldId="256"/>
            <ac:picMk id="5" creationId="{0F3DE2CC-F901-4402-A9B8-0C80783158BC}"/>
          </ac:picMkLst>
        </pc:picChg>
      </pc:sldChg>
      <pc:sldChg chg="addSp delSp modSp modTransition modAnim">
        <pc:chgData name="Barrie John" userId="d88ffadf2930846e" providerId="LiveId" clId="{13040C11-8FBC-4D00-BED6-621DF5D329F1}" dt="2021-06-08T19:43:21.592" v="19"/>
        <pc:sldMkLst>
          <pc:docMk/>
          <pc:sldMk cId="2353616131" sldId="258"/>
        </pc:sldMkLst>
        <pc:picChg chg="add del mod">
          <ac:chgData name="Barrie John" userId="d88ffadf2930846e" providerId="LiveId" clId="{13040C11-8FBC-4D00-BED6-621DF5D329F1}" dt="2021-06-08T19:31:27.887" v="18"/>
          <ac:picMkLst>
            <pc:docMk/>
            <pc:sldMk cId="2353616131" sldId="258"/>
            <ac:picMk id="9" creationId="{5DCB98CC-D45F-40D8-B975-A23EB99418DC}"/>
          </ac:picMkLst>
        </pc:picChg>
        <pc:picChg chg="add mod">
          <ac:chgData name="Barrie John" userId="d88ffadf2930846e" providerId="LiveId" clId="{13040C11-8FBC-4D00-BED6-621DF5D329F1}" dt="2021-06-08T19:43:21.592" v="19"/>
          <ac:picMkLst>
            <pc:docMk/>
            <pc:sldMk cId="2353616131" sldId="258"/>
            <ac:picMk id="10" creationId="{574D3CDE-4F7D-4131-A521-82977ABC2E22}"/>
          </ac:picMkLst>
        </pc:picChg>
      </pc:sldChg>
      <pc:sldChg chg="addSp delSp modSp modTransition modAnim">
        <pc:chgData name="Barrie John" userId="d88ffadf2930846e" providerId="LiveId" clId="{13040C11-8FBC-4D00-BED6-621DF5D329F1}" dt="2021-06-08T19:43:21.592" v="19"/>
        <pc:sldMkLst>
          <pc:docMk/>
          <pc:sldMk cId="862281137" sldId="259"/>
        </pc:sldMkLst>
        <pc:picChg chg="add del mod">
          <ac:chgData name="Barrie John" userId="d88ffadf2930846e" providerId="LiveId" clId="{13040C11-8FBC-4D00-BED6-621DF5D329F1}" dt="2021-06-08T19:31:27.887" v="18"/>
          <ac:picMkLst>
            <pc:docMk/>
            <pc:sldMk cId="862281137" sldId="259"/>
            <ac:picMk id="18" creationId="{EF64E310-1CD6-46E7-A562-DF3C8236F0CA}"/>
          </ac:picMkLst>
        </pc:picChg>
        <pc:picChg chg="add mod">
          <ac:chgData name="Barrie John" userId="d88ffadf2930846e" providerId="LiveId" clId="{13040C11-8FBC-4D00-BED6-621DF5D329F1}" dt="2021-06-08T19:43:21.592" v="19"/>
          <ac:picMkLst>
            <pc:docMk/>
            <pc:sldMk cId="862281137" sldId="259"/>
            <ac:picMk id="20" creationId="{502193C2-CD49-4F76-96B3-C66272F8CBEE}"/>
          </ac:picMkLst>
        </pc:picChg>
      </pc:sldChg>
      <pc:sldChg chg="addSp modSp modTransition">
        <pc:chgData name="Barrie John" userId="d88ffadf2930846e" providerId="LiveId" clId="{13040C11-8FBC-4D00-BED6-621DF5D329F1}" dt="2021-06-08T19:43:21.592" v="19"/>
        <pc:sldMkLst>
          <pc:docMk/>
          <pc:sldMk cId="3139740013" sldId="260"/>
        </pc:sldMkLst>
        <pc:picChg chg="add mod">
          <ac:chgData name="Barrie John" userId="d88ffadf2930846e" providerId="LiveId" clId="{13040C11-8FBC-4D00-BED6-621DF5D329F1}" dt="2021-06-08T19:43:21.592" v="19"/>
          <ac:picMkLst>
            <pc:docMk/>
            <pc:sldMk cId="3139740013" sldId="260"/>
            <ac:picMk id="8" creationId="{523613CE-D991-4B80-8F41-5A053A5236B8}"/>
          </ac:picMkLst>
        </pc:picChg>
      </pc:sldChg>
      <pc:sldChg chg="addSp modSp modTransition">
        <pc:chgData name="Barrie John" userId="d88ffadf2930846e" providerId="LiveId" clId="{13040C11-8FBC-4D00-BED6-621DF5D329F1}" dt="2021-06-08T19:43:21.592" v="19"/>
        <pc:sldMkLst>
          <pc:docMk/>
          <pc:sldMk cId="3865528760" sldId="261"/>
        </pc:sldMkLst>
        <pc:picChg chg="add mod">
          <ac:chgData name="Barrie John" userId="d88ffadf2930846e" providerId="LiveId" clId="{13040C11-8FBC-4D00-BED6-621DF5D329F1}" dt="2021-06-08T19:43:21.592" v="19"/>
          <ac:picMkLst>
            <pc:docMk/>
            <pc:sldMk cId="3865528760" sldId="261"/>
            <ac:picMk id="4" creationId="{83683360-8ABD-495C-B25F-45AD7C30DD77}"/>
          </ac:picMkLst>
        </pc:picChg>
      </pc:sldChg>
      <pc:sldChg chg="addSp modSp modTransition">
        <pc:chgData name="Barrie John" userId="d88ffadf2930846e" providerId="LiveId" clId="{13040C11-8FBC-4D00-BED6-621DF5D329F1}" dt="2021-06-08T19:43:21.592" v="19"/>
        <pc:sldMkLst>
          <pc:docMk/>
          <pc:sldMk cId="3047215608" sldId="262"/>
        </pc:sldMkLst>
        <pc:picChg chg="add mod">
          <ac:chgData name="Barrie John" userId="d88ffadf2930846e" providerId="LiveId" clId="{13040C11-8FBC-4D00-BED6-621DF5D329F1}" dt="2021-06-08T19:43:21.592" v="19"/>
          <ac:picMkLst>
            <pc:docMk/>
            <pc:sldMk cId="3047215608" sldId="262"/>
            <ac:picMk id="4" creationId="{1D73C982-06B5-4967-80EC-33AAAF789696}"/>
          </ac:picMkLst>
        </pc:picChg>
      </pc:sldChg>
      <pc:sldChg chg="addSp modSp modTransition">
        <pc:chgData name="Barrie John" userId="d88ffadf2930846e" providerId="LiveId" clId="{13040C11-8FBC-4D00-BED6-621DF5D329F1}" dt="2021-06-08T19:43:21.592" v="19"/>
        <pc:sldMkLst>
          <pc:docMk/>
          <pc:sldMk cId="243530847" sldId="263"/>
        </pc:sldMkLst>
        <pc:picChg chg="add mod">
          <ac:chgData name="Barrie John" userId="d88ffadf2930846e" providerId="LiveId" clId="{13040C11-8FBC-4D00-BED6-621DF5D329F1}" dt="2021-06-08T19:43:21.592" v="19"/>
          <ac:picMkLst>
            <pc:docMk/>
            <pc:sldMk cId="243530847" sldId="263"/>
            <ac:picMk id="5" creationId="{6157ABB8-57D5-4AAA-BFA5-84EF8C41EF3B}"/>
          </ac:picMkLst>
        </pc:picChg>
      </pc:sldChg>
      <pc:sldChg chg="addSp modSp modTransition">
        <pc:chgData name="Barrie John" userId="d88ffadf2930846e" providerId="LiveId" clId="{13040C11-8FBC-4D00-BED6-621DF5D329F1}" dt="2021-06-08T19:43:21.592" v="19"/>
        <pc:sldMkLst>
          <pc:docMk/>
          <pc:sldMk cId="3548875322" sldId="264"/>
        </pc:sldMkLst>
        <pc:picChg chg="add mod">
          <ac:chgData name="Barrie John" userId="d88ffadf2930846e" providerId="LiveId" clId="{13040C11-8FBC-4D00-BED6-621DF5D329F1}" dt="2021-06-08T19:43:21.592" v="19"/>
          <ac:picMkLst>
            <pc:docMk/>
            <pc:sldMk cId="3548875322" sldId="264"/>
            <ac:picMk id="7" creationId="{CCE11FB8-C78A-4469-919A-AB64EE6B5D01}"/>
          </ac:picMkLst>
        </pc:picChg>
      </pc:sldChg>
      <pc:sldChg chg="addSp modSp modTransition">
        <pc:chgData name="Barrie John" userId="d88ffadf2930846e" providerId="LiveId" clId="{13040C11-8FBC-4D00-BED6-621DF5D329F1}" dt="2021-06-08T19:43:21.592" v="19"/>
        <pc:sldMkLst>
          <pc:docMk/>
          <pc:sldMk cId="10246556" sldId="265"/>
        </pc:sldMkLst>
        <pc:picChg chg="add mod">
          <ac:chgData name="Barrie John" userId="d88ffadf2930846e" providerId="LiveId" clId="{13040C11-8FBC-4D00-BED6-621DF5D329F1}" dt="2021-06-08T19:43:21.592" v="19"/>
          <ac:picMkLst>
            <pc:docMk/>
            <pc:sldMk cId="10246556" sldId="265"/>
            <ac:picMk id="2" creationId="{AA1AABFF-9C0A-4502-BBED-79D82F1659F4}"/>
          </ac:picMkLst>
        </pc:picChg>
      </pc:sldChg>
      <pc:sldChg chg="addSp modSp modTransition">
        <pc:chgData name="Barrie John" userId="d88ffadf2930846e" providerId="LiveId" clId="{13040C11-8FBC-4D00-BED6-621DF5D329F1}" dt="2021-06-08T19:43:21.592" v="19"/>
        <pc:sldMkLst>
          <pc:docMk/>
          <pc:sldMk cId="2407948668" sldId="266"/>
        </pc:sldMkLst>
        <pc:picChg chg="add mod">
          <ac:chgData name="Barrie John" userId="d88ffadf2930846e" providerId="LiveId" clId="{13040C11-8FBC-4D00-BED6-621DF5D329F1}" dt="2021-06-08T19:43:21.592" v="19"/>
          <ac:picMkLst>
            <pc:docMk/>
            <pc:sldMk cId="2407948668" sldId="266"/>
            <ac:picMk id="9" creationId="{223E0C38-1D43-4651-8180-F18911DE25E8}"/>
          </ac:picMkLst>
        </pc:picChg>
      </pc:sldChg>
      <pc:sldChg chg="addSp modSp modTransition">
        <pc:chgData name="Barrie John" userId="d88ffadf2930846e" providerId="LiveId" clId="{13040C11-8FBC-4D00-BED6-621DF5D329F1}" dt="2021-06-08T19:43:21.592" v="19"/>
        <pc:sldMkLst>
          <pc:docMk/>
          <pc:sldMk cId="3573224308" sldId="267"/>
        </pc:sldMkLst>
        <pc:picChg chg="add mod">
          <ac:chgData name="Barrie John" userId="d88ffadf2930846e" providerId="LiveId" clId="{13040C11-8FBC-4D00-BED6-621DF5D329F1}" dt="2021-06-08T19:43:21.592" v="19"/>
          <ac:picMkLst>
            <pc:docMk/>
            <pc:sldMk cId="3573224308" sldId="267"/>
            <ac:picMk id="7" creationId="{78D94CF1-858D-4C31-AA2E-7A18F0063799}"/>
          </ac:picMkLst>
        </pc:picChg>
      </pc:sldChg>
      <pc:sldChg chg="addSp modSp modTransition">
        <pc:chgData name="Barrie John" userId="d88ffadf2930846e" providerId="LiveId" clId="{13040C11-8FBC-4D00-BED6-621DF5D329F1}" dt="2021-06-08T19:43:21.592" v="19"/>
        <pc:sldMkLst>
          <pc:docMk/>
          <pc:sldMk cId="2510322263" sldId="268"/>
        </pc:sldMkLst>
        <pc:picChg chg="add mod">
          <ac:chgData name="Barrie John" userId="d88ffadf2930846e" providerId="LiveId" clId="{13040C11-8FBC-4D00-BED6-621DF5D329F1}" dt="2021-06-08T19:43:21.592" v="19"/>
          <ac:picMkLst>
            <pc:docMk/>
            <pc:sldMk cId="2510322263" sldId="268"/>
            <ac:picMk id="4" creationId="{2F088A17-67AE-4885-AA9C-378004EDF692}"/>
          </ac:picMkLst>
        </pc:picChg>
      </pc:sldChg>
      <pc:sldChg chg="addSp modSp modTransition">
        <pc:chgData name="Barrie John" userId="d88ffadf2930846e" providerId="LiveId" clId="{13040C11-8FBC-4D00-BED6-621DF5D329F1}" dt="2021-06-08T19:43:21.592" v="19"/>
        <pc:sldMkLst>
          <pc:docMk/>
          <pc:sldMk cId="3863913779" sldId="269"/>
        </pc:sldMkLst>
        <pc:picChg chg="add mod">
          <ac:chgData name="Barrie John" userId="d88ffadf2930846e" providerId="LiveId" clId="{13040C11-8FBC-4D00-BED6-621DF5D329F1}" dt="2021-06-08T19:43:21.592" v="19"/>
          <ac:picMkLst>
            <pc:docMk/>
            <pc:sldMk cId="3863913779" sldId="269"/>
            <ac:picMk id="4" creationId="{6B8E7BDD-4ED5-4C6B-8C4E-61985B82C865}"/>
          </ac:picMkLst>
        </pc:picChg>
      </pc:sldChg>
      <pc:sldChg chg="addSp modSp modTransition">
        <pc:chgData name="Barrie John" userId="d88ffadf2930846e" providerId="LiveId" clId="{13040C11-8FBC-4D00-BED6-621DF5D329F1}" dt="2021-06-08T19:43:21.592" v="19"/>
        <pc:sldMkLst>
          <pc:docMk/>
          <pc:sldMk cId="3981995724" sldId="270"/>
        </pc:sldMkLst>
        <pc:picChg chg="add mod">
          <ac:chgData name="Barrie John" userId="d88ffadf2930846e" providerId="LiveId" clId="{13040C11-8FBC-4D00-BED6-621DF5D329F1}" dt="2021-06-08T19:43:21.592" v="19"/>
          <ac:picMkLst>
            <pc:docMk/>
            <pc:sldMk cId="3981995724" sldId="270"/>
            <ac:picMk id="9" creationId="{4D577268-8BAC-4EE1-8BEB-07240D002117}"/>
          </ac:picMkLst>
        </pc:picChg>
      </pc:sldChg>
      <pc:sldChg chg="addSp modSp modTransition">
        <pc:chgData name="Barrie John" userId="d88ffadf2930846e" providerId="LiveId" clId="{13040C11-8FBC-4D00-BED6-621DF5D329F1}" dt="2021-06-08T19:43:21.592" v="19"/>
        <pc:sldMkLst>
          <pc:docMk/>
          <pc:sldMk cId="3992843632" sldId="271"/>
        </pc:sldMkLst>
        <pc:picChg chg="add mod">
          <ac:chgData name="Barrie John" userId="d88ffadf2930846e" providerId="LiveId" clId="{13040C11-8FBC-4D00-BED6-621DF5D329F1}" dt="2021-06-08T19:43:21.592" v="19"/>
          <ac:picMkLst>
            <pc:docMk/>
            <pc:sldMk cId="3992843632" sldId="271"/>
            <ac:picMk id="4" creationId="{7607D2B5-D298-49E0-AF8E-794E1BB5894B}"/>
          </ac:picMkLst>
        </pc:picChg>
      </pc:sldChg>
      <pc:sldChg chg="addSp modSp modTransition">
        <pc:chgData name="Barrie John" userId="d88ffadf2930846e" providerId="LiveId" clId="{13040C11-8FBC-4D00-BED6-621DF5D329F1}" dt="2021-06-08T19:43:21.592" v="19"/>
        <pc:sldMkLst>
          <pc:docMk/>
          <pc:sldMk cId="3396555611" sldId="272"/>
        </pc:sldMkLst>
        <pc:picChg chg="add mod">
          <ac:chgData name="Barrie John" userId="d88ffadf2930846e" providerId="LiveId" clId="{13040C11-8FBC-4D00-BED6-621DF5D329F1}" dt="2021-06-08T19:43:21.592" v="19"/>
          <ac:picMkLst>
            <pc:docMk/>
            <pc:sldMk cId="3396555611" sldId="272"/>
            <ac:picMk id="5" creationId="{4B7C1B60-06F7-4552-AC1C-90F00E57EEAB}"/>
          </ac:picMkLst>
        </pc:picChg>
      </pc:sldChg>
      <pc:sldChg chg="addSp modSp modTransition">
        <pc:chgData name="Barrie John" userId="d88ffadf2930846e" providerId="LiveId" clId="{13040C11-8FBC-4D00-BED6-621DF5D329F1}" dt="2021-06-08T19:43:21.592" v="19"/>
        <pc:sldMkLst>
          <pc:docMk/>
          <pc:sldMk cId="2788893728" sldId="273"/>
        </pc:sldMkLst>
        <pc:picChg chg="add mod">
          <ac:chgData name="Barrie John" userId="d88ffadf2930846e" providerId="LiveId" clId="{13040C11-8FBC-4D00-BED6-621DF5D329F1}" dt="2021-06-08T19:43:21.592" v="19"/>
          <ac:picMkLst>
            <pc:docMk/>
            <pc:sldMk cId="2788893728" sldId="273"/>
            <ac:picMk id="3" creationId="{83BBE09E-CBEF-45A4-B609-E61FE11C8274}"/>
          </ac:picMkLst>
        </pc:picChg>
      </pc:sldChg>
      <pc:sldChg chg="addSp modSp modTransition">
        <pc:chgData name="Barrie John" userId="d88ffadf2930846e" providerId="LiveId" clId="{13040C11-8FBC-4D00-BED6-621DF5D329F1}" dt="2021-06-08T19:43:21.592" v="19"/>
        <pc:sldMkLst>
          <pc:docMk/>
          <pc:sldMk cId="1128680954" sldId="274"/>
        </pc:sldMkLst>
        <pc:picChg chg="add mod">
          <ac:chgData name="Barrie John" userId="d88ffadf2930846e" providerId="LiveId" clId="{13040C11-8FBC-4D00-BED6-621DF5D329F1}" dt="2021-06-08T19:43:21.592" v="19"/>
          <ac:picMkLst>
            <pc:docMk/>
            <pc:sldMk cId="1128680954" sldId="274"/>
            <ac:picMk id="4" creationId="{5EF6F776-ABEB-4F2E-9DE4-EE91AA78A58E}"/>
          </ac:picMkLst>
        </pc:picChg>
      </pc:sldChg>
      <pc:sldChg chg="addSp modSp modTransition">
        <pc:chgData name="Barrie John" userId="d88ffadf2930846e" providerId="LiveId" clId="{13040C11-8FBC-4D00-BED6-621DF5D329F1}" dt="2021-06-08T19:43:21.592" v="19"/>
        <pc:sldMkLst>
          <pc:docMk/>
          <pc:sldMk cId="2229403037" sldId="275"/>
        </pc:sldMkLst>
        <pc:picChg chg="add mod">
          <ac:chgData name="Barrie John" userId="d88ffadf2930846e" providerId="LiveId" clId="{13040C11-8FBC-4D00-BED6-621DF5D329F1}" dt="2021-06-08T19:43:21.592" v="19"/>
          <ac:picMkLst>
            <pc:docMk/>
            <pc:sldMk cId="2229403037" sldId="275"/>
            <ac:picMk id="4" creationId="{CF37B5A5-194D-4051-AFFE-00C61D67421D}"/>
          </ac:picMkLst>
        </pc:picChg>
      </pc:sldChg>
      <pc:sldChg chg="addSp modSp modTransition">
        <pc:chgData name="Barrie John" userId="d88ffadf2930846e" providerId="LiveId" clId="{13040C11-8FBC-4D00-BED6-621DF5D329F1}" dt="2021-06-08T19:43:21.592" v="19"/>
        <pc:sldMkLst>
          <pc:docMk/>
          <pc:sldMk cId="3537023457" sldId="276"/>
        </pc:sldMkLst>
        <pc:picChg chg="add mod">
          <ac:chgData name="Barrie John" userId="d88ffadf2930846e" providerId="LiveId" clId="{13040C11-8FBC-4D00-BED6-621DF5D329F1}" dt="2021-06-08T19:43:21.592" v="19"/>
          <ac:picMkLst>
            <pc:docMk/>
            <pc:sldMk cId="3537023457" sldId="276"/>
            <ac:picMk id="5" creationId="{B545C36F-DBFA-4C6A-870A-4833FD1FE71B}"/>
          </ac:picMkLst>
        </pc:picChg>
      </pc:sldChg>
      <pc:sldChg chg="addSp modSp modTransition">
        <pc:chgData name="Barrie John" userId="d88ffadf2930846e" providerId="LiveId" clId="{13040C11-8FBC-4D00-BED6-621DF5D329F1}" dt="2021-06-08T19:43:21.592" v="19"/>
        <pc:sldMkLst>
          <pc:docMk/>
          <pc:sldMk cId="90576381" sldId="277"/>
        </pc:sldMkLst>
        <pc:picChg chg="add mod">
          <ac:chgData name="Barrie John" userId="d88ffadf2930846e" providerId="LiveId" clId="{13040C11-8FBC-4D00-BED6-621DF5D329F1}" dt="2021-06-08T19:43:21.592" v="19"/>
          <ac:picMkLst>
            <pc:docMk/>
            <pc:sldMk cId="90576381" sldId="277"/>
            <ac:picMk id="5" creationId="{8330768A-CC61-4BEA-BCA9-15276104E051}"/>
          </ac:picMkLst>
        </pc:picChg>
      </pc:sldChg>
      <pc:sldChg chg="addSp modSp modTransition">
        <pc:chgData name="Barrie John" userId="d88ffadf2930846e" providerId="LiveId" clId="{13040C11-8FBC-4D00-BED6-621DF5D329F1}" dt="2021-06-08T19:43:21.592" v="19"/>
        <pc:sldMkLst>
          <pc:docMk/>
          <pc:sldMk cId="3662696302" sldId="280"/>
        </pc:sldMkLst>
        <pc:picChg chg="add mod">
          <ac:chgData name="Barrie John" userId="d88ffadf2930846e" providerId="LiveId" clId="{13040C11-8FBC-4D00-BED6-621DF5D329F1}" dt="2021-06-08T19:43:21.592" v="19"/>
          <ac:picMkLst>
            <pc:docMk/>
            <pc:sldMk cId="3662696302" sldId="280"/>
            <ac:picMk id="3" creationId="{FB44BA53-4A5E-49BD-83A6-4BFA26964E5F}"/>
          </ac:picMkLst>
        </pc:picChg>
      </pc:sldChg>
      <pc:sldChg chg="addSp modSp modTransition">
        <pc:chgData name="Barrie John" userId="d88ffadf2930846e" providerId="LiveId" clId="{13040C11-8FBC-4D00-BED6-621DF5D329F1}" dt="2021-06-08T19:43:21.592" v="19"/>
        <pc:sldMkLst>
          <pc:docMk/>
          <pc:sldMk cId="1444364757" sldId="281"/>
        </pc:sldMkLst>
        <pc:picChg chg="add mod">
          <ac:chgData name="Barrie John" userId="d88ffadf2930846e" providerId="LiveId" clId="{13040C11-8FBC-4D00-BED6-621DF5D329F1}" dt="2021-06-08T19:43:21.592" v="19"/>
          <ac:picMkLst>
            <pc:docMk/>
            <pc:sldMk cId="1444364757" sldId="281"/>
            <ac:picMk id="3" creationId="{843934C8-B527-494E-A569-66BF53A1542B}"/>
          </ac:picMkLst>
        </pc:picChg>
      </pc:sldChg>
      <pc:sldChg chg="addSp modSp modTransition">
        <pc:chgData name="Barrie John" userId="d88ffadf2930846e" providerId="LiveId" clId="{13040C11-8FBC-4D00-BED6-621DF5D329F1}" dt="2021-06-08T19:43:21.592" v="19"/>
        <pc:sldMkLst>
          <pc:docMk/>
          <pc:sldMk cId="1647051834" sldId="282"/>
        </pc:sldMkLst>
        <pc:picChg chg="add mod">
          <ac:chgData name="Barrie John" userId="d88ffadf2930846e" providerId="LiveId" clId="{13040C11-8FBC-4D00-BED6-621DF5D329F1}" dt="2021-06-08T19:43:21.592" v="19"/>
          <ac:picMkLst>
            <pc:docMk/>
            <pc:sldMk cId="1647051834" sldId="282"/>
            <ac:picMk id="3" creationId="{4DB9F1FD-B50B-47BD-A159-07C47E1AF126}"/>
          </ac:picMkLst>
        </pc:picChg>
      </pc:sldChg>
      <pc:sldChg chg="addSp modSp modTransition">
        <pc:chgData name="Barrie John" userId="d88ffadf2930846e" providerId="LiveId" clId="{13040C11-8FBC-4D00-BED6-621DF5D329F1}" dt="2021-06-08T19:43:21.592" v="19"/>
        <pc:sldMkLst>
          <pc:docMk/>
          <pc:sldMk cId="3614792363" sldId="283"/>
        </pc:sldMkLst>
        <pc:picChg chg="add mod">
          <ac:chgData name="Barrie John" userId="d88ffadf2930846e" providerId="LiveId" clId="{13040C11-8FBC-4D00-BED6-621DF5D329F1}" dt="2021-06-08T19:43:21.592" v="19"/>
          <ac:picMkLst>
            <pc:docMk/>
            <pc:sldMk cId="3614792363" sldId="283"/>
            <ac:picMk id="3" creationId="{C7601E83-B105-485E-BC75-8F11343CAFE8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GB" dirty="0"/>
              <a:t>FY16 to Current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5.3331391513634981E-2"/>
          <c:y val="0.11869933323105193"/>
          <c:w val="0.93732727887681422"/>
          <c:h val="0.79068705769905634"/>
        </c:manualLayout>
      </c:layout>
      <c:lineChart>
        <c:grouping val="stacked"/>
        <c:varyColors val="0"/>
        <c:ser>
          <c:idx val="0"/>
          <c:order val="0"/>
          <c:spPr>
            <a:ln w="34925" cap="rnd">
              <a:solidFill>
                <a:schemeClr val="accent1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none"/>
          </c:marker>
          <c:cat>
            <c:strRef>
              <c:f>Sheet1!$AV$6:$CH$6</c:f>
              <c:strCache>
                <c:ptCount val="39"/>
                <c:pt idx="0">
                  <c:v>WK7</c:v>
                </c:pt>
                <c:pt idx="1">
                  <c:v>WK8</c:v>
                </c:pt>
                <c:pt idx="2">
                  <c:v>WK9</c:v>
                </c:pt>
                <c:pt idx="3">
                  <c:v>WK10</c:v>
                </c:pt>
                <c:pt idx="4">
                  <c:v>WK11</c:v>
                </c:pt>
                <c:pt idx="5">
                  <c:v>WK12</c:v>
                </c:pt>
                <c:pt idx="6">
                  <c:v>WK13</c:v>
                </c:pt>
                <c:pt idx="7">
                  <c:v>WK14</c:v>
                </c:pt>
                <c:pt idx="8">
                  <c:v>WK15</c:v>
                </c:pt>
                <c:pt idx="9">
                  <c:v>WK16</c:v>
                </c:pt>
                <c:pt idx="10">
                  <c:v>WK17</c:v>
                </c:pt>
                <c:pt idx="11">
                  <c:v>WK18</c:v>
                </c:pt>
                <c:pt idx="12">
                  <c:v>WK19</c:v>
                </c:pt>
                <c:pt idx="13">
                  <c:v>WK20</c:v>
                </c:pt>
                <c:pt idx="14">
                  <c:v>WK21</c:v>
                </c:pt>
                <c:pt idx="15">
                  <c:v>WK22</c:v>
                </c:pt>
                <c:pt idx="16">
                  <c:v>WK23</c:v>
                </c:pt>
                <c:pt idx="17">
                  <c:v>WK24</c:v>
                </c:pt>
                <c:pt idx="18">
                  <c:v>WK25</c:v>
                </c:pt>
                <c:pt idx="19">
                  <c:v>WK26</c:v>
                </c:pt>
                <c:pt idx="20">
                  <c:v>WK27</c:v>
                </c:pt>
                <c:pt idx="21">
                  <c:v>WK28</c:v>
                </c:pt>
                <c:pt idx="22">
                  <c:v>WK29</c:v>
                </c:pt>
                <c:pt idx="23">
                  <c:v>WK30</c:v>
                </c:pt>
                <c:pt idx="24">
                  <c:v>WK31</c:v>
                </c:pt>
                <c:pt idx="25">
                  <c:v>WK32</c:v>
                </c:pt>
                <c:pt idx="26">
                  <c:v>WK33</c:v>
                </c:pt>
                <c:pt idx="27">
                  <c:v>WK34</c:v>
                </c:pt>
                <c:pt idx="28">
                  <c:v>WK35</c:v>
                </c:pt>
                <c:pt idx="29">
                  <c:v>WK36</c:v>
                </c:pt>
                <c:pt idx="30">
                  <c:v>WK37</c:v>
                </c:pt>
                <c:pt idx="31">
                  <c:v>WK38</c:v>
                </c:pt>
                <c:pt idx="32">
                  <c:v>WK39</c:v>
                </c:pt>
                <c:pt idx="33">
                  <c:v>WK40</c:v>
                </c:pt>
                <c:pt idx="34">
                  <c:v>WK41</c:v>
                </c:pt>
                <c:pt idx="35">
                  <c:v>WK42</c:v>
                </c:pt>
                <c:pt idx="36">
                  <c:v>WK43</c:v>
                </c:pt>
                <c:pt idx="37">
                  <c:v>WK44</c:v>
                </c:pt>
                <c:pt idx="38">
                  <c:v>WK45</c:v>
                </c:pt>
              </c:strCache>
            </c:strRef>
          </c:cat>
          <c:val>
            <c:numRef>
              <c:f>Sheet1!$AV$7:$CH$7</c:f>
              <c:numCache>
                <c:formatCode>General</c:formatCode>
                <c:ptCount val="39"/>
                <c:pt idx="0">
                  <c:v>35</c:v>
                </c:pt>
                <c:pt idx="1">
                  <c:v>127</c:v>
                </c:pt>
                <c:pt idx="2">
                  <c:v>23</c:v>
                </c:pt>
                <c:pt idx="3">
                  <c:v>20</c:v>
                </c:pt>
                <c:pt idx="4">
                  <c:v>11</c:v>
                </c:pt>
                <c:pt idx="5">
                  <c:v>4</c:v>
                </c:pt>
                <c:pt idx="7">
                  <c:v>25</c:v>
                </c:pt>
                <c:pt idx="8">
                  <c:v>10</c:v>
                </c:pt>
                <c:pt idx="9">
                  <c:v>11</c:v>
                </c:pt>
                <c:pt idx="10">
                  <c:v>3</c:v>
                </c:pt>
                <c:pt idx="11">
                  <c:v>10</c:v>
                </c:pt>
                <c:pt idx="12">
                  <c:v>13</c:v>
                </c:pt>
                <c:pt idx="13">
                  <c:v>5</c:v>
                </c:pt>
                <c:pt idx="14">
                  <c:v>34</c:v>
                </c:pt>
                <c:pt idx="15">
                  <c:v>60</c:v>
                </c:pt>
                <c:pt idx="16">
                  <c:v>53</c:v>
                </c:pt>
                <c:pt idx="17">
                  <c:v>15</c:v>
                </c:pt>
                <c:pt idx="18">
                  <c:v>68</c:v>
                </c:pt>
                <c:pt idx="19">
                  <c:v>46</c:v>
                </c:pt>
                <c:pt idx="20">
                  <c:v>6</c:v>
                </c:pt>
                <c:pt idx="21">
                  <c:v>1</c:v>
                </c:pt>
                <c:pt idx="22">
                  <c:v>11</c:v>
                </c:pt>
                <c:pt idx="23">
                  <c:v>12</c:v>
                </c:pt>
                <c:pt idx="24">
                  <c:v>0</c:v>
                </c:pt>
                <c:pt idx="25">
                  <c:v>0</c:v>
                </c:pt>
                <c:pt idx="26">
                  <c:v>0</c:v>
                </c:pt>
                <c:pt idx="27">
                  <c:v>0</c:v>
                </c:pt>
                <c:pt idx="28">
                  <c:v>0</c:v>
                </c:pt>
                <c:pt idx="29">
                  <c:v>0</c:v>
                </c:pt>
                <c:pt idx="30">
                  <c:v>0</c:v>
                </c:pt>
                <c:pt idx="31">
                  <c:v>0</c:v>
                </c:pt>
                <c:pt idx="32">
                  <c:v>0</c:v>
                </c:pt>
                <c:pt idx="33">
                  <c:v>0</c:v>
                </c:pt>
                <c:pt idx="34">
                  <c:v>0</c:v>
                </c:pt>
                <c:pt idx="35">
                  <c:v>0</c:v>
                </c:pt>
                <c:pt idx="36">
                  <c:v>0</c:v>
                </c:pt>
                <c:pt idx="37">
                  <c:v>0</c:v>
                </c:pt>
                <c:pt idx="38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2D0-4D2D-BE21-D677DFEBBE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34579512"/>
        <c:axId val="330233432"/>
      </c:lineChart>
      <c:catAx>
        <c:axId val="3345795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lt1">
                <a:lumMod val="95000"/>
                <a:alpha val="10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30233432"/>
        <c:crosses val="autoZero"/>
        <c:auto val="1"/>
        <c:lblAlgn val="ctr"/>
        <c:lblOffset val="100"/>
        <c:noMultiLvlLbl val="0"/>
      </c:catAx>
      <c:valAx>
        <c:axId val="3302334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3457951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zero"/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33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tx1"/>
    </cs:fontRef>
  </cs:wall>
</cs:chartStyl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image" Target="../media/image99.svg"/><Relationship Id="rId1" Type="http://schemas.openxmlformats.org/officeDocument/2006/relationships/image" Target="../media/image98.png"/><Relationship Id="rId6" Type="http://schemas.openxmlformats.org/officeDocument/2006/relationships/image" Target="../media/image103.svg"/><Relationship Id="rId5" Type="http://schemas.openxmlformats.org/officeDocument/2006/relationships/image" Target="../media/image102.png"/><Relationship Id="rId4" Type="http://schemas.openxmlformats.org/officeDocument/2006/relationships/image" Target="../media/image10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image" Target="../media/image99.svg"/><Relationship Id="rId1" Type="http://schemas.openxmlformats.org/officeDocument/2006/relationships/image" Target="../media/image98.png"/><Relationship Id="rId6" Type="http://schemas.openxmlformats.org/officeDocument/2006/relationships/image" Target="../media/image103.svg"/><Relationship Id="rId5" Type="http://schemas.openxmlformats.org/officeDocument/2006/relationships/image" Target="../media/image102.png"/><Relationship Id="rId4" Type="http://schemas.openxmlformats.org/officeDocument/2006/relationships/image" Target="../media/image10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2859BA-5283-4449-A44D-DBD36DA6D16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1A06DD6-FDE9-4B74-93F9-220D3BA7675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There are two main areas identified where further improvements are still to be made that could take the project further and make more sustainable gains and savings.</a:t>
          </a:r>
          <a:endParaRPr lang="en-US"/>
        </a:p>
      </dgm:t>
    </dgm:pt>
    <dgm:pt modelId="{6697A2A5-7EC9-42A7-BBFC-4F1D9A003075}" type="parTrans" cxnId="{C6767FFE-73B1-4793-972A-ACF694BB358B}">
      <dgm:prSet/>
      <dgm:spPr/>
      <dgm:t>
        <a:bodyPr/>
        <a:lstStyle/>
        <a:p>
          <a:endParaRPr lang="en-US"/>
        </a:p>
      </dgm:t>
    </dgm:pt>
    <dgm:pt modelId="{A9166500-D39B-4C79-A1B3-0D97DF81FDB9}" type="sibTrans" cxnId="{C6767FFE-73B1-4793-972A-ACF694BB358B}">
      <dgm:prSet/>
      <dgm:spPr/>
      <dgm:t>
        <a:bodyPr/>
        <a:lstStyle/>
        <a:p>
          <a:endParaRPr lang="en-US"/>
        </a:p>
      </dgm:t>
    </dgm:pt>
    <dgm:pt modelId="{5111B69A-5656-4596-B97C-695E94A7042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1 Automation of the airway tension control.</a:t>
          </a:r>
          <a:endParaRPr lang="en-US"/>
        </a:p>
      </dgm:t>
    </dgm:pt>
    <dgm:pt modelId="{0EE0A175-1C84-466C-ABA5-73A008EAFE66}" type="parTrans" cxnId="{FF57156D-1AB4-451C-8828-CB082A78D8B9}">
      <dgm:prSet/>
      <dgm:spPr/>
      <dgm:t>
        <a:bodyPr/>
        <a:lstStyle/>
        <a:p>
          <a:endParaRPr lang="en-US"/>
        </a:p>
      </dgm:t>
    </dgm:pt>
    <dgm:pt modelId="{C04BA00C-5B6E-46B2-A9AB-4BA886499372}" type="sibTrans" cxnId="{FF57156D-1AB4-451C-8828-CB082A78D8B9}">
      <dgm:prSet/>
      <dgm:spPr/>
      <dgm:t>
        <a:bodyPr/>
        <a:lstStyle/>
        <a:p>
          <a:endParaRPr lang="en-US"/>
        </a:p>
      </dgm:t>
    </dgm:pt>
    <dgm:pt modelId="{936F0892-C93C-4B8D-8A33-15C30F518BB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2 Improved training for operators.</a:t>
          </a:r>
          <a:endParaRPr lang="en-US"/>
        </a:p>
      </dgm:t>
    </dgm:pt>
    <dgm:pt modelId="{099F4224-B60C-4915-9F7B-F704CB53080A}" type="parTrans" cxnId="{129389AF-4480-4148-B8A6-3906D06594BF}">
      <dgm:prSet/>
      <dgm:spPr/>
      <dgm:t>
        <a:bodyPr/>
        <a:lstStyle/>
        <a:p>
          <a:endParaRPr lang="en-US"/>
        </a:p>
      </dgm:t>
    </dgm:pt>
    <dgm:pt modelId="{63F798C3-7171-432F-BF2D-6B7A3B7D858E}" type="sibTrans" cxnId="{129389AF-4480-4148-B8A6-3906D06594BF}">
      <dgm:prSet/>
      <dgm:spPr/>
      <dgm:t>
        <a:bodyPr/>
        <a:lstStyle/>
        <a:p>
          <a:endParaRPr lang="en-US"/>
        </a:p>
      </dgm:t>
    </dgm:pt>
    <dgm:pt modelId="{9B0106BE-58A4-48D3-BB4C-E01898808C16}" type="pres">
      <dgm:prSet presAssocID="{3C2859BA-5283-4449-A44D-DBD36DA6D167}" presName="root" presStyleCnt="0">
        <dgm:presLayoutVars>
          <dgm:dir/>
          <dgm:resizeHandles val="exact"/>
        </dgm:presLayoutVars>
      </dgm:prSet>
      <dgm:spPr/>
    </dgm:pt>
    <dgm:pt modelId="{D5518F48-0785-45F3-B2B7-B8642F88618D}" type="pres">
      <dgm:prSet presAssocID="{21A06DD6-FDE9-4B74-93F9-220D3BA76757}" presName="compNode" presStyleCnt="0"/>
      <dgm:spPr/>
    </dgm:pt>
    <dgm:pt modelId="{AC1AB747-A933-4D5B-8B43-C6346784658F}" type="pres">
      <dgm:prSet presAssocID="{21A06DD6-FDE9-4B74-93F9-220D3BA76757}" presName="iconBgRect" presStyleLbl="bgShp" presStyleIdx="0" presStyleCnt="3"/>
      <dgm:spPr/>
    </dgm:pt>
    <dgm:pt modelId="{11532A31-18F9-4146-8E92-DA3C01555E99}" type="pres">
      <dgm:prSet presAssocID="{21A06DD6-FDE9-4B74-93F9-220D3BA7675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FE233641-8B24-4FFC-9942-B14EB90DDCD9}" type="pres">
      <dgm:prSet presAssocID="{21A06DD6-FDE9-4B74-93F9-220D3BA76757}" presName="spaceRect" presStyleCnt="0"/>
      <dgm:spPr/>
    </dgm:pt>
    <dgm:pt modelId="{64B253F5-7A4A-4EDB-8EE6-43A165DA7DB2}" type="pres">
      <dgm:prSet presAssocID="{21A06DD6-FDE9-4B74-93F9-220D3BA76757}" presName="textRect" presStyleLbl="revTx" presStyleIdx="0" presStyleCnt="3">
        <dgm:presLayoutVars>
          <dgm:chMax val="1"/>
          <dgm:chPref val="1"/>
        </dgm:presLayoutVars>
      </dgm:prSet>
      <dgm:spPr/>
    </dgm:pt>
    <dgm:pt modelId="{9FC51F2A-9C54-4FFB-8A8B-708DE21FAB27}" type="pres">
      <dgm:prSet presAssocID="{A9166500-D39B-4C79-A1B3-0D97DF81FDB9}" presName="sibTrans" presStyleCnt="0"/>
      <dgm:spPr/>
    </dgm:pt>
    <dgm:pt modelId="{1CCDBB92-DEF1-46D2-9546-42B3A64BD460}" type="pres">
      <dgm:prSet presAssocID="{5111B69A-5656-4596-B97C-695E94A7042C}" presName="compNode" presStyleCnt="0"/>
      <dgm:spPr/>
    </dgm:pt>
    <dgm:pt modelId="{69D2E525-AFAB-4A48-811B-ED40A8A8A813}" type="pres">
      <dgm:prSet presAssocID="{5111B69A-5656-4596-B97C-695E94A7042C}" presName="iconBgRect" presStyleLbl="bgShp" presStyleIdx="1" presStyleCnt="3"/>
      <dgm:spPr/>
    </dgm:pt>
    <dgm:pt modelId="{3BD437FB-EB78-432C-8F0E-79E7189BC47D}" type="pres">
      <dgm:prSet presAssocID="{5111B69A-5656-4596-B97C-695E94A7042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icopter"/>
        </a:ext>
      </dgm:extLst>
    </dgm:pt>
    <dgm:pt modelId="{3919518D-A4C6-4800-B98F-CEC8931DA260}" type="pres">
      <dgm:prSet presAssocID="{5111B69A-5656-4596-B97C-695E94A7042C}" presName="spaceRect" presStyleCnt="0"/>
      <dgm:spPr/>
    </dgm:pt>
    <dgm:pt modelId="{34E0C191-AB48-42AF-9843-B53ABE2FD825}" type="pres">
      <dgm:prSet presAssocID="{5111B69A-5656-4596-B97C-695E94A7042C}" presName="textRect" presStyleLbl="revTx" presStyleIdx="1" presStyleCnt="3">
        <dgm:presLayoutVars>
          <dgm:chMax val="1"/>
          <dgm:chPref val="1"/>
        </dgm:presLayoutVars>
      </dgm:prSet>
      <dgm:spPr/>
    </dgm:pt>
    <dgm:pt modelId="{4DFC59D9-0103-48EA-B122-35C615923C16}" type="pres">
      <dgm:prSet presAssocID="{C04BA00C-5B6E-46B2-A9AB-4BA886499372}" presName="sibTrans" presStyleCnt="0"/>
      <dgm:spPr/>
    </dgm:pt>
    <dgm:pt modelId="{3D890932-AEF4-48A0-98CF-ECED6AB8ED5C}" type="pres">
      <dgm:prSet presAssocID="{936F0892-C93C-4B8D-8A33-15C30F518BB7}" presName="compNode" presStyleCnt="0"/>
      <dgm:spPr/>
    </dgm:pt>
    <dgm:pt modelId="{15538221-806F-4A02-BAB0-CD5E8C731994}" type="pres">
      <dgm:prSet presAssocID="{936F0892-C93C-4B8D-8A33-15C30F518BB7}" presName="iconBgRect" presStyleLbl="bgShp" presStyleIdx="2" presStyleCnt="3"/>
      <dgm:spPr/>
    </dgm:pt>
    <dgm:pt modelId="{BFD2DDD1-F2BF-4112-9647-28409C94882D}" type="pres">
      <dgm:prSet presAssocID="{936F0892-C93C-4B8D-8A33-15C30F518BB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2BCA9EF1-5900-4ABD-B7E1-542FC61B4E41}" type="pres">
      <dgm:prSet presAssocID="{936F0892-C93C-4B8D-8A33-15C30F518BB7}" presName="spaceRect" presStyleCnt="0"/>
      <dgm:spPr/>
    </dgm:pt>
    <dgm:pt modelId="{8F7F6AA6-C1CE-41C7-BFB3-719B8593085E}" type="pres">
      <dgm:prSet presAssocID="{936F0892-C93C-4B8D-8A33-15C30F518BB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A847B6B-8D6D-4ECE-A62C-91FD30262B65}" type="presOf" srcId="{3C2859BA-5283-4449-A44D-DBD36DA6D167}" destId="{9B0106BE-58A4-48D3-BB4C-E01898808C16}" srcOrd="0" destOrd="0" presId="urn:microsoft.com/office/officeart/2018/5/layout/IconCircleLabelList"/>
    <dgm:cxn modelId="{FF57156D-1AB4-451C-8828-CB082A78D8B9}" srcId="{3C2859BA-5283-4449-A44D-DBD36DA6D167}" destId="{5111B69A-5656-4596-B97C-695E94A7042C}" srcOrd="1" destOrd="0" parTransId="{0EE0A175-1C84-466C-ABA5-73A008EAFE66}" sibTransId="{C04BA00C-5B6E-46B2-A9AB-4BA886499372}"/>
    <dgm:cxn modelId="{ACE68F57-9533-4FC1-AC7B-783FF99215B8}" type="presOf" srcId="{5111B69A-5656-4596-B97C-695E94A7042C}" destId="{34E0C191-AB48-42AF-9843-B53ABE2FD825}" srcOrd="0" destOrd="0" presId="urn:microsoft.com/office/officeart/2018/5/layout/IconCircleLabelList"/>
    <dgm:cxn modelId="{87498B9C-C5C8-4441-A331-7869F53562CC}" type="presOf" srcId="{936F0892-C93C-4B8D-8A33-15C30F518BB7}" destId="{8F7F6AA6-C1CE-41C7-BFB3-719B8593085E}" srcOrd="0" destOrd="0" presId="urn:microsoft.com/office/officeart/2018/5/layout/IconCircleLabelList"/>
    <dgm:cxn modelId="{129389AF-4480-4148-B8A6-3906D06594BF}" srcId="{3C2859BA-5283-4449-A44D-DBD36DA6D167}" destId="{936F0892-C93C-4B8D-8A33-15C30F518BB7}" srcOrd="2" destOrd="0" parTransId="{099F4224-B60C-4915-9F7B-F704CB53080A}" sibTransId="{63F798C3-7171-432F-BF2D-6B7A3B7D858E}"/>
    <dgm:cxn modelId="{FF5435C8-1607-49AB-8567-586B671822D1}" type="presOf" srcId="{21A06DD6-FDE9-4B74-93F9-220D3BA76757}" destId="{64B253F5-7A4A-4EDB-8EE6-43A165DA7DB2}" srcOrd="0" destOrd="0" presId="urn:microsoft.com/office/officeart/2018/5/layout/IconCircleLabelList"/>
    <dgm:cxn modelId="{C6767FFE-73B1-4793-972A-ACF694BB358B}" srcId="{3C2859BA-5283-4449-A44D-DBD36DA6D167}" destId="{21A06DD6-FDE9-4B74-93F9-220D3BA76757}" srcOrd="0" destOrd="0" parTransId="{6697A2A5-7EC9-42A7-BBFC-4F1D9A003075}" sibTransId="{A9166500-D39B-4C79-A1B3-0D97DF81FDB9}"/>
    <dgm:cxn modelId="{B664EC2D-B1AB-4BCD-8AC8-8685CE5E7D83}" type="presParOf" srcId="{9B0106BE-58A4-48D3-BB4C-E01898808C16}" destId="{D5518F48-0785-45F3-B2B7-B8642F88618D}" srcOrd="0" destOrd="0" presId="urn:microsoft.com/office/officeart/2018/5/layout/IconCircleLabelList"/>
    <dgm:cxn modelId="{DD5EEBA6-E1E8-4F3E-A676-F0DC93E4AB3D}" type="presParOf" srcId="{D5518F48-0785-45F3-B2B7-B8642F88618D}" destId="{AC1AB747-A933-4D5B-8B43-C6346784658F}" srcOrd="0" destOrd="0" presId="urn:microsoft.com/office/officeart/2018/5/layout/IconCircleLabelList"/>
    <dgm:cxn modelId="{6125E7AC-D75F-469D-9752-21002B716213}" type="presParOf" srcId="{D5518F48-0785-45F3-B2B7-B8642F88618D}" destId="{11532A31-18F9-4146-8E92-DA3C01555E99}" srcOrd="1" destOrd="0" presId="urn:microsoft.com/office/officeart/2018/5/layout/IconCircleLabelList"/>
    <dgm:cxn modelId="{B6D8F1F9-C10D-463E-A89C-EFDD289ECDAF}" type="presParOf" srcId="{D5518F48-0785-45F3-B2B7-B8642F88618D}" destId="{FE233641-8B24-4FFC-9942-B14EB90DDCD9}" srcOrd="2" destOrd="0" presId="urn:microsoft.com/office/officeart/2018/5/layout/IconCircleLabelList"/>
    <dgm:cxn modelId="{E314F83C-2D70-4E48-A5CD-4D4C7791842F}" type="presParOf" srcId="{D5518F48-0785-45F3-B2B7-B8642F88618D}" destId="{64B253F5-7A4A-4EDB-8EE6-43A165DA7DB2}" srcOrd="3" destOrd="0" presId="urn:microsoft.com/office/officeart/2018/5/layout/IconCircleLabelList"/>
    <dgm:cxn modelId="{9C822FD1-5604-408E-A206-434FF281A85A}" type="presParOf" srcId="{9B0106BE-58A4-48D3-BB4C-E01898808C16}" destId="{9FC51F2A-9C54-4FFB-8A8B-708DE21FAB27}" srcOrd="1" destOrd="0" presId="urn:microsoft.com/office/officeart/2018/5/layout/IconCircleLabelList"/>
    <dgm:cxn modelId="{A575543D-B6E6-4EAD-9451-770844A7528A}" type="presParOf" srcId="{9B0106BE-58A4-48D3-BB4C-E01898808C16}" destId="{1CCDBB92-DEF1-46D2-9546-42B3A64BD460}" srcOrd="2" destOrd="0" presId="urn:microsoft.com/office/officeart/2018/5/layout/IconCircleLabelList"/>
    <dgm:cxn modelId="{250D4596-2519-4EF6-8DB3-E6E04944A84E}" type="presParOf" srcId="{1CCDBB92-DEF1-46D2-9546-42B3A64BD460}" destId="{69D2E525-AFAB-4A48-811B-ED40A8A8A813}" srcOrd="0" destOrd="0" presId="urn:microsoft.com/office/officeart/2018/5/layout/IconCircleLabelList"/>
    <dgm:cxn modelId="{82B80E64-AE1D-43B0-BBBB-13A95A0FC703}" type="presParOf" srcId="{1CCDBB92-DEF1-46D2-9546-42B3A64BD460}" destId="{3BD437FB-EB78-432C-8F0E-79E7189BC47D}" srcOrd="1" destOrd="0" presId="urn:microsoft.com/office/officeart/2018/5/layout/IconCircleLabelList"/>
    <dgm:cxn modelId="{5B8A9859-6D43-4A18-B64A-6865C65D5444}" type="presParOf" srcId="{1CCDBB92-DEF1-46D2-9546-42B3A64BD460}" destId="{3919518D-A4C6-4800-B98F-CEC8931DA260}" srcOrd="2" destOrd="0" presId="urn:microsoft.com/office/officeart/2018/5/layout/IconCircleLabelList"/>
    <dgm:cxn modelId="{ACCCFFF5-59BA-41D0-B6E1-6D659A39C7B0}" type="presParOf" srcId="{1CCDBB92-DEF1-46D2-9546-42B3A64BD460}" destId="{34E0C191-AB48-42AF-9843-B53ABE2FD825}" srcOrd="3" destOrd="0" presId="urn:microsoft.com/office/officeart/2018/5/layout/IconCircleLabelList"/>
    <dgm:cxn modelId="{6B7B2E79-8335-42DE-AAEF-82A429F5E352}" type="presParOf" srcId="{9B0106BE-58A4-48D3-BB4C-E01898808C16}" destId="{4DFC59D9-0103-48EA-B122-35C615923C16}" srcOrd="3" destOrd="0" presId="urn:microsoft.com/office/officeart/2018/5/layout/IconCircleLabelList"/>
    <dgm:cxn modelId="{DF04BDB2-5C3B-4E6D-9572-4C5CF5D6E9A4}" type="presParOf" srcId="{9B0106BE-58A4-48D3-BB4C-E01898808C16}" destId="{3D890932-AEF4-48A0-98CF-ECED6AB8ED5C}" srcOrd="4" destOrd="0" presId="urn:microsoft.com/office/officeart/2018/5/layout/IconCircleLabelList"/>
    <dgm:cxn modelId="{7368EC70-9330-44AE-AB68-F562F546F21C}" type="presParOf" srcId="{3D890932-AEF4-48A0-98CF-ECED6AB8ED5C}" destId="{15538221-806F-4A02-BAB0-CD5E8C731994}" srcOrd="0" destOrd="0" presId="urn:microsoft.com/office/officeart/2018/5/layout/IconCircleLabelList"/>
    <dgm:cxn modelId="{D5F4C240-A8B0-4295-A6AF-797F6CD49A03}" type="presParOf" srcId="{3D890932-AEF4-48A0-98CF-ECED6AB8ED5C}" destId="{BFD2DDD1-F2BF-4112-9647-28409C94882D}" srcOrd="1" destOrd="0" presId="urn:microsoft.com/office/officeart/2018/5/layout/IconCircleLabelList"/>
    <dgm:cxn modelId="{3E0266C7-1C1E-4529-B142-2FAAB98C7647}" type="presParOf" srcId="{3D890932-AEF4-48A0-98CF-ECED6AB8ED5C}" destId="{2BCA9EF1-5900-4ABD-B7E1-542FC61B4E41}" srcOrd="2" destOrd="0" presId="urn:microsoft.com/office/officeart/2018/5/layout/IconCircleLabelList"/>
    <dgm:cxn modelId="{B17E9D17-FECC-44A4-875A-4CF471C81DF5}" type="presParOf" srcId="{3D890932-AEF4-48A0-98CF-ECED6AB8ED5C}" destId="{8F7F6AA6-C1CE-41C7-BFB3-719B8593085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1AB747-A933-4D5B-8B43-C6346784658F}">
      <dsp:nvSpPr>
        <dsp:cNvPr id="0" name=""/>
        <dsp:cNvSpPr/>
      </dsp:nvSpPr>
      <dsp:spPr>
        <a:xfrm>
          <a:off x="335819" y="1099160"/>
          <a:ext cx="1045458" cy="104545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532A31-18F9-4146-8E92-DA3C01555E99}">
      <dsp:nvSpPr>
        <dsp:cNvPr id="0" name=""/>
        <dsp:cNvSpPr/>
      </dsp:nvSpPr>
      <dsp:spPr>
        <a:xfrm>
          <a:off x="558621" y="1321963"/>
          <a:ext cx="599853" cy="5998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B253F5-7A4A-4EDB-8EE6-43A165DA7DB2}">
      <dsp:nvSpPr>
        <dsp:cNvPr id="0" name=""/>
        <dsp:cNvSpPr/>
      </dsp:nvSpPr>
      <dsp:spPr>
        <a:xfrm>
          <a:off x="1614" y="2470254"/>
          <a:ext cx="1713867" cy="11568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There are two main areas identified where further improvements are still to be made that could take the project further and make more sustainable gains and savings.</a:t>
          </a:r>
          <a:endParaRPr lang="en-US" sz="1100" kern="1200"/>
        </a:p>
      </dsp:txBody>
      <dsp:txXfrm>
        <a:off x="1614" y="2470254"/>
        <a:ext cx="1713867" cy="1156860"/>
      </dsp:txXfrm>
    </dsp:sp>
    <dsp:sp modelId="{69D2E525-AFAB-4A48-811B-ED40A8A8A813}">
      <dsp:nvSpPr>
        <dsp:cNvPr id="0" name=""/>
        <dsp:cNvSpPr/>
      </dsp:nvSpPr>
      <dsp:spPr>
        <a:xfrm>
          <a:off x="2349613" y="1099160"/>
          <a:ext cx="1045458" cy="104545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D437FB-EB78-432C-8F0E-79E7189BC47D}">
      <dsp:nvSpPr>
        <dsp:cNvPr id="0" name=""/>
        <dsp:cNvSpPr/>
      </dsp:nvSpPr>
      <dsp:spPr>
        <a:xfrm>
          <a:off x="2572415" y="1321963"/>
          <a:ext cx="599853" cy="5998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E0C191-AB48-42AF-9843-B53ABE2FD825}">
      <dsp:nvSpPr>
        <dsp:cNvPr id="0" name=""/>
        <dsp:cNvSpPr/>
      </dsp:nvSpPr>
      <dsp:spPr>
        <a:xfrm>
          <a:off x="2015408" y="2470254"/>
          <a:ext cx="1713867" cy="11568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1 Automation of the airway tension control.</a:t>
          </a:r>
          <a:endParaRPr lang="en-US" sz="1100" kern="1200"/>
        </a:p>
      </dsp:txBody>
      <dsp:txXfrm>
        <a:off x="2015408" y="2470254"/>
        <a:ext cx="1713867" cy="1156860"/>
      </dsp:txXfrm>
    </dsp:sp>
    <dsp:sp modelId="{15538221-806F-4A02-BAB0-CD5E8C731994}">
      <dsp:nvSpPr>
        <dsp:cNvPr id="0" name=""/>
        <dsp:cNvSpPr/>
      </dsp:nvSpPr>
      <dsp:spPr>
        <a:xfrm>
          <a:off x="4363406" y="1099160"/>
          <a:ext cx="1045458" cy="104545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D2DDD1-F2BF-4112-9647-28409C94882D}">
      <dsp:nvSpPr>
        <dsp:cNvPr id="0" name=""/>
        <dsp:cNvSpPr/>
      </dsp:nvSpPr>
      <dsp:spPr>
        <a:xfrm>
          <a:off x="4586209" y="1321963"/>
          <a:ext cx="599853" cy="5998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7F6AA6-C1CE-41C7-BFB3-719B8593085E}">
      <dsp:nvSpPr>
        <dsp:cNvPr id="0" name=""/>
        <dsp:cNvSpPr/>
      </dsp:nvSpPr>
      <dsp:spPr>
        <a:xfrm>
          <a:off x="4029202" y="2470254"/>
          <a:ext cx="1713867" cy="11568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2 Improved training for operators.</a:t>
          </a:r>
          <a:endParaRPr lang="en-US" sz="1100" kern="1200"/>
        </a:p>
      </dsp:txBody>
      <dsp:txXfrm>
        <a:off x="4029202" y="2470254"/>
        <a:ext cx="1713867" cy="11568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456C0F-C468-453D-A11B-6AF72A66A322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447AC7-0DAA-428B-BF51-9D41204FE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437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447AC7-0DAA-428B-BF51-9D41204FE08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5681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  <a:p>
            <a:endParaRPr lang="en-GB" dirty="0"/>
          </a:p>
          <a:p>
            <a:r>
              <a:rPr lang="en-GB" dirty="0"/>
              <a:t>Hello</a:t>
            </a:r>
            <a:r>
              <a:rPr lang="en-GB" baseline="0" dirty="0"/>
              <a:t> and welcome to our presentation  - THE POWER OF THE PEOPLE</a:t>
            </a:r>
          </a:p>
          <a:p>
            <a:endParaRPr lang="en-GB" baseline="0" dirty="0"/>
          </a:p>
          <a:p>
            <a:r>
              <a:rPr lang="en-GB" baseline="0" dirty="0"/>
              <a:t>We would like to thank you for this opportunity to present to you today </a:t>
            </a:r>
          </a:p>
          <a:p>
            <a:endParaRPr lang="en-GB" baseline="0" dirty="0"/>
          </a:p>
          <a:p>
            <a:r>
              <a:rPr lang="en-GB" baseline="0" dirty="0"/>
              <a:t>It’s a great privilege to be here</a:t>
            </a:r>
          </a:p>
          <a:p>
            <a:endParaRPr lang="en-GB" baseline="0" dirty="0"/>
          </a:p>
          <a:p>
            <a:r>
              <a:rPr lang="en-GB" baseline="0" dirty="0"/>
              <a:t>I hope you enjoy what we have to say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833F38-9825-4BC3-99E0-5CA0A43A3A2D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8755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833F38-9825-4BC3-99E0-5CA0A43A3A2D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79343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833F38-9825-4BC3-99E0-5CA0A43A3A2D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52881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833F38-9825-4BC3-99E0-5CA0A43A3A2D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00457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833F38-9825-4BC3-99E0-5CA0A43A3A2D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06016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833F38-9825-4BC3-99E0-5CA0A43A3A2D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27033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833F38-9825-4BC3-99E0-5CA0A43A3A2D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89622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833F38-9825-4BC3-99E0-5CA0A43A3A2D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47807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833F38-9825-4BC3-99E0-5CA0A43A3A2D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70541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="1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833F38-9825-4BC3-99E0-5CA0A43A3A2D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85282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833F38-9825-4BC3-99E0-5CA0A43A3A2D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8095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833F38-9825-4BC3-99E0-5CA0A43A3A2D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585035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833F38-9825-4BC3-99E0-5CA0A43A3A2D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035490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833F38-9825-4BC3-99E0-5CA0A43A3A2D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44376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833F38-9825-4BC3-99E0-5CA0A43A3A2D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86740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833F38-9825-4BC3-99E0-5CA0A43A3A2D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652178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833F38-9825-4BC3-99E0-5CA0A43A3A2D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347805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833F38-9825-4BC3-99E0-5CA0A43A3A2D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850644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833F38-9825-4BC3-99E0-5CA0A43A3A2D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57115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833F38-9825-4BC3-99E0-5CA0A43A3A2D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221932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447AC7-0DAA-428B-BF51-9D41204FE08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3788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B5F97-AE8C-46E6-B7F5-125B522BAA38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9D0B0-0C36-426C-AB81-F094E2A3C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601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B5F97-AE8C-46E6-B7F5-125B522BAA38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9D0B0-0C36-426C-AB81-F094E2A3C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6044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B5F97-AE8C-46E6-B7F5-125B522BAA38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9D0B0-0C36-426C-AB81-F094E2A3C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2385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B5F97-AE8C-46E6-B7F5-125B522BAA38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9D0B0-0C36-426C-AB81-F094E2A3C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537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B5F97-AE8C-46E6-B7F5-125B522BAA38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9D0B0-0C36-426C-AB81-F094E2A3C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783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B5F97-AE8C-46E6-B7F5-125B522BAA38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9D0B0-0C36-426C-AB81-F094E2A3C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9026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B5F97-AE8C-46E6-B7F5-125B522BAA38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9D0B0-0C36-426C-AB81-F094E2A3C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035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B5F97-AE8C-46E6-B7F5-125B522BAA38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9D0B0-0C36-426C-AB81-F094E2A3C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2933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B5F97-AE8C-46E6-B7F5-125B522BAA38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9D0B0-0C36-426C-AB81-F094E2A3C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129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B5F97-AE8C-46E6-B7F5-125B522BAA38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9D0B0-0C36-426C-AB81-F094E2A3C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444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B5F97-AE8C-46E6-B7F5-125B522BAA38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9D0B0-0C36-426C-AB81-F094E2A3C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85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ext_CK Intern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4"/>
          <p:cNvSpPr>
            <a:spLocks noGrp="1" noChangeArrowheads="1"/>
          </p:cNvSpPr>
          <p:nvPr>
            <p:ph type="ftr" sz="quarter" idx="3"/>
          </p:nvPr>
        </p:nvSpPr>
        <p:spPr>
          <a:xfrm>
            <a:off x="11506200" y="6518025"/>
            <a:ext cx="685800" cy="330200"/>
          </a:xfrm>
          <a:prstGeom prst="rect">
            <a:avLst/>
          </a:prstGeom>
        </p:spPr>
        <p:txBody>
          <a:bodyPr anchor="b" anchorCtr="0"/>
          <a:lstStyle>
            <a:lvl1pPr algn="r">
              <a:defRPr sz="1000">
                <a:solidFill>
                  <a:srgbClr val="7F7F7F"/>
                </a:solidFill>
              </a:defRPr>
            </a:lvl1pPr>
          </a:lstStyle>
          <a:p>
            <a:pPr>
              <a:defRPr/>
            </a:pPr>
            <a:fld id="{EF3536EF-629E-B34D-9A15-0C3B446260B5}" type="slidenum">
              <a:rPr lang="de-DE" altLang="ja-JP" smtClean="0"/>
              <a:pPr>
                <a:defRPr/>
              </a:pPr>
              <a:t>‹#›</a:t>
            </a:fld>
            <a:endParaRPr lang="de-DE" altLang="ja-JP"/>
          </a:p>
        </p:txBody>
      </p:sp>
      <p:sp>
        <p:nvSpPr>
          <p:cNvPr id="4" name="Text Box 8"/>
          <p:cNvSpPr txBox="1">
            <a:spLocks noChangeArrowheads="1"/>
          </p:cNvSpPr>
          <p:nvPr/>
        </p:nvSpPr>
        <p:spPr bwMode="auto">
          <a:xfrm>
            <a:off x="10829764" y="6602005"/>
            <a:ext cx="822661" cy="246221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>
            <a:lvl1pPr defTabSz="762000">
              <a:defRPr kumimoji="1" sz="2800" b="1">
                <a:solidFill>
                  <a:schemeClr val="tx1"/>
                </a:solidFill>
                <a:latin typeface="ＭＳ Ｐゴシック" pitchFamily="50" charset="-128"/>
                <a:ea typeface="ＭＳ Ｐゴシック" pitchFamily="50" charset="-128"/>
              </a:defRPr>
            </a:lvl1pPr>
            <a:lvl2pPr marL="742950" indent="-285750" defTabSz="762000">
              <a:defRPr kumimoji="1" sz="2800" b="1">
                <a:solidFill>
                  <a:schemeClr val="tx1"/>
                </a:solidFill>
                <a:latin typeface="ＭＳ Ｐゴシック" pitchFamily="50" charset="-128"/>
                <a:ea typeface="ＭＳ Ｐゴシック" pitchFamily="50" charset="-128"/>
              </a:defRPr>
            </a:lvl2pPr>
            <a:lvl3pPr marL="1143000" indent="-228600" defTabSz="762000">
              <a:defRPr kumimoji="1" sz="2800" b="1">
                <a:solidFill>
                  <a:schemeClr val="tx1"/>
                </a:solidFill>
                <a:latin typeface="ＭＳ Ｐゴシック" pitchFamily="50" charset="-128"/>
                <a:ea typeface="ＭＳ Ｐゴシック" pitchFamily="50" charset="-128"/>
              </a:defRPr>
            </a:lvl3pPr>
            <a:lvl4pPr marL="1600200" indent="-228600" defTabSz="762000">
              <a:defRPr kumimoji="1" sz="2800" b="1">
                <a:solidFill>
                  <a:schemeClr val="tx1"/>
                </a:solidFill>
                <a:latin typeface="ＭＳ Ｐゴシック" pitchFamily="50" charset="-128"/>
                <a:ea typeface="ＭＳ Ｐゴシック" pitchFamily="50" charset="-128"/>
              </a:defRPr>
            </a:lvl4pPr>
            <a:lvl5pPr marL="2057400" indent="-228600" defTabSz="762000">
              <a:defRPr kumimoji="1" sz="2800" b="1">
                <a:solidFill>
                  <a:schemeClr val="tx1"/>
                </a:solidFill>
                <a:latin typeface="ＭＳ Ｐゴシック" pitchFamily="50" charset="-128"/>
                <a:ea typeface="ＭＳ Ｐゴシック" pitchFamily="50" charset="-128"/>
              </a:defRPr>
            </a:lvl5pPr>
            <a:lvl6pPr marL="25146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Wingdings" pitchFamily="2" charset="2"/>
              <a:defRPr kumimoji="1" sz="2800" b="1">
                <a:solidFill>
                  <a:schemeClr val="tx1"/>
                </a:solidFill>
                <a:latin typeface="ＭＳ Ｐゴシック" pitchFamily="50" charset="-128"/>
                <a:ea typeface="ＭＳ Ｐゴシック" pitchFamily="50" charset="-128"/>
              </a:defRPr>
            </a:lvl6pPr>
            <a:lvl7pPr marL="29718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Wingdings" pitchFamily="2" charset="2"/>
              <a:defRPr kumimoji="1" sz="2800" b="1">
                <a:solidFill>
                  <a:schemeClr val="tx1"/>
                </a:solidFill>
                <a:latin typeface="ＭＳ Ｐゴシック" pitchFamily="50" charset="-128"/>
                <a:ea typeface="ＭＳ Ｐゴシック" pitchFamily="50" charset="-128"/>
              </a:defRPr>
            </a:lvl7pPr>
            <a:lvl8pPr marL="34290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Wingdings" pitchFamily="2" charset="2"/>
              <a:defRPr kumimoji="1" sz="2800" b="1">
                <a:solidFill>
                  <a:schemeClr val="tx1"/>
                </a:solidFill>
                <a:latin typeface="ＭＳ Ｐゴシック" pitchFamily="50" charset="-128"/>
                <a:ea typeface="ＭＳ Ｐゴシック" pitchFamily="50" charset="-128"/>
              </a:defRPr>
            </a:lvl8pPr>
            <a:lvl9pPr marL="3886200" indent="-228600" algn="ctr" defTabSz="762000" eaLnBrk="0" fontAlgn="base" hangingPunct="0"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Font typeface="Wingdings" pitchFamily="2" charset="2"/>
              <a:defRPr kumimoji="1" sz="2800" b="1">
                <a:solidFill>
                  <a:schemeClr val="tx1"/>
                </a:solidFill>
                <a:latin typeface="ＭＳ Ｐゴシック" pitchFamily="50" charset="-128"/>
                <a:ea typeface="ＭＳ Ｐゴシック" pitchFamily="50" charset="-128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r>
              <a:rPr lang="en-US" altLang="ja-JP" sz="1000" b="0" dirty="0">
                <a:solidFill>
                  <a:prstClr val="black">
                    <a:lumMod val="50000"/>
                    <a:lumOff val="50000"/>
                  </a:prstClr>
                </a:solidFill>
                <a:latin typeface="Arial" charset="0"/>
                <a:ea typeface="HGP創英角ｺﾞｼｯｸUB" pitchFamily="50" charset="-128"/>
                <a:cs typeface="Arial" charset="0"/>
              </a:rPr>
              <a:t>CK Internal</a:t>
            </a:r>
            <a:endParaRPr lang="en-US" altLang="ja-JP" sz="1000" b="0" i="1" dirty="0">
              <a:solidFill>
                <a:prstClr val="black">
                  <a:lumMod val="50000"/>
                  <a:lumOff val="50000"/>
                </a:prstClr>
              </a:solidFill>
              <a:latin typeface="Arial" charset="0"/>
              <a:ea typeface="HGP創英角ｺﾞｼｯｸUB" pitchFamily="50" charset="-128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9154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8B5F97-AE8C-46E6-B7F5-125B522BAA38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9D0B0-0C36-426C-AB81-F094E2A3C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665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gif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4.gif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6.gi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18" Type="http://schemas.openxmlformats.org/officeDocument/2006/relationships/image" Target="../media/image21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" Type="http://schemas.openxmlformats.org/officeDocument/2006/relationships/video" Target="../media/media3.mp4"/><Relationship Id="rId16" Type="http://schemas.openxmlformats.org/officeDocument/2006/relationships/image" Target="../media/image19.png"/><Relationship Id="rId1" Type="http://schemas.microsoft.com/office/2007/relationships/media" Target="../media/media3.mp4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pn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12.png"/><Relationship Id="rId14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image" Target="../media/image29.png"/><Relationship Id="rId3" Type="http://schemas.openxmlformats.org/officeDocument/2006/relationships/video" Target="../media/media4.mp4"/><Relationship Id="rId7" Type="http://schemas.openxmlformats.org/officeDocument/2006/relationships/image" Target="../media/image23.png"/><Relationship Id="rId12" Type="http://schemas.openxmlformats.org/officeDocument/2006/relationships/image" Target="../media/image28.png"/><Relationship Id="rId2" Type="http://schemas.microsoft.com/office/2007/relationships/media" Target="../media/media4.mp4"/><Relationship Id="rId1" Type="http://schemas.openxmlformats.org/officeDocument/2006/relationships/tags" Target="../tags/tag1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notesSlide" Target="../notesSlides/notesSlide4.xml"/><Relationship Id="rId10" Type="http://schemas.openxmlformats.org/officeDocument/2006/relationships/image" Target="../media/image26.png"/><Relationship Id="rId4" Type="http://schemas.openxmlformats.org/officeDocument/2006/relationships/slideLayout" Target="../slideLayouts/slideLayout12.xml"/><Relationship Id="rId9" Type="http://schemas.openxmlformats.org/officeDocument/2006/relationships/image" Target="../media/image2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30.png"/><Relationship Id="rId5" Type="http://schemas.openxmlformats.org/officeDocument/2006/relationships/image" Target="../media/image23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video" Target="../media/media6.mp4"/><Relationship Id="rId7" Type="http://schemas.openxmlformats.org/officeDocument/2006/relationships/image" Target="../media/image32.png"/><Relationship Id="rId2" Type="http://schemas.microsoft.com/office/2007/relationships/media" Target="../media/media6.mp4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31.png"/><Relationship Id="rId5" Type="http://schemas.openxmlformats.org/officeDocument/2006/relationships/notesSlide" Target="../notesSlides/notesSlide6.xml"/><Relationship Id="rId10" Type="http://schemas.openxmlformats.org/officeDocument/2006/relationships/image" Target="../media/image35.png"/><Relationship Id="rId4" Type="http://schemas.openxmlformats.org/officeDocument/2006/relationships/slideLayout" Target="../slideLayouts/slideLayout12.xml"/><Relationship Id="rId9" Type="http://schemas.openxmlformats.org/officeDocument/2006/relationships/image" Target="../media/image34.e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video" Target="../media/media7.mp4"/><Relationship Id="rId7" Type="http://schemas.openxmlformats.org/officeDocument/2006/relationships/image" Target="../media/image37.png"/><Relationship Id="rId2" Type="http://schemas.microsoft.com/office/2007/relationships/media" Target="../media/media7.mp4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36.png"/><Relationship Id="rId5" Type="http://schemas.openxmlformats.org/officeDocument/2006/relationships/notesSlide" Target="../notesSlides/notesSlide7.xml"/><Relationship Id="rId4" Type="http://schemas.openxmlformats.org/officeDocument/2006/relationships/slideLayout" Target="../slideLayouts/slideLayout12.xml"/><Relationship Id="rId9" Type="http://schemas.openxmlformats.org/officeDocument/2006/relationships/image" Target="../media/image3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13" Type="http://schemas.openxmlformats.org/officeDocument/2006/relationships/image" Target="../media/image45.emf"/><Relationship Id="rId3" Type="http://schemas.openxmlformats.org/officeDocument/2006/relationships/video" Target="../media/media8.mp4"/><Relationship Id="rId7" Type="http://schemas.openxmlformats.org/officeDocument/2006/relationships/image" Target="../media/image40.emf"/><Relationship Id="rId12" Type="http://schemas.openxmlformats.org/officeDocument/2006/relationships/image" Target="../media/image44.emf"/><Relationship Id="rId2" Type="http://schemas.microsoft.com/office/2007/relationships/media" Target="../media/media8.mp4"/><Relationship Id="rId1" Type="http://schemas.openxmlformats.org/officeDocument/2006/relationships/themeOverride" Target="../theme/themeOverride3.xml"/><Relationship Id="rId6" Type="http://schemas.openxmlformats.org/officeDocument/2006/relationships/image" Target="../media/image39.emf"/><Relationship Id="rId11" Type="http://schemas.openxmlformats.org/officeDocument/2006/relationships/image" Target="../media/image43.emf"/><Relationship Id="rId5" Type="http://schemas.openxmlformats.org/officeDocument/2006/relationships/notesSlide" Target="../notesSlides/notesSlide8.xml"/><Relationship Id="rId15" Type="http://schemas.openxmlformats.org/officeDocument/2006/relationships/image" Target="../media/image47.png"/><Relationship Id="rId10" Type="http://schemas.openxmlformats.org/officeDocument/2006/relationships/image" Target="../media/image31.png"/><Relationship Id="rId4" Type="http://schemas.openxmlformats.org/officeDocument/2006/relationships/slideLayout" Target="../slideLayouts/slideLayout12.xml"/><Relationship Id="rId9" Type="http://schemas.openxmlformats.org/officeDocument/2006/relationships/image" Target="../media/image42.png"/><Relationship Id="rId14" Type="http://schemas.openxmlformats.org/officeDocument/2006/relationships/image" Target="../media/image46.e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video" Target="../media/media9.mp4"/><Relationship Id="rId7" Type="http://schemas.openxmlformats.org/officeDocument/2006/relationships/image" Target="../media/image42.png"/><Relationship Id="rId2" Type="http://schemas.microsoft.com/office/2007/relationships/media" Target="../media/media9.mp4"/><Relationship Id="rId1" Type="http://schemas.openxmlformats.org/officeDocument/2006/relationships/themeOverride" Target="../theme/themeOverride4.xml"/><Relationship Id="rId6" Type="http://schemas.openxmlformats.org/officeDocument/2006/relationships/image" Target="../media/image41.png"/><Relationship Id="rId11" Type="http://schemas.openxmlformats.org/officeDocument/2006/relationships/image" Target="../media/image50.png"/><Relationship Id="rId5" Type="http://schemas.openxmlformats.org/officeDocument/2006/relationships/notesSlide" Target="../notesSlides/notesSlide9.xml"/><Relationship Id="rId10" Type="http://schemas.openxmlformats.org/officeDocument/2006/relationships/image" Target="../media/image49.png"/><Relationship Id="rId4" Type="http://schemas.openxmlformats.org/officeDocument/2006/relationships/slideLayout" Target="../slideLayouts/slideLayout12.xml"/><Relationship Id="rId9" Type="http://schemas.openxmlformats.org/officeDocument/2006/relationships/image" Target="../media/image4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emf"/><Relationship Id="rId13" Type="http://schemas.openxmlformats.org/officeDocument/2006/relationships/image" Target="../media/image58.emf"/><Relationship Id="rId3" Type="http://schemas.openxmlformats.org/officeDocument/2006/relationships/video" Target="../media/media10.mp4"/><Relationship Id="rId7" Type="http://schemas.openxmlformats.org/officeDocument/2006/relationships/image" Target="../media/image52.png"/><Relationship Id="rId12" Type="http://schemas.openxmlformats.org/officeDocument/2006/relationships/image" Target="../media/image57.emf"/><Relationship Id="rId2" Type="http://schemas.microsoft.com/office/2007/relationships/media" Target="../media/media10.mp4"/><Relationship Id="rId16" Type="http://schemas.openxmlformats.org/officeDocument/2006/relationships/image" Target="../media/image60.png"/><Relationship Id="rId1" Type="http://schemas.openxmlformats.org/officeDocument/2006/relationships/themeOverride" Target="../theme/themeOverride5.xml"/><Relationship Id="rId6" Type="http://schemas.openxmlformats.org/officeDocument/2006/relationships/image" Target="../media/image51.emf"/><Relationship Id="rId11" Type="http://schemas.openxmlformats.org/officeDocument/2006/relationships/image" Target="../media/image56.png"/><Relationship Id="rId5" Type="http://schemas.openxmlformats.org/officeDocument/2006/relationships/notesSlide" Target="../notesSlides/notesSlide10.xml"/><Relationship Id="rId15" Type="http://schemas.openxmlformats.org/officeDocument/2006/relationships/image" Target="../media/image31.png"/><Relationship Id="rId10" Type="http://schemas.openxmlformats.org/officeDocument/2006/relationships/image" Target="../media/image55.emf"/><Relationship Id="rId4" Type="http://schemas.openxmlformats.org/officeDocument/2006/relationships/slideLayout" Target="../slideLayouts/slideLayout12.xml"/><Relationship Id="rId9" Type="http://schemas.openxmlformats.org/officeDocument/2006/relationships/image" Target="../media/image54.png"/><Relationship Id="rId14" Type="http://schemas.openxmlformats.org/officeDocument/2006/relationships/image" Target="../media/image5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video" Target="../media/media11.mp4"/><Relationship Id="rId7" Type="http://schemas.openxmlformats.org/officeDocument/2006/relationships/image" Target="../media/image31.png"/><Relationship Id="rId12" Type="http://schemas.openxmlformats.org/officeDocument/2006/relationships/image" Target="../media/image65.png"/><Relationship Id="rId2" Type="http://schemas.microsoft.com/office/2007/relationships/media" Target="../media/media11.mp4"/><Relationship Id="rId1" Type="http://schemas.openxmlformats.org/officeDocument/2006/relationships/themeOverride" Target="../theme/themeOverride6.xml"/><Relationship Id="rId6" Type="http://schemas.openxmlformats.org/officeDocument/2006/relationships/image" Target="../media/image27.png"/><Relationship Id="rId11" Type="http://schemas.openxmlformats.org/officeDocument/2006/relationships/image" Target="../media/image64.png"/><Relationship Id="rId5" Type="http://schemas.openxmlformats.org/officeDocument/2006/relationships/notesSlide" Target="../notesSlides/notesSlide11.xml"/><Relationship Id="rId10" Type="http://schemas.openxmlformats.org/officeDocument/2006/relationships/image" Target="../media/image63.emf"/><Relationship Id="rId4" Type="http://schemas.openxmlformats.org/officeDocument/2006/relationships/slideLayout" Target="../slideLayouts/slideLayout12.xml"/><Relationship Id="rId9" Type="http://schemas.openxmlformats.org/officeDocument/2006/relationships/image" Target="../media/image6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emf"/><Relationship Id="rId3" Type="http://schemas.openxmlformats.org/officeDocument/2006/relationships/video" Target="../media/media12.mp4"/><Relationship Id="rId7" Type="http://schemas.openxmlformats.org/officeDocument/2006/relationships/image" Target="../media/image31.png"/><Relationship Id="rId2" Type="http://schemas.microsoft.com/office/2007/relationships/media" Target="../media/media12.mp4"/><Relationship Id="rId1" Type="http://schemas.openxmlformats.org/officeDocument/2006/relationships/themeOverride" Target="../theme/themeOverride7.xml"/><Relationship Id="rId6" Type="http://schemas.openxmlformats.org/officeDocument/2006/relationships/image" Target="../media/image66.png"/><Relationship Id="rId5" Type="http://schemas.openxmlformats.org/officeDocument/2006/relationships/notesSlide" Target="../notesSlides/notesSlide12.xml"/><Relationship Id="rId10" Type="http://schemas.openxmlformats.org/officeDocument/2006/relationships/image" Target="../media/image69.png"/><Relationship Id="rId4" Type="http://schemas.openxmlformats.org/officeDocument/2006/relationships/slideLayout" Target="../slideLayouts/slideLayout12.xml"/><Relationship Id="rId9" Type="http://schemas.openxmlformats.org/officeDocument/2006/relationships/image" Target="../media/image68.e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video" Target="../media/media13.mp4"/><Relationship Id="rId7" Type="http://schemas.openxmlformats.org/officeDocument/2006/relationships/image" Target="../media/image71.jpeg"/><Relationship Id="rId2" Type="http://schemas.microsoft.com/office/2007/relationships/media" Target="../media/media13.mp4"/><Relationship Id="rId1" Type="http://schemas.openxmlformats.org/officeDocument/2006/relationships/themeOverride" Target="../theme/themeOverride8.xml"/><Relationship Id="rId6" Type="http://schemas.openxmlformats.org/officeDocument/2006/relationships/image" Target="../media/image70.png"/><Relationship Id="rId5" Type="http://schemas.openxmlformats.org/officeDocument/2006/relationships/notesSlide" Target="../notesSlides/notesSlide13.xml"/><Relationship Id="rId4" Type="http://schemas.openxmlformats.org/officeDocument/2006/relationships/slideLayout" Target="../slideLayouts/slideLayout12.xml"/><Relationship Id="rId9" Type="http://schemas.openxmlformats.org/officeDocument/2006/relationships/image" Target="../media/image72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3" Type="http://schemas.openxmlformats.org/officeDocument/2006/relationships/video" Target="../media/media14.mp4"/><Relationship Id="rId7" Type="http://schemas.openxmlformats.org/officeDocument/2006/relationships/image" Target="../media/image74.png"/><Relationship Id="rId2" Type="http://schemas.microsoft.com/office/2007/relationships/media" Target="../media/media14.mp4"/><Relationship Id="rId1" Type="http://schemas.openxmlformats.org/officeDocument/2006/relationships/themeOverride" Target="../theme/themeOverride9.xml"/><Relationship Id="rId6" Type="http://schemas.openxmlformats.org/officeDocument/2006/relationships/image" Target="../media/image73.png"/><Relationship Id="rId5" Type="http://schemas.openxmlformats.org/officeDocument/2006/relationships/notesSlide" Target="../notesSlides/notesSlide14.xml"/><Relationship Id="rId10" Type="http://schemas.openxmlformats.org/officeDocument/2006/relationships/image" Target="../media/image76.png"/><Relationship Id="rId4" Type="http://schemas.openxmlformats.org/officeDocument/2006/relationships/slideLayout" Target="../slideLayouts/slideLayout12.xml"/><Relationship Id="rId9" Type="http://schemas.openxmlformats.org/officeDocument/2006/relationships/image" Target="../media/image3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emf"/><Relationship Id="rId13" Type="http://schemas.openxmlformats.org/officeDocument/2006/relationships/image" Target="../media/image83.png"/><Relationship Id="rId3" Type="http://schemas.openxmlformats.org/officeDocument/2006/relationships/video" Target="../media/media15.mp4"/><Relationship Id="rId7" Type="http://schemas.openxmlformats.org/officeDocument/2006/relationships/image" Target="../media/image77.emf"/><Relationship Id="rId12" Type="http://schemas.openxmlformats.org/officeDocument/2006/relationships/image" Target="../media/image82.png"/><Relationship Id="rId2" Type="http://schemas.microsoft.com/office/2007/relationships/media" Target="../media/media15.mp4"/><Relationship Id="rId1" Type="http://schemas.openxmlformats.org/officeDocument/2006/relationships/themeOverride" Target="../theme/themeOverride10.xml"/><Relationship Id="rId6" Type="http://schemas.openxmlformats.org/officeDocument/2006/relationships/image" Target="../media/image31.png"/><Relationship Id="rId11" Type="http://schemas.openxmlformats.org/officeDocument/2006/relationships/image" Target="../media/image81.emf"/><Relationship Id="rId5" Type="http://schemas.openxmlformats.org/officeDocument/2006/relationships/notesSlide" Target="../notesSlides/notesSlide15.xml"/><Relationship Id="rId10" Type="http://schemas.openxmlformats.org/officeDocument/2006/relationships/image" Target="../media/image80.emf"/><Relationship Id="rId4" Type="http://schemas.openxmlformats.org/officeDocument/2006/relationships/slideLayout" Target="../slideLayouts/slideLayout12.xml"/><Relationship Id="rId9" Type="http://schemas.openxmlformats.org/officeDocument/2006/relationships/image" Target="../media/image79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emf"/><Relationship Id="rId13" Type="http://schemas.openxmlformats.org/officeDocument/2006/relationships/image" Target="../media/image90.png"/><Relationship Id="rId3" Type="http://schemas.openxmlformats.org/officeDocument/2006/relationships/video" Target="../media/media16.mp4"/><Relationship Id="rId7" Type="http://schemas.openxmlformats.org/officeDocument/2006/relationships/image" Target="../media/image84.png"/><Relationship Id="rId12" Type="http://schemas.openxmlformats.org/officeDocument/2006/relationships/image" Target="../media/image89.png"/><Relationship Id="rId2" Type="http://schemas.microsoft.com/office/2007/relationships/media" Target="../media/media16.mp4"/><Relationship Id="rId1" Type="http://schemas.openxmlformats.org/officeDocument/2006/relationships/themeOverride" Target="../theme/themeOverride11.xml"/><Relationship Id="rId6" Type="http://schemas.openxmlformats.org/officeDocument/2006/relationships/image" Target="../media/image31.png"/><Relationship Id="rId11" Type="http://schemas.openxmlformats.org/officeDocument/2006/relationships/image" Target="../media/image88.png"/><Relationship Id="rId5" Type="http://schemas.openxmlformats.org/officeDocument/2006/relationships/notesSlide" Target="../notesSlides/notesSlide16.xml"/><Relationship Id="rId10" Type="http://schemas.openxmlformats.org/officeDocument/2006/relationships/image" Target="../media/image87.png"/><Relationship Id="rId4" Type="http://schemas.openxmlformats.org/officeDocument/2006/relationships/slideLayout" Target="../slideLayouts/slideLayout12.xml"/><Relationship Id="rId9" Type="http://schemas.openxmlformats.org/officeDocument/2006/relationships/image" Target="../media/image86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png"/><Relationship Id="rId3" Type="http://schemas.openxmlformats.org/officeDocument/2006/relationships/video" Target="../media/media17.mp4"/><Relationship Id="rId7" Type="http://schemas.openxmlformats.org/officeDocument/2006/relationships/image" Target="../media/image31.png"/><Relationship Id="rId2" Type="http://schemas.microsoft.com/office/2007/relationships/media" Target="../media/media17.mp4"/><Relationship Id="rId1" Type="http://schemas.openxmlformats.org/officeDocument/2006/relationships/themeOverride" Target="../theme/themeOverride12.xml"/><Relationship Id="rId6" Type="http://schemas.openxmlformats.org/officeDocument/2006/relationships/image" Target="../media/image62.png"/><Relationship Id="rId5" Type="http://schemas.openxmlformats.org/officeDocument/2006/relationships/notesSlide" Target="../notesSlides/notesSlide17.xml"/><Relationship Id="rId4" Type="http://schemas.openxmlformats.org/officeDocument/2006/relationships/slideLayout" Target="../slideLayouts/slideLayout12.xml"/><Relationship Id="rId9" Type="http://schemas.openxmlformats.org/officeDocument/2006/relationships/image" Target="../media/image92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png"/><Relationship Id="rId3" Type="http://schemas.openxmlformats.org/officeDocument/2006/relationships/video" Target="../media/media18.mp4"/><Relationship Id="rId7" Type="http://schemas.openxmlformats.org/officeDocument/2006/relationships/image" Target="../media/image31.png"/><Relationship Id="rId2" Type="http://schemas.microsoft.com/office/2007/relationships/media" Target="../media/media18.mp4"/><Relationship Id="rId1" Type="http://schemas.openxmlformats.org/officeDocument/2006/relationships/themeOverride" Target="../theme/themeOverride13.xml"/><Relationship Id="rId6" Type="http://schemas.openxmlformats.org/officeDocument/2006/relationships/image" Target="../media/image93.png"/><Relationship Id="rId5" Type="http://schemas.openxmlformats.org/officeDocument/2006/relationships/notesSlide" Target="../notesSlides/notesSlide18.xml"/><Relationship Id="rId4" Type="http://schemas.openxmlformats.org/officeDocument/2006/relationships/slideLayout" Target="../slideLayouts/slideLayout12.xml"/><Relationship Id="rId9" Type="http://schemas.openxmlformats.org/officeDocument/2006/relationships/image" Target="../media/image94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4.png"/><Relationship Id="rId3" Type="http://schemas.openxmlformats.org/officeDocument/2006/relationships/video" Target="../media/media19.mp4"/><Relationship Id="rId7" Type="http://schemas.openxmlformats.org/officeDocument/2006/relationships/image" Target="../media/image31.png"/><Relationship Id="rId2" Type="http://schemas.microsoft.com/office/2007/relationships/media" Target="../media/media19.mp4"/><Relationship Id="rId1" Type="http://schemas.openxmlformats.org/officeDocument/2006/relationships/themeOverride" Target="../theme/themeOverride14.xml"/><Relationship Id="rId6" Type="http://schemas.openxmlformats.org/officeDocument/2006/relationships/chart" Target="../charts/chart1.xml"/><Relationship Id="rId5" Type="http://schemas.openxmlformats.org/officeDocument/2006/relationships/notesSlide" Target="../notesSlides/notesSlide19.xml"/><Relationship Id="rId4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video" Target="../media/media20.mp4"/><Relationship Id="rId7" Type="http://schemas.openxmlformats.org/officeDocument/2006/relationships/image" Target="../media/image95.emf"/><Relationship Id="rId2" Type="http://schemas.microsoft.com/office/2007/relationships/media" Target="../media/media20.mp4"/><Relationship Id="rId1" Type="http://schemas.openxmlformats.org/officeDocument/2006/relationships/themeOverride" Target="../theme/themeOverride15.xml"/><Relationship Id="rId6" Type="http://schemas.openxmlformats.org/officeDocument/2006/relationships/image" Target="../media/image31.png"/><Relationship Id="rId5" Type="http://schemas.openxmlformats.org/officeDocument/2006/relationships/notesSlide" Target="../notesSlides/notesSlide20.xml"/><Relationship Id="rId4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video" Target="../media/media21.mp4"/><Relationship Id="rId7" Type="http://schemas.openxmlformats.org/officeDocument/2006/relationships/image" Target="../media/image96.png"/><Relationship Id="rId2" Type="http://schemas.microsoft.com/office/2007/relationships/media" Target="../media/media21.mp4"/><Relationship Id="rId1" Type="http://schemas.openxmlformats.org/officeDocument/2006/relationships/themeOverride" Target="../theme/themeOverride16.xml"/><Relationship Id="rId6" Type="http://schemas.openxmlformats.org/officeDocument/2006/relationships/image" Target="../media/image31.png"/><Relationship Id="rId5" Type="http://schemas.openxmlformats.org/officeDocument/2006/relationships/notesSlide" Target="../notesSlides/notesSlide21.xml"/><Relationship Id="rId4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video" Target="../media/media22.mp4"/><Relationship Id="rId7" Type="http://schemas.openxmlformats.org/officeDocument/2006/relationships/diagramLayout" Target="../diagrams/layout1.xml"/><Relationship Id="rId2" Type="http://schemas.microsoft.com/office/2007/relationships/media" Target="../media/media22.mp4"/><Relationship Id="rId1" Type="http://schemas.openxmlformats.org/officeDocument/2006/relationships/themeOverride" Target="../theme/themeOverride17.xml"/><Relationship Id="rId6" Type="http://schemas.openxmlformats.org/officeDocument/2006/relationships/diagramData" Target="../diagrams/data1.xml"/><Relationship Id="rId11" Type="http://schemas.openxmlformats.org/officeDocument/2006/relationships/image" Target="../media/image104.png"/><Relationship Id="rId5" Type="http://schemas.openxmlformats.org/officeDocument/2006/relationships/image" Target="../media/image97.jpeg"/><Relationship Id="rId10" Type="http://schemas.microsoft.com/office/2007/relationships/diagramDrawing" Target="../diagrams/drawing1.xml"/><Relationship Id="rId4" Type="http://schemas.openxmlformats.org/officeDocument/2006/relationships/slideLayout" Target="../slideLayouts/slideLayout2.xml"/><Relationship Id="rId9" Type="http://schemas.openxmlformats.org/officeDocument/2006/relationships/diagramColors" Target="../diagrams/colors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video" Target="../media/media23.mp4"/><Relationship Id="rId7" Type="http://schemas.openxmlformats.org/officeDocument/2006/relationships/image" Target="../media/image107.png"/><Relationship Id="rId2" Type="http://schemas.microsoft.com/office/2007/relationships/media" Target="../media/media23.mp4"/><Relationship Id="rId1" Type="http://schemas.openxmlformats.org/officeDocument/2006/relationships/themeOverride" Target="../theme/themeOverride18.xml"/><Relationship Id="rId6" Type="http://schemas.openxmlformats.org/officeDocument/2006/relationships/image" Target="../media/image106.jpg"/><Relationship Id="rId5" Type="http://schemas.openxmlformats.org/officeDocument/2006/relationships/image" Target="../media/image105.jpeg"/><Relationship Id="rId4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0.jpeg"/><Relationship Id="rId3" Type="http://schemas.openxmlformats.org/officeDocument/2006/relationships/video" Target="../media/media24.mp4"/><Relationship Id="rId7" Type="http://schemas.openxmlformats.org/officeDocument/2006/relationships/image" Target="../media/image109.png"/><Relationship Id="rId2" Type="http://schemas.microsoft.com/office/2007/relationships/media" Target="../media/media24.mp4"/><Relationship Id="rId1" Type="http://schemas.openxmlformats.org/officeDocument/2006/relationships/themeOverride" Target="../theme/themeOverride19.xml"/><Relationship Id="rId6" Type="http://schemas.openxmlformats.org/officeDocument/2006/relationships/image" Target="../media/image108.jpeg"/><Relationship Id="rId5" Type="http://schemas.openxmlformats.org/officeDocument/2006/relationships/notesSlide" Target="../notesSlides/notesSlide22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video" Target="../media/media25.mp4"/><Relationship Id="rId7" Type="http://schemas.openxmlformats.org/officeDocument/2006/relationships/image" Target="../media/image113.png"/><Relationship Id="rId2" Type="http://schemas.microsoft.com/office/2007/relationships/media" Target="../media/media25.mp4"/><Relationship Id="rId1" Type="http://schemas.openxmlformats.org/officeDocument/2006/relationships/themeOverride" Target="../theme/themeOverride20.xml"/><Relationship Id="rId6" Type="http://schemas.openxmlformats.org/officeDocument/2006/relationships/image" Target="../media/image112.svg"/><Relationship Id="rId5" Type="http://schemas.openxmlformats.org/officeDocument/2006/relationships/image" Target="../media/image111.png"/><Relationship Id="rId4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655762"/>
          </a:xfrm>
        </p:spPr>
        <p:txBody>
          <a:bodyPr>
            <a:normAutofit/>
          </a:bodyPr>
          <a:lstStyle/>
          <a:p>
            <a:r>
              <a:rPr lang="en-GB" sz="8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Project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2268676"/>
          </a:xfrm>
        </p:spPr>
        <p:txBody>
          <a:bodyPr>
            <a:normAutofit fontScale="70000" lnSpcReduction="20000"/>
          </a:bodyPr>
          <a:lstStyle/>
          <a:p>
            <a:r>
              <a:rPr lang="en-GB" sz="7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Reflection</a:t>
            </a:r>
          </a:p>
          <a:p>
            <a:endParaRPr lang="en-GB" sz="5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5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Barrie John </a:t>
            </a:r>
          </a:p>
          <a:p>
            <a:r>
              <a:rPr lang="en-GB" sz="5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1811176</a:t>
            </a: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0F3DE2CC-F901-4402-A9B8-0C80783158B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9976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206"/>
    </mc:Choice>
    <mc:Fallback>
      <p:transition spd="slow" advTm="202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719737" y="3717033"/>
            <a:ext cx="5491991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Rounded MT Bold" panose="020F0704030504030204" pitchFamily="34" charset="0"/>
              </a:rPr>
              <a:t>The Power Of People</a:t>
            </a:r>
            <a:endParaRPr lang="en-GB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73698" y="253164"/>
            <a:ext cx="4374430" cy="317583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816080" y="2721114"/>
            <a:ext cx="29717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>
                <a:latin typeface="Arial Rounded MT Bold" panose="020F0704030504030204" pitchFamily="34" charset="0"/>
              </a:rPr>
              <a:t>Calsonic Kansei</a:t>
            </a:r>
          </a:p>
          <a:p>
            <a:pPr algn="r"/>
            <a:r>
              <a:rPr lang="en-GB" sz="2000" dirty="0">
                <a:latin typeface="Arial Rounded MT Bold" panose="020F0704030504030204" pitchFamily="34" charset="0"/>
              </a:rPr>
              <a:t>Llanelli Plant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08168" y="333437"/>
            <a:ext cx="2285364" cy="2305084"/>
          </a:xfrm>
          <a:prstGeom prst="rect">
            <a:avLst/>
          </a:prstGeom>
        </p:spPr>
      </p:pic>
      <p:sp>
        <p:nvSpPr>
          <p:cNvPr id="7" name="Right Arrow 6"/>
          <p:cNvSpPr/>
          <p:nvPr/>
        </p:nvSpPr>
        <p:spPr bwMode="auto">
          <a:xfrm>
            <a:off x="8154352" y="1812215"/>
            <a:ext cx="461928" cy="101582"/>
          </a:xfrm>
          <a:prstGeom prst="rightArrow">
            <a:avLst/>
          </a:prstGeom>
          <a:solidFill>
            <a:srgbClr val="00B050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>
              <a:latin typeface="Arial" charset="0"/>
              <a:ea typeface="ＭＳ Ｐゴシック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927648" y="5805265"/>
            <a:ext cx="515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FY17 CK Global Convention</a:t>
            </a:r>
          </a:p>
          <a:p>
            <a:r>
              <a:rPr lang="en-GB" dirty="0">
                <a:latin typeface="Arial Rounded MT Bold" panose="020F0704030504030204" pitchFamily="34" charset="0"/>
              </a:rPr>
              <a:t>6</a:t>
            </a:r>
            <a:r>
              <a:rPr lang="en-GB" baseline="30000" dirty="0">
                <a:latin typeface="Arial Rounded MT Bold" panose="020F0704030504030204" pitchFamily="34" charset="0"/>
              </a:rPr>
              <a:t>th</a:t>
            </a:r>
            <a:r>
              <a:rPr lang="en-GB" dirty="0">
                <a:latin typeface="Arial Rounded MT Bold" panose="020F0704030504030204" pitchFamily="34" charset="0"/>
              </a:rPr>
              <a:t> December 2017 </a:t>
            </a:r>
          </a:p>
        </p:txBody>
      </p:sp>
      <p:pic>
        <p:nvPicPr>
          <p:cNvPr id="11" name="Picture 10" descr="3dflags_jpn0001-0003a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1318" y="4660859"/>
            <a:ext cx="1228962" cy="743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 descr="3dflags_xad0001-0003a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3763" y="4674716"/>
            <a:ext cx="1156342" cy="789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PaysdeGalles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672" y="4653136"/>
            <a:ext cx="1415482" cy="846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1524000" y="0"/>
            <a:ext cx="1349698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574D3CDE-4F7D-4131-A521-82977ABC2E2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616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7092"/>
    </mc:Choice>
    <mc:Fallback>
      <p:transition advTm="70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524001" y="184150"/>
            <a:ext cx="6475413" cy="357188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dirty="0"/>
              <a:t>Top 3 customers and products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3980" y="2755081"/>
            <a:ext cx="3352254" cy="195815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83369" y="2848026"/>
            <a:ext cx="2976064" cy="144998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3634" y="4673450"/>
            <a:ext cx="3362526" cy="156386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27662" y="4367350"/>
            <a:ext cx="3276851" cy="198031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26706" y="809647"/>
            <a:ext cx="3068929" cy="191899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95635" y="923687"/>
            <a:ext cx="3357563" cy="176212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16200000">
            <a:off x="2259325" y="4492098"/>
            <a:ext cx="1299373" cy="2197515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976636" y="2888357"/>
            <a:ext cx="2031132" cy="1785431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279576" y="5157193"/>
            <a:ext cx="13681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Aux Radiator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775520" y="1055215"/>
            <a:ext cx="2350968" cy="1529659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2241994" y="1373868"/>
            <a:ext cx="14057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12mm Radiator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2314002" y="3318084"/>
            <a:ext cx="14057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27mm Radiator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920700" y="4546091"/>
            <a:ext cx="891651" cy="58374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002273" y="675944"/>
            <a:ext cx="850776" cy="73683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780036" y="2702873"/>
            <a:ext cx="1295250" cy="730572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193981" y="2745170"/>
            <a:ext cx="702651" cy="725918"/>
          </a:xfrm>
          <a:prstGeom prst="rect">
            <a:avLst/>
          </a:prstGeom>
        </p:spPr>
      </p:pic>
      <p:pic>
        <p:nvPicPr>
          <p:cNvPr id="20" name="Video 19">
            <a:hlinkClick r:id="" action="ppaction://media"/>
            <a:extLst>
              <a:ext uri="{FF2B5EF4-FFF2-40B4-BE49-F238E27FC236}">
                <a16:creationId xmlns:a16="http://schemas.microsoft.com/office/drawing/2014/main" id="{502193C2-CD49-4F76-96B3-C66272F8CBE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2811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661"/>
    </mc:Choice>
    <mc:Fallback>
      <p:transition spd="slow" advTm="146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1912" y="656808"/>
            <a:ext cx="3128812" cy="2348164"/>
          </a:xfrm>
          <a:prstGeom prst="rect">
            <a:avLst/>
          </a:prstGeom>
        </p:spPr>
      </p:pic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fld id="{EF3536EF-629E-B34D-9A15-0C3B446260B5}" type="slidenum">
              <a:rPr lang="de-DE" altLang="ja-JP" smtClean="0"/>
              <a:pPr>
                <a:defRPr/>
              </a:pPr>
              <a:t>4</a:t>
            </a:fld>
            <a:endParaRPr lang="de-DE" altLang="ja-JP" dirty="0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524001" y="117475"/>
            <a:ext cx="6475413" cy="357188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dirty="0"/>
              <a:t>Our Journey 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5764" y="1990166"/>
            <a:ext cx="2370503" cy="2418881"/>
          </a:xfrm>
          <a:prstGeom prst="rect">
            <a:avLst/>
          </a:prstGeom>
        </p:spPr>
      </p:pic>
      <p:sp>
        <p:nvSpPr>
          <p:cNvPr id="17" name="Explosion 2 16"/>
          <p:cNvSpPr/>
          <p:nvPr/>
        </p:nvSpPr>
        <p:spPr bwMode="auto">
          <a:xfrm>
            <a:off x="3753704" y="1441544"/>
            <a:ext cx="2923588" cy="1198772"/>
          </a:xfrm>
          <a:prstGeom prst="irregularSeal2">
            <a:avLst/>
          </a:prstGeom>
          <a:solidFill>
            <a:srgbClr val="FFFF00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200" dirty="0">
                <a:latin typeface="Arial" charset="0"/>
                <a:ea typeface="ＭＳ Ｐゴシック" charset="0"/>
              </a:rPr>
              <a:t>A Route with direction</a:t>
            </a:r>
          </a:p>
        </p:txBody>
      </p:sp>
      <p:sp>
        <p:nvSpPr>
          <p:cNvPr id="12" name="Explosion 2 11"/>
          <p:cNvSpPr/>
          <p:nvPr/>
        </p:nvSpPr>
        <p:spPr bwMode="auto">
          <a:xfrm>
            <a:off x="6569901" y="514769"/>
            <a:ext cx="2034038" cy="1082133"/>
          </a:xfrm>
          <a:prstGeom prst="irregularSeal2">
            <a:avLst/>
          </a:prstGeom>
          <a:solidFill>
            <a:srgbClr val="FFFF00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200" dirty="0">
                <a:latin typeface="Arial" charset="0"/>
                <a:ea typeface="ＭＳ Ｐゴシック" charset="0"/>
              </a:rPr>
              <a:t>A Destination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8"/>
          <a:srcRect t="8146"/>
          <a:stretch/>
        </p:blipFill>
        <p:spPr>
          <a:xfrm>
            <a:off x="7622829" y="3613436"/>
            <a:ext cx="2607170" cy="1605788"/>
          </a:xfrm>
          <a:prstGeom prst="rect">
            <a:avLst/>
          </a:prstGeom>
        </p:spPr>
      </p:pic>
      <p:sp>
        <p:nvSpPr>
          <p:cNvPr id="21" name="TextBox 20"/>
          <p:cNvSpPr txBox="1"/>
          <p:nvPr/>
        </p:nvSpPr>
        <p:spPr>
          <a:xfrm>
            <a:off x="1822378" y="5943025"/>
            <a:ext cx="2448272" cy="58477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Process Variation and Scrap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485391" y="4409046"/>
            <a:ext cx="2448272" cy="33855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Defined Approach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7752184" y="2636913"/>
            <a:ext cx="2448272" cy="58477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Reduced Scrap and a Stable Process</a:t>
            </a:r>
          </a:p>
        </p:txBody>
      </p:sp>
      <p:sp>
        <p:nvSpPr>
          <p:cNvPr id="27" name="Rectangle 26"/>
          <p:cNvSpPr/>
          <p:nvPr/>
        </p:nvSpPr>
        <p:spPr>
          <a:xfrm>
            <a:off x="1675537" y="894726"/>
            <a:ext cx="25805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rgbClr val="2856B2"/>
                </a:solidFill>
              </a:rPr>
              <a:t>Internal Scrap Reduction </a:t>
            </a:r>
            <a:endParaRPr lang="en-GB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70340" y="5004074"/>
            <a:ext cx="2433464" cy="135775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566986" y="5943026"/>
            <a:ext cx="2448272" cy="58477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Good Data</a:t>
            </a:r>
          </a:p>
          <a:p>
            <a:pPr algn="ctr"/>
            <a:r>
              <a:rPr lang="en-GB" sz="1600" dirty="0"/>
              <a:t>Capable Gauging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663818" y="3712663"/>
            <a:ext cx="2810187" cy="2211190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11"/>
          <a:srcRect l="28205" t="12542" r="28205" b="23608"/>
          <a:stretch/>
        </p:blipFill>
        <p:spPr>
          <a:xfrm>
            <a:off x="8956226" y="570876"/>
            <a:ext cx="1474498" cy="1546031"/>
          </a:xfrm>
          <a:prstGeom prst="rect">
            <a:avLst/>
          </a:prstGeom>
          <a:ln>
            <a:noFill/>
          </a:ln>
        </p:spPr>
      </p:pic>
      <p:pic>
        <p:nvPicPr>
          <p:cNvPr id="23" name="Picture 22"/>
          <p:cNvPicPr>
            <a:picLocks noChangeAspect="1"/>
          </p:cNvPicPr>
          <p:nvPr/>
        </p:nvPicPr>
        <p:blipFill rotWithShape="1">
          <a:blip r:embed="rId12"/>
          <a:srcRect l="25220" t="10409" r="28526" b="23310"/>
          <a:stretch/>
        </p:blipFill>
        <p:spPr>
          <a:xfrm>
            <a:off x="2421417" y="2459401"/>
            <a:ext cx="1429957" cy="1538973"/>
          </a:xfrm>
          <a:prstGeom prst="rect">
            <a:avLst/>
          </a:prstGeom>
        </p:spPr>
      </p:pic>
      <p:sp>
        <p:nvSpPr>
          <p:cNvPr id="10" name="Explosion 2 9"/>
          <p:cNvSpPr/>
          <p:nvPr/>
        </p:nvSpPr>
        <p:spPr bwMode="auto">
          <a:xfrm>
            <a:off x="1543219" y="3028582"/>
            <a:ext cx="1296144" cy="1026116"/>
          </a:xfrm>
          <a:prstGeom prst="irregularSeal2">
            <a:avLst/>
          </a:prstGeom>
          <a:solidFill>
            <a:srgbClr val="FFFF00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200" dirty="0">
                <a:latin typeface="Arial" charset="0"/>
                <a:ea typeface="ＭＳ Ｐゴシック" charset="0"/>
              </a:rPr>
              <a:t>A Start 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200" dirty="0">
                <a:latin typeface="Arial" charset="0"/>
                <a:ea typeface="ＭＳ Ｐゴシック" charset="0"/>
              </a:rPr>
              <a:t>Point</a:t>
            </a:r>
          </a:p>
        </p:txBody>
      </p:sp>
      <p:sp>
        <p:nvSpPr>
          <p:cNvPr id="19" name="Explosion 2 18"/>
          <p:cNvSpPr/>
          <p:nvPr/>
        </p:nvSpPr>
        <p:spPr bwMode="auto">
          <a:xfrm>
            <a:off x="6136845" y="4599856"/>
            <a:ext cx="2000344" cy="1354300"/>
          </a:xfrm>
          <a:prstGeom prst="irregularSeal2">
            <a:avLst/>
          </a:prstGeom>
          <a:solidFill>
            <a:srgbClr val="FFFF00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200" dirty="0">
                <a:latin typeface="Arial" charset="0"/>
                <a:ea typeface="ＭＳ Ｐゴシック" charset="0"/>
              </a:rPr>
              <a:t>A Way To Stay 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200" dirty="0">
                <a:latin typeface="Arial" charset="0"/>
                <a:ea typeface="ＭＳ Ｐゴシック" charset="0"/>
              </a:rPr>
              <a:t>On Track</a:t>
            </a:r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523613CE-D991-4B80-8F41-5A053A5236B8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139740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400"/>
    </mc:Choice>
    <mc:Fallback>
      <p:transition spd="slow" advTm="624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6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17" grpId="0" animBg="1"/>
      <p:bldP spid="12" grpId="0" animBg="1"/>
      <p:bldP spid="21" grpId="0" animBg="1"/>
      <p:bldP spid="22" grpId="0" animBg="1"/>
      <p:bldP spid="26" grpId="0" animBg="1"/>
      <p:bldP spid="6" grpId="0" animBg="1"/>
      <p:bldP spid="10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fld id="{EF3536EF-629E-B34D-9A15-0C3B446260B5}" type="slidenum">
              <a:rPr lang="de-DE" altLang="ja-JP" b="1" smtClean="0"/>
              <a:pPr/>
              <a:t>5</a:t>
            </a:fld>
            <a:endParaRPr lang="de-DE" altLang="ja-JP" b="1" dirty="0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524001" y="115889"/>
            <a:ext cx="6475413" cy="357187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sz="2400" dirty="0"/>
              <a:t>The Approach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03512" y="764704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 Rounded MT Bold" panose="020F0704030504030204" pitchFamily="34" charset="0"/>
              </a:rPr>
              <a:t>Method Used : </a:t>
            </a:r>
            <a:r>
              <a:rPr lang="en-GB" sz="2800" dirty="0">
                <a:solidFill>
                  <a:srgbClr val="2A4496"/>
                </a:solidFill>
                <a:latin typeface="Arial Rounded MT Bold" panose="020F0704030504030204" pitchFamily="34" charset="0"/>
              </a:rPr>
              <a:t>D</a:t>
            </a:r>
            <a:r>
              <a:rPr lang="en-GB" sz="280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M</a:t>
            </a:r>
            <a:r>
              <a:rPr lang="en-GB" sz="2800" dirty="0">
                <a:solidFill>
                  <a:srgbClr val="FF8C5F"/>
                </a:solidFill>
                <a:latin typeface="Arial Rounded MT Bold" panose="020F0704030504030204" pitchFamily="34" charset="0"/>
              </a:rPr>
              <a:t>A</a:t>
            </a:r>
            <a:r>
              <a:rPr lang="en-GB" sz="2800" dirty="0">
                <a:solidFill>
                  <a:srgbClr val="FFC000"/>
                </a:solidFill>
                <a:latin typeface="Arial Rounded MT Bold" panose="020F0704030504030204" pitchFamily="34" charset="0"/>
              </a:rPr>
              <a:t>I</a:t>
            </a:r>
            <a:r>
              <a:rPr lang="en-GB" sz="2800" dirty="0">
                <a:solidFill>
                  <a:srgbClr val="92D050"/>
                </a:solidFill>
                <a:latin typeface="Arial Rounded MT Bold" panose="020F0704030504030204" pitchFamily="34" charset="0"/>
              </a:rPr>
              <a:t>C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7769" y="1052736"/>
            <a:ext cx="3810663" cy="388843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7248128" y="1290246"/>
            <a:ext cx="1873462" cy="338554"/>
          </a:xfrm>
          <a:prstGeom prst="rect">
            <a:avLst/>
          </a:prstGeom>
          <a:solidFill>
            <a:srgbClr val="2856B2"/>
          </a:solidFill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Define The problem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968208" y="3090447"/>
            <a:ext cx="1981504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Measure the current </a:t>
            </a:r>
          </a:p>
          <a:p>
            <a:r>
              <a:rPr lang="en-GB" sz="1600" b="1" dirty="0">
                <a:solidFill>
                  <a:schemeClr val="bg1"/>
                </a:solidFill>
              </a:rPr>
              <a:t>state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528048" y="4962654"/>
            <a:ext cx="2119298" cy="338554"/>
          </a:xfrm>
          <a:prstGeom prst="rect">
            <a:avLst/>
          </a:prstGeom>
          <a:solidFill>
            <a:srgbClr val="FF8C00"/>
          </a:solidFill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Analyse the root cause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775521" y="3954543"/>
            <a:ext cx="2146421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Design and implement </a:t>
            </a:r>
          </a:p>
          <a:p>
            <a:r>
              <a:rPr lang="en-GB" sz="1600" b="1" dirty="0">
                <a:solidFill>
                  <a:schemeClr val="bg1"/>
                </a:solidFill>
              </a:rPr>
              <a:t>the solution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279576" y="1506270"/>
            <a:ext cx="1836850" cy="338554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Control the process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785901" y="6093296"/>
            <a:ext cx="6669711" cy="369332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pPr algn="ctr"/>
            <a:r>
              <a:rPr lang="en-GB" b="1" i="1" dirty="0">
                <a:solidFill>
                  <a:schemeClr val="bg1"/>
                </a:solidFill>
              </a:rPr>
              <a:t>How:- Structured Tools and Techniques and the “Power Of People”   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364720" y="5589240"/>
            <a:ext cx="7481856" cy="338554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Objective:- To implement  measurable process improvement with minimal investment</a:t>
            </a:r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83683360-8ABD-495C-B25F-45AD7C30DD7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528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655"/>
    </mc:Choice>
    <mc:Fallback>
      <p:transition spd="slow" advTm="136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fld id="{EF3536EF-629E-B34D-9A15-0C3B446260B5}" type="slidenum">
              <a:rPr lang="de-DE" altLang="ja-JP" smtClean="0"/>
              <a:pPr>
                <a:defRPr/>
              </a:pPr>
              <a:t>6</a:t>
            </a:fld>
            <a:endParaRPr lang="de-DE" altLang="ja-JP" dirty="0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115888"/>
            <a:ext cx="6475413" cy="357187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2856B2"/>
                </a:solidFill>
              </a:rPr>
              <a:t>Define: 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The Problem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631504" y="4149080"/>
            <a:ext cx="3672408" cy="233910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i="1" u="sng" dirty="0"/>
              <a:t>Objectives – B-Improve Project</a:t>
            </a:r>
            <a:endParaRPr lang="en-GB" sz="1200" b="1" i="1" u="sng" dirty="0">
              <a:solidFill>
                <a:srgbClr val="00B050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To </a:t>
            </a:r>
            <a:r>
              <a:rPr lang="en-GB" sz="1600" b="1" dirty="0">
                <a:solidFill>
                  <a:schemeClr val="tx1"/>
                </a:solidFill>
              </a:rPr>
              <a:t>analyse and improve process variation over time</a:t>
            </a:r>
            <a:endParaRPr lang="en-GB" sz="1600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To move from a </a:t>
            </a:r>
            <a:r>
              <a:rPr lang="en-GB" sz="1600" b="1" dirty="0">
                <a:solidFill>
                  <a:schemeClr val="tx1"/>
                </a:solidFill>
              </a:rPr>
              <a:t>re-active to a pro-active process </a:t>
            </a:r>
            <a:endParaRPr lang="en-GB" sz="16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To do this with </a:t>
            </a:r>
            <a:r>
              <a:rPr lang="en-GB" sz="1600" b="1" dirty="0">
                <a:solidFill>
                  <a:schemeClr val="tx1"/>
                </a:solidFill>
              </a:rPr>
              <a:t>minimal resources and investment </a:t>
            </a:r>
            <a:r>
              <a:rPr lang="en-GB" sz="1600" dirty="0">
                <a:solidFill>
                  <a:schemeClr val="tx1"/>
                </a:solidFill>
              </a:rPr>
              <a:t>and through </a:t>
            </a:r>
            <a:r>
              <a:rPr lang="en-GB" sz="1600" b="1" dirty="0">
                <a:solidFill>
                  <a:schemeClr val="tx1"/>
                </a:solidFill>
              </a:rPr>
              <a:t>people</a:t>
            </a:r>
            <a:r>
              <a:rPr lang="en-GB" sz="1600" dirty="0">
                <a:solidFill>
                  <a:schemeClr val="tx1"/>
                </a:solidFill>
              </a:rPr>
              <a:t> effectively using  </a:t>
            </a:r>
            <a:r>
              <a:rPr lang="en-GB" sz="1600" b="1" dirty="0">
                <a:solidFill>
                  <a:schemeClr val="tx1"/>
                </a:solidFill>
              </a:rPr>
              <a:t>structured tools and techniques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631505" y="711627"/>
            <a:ext cx="8928991" cy="324704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i="1" u="sng" dirty="0">
                <a:latin typeface="Arial Rounded MT Bold" panose="020F0704030504030204" pitchFamily="34" charset="0"/>
              </a:rPr>
              <a:t>Problem Statement</a:t>
            </a:r>
          </a:p>
          <a:p>
            <a:endParaRPr lang="en-GB" sz="1100" i="1" u="sng" dirty="0">
              <a:latin typeface="Arial Rounded MT Bold" panose="020F070403050403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A </a:t>
            </a:r>
            <a:r>
              <a:rPr lang="en-GB" sz="1600" b="1" dirty="0">
                <a:solidFill>
                  <a:schemeClr val="tx1"/>
                </a:solidFill>
              </a:rPr>
              <a:t>key KPI </a:t>
            </a:r>
            <a:r>
              <a:rPr lang="en-GB" sz="1600" dirty="0">
                <a:solidFill>
                  <a:schemeClr val="tx1"/>
                </a:solidFill>
              </a:rPr>
              <a:t>for CKLL is internal </a:t>
            </a:r>
            <a:r>
              <a:rPr lang="en-GB" sz="1600" b="1" dirty="0">
                <a:solidFill>
                  <a:schemeClr val="tx1"/>
                </a:solidFill>
              </a:rPr>
              <a:t>PPM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The CKLL </a:t>
            </a:r>
            <a:r>
              <a:rPr lang="en-GB" sz="1600" b="1" dirty="0">
                <a:solidFill>
                  <a:schemeClr val="tx1"/>
                </a:solidFill>
              </a:rPr>
              <a:t>benchmark product </a:t>
            </a:r>
            <a:r>
              <a:rPr lang="en-GB" sz="1600" dirty="0">
                <a:solidFill>
                  <a:schemeClr val="tx1"/>
                </a:solidFill>
              </a:rPr>
              <a:t>is the </a:t>
            </a:r>
            <a:r>
              <a:rPr lang="en-GB" sz="1600" b="1" dirty="0">
                <a:solidFill>
                  <a:schemeClr val="tx1"/>
                </a:solidFill>
              </a:rPr>
              <a:t>27mm Radiator </a:t>
            </a:r>
            <a:r>
              <a:rPr lang="en-GB" sz="1600" dirty="0">
                <a:solidFill>
                  <a:schemeClr val="tx1"/>
                </a:solidFill>
              </a:rPr>
              <a:t>(JLR PLA &amp; L462)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The CKLL </a:t>
            </a:r>
            <a:r>
              <a:rPr lang="en-GB" sz="1600" b="1" dirty="0">
                <a:solidFill>
                  <a:schemeClr val="tx1"/>
                </a:solidFill>
              </a:rPr>
              <a:t>FY16 Result </a:t>
            </a:r>
            <a:r>
              <a:rPr lang="en-GB" sz="1600" dirty="0">
                <a:solidFill>
                  <a:schemeClr val="tx1"/>
                </a:solidFill>
              </a:rPr>
              <a:t>was </a:t>
            </a:r>
            <a:r>
              <a:rPr lang="en-GB" sz="1600" b="1" dirty="0">
                <a:solidFill>
                  <a:schemeClr val="tx1"/>
                </a:solidFill>
              </a:rPr>
              <a:t>31,000 PPM  (Landing Point </a:t>
            </a:r>
            <a:r>
              <a:rPr lang="en-GB" sz="1600" dirty="0">
                <a:solidFill>
                  <a:schemeClr val="tx1"/>
                </a:solidFill>
              </a:rPr>
              <a:t>at March 2017 was </a:t>
            </a:r>
            <a:r>
              <a:rPr lang="en-GB" sz="1600" b="1" dirty="0">
                <a:solidFill>
                  <a:schemeClr val="tx1"/>
                </a:solidFill>
              </a:rPr>
              <a:t>49,709 PPM)</a:t>
            </a:r>
            <a:endParaRPr lang="en-GB" sz="1600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The </a:t>
            </a:r>
            <a:r>
              <a:rPr lang="en-GB" sz="1600" b="1" dirty="0">
                <a:solidFill>
                  <a:schemeClr val="tx1"/>
                </a:solidFill>
              </a:rPr>
              <a:t>FY17 Global Benchmark </a:t>
            </a:r>
            <a:r>
              <a:rPr lang="en-GB" sz="1600" dirty="0">
                <a:solidFill>
                  <a:schemeClr val="tx1"/>
                </a:solidFill>
              </a:rPr>
              <a:t>for this is </a:t>
            </a:r>
            <a:r>
              <a:rPr lang="en-GB" sz="1600" b="1" dirty="0">
                <a:solidFill>
                  <a:schemeClr val="tx1"/>
                </a:solidFill>
              </a:rPr>
              <a:t>8,000PPM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The </a:t>
            </a:r>
            <a:r>
              <a:rPr lang="en-GB" sz="1600" b="1" dirty="0">
                <a:solidFill>
                  <a:schemeClr val="tx1"/>
                </a:solidFill>
              </a:rPr>
              <a:t>FY17 CKLL commitment </a:t>
            </a:r>
            <a:r>
              <a:rPr lang="en-GB" sz="1600" dirty="0">
                <a:solidFill>
                  <a:schemeClr val="tx1"/>
                </a:solidFill>
              </a:rPr>
              <a:t>is </a:t>
            </a:r>
            <a:r>
              <a:rPr lang="en-GB" sz="1600" b="1" dirty="0">
                <a:solidFill>
                  <a:schemeClr val="tx1"/>
                </a:solidFill>
              </a:rPr>
              <a:t>8,000 PPM</a:t>
            </a:r>
          </a:p>
          <a:p>
            <a:pPr algn="just"/>
            <a:endParaRPr lang="en-GB" sz="1600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There are </a:t>
            </a:r>
            <a:r>
              <a:rPr lang="en-GB" sz="1600" b="1" dirty="0">
                <a:solidFill>
                  <a:schemeClr val="tx1"/>
                </a:solidFill>
              </a:rPr>
              <a:t>no Customer Issues </a:t>
            </a:r>
            <a:r>
              <a:rPr lang="en-GB" sz="1600" dirty="0">
                <a:solidFill>
                  <a:schemeClr val="tx1"/>
                </a:solidFill>
              </a:rPr>
              <a:t>with these parts</a:t>
            </a:r>
          </a:p>
          <a:p>
            <a:pPr algn="just"/>
            <a:r>
              <a:rPr lang="en-GB" sz="1600" dirty="0">
                <a:solidFill>
                  <a:schemeClr val="tx1"/>
                </a:solidFill>
              </a:rPr>
              <a:t>     - Improvement programme completed in FY16 to </a:t>
            </a:r>
          </a:p>
          <a:p>
            <a:pPr algn="just"/>
            <a:r>
              <a:rPr lang="en-GB" sz="1600" dirty="0">
                <a:solidFill>
                  <a:schemeClr val="tx1"/>
                </a:solidFill>
              </a:rPr>
              <a:t>       improve Poke Yoke Performance</a:t>
            </a:r>
          </a:p>
          <a:p>
            <a:pPr algn="just"/>
            <a:r>
              <a:rPr lang="en-GB" sz="1600" dirty="0">
                <a:solidFill>
                  <a:schemeClr val="tx1"/>
                </a:solidFill>
              </a:rPr>
              <a:t>     - CKLL </a:t>
            </a:r>
            <a:r>
              <a:rPr lang="en-GB" sz="1600" b="1" dirty="0">
                <a:solidFill>
                  <a:schemeClr val="tx1"/>
                </a:solidFill>
              </a:rPr>
              <a:t>FY16</a:t>
            </a:r>
            <a:r>
              <a:rPr lang="en-GB" sz="1600" dirty="0">
                <a:solidFill>
                  <a:schemeClr val="tx1"/>
                </a:solidFill>
              </a:rPr>
              <a:t> Customer result was </a:t>
            </a:r>
            <a:r>
              <a:rPr lang="en-GB" sz="1600" b="1" dirty="0">
                <a:solidFill>
                  <a:schemeClr val="tx1"/>
                </a:solidFill>
              </a:rPr>
              <a:t>3PPM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</a:rPr>
              <a:t>Therefore the focus is on Internal Process Control</a:t>
            </a:r>
            <a:endParaRPr lang="en-GB" sz="1600" dirty="0">
              <a:solidFill>
                <a:schemeClr val="tx1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7889" y="44625"/>
            <a:ext cx="452441" cy="4616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47929" y="4149080"/>
            <a:ext cx="3006399" cy="22548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60097" y="1988840"/>
            <a:ext cx="3402265" cy="192175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803844" y="2204865"/>
            <a:ext cx="56457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CKLL </a:t>
            </a:r>
          </a:p>
        </p:txBody>
      </p:sp>
      <p:cxnSp>
        <p:nvCxnSpPr>
          <p:cNvPr id="12" name="Straight Arrow Connector 11"/>
          <p:cNvCxnSpPr>
            <a:stCxn id="6" idx="3"/>
          </p:cNvCxnSpPr>
          <p:nvPr/>
        </p:nvCxnSpPr>
        <p:spPr bwMode="auto">
          <a:xfrm>
            <a:off x="9480376" y="2358754"/>
            <a:ext cx="691620" cy="62135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pic>
        <p:nvPicPr>
          <p:cNvPr id="11" name="Picture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72064" y="4293096"/>
            <a:ext cx="3780024" cy="2160240"/>
          </a:xfrm>
          <a:prstGeom prst="rect">
            <a:avLst/>
          </a:prstGeom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1D73C982-06B5-4967-80EC-33AAAF789696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2156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p14:dur="10" advTm="55383"/>
    </mc:Choice>
    <mc:Fallback>
      <p:transition advTm="553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fld id="{EF3536EF-629E-B34D-9A15-0C3B446260B5}" type="slidenum">
              <a:rPr lang="de-DE" altLang="ja-JP" smtClean="0"/>
              <a:pPr/>
              <a:t>7</a:t>
            </a:fld>
            <a:endParaRPr lang="de-DE" altLang="ja-JP" dirty="0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115888"/>
            <a:ext cx="6475413" cy="357187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2856B2"/>
                </a:solidFill>
              </a:rPr>
              <a:t>Define:</a:t>
            </a:r>
            <a:r>
              <a:rPr lang="en-GB" sz="2400" dirty="0"/>
              <a:t> 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Failure Mode 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91544" y="1484784"/>
            <a:ext cx="5126158" cy="345638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</p:pic>
      <p:sp>
        <p:nvSpPr>
          <p:cNvPr id="10" name="TextBox 9"/>
          <p:cNvSpPr txBox="1"/>
          <p:nvPr/>
        </p:nvSpPr>
        <p:spPr>
          <a:xfrm>
            <a:off x="2351584" y="908720"/>
            <a:ext cx="3600400" cy="338554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>
            <a:defPPr>
              <a:defRPr lang="de-DE"/>
            </a:defPPr>
            <a:lvl1pPr>
              <a:defRPr sz="1600" b="1"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Pareto Analysis By Failure Mode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5762418" y="2610454"/>
            <a:ext cx="5839256" cy="2003740"/>
          </a:xfrm>
          <a:prstGeom prst="rect">
            <a:avLst/>
          </a:prstGeom>
        </p:spPr>
      </p:pic>
      <p:sp>
        <p:nvSpPr>
          <p:cNvPr id="12" name="Oval 11"/>
          <p:cNvSpPr/>
          <p:nvPr/>
        </p:nvSpPr>
        <p:spPr>
          <a:xfrm>
            <a:off x="8544272" y="2924944"/>
            <a:ext cx="1004614" cy="2592288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Oval 12"/>
          <p:cNvSpPr/>
          <p:nvPr/>
        </p:nvSpPr>
        <p:spPr>
          <a:xfrm>
            <a:off x="2135560" y="1916832"/>
            <a:ext cx="1220638" cy="3168352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1775521" y="5517233"/>
            <a:ext cx="6989927" cy="10156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b="1" dirty="0"/>
              <a:t>Key Focus Area – Faulty Bonding</a:t>
            </a:r>
          </a:p>
          <a:p>
            <a:endParaRPr lang="en-GB" sz="600" b="1" dirty="0"/>
          </a:p>
          <a:p>
            <a:r>
              <a:rPr lang="en-GB" b="1" dirty="0"/>
              <a:t>Issue - Radiator Airway does not braze fully to the Tube and Side Casing</a:t>
            </a:r>
          </a:p>
          <a:p>
            <a:r>
              <a:rPr lang="en-GB" b="1" dirty="0"/>
              <a:t>Effect – Loss of structural strength and product performance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9977" y="44625"/>
            <a:ext cx="452441" cy="461675"/>
          </a:xfrm>
          <a:prstGeom prst="rect">
            <a:avLst/>
          </a:prstGeom>
        </p:spPr>
      </p:pic>
      <p:sp>
        <p:nvSpPr>
          <p:cNvPr id="4" name="Rounded Rectangle 3"/>
          <p:cNvSpPr/>
          <p:nvPr/>
        </p:nvSpPr>
        <p:spPr bwMode="auto">
          <a:xfrm>
            <a:off x="2855641" y="1556792"/>
            <a:ext cx="3404769" cy="360040"/>
          </a:xfrm>
          <a:prstGeom prst="roundRect">
            <a:avLst/>
          </a:prstGeom>
          <a:solidFill>
            <a:schemeClr val="bg1"/>
          </a:solidFill>
          <a:ln w="127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latin typeface="Arial" charset="0"/>
                <a:ea typeface="ＭＳ Ｐゴシック" charset="0"/>
              </a:rPr>
              <a:t>Top Issues</a:t>
            </a: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6157ABB8-57D5-4AAA-BFA5-84EF8C41EF3B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308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0786"/>
    </mc:Choice>
    <mc:Fallback>
      <p:transition spd="slow" advTm="207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7176120" y="692697"/>
            <a:ext cx="3312368" cy="46166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Key Process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55840" y="2791961"/>
            <a:ext cx="2876328" cy="2160240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40217" y="2935977"/>
            <a:ext cx="2459277" cy="1872208"/>
          </a:xfrm>
          <a:prstGeom prst="rect">
            <a:avLst/>
          </a:prstGeom>
        </p:spPr>
      </p:pic>
      <p:sp>
        <p:nvSpPr>
          <p:cNvPr id="10" name="Title 1"/>
          <p:cNvSpPr>
            <a:spLocks noGrp="1"/>
          </p:cNvSpPr>
          <p:nvPr>
            <p:ph type="title" idx="4294967295"/>
          </p:nvPr>
        </p:nvSpPr>
        <p:spPr>
          <a:xfrm>
            <a:off x="0" y="115888"/>
            <a:ext cx="6475413" cy="357187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sz="2800" dirty="0">
                <a:solidFill>
                  <a:srgbClr val="2856B2"/>
                </a:solidFill>
              </a:rPr>
              <a:t>Define:</a:t>
            </a:r>
            <a:r>
              <a:rPr lang="en-GB" sz="2400" dirty="0"/>
              <a:t> 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The Process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703512" y="4016098"/>
            <a:ext cx="2304256" cy="36631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75521" y="3152001"/>
            <a:ext cx="2172515" cy="501178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1847528" y="836713"/>
            <a:ext cx="1964256" cy="27699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1200" b="1" dirty="0"/>
              <a:t>In-Line Airway Manufacture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775521" y="6320354"/>
            <a:ext cx="1831655" cy="27699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1200" b="1" dirty="0"/>
              <a:t>In-Line Tube Manufacture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5015881" y="1362835"/>
            <a:ext cx="1920975" cy="27699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1200" b="1" dirty="0"/>
              <a:t>Supplied Parts – Tubeplate </a:t>
            </a:r>
          </a:p>
        </p:txBody>
      </p:sp>
      <p:cxnSp>
        <p:nvCxnSpPr>
          <p:cNvPr id="6" name="Straight Arrow Connector 5"/>
          <p:cNvCxnSpPr/>
          <p:nvPr/>
        </p:nvCxnSpPr>
        <p:spPr bwMode="auto">
          <a:xfrm>
            <a:off x="4007768" y="3440033"/>
            <a:ext cx="576064" cy="72008"/>
          </a:xfrm>
          <a:prstGeom prst="straightConnector1">
            <a:avLst/>
          </a:prstGeom>
          <a:solidFill>
            <a:schemeClr val="accent1"/>
          </a:solidFill>
          <a:ln w="63500" cap="flat" cmpd="sng" algn="ctr">
            <a:solidFill>
              <a:srgbClr val="374C89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25" name="Straight Arrow Connector 24"/>
          <p:cNvCxnSpPr/>
          <p:nvPr/>
        </p:nvCxnSpPr>
        <p:spPr bwMode="auto">
          <a:xfrm flipV="1">
            <a:off x="4079776" y="4088105"/>
            <a:ext cx="576064" cy="144016"/>
          </a:xfrm>
          <a:prstGeom prst="straightConnector1">
            <a:avLst/>
          </a:prstGeom>
          <a:solidFill>
            <a:schemeClr val="accent1"/>
          </a:solidFill>
          <a:ln w="63500" cap="flat" cmpd="sng" algn="ctr">
            <a:solidFill>
              <a:srgbClr val="374C89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26" name="TextBox 25"/>
          <p:cNvSpPr txBox="1"/>
          <p:nvPr/>
        </p:nvSpPr>
        <p:spPr>
          <a:xfrm>
            <a:off x="4655841" y="6104330"/>
            <a:ext cx="2029915" cy="27699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1200" b="1" dirty="0"/>
              <a:t>Supplied Parts – Side Casings</a:t>
            </a:r>
          </a:p>
        </p:txBody>
      </p:sp>
      <p:cxnSp>
        <p:nvCxnSpPr>
          <p:cNvPr id="28" name="Straight Arrow Connector 27"/>
          <p:cNvCxnSpPr/>
          <p:nvPr/>
        </p:nvCxnSpPr>
        <p:spPr bwMode="auto">
          <a:xfrm flipV="1">
            <a:off x="5735960" y="4952201"/>
            <a:ext cx="144016" cy="504056"/>
          </a:xfrm>
          <a:prstGeom prst="straightConnector1">
            <a:avLst/>
          </a:prstGeom>
          <a:solidFill>
            <a:schemeClr val="accent1"/>
          </a:solidFill>
          <a:ln w="63500" cap="flat" cmpd="sng" algn="ctr">
            <a:solidFill>
              <a:srgbClr val="374C89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cxnSp>
        <p:nvCxnSpPr>
          <p:cNvPr id="33" name="Straight Arrow Connector 32"/>
          <p:cNvCxnSpPr/>
          <p:nvPr/>
        </p:nvCxnSpPr>
        <p:spPr bwMode="auto">
          <a:xfrm>
            <a:off x="5591944" y="2215897"/>
            <a:ext cx="288032" cy="576064"/>
          </a:xfrm>
          <a:prstGeom prst="straightConnector1">
            <a:avLst/>
          </a:prstGeom>
          <a:solidFill>
            <a:schemeClr val="accent1"/>
          </a:solidFill>
          <a:ln w="63500" cap="flat" cmpd="sng" algn="ctr">
            <a:solidFill>
              <a:srgbClr val="374C89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35" name="Right Arrow 34"/>
          <p:cNvSpPr/>
          <p:nvPr/>
        </p:nvSpPr>
        <p:spPr bwMode="auto">
          <a:xfrm>
            <a:off x="7680176" y="2287905"/>
            <a:ext cx="288032" cy="2952328"/>
          </a:xfrm>
          <a:prstGeom prst="rightArrow">
            <a:avLst/>
          </a:prstGeom>
          <a:solidFill>
            <a:srgbClr val="002060"/>
          </a:solidFill>
          <a:ln w="12700" cap="flat" cmpd="sng" algn="ctr">
            <a:solidFill>
              <a:srgbClr val="374C89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>
              <a:latin typeface="Arial" charset="0"/>
              <a:ea typeface="ＭＳ Ｐゴシック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8544273" y="2431921"/>
            <a:ext cx="1353447" cy="338554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Radiator Core</a:t>
            </a:r>
          </a:p>
        </p:txBody>
      </p:sp>
      <p:pic>
        <p:nvPicPr>
          <p:cNvPr id="41" name="Picture 4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7889" y="44625"/>
            <a:ext cx="452441" cy="46167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75520" y="4520153"/>
            <a:ext cx="2235407" cy="167888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847528" y="1353931"/>
            <a:ext cx="2205405" cy="1654054"/>
          </a:xfrm>
          <a:prstGeom prst="rect">
            <a:avLst/>
          </a:prstGeom>
        </p:spPr>
      </p:pic>
      <p:sp>
        <p:nvSpPr>
          <p:cNvPr id="29" name="TextBox 28"/>
          <p:cNvSpPr txBox="1"/>
          <p:nvPr/>
        </p:nvSpPr>
        <p:spPr>
          <a:xfrm>
            <a:off x="5231905" y="4437113"/>
            <a:ext cx="1497269" cy="461665"/>
          </a:xfrm>
          <a:prstGeom prst="rect">
            <a:avLst/>
          </a:prstGeom>
          <a:solidFill>
            <a:srgbClr val="002060"/>
          </a:solidFill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Core Build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flipV="1">
            <a:off x="4655840" y="1756221"/>
            <a:ext cx="2880320" cy="387668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flipV="1">
            <a:off x="4640179" y="5481122"/>
            <a:ext cx="2863516" cy="493297"/>
          </a:xfrm>
          <a:prstGeom prst="rect">
            <a:avLst/>
          </a:prstGeom>
        </p:spPr>
      </p:pic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CCE11FB8-C78A-4469-919A-AB64EE6B5D01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8753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7972"/>
    </mc:Choice>
    <mc:Fallback>
      <p:transition spd="slow" advTm="279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4007768" y="692697"/>
            <a:ext cx="4248472" cy="76944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Key Component Features   </a:t>
            </a:r>
            <a:r>
              <a:rPr lang="en-GB" sz="2000" dirty="0">
                <a:solidFill>
                  <a:schemeClr val="bg1"/>
                </a:solidFill>
              </a:rPr>
              <a:t>For “Faulty  Bonding”</a:t>
            </a:r>
          </a:p>
        </p:txBody>
      </p:sp>
      <p:sp>
        <p:nvSpPr>
          <p:cNvPr id="10" name="Title 1"/>
          <p:cNvSpPr>
            <a:spLocks noGrp="1"/>
          </p:cNvSpPr>
          <p:nvPr>
            <p:ph type="title" idx="4294967295"/>
          </p:nvPr>
        </p:nvSpPr>
        <p:spPr>
          <a:xfrm>
            <a:off x="0" y="115888"/>
            <a:ext cx="6475413" cy="357187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sz="2800" dirty="0">
                <a:solidFill>
                  <a:srgbClr val="2856B2"/>
                </a:solidFill>
              </a:rPr>
              <a:t>Define:</a:t>
            </a:r>
            <a:r>
              <a:rPr lang="en-GB" sz="2400" dirty="0"/>
              <a:t> 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The Components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47528" y="4476566"/>
            <a:ext cx="4320480" cy="72008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47528" y="1916832"/>
            <a:ext cx="4248472" cy="936104"/>
          </a:xfrm>
          <a:prstGeom prst="rect">
            <a:avLst/>
          </a:prstGeom>
        </p:spPr>
      </p:pic>
      <p:cxnSp>
        <p:nvCxnSpPr>
          <p:cNvPr id="25" name="Straight Arrow Connector 24"/>
          <p:cNvCxnSpPr/>
          <p:nvPr/>
        </p:nvCxnSpPr>
        <p:spPr bwMode="auto">
          <a:xfrm>
            <a:off x="6384032" y="4836606"/>
            <a:ext cx="1296144" cy="0"/>
          </a:xfrm>
          <a:prstGeom prst="straightConnector1">
            <a:avLst/>
          </a:prstGeom>
          <a:solidFill>
            <a:schemeClr val="accent1"/>
          </a:solidFill>
          <a:ln w="63500" cap="flat" cmpd="sng" algn="ctr">
            <a:solidFill>
              <a:srgbClr val="374C89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pic>
        <p:nvPicPr>
          <p:cNvPr id="41" name="Picture 4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9977" y="116633"/>
            <a:ext cx="452441" cy="46167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65928" y="3900502"/>
            <a:ext cx="2036240" cy="1688738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293921" y="1484785"/>
            <a:ext cx="2024047" cy="1700931"/>
          </a:xfrm>
          <a:prstGeom prst="rect">
            <a:avLst/>
          </a:prstGeom>
        </p:spPr>
      </p:pic>
      <p:cxnSp>
        <p:nvCxnSpPr>
          <p:cNvPr id="38" name="Straight Arrow Connector 37"/>
          <p:cNvCxnSpPr/>
          <p:nvPr/>
        </p:nvCxnSpPr>
        <p:spPr bwMode="auto">
          <a:xfrm>
            <a:off x="6240016" y="2348880"/>
            <a:ext cx="1296144" cy="0"/>
          </a:xfrm>
          <a:prstGeom prst="straightConnector1">
            <a:avLst/>
          </a:prstGeom>
          <a:solidFill>
            <a:schemeClr val="accent1"/>
          </a:solidFill>
          <a:ln w="63500" cap="flat" cmpd="sng" algn="ctr">
            <a:solidFill>
              <a:srgbClr val="374C89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39" name="TextBox 38"/>
          <p:cNvSpPr txBox="1"/>
          <p:nvPr/>
        </p:nvSpPr>
        <p:spPr>
          <a:xfrm>
            <a:off x="7104113" y="2204864"/>
            <a:ext cx="1385123" cy="338554"/>
          </a:xfrm>
          <a:prstGeom prst="rect">
            <a:avLst/>
          </a:prstGeom>
          <a:solidFill>
            <a:srgbClr val="0070C0"/>
          </a:solidFill>
          <a:scene3d>
            <a:camera prst="orthographicFront">
              <a:rot lat="0" lon="0" rev="5400000"/>
            </a:camera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Airway Height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7340803" y="4653136"/>
            <a:ext cx="1169616" cy="338554"/>
          </a:xfrm>
          <a:prstGeom prst="rect">
            <a:avLst/>
          </a:prstGeom>
          <a:solidFill>
            <a:srgbClr val="0070C0"/>
          </a:solidFill>
          <a:scene3d>
            <a:camera prst="orthographicFront">
              <a:rot lat="0" lon="0" rev="5400000"/>
            </a:camera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Tube Minor</a:t>
            </a:r>
          </a:p>
        </p:txBody>
      </p:sp>
      <p:sp>
        <p:nvSpPr>
          <p:cNvPr id="21" name="Rectangle 20"/>
          <p:cNvSpPr/>
          <p:nvPr/>
        </p:nvSpPr>
        <p:spPr>
          <a:xfrm>
            <a:off x="8760296" y="2955723"/>
            <a:ext cx="1508746" cy="276999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Spec 6.72 - 6.78 mm </a:t>
            </a:r>
          </a:p>
        </p:txBody>
      </p:sp>
      <p:sp>
        <p:nvSpPr>
          <p:cNvPr id="42" name="Rectangle 41"/>
          <p:cNvSpPr/>
          <p:nvPr/>
        </p:nvSpPr>
        <p:spPr>
          <a:xfrm>
            <a:off x="8904312" y="5384250"/>
            <a:ext cx="1539204" cy="276999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Spec 1.45 – 1.55 mm 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007768" y="5772710"/>
            <a:ext cx="4536504" cy="707886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</a:rPr>
              <a:t>These are key component features that provide a good radiator sandwich </a:t>
            </a:r>
          </a:p>
        </p:txBody>
      </p:sp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AA1AABFF-9C0A-4502-BBED-79D82F1659F4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65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9413"/>
    </mc:Choice>
    <mc:Fallback>
      <p:transition spd="slow" advTm="194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115888"/>
            <a:ext cx="6475413" cy="357187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US" altLang="ja-JP" sz="2800" dirty="0">
                <a:solidFill>
                  <a:srgbClr val="FF0000"/>
                </a:solidFill>
              </a:rPr>
              <a:t>Measure –</a:t>
            </a:r>
            <a:r>
              <a:rPr lang="en-US" altLang="ja-JP" dirty="0"/>
              <a:t> </a:t>
            </a:r>
            <a:r>
              <a:rPr lang="en-US" altLang="ja-JP" dirty="0">
                <a:solidFill>
                  <a:schemeClr val="bg1">
                    <a:lumMod val="50000"/>
                  </a:schemeClr>
                </a:solidFill>
              </a:rPr>
              <a:t>Gauge Capability (R&amp;R)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607736" y="824035"/>
            <a:ext cx="897335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endParaRPr lang="en-GB" sz="1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12224" y="4365105"/>
            <a:ext cx="1944216" cy="172961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575720" y="6237312"/>
            <a:ext cx="5184576" cy="338554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Improvement seen to an “Acceptable” Gauge R&amp;R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40216" y="2204864"/>
            <a:ext cx="2088232" cy="165037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60482" y="4365105"/>
            <a:ext cx="2279735" cy="171164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07969" y="2204865"/>
            <a:ext cx="2172697" cy="1648253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 rot="-5400000">
            <a:off x="1092832" y="5189009"/>
            <a:ext cx="1385123" cy="338554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>
            <a:defPPr>
              <a:defRPr lang="de-DE"/>
            </a:defPPr>
            <a:lvl1pPr algn="ctr">
              <a:defRPr sz="1600" b="1" i="1">
                <a:solidFill>
                  <a:schemeClr val="bg1"/>
                </a:solidFill>
              </a:defRPr>
            </a:lvl1pPr>
          </a:lstStyle>
          <a:p>
            <a:r>
              <a:rPr lang="en-GB" i="0" dirty="0"/>
              <a:t>Airway Height</a:t>
            </a:r>
          </a:p>
        </p:txBody>
      </p:sp>
      <p:sp>
        <p:nvSpPr>
          <p:cNvPr id="11" name="TextBox 10"/>
          <p:cNvSpPr txBox="1"/>
          <p:nvPr/>
        </p:nvSpPr>
        <p:spPr>
          <a:xfrm rot="-5400000">
            <a:off x="1200586" y="2904245"/>
            <a:ext cx="1169615" cy="338554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>
            <a:defPPr>
              <a:defRPr lang="de-DE"/>
            </a:defPPr>
            <a:lvl1pPr algn="ctr">
              <a:defRPr sz="2400" b="1" i="1">
                <a:solidFill>
                  <a:schemeClr val="bg1"/>
                </a:solidFill>
              </a:defRPr>
            </a:lvl1pPr>
          </a:lstStyle>
          <a:p>
            <a:r>
              <a:rPr lang="en-GB" sz="1600" i="0" dirty="0"/>
              <a:t>Tube Minor</a:t>
            </a:r>
          </a:p>
        </p:txBody>
      </p:sp>
      <p:graphicFrame>
        <p:nvGraphicFramePr>
          <p:cNvPr id="14" name="Table 13"/>
          <p:cNvGraphicFramePr>
            <a:graphicFrameLocks noGrp="1"/>
          </p:cNvGraphicFramePr>
          <p:nvPr/>
        </p:nvGraphicFramePr>
        <p:xfrm>
          <a:off x="1631505" y="692696"/>
          <a:ext cx="9036495" cy="1341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083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918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88032">
                <a:tc>
                  <a:txBody>
                    <a:bodyPr/>
                    <a:lstStyle/>
                    <a:p>
                      <a:r>
                        <a:rPr lang="en-GB" sz="1400" dirty="0"/>
                        <a:t>Issue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Result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Resolution</a:t>
                      </a:r>
                      <a:r>
                        <a:rPr lang="en-GB" sz="1400" baseline="0" dirty="0"/>
                        <a:t> of current gauging not adequate (2 decimal places)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Introduction of 3 decimal place equipment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Improved</a:t>
                      </a:r>
                      <a:r>
                        <a:rPr lang="en-GB" sz="1400" baseline="0" dirty="0"/>
                        <a:t> “Distinct Categories” when doing the Gauge R&amp;R Study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Dependency of Production Operators in gauge</a:t>
                      </a:r>
                      <a:r>
                        <a:rPr lang="en-GB" sz="1400" baseline="0" dirty="0"/>
                        <a:t> use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Gauge re-design to reduce Production Operator dependency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Improved</a:t>
                      </a:r>
                      <a:r>
                        <a:rPr lang="en-GB" sz="1400" baseline="0" dirty="0"/>
                        <a:t> “Reproducibility” when doing the Gauge R&amp;R Study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15" name="Picture 1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089176" y="4369739"/>
            <a:ext cx="1004614" cy="1916632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63552" y="2204864"/>
            <a:ext cx="2208246" cy="165618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809256" y="4291672"/>
            <a:ext cx="1630560" cy="727833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402328" y="3068961"/>
            <a:ext cx="1496180" cy="598909"/>
          </a:xfrm>
          <a:prstGeom prst="rect">
            <a:avLst/>
          </a:prstGeom>
        </p:spPr>
      </p:pic>
      <p:sp>
        <p:nvSpPr>
          <p:cNvPr id="21" name="Oval 20"/>
          <p:cNvSpPr/>
          <p:nvPr/>
        </p:nvSpPr>
        <p:spPr>
          <a:xfrm>
            <a:off x="3354051" y="4369739"/>
            <a:ext cx="1004614" cy="504056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 rotWithShape="1">
          <a:blip r:embed="rId14"/>
          <a:srcRect l="8729" t="29986" r="8729" b="24825"/>
          <a:stretch/>
        </p:blipFill>
        <p:spPr>
          <a:xfrm>
            <a:off x="9348580" y="3068960"/>
            <a:ext cx="1283925" cy="632236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 rotWithShape="1">
          <a:blip r:embed="rId14"/>
          <a:srcRect l="8729" t="29986" r="8729" b="24825"/>
          <a:stretch/>
        </p:blipFill>
        <p:spPr>
          <a:xfrm>
            <a:off x="9348580" y="4380940"/>
            <a:ext cx="1283925" cy="632236"/>
          </a:xfrm>
          <a:prstGeom prst="rect">
            <a:avLst/>
          </a:prstGeom>
        </p:spPr>
      </p:pic>
      <p:sp>
        <p:nvSpPr>
          <p:cNvPr id="29" name="Oval 28"/>
          <p:cNvSpPr/>
          <p:nvPr/>
        </p:nvSpPr>
        <p:spPr>
          <a:xfrm>
            <a:off x="9552384" y="3140968"/>
            <a:ext cx="1004614" cy="432048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2" name="Oval 31"/>
          <p:cNvSpPr/>
          <p:nvPr/>
        </p:nvSpPr>
        <p:spPr>
          <a:xfrm>
            <a:off x="3906384" y="3212976"/>
            <a:ext cx="1004614" cy="432048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3" name="Oval 32"/>
          <p:cNvSpPr/>
          <p:nvPr/>
        </p:nvSpPr>
        <p:spPr>
          <a:xfrm>
            <a:off x="9663386" y="4437112"/>
            <a:ext cx="1004614" cy="432048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4" name="Right Arrow 33"/>
          <p:cNvSpPr/>
          <p:nvPr/>
        </p:nvSpPr>
        <p:spPr bwMode="auto">
          <a:xfrm>
            <a:off x="5015880" y="2348880"/>
            <a:ext cx="576064" cy="3744416"/>
          </a:xfrm>
          <a:prstGeom prst="rightArrow">
            <a:avLst/>
          </a:prstGeom>
          <a:solidFill>
            <a:srgbClr val="0070C0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>
              <a:latin typeface="Arial" charset="0"/>
              <a:ea typeface="ＭＳ Ｐゴシック" charset="0"/>
            </a:endParaRPr>
          </a:p>
        </p:txBody>
      </p:sp>
      <p:pic>
        <p:nvPicPr>
          <p:cNvPr id="35" name="Picture 34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3720" y="87006"/>
            <a:ext cx="452441" cy="461675"/>
          </a:xfrm>
          <a:prstGeom prst="rect">
            <a:avLst/>
          </a:prstGeom>
        </p:spPr>
      </p:pic>
      <p:sp>
        <p:nvSpPr>
          <p:cNvPr id="24" name="Rectangle 23"/>
          <p:cNvSpPr/>
          <p:nvPr/>
        </p:nvSpPr>
        <p:spPr>
          <a:xfrm>
            <a:off x="9408369" y="3789041"/>
            <a:ext cx="652743" cy="276999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26.24%</a:t>
            </a:r>
          </a:p>
        </p:txBody>
      </p:sp>
      <p:sp>
        <p:nvSpPr>
          <p:cNvPr id="25" name="Rectangle 24"/>
          <p:cNvSpPr/>
          <p:nvPr/>
        </p:nvSpPr>
        <p:spPr>
          <a:xfrm>
            <a:off x="9336361" y="6093297"/>
            <a:ext cx="652743" cy="276999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15.86%</a:t>
            </a:r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223E0C38-1D43-4651-8180-F18911DE25E8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9486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6663"/>
    </mc:Choice>
    <mc:Fallback>
      <p:transition spd="slow" advTm="466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6"/>
          <a:srcRect l="27609" t="11076" r="26272" b="18129"/>
          <a:stretch/>
        </p:blipFill>
        <p:spPr>
          <a:xfrm>
            <a:off x="2207568" y="1628800"/>
            <a:ext cx="2808312" cy="3231482"/>
          </a:xfrm>
          <a:prstGeom prst="rect">
            <a:avLst/>
          </a:prstGeom>
          <a:ln>
            <a:noFill/>
          </a:ln>
        </p:spPr>
      </p:pic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fld id="{EF3536EF-629E-B34D-9A15-0C3B446260B5}" type="slidenum">
              <a:rPr lang="de-DE" altLang="ja-JP" smtClean="0"/>
              <a:pPr>
                <a:defRPr/>
              </a:pPr>
              <a:t>11</a:t>
            </a:fld>
            <a:endParaRPr lang="de-DE" altLang="ja-JP" dirty="0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115888"/>
            <a:ext cx="6475413" cy="357187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Measure: 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Machine Capability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1632" y="87006"/>
            <a:ext cx="452441" cy="46167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11824" y="4293096"/>
            <a:ext cx="1294266" cy="86409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2351584" y="1124744"/>
            <a:ext cx="2520280" cy="338554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Variable:- Tube Minor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791744" y="5445225"/>
            <a:ext cx="2088232" cy="30777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Cp: 3.56 / Cpk: 3.38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16080" y="1124744"/>
            <a:ext cx="2520280" cy="338554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Variable:- Airway height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9"/>
          <a:srcRect l="26154" t="9292" r="27873" b="18568"/>
          <a:stretch/>
        </p:blipFill>
        <p:spPr>
          <a:xfrm>
            <a:off x="6744072" y="1648884"/>
            <a:ext cx="2736304" cy="3220276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6168008" y="5229201"/>
            <a:ext cx="2880320" cy="307777"/>
          </a:xfrm>
          <a:prstGeom prst="rect">
            <a:avLst/>
          </a:prstGeom>
          <a:solidFill>
            <a:srgbClr val="FF33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Cp: 0.78 / Cpk: 0.67 </a:t>
            </a: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264352" y="4311792"/>
            <a:ext cx="1247812" cy="833206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75520" y="4941169"/>
            <a:ext cx="1944216" cy="1594545"/>
          </a:xfrm>
          <a:prstGeom prst="rect">
            <a:avLst/>
          </a:prstGeom>
        </p:spPr>
      </p:pic>
      <p:cxnSp>
        <p:nvCxnSpPr>
          <p:cNvPr id="5" name="Straight Connector 4"/>
          <p:cNvCxnSpPr/>
          <p:nvPr/>
        </p:nvCxnSpPr>
        <p:spPr bwMode="auto">
          <a:xfrm>
            <a:off x="6023992" y="620688"/>
            <a:ext cx="0" cy="5976664"/>
          </a:xfrm>
          <a:prstGeom prst="line">
            <a:avLst/>
          </a:prstGeom>
          <a:solidFill>
            <a:schemeClr val="accent1"/>
          </a:solidFill>
          <a:ln w="25400" cap="flat" cmpd="sng" algn="ctr">
            <a:solidFill>
              <a:srgbClr val="2856B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24" name="TextBox 23"/>
          <p:cNvSpPr txBox="1"/>
          <p:nvPr/>
        </p:nvSpPr>
        <p:spPr>
          <a:xfrm>
            <a:off x="6168008" y="5602014"/>
            <a:ext cx="2880320" cy="923330"/>
          </a:xfrm>
          <a:prstGeom prst="rect">
            <a:avLst/>
          </a:prstGeom>
          <a:solidFill>
            <a:srgbClr val="FF33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Within tolerance but using up the wholes band</a:t>
            </a:r>
          </a:p>
          <a:p>
            <a:pPr algn="ctr"/>
            <a:endParaRPr lang="en-GB" sz="800" dirty="0"/>
          </a:p>
          <a:p>
            <a:pPr algn="ctr"/>
            <a:r>
              <a:rPr lang="en-GB" dirty="0"/>
              <a:t>Significant variation</a:t>
            </a:r>
          </a:p>
        </p:txBody>
      </p:sp>
      <p:sp>
        <p:nvSpPr>
          <p:cNvPr id="4" name="Explosion 1 3"/>
          <p:cNvSpPr/>
          <p:nvPr/>
        </p:nvSpPr>
        <p:spPr bwMode="auto">
          <a:xfrm>
            <a:off x="9151401" y="5040560"/>
            <a:ext cx="1490464" cy="1440160"/>
          </a:xfrm>
          <a:prstGeom prst="irregularSeal1">
            <a:avLst/>
          </a:prstGeom>
          <a:solidFill>
            <a:srgbClr val="FFC000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latin typeface="Arial" charset="0"/>
                <a:ea typeface="ＭＳ Ｐゴシック" charset="0"/>
              </a:rPr>
              <a:t>Focus 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latin typeface="Arial" charset="0"/>
                <a:ea typeface="ＭＳ Ｐゴシック" charset="0"/>
              </a:rPr>
              <a:t>Area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524000" y="692696"/>
            <a:ext cx="6876256" cy="338554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Evaluation to measure process variation on 30 off consecutive samples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78D94CF1-858D-4C31-AA2E-7A18F0063799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2243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3553"/>
    </mc:Choice>
    <mc:Fallback>
      <p:transition spd="slow" advTm="435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06931" y="2301260"/>
            <a:ext cx="4303563" cy="3798592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621609" y="1127647"/>
            <a:ext cx="88016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600" b="1" dirty="0">
              <a:latin typeface="Arial" panose="020B0604020202020204" pitchFamily="34" charset="0"/>
              <a:ea typeface="メイリオ" panose="020B0604030504040204" pitchFamily="50" charset="-12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ea typeface="メイリオ" panose="020B0604030504040204" pitchFamily="50" charset="-128"/>
              </a:rPr>
              <a:t>Part dimensional checks being recorded every hour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ea typeface="メイリオ" panose="020B0604030504040204" pitchFamily="50" charset="-128"/>
              </a:rPr>
              <a:t>All cores marked up with unique number</a:t>
            </a:r>
          </a:p>
        </p:txBody>
      </p:sp>
      <p:sp>
        <p:nvSpPr>
          <p:cNvPr id="9" name="タイトル 6"/>
          <p:cNvSpPr txBox="1">
            <a:spLocks/>
          </p:cNvSpPr>
          <p:nvPr/>
        </p:nvSpPr>
        <p:spPr>
          <a:xfrm>
            <a:off x="1564254" y="32108"/>
            <a:ext cx="9144000" cy="57413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kumimoji="1" sz="2800" b="1" kern="1200" baseline="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メイリオ" panose="020B0604030504040204" pitchFamily="50" charset="-128"/>
              </a:defRPr>
            </a:lvl1pPr>
          </a:lstStyle>
          <a:p>
            <a:r>
              <a:rPr lang="en-GB" dirty="0">
                <a:solidFill>
                  <a:srgbClr val="FF0000"/>
                </a:solidFill>
              </a:rPr>
              <a:t>Measure: 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Process Capability</a:t>
            </a:r>
            <a:endParaRPr lang="en-US" altLang="ja-JP" sz="2400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eiryo UI" panose="020B0604030504040204" pitchFamily="50" charset="-128"/>
              <a:ea typeface="Meiryo UI" panose="020B0604030504040204" pitchFamily="50" charset="-128"/>
              <a:cs typeface="Meiryo UI" panose="020B0604030504040204" pitchFamily="50" charset="-128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4073" y="1"/>
            <a:ext cx="452441" cy="46167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524000" y="692696"/>
            <a:ext cx="5184576" cy="338554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Evaluation to measure process variation over time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958711" y="3812268"/>
            <a:ext cx="2116488" cy="276999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bg1"/>
                </a:solidFill>
              </a:rPr>
              <a:t>Coil changes recorded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080026" y="2801204"/>
            <a:ext cx="1448023" cy="276999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bg1"/>
                </a:solidFill>
              </a:rPr>
              <a:t>Numbered cores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8"/>
          <a:srcRect l="27947" t="9394" r="27561" b="17402"/>
          <a:stretch/>
        </p:blipFill>
        <p:spPr>
          <a:xfrm>
            <a:off x="7392144" y="1700808"/>
            <a:ext cx="2232248" cy="275748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9"/>
          <a:srcRect b="23816"/>
          <a:stretch/>
        </p:blipFill>
        <p:spPr>
          <a:xfrm>
            <a:off x="6888089" y="4509120"/>
            <a:ext cx="3255683" cy="1656184"/>
          </a:xfrm>
          <a:prstGeom prst="rect">
            <a:avLst/>
          </a:prstGeom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2F088A17-67AE-4885-AA9C-378004EDF692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322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8905"/>
    </mc:Choice>
    <mc:Fallback>
      <p:transition spd="slow" advTm="189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93802" y="1887457"/>
            <a:ext cx="3653721" cy="3224176"/>
          </a:xfrm>
          <a:prstGeom prst="rect">
            <a:avLst/>
          </a:prstGeom>
          <a:ln>
            <a:solidFill>
              <a:srgbClr val="2D61C9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730" b="140"/>
          <a:stretch/>
        </p:blipFill>
        <p:spPr>
          <a:xfrm rot="5400000">
            <a:off x="6764526" y="2305749"/>
            <a:ext cx="2499798" cy="2664330"/>
          </a:xfrm>
          <a:prstGeom prst="rect">
            <a:avLst/>
          </a:prstGeom>
        </p:spPr>
      </p:pic>
      <p:cxnSp>
        <p:nvCxnSpPr>
          <p:cNvPr id="8" name="Straight Arrow Connector 7"/>
          <p:cNvCxnSpPr/>
          <p:nvPr/>
        </p:nvCxnSpPr>
        <p:spPr>
          <a:xfrm flipH="1" flipV="1">
            <a:off x="3553525" y="3033794"/>
            <a:ext cx="3465172" cy="1021654"/>
          </a:xfrm>
          <a:prstGeom prst="straightConnector1">
            <a:avLst/>
          </a:prstGeom>
          <a:ln w="38100">
            <a:solidFill>
              <a:srgbClr val="3657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1621609" y="821030"/>
            <a:ext cx="88016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ea typeface="メイリオ" panose="020B0604030504040204" pitchFamily="50" charset="-128"/>
              </a:rPr>
              <a:t>All end of line rejections segregated for Team Review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kumimoji="1" lang="en-GB" sz="1600" dirty="0">
                <a:latin typeface="Arial" panose="020B0604020202020204" pitchFamily="34" charset="0"/>
                <a:ea typeface="メイリオ" panose="020B0604030504040204" pitchFamily="50" charset="-128"/>
              </a:rPr>
              <a:t>Via core numbers the failure modes correlated back to:- </a:t>
            </a:r>
          </a:p>
          <a:p>
            <a:r>
              <a:rPr kumimoji="1" lang="en-GB" sz="1600" dirty="0">
                <a:latin typeface="Arial" panose="020B0604020202020204" pitchFamily="34" charset="0"/>
                <a:ea typeface="メイリオ" panose="020B0604030504040204" pitchFamily="50" charset="-128"/>
              </a:rPr>
              <a:t>     - dimensional results for component </a:t>
            </a:r>
          </a:p>
          <a:p>
            <a:r>
              <a:rPr kumimoji="1" lang="en-GB" sz="1600" dirty="0">
                <a:latin typeface="Arial" panose="020B0604020202020204" pitchFamily="34" charset="0"/>
                <a:ea typeface="メイリオ" panose="020B0604030504040204" pitchFamily="50" charset="-128"/>
              </a:rPr>
              <a:t>    </a:t>
            </a:r>
          </a:p>
        </p:txBody>
      </p:sp>
      <p:sp>
        <p:nvSpPr>
          <p:cNvPr id="9" name="タイトル 6"/>
          <p:cNvSpPr txBox="1">
            <a:spLocks/>
          </p:cNvSpPr>
          <p:nvPr/>
        </p:nvSpPr>
        <p:spPr>
          <a:xfrm>
            <a:off x="1564254" y="32108"/>
            <a:ext cx="9144000" cy="57413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kumimoji="1" sz="2800" b="1" kern="1200" baseline="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メイリオ" panose="020B0604030504040204" pitchFamily="50" charset="-128"/>
              </a:defRPr>
            </a:lvl1pPr>
          </a:lstStyle>
          <a:p>
            <a:r>
              <a:rPr lang="en-GB" dirty="0">
                <a:solidFill>
                  <a:srgbClr val="FF8C00"/>
                </a:solidFill>
              </a:rPr>
              <a:t>Analyse: 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Process Capability</a:t>
            </a:r>
            <a:endParaRPr lang="en-US" altLang="ja-JP" sz="2400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eiryo UI" panose="020B0604030504040204" pitchFamily="50" charset="-128"/>
              <a:ea typeface="Meiryo UI" panose="020B0604030504040204" pitchFamily="50" charset="-128"/>
              <a:cs typeface="Meiryo UI" panose="020B0604030504040204" pitchFamily="50" charset="-128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6041" y="44625"/>
            <a:ext cx="452441" cy="461675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710333" y="5447397"/>
            <a:ext cx="871296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ea typeface="メイリオ" panose="020B0604030504040204" pitchFamily="50" charset="-128"/>
              </a:rPr>
              <a:t>Parts can be traced back within a 1 hour manufacturing window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ea typeface="メイリオ" panose="020B0604030504040204" pitchFamily="50" charset="-128"/>
              </a:rPr>
              <a:t>This enabled an evaluation of the best </a:t>
            </a:r>
            <a:r>
              <a:rPr lang="en-GB" sz="1600" b="1" dirty="0">
                <a:latin typeface="Arial" panose="020B0604020202020204" pitchFamily="34" charset="0"/>
                <a:ea typeface="メイリオ" panose="020B0604030504040204" pitchFamily="50" charset="-128"/>
              </a:rPr>
              <a:t>dimensional “mix” </a:t>
            </a:r>
            <a:r>
              <a:rPr lang="en-GB" sz="1600" dirty="0">
                <a:latin typeface="Arial" panose="020B0604020202020204" pitchFamily="34" charset="0"/>
                <a:ea typeface="メイリオ" panose="020B0604030504040204" pitchFamily="50" charset="-128"/>
              </a:rPr>
              <a:t>to improve the part condition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kumimoji="1" lang="en-GB" sz="1600" dirty="0">
                <a:latin typeface="Arial" panose="020B0604020202020204" pitchFamily="34" charset="0"/>
                <a:ea typeface="メイリオ" panose="020B0604030504040204" pitchFamily="50" charset="-128"/>
              </a:rPr>
              <a:t>Understanding the limits to work within</a:t>
            </a:r>
          </a:p>
          <a:p>
            <a:r>
              <a:rPr kumimoji="1" lang="en-GB" sz="1600" dirty="0">
                <a:latin typeface="Arial" panose="020B0604020202020204" pitchFamily="34" charset="0"/>
                <a:ea typeface="メイリオ" panose="020B0604030504040204" pitchFamily="50" charset="-128"/>
              </a:rPr>
              <a:t>     Example: Reduction in “Faulty Bonding” without creating “Crushed Airways”</a:t>
            </a:r>
          </a:p>
        </p:txBody>
      </p:sp>
      <p:sp>
        <p:nvSpPr>
          <p:cNvPr id="13" name="Oval 12"/>
          <p:cNvSpPr/>
          <p:nvPr/>
        </p:nvSpPr>
        <p:spPr>
          <a:xfrm>
            <a:off x="7018697" y="3519661"/>
            <a:ext cx="1368152" cy="1368152"/>
          </a:xfrm>
          <a:prstGeom prst="ellipse">
            <a:avLst/>
          </a:prstGeom>
          <a:noFill/>
          <a:ln w="38100">
            <a:solidFill>
              <a:srgbClr val="3657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7929791" y="2496626"/>
            <a:ext cx="2448272" cy="307777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</a:rPr>
              <a:t>Individually numbered cores</a:t>
            </a:r>
          </a:p>
        </p:txBody>
      </p:sp>
      <p:sp>
        <p:nvSpPr>
          <p:cNvPr id="6" name="Rectangle 5"/>
          <p:cNvSpPr/>
          <p:nvPr/>
        </p:nvSpPr>
        <p:spPr bwMode="auto">
          <a:xfrm>
            <a:off x="3143672" y="2452635"/>
            <a:ext cx="360040" cy="2934995"/>
          </a:xfrm>
          <a:prstGeom prst="rect">
            <a:avLst/>
          </a:prstGeom>
          <a:noFill/>
          <a:ln w="41275" cap="flat" cmpd="sng" algn="ctr">
            <a:solidFill>
              <a:srgbClr val="2D61C9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>
              <a:latin typeface="Arial" charset="0"/>
              <a:ea typeface="ＭＳ Ｐゴシック" charset="0"/>
            </a:endParaRPr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6B8E7BDD-4ED5-4C6B-8C4E-61985B82C865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9137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1072"/>
    </mc:Choice>
    <mc:Fallback>
      <p:transition spd="slow" advTm="310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9626" y="738362"/>
            <a:ext cx="1500188" cy="391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Content Placeholder 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0956" y="1508374"/>
            <a:ext cx="3565525" cy="235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0008" y="1268760"/>
            <a:ext cx="2663825" cy="284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タイトル 6"/>
          <p:cNvSpPr txBox="1">
            <a:spLocks/>
          </p:cNvSpPr>
          <p:nvPr/>
        </p:nvSpPr>
        <p:spPr>
          <a:xfrm>
            <a:off x="1564254" y="32108"/>
            <a:ext cx="9144000" cy="574134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kumimoji="1" sz="2800" b="1" kern="1200" baseline="0">
                <a:solidFill>
                  <a:schemeClr val="tx1"/>
                </a:solidFill>
                <a:latin typeface="Arial" panose="020B0604020202020204" pitchFamily="34" charset="0"/>
                <a:ea typeface="メイリオ" panose="020B0604030504040204" pitchFamily="50" charset="-128"/>
                <a:cs typeface="メイリオ" panose="020B0604030504040204" pitchFamily="50" charset="-128"/>
              </a:defRPr>
            </a:lvl1pPr>
          </a:lstStyle>
          <a:p>
            <a:r>
              <a:rPr lang="en-GB" dirty="0">
                <a:solidFill>
                  <a:srgbClr val="FF8C00"/>
                </a:solidFill>
              </a:rPr>
              <a:t>Analyse: 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Pull Out Check </a:t>
            </a:r>
            <a:endParaRPr lang="en-US" altLang="ja-JP" sz="2400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eiryo UI" panose="020B0604030504040204" pitchFamily="50" charset="-128"/>
              <a:ea typeface="Meiryo UI" panose="020B0604030504040204" pitchFamily="50" charset="-128"/>
              <a:cs typeface="Meiryo UI" panose="020B0604030504040204" pitchFamily="50" charset="-128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1632" y="87006"/>
            <a:ext cx="452441" cy="46167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703512" y="5013176"/>
            <a:ext cx="88569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This best </a:t>
            </a:r>
            <a:r>
              <a:rPr lang="en-GB" sz="1600" b="1" dirty="0"/>
              <a:t>dimensional mix </a:t>
            </a:r>
            <a:r>
              <a:rPr lang="en-GB" sz="1600" dirty="0"/>
              <a:t>has been verified to ensure the compression in the core is </a:t>
            </a:r>
            <a:r>
              <a:rPr lang="en-GB" sz="1600" b="1" dirty="0"/>
              <a:t>stable</a:t>
            </a:r>
            <a:r>
              <a:rPr lang="en-GB" sz="1600" dirty="0"/>
              <a:t> to prevent lack of bonding and/or other process concern.</a:t>
            </a:r>
          </a:p>
          <a:p>
            <a:endParaRPr lang="en-GB" sz="1600" dirty="0"/>
          </a:p>
          <a:p>
            <a:r>
              <a:rPr lang="en-GB" sz="1600" dirty="0"/>
              <a:t>A check is conducted where an airway is pulled out of a pre-brazed core using a force meter.  </a:t>
            </a:r>
          </a:p>
        </p:txBody>
      </p:sp>
      <p:sp>
        <p:nvSpPr>
          <p:cNvPr id="7" name="Rounded Rectangle 6"/>
          <p:cNvSpPr/>
          <p:nvPr/>
        </p:nvSpPr>
        <p:spPr bwMode="auto">
          <a:xfrm>
            <a:off x="5231904" y="1268760"/>
            <a:ext cx="792088" cy="360040"/>
          </a:xfrm>
          <a:prstGeom prst="roundRect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>
              <a:latin typeface="Arial" charset="0"/>
              <a:ea typeface="ＭＳ Ｐゴシック" charset="0"/>
            </a:endParaRPr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4D577268-8BAC-4EE1-8BEB-07240D002117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9957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4438"/>
    </mc:Choice>
    <mc:Fallback>
      <p:transition spd="slow" advTm="244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fld id="{EF3536EF-629E-B34D-9A15-0C3B446260B5}" type="slidenum">
              <a:rPr lang="de-DE" altLang="ja-JP" smtClean="0"/>
              <a:pPr>
                <a:defRPr/>
              </a:pPr>
              <a:t>15</a:t>
            </a:fld>
            <a:endParaRPr lang="de-DE" altLang="ja-JP" dirty="0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115888"/>
            <a:ext cx="6475413" cy="357187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8C00"/>
                </a:solidFill>
              </a:rPr>
              <a:t>Analyse: Tools Used</a:t>
            </a:r>
            <a:endParaRPr lang="en-GB" sz="24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1632" y="87006"/>
            <a:ext cx="452441" cy="461675"/>
          </a:xfrm>
          <a:prstGeom prst="rect">
            <a:avLst/>
          </a:prstGeom>
        </p:spPr>
      </p:pic>
      <p:pic>
        <p:nvPicPr>
          <p:cNvPr id="168" name="Picture 16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66300" y="2194721"/>
            <a:ext cx="2029500" cy="2349948"/>
          </a:xfrm>
          <a:prstGeom prst="rect">
            <a:avLst/>
          </a:prstGeom>
        </p:spPr>
      </p:pic>
      <p:sp>
        <p:nvSpPr>
          <p:cNvPr id="169" name="TextBox 168"/>
          <p:cNvSpPr txBox="1"/>
          <p:nvPr/>
        </p:nvSpPr>
        <p:spPr>
          <a:xfrm>
            <a:off x="1991544" y="1782527"/>
            <a:ext cx="2520280" cy="338554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FTA / Ishikawa</a:t>
            </a:r>
          </a:p>
        </p:txBody>
      </p:sp>
      <p:pic>
        <p:nvPicPr>
          <p:cNvPr id="170" name="Picture 16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83832" y="2325358"/>
            <a:ext cx="2880320" cy="1971560"/>
          </a:xfrm>
          <a:prstGeom prst="rect">
            <a:avLst/>
          </a:prstGeom>
        </p:spPr>
      </p:pic>
      <p:sp>
        <p:nvSpPr>
          <p:cNvPr id="171" name="TextBox 170"/>
          <p:cNvSpPr txBox="1"/>
          <p:nvPr/>
        </p:nvSpPr>
        <p:spPr>
          <a:xfrm>
            <a:off x="4690146" y="1782527"/>
            <a:ext cx="2520280" cy="338554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Process Review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946541" y="5703819"/>
            <a:ext cx="6480720" cy="83099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Root Cause for airway variation - inconsistency in airway roll set-up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95914" y="4163514"/>
            <a:ext cx="2018257" cy="1341512"/>
          </a:xfrm>
          <a:prstGeom prst="rect">
            <a:avLst/>
          </a:prstGeom>
        </p:spPr>
      </p:pic>
      <p:pic>
        <p:nvPicPr>
          <p:cNvPr id="1028" name="Picture 9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1111" y="2194806"/>
            <a:ext cx="3033702" cy="1638199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962" y="3738855"/>
            <a:ext cx="2912001" cy="152468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7" name="TextBox 16"/>
          <p:cNvSpPr txBox="1"/>
          <p:nvPr/>
        </p:nvSpPr>
        <p:spPr>
          <a:xfrm>
            <a:off x="7752184" y="1782527"/>
            <a:ext cx="2520280" cy="338554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FMEA / PCP </a:t>
            </a:r>
          </a:p>
        </p:txBody>
      </p:sp>
      <p:pic>
        <p:nvPicPr>
          <p:cNvPr id="1026" name="Picture 4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3686" y="3490399"/>
            <a:ext cx="3032388" cy="202159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TextBox 4"/>
          <p:cNvSpPr txBox="1"/>
          <p:nvPr/>
        </p:nvSpPr>
        <p:spPr>
          <a:xfrm>
            <a:off x="2266300" y="746702"/>
            <a:ext cx="7841202" cy="954107"/>
          </a:xfrm>
          <a:prstGeom prst="rect">
            <a:avLst/>
          </a:prstGeom>
          <a:solidFill>
            <a:srgbClr val="FFA5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Process analysis tools used by the team to establish the root cause </a:t>
            </a:r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7607D2B5-D298-49E0-AF8E-794E1BB5894B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8436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4950"/>
    </mc:Choice>
    <mc:Fallback>
      <p:transition spd="slow" advTm="349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fld id="{EF3536EF-629E-B34D-9A15-0C3B446260B5}" type="slidenum">
              <a:rPr lang="de-DE" altLang="ja-JP" smtClean="0"/>
              <a:pPr>
                <a:defRPr/>
              </a:pPr>
              <a:t>16</a:t>
            </a:fld>
            <a:endParaRPr lang="de-DE" altLang="ja-JP" dirty="0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115888"/>
            <a:ext cx="6475413" cy="357187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C000"/>
                </a:solidFill>
              </a:rPr>
              <a:t>Improve:</a:t>
            </a:r>
            <a:r>
              <a:rPr lang="en-GB" dirty="0">
                <a:solidFill>
                  <a:srgbClr val="FF8C00"/>
                </a:solidFill>
              </a:rPr>
              <a:t> </a:t>
            </a:r>
            <a:r>
              <a:rPr lang="en-GB" sz="2400" dirty="0">
                <a:solidFill>
                  <a:schemeClr val="accent3">
                    <a:lumMod val="50000"/>
                  </a:schemeClr>
                </a:solidFill>
              </a:rPr>
              <a:t>Production Operator 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Training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2185" y="44625"/>
            <a:ext cx="452441" cy="4616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22114" y="764704"/>
            <a:ext cx="1782198" cy="2376264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740024" y="3284984"/>
            <a:ext cx="896448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/>
              <a:t>The Production Operators have been involved throughout the process</a:t>
            </a:r>
          </a:p>
          <a:p>
            <a:endParaRPr lang="en-GB" sz="800" dirty="0"/>
          </a:p>
          <a:p>
            <a:r>
              <a:rPr lang="en-GB" sz="1600" dirty="0"/>
              <a:t>Classroom training to give an understanding of …..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why the improvement programme was important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how the tools and techniques can play an important role in making a better product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how important they are in identifying any issues immediately</a:t>
            </a:r>
          </a:p>
          <a:p>
            <a:endParaRPr lang="en-GB" sz="800" dirty="0"/>
          </a:p>
          <a:p>
            <a:r>
              <a:rPr lang="en-GB" sz="1600" dirty="0"/>
              <a:t>On-the-job training to first introduce “Hard Copies” and then move to  “Computerised” data tracking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104112" y="764704"/>
            <a:ext cx="1800200" cy="338554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On-the-job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8">
            <a:lum bright="20000"/>
          </a:blip>
          <a:stretch>
            <a:fillRect/>
          </a:stretch>
        </p:blipFill>
        <p:spPr>
          <a:xfrm>
            <a:off x="2376385" y="756862"/>
            <a:ext cx="3287567" cy="247259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351584" y="764704"/>
            <a:ext cx="2232248" cy="338554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Classroom based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951777" y="5157192"/>
            <a:ext cx="1806095" cy="1355472"/>
          </a:xfrm>
          <a:prstGeom prst="rect">
            <a:avLst/>
          </a:prstGeom>
        </p:spPr>
      </p:pic>
      <p:sp>
        <p:nvSpPr>
          <p:cNvPr id="13" name="Right Arrow 12"/>
          <p:cNvSpPr/>
          <p:nvPr/>
        </p:nvSpPr>
        <p:spPr bwMode="auto">
          <a:xfrm>
            <a:off x="5087888" y="5661248"/>
            <a:ext cx="978408" cy="484632"/>
          </a:xfrm>
          <a:prstGeom prst="rightArrow">
            <a:avLst/>
          </a:prstGeom>
          <a:solidFill>
            <a:srgbClr val="2D61C9"/>
          </a:solidFill>
          <a:ln w="12700" cap="flat" cmpd="sng" algn="ctr">
            <a:solidFill>
              <a:srgbClr val="2D61C9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>
              <a:latin typeface="Arial" charset="0"/>
              <a:ea typeface="ＭＳ Ｐゴシック" charset="0"/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0800000">
            <a:off x="8040218" y="5805265"/>
            <a:ext cx="1240191" cy="70784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944827" y="5180449"/>
            <a:ext cx="1391057" cy="75699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257563" y="5322695"/>
            <a:ext cx="1804695" cy="1118167"/>
          </a:xfrm>
          <a:prstGeom prst="rect">
            <a:avLst/>
          </a:prstGeom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4B7C1B60-06F7-4552-AC1C-90F00E57EEAB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5556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4229"/>
    </mc:Choice>
    <mc:Fallback>
      <p:transition spd="slow" advTm="342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34"/>
          <p:cNvPicPr>
            <a:picLocks noChangeAspect="1"/>
          </p:cNvPicPr>
          <p:nvPr/>
        </p:nvPicPr>
        <p:blipFill rotWithShape="1">
          <a:blip r:embed="rId6"/>
          <a:srcRect l="25372" t="10805" r="27930" b="18698"/>
          <a:stretch/>
        </p:blipFill>
        <p:spPr>
          <a:xfrm>
            <a:off x="2063552" y="1700808"/>
            <a:ext cx="3243512" cy="367240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115888"/>
            <a:ext cx="6475413" cy="357187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C000"/>
                </a:solidFill>
              </a:rPr>
              <a:t>Improve: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Machine Capability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1632" y="87006"/>
            <a:ext cx="452441" cy="461675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4738685" y="692696"/>
            <a:ext cx="2520280" cy="338554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Variable:- Airway height</a:t>
            </a:r>
          </a:p>
        </p:txBody>
      </p:sp>
      <p:cxnSp>
        <p:nvCxnSpPr>
          <p:cNvPr id="5" name="Straight Connector 4"/>
          <p:cNvCxnSpPr/>
          <p:nvPr/>
        </p:nvCxnSpPr>
        <p:spPr bwMode="auto">
          <a:xfrm>
            <a:off x="5977852" y="1628800"/>
            <a:ext cx="46140" cy="4752528"/>
          </a:xfrm>
          <a:prstGeom prst="line">
            <a:avLst/>
          </a:prstGeom>
          <a:solidFill>
            <a:schemeClr val="accent1"/>
          </a:solidFill>
          <a:ln w="25400" cap="flat" cmpd="sng" algn="ctr">
            <a:solidFill>
              <a:srgbClr val="2856B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sp>
        <p:nvSpPr>
          <p:cNvPr id="24" name="TextBox 23"/>
          <p:cNvSpPr txBox="1"/>
          <p:nvPr/>
        </p:nvSpPr>
        <p:spPr>
          <a:xfrm>
            <a:off x="1775520" y="5714672"/>
            <a:ext cx="3888432" cy="738664"/>
          </a:xfrm>
          <a:prstGeom prst="rect">
            <a:avLst/>
          </a:prstGeom>
          <a:solidFill>
            <a:srgbClr val="FF33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Within tolerance but using up the wholes band</a:t>
            </a:r>
            <a:endParaRPr lang="en-GB" sz="800" dirty="0"/>
          </a:p>
          <a:p>
            <a:pPr algn="ctr"/>
            <a:r>
              <a:rPr lang="en-GB" sz="1400" dirty="0"/>
              <a:t>Significant Variation</a:t>
            </a:r>
          </a:p>
          <a:p>
            <a:pPr algn="ctr"/>
            <a:r>
              <a:rPr lang="en-GB" sz="1400" dirty="0"/>
              <a:t>Lack Of Bonding Present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2135560" y="1196752"/>
            <a:ext cx="2880320" cy="338554"/>
          </a:xfrm>
          <a:prstGeom prst="rect">
            <a:avLst/>
          </a:prstGeom>
          <a:solidFill>
            <a:srgbClr val="374C89"/>
          </a:solidFill>
        </p:spPr>
        <p:txBody>
          <a:bodyPr wrap="square" rtlCol="0">
            <a:spAutoFit/>
          </a:bodyPr>
          <a:lstStyle>
            <a:defPPr>
              <a:defRPr lang="de-DE"/>
            </a:defPPr>
            <a:lvl1pPr algn="ctr">
              <a:defRPr sz="1400"/>
            </a:lvl1pPr>
          </a:lstStyle>
          <a:p>
            <a:r>
              <a:rPr lang="en-GB" sz="1600" b="1" dirty="0">
                <a:solidFill>
                  <a:schemeClr val="bg1"/>
                </a:solidFill>
              </a:rPr>
              <a:t>FROM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6960096" y="1196752"/>
            <a:ext cx="2880320" cy="338554"/>
          </a:xfrm>
          <a:prstGeom prst="rect">
            <a:avLst/>
          </a:prstGeom>
          <a:solidFill>
            <a:srgbClr val="374C89"/>
          </a:solidFill>
        </p:spPr>
        <p:txBody>
          <a:bodyPr wrap="square" rtlCol="0">
            <a:spAutoFit/>
          </a:bodyPr>
          <a:lstStyle>
            <a:defPPr>
              <a:defRPr lang="de-DE"/>
            </a:defPPr>
            <a:lvl1pPr algn="ctr">
              <a:defRPr sz="1400"/>
            </a:lvl1pPr>
          </a:lstStyle>
          <a:p>
            <a:r>
              <a:rPr lang="en-GB" sz="1600" b="1" dirty="0">
                <a:solidFill>
                  <a:schemeClr val="bg1"/>
                </a:solidFill>
              </a:rPr>
              <a:t>TO</a:t>
            </a:r>
          </a:p>
        </p:txBody>
      </p:sp>
      <p:sp>
        <p:nvSpPr>
          <p:cNvPr id="8" name="Right Arrow 7"/>
          <p:cNvSpPr/>
          <p:nvPr/>
        </p:nvSpPr>
        <p:spPr bwMode="auto">
          <a:xfrm>
            <a:off x="5159896" y="1268760"/>
            <a:ext cx="1584176" cy="216024"/>
          </a:xfrm>
          <a:prstGeom prst="rightArrow">
            <a:avLst/>
          </a:prstGeom>
          <a:solidFill>
            <a:srgbClr val="374C89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>
              <a:latin typeface="Arial" charset="0"/>
              <a:ea typeface="ＭＳ Ｐゴシック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6168008" y="5714672"/>
            <a:ext cx="3888432" cy="738664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Within tolerance</a:t>
            </a:r>
          </a:p>
          <a:p>
            <a:pPr algn="ctr"/>
            <a:r>
              <a:rPr lang="en-GB" sz="1400" dirty="0"/>
              <a:t>Greatly reduced variation</a:t>
            </a:r>
          </a:p>
          <a:p>
            <a:pPr algn="ctr"/>
            <a:r>
              <a:rPr lang="en-GB" sz="1400" dirty="0"/>
              <a:t>Part processing optimised to reduce defects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758805" y="2071882"/>
            <a:ext cx="1184940" cy="276999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en-GB" sz="1200" dirty="0"/>
              <a:t>Initial Capability</a:t>
            </a:r>
          </a:p>
        </p:txBody>
      </p:sp>
      <p:pic>
        <p:nvPicPr>
          <p:cNvPr id="2050" name="Picture 2" descr="image00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0540" y="1676265"/>
            <a:ext cx="3235901" cy="3778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83BBE09E-CBEF-45A4-B609-E61FE11C8274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8937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9657"/>
    </mc:Choice>
    <mc:Fallback>
      <p:transition spd="slow" advTm="296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1" descr="image00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0249" y="1134134"/>
            <a:ext cx="3223764" cy="37824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fld id="{EF3536EF-629E-B34D-9A15-0C3B446260B5}" type="slidenum">
              <a:rPr lang="de-DE" altLang="ja-JP" smtClean="0"/>
              <a:pPr>
                <a:defRPr/>
              </a:pPr>
              <a:t>18</a:t>
            </a:fld>
            <a:endParaRPr lang="de-DE" altLang="ja-JP" dirty="0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115888"/>
            <a:ext cx="6475413" cy="357187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C000"/>
                </a:solidFill>
              </a:rPr>
              <a:t>Improve: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Machine Capability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1632" y="87006"/>
            <a:ext cx="452441" cy="461675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6240016" y="4901098"/>
            <a:ext cx="3456384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Potential Tolerance Change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775520" y="5376119"/>
            <a:ext cx="8640960" cy="101566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Improvement proposal – </a:t>
            </a:r>
            <a:r>
              <a:rPr lang="en-GB" sz="2000" b="1" dirty="0"/>
              <a:t>Design For Manufacture</a:t>
            </a:r>
            <a:endParaRPr lang="en-GB" sz="16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A month long  trial has shown stable results with significant reduction in scrap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This could signify that from a design for manufacture perspective that the parts should be processed within this optimised window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600" b="1" dirty="0"/>
              <a:t>Therefore a tolerance shift could be suggested in line with these optimised settings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302019" y="4901098"/>
            <a:ext cx="3024336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New Stable Process</a:t>
            </a:r>
          </a:p>
        </p:txBody>
      </p:sp>
      <p:pic>
        <p:nvPicPr>
          <p:cNvPr id="20" name="Picture 2" descr="image00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6237" y="1122110"/>
            <a:ext cx="3235901" cy="3778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" name="TextBox 23"/>
          <p:cNvSpPr txBox="1"/>
          <p:nvPr/>
        </p:nvSpPr>
        <p:spPr>
          <a:xfrm>
            <a:off x="2135560" y="692696"/>
            <a:ext cx="2880320" cy="338554"/>
          </a:xfrm>
          <a:prstGeom prst="rect">
            <a:avLst/>
          </a:prstGeom>
          <a:solidFill>
            <a:srgbClr val="374C89"/>
          </a:solidFill>
        </p:spPr>
        <p:txBody>
          <a:bodyPr wrap="square" rtlCol="0">
            <a:spAutoFit/>
          </a:bodyPr>
          <a:lstStyle>
            <a:defPPr>
              <a:defRPr lang="de-DE"/>
            </a:defPPr>
            <a:lvl1pPr algn="ctr">
              <a:defRPr sz="1400"/>
            </a:lvl1pPr>
          </a:lstStyle>
          <a:p>
            <a:r>
              <a:rPr lang="en-GB" sz="1600" b="1" dirty="0">
                <a:solidFill>
                  <a:schemeClr val="bg1"/>
                </a:solidFill>
              </a:rPr>
              <a:t>FROM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960096" y="692696"/>
            <a:ext cx="2880320" cy="338554"/>
          </a:xfrm>
          <a:prstGeom prst="rect">
            <a:avLst/>
          </a:prstGeom>
          <a:solidFill>
            <a:srgbClr val="374C89"/>
          </a:solidFill>
        </p:spPr>
        <p:txBody>
          <a:bodyPr wrap="square" rtlCol="0">
            <a:spAutoFit/>
          </a:bodyPr>
          <a:lstStyle>
            <a:defPPr>
              <a:defRPr lang="de-DE"/>
            </a:defPPr>
            <a:lvl1pPr algn="ctr">
              <a:defRPr sz="1400"/>
            </a:lvl1pPr>
          </a:lstStyle>
          <a:p>
            <a:r>
              <a:rPr lang="en-GB" sz="1600" b="1" dirty="0">
                <a:solidFill>
                  <a:schemeClr val="bg1"/>
                </a:solidFill>
              </a:rPr>
              <a:t>TO</a:t>
            </a:r>
          </a:p>
        </p:txBody>
      </p:sp>
      <p:sp>
        <p:nvSpPr>
          <p:cNvPr id="27" name="Right Arrow 26"/>
          <p:cNvSpPr/>
          <p:nvPr/>
        </p:nvSpPr>
        <p:spPr bwMode="auto">
          <a:xfrm>
            <a:off x="5159896" y="764704"/>
            <a:ext cx="1584176" cy="216024"/>
          </a:xfrm>
          <a:prstGeom prst="rightArrow">
            <a:avLst/>
          </a:prstGeom>
          <a:solidFill>
            <a:srgbClr val="374C89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>
              <a:latin typeface="Arial" charset="0"/>
              <a:ea typeface="ＭＳ Ｐゴシック" charset="0"/>
            </a:endParaRPr>
          </a:p>
        </p:txBody>
      </p:sp>
      <p:cxnSp>
        <p:nvCxnSpPr>
          <p:cNvPr id="28" name="Straight Connector 27"/>
          <p:cNvCxnSpPr/>
          <p:nvPr/>
        </p:nvCxnSpPr>
        <p:spPr bwMode="auto">
          <a:xfrm>
            <a:off x="5951984" y="1196753"/>
            <a:ext cx="46140" cy="3927709"/>
          </a:xfrm>
          <a:prstGeom prst="line">
            <a:avLst/>
          </a:prstGeom>
          <a:solidFill>
            <a:schemeClr val="accent1"/>
          </a:solidFill>
          <a:ln w="25400" cap="flat" cmpd="sng" algn="ctr">
            <a:solidFill>
              <a:srgbClr val="2856B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cxn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5EF6F776-ABEB-4F2E-9DE4-EE91AA78A58E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86809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1355"/>
    </mc:Choice>
    <mc:Fallback>
      <p:transition spd="slow" advTm="313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Chart 13"/>
          <p:cNvGraphicFramePr>
            <a:graphicFrameLocks/>
          </p:cNvGraphicFramePr>
          <p:nvPr/>
        </p:nvGraphicFramePr>
        <p:xfrm>
          <a:off x="2019260" y="764704"/>
          <a:ext cx="8157297" cy="45365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fld id="{EF3536EF-629E-B34D-9A15-0C3B446260B5}" type="slidenum">
              <a:rPr lang="de-DE" altLang="ja-JP" smtClean="0"/>
              <a:pPr>
                <a:defRPr/>
              </a:pPr>
              <a:t>19</a:t>
            </a:fld>
            <a:endParaRPr lang="de-DE" altLang="ja-JP" dirty="0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115888"/>
            <a:ext cx="6475413" cy="357187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C000"/>
                </a:solidFill>
              </a:rPr>
              <a:t>Improve:</a:t>
            </a:r>
            <a:r>
              <a:rPr lang="en-GB" dirty="0">
                <a:solidFill>
                  <a:srgbClr val="FF8C00"/>
                </a:solidFill>
              </a:rPr>
              <a:t> </a:t>
            </a: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Faulty Bonding Results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2185" y="44625"/>
            <a:ext cx="452441" cy="461675"/>
          </a:xfrm>
          <a:prstGeom prst="rect">
            <a:avLst/>
          </a:prstGeom>
        </p:spPr>
      </p:pic>
      <p:sp>
        <p:nvSpPr>
          <p:cNvPr id="11" name="Lightning Bolt 10"/>
          <p:cNvSpPr/>
          <p:nvPr/>
        </p:nvSpPr>
        <p:spPr bwMode="auto">
          <a:xfrm rot="20169878" flipH="1">
            <a:off x="7037627" y="3529902"/>
            <a:ext cx="1430554" cy="1034888"/>
          </a:xfrm>
          <a:prstGeom prst="lightningBolt">
            <a:avLst/>
          </a:prstGeom>
          <a:solidFill>
            <a:schemeClr val="accent1"/>
          </a:solidFill>
          <a:ln w="12700" cap="flat" cmpd="sng" algn="ctr">
            <a:solidFill>
              <a:srgbClr val="F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>
              <a:solidFill>
                <a:srgbClr val="FFFF00"/>
              </a:solidFill>
              <a:latin typeface="Arial" charset="0"/>
              <a:ea typeface="ＭＳ Ｐゴシック" charset="0"/>
            </a:endParaRPr>
          </a:p>
        </p:txBody>
      </p:sp>
      <p:sp>
        <p:nvSpPr>
          <p:cNvPr id="12" name="Cloud 11"/>
          <p:cNvSpPr/>
          <p:nvPr/>
        </p:nvSpPr>
        <p:spPr bwMode="auto">
          <a:xfrm>
            <a:off x="7176120" y="2420888"/>
            <a:ext cx="1944216" cy="1224136"/>
          </a:xfrm>
          <a:prstGeom prst="cloud">
            <a:avLst/>
          </a:prstGeom>
          <a:solidFill>
            <a:schemeClr val="accent1"/>
          </a:solidFill>
          <a:ln w="12700" cap="flat" cmpd="sng" algn="ctr">
            <a:solidFill>
              <a:srgbClr val="F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400" dirty="0"/>
              <a:t>Actions implemented</a:t>
            </a:r>
            <a:endParaRPr lang="en-GB" sz="1400" dirty="0">
              <a:latin typeface="Arial" charset="0"/>
              <a:ea typeface="ＭＳ Ｐゴシック" charset="0"/>
            </a:endParaRPr>
          </a:p>
        </p:txBody>
      </p:sp>
      <p:sp>
        <p:nvSpPr>
          <p:cNvPr id="5" name="Bevel 4"/>
          <p:cNvSpPr/>
          <p:nvPr/>
        </p:nvSpPr>
        <p:spPr bwMode="auto">
          <a:xfrm>
            <a:off x="2063553" y="5373216"/>
            <a:ext cx="8088243" cy="1082576"/>
          </a:xfrm>
          <a:prstGeom prst="bevel">
            <a:avLst/>
          </a:prstGeom>
          <a:solidFill>
            <a:srgbClr val="FFC000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latin typeface="Arial" charset="0"/>
                <a:ea typeface="ＭＳ Ｐゴシック" charset="0"/>
              </a:rPr>
              <a:t>Since actions have been implemented we have saved £</a:t>
            </a:r>
            <a:r>
              <a:rPr lang="en-GB" dirty="0"/>
              <a:t>6447.63</a:t>
            </a:r>
            <a:endParaRPr lang="en-GB" dirty="0">
              <a:latin typeface="Arial" charset="0"/>
              <a:ea typeface="ＭＳ Ｐゴシック" charset="0"/>
            </a:endParaRPr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CF37B5A5-194D-4051-AFFE-00C61D67421D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4030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7004"/>
    </mc:Choice>
    <mc:Fallback>
      <p:transition spd="slow" advTm="270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9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fld id="{EF3536EF-629E-B34D-9A15-0C3B446260B5}" type="slidenum">
              <a:rPr lang="de-DE" altLang="ja-JP" smtClean="0"/>
              <a:pPr>
                <a:defRPr/>
              </a:pPr>
              <a:t>20</a:t>
            </a:fld>
            <a:endParaRPr lang="de-DE" altLang="ja-JP" dirty="0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115888"/>
            <a:ext cx="6475413" cy="357187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92D050"/>
                </a:solidFill>
              </a:rPr>
              <a:t>Control: 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Lack Of Bonding</a:t>
            </a:r>
            <a:endParaRPr lang="en-GB" sz="24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1632" y="87006"/>
            <a:ext cx="452441" cy="46167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847528" y="908720"/>
            <a:ext cx="813690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Control Charts are being maintained at machine with hourly data gathering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Weekly Process Capability Analysis via Run Chart and Distribution Curve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Ongoing correlation analysis of end of line issues to core numbers and associated dimensional results – fed back into line team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Process being rolled out across other Products / Production Lines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Overall dashboard in place and subject to management review</a:t>
            </a:r>
          </a:p>
          <a:p>
            <a:endParaRPr lang="en-GB" sz="1600" dirty="0"/>
          </a:p>
          <a:p>
            <a:endParaRPr lang="en-GB" sz="1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91544" y="2996952"/>
            <a:ext cx="8172400" cy="3381126"/>
          </a:xfrm>
          <a:prstGeom prst="rect">
            <a:avLst/>
          </a:prstGeom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B545C36F-DBFA-4C6A-870A-4833FD1FE71B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70234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1365"/>
    </mc:Choice>
    <mc:Fallback>
      <p:transition spd="slow" advTm="213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fld id="{EF3536EF-629E-B34D-9A15-0C3B446260B5}" type="slidenum">
              <a:rPr lang="de-DE" altLang="ja-JP" smtClean="0"/>
              <a:pPr>
                <a:defRPr/>
              </a:pPr>
              <a:t>21</a:t>
            </a:fld>
            <a:endParaRPr lang="de-DE" altLang="ja-JP" dirty="0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115888"/>
            <a:ext cx="6475413" cy="357187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2A4496"/>
                </a:solidFill>
              </a:rPr>
              <a:t>Lessons Learnt</a:t>
            </a:r>
            <a:endParaRPr lang="en-GB" sz="2400" dirty="0">
              <a:solidFill>
                <a:srgbClr val="2A4496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1632" y="87006"/>
            <a:ext cx="452441" cy="46167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063552" y="764705"/>
            <a:ext cx="7920880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Data accuracy is dependant on measuring equipment accuracy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Process improvement is only possible through good data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Structured tools and techniques must be used to gather to right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Decisions must be made be a cross functional team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Process improvement is possible without significant investment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 key is the </a:t>
            </a:r>
            <a:r>
              <a:rPr lang="en-GB" sz="2400" b="1" dirty="0">
                <a:solidFill>
                  <a:srgbClr val="FFC000"/>
                </a:solidFill>
              </a:rPr>
              <a:t>POWER OF THE PEOPLE </a:t>
            </a: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8330768A-CC61-4BEA-BCA9-15276104E051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763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9532"/>
    </mc:Choice>
    <mc:Fallback>
      <p:transition spd="slow" advTm="195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3DF7CA0-089F-4E7E-86E1-A057EBB232D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35000"/>
          </a:blip>
          <a:srcRect t="7529" b="820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54DD4C-E802-4777-A854-A6042699E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GB" sz="4000" b="1" u="sng" dirty="0"/>
              <a:t>Project Reflection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28980E-56C6-4736-9380-56AF5842D0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2611978"/>
              </p:ext>
            </p:extLst>
          </p:nvPr>
        </p:nvGraphicFramePr>
        <p:xfrm>
          <a:off x="5155379" y="1065862"/>
          <a:ext cx="5744685" cy="472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FB44BA53-4A5E-49BD-83A6-4BFA26964E5F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26963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2449"/>
    </mc:Choice>
    <mc:Fallback>
      <p:transition spd="slow" advTm="124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02543-F067-4AF3-8DA7-8B7FCFBF6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49" y="4610244"/>
            <a:ext cx="3649703" cy="1714500"/>
          </a:xfrm>
        </p:spPr>
        <p:txBody>
          <a:bodyPr>
            <a:normAutofit/>
          </a:bodyPr>
          <a:lstStyle/>
          <a:p>
            <a:r>
              <a:rPr lang="en-GB" sz="2800" b="1" u="sng" dirty="0"/>
              <a:t>Automation of tension control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C524388E-A721-4D2D-AE14-6F038928AE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3017" y="4610244"/>
            <a:ext cx="6725232" cy="1714500"/>
          </a:xfrm>
        </p:spPr>
        <p:txBody>
          <a:bodyPr anchor="ctr">
            <a:normAutofit/>
          </a:bodyPr>
          <a:lstStyle/>
          <a:p>
            <a:r>
              <a:rPr lang="en-US" sz="1700" dirty="0"/>
              <a:t>These are two examples of automatic tension units we have introduced into the production lines.</a:t>
            </a:r>
          </a:p>
        </p:txBody>
      </p:sp>
      <p:pic>
        <p:nvPicPr>
          <p:cNvPr id="7" name="Picture 6" descr="A picture containing text, indoor, metal&#10;&#10;Description automatically generated">
            <a:extLst>
              <a:ext uri="{FF2B5EF4-FFF2-40B4-BE49-F238E27FC236}">
                <a16:creationId xmlns:a16="http://schemas.microsoft.com/office/drawing/2014/main" id="{93795663-BDBA-45C0-BEE8-C30E2BA818A9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241" b="-4"/>
          <a:stretch/>
        </p:blipFill>
        <p:spPr>
          <a:xfrm rot="5400000">
            <a:off x="506362" y="537706"/>
            <a:ext cx="4051011" cy="3716238"/>
          </a:xfrm>
          <a:prstGeom prst="rect">
            <a:avLst/>
          </a:prstGeom>
        </p:spPr>
      </p:pic>
      <p:pic>
        <p:nvPicPr>
          <p:cNvPr id="5" name="Content Placeholder 4" descr="A picture containing device, several, miller&#10;&#10;Description automatically generated">
            <a:extLst>
              <a:ext uri="{FF2B5EF4-FFF2-40B4-BE49-F238E27FC236}">
                <a16:creationId xmlns:a16="http://schemas.microsoft.com/office/drawing/2014/main" id="{5D05DD93-4EC7-499F-97E3-94125F3939D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346" r="-1" b="27262"/>
          <a:stretch/>
        </p:blipFill>
        <p:spPr>
          <a:xfrm>
            <a:off x="4719344" y="370320"/>
            <a:ext cx="6798905" cy="4051011"/>
          </a:xfrm>
          <a:prstGeom prst="rect">
            <a:avLst/>
          </a:prstGeom>
        </p:spPr>
      </p:pic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843934C8-B527-494E-A569-66BF53A1542B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3647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2736"/>
    </mc:Choice>
    <mc:Fallback>
      <p:transition spd="slow" advTm="227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41F07-A094-40DF-858C-1B5A6E8805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0295" y="1396289"/>
            <a:ext cx="4668257" cy="1325563"/>
          </a:xfrm>
        </p:spPr>
        <p:txBody>
          <a:bodyPr>
            <a:normAutofit/>
          </a:bodyPr>
          <a:lstStyle/>
          <a:p>
            <a:r>
              <a:rPr lang="en-GB" b="1" u="sng" dirty="0"/>
              <a:t>Operator Training</a:t>
            </a:r>
          </a:p>
        </p:txBody>
      </p:sp>
      <p:sp>
        <p:nvSpPr>
          <p:cNvPr id="1034" name="Content Placeholder 1033">
            <a:extLst>
              <a:ext uri="{FF2B5EF4-FFF2-40B4-BE49-F238E27FC236}">
                <a16:creationId xmlns:a16="http://schemas.microsoft.com/office/drawing/2014/main" id="{B3FBA8BC-CE2C-446C-85F6-36A2C24457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296" y="2871982"/>
            <a:ext cx="4668256" cy="3181684"/>
          </a:xfrm>
        </p:spPr>
        <p:txBody>
          <a:bodyPr anchor="t">
            <a:normAutofit/>
          </a:bodyPr>
          <a:lstStyle/>
          <a:p>
            <a:r>
              <a:rPr lang="en-US" sz="1800" dirty="0"/>
              <a:t>These are just some of the tools available to improve the skill levels of your workforce.</a:t>
            </a:r>
          </a:p>
        </p:txBody>
      </p:sp>
      <p:pic>
        <p:nvPicPr>
          <p:cNvPr id="1028" name="Picture 4" descr="8D Methodology | Problem Solving Method | Example | Excel">
            <a:extLst>
              <a:ext uri="{FF2B5EF4-FFF2-40B4-BE49-F238E27FC236}">
                <a16:creationId xmlns:a16="http://schemas.microsoft.com/office/drawing/2014/main" id="{8BD433C9-1F8C-4480-84D4-FDFE4BC889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06" r="24895" b="2"/>
          <a:stretch/>
        </p:blipFill>
        <p:spPr bwMode="auto">
          <a:xfrm>
            <a:off x="3559122" y="2661260"/>
            <a:ext cx="2788920" cy="2788920"/>
          </a:xfrm>
          <a:custGeom>
            <a:avLst/>
            <a:gdLst/>
            <a:ahLst/>
            <a:cxnLst/>
            <a:rect l="l" t="t" r="r" b="b"/>
            <a:pathLst>
              <a:path w="2880360" h="2880360">
                <a:moveTo>
                  <a:pt x="1440180" y="0"/>
                </a:moveTo>
                <a:cubicBezTo>
                  <a:pt x="2235569" y="0"/>
                  <a:pt x="2880360" y="644791"/>
                  <a:pt x="2880360" y="1440180"/>
                </a:cubicBezTo>
                <a:cubicBezTo>
                  <a:pt x="2880360" y="2235569"/>
                  <a:pt x="2235569" y="2880360"/>
                  <a:pt x="1440180" y="2880360"/>
                </a:cubicBezTo>
                <a:cubicBezTo>
                  <a:pt x="644791" y="2880360"/>
                  <a:pt x="0" y="2235569"/>
                  <a:pt x="0" y="1440180"/>
                </a:cubicBezTo>
                <a:cubicBezTo>
                  <a:pt x="0" y="644791"/>
                  <a:pt x="644791" y="0"/>
                  <a:pt x="1440180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Grouping worksheets in Microsoft Excel">
            <a:extLst>
              <a:ext uri="{FF2B5EF4-FFF2-40B4-BE49-F238E27FC236}">
                <a16:creationId xmlns:a16="http://schemas.microsoft.com/office/drawing/2014/main" id="{4841904E-00D4-47AD-9204-00E5250DED6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063" b="3"/>
          <a:stretch/>
        </p:blipFill>
        <p:spPr bwMode="auto">
          <a:xfrm>
            <a:off x="20" y="10"/>
            <a:ext cx="3967953" cy="3383270"/>
          </a:xfrm>
          <a:custGeom>
            <a:avLst/>
            <a:gdLst/>
            <a:ahLst/>
            <a:cxnLst/>
            <a:rect l="l" t="t" r="r" b="b"/>
            <a:pathLst>
              <a:path w="3967973" h="3383280">
                <a:moveTo>
                  <a:pt x="0" y="0"/>
                </a:moveTo>
                <a:lnTo>
                  <a:pt x="3605273" y="0"/>
                </a:lnTo>
                <a:lnTo>
                  <a:pt x="3704836" y="163887"/>
                </a:lnTo>
                <a:cubicBezTo>
                  <a:pt x="3872651" y="472804"/>
                  <a:pt x="3967973" y="826817"/>
                  <a:pt x="3967973" y="1203093"/>
                </a:cubicBezTo>
                <a:cubicBezTo>
                  <a:pt x="3967973" y="2407177"/>
                  <a:pt x="2991870" y="3383280"/>
                  <a:pt x="1787786" y="3383280"/>
                </a:cubicBezTo>
                <a:cubicBezTo>
                  <a:pt x="1110489" y="3383280"/>
                  <a:pt x="505326" y="3074435"/>
                  <a:pt x="105448" y="2589894"/>
                </a:cubicBezTo>
                <a:lnTo>
                  <a:pt x="0" y="244888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NC Machine Setters Career: Everything You Need To Know In One Min">
            <a:extLst>
              <a:ext uri="{FF2B5EF4-FFF2-40B4-BE49-F238E27FC236}">
                <a16:creationId xmlns:a16="http://schemas.microsoft.com/office/drawing/2014/main" id="{7CF8C1A6-CC08-4F29-B19C-F170D3D431E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04" r="11447" b="1"/>
          <a:stretch/>
        </p:blipFill>
        <p:spPr bwMode="auto">
          <a:xfrm>
            <a:off x="4825" y="4007260"/>
            <a:ext cx="3155071" cy="2850749"/>
          </a:xfrm>
          <a:custGeom>
            <a:avLst/>
            <a:gdLst/>
            <a:ahLst/>
            <a:cxnLst/>
            <a:rect l="l" t="t" r="r" b="b"/>
            <a:pathLst>
              <a:path w="3155071" h="2850749">
                <a:moveTo>
                  <a:pt x="1358746" y="0"/>
                </a:moveTo>
                <a:cubicBezTo>
                  <a:pt x="2350829" y="0"/>
                  <a:pt x="3155071" y="804242"/>
                  <a:pt x="3155071" y="1796325"/>
                </a:cubicBezTo>
                <a:cubicBezTo>
                  <a:pt x="3155071" y="2168356"/>
                  <a:pt x="3041975" y="2513972"/>
                  <a:pt x="2848287" y="2800668"/>
                </a:cubicBezTo>
                <a:lnTo>
                  <a:pt x="2810837" y="2850749"/>
                </a:lnTo>
                <a:lnTo>
                  <a:pt x="0" y="2850749"/>
                </a:lnTo>
                <a:lnTo>
                  <a:pt x="0" y="623564"/>
                </a:lnTo>
                <a:lnTo>
                  <a:pt x="88552" y="526132"/>
                </a:lnTo>
                <a:cubicBezTo>
                  <a:pt x="413623" y="201061"/>
                  <a:pt x="862705" y="0"/>
                  <a:pt x="135874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4DB9F1FD-B50B-47BD-A159-07C47E1AF126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0518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8772"/>
    </mc:Choice>
    <mc:Fallback>
      <p:transition spd="slow" advTm="487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CCA4A-E03C-4FF8-B076-D44E113F2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761" y="643468"/>
            <a:ext cx="5292727" cy="424285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</a:t>
            </a:r>
            <a:r>
              <a:rPr lang="en-US" sz="7500" b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 for your attention.</a:t>
            </a:r>
          </a:p>
        </p:txBody>
      </p:sp>
      <p:pic>
        <p:nvPicPr>
          <p:cNvPr id="6" name="Graphic 5" descr="Smiling Face with No Fill">
            <a:extLst>
              <a:ext uri="{FF2B5EF4-FFF2-40B4-BE49-F238E27FC236}">
                <a16:creationId xmlns:a16="http://schemas.microsoft.com/office/drawing/2014/main" id="{82F8A921-D597-4876-B05C-9B99A52E856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499994" y="1608058"/>
            <a:ext cx="3240000" cy="3240000"/>
          </a:xfrm>
          <a:prstGeom prst="rect">
            <a:avLst/>
          </a:prstGeom>
        </p:spPr>
      </p:pic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C7601E83-B105-485E-BC75-8F11343CAFE8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792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8180"/>
    </mc:Choice>
    <mc:Fallback>
      <p:transition spd="slow" advTm="81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9|17.7|14.5|8.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118</TotalTime>
  <Words>1167</Words>
  <Application>Microsoft Office PowerPoint</Application>
  <PresentationFormat>Widescreen</PresentationFormat>
  <Paragraphs>239</Paragraphs>
  <Slides>25</Slides>
  <Notes>22</Notes>
  <HiddenSlides>0</HiddenSlides>
  <MMClips>25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Meiryo UI</vt:lpstr>
      <vt:lpstr>Arial</vt:lpstr>
      <vt:lpstr>Arial Rounded MT Bold</vt:lpstr>
      <vt:lpstr>Calibri</vt:lpstr>
      <vt:lpstr>Calibri Light</vt:lpstr>
      <vt:lpstr>Office Theme</vt:lpstr>
      <vt:lpstr>Group Project </vt:lpstr>
      <vt:lpstr>PowerPoint Presentation</vt:lpstr>
      <vt:lpstr>Top 3 customers and products</vt:lpstr>
      <vt:lpstr>Our Journey </vt:lpstr>
      <vt:lpstr>The Approach</vt:lpstr>
      <vt:lpstr>Define: The Problem</vt:lpstr>
      <vt:lpstr>Define: Failure Mode </vt:lpstr>
      <vt:lpstr>Define: The Process</vt:lpstr>
      <vt:lpstr>Define: The Components</vt:lpstr>
      <vt:lpstr>Measure – Gauge Capability (R&amp;R)</vt:lpstr>
      <vt:lpstr>Measure: Machine Capability</vt:lpstr>
      <vt:lpstr>PowerPoint Presentation</vt:lpstr>
      <vt:lpstr>PowerPoint Presentation</vt:lpstr>
      <vt:lpstr>PowerPoint Presentation</vt:lpstr>
      <vt:lpstr>Analyse: Tools Used</vt:lpstr>
      <vt:lpstr>Improve: Production Operator Training</vt:lpstr>
      <vt:lpstr>Improve: Machine Capability</vt:lpstr>
      <vt:lpstr>Improve: Machine Capability</vt:lpstr>
      <vt:lpstr>Improve: Faulty Bonding Results</vt:lpstr>
      <vt:lpstr>Control: Lack Of Bonding</vt:lpstr>
      <vt:lpstr>Lessons Learnt</vt:lpstr>
      <vt:lpstr>Project Reflection</vt:lpstr>
      <vt:lpstr>Automation of tension control</vt:lpstr>
      <vt:lpstr>Operator Training</vt:lpstr>
      <vt:lpstr>            Thank you for your attention.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Project</dc:title>
  <dc:creator>John Barrie</dc:creator>
  <cp:lastModifiedBy>Barrie John</cp:lastModifiedBy>
  <cp:revision>11</cp:revision>
  <dcterms:created xsi:type="dcterms:W3CDTF">2021-04-23T08:28:56Z</dcterms:created>
  <dcterms:modified xsi:type="dcterms:W3CDTF">2021-06-08T19:43:49Z</dcterms:modified>
</cp:coreProperties>
</file>