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9" r:id="rId3"/>
    <p:sldId id="257" r:id="rId4"/>
    <p:sldId id="285" r:id="rId5"/>
    <p:sldId id="258" r:id="rId6"/>
    <p:sldId id="28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088BA8-26B7-4F63-8EE2-3D96D38AA522}" type="datetimeFigureOut">
              <a:rPr lang="en-GB" smtClean="0"/>
              <a:t>16/10/2023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6C2E5F-DCAD-409E-9DDC-E1ADD985DFC2}" type="slidenum">
              <a:rPr lang="en-GB" smtClean="0"/>
              <a:t>‹#›</a:t>
            </a:fld>
            <a:endParaRPr lang="en-GB"/>
          </a:p>
        </p:txBody>
      </p:sp>
    </p:spTree>
    <p:extLst>
      <p:ext uri="{BB962C8B-B14F-4D97-AF65-F5344CB8AC3E}">
        <p14:creationId xmlns:p14="http://schemas.microsoft.com/office/powerpoint/2010/main" val="2620080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EB1FF68-A54E-454D-91B6-025EA380E52E}"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60D7B-1552-2686-AB21-A2CE2C5B15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3CBE3B-C3EA-2F50-E57E-CD8437584B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869051-424F-C7AF-198F-6807E25159C8}"/>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5" name="Footer Placeholder 4">
            <a:extLst>
              <a:ext uri="{FF2B5EF4-FFF2-40B4-BE49-F238E27FC236}">
                <a16:creationId xmlns:a16="http://schemas.microsoft.com/office/drawing/2014/main" id="{CF2CEF35-7191-DFA8-D627-79EFC4D373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F0C3B0-70F6-E6AD-7A14-4E988A76BB15}"/>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2288892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E5B3-B7CC-D485-1342-F8AF4264A1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6F46FB-6393-ACBD-3628-E62EF7B51B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AAA82-0335-5A37-EA78-9F953A97D566}"/>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5" name="Footer Placeholder 4">
            <a:extLst>
              <a:ext uri="{FF2B5EF4-FFF2-40B4-BE49-F238E27FC236}">
                <a16:creationId xmlns:a16="http://schemas.microsoft.com/office/drawing/2014/main" id="{16034BC5-B8BD-9A86-0BB6-EB4748E99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C4CD73-C0E4-49C6-DAE0-9BECC47A5C6F}"/>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1529423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1325-C792-58E9-8BAE-B0B26DD1E1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62F404-1DE2-3E2F-162C-10D0B1C0EB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506385-6C43-5F16-5937-8A4249417E87}"/>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5" name="Footer Placeholder 4">
            <a:extLst>
              <a:ext uri="{FF2B5EF4-FFF2-40B4-BE49-F238E27FC236}">
                <a16:creationId xmlns:a16="http://schemas.microsoft.com/office/drawing/2014/main" id="{D5F42D35-FE4A-A88E-5291-FF1EE5FF94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652739-5B2F-B6D2-DA7A-69EBC305AED1}"/>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3325161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8E6B0-F53F-6F04-BFBD-6067828A0D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B74B5A-E5C5-A21C-6712-BEB4EA43F1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999311-3C65-3BD9-D94F-2C1B260FBE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D01CD3-6640-46EE-5AB5-86DDF6BE7E91}"/>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6" name="Footer Placeholder 5">
            <a:extLst>
              <a:ext uri="{FF2B5EF4-FFF2-40B4-BE49-F238E27FC236}">
                <a16:creationId xmlns:a16="http://schemas.microsoft.com/office/drawing/2014/main" id="{66703BB4-3222-AD4D-2ED1-01C11D0B4E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311C75-3B8F-D6C8-688F-892D3FE625CB}"/>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3869177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79EB9-B145-114F-E705-FB849B1AD9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1D761-7397-A09F-59AD-715ED5251F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84ABC7-9FD4-8206-B10E-1FC353B954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D1E827-7EAC-694A-6A62-5DB85CEB41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9C800A-D9C9-0B49-FF83-B88F0BA6BE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F97F6D-DA03-C77B-AA94-EEF565FF284A}"/>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8" name="Footer Placeholder 7">
            <a:extLst>
              <a:ext uri="{FF2B5EF4-FFF2-40B4-BE49-F238E27FC236}">
                <a16:creationId xmlns:a16="http://schemas.microsoft.com/office/drawing/2014/main" id="{7BA08D97-884E-A31E-A445-B545100140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C4EDF2-152B-AC96-7879-E09A9025ED8C}"/>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3980906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95A4-8568-B70B-BD13-58219FD497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7F98DE-C0C7-2A2C-0C4C-61CC00E34B78}"/>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4" name="Footer Placeholder 3">
            <a:extLst>
              <a:ext uri="{FF2B5EF4-FFF2-40B4-BE49-F238E27FC236}">
                <a16:creationId xmlns:a16="http://schemas.microsoft.com/office/drawing/2014/main" id="{F2C66E55-63A7-7DBF-EC61-FF85051B0F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1F4E37-A2E6-3AD6-A8A7-615D245F312B}"/>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2977887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051B55-708C-B2BC-1A54-24FC25291749}"/>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3" name="Footer Placeholder 2">
            <a:extLst>
              <a:ext uri="{FF2B5EF4-FFF2-40B4-BE49-F238E27FC236}">
                <a16:creationId xmlns:a16="http://schemas.microsoft.com/office/drawing/2014/main" id="{1FDA71EB-43E6-12FC-9A76-2D0A6BE2F2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CB1F25-801F-F156-FF3E-10EAEDF94FCC}"/>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2782447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CA31-1CA1-7FA7-76CC-830A4C0BF8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4D9E1D-FFE3-F260-C72A-BAC3570C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D33127-BA18-9BAF-8261-72483B705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2A8A-5713-BBE2-6728-4B537CF5221E}"/>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6" name="Footer Placeholder 5">
            <a:extLst>
              <a:ext uri="{FF2B5EF4-FFF2-40B4-BE49-F238E27FC236}">
                <a16:creationId xmlns:a16="http://schemas.microsoft.com/office/drawing/2014/main" id="{86F414A9-D8EA-69EB-4595-46B69D03A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0E05A0-4466-45F0-B897-F7E32991AFDD}"/>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2161630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EC64-A444-8938-8B5A-AF39BD62B4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EC0E2E-3413-D076-95B4-C58422FAAE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532A24-2AC8-1650-36A6-11F092069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8F17E2-CE43-8C3C-11EF-9033B140CF38}"/>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6" name="Footer Placeholder 5">
            <a:extLst>
              <a:ext uri="{FF2B5EF4-FFF2-40B4-BE49-F238E27FC236}">
                <a16:creationId xmlns:a16="http://schemas.microsoft.com/office/drawing/2014/main" id="{D72362CB-1A16-6C92-6BD7-5E3C54ECE0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61BD54-DE75-028B-BC69-2D37D0F89CC2}"/>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330091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7D5FC-4DFC-DE84-7F92-8146BEEF0E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2EDD2C-76DB-939A-50D6-DED317CCFE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64ED68-9E50-A8AA-CB93-19B93890805C}"/>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5" name="Footer Placeholder 4">
            <a:extLst>
              <a:ext uri="{FF2B5EF4-FFF2-40B4-BE49-F238E27FC236}">
                <a16:creationId xmlns:a16="http://schemas.microsoft.com/office/drawing/2014/main" id="{63400C7D-CBE3-6AC4-75FE-6DED1EDD5E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3305C-4F0E-0741-3884-A4D1781FD5F1}"/>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1648375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2BAFBB-0DC7-4988-D795-93871A101C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B01131-7968-F92C-FB6C-B77676F3BB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7DE83E-5C42-5412-3AC0-753DFC357175}"/>
              </a:ext>
            </a:extLst>
          </p:cNvPr>
          <p:cNvSpPr>
            <a:spLocks noGrp="1"/>
          </p:cNvSpPr>
          <p:nvPr>
            <p:ph type="dt" sz="half" idx="10"/>
          </p:nvPr>
        </p:nvSpPr>
        <p:spPr/>
        <p:txBody>
          <a:bodyPr/>
          <a:lstStyle/>
          <a:p>
            <a:fld id="{3B4FDDBF-FB92-45D0-A16A-96B93F20A8B4}" type="datetimeFigureOut">
              <a:rPr lang="en-GB" smtClean="0"/>
              <a:t>16/10/2023</a:t>
            </a:fld>
            <a:endParaRPr lang="en-GB"/>
          </a:p>
        </p:txBody>
      </p:sp>
      <p:sp>
        <p:nvSpPr>
          <p:cNvPr id="5" name="Footer Placeholder 4">
            <a:extLst>
              <a:ext uri="{FF2B5EF4-FFF2-40B4-BE49-F238E27FC236}">
                <a16:creationId xmlns:a16="http://schemas.microsoft.com/office/drawing/2014/main" id="{B0BB7BDC-9C2F-87E6-229B-A71AC263D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B5A82-707E-EC46-C69F-FCCC7ED8AFC8}"/>
              </a:ext>
            </a:extLst>
          </p:cNvPr>
          <p:cNvSpPr>
            <a:spLocks noGrp="1"/>
          </p:cNvSpPr>
          <p:nvPr>
            <p:ph type="sldNum" sz="quarter" idx="12"/>
          </p:nvPr>
        </p:nvSpPr>
        <p:spPr/>
        <p:txBody>
          <a:bodyPr/>
          <a:lstStyle/>
          <a:p>
            <a:fld id="{CBA4C479-494E-4508-9150-C93573C24F40}" type="slidenum">
              <a:rPr lang="en-GB" smtClean="0"/>
              <a:t>‹#›</a:t>
            </a:fld>
            <a:endParaRPr lang="en-GB"/>
          </a:p>
        </p:txBody>
      </p:sp>
    </p:spTree>
    <p:extLst>
      <p:ext uri="{BB962C8B-B14F-4D97-AF65-F5344CB8AC3E}">
        <p14:creationId xmlns:p14="http://schemas.microsoft.com/office/powerpoint/2010/main" val="3888837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9120D4-1597-000E-75C6-5467E6BED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DEF860-1927-664F-9730-062A12D355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312C9-B689-80CB-4F61-CC8D8E7EB5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4FDDBF-FB92-45D0-A16A-96B93F20A8B4}" type="datetimeFigureOut">
              <a:rPr lang="en-GB" smtClean="0"/>
              <a:t>16/10/2023</a:t>
            </a:fld>
            <a:endParaRPr lang="en-GB"/>
          </a:p>
        </p:txBody>
      </p:sp>
      <p:sp>
        <p:nvSpPr>
          <p:cNvPr id="5" name="Footer Placeholder 4">
            <a:extLst>
              <a:ext uri="{FF2B5EF4-FFF2-40B4-BE49-F238E27FC236}">
                <a16:creationId xmlns:a16="http://schemas.microsoft.com/office/drawing/2014/main" id="{8CEF363B-1071-53F2-11B5-D018ECF90D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D1475C-BA6D-3691-2251-53BA7CDDC7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4C479-494E-4508-9150-C93573C24F40}" type="slidenum">
              <a:rPr lang="en-GB" smtClean="0"/>
              <a:t>‹#›</a:t>
            </a:fld>
            <a:endParaRPr lang="en-GB"/>
          </a:p>
        </p:txBody>
      </p:sp>
    </p:spTree>
    <p:extLst>
      <p:ext uri="{BB962C8B-B14F-4D97-AF65-F5344CB8AC3E}">
        <p14:creationId xmlns:p14="http://schemas.microsoft.com/office/powerpoint/2010/main" val="697261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A2A38-C511-8326-B9F7-4F0F1C5BA7CB}"/>
              </a:ext>
            </a:extLst>
          </p:cNvPr>
          <p:cNvSpPr>
            <a:spLocks noGrp="1"/>
          </p:cNvSpPr>
          <p:nvPr>
            <p:ph type="ctrTitle"/>
          </p:nvPr>
        </p:nvSpPr>
        <p:spPr/>
        <p:txBody>
          <a:bodyPr/>
          <a:lstStyle/>
          <a:p>
            <a:r>
              <a:rPr lang="en-GB" dirty="0"/>
              <a:t>Anthropology, </a:t>
            </a:r>
            <a:r>
              <a:rPr lang="en-GB" dirty="0" err="1"/>
              <a:t>materialities</a:t>
            </a:r>
            <a:endParaRPr lang="en-GB" dirty="0"/>
          </a:p>
        </p:txBody>
      </p:sp>
      <p:sp>
        <p:nvSpPr>
          <p:cNvPr id="3" name="Subtitle 2">
            <a:extLst>
              <a:ext uri="{FF2B5EF4-FFF2-40B4-BE49-F238E27FC236}">
                <a16:creationId xmlns:a16="http://schemas.microsoft.com/office/drawing/2014/main" id="{F3D7E93E-4CFB-2A40-FF63-EBF1DC3E04FF}"/>
              </a:ext>
            </a:extLst>
          </p:cNvPr>
          <p:cNvSpPr>
            <a:spLocks noGrp="1"/>
          </p:cNvSpPr>
          <p:nvPr>
            <p:ph type="subTitle" idx="1"/>
          </p:nvPr>
        </p:nvSpPr>
        <p:spPr/>
        <p:txBody>
          <a:bodyPr/>
          <a:lstStyle/>
          <a:p>
            <a:r>
              <a:rPr lang="en-GB" dirty="0"/>
              <a:t>Course conclusion</a:t>
            </a:r>
          </a:p>
        </p:txBody>
      </p:sp>
    </p:spTree>
    <p:extLst>
      <p:ext uri="{BB962C8B-B14F-4D97-AF65-F5344CB8AC3E}">
        <p14:creationId xmlns:p14="http://schemas.microsoft.com/office/powerpoint/2010/main" val="543864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442A9-2FD1-5713-D12B-6D641EA34D59}"/>
              </a:ext>
            </a:extLst>
          </p:cNvPr>
          <p:cNvSpPr>
            <a:spLocks noGrp="1"/>
          </p:cNvSpPr>
          <p:nvPr>
            <p:ph type="title"/>
          </p:nvPr>
        </p:nvSpPr>
        <p:spPr>
          <a:xfrm>
            <a:off x="6739128" y="638089"/>
            <a:ext cx="4818888" cy="1476801"/>
          </a:xfrm>
        </p:spPr>
        <p:txBody>
          <a:bodyPr anchor="b">
            <a:normAutofit/>
          </a:bodyPr>
          <a:lstStyle/>
          <a:p>
            <a:r>
              <a:rPr lang="en-GB" sz="3000" dirty="0"/>
              <a:t>The elephant: A metaphor for a body of knowledge in the social sciences</a:t>
            </a:r>
          </a:p>
        </p:txBody>
      </p:sp>
      <p:pic>
        <p:nvPicPr>
          <p:cNvPr id="5" name="Content Placeholder 4" descr="A drawing of an elephant&#10;&#10;Description automatically generated">
            <a:extLst>
              <a:ext uri="{FF2B5EF4-FFF2-40B4-BE49-F238E27FC236}">
                <a16:creationId xmlns:a16="http://schemas.microsoft.com/office/drawing/2014/main" id="{5785A25F-92E5-3563-0CF2-499CB56675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936" y="699516"/>
            <a:ext cx="5458968" cy="5458968"/>
          </a:xfrm>
          <a:prstGeom prst="rect">
            <a:avLst/>
          </a:prstGeom>
        </p:spPr>
      </p:pic>
      <p:sp>
        <p:nvSpPr>
          <p:cNvPr id="2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75F7EE9C-A68D-969C-80A5-7A2F34D7B455}"/>
              </a:ext>
            </a:extLst>
          </p:cNvPr>
          <p:cNvSpPr>
            <a:spLocks noGrp="1"/>
          </p:cNvSpPr>
          <p:nvPr>
            <p:ph idx="1"/>
          </p:nvPr>
        </p:nvSpPr>
        <p:spPr>
          <a:xfrm>
            <a:off x="6739128" y="2664886"/>
            <a:ext cx="4818888" cy="3550789"/>
          </a:xfrm>
        </p:spPr>
        <p:txBody>
          <a:bodyPr anchor="t">
            <a:normAutofit/>
          </a:bodyPr>
          <a:lstStyle/>
          <a:p>
            <a:r>
              <a:rPr lang="en-US" sz="2200" dirty="0"/>
              <a:t>For this course, the “elephant” has been anthropological approaches to materiality</a:t>
            </a:r>
          </a:p>
          <a:p>
            <a:r>
              <a:rPr lang="en-US" sz="2200" dirty="0"/>
              <a:t>Question: How do you explore that body of knowledge? </a:t>
            </a:r>
            <a:r>
              <a:rPr lang="en-US" sz="2200" i="1" dirty="0"/>
              <a:t>How do you eat an elephant?</a:t>
            </a:r>
          </a:p>
          <a:p>
            <a:r>
              <a:rPr lang="en-US" sz="2200" i="1" dirty="0"/>
              <a:t>Answer: one bite at a time</a:t>
            </a:r>
          </a:p>
          <a:p>
            <a:r>
              <a:rPr lang="en-US" sz="2200" dirty="0"/>
              <a:t>Lecture course arranged by </a:t>
            </a:r>
            <a:r>
              <a:rPr lang="en-US" sz="2200" b="1" i="1" dirty="0"/>
              <a:t>theme</a:t>
            </a:r>
            <a:r>
              <a:rPr lang="en-US" sz="2200" dirty="0"/>
              <a:t>: Function, intrinsic properties of material, space, art, memory, discard</a:t>
            </a:r>
          </a:p>
        </p:txBody>
      </p:sp>
    </p:spTree>
    <p:extLst>
      <p:ext uri="{BB962C8B-B14F-4D97-AF65-F5344CB8AC3E}">
        <p14:creationId xmlns:p14="http://schemas.microsoft.com/office/powerpoint/2010/main" val="2113715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32214-0DD7-ED9F-A159-3C935074598C}"/>
              </a:ext>
            </a:extLst>
          </p:cNvPr>
          <p:cNvSpPr>
            <a:spLocks noGrp="1"/>
          </p:cNvSpPr>
          <p:nvPr>
            <p:ph type="title"/>
          </p:nvPr>
        </p:nvSpPr>
        <p:spPr>
          <a:xfrm>
            <a:off x="640080" y="325369"/>
            <a:ext cx="4368602" cy="1956841"/>
          </a:xfrm>
        </p:spPr>
        <p:txBody>
          <a:bodyPr anchor="b">
            <a:normAutofit/>
          </a:bodyPr>
          <a:lstStyle/>
          <a:p>
            <a:r>
              <a:rPr lang="en-GB" sz="2800" dirty="0"/>
              <a:t>Q: How do you eat an elephant?</a:t>
            </a:r>
            <a:br>
              <a:rPr lang="en-GB" sz="2800" dirty="0"/>
            </a:br>
            <a:r>
              <a:rPr lang="en-GB" sz="2800" dirty="0"/>
              <a:t>A: bit by bit</a:t>
            </a:r>
            <a:br>
              <a:rPr lang="en-GB" sz="2800" dirty="0"/>
            </a:br>
            <a:r>
              <a:rPr lang="en-GB" sz="2800" dirty="0"/>
              <a:t>Material culture </a:t>
            </a:r>
            <a:r>
              <a:rPr lang="en-GB" sz="2800" dirty="0" err="1"/>
              <a:t>practicals</a:t>
            </a:r>
            <a:endParaRPr lang="en-GB" sz="2800" dirty="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9830F451-B002-EA30-3C07-030F24D90D90}"/>
              </a:ext>
            </a:extLst>
          </p:cNvPr>
          <p:cNvSpPr>
            <a:spLocks noGrp="1"/>
          </p:cNvSpPr>
          <p:nvPr>
            <p:ph idx="1"/>
          </p:nvPr>
        </p:nvSpPr>
        <p:spPr>
          <a:xfrm>
            <a:off x="640080" y="2872899"/>
            <a:ext cx="4243589" cy="3320668"/>
          </a:xfrm>
        </p:spPr>
        <p:txBody>
          <a:bodyPr>
            <a:normAutofit fontScale="62500" lnSpcReduction="20000"/>
          </a:bodyPr>
          <a:lstStyle/>
          <a:p>
            <a:r>
              <a:rPr lang="en-GB" sz="2400" dirty="0"/>
              <a:t>Describe your object (dimensions, material, weight, colour, smell, sound, texture). Is it decorated?</a:t>
            </a:r>
          </a:p>
          <a:p>
            <a:r>
              <a:rPr lang="en-GB" sz="2400" dirty="0"/>
              <a:t>What is it used for? How is it used? How does it work? How often do you use it?  Do you use it for anything else? Is it the whole thing? What’s missing? Does it symbolise something?</a:t>
            </a:r>
          </a:p>
          <a:p>
            <a:r>
              <a:rPr lang="en-GB" sz="2400" dirty="0"/>
              <a:t>Where did you get it? How long have you had it? How much did it cost? Who made it?  How was it made? Would it be replaceable if you lost it?</a:t>
            </a:r>
          </a:p>
          <a:p>
            <a:r>
              <a:rPr lang="en-GB" sz="2400" dirty="0"/>
              <a:t>Did somebody give it to you? What does it remind you of? Where do you keep it? What does it mean to you?</a:t>
            </a:r>
          </a:p>
          <a:p>
            <a:r>
              <a:rPr lang="en-GB" sz="2400" dirty="0"/>
              <a:t>What’s it called? </a:t>
            </a:r>
          </a:p>
          <a:p>
            <a:r>
              <a:rPr lang="en-GB" sz="2400" dirty="0"/>
              <a:t>What will it look like in 1000 years? What does it say about </a:t>
            </a:r>
            <a:r>
              <a:rPr lang="en-GB" sz="2400" i="1" dirty="0"/>
              <a:t>Us</a:t>
            </a:r>
            <a:r>
              <a:rPr lang="en-GB" sz="2400" dirty="0"/>
              <a:t>?</a:t>
            </a:r>
          </a:p>
          <a:p>
            <a:endParaRPr lang="en-US" sz="2200" dirty="0"/>
          </a:p>
        </p:txBody>
      </p:sp>
      <p:pic>
        <p:nvPicPr>
          <p:cNvPr id="5" name="Content Placeholder 4" descr="Close-up of an elephant's face&#10;&#10;Description automatically generated">
            <a:extLst>
              <a:ext uri="{FF2B5EF4-FFF2-40B4-BE49-F238E27FC236}">
                <a16:creationId xmlns:a16="http://schemas.microsoft.com/office/drawing/2014/main" id="{5E81EDA6-ACDC-F9DC-0540-B5271630494A}"/>
              </a:ext>
            </a:extLst>
          </p:cNvPr>
          <p:cNvPicPr>
            <a:picLocks noChangeAspect="1"/>
          </p:cNvPicPr>
          <p:nvPr/>
        </p:nvPicPr>
        <p:blipFill rotWithShape="1">
          <a:blip r:embed="rId2">
            <a:extLst>
              <a:ext uri="{28A0092B-C50C-407E-A947-70E740481C1C}">
                <a14:useLocalDpi xmlns:a14="http://schemas.microsoft.com/office/drawing/2010/main" val="0"/>
              </a:ext>
            </a:extLst>
          </a:blip>
          <a:srcRect l="15740" r="137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7540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3945F-0457-E770-488D-5C0BE7D50661}"/>
              </a:ext>
            </a:extLst>
          </p:cNvPr>
          <p:cNvSpPr>
            <a:spLocks noGrp="1"/>
          </p:cNvSpPr>
          <p:nvPr>
            <p:ph type="title"/>
          </p:nvPr>
        </p:nvSpPr>
        <p:spPr>
          <a:xfrm>
            <a:off x="572493" y="238539"/>
            <a:ext cx="11018520" cy="1434415"/>
          </a:xfrm>
        </p:spPr>
        <p:txBody>
          <a:bodyPr anchor="b">
            <a:normAutofit/>
          </a:bodyPr>
          <a:lstStyle/>
          <a:p>
            <a:r>
              <a:rPr lang="en-GB" sz="2200"/>
              <a:t>Themes crosscut one another; </a:t>
            </a:r>
            <a:br>
              <a:rPr lang="en-GB" sz="2200"/>
            </a:br>
            <a:r>
              <a:rPr lang="en-GB" sz="2200"/>
              <a:t>For example</a:t>
            </a:r>
            <a:br>
              <a:rPr lang="en-GB" sz="2200"/>
            </a:br>
            <a:r>
              <a:rPr lang="en-GB" sz="2200"/>
              <a:t>Kathy Fewster</a:t>
            </a:r>
            <a:br>
              <a:rPr lang="en-GB" sz="2200"/>
            </a:br>
            <a:r>
              <a:rPr lang="en-GB" sz="2200"/>
              <a:t>My “simple” fork</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A50BA-723B-347F-24D3-ADCF41A574DD}"/>
              </a:ext>
            </a:extLst>
          </p:cNvPr>
          <p:cNvSpPr>
            <a:spLocks noGrp="1"/>
          </p:cNvSpPr>
          <p:nvPr>
            <p:ph idx="1"/>
          </p:nvPr>
        </p:nvSpPr>
        <p:spPr>
          <a:xfrm>
            <a:off x="572493" y="2071316"/>
            <a:ext cx="6713552" cy="4119172"/>
          </a:xfrm>
        </p:spPr>
        <p:txBody>
          <a:bodyPr anchor="t">
            <a:normAutofit/>
          </a:bodyPr>
          <a:lstStyle/>
          <a:p>
            <a:r>
              <a:rPr lang="en-US" sz="1700" b="1" dirty="0"/>
              <a:t>I could have brought it in to every material culture practical…</a:t>
            </a:r>
          </a:p>
          <a:p>
            <a:r>
              <a:rPr lang="en-US" sz="1700" dirty="0"/>
              <a:t>It performs a </a:t>
            </a:r>
            <a:r>
              <a:rPr lang="en-US" sz="1700" b="1" dirty="0"/>
              <a:t>function</a:t>
            </a:r>
            <a:r>
              <a:rPr lang="en-US" sz="1700" dirty="0"/>
              <a:t> </a:t>
            </a:r>
            <a:r>
              <a:rPr lang="en-US" sz="1700" i="1" dirty="0"/>
              <a:t>cf. </a:t>
            </a:r>
            <a:r>
              <a:rPr lang="en-US" sz="1700" dirty="0"/>
              <a:t>Aria’s readings of Tim Ingold </a:t>
            </a:r>
            <a:r>
              <a:rPr lang="en-US" sz="1700" i="1" dirty="0"/>
              <a:t>vis a vis </a:t>
            </a:r>
            <a:r>
              <a:rPr lang="en-US" sz="1700" dirty="0"/>
              <a:t>cutlery, </a:t>
            </a:r>
            <a:r>
              <a:rPr lang="en-US" sz="1700" i="1" dirty="0"/>
              <a:t>cf. </a:t>
            </a:r>
            <a:r>
              <a:rPr lang="en-US" sz="1700" dirty="0"/>
              <a:t>Cameron’s chopsticks).</a:t>
            </a:r>
          </a:p>
          <a:p>
            <a:r>
              <a:rPr lang="en-US" sz="1700" dirty="0"/>
              <a:t>It was designed by a human being (a piece of </a:t>
            </a:r>
            <a:r>
              <a:rPr lang="en-US" sz="1700" b="1" dirty="0"/>
              <a:t>art</a:t>
            </a:r>
            <a:r>
              <a:rPr lang="en-US" sz="1700" dirty="0"/>
              <a:t>) but was mass produced, industrially.</a:t>
            </a:r>
          </a:p>
          <a:p>
            <a:r>
              <a:rPr lang="en-US" sz="1700" dirty="0"/>
              <a:t>It occupies a </a:t>
            </a:r>
            <a:r>
              <a:rPr lang="en-US" sz="1700" b="1" dirty="0"/>
              <a:t>space</a:t>
            </a:r>
            <a:r>
              <a:rPr lang="en-US" sz="1700" dirty="0"/>
              <a:t> in the world (the kitchen drawer – </a:t>
            </a:r>
            <a:r>
              <a:rPr lang="en-US" sz="1700" i="1" dirty="0"/>
              <a:t>cf. </a:t>
            </a:r>
            <a:r>
              <a:rPr lang="en-US" sz="1700" dirty="0"/>
              <a:t>Matt’s spatula that is kept in his room). </a:t>
            </a:r>
          </a:p>
          <a:p>
            <a:r>
              <a:rPr lang="en-US" sz="1700" dirty="0"/>
              <a:t>It has </a:t>
            </a:r>
            <a:r>
              <a:rPr lang="en-US" sz="1700" b="1" dirty="0"/>
              <a:t>memories</a:t>
            </a:r>
            <a:r>
              <a:rPr lang="en-US" sz="1700" dirty="0"/>
              <a:t> of dinnertime (and also now the little mermaid’s comb – from Letitia) and cooking (</a:t>
            </a:r>
            <a:r>
              <a:rPr lang="en-US" sz="1700" i="1" dirty="0"/>
              <a:t>cf. </a:t>
            </a:r>
            <a:r>
              <a:rPr lang="en-US" sz="1700" dirty="0"/>
              <a:t>my attitude to cooking vs. that of Trudie).</a:t>
            </a:r>
          </a:p>
          <a:p>
            <a:r>
              <a:rPr lang="en-US" sz="1700" dirty="0"/>
              <a:t>It is unlikely to rot down and will be </a:t>
            </a:r>
            <a:r>
              <a:rPr lang="en-US" sz="1700" b="1" dirty="0"/>
              <a:t>discard</a:t>
            </a:r>
            <a:r>
              <a:rPr lang="en-US" sz="1700" dirty="0"/>
              <a:t>ed (waste, consumerism).</a:t>
            </a:r>
          </a:p>
          <a:p>
            <a:r>
              <a:rPr lang="en-US" sz="1700" dirty="0"/>
              <a:t>It’s a tiny sample but it tells us quite a lot about </a:t>
            </a:r>
            <a:r>
              <a:rPr lang="en-US" sz="1700" i="1" dirty="0"/>
              <a:t>Us.</a:t>
            </a:r>
            <a:endParaRPr lang="en-GB" sz="1700" dirty="0"/>
          </a:p>
        </p:txBody>
      </p:sp>
      <p:pic>
        <p:nvPicPr>
          <p:cNvPr id="4" name="Content Placeholder 4" descr="A drawing of a fork&#10;&#10;Description automatically generated">
            <a:extLst>
              <a:ext uri="{FF2B5EF4-FFF2-40B4-BE49-F238E27FC236}">
                <a16:creationId xmlns:a16="http://schemas.microsoft.com/office/drawing/2014/main" id="{05EDDEE5-3CD1-EB0F-5902-EBF04B6A5A44}"/>
              </a:ext>
            </a:extLst>
          </p:cNvPr>
          <p:cNvPicPr>
            <a:picLocks noChangeAspect="1"/>
          </p:cNvPicPr>
          <p:nvPr/>
        </p:nvPicPr>
        <p:blipFill rotWithShape="1">
          <a:blip r:embed="rId2">
            <a:extLst>
              <a:ext uri="{28A0092B-C50C-407E-A947-70E740481C1C}">
                <a14:useLocalDpi xmlns:a14="http://schemas.microsoft.com/office/drawing/2010/main" val="0"/>
              </a:ext>
            </a:extLst>
          </a:blip>
          <a:srcRect r="10046" b="-2"/>
          <a:stretch/>
        </p:blipFill>
        <p:spPr>
          <a:xfrm>
            <a:off x="7675658" y="2093976"/>
            <a:ext cx="3941064" cy="4096512"/>
          </a:xfrm>
          <a:prstGeom prst="rect">
            <a:avLst/>
          </a:prstGeom>
        </p:spPr>
      </p:pic>
    </p:spTree>
    <p:extLst>
      <p:ext uri="{BB962C8B-B14F-4D97-AF65-F5344CB8AC3E}">
        <p14:creationId xmlns:p14="http://schemas.microsoft.com/office/powerpoint/2010/main" val="681598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artoon of people painting an elephant&#10;&#10;Description automatically generated">
            <a:extLst>
              <a:ext uri="{FF2B5EF4-FFF2-40B4-BE49-F238E27FC236}">
                <a16:creationId xmlns:a16="http://schemas.microsoft.com/office/drawing/2014/main" id="{8293FFB3-F1A0-293A-5177-595F4DE497BC}"/>
              </a:ext>
            </a:extLst>
          </p:cNvPr>
          <p:cNvPicPr>
            <a:picLocks noChangeAspect="1"/>
          </p:cNvPicPr>
          <p:nvPr/>
        </p:nvPicPr>
        <p:blipFill rotWithShape="1">
          <a:blip r:embed="rId2">
            <a:extLst>
              <a:ext uri="{28A0092B-C50C-407E-A947-70E740481C1C}">
                <a14:useLocalDpi xmlns:a14="http://schemas.microsoft.com/office/drawing/2010/main" val="0"/>
              </a:ext>
            </a:extLst>
          </a:blip>
          <a:srcRect t="4158"/>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31D6E3-5AA9-BA66-E83B-72272E9DB360}"/>
              </a:ext>
            </a:extLst>
          </p:cNvPr>
          <p:cNvSpPr>
            <a:spLocks noGrp="1"/>
          </p:cNvSpPr>
          <p:nvPr>
            <p:ph type="title"/>
          </p:nvPr>
        </p:nvSpPr>
        <p:spPr>
          <a:xfrm>
            <a:off x="7531610" y="365125"/>
            <a:ext cx="3822189" cy="1899912"/>
          </a:xfrm>
        </p:spPr>
        <p:txBody>
          <a:bodyPr>
            <a:normAutofit/>
          </a:bodyPr>
          <a:lstStyle/>
          <a:p>
            <a:r>
              <a:rPr lang="en-GB" sz="2400" dirty="0"/>
              <a:t>Theory in the social sciences; </a:t>
            </a:r>
            <a:r>
              <a:rPr lang="en-GB" sz="2400" dirty="0" err="1"/>
              <a:t>materialities</a:t>
            </a:r>
            <a:r>
              <a:rPr lang="en-GB" sz="2400" dirty="0"/>
              <a:t> – </a:t>
            </a:r>
            <a:br>
              <a:rPr lang="en-GB" sz="2400" dirty="0"/>
            </a:br>
            <a:r>
              <a:rPr lang="en-GB" sz="2400" dirty="0"/>
              <a:t>not even Grand Theory explains all materiality always </a:t>
            </a:r>
          </a:p>
        </p:txBody>
      </p:sp>
      <p:sp>
        <p:nvSpPr>
          <p:cNvPr id="9" name="Content Placeholder 8">
            <a:extLst>
              <a:ext uri="{FF2B5EF4-FFF2-40B4-BE49-F238E27FC236}">
                <a16:creationId xmlns:a16="http://schemas.microsoft.com/office/drawing/2014/main" id="{CC763659-F908-09AF-5469-BC4D5434C258}"/>
              </a:ext>
            </a:extLst>
          </p:cNvPr>
          <p:cNvSpPr>
            <a:spLocks noGrp="1"/>
          </p:cNvSpPr>
          <p:nvPr>
            <p:ph idx="1"/>
          </p:nvPr>
        </p:nvSpPr>
        <p:spPr>
          <a:xfrm>
            <a:off x="7531610" y="2434201"/>
            <a:ext cx="3822189" cy="3742762"/>
          </a:xfrm>
        </p:spPr>
        <p:txBody>
          <a:bodyPr>
            <a:normAutofit/>
          </a:bodyPr>
          <a:lstStyle/>
          <a:p>
            <a:r>
              <a:rPr lang="en-US" sz="2000" b="1" dirty="0"/>
              <a:t>Gender theory</a:t>
            </a:r>
          </a:p>
          <a:p>
            <a:r>
              <a:rPr lang="en-US" sz="2000" dirty="0"/>
              <a:t>Identity</a:t>
            </a:r>
          </a:p>
          <a:p>
            <a:r>
              <a:rPr lang="en-US" sz="2000" dirty="0"/>
              <a:t>(body modification, clothing)</a:t>
            </a:r>
          </a:p>
          <a:p>
            <a:r>
              <a:rPr lang="en-US" sz="2000" b="1" dirty="0"/>
              <a:t>Marxist theory:</a:t>
            </a:r>
          </a:p>
          <a:p>
            <a:r>
              <a:rPr lang="en-US" sz="2000" dirty="0"/>
              <a:t>Power, economics</a:t>
            </a:r>
          </a:p>
          <a:p>
            <a:r>
              <a:rPr lang="en-US" sz="2000" dirty="0"/>
              <a:t>(production, exchange)</a:t>
            </a:r>
          </a:p>
          <a:p>
            <a:r>
              <a:rPr lang="en-US" sz="2000" b="1" dirty="0"/>
              <a:t>Structuralism:</a:t>
            </a:r>
          </a:p>
          <a:p>
            <a:r>
              <a:rPr lang="en-US" sz="2000" dirty="0"/>
              <a:t>Communication</a:t>
            </a:r>
          </a:p>
          <a:p>
            <a:r>
              <a:rPr lang="en-US" sz="2000" dirty="0"/>
              <a:t>(art, space)</a:t>
            </a:r>
          </a:p>
          <a:p>
            <a:endParaRPr lang="en-US" sz="2000" dirty="0"/>
          </a:p>
          <a:p>
            <a:endParaRPr lang="en-US" sz="2000" dirty="0"/>
          </a:p>
          <a:p>
            <a:endParaRPr lang="en-US" sz="2000" dirty="0"/>
          </a:p>
          <a:p>
            <a:endParaRPr lang="en-US" sz="2000" dirty="0"/>
          </a:p>
        </p:txBody>
      </p:sp>
    </p:spTree>
    <p:extLst>
      <p:ext uri="{BB962C8B-B14F-4D97-AF65-F5344CB8AC3E}">
        <p14:creationId xmlns:p14="http://schemas.microsoft.com/office/powerpoint/2010/main" val="234868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dirty="0"/>
              <a:t>Anthropology as Material Culture Studies?</a:t>
            </a:r>
            <a:endParaRPr lang="en-US" dirty="0"/>
          </a:p>
        </p:txBody>
      </p:sp>
      <p:sp>
        <p:nvSpPr>
          <p:cNvPr id="44035" name="Rectangle 3"/>
          <p:cNvSpPr>
            <a:spLocks noGrp="1" noChangeArrowheads="1"/>
          </p:cNvSpPr>
          <p:nvPr>
            <p:ph sz="half" idx="1"/>
          </p:nvPr>
        </p:nvSpPr>
        <p:spPr/>
        <p:txBody>
          <a:bodyPr>
            <a:normAutofit fontScale="85000" lnSpcReduction="10000"/>
          </a:bodyPr>
          <a:lstStyle/>
          <a:p>
            <a:r>
              <a:rPr lang="en-GB" dirty="0"/>
              <a:t>Miller (2005: 11) speaks of objects as having agency.</a:t>
            </a:r>
          </a:p>
          <a:p>
            <a:r>
              <a:rPr lang="en-GB" dirty="0"/>
              <a:t>He suggests that we should:</a:t>
            </a:r>
          </a:p>
          <a:p>
            <a:r>
              <a:rPr lang="en-GB" dirty="0"/>
              <a:t>‘</a:t>
            </a:r>
            <a:r>
              <a:rPr lang="en-GB" i="1" dirty="0"/>
              <a:t>face up to that which created us — that is, the processes of objectification that create our sense of ourselves as subjects and the institutions that constitute society but which are always appropriations of the materiality by which they are constituted</a:t>
            </a:r>
            <a:r>
              <a:rPr lang="en-GB" dirty="0"/>
              <a:t>’ (Miller 2005: 37). </a:t>
            </a:r>
          </a:p>
          <a:p>
            <a:r>
              <a:rPr lang="en-GB" dirty="0"/>
              <a:t>Miller, D. 2005 </a:t>
            </a:r>
            <a:r>
              <a:rPr lang="en-GB" i="1" dirty="0"/>
              <a:t>Materiality</a:t>
            </a:r>
            <a:r>
              <a:rPr lang="en-GB" dirty="0"/>
              <a:t> Duke University Press: London</a:t>
            </a:r>
          </a:p>
          <a:p>
            <a:endParaRPr lang="en-US" dirty="0"/>
          </a:p>
        </p:txBody>
      </p:sp>
      <p:pic>
        <p:nvPicPr>
          <p:cNvPr id="5" name="Content Placeholder 4" descr="Isetta%20Snow%20Globe.jpg"/>
          <p:cNvPicPr>
            <a:picLocks noGrp="1" noChangeAspect="1"/>
          </p:cNvPicPr>
          <p:nvPr>
            <p:ph sz="half" idx="2"/>
          </p:nvPr>
        </p:nvPicPr>
        <p:blipFill>
          <a:blip r:embed="rId3" cstate="print"/>
          <a:stretch>
            <a:fillRect/>
          </a:stretch>
        </p:blipFill>
        <p:spPr>
          <a:xfrm>
            <a:off x="6172200" y="1782954"/>
            <a:ext cx="4038600" cy="4160454"/>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534</Words>
  <Application>Microsoft Office PowerPoint</Application>
  <PresentationFormat>Widescreen</PresentationFormat>
  <Paragraphs>40</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Anthropology, materialities</vt:lpstr>
      <vt:lpstr>The elephant: A metaphor for a body of knowledge in the social sciences</vt:lpstr>
      <vt:lpstr>Q: How do you eat an elephant? A: bit by bit Material culture practicals</vt:lpstr>
      <vt:lpstr>Themes crosscut one another;  For example Kathy Fewster My “simple” fork</vt:lpstr>
      <vt:lpstr>Theory in the social sciences; materialities –  not even Grand Theory explains all materiality always </vt:lpstr>
      <vt:lpstr>Anthropology as Material Culture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Anthropology, materialities</dc:title>
  <dc:creator>Kathryn Fewster</dc:creator>
  <cp:lastModifiedBy>Kathryn Fewster</cp:lastModifiedBy>
  <cp:revision>5</cp:revision>
  <dcterms:created xsi:type="dcterms:W3CDTF">2023-10-16T15:35:17Z</dcterms:created>
  <dcterms:modified xsi:type="dcterms:W3CDTF">2023-10-16T18:29:46Z</dcterms:modified>
</cp:coreProperties>
</file>