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70" r:id="rId5"/>
    <p:sldId id="271" r:id="rId6"/>
    <p:sldId id="272" r:id="rId7"/>
    <p:sldId id="274" r:id="rId8"/>
    <p:sldId id="336" r:id="rId9"/>
    <p:sldId id="273" r:id="rId10"/>
    <p:sldId id="261" r:id="rId11"/>
    <p:sldId id="337" r:id="rId12"/>
    <p:sldId id="363" r:id="rId13"/>
    <p:sldId id="265" r:id="rId14"/>
    <p:sldId id="263" r:id="rId15"/>
    <p:sldId id="266" r:id="rId16"/>
    <p:sldId id="268" r:id="rId17"/>
  </p:sldIdLst>
  <p:sldSz cx="12192000" cy="6858000"/>
  <p:notesSz cx="6888163" cy="96710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AA7D443-0334-49EB-AE81-8B95EA42D589}" v="2" dt="2026-02-14T11:26:19.77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2" d="100"/>
          <a:sy n="82" d="100"/>
        </p:scale>
        <p:origin x="67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02CD33-534C-B817-D6C5-0035DDDB31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D81D51A-4E90-9539-7287-792F65D1C5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A172D7-415E-C638-1838-F2A1AC04C6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22/02/2026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A0DE3B-D840-F080-F672-744EA3F574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9FEC32-32CD-96CD-93CA-273D656FBE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08918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C52202-8840-F6D6-2785-3F30D78F22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B48098-0A2D-72B6-ADE8-C0FCF70274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E93227-FA89-B654-E5FC-8E175E4045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22/02/2026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4D39A5-53D4-5681-33D1-78B1644DB9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8E27D9-8FEF-BC06-E435-9DEEF9E6B1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72254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328449-99AD-2300-6505-783E03633A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0E51451-1DEE-DF1C-8932-8F2BA1F91E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08B37D-6C44-EF54-B306-C18DE0870F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22/02/2026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72D176-2F12-D02D-F7A0-1A8626BB52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9E1CDD-F42B-8422-443E-F7C800585A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4379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7AFBA7-AF06-E5B3-BF76-2760DE224D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00EEF7-9A11-3976-9B44-CA52AF6B907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2ABD27F-ACA4-4D1D-C776-035CAA02E2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5AF4B07-9540-C834-B538-8A628C7989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22/02/2026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BEE38A2-08DF-B536-6ACE-177E004C64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8D9E6CA-C68B-C2A5-C2EF-2F834F7A6A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41550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6C0245-8529-3A07-E236-4301D70D35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58F0759-B2B2-A189-56B5-4E86F42C67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4F546AA-1BA5-345F-CBDC-1F2CDCDA97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55D8868-B877-BD03-9E47-AEC5875CD62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BE001C7-8CC9-A9BA-9BAD-E0F2E2057B0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FD2FCF4-1870-31F3-A7CB-BABCD35EA5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22/02/2026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A68DFE7-BE7E-128F-BC4A-652B0F8409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DBDA6D2-5734-0117-144F-7645286042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71790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E606A7-DE5D-7F8B-3A5A-B7390AC790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E9C8AA5-3CB3-CE98-87BB-3D47A7F752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22/02/2026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76C4BDF-07E7-7A36-027B-B338D64502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FA62B33-DF0E-C306-7E2A-2555BF4436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65113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7264652-B357-F5F7-E3C5-55028B1F9C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22/02/2026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F261BA1-DD65-BB7B-0C88-A024485666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811B36F-6601-9FA9-CF36-AB29D94D20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09006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12CEAE-C2F8-6AA4-42E6-F08C4639AF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B0F1B6-05B1-4A88-54DF-E080D1DE2D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E4AD992-EB52-40BF-2FD4-B04362B5FB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C926B5C-4B32-D0B8-503E-5A194EAA6E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22/02/2026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7E924C2-3B1D-698E-7038-BAA78B4E32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8DFF7B8-4D26-7920-9807-DEC9F63384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39297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FA124D-2201-1EE1-0586-A5939171EE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CEEF2C4-CD67-37F6-645F-1961879F5E3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3F7EF4F-EA08-0BE8-1EDA-624FAF843F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565BBF-790E-D721-D0E2-B3834AFB5B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22/02/2026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AA79ED5-67A9-A334-3E72-4C0985DA96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7EF749F-BFAD-83F7-CBB2-E912B4BB99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45483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BC0747-B7B5-0657-E01F-28B12EA3D3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0C3D568-DAAB-2826-154D-2A1A047910F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F086BE-AF14-1D75-A87D-166FB43CD5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22/02/2026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7ADDDB-E825-8775-5BD0-BC7BF49518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D825C0-F4DD-19AD-22B0-6395439AD7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82542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75B8BC6-0D8B-6111-5DBB-CD7D258B323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55B0DC8-9869-45C2-DD0C-190A22D88D3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4EAE24-E95A-5C8F-C2E7-DFE924CE68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22/02/2026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CC1E0F-D7D9-43FC-EE38-33FD5FE479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0415D0-1A8E-3919-AE24-D9251016D6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184418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logo mono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pic>
        <p:nvPicPr>
          <p:cNvPr id="3" name="Picture 2" descr="A picture containing screenshot, white, design&#10;&#10;Description automatically generated">
            <a:extLst>
              <a:ext uri="{FF2B5EF4-FFF2-40B4-BE49-F238E27FC236}">
                <a16:creationId xmlns:a16="http://schemas.microsoft.com/office/drawing/2014/main" id="{D2E35789-51F7-6CD7-8884-F852CB36CD1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70303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5CA8AA1-F3E8-1AA4-E86C-5A43C95AD0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1F9691C-5AEE-0645-EE96-9745546BC8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75B7BB-AC3F-94F6-9255-7853032C007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5998CB-538F-45AF-896C-2191D41163B7}" type="datetimeFigureOut">
              <a:rPr lang="en-GB" smtClean="0"/>
              <a:t>22/02/2026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917672-A8DE-B52E-4E84-BDD229D5EBD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990AA7-A2CB-E7F6-4E14-7133357783A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3649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275301B-F9FE-639C-99FA-5A78A9B0F8AC}"/>
              </a:ext>
            </a:extLst>
          </p:cNvPr>
          <p:cNvSpPr txBox="1"/>
          <p:nvPr/>
        </p:nvSpPr>
        <p:spPr>
          <a:xfrm>
            <a:off x="708804" y="862642"/>
            <a:ext cx="10774392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Student Name:	Gary Clarke</a:t>
            </a:r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Student ID:		2425800</a:t>
            </a:r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Lecturer’s Name:	Deji </a:t>
            </a:r>
            <a:r>
              <a:rPr lang="en-GB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Olagboye</a:t>
            </a:r>
            <a:endParaRPr lang="en-GB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Module Code: </a:t>
            </a: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LCLM 4004</a:t>
            </a:r>
          </a:p>
          <a:p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Module Name: </a:t>
            </a: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Problem Solving and Decision-Making</a:t>
            </a:r>
          </a:p>
          <a:p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Component 1: </a:t>
            </a: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Green Haven Florists</a:t>
            </a:r>
          </a:p>
        </p:txBody>
      </p:sp>
    </p:spTree>
    <p:extLst>
      <p:ext uri="{BB962C8B-B14F-4D97-AF65-F5344CB8AC3E}">
        <p14:creationId xmlns:p14="http://schemas.microsoft.com/office/powerpoint/2010/main" val="7020596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379A11-1CF0-5125-F775-02C0808520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6211" y="227104"/>
            <a:ext cx="11326483" cy="747682"/>
          </a:xfrm>
        </p:spPr>
        <p:txBody>
          <a:bodyPr>
            <a:normAutofit/>
          </a:bodyPr>
          <a:lstStyle/>
          <a:p>
            <a:endParaRPr lang="en-GB" sz="32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A3744F-9B08-5DB9-23DC-76B7A65F7E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6211" y="1161751"/>
            <a:ext cx="11102197" cy="5451893"/>
          </a:xfrm>
        </p:spPr>
        <p:txBody>
          <a:bodyPr>
            <a:normAutofit/>
          </a:bodyPr>
          <a:lstStyle/>
          <a:p>
            <a:endParaRPr lang="en-GB" sz="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Good morning/afternoon. My name is Gary Clarke</a:t>
            </a:r>
          </a:p>
          <a:p>
            <a:pPr marL="0" indent="0">
              <a:lnSpc>
                <a:spcPct val="120000"/>
              </a:lnSpc>
              <a:buNone/>
            </a:pPr>
            <a:endParaRPr lang="en-GB" sz="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In my presentation I will:</a:t>
            </a:r>
          </a:p>
          <a:p>
            <a:pPr lvl="1">
              <a:lnSpc>
                <a:spcPct val="12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Provide an overview Green Havan Florists and the nature and scope of the problems they are encountering.</a:t>
            </a:r>
          </a:p>
          <a:p>
            <a:pPr lvl="1">
              <a:lnSpc>
                <a:spcPct val="12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Provide an application of the 5W2H model that summarises these issues.</a:t>
            </a:r>
          </a:p>
          <a:p>
            <a:pPr lvl="1">
              <a:lnSpc>
                <a:spcPct val="12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Provide a critique and application of the PESTEL framework.</a:t>
            </a:r>
          </a:p>
          <a:p>
            <a:pPr lvl="1">
              <a:lnSpc>
                <a:spcPct val="12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Provide a critique and application of the Cause-and-Effect model.</a:t>
            </a:r>
          </a:p>
          <a:p>
            <a:pPr lvl="1">
              <a:lnSpc>
                <a:spcPct val="12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And, finally, provide a summary of the key findings.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210230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50C2D0-4F0F-32FA-368C-29CAACE578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1706" y="408257"/>
            <a:ext cx="11179834" cy="1325563"/>
          </a:xfrm>
        </p:spPr>
        <p:txBody>
          <a:bodyPr>
            <a:normAutofit/>
          </a:bodyPr>
          <a:lstStyle/>
          <a:p>
            <a:r>
              <a:rPr lang="en-GB" sz="3200" b="1" u="sng" dirty="0">
                <a:latin typeface="Arial" panose="020B0604020202020204" pitchFamily="34" charset="0"/>
                <a:cs typeface="Arial" panose="020B0604020202020204" pitchFamily="34" charset="0"/>
              </a:rPr>
              <a:t> An overview of Green Havan Florists </a:t>
            </a:r>
            <a:endParaRPr lang="en-GB" sz="3200" u="sng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92113E-450D-CB08-601E-E45AB99509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89527"/>
            <a:ext cx="10515600" cy="3531379"/>
          </a:xfrm>
        </p:spPr>
        <p:txBody>
          <a:bodyPr/>
          <a:lstStyle/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For those of you that don’t know Green Haven Florists, they are a small independent flower shop based in Norwich UK, founded in 2016 by partners Liam and Priya Patel</a:t>
            </a:r>
          </a:p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276084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F156AF-6980-9FD1-A09C-4898272CE2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625D9A-89A8-7973-B86A-02BB98C95A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6083" y="104833"/>
            <a:ext cx="11179834" cy="1325563"/>
          </a:xfrm>
        </p:spPr>
        <p:txBody>
          <a:bodyPr>
            <a:normAutofit/>
          </a:bodyPr>
          <a:lstStyle/>
          <a:p>
            <a:r>
              <a:rPr lang="en-GB" sz="3200" b="1" u="sng" dirty="0">
                <a:latin typeface="Arial" panose="020B0604020202020204" pitchFamily="34" charset="0"/>
                <a:cs typeface="Arial" panose="020B0604020202020204" pitchFamily="34" charset="0"/>
              </a:rPr>
              <a:t>Insight into problems.</a:t>
            </a:r>
            <a:endParaRPr lang="en-GB" sz="3200" u="sng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83545D-6FBE-2985-5F35-4C84283CFC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3823" y="1430396"/>
            <a:ext cx="10515600" cy="4976215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GB" sz="2600" dirty="0">
                <a:latin typeface="Arial" panose="020B0604020202020204" pitchFamily="34" charset="0"/>
                <a:cs typeface="Arial" panose="020B0604020202020204" pitchFamily="34" charset="0"/>
              </a:rPr>
              <a:t>In the last 12 months they have experienced a significant downturn in revenue and foot traffic, with rising operational costs and increased competition from online flower delivery services, and competition also moving into close </a:t>
            </a:r>
            <a:r>
              <a:rPr lang="en-GB" sz="2600" dirty="0" err="1">
                <a:latin typeface="Arial" panose="020B0604020202020204" pitchFamily="34" charset="0"/>
                <a:cs typeface="Arial" panose="020B0604020202020204" pitchFamily="34" charset="0"/>
              </a:rPr>
              <a:t>proximaty</a:t>
            </a:r>
            <a:r>
              <a:rPr lang="en-GB" sz="2600" dirty="0">
                <a:latin typeface="Arial" panose="020B0604020202020204" pitchFamily="34" charset="0"/>
                <a:cs typeface="Arial" panose="020B0604020202020204" pitchFamily="34" charset="0"/>
              </a:rPr>
              <a:t> on the High </a:t>
            </a:r>
            <a:r>
              <a:rPr lang="en-GB" sz="2600" dirty="0" err="1">
                <a:latin typeface="Arial" panose="020B0604020202020204" pitchFamily="34" charset="0"/>
                <a:cs typeface="Arial" panose="020B0604020202020204" pitchFamily="34" charset="0"/>
              </a:rPr>
              <a:t>Sreeet</a:t>
            </a:r>
            <a:r>
              <a:rPr lang="en-GB" sz="2600" dirty="0">
                <a:latin typeface="Arial" panose="020B0604020202020204" pitchFamily="34" charset="0"/>
                <a:cs typeface="Arial" panose="020B0604020202020204" pitchFamily="34" charset="0"/>
              </a:rPr>
              <a:t>. They have also fallen behind with digital marketing compared with their competitors, which is something they are able to control and look into improving themselves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03447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91700C-58CD-EBB6-FE17-E01673FE0F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114F40AF-1DC8-A37F-53F7-202B11A20FAE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64234" y="2102688"/>
            <a:ext cx="12192000" cy="6858000"/>
          </a:xfrm>
        </p:spPr>
        <p:txBody>
          <a:bodyPr/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A2EE408F-2C4B-7EA4-C94A-EC225621176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4254606"/>
              </p:ext>
            </p:extLst>
          </p:nvPr>
        </p:nvGraphicFramePr>
        <p:xfrm>
          <a:off x="1534719" y="1905599"/>
          <a:ext cx="8722091" cy="548640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246013">
                  <a:extLst>
                    <a:ext uri="{9D8B030D-6E8A-4147-A177-3AD203B41FA5}">
                      <a16:colId xmlns:a16="http://schemas.microsoft.com/office/drawing/2014/main" val="516700139"/>
                    </a:ext>
                  </a:extLst>
                </a:gridCol>
                <a:gridCol w="1246013">
                  <a:extLst>
                    <a:ext uri="{9D8B030D-6E8A-4147-A177-3AD203B41FA5}">
                      <a16:colId xmlns:a16="http://schemas.microsoft.com/office/drawing/2014/main" val="1482979515"/>
                    </a:ext>
                  </a:extLst>
                </a:gridCol>
                <a:gridCol w="1246013">
                  <a:extLst>
                    <a:ext uri="{9D8B030D-6E8A-4147-A177-3AD203B41FA5}">
                      <a16:colId xmlns:a16="http://schemas.microsoft.com/office/drawing/2014/main" val="1537974666"/>
                    </a:ext>
                  </a:extLst>
                </a:gridCol>
                <a:gridCol w="1246013">
                  <a:extLst>
                    <a:ext uri="{9D8B030D-6E8A-4147-A177-3AD203B41FA5}">
                      <a16:colId xmlns:a16="http://schemas.microsoft.com/office/drawing/2014/main" val="2616223528"/>
                    </a:ext>
                  </a:extLst>
                </a:gridCol>
                <a:gridCol w="1246013">
                  <a:extLst>
                    <a:ext uri="{9D8B030D-6E8A-4147-A177-3AD203B41FA5}">
                      <a16:colId xmlns:a16="http://schemas.microsoft.com/office/drawing/2014/main" val="3425015451"/>
                    </a:ext>
                  </a:extLst>
                </a:gridCol>
                <a:gridCol w="1246013">
                  <a:extLst>
                    <a:ext uri="{9D8B030D-6E8A-4147-A177-3AD203B41FA5}">
                      <a16:colId xmlns:a16="http://schemas.microsoft.com/office/drawing/2014/main" val="1430925739"/>
                    </a:ext>
                  </a:extLst>
                </a:gridCol>
                <a:gridCol w="1246013">
                  <a:extLst>
                    <a:ext uri="{9D8B030D-6E8A-4147-A177-3AD203B41FA5}">
                      <a16:colId xmlns:a16="http://schemas.microsoft.com/office/drawing/2014/main" val="283900714"/>
                    </a:ext>
                  </a:extLst>
                </a:gridCol>
              </a:tblGrid>
              <a:tr h="389467">
                <a:tc gridSpan="7"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Identify the Root Problem</a:t>
                      </a:r>
                    </a:p>
                  </a:txBody>
                  <a:tcP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80339614"/>
                  </a:ext>
                </a:extLst>
              </a:tr>
              <a:tr h="685817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What?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Where? 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When?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Who?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Why?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How?</a:t>
                      </a: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How much?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80788629"/>
                  </a:ext>
                </a:extLst>
              </a:tr>
              <a:tr h="1206619">
                <a:tc>
                  <a:txBody>
                    <a:bodyPr/>
                    <a:lstStyle/>
                    <a:p>
                      <a:r>
                        <a:rPr lang="en-GB" dirty="0"/>
                        <a:t>What effect is it having?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Where is the problem occurring?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When was the problem first noticed?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Who is impacted by the problem?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Why is the problem happening?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How serious is the problem?</a:t>
                      </a: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How much money is being lost?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6650194"/>
                  </a:ext>
                </a:extLst>
              </a:tr>
              <a:tr h="309041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800" dirty="0"/>
                        <a:t>sales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On line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12 months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The shop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Online comp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Potentially very</a:t>
                      </a: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30%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86584623"/>
                  </a:ext>
                </a:extLst>
              </a:tr>
              <a:tr h="309041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dirty="0"/>
                        <a:t>      Footfall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In shop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Details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customers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Lack of tech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Can be restored</a:t>
                      </a: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Details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9326847"/>
                  </a:ext>
                </a:extLst>
              </a:tr>
              <a:tr h="309041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Customer empathy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Customer detail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Details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Details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Details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Details</a:t>
                      </a: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Details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116045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BF06D522-2E79-CDE6-025D-40436EF041A1}"/>
              </a:ext>
            </a:extLst>
          </p:cNvPr>
          <p:cNvSpPr txBox="1"/>
          <p:nvPr/>
        </p:nvSpPr>
        <p:spPr>
          <a:xfrm>
            <a:off x="854015" y="332045"/>
            <a:ext cx="10584611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b="1" u="sng" dirty="0">
                <a:latin typeface="Arial" panose="020B0604020202020204" pitchFamily="34" charset="0"/>
                <a:cs typeface="Arial" panose="020B0604020202020204" pitchFamily="34" charset="0"/>
              </a:rPr>
              <a:t>5W2H MODEL</a:t>
            </a:r>
          </a:p>
          <a:p>
            <a:endParaRPr lang="en-GB" sz="3200" b="1" u="sng" dirty="0"/>
          </a:p>
        </p:txBody>
      </p:sp>
    </p:spTree>
    <p:extLst>
      <p:ext uri="{BB962C8B-B14F-4D97-AF65-F5344CB8AC3E}">
        <p14:creationId xmlns:p14="http://schemas.microsoft.com/office/powerpoint/2010/main" val="24969617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DF348C-F75E-75E9-74BA-22A65FB9E0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44355"/>
            <a:ext cx="10515600" cy="1325563"/>
          </a:xfrm>
        </p:spPr>
        <p:txBody>
          <a:bodyPr>
            <a:normAutofit/>
          </a:bodyPr>
          <a:lstStyle/>
          <a:p>
            <a:r>
              <a:rPr lang="en-GB" sz="3200" b="1" u="sng" dirty="0">
                <a:latin typeface="Arial" panose="020B0604020202020204" pitchFamily="34" charset="0"/>
                <a:cs typeface="Arial" panose="020B0604020202020204" pitchFamily="34" charset="0"/>
              </a:rPr>
              <a:t>PESTEL FRAMEWORK CRITIQUE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1B820E-B9B3-5CF2-E1AE-F54AA3FA00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PESTEL is a management tool  used to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analyze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and monitor external factors – Political, Economic, Social, Technological,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Enviroment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, and Legal. It helps business identify potential threats and opportunities, although it can be time consuming and prone to data overload.</a:t>
            </a:r>
          </a:p>
          <a:p>
            <a:pPr marL="0" indent="0">
              <a:lnSpc>
                <a:spcPct val="100000"/>
              </a:lnSpc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Sources:</a:t>
            </a:r>
          </a:p>
        </p:txBody>
      </p:sp>
    </p:spTree>
    <p:extLst>
      <p:ext uri="{BB962C8B-B14F-4D97-AF65-F5344CB8AC3E}">
        <p14:creationId xmlns:p14="http://schemas.microsoft.com/office/powerpoint/2010/main" val="26616103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A8AF1C-86E0-7043-44A2-DA950ED42D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116"/>
            <a:ext cx="10515600" cy="1179002"/>
          </a:xfrm>
        </p:spPr>
        <p:txBody>
          <a:bodyPr>
            <a:normAutofit fontScale="90000"/>
          </a:bodyPr>
          <a:lstStyle/>
          <a:p>
            <a:b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b="1" u="sng" dirty="0"/>
            </a:br>
            <a:b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4C29E1-0FF6-7114-4118-5B68E71110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2304" y="1763353"/>
            <a:ext cx="10671496" cy="4974328"/>
          </a:xfrm>
        </p:spPr>
        <p:txBody>
          <a:bodyPr>
            <a:normAutofit/>
          </a:bodyPr>
          <a:lstStyle/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Here is the tabular PESTLE analysis of </a:t>
            </a:r>
            <a:r>
              <a:rPr lang="en-GB" sz="2800" b="1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Olive Tree Bistro.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Ensure that you reference all the sources you have used in this discussion on this slide.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08D2D3F-BBD3-F859-AF29-5BEF174F163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9744213"/>
              </p:ext>
            </p:extLst>
          </p:nvPr>
        </p:nvGraphicFramePr>
        <p:xfrm>
          <a:off x="948904" y="2123386"/>
          <a:ext cx="9782355" cy="29800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94830">
                  <a:extLst>
                    <a:ext uri="{9D8B030D-6E8A-4147-A177-3AD203B41FA5}">
                      <a16:colId xmlns:a16="http://schemas.microsoft.com/office/drawing/2014/main" val="1284065850"/>
                    </a:ext>
                  </a:extLst>
                </a:gridCol>
                <a:gridCol w="1674466">
                  <a:extLst>
                    <a:ext uri="{9D8B030D-6E8A-4147-A177-3AD203B41FA5}">
                      <a16:colId xmlns:a16="http://schemas.microsoft.com/office/drawing/2014/main" val="1858564028"/>
                    </a:ext>
                  </a:extLst>
                </a:gridCol>
                <a:gridCol w="1661081">
                  <a:extLst>
                    <a:ext uri="{9D8B030D-6E8A-4147-A177-3AD203B41FA5}">
                      <a16:colId xmlns:a16="http://schemas.microsoft.com/office/drawing/2014/main" val="1949424782"/>
                    </a:ext>
                  </a:extLst>
                </a:gridCol>
                <a:gridCol w="1663784">
                  <a:extLst>
                    <a:ext uri="{9D8B030D-6E8A-4147-A177-3AD203B41FA5}">
                      <a16:colId xmlns:a16="http://schemas.microsoft.com/office/drawing/2014/main" val="446382655"/>
                    </a:ext>
                  </a:extLst>
                </a:gridCol>
                <a:gridCol w="1376648">
                  <a:extLst>
                    <a:ext uri="{9D8B030D-6E8A-4147-A177-3AD203B41FA5}">
                      <a16:colId xmlns:a16="http://schemas.microsoft.com/office/drawing/2014/main" val="3644160467"/>
                    </a:ext>
                  </a:extLst>
                </a:gridCol>
                <a:gridCol w="1811546">
                  <a:extLst>
                    <a:ext uri="{9D8B030D-6E8A-4147-A177-3AD203B41FA5}">
                      <a16:colId xmlns:a16="http://schemas.microsoft.com/office/drawing/2014/main" val="66830876"/>
                    </a:ext>
                  </a:extLst>
                </a:gridCol>
              </a:tblGrid>
              <a:tr h="1237856">
                <a:tc>
                  <a:txBody>
                    <a:bodyPr/>
                    <a:lstStyle/>
                    <a:p>
                      <a:endParaRPr lang="en-GB" sz="1600" dirty="0"/>
                    </a:p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Political  Factors</a:t>
                      </a:r>
                    </a:p>
                  </a:txBody>
                  <a:tcPr>
                    <a:pattFill prst="pct40">
                      <a:fgClr>
                        <a:srgbClr val="FF000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Economic Factors</a:t>
                      </a:r>
                    </a:p>
                  </a:txBody>
                  <a:tcPr>
                    <a:pattFill prst="pct40">
                      <a:fgClr>
                        <a:srgbClr val="FFC00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Social Factors</a:t>
                      </a:r>
                    </a:p>
                  </a:txBody>
                  <a:tcPr>
                    <a:pattFill prst="pct40">
                      <a:fgClr>
                        <a:srgbClr val="FFFF0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</a:rPr>
                        <a:t>Technological </a:t>
                      </a:r>
                    </a:p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</a:rPr>
                        <a:t>Factors</a:t>
                      </a:r>
                    </a:p>
                  </a:txBody>
                  <a:tcPr>
                    <a:pattFill prst="pct40">
                      <a:fgClr>
                        <a:srgbClr val="92D05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Legal Factors</a:t>
                      </a:r>
                    </a:p>
                  </a:txBody>
                  <a:tcPr>
                    <a:pattFill prst="pct40">
                      <a:fgClr>
                        <a:srgbClr val="00B0F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</a:rPr>
                        <a:t>Environmental Factors</a:t>
                      </a:r>
                    </a:p>
                  </a:txBody>
                  <a:tcPr>
                    <a:pattFill prst="pct4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extLst>
                  <a:ext uri="{0D108BD9-81ED-4DB2-BD59-A6C34878D82A}">
                    <a16:rowId xmlns:a16="http://schemas.microsoft.com/office/drawing/2014/main" val="2083540418"/>
                  </a:ext>
                </a:extLst>
              </a:tr>
              <a:tr h="1742169"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GB" sz="1400" b="1" dirty="0"/>
                        <a:t>Gov policies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GB" sz="1400" b="1" dirty="0"/>
                        <a:t>Tax</a:t>
                      </a:r>
                    </a:p>
                  </a:txBody>
                  <a:tcPr>
                    <a:pattFill prst="pct40">
                      <a:fgClr>
                        <a:srgbClr val="FF000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GB" sz="1400" b="1" dirty="0"/>
                        <a:t>Inflation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GB" sz="1400" b="1" dirty="0"/>
                        <a:t>Unemployment</a:t>
                      </a:r>
                    </a:p>
                    <a:p>
                      <a:endParaRPr lang="en-GB" sz="1400" b="1" dirty="0"/>
                    </a:p>
                  </a:txBody>
                  <a:tcPr>
                    <a:pattFill prst="pct40">
                      <a:fgClr>
                        <a:srgbClr val="FFC00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GB" sz="1400" b="1" dirty="0"/>
                        <a:t>Local population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GB" sz="1400" b="1" dirty="0"/>
                        <a:t>Consumer lifestyle</a:t>
                      </a:r>
                    </a:p>
                    <a:p>
                      <a:endParaRPr lang="en-GB" sz="1400" b="1" dirty="0"/>
                    </a:p>
                  </a:txBody>
                  <a:tcPr>
                    <a:pattFill prst="pct40">
                      <a:fgClr>
                        <a:srgbClr val="FFFF0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GB" sz="1400" b="1" dirty="0"/>
                        <a:t>Social media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GB" sz="1400" b="1" dirty="0"/>
                        <a:t>Improve soft wear</a:t>
                      </a:r>
                    </a:p>
                    <a:p>
                      <a:endParaRPr lang="en-GB" sz="1400" b="1" dirty="0"/>
                    </a:p>
                  </a:txBody>
                  <a:tcPr>
                    <a:pattFill prst="pct40">
                      <a:fgClr>
                        <a:srgbClr val="92D05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GB" sz="1400" b="1" dirty="0"/>
                        <a:t>Employment laws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GB" sz="1400" b="1" dirty="0"/>
                        <a:t>Health &amp; safety</a:t>
                      </a:r>
                    </a:p>
                    <a:p>
                      <a:endParaRPr lang="en-GB" sz="1400" b="1" dirty="0"/>
                    </a:p>
                  </a:txBody>
                  <a:tcPr>
                    <a:pattFill prst="pct40">
                      <a:fgClr>
                        <a:srgbClr val="00B0F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GB" sz="1400" b="1" dirty="0"/>
                        <a:t>Climate change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GB" sz="1400" b="1" dirty="0"/>
                        <a:t>Local climate/rivers</a:t>
                      </a:r>
                    </a:p>
                    <a:p>
                      <a:endParaRPr lang="en-GB" sz="1400" b="1" dirty="0"/>
                    </a:p>
                  </a:txBody>
                  <a:tcPr>
                    <a:pattFill prst="pct40">
                      <a:fgClr>
                        <a:srgbClr val="0070C0"/>
                      </a:fgClr>
                      <a:bgClr>
                        <a:schemeClr val="bg1"/>
                      </a:bgClr>
                    </a:pattFill>
                  </a:tcPr>
                </a:tc>
                <a:extLst>
                  <a:ext uri="{0D108BD9-81ED-4DB2-BD59-A6C34878D82A}">
                    <a16:rowId xmlns:a16="http://schemas.microsoft.com/office/drawing/2014/main" val="6548912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646050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19E5FA-F1CF-36CD-E382-64C73BB8A9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A380E8-2AC0-F0B7-9432-FB8903B92F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18476"/>
            <a:ext cx="10515600" cy="1325563"/>
          </a:xfrm>
        </p:spPr>
        <p:txBody>
          <a:bodyPr>
            <a:normAutofit/>
          </a:bodyPr>
          <a:lstStyle/>
          <a:p>
            <a:r>
              <a:rPr lang="en-GB" sz="3200" b="1" u="sng" dirty="0">
                <a:latin typeface="Arial" panose="020B0604020202020204" pitchFamily="34" charset="0"/>
                <a:cs typeface="Arial" panose="020B0604020202020204" pitchFamily="34" charset="0"/>
              </a:rPr>
              <a:t>Cause-and-Effect model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4D8426-20C5-630E-80E5-EAB06B11CC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 cause and effect model, also known as the Fishbone diagram, is designed to identify potential root causes and problems. It shows how various problems contribute the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overall problem. It is often criticised though as being simplified and just over brainstorming with data.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FE718F0-679C-850D-A5D4-2484229AD645}"/>
              </a:ext>
            </a:extLst>
          </p:cNvPr>
          <p:cNvSpPr txBox="1"/>
          <p:nvPr/>
        </p:nvSpPr>
        <p:spPr>
          <a:xfrm>
            <a:off x="942435" y="5812218"/>
            <a:ext cx="1017701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Ensure that you reference all the sources you have used in this discussion on this slide.</a:t>
            </a:r>
          </a:p>
        </p:txBody>
      </p:sp>
    </p:spTree>
    <p:extLst>
      <p:ext uri="{BB962C8B-B14F-4D97-AF65-F5344CB8AC3E}">
        <p14:creationId xmlns:p14="http://schemas.microsoft.com/office/powerpoint/2010/main" val="23190791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3999EB-1E12-5C58-5C22-A29517B985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4123C5DD-9135-EA5A-0C12-57ABF0012AE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pic" sz="quarter" idx="11"/>
          </p:nvPr>
        </p:nvSpPr>
        <p:spPr>
          <a:xfrm>
            <a:off x="388466" y="1028763"/>
            <a:ext cx="11585447" cy="4496781"/>
          </a:xfrm>
          <a:ln w="38100">
            <a:solidFill>
              <a:schemeClr val="tx1"/>
            </a:solidFill>
          </a:ln>
        </p:spPr>
        <p:txBody>
          <a:bodyPr/>
          <a:lstStyle/>
          <a:p>
            <a:pPr marL="0" indent="0">
              <a:buNone/>
            </a:pPr>
            <a:endParaRPr lang="en-GB" dirty="0"/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E35EC745-8DDF-8193-3996-4E29B255A570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701977" y="3417569"/>
            <a:ext cx="8615759" cy="22861"/>
          </a:xfrm>
          <a:prstGeom prst="line">
            <a:avLst/>
          </a:prstGeom>
          <a:ln w="57150"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CEBF51E1-6883-0050-E453-1275DE8C76EA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 flipH="1" flipV="1">
            <a:off x="1744458" y="1936353"/>
            <a:ext cx="1466092" cy="1453896"/>
          </a:xfrm>
          <a:prstGeom prst="line">
            <a:avLst/>
          </a:prstGeom>
          <a:ln w="57150">
            <a:solidFill>
              <a:srgbClr val="FFC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902D90E-0568-B698-BA32-5F1274C8837F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 flipH="1">
            <a:off x="1736841" y="3456320"/>
            <a:ext cx="1481326" cy="1460754"/>
          </a:xfrm>
          <a:prstGeom prst="line">
            <a:avLst/>
          </a:prstGeom>
          <a:ln w="57150">
            <a:solidFill>
              <a:srgbClr val="7030A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39FBF2EE-573C-DA56-3517-AE139519B342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 flipH="1" flipV="1">
            <a:off x="4610100" y="1967102"/>
            <a:ext cx="1485900" cy="1442466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E696966A-8DDB-1540-1AA9-A6B1EC86C103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 flipH="1">
            <a:off x="4578912" y="3445002"/>
            <a:ext cx="1485900" cy="1440180"/>
          </a:xfrm>
          <a:prstGeom prst="line">
            <a:avLst/>
          </a:prstGeom>
          <a:ln w="57150">
            <a:solidFill>
              <a:srgbClr val="00B0F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7629CFFD-B4EB-9320-8F6D-4F5EB8E5314C}"/>
              </a:ext>
            </a:extLst>
          </p:cNvPr>
          <p:cNvCxnSpPr>
            <a:cxnSpLocks noGrp="1" noRot="1" noMove="1" noResize="1" noEditPoints="1" noAdjustHandles="1" noChangeArrowheads="1" noChangeShapeType="1"/>
            <a:endCxn id="33" idx="2"/>
          </p:cNvCxnSpPr>
          <p:nvPr/>
        </p:nvCxnSpPr>
        <p:spPr>
          <a:xfrm flipH="1" flipV="1">
            <a:off x="7481250" y="1976409"/>
            <a:ext cx="1524174" cy="1441161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1D541A4B-1442-05EB-EE74-A156786522DE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 flipH="1">
            <a:off x="7481251" y="3458662"/>
            <a:ext cx="1501135" cy="1440180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1" name="TextBox 30">
            <a:extLst>
              <a:ext uri="{FF2B5EF4-FFF2-40B4-BE49-F238E27FC236}">
                <a16:creationId xmlns:a16="http://schemas.microsoft.com/office/drawing/2014/main" id="{D3B994F6-BB20-88F1-925A-272C4C1BB063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08512" y="1484101"/>
            <a:ext cx="2129680" cy="461665"/>
          </a:xfrm>
          <a:prstGeom prst="rect">
            <a:avLst/>
          </a:prstGeom>
          <a:noFill/>
          <a:ln w="57150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Competition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5DB6A20C-CFF4-B26B-E98B-7BE2AD6107BC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545260" y="1505437"/>
            <a:ext cx="2129680" cy="461665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ONLINE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41489ABC-2CE6-75F6-77BF-F7A56B625F65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405359" y="1514744"/>
            <a:ext cx="2151782" cy="461665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MARKETING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8A0BA3C-0398-33B0-8A61-9B6B82677B43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87172" y="4912234"/>
            <a:ext cx="2151020" cy="461665"/>
          </a:xfrm>
          <a:prstGeom prst="rect">
            <a:avLst/>
          </a:prstGeom>
          <a:noFill/>
          <a:ln w="57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DELIVERY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25280725-B1FF-C78B-7A5D-9000F381FF02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503402" y="4921646"/>
            <a:ext cx="2151020" cy="461665"/>
          </a:xfrm>
          <a:prstGeom prst="rect">
            <a:avLst/>
          </a:prstGeom>
          <a:noFill/>
          <a:ln w="5715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CUSTOMERS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182A6F30-A98D-AA4B-6D38-F12F52305694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385494" y="4917074"/>
            <a:ext cx="2191513" cy="461665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Environment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CE1BD776-63C4-D3EE-069C-C9BBE2DC4B45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9424002" y="3186737"/>
            <a:ext cx="2167128" cy="276999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dirty="0">
                <a:latin typeface="Arial" panose="020B0604020202020204" pitchFamily="34" charset="0"/>
                <a:cs typeface="Arial" panose="020B0604020202020204" pitchFamily="34" charset="0"/>
              </a:rPr>
              <a:t>Decline in sales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80A6708-DF3B-47D7-80AD-BED7584E4872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369413" y="4416742"/>
            <a:ext cx="2207594" cy="27699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POOR FOOTFALL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8F167E83-1CE4-F3CA-7557-1CDDF3628DBE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377453" y="3799203"/>
            <a:ext cx="2207594" cy="46166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CUSTOMERS PREFER ONLINE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B2F0A62B-BCD1-8AD8-F315-6F09A31F7FFE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405359" y="2241614"/>
            <a:ext cx="2207594" cy="27699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POOR TRAINING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2A30538D-67ED-A3A1-CFA1-39377D70B9B9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405359" y="2814221"/>
            <a:ext cx="2207594" cy="27699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STAFF TRAINING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9E1DBE5-167E-78C1-BCD0-8D2DCE9A4F68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506303" y="4416742"/>
            <a:ext cx="2207594" cy="27699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POOR SERVICE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DD08689-6B7D-0F8F-480D-F4AAD7FE2D5B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545260" y="3791588"/>
            <a:ext cx="2207594" cy="27699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NO FEEDBACK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44AB04F4-8499-0CBD-C2DD-C750D2568FD9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14996" y="4389626"/>
            <a:ext cx="2207594" cy="27699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HIGH COSTS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327A92EC-E2CD-E0BC-131F-C601B5DE7C4F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14996" y="3799203"/>
            <a:ext cx="2207594" cy="27699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OUTDATED DELIVERY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93894965-CBAF-C3E0-3A1E-98F25A8DA3BD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492003" y="2178258"/>
            <a:ext cx="2207594" cy="27699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POOR SOCIAL MEDIA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B1E4133F-2751-3952-C07B-9EBB9CE035BD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519909" y="2814220"/>
            <a:ext cx="2207594" cy="27699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POOR WEBSITE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D9B946EB-160F-14E8-6E65-A3ACFE53BA8E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69555" y="2177470"/>
            <a:ext cx="2207594" cy="27699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Online competition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1A129B97-8AB0-A07D-27D5-16E805A4DFB6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06084" y="2797352"/>
            <a:ext cx="2207594" cy="27699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High </a:t>
            </a:r>
            <a:r>
              <a:rPr lang="en-GB" sz="1200">
                <a:latin typeface="Arial" panose="020B0604020202020204" pitchFamily="34" charset="0"/>
                <a:cs typeface="Arial" panose="020B0604020202020204" pitchFamily="34" charset="0"/>
              </a:rPr>
              <a:t>street competition</a:t>
            </a:r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80A04F2-4F22-A08C-F5B4-F30F002E227B}"/>
              </a:ext>
            </a:extLst>
          </p:cNvPr>
          <p:cNvSpPr txBox="1"/>
          <p:nvPr/>
        </p:nvSpPr>
        <p:spPr>
          <a:xfrm>
            <a:off x="292474" y="94505"/>
            <a:ext cx="109207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Provide an application and discuss the information provided in your Cause-and-Effect diagram (approx. 1 minute).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1E62149-100D-392D-3127-3D301273C6F0}"/>
              </a:ext>
            </a:extLst>
          </p:cNvPr>
          <p:cNvSpPr txBox="1"/>
          <p:nvPr/>
        </p:nvSpPr>
        <p:spPr>
          <a:xfrm>
            <a:off x="1932318" y="5874927"/>
            <a:ext cx="1004159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Ensure that you provide a reference source for the Cause-and-Effect model on this slide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28528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A8AF1C-86E0-7043-44A2-DA950ED42D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63533"/>
            <a:ext cx="10515600" cy="930275"/>
          </a:xfrm>
        </p:spPr>
        <p:txBody>
          <a:bodyPr>
            <a:noAutofit/>
          </a:bodyPr>
          <a:lstStyle/>
          <a:p>
            <a:r>
              <a:rPr lang="en-GB" sz="3200" b="1" u="sng" dirty="0">
                <a:latin typeface="Arial" panose="020B0604020202020204" pitchFamily="34" charset="0"/>
                <a:cs typeface="Arial" panose="020B0604020202020204" pitchFamily="34" charset="0"/>
              </a:rPr>
              <a:t>Provide a summary of your Key Findings (approx. 30 seconds)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4C29E1-0FF6-7114-4118-5B68E71110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141537"/>
            <a:ext cx="10515600" cy="4351338"/>
          </a:xfrm>
        </p:spPr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Detail and discuss the key findings from your presentation:</a:t>
            </a:r>
          </a:p>
          <a:p>
            <a:endParaRPr lang="en-GB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2"/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Key Finding 1 – Poor footfall, change to online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2"/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Key Finding 2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: - Not keeping up with modern ideas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2"/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Key Finding 3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: -Listening to customer feedback </a:t>
            </a:r>
          </a:p>
          <a:p>
            <a:pPr marL="0" indent="0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2"/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Key Finding 4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: - Looking at to compete with competitors</a:t>
            </a:r>
          </a:p>
        </p:txBody>
      </p:sp>
    </p:spTree>
    <p:extLst>
      <p:ext uri="{BB962C8B-B14F-4D97-AF65-F5344CB8AC3E}">
        <p14:creationId xmlns:p14="http://schemas.microsoft.com/office/powerpoint/2010/main" val="10372578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A8AF1C-86E0-7043-44A2-DA950ED42D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96925"/>
          </a:xfrm>
        </p:spPr>
        <p:txBody>
          <a:bodyPr>
            <a:norm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Reference List: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4C29E1-0FF6-7114-4118-5B68E71110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4683" y="1460365"/>
            <a:ext cx="10515600" cy="4351338"/>
          </a:xfrm>
        </p:spPr>
        <p:txBody>
          <a:bodyPr>
            <a:normAutofit/>
          </a:bodyPr>
          <a:lstStyle/>
          <a:p>
            <a:pPr algn="just"/>
            <a:r>
              <a:rPr lang="en-GB" dirty="0"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Provide a list of the sources you have used in this presentation.</a:t>
            </a:r>
          </a:p>
          <a:p>
            <a:pPr marL="0" indent="0" algn="just">
              <a:buNone/>
            </a:pPr>
            <a:endParaRPr lang="en-GB" dirty="0">
              <a:latin typeface="Arial" panose="020B0604020202020204" pitchFamily="34" charset="0"/>
              <a:ea typeface="DengXian" panose="02010600030101010101" pitchFamily="2" charset="-122"/>
              <a:cs typeface="Arial" panose="020B0604020202020204" pitchFamily="34" charset="0"/>
            </a:endParaRPr>
          </a:p>
          <a:p>
            <a:pPr algn="just"/>
            <a:r>
              <a:rPr lang="en-GB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Note: You should not include any sources that have not been specifically cited in the previous slides.</a:t>
            </a:r>
          </a:p>
          <a:p>
            <a:pPr algn="just"/>
            <a:endParaRPr lang="en-GB" dirty="0">
              <a:latin typeface="Arial" panose="020B0604020202020204" pitchFamily="34" charset="0"/>
              <a:ea typeface="DengXian" panose="02010600030101010101" pitchFamily="2" charset="-122"/>
              <a:cs typeface="Arial" panose="020B0604020202020204" pitchFamily="34" charset="0"/>
            </a:endParaRPr>
          </a:p>
          <a:p>
            <a:pPr algn="just"/>
            <a:r>
              <a:rPr lang="en-GB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Ensure this list is presented in the correct format. See the Harvard Reference Handbook for further clarification. </a:t>
            </a:r>
          </a:p>
          <a:p>
            <a:pPr marL="0" indent="0" algn="just">
              <a:buNone/>
            </a:pPr>
            <a:endParaRPr lang="en-GB" sz="1600" dirty="0">
              <a:latin typeface="Arial" panose="020B0604020202020204" pitchFamily="34" charset="0"/>
              <a:ea typeface="DengXian" panose="02010600030101010101" pitchFamily="2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13240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A8AF1C-86E0-7043-44A2-DA950ED42D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b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4C29E1-0FF6-7114-4118-5B68E71110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424023"/>
            <a:ext cx="10515600" cy="1570007"/>
          </a:xfrm>
        </p:spPr>
        <p:txBody>
          <a:bodyPr/>
          <a:lstStyle/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GB" sz="4800" b="1" dirty="0">
                <a:latin typeface="Arial" panose="020B0604020202020204" pitchFamily="34" charset="0"/>
                <a:cs typeface="Arial" panose="020B0604020202020204" pitchFamily="34" charset="0"/>
              </a:rPr>
              <a:t>Thank you for listening</a:t>
            </a:r>
          </a:p>
        </p:txBody>
      </p:sp>
    </p:spTree>
    <p:extLst>
      <p:ext uri="{BB962C8B-B14F-4D97-AF65-F5344CB8AC3E}">
        <p14:creationId xmlns:p14="http://schemas.microsoft.com/office/powerpoint/2010/main" val="32583018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0EBE6B-1F90-48B4-CACC-172FF691D6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6873B1-82D2-71A9-F5A9-13A8B7E33D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9121" y="1495426"/>
            <a:ext cx="10584679" cy="4681537"/>
          </a:xfrm>
        </p:spPr>
        <p:txBody>
          <a:bodyPr/>
          <a:lstStyle/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en-GB" sz="4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Questions &amp; Answers on Collaboration ...">
            <a:extLst>
              <a:ext uri="{FF2B5EF4-FFF2-40B4-BE49-F238E27FC236}">
                <a16:creationId xmlns:a16="http://schemas.microsoft.com/office/drawing/2014/main" id="{BC1C6B8B-3E57-B212-0064-3A197FA354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5871" y="2087592"/>
            <a:ext cx="6551427" cy="2737628"/>
          </a:xfrm>
          <a:prstGeom prst="rect">
            <a:avLst/>
          </a:prstGeom>
          <a:noFill/>
          <a:ln w="571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63347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EFF472D76CF0A40888B78A9EA0200F3" ma:contentTypeVersion="8" ma:contentTypeDescription="Create a new document." ma:contentTypeScope="" ma:versionID="a8eac0a0cf35691c15004f0dd5bde203">
  <xsd:schema xmlns:xsd="http://www.w3.org/2001/XMLSchema" xmlns:xs="http://www.w3.org/2001/XMLSchema" xmlns:p="http://schemas.microsoft.com/office/2006/metadata/properties" xmlns:ns2="3e4d8a5d-01f3-43bc-a8af-65fd9717c730" targetNamespace="http://schemas.microsoft.com/office/2006/metadata/properties" ma:root="true" ma:fieldsID="3917609a5edacb8f5c90364ee40942c1" ns2:_="">
    <xsd:import namespace="3e4d8a5d-01f3-43bc-a8af-65fd9717c73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e4d8a5d-01f3-43bc-a8af-65fd9717c73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5CCAF22-9EA3-4C2F-9092-C861B73393C1}">
  <ds:schemaRefs>
    <ds:schemaRef ds:uri="http://schemas.microsoft.com/office/2006/documentManagement/types"/>
    <ds:schemaRef ds:uri="http://purl.org/dc/terms/"/>
    <ds:schemaRef ds:uri="http://purl.org/dc/dcmitype/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http://schemas.microsoft.com/office/infopath/2007/PartnerControls"/>
    <ds:schemaRef ds:uri="3e4d8a5d-01f3-43bc-a8af-65fd9717c730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8A555A84-5542-4C22-B1A5-EDBFC0292EF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e4d8a5d-01f3-43bc-a8af-65fd9717c7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7A9B301-5F2D-4EFE-969F-254C13339DE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3306</TotalTime>
  <Words>710</Words>
  <Application>Microsoft Office PowerPoint</Application>
  <PresentationFormat>Widescreen</PresentationFormat>
  <Paragraphs>151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Wingdings</vt:lpstr>
      <vt:lpstr>Office Theme</vt:lpstr>
      <vt:lpstr>PowerPoint Presentation</vt:lpstr>
      <vt:lpstr>PowerPoint Presentation</vt:lpstr>
      <vt:lpstr> An overview of Green Havan Florists </vt:lpstr>
      <vt:lpstr>Insight into problems.</vt:lpstr>
      <vt:lpstr>PowerPoint Presentation</vt:lpstr>
      <vt:lpstr>PESTEL FRAMEWORK CRITIQUE</vt:lpstr>
      <vt:lpstr>    </vt:lpstr>
      <vt:lpstr>Cause-and-Effect model </vt:lpstr>
      <vt:lpstr>PowerPoint Presentation</vt:lpstr>
      <vt:lpstr>Provide a summary of your Key Findings (approx. 30 seconds)</vt:lpstr>
      <vt:lpstr>Reference List:</vt:lpstr>
      <vt:lpstr>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-XXXXX Student Number - XXXX</dc:title>
  <dc:creator>Olu Adegbite</dc:creator>
  <cp:lastModifiedBy>Gary Clarke</cp:lastModifiedBy>
  <cp:revision>92</cp:revision>
  <cp:lastPrinted>2026-02-13T16:47:39Z</cp:lastPrinted>
  <dcterms:created xsi:type="dcterms:W3CDTF">2024-01-29T11:42:05Z</dcterms:created>
  <dcterms:modified xsi:type="dcterms:W3CDTF">2026-02-22T13:25:03Z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0x0101009EFF472D76CF0A40888B78A9EA0200F3</vt:lpwstr>
  </property>
</Properties>
</file>