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71" r:id="rId3"/>
    <p:sldId id="270" r:id="rId4"/>
    <p:sldId id="261" r:id="rId5"/>
    <p:sldId id="265" r:id="rId6"/>
    <p:sldId id="257" r:id="rId7"/>
    <p:sldId id="266" r:id="rId8"/>
    <p:sldId id="267"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09F0D5-3153-ADE7-DE47-B1543AAB220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070E5A60-A7F9-969F-6767-0A7E859ADB5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D1B6ED4-7632-460B-8B44-306E5730CCFA}" type="datetime1">
              <a:rPr lang="en-GB"/>
              <a:pPr lvl="0"/>
              <a:t>30/06/2023</a:t>
            </a:fld>
            <a:endParaRPr lang="en-GB"/>
          </a:p>
        </p:txBody>
      </p:sp>
      <p:sp>
        <p:nvSpPr>
          <p:cNvPr id="4" name="Slide Image Placeholder 3">
            <a:extLst>
              <a:ext uri="{FF2B5EF4-FFF2-40B4-BE49-F238E27FC236}">
                <a16:creationId xmlns:a16="http://schemas.microsoft.com/office/drawing/2014/main" id="{B8FAE95C-137B-0E80-14C3-96E212F5855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B3798E0-1B6F-9AA9-3008-8E66B9066AB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6A4DF82-F07F-F631-41D4-68F4222CA8B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386172A4-B57B-A5C3-D26E-188E4A19E8B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FDD1F92-A643-4549-8626-F9EEF5C4406B}" type="slidenum">
              <a:t>‹#›</a:t>
            </a:fld>
            <a:endParaRPr lang="en-GB"/>
          </a:p>
        </p:txBody>
      </p:sp>
    </p:spTree>
    <p:extLst>
      <p:ext uri="{BB962C8B-B14F-4D97-AF65-F5344CB8AC3E}">
        <p14:creationId xmlns:p14="http://schemas.microsoft.com/office/powerpoint/2010/main" val="250331561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6297-A671-02C4-C26E-4A9790E7EEC0}"/>
              </a:ext>
            </a:extLst>
          </p:cNvPr>
          <p:cNvSpPr txBox="1">
            <a:spLocks noGrp="1"/>
          </p:cNvSpPr>
          <p:nvPr>
            <p:ph type="ctrTitle"/>
          </p:nvPr>
        </p:nvSpPr>
        <p:spPr>
          <a:xfrm>
            <a:off x="1524003" y="1122361"/>
            <a:ext cx="9144000" cy="2387598"/>
          </a:xfrm>
        </p:spPr>
        <p:txBody>
          <a:bodyPr anchor="b"/>
          <a:lstStyle>
            <a:lvl1pPr>
              <a:defRPr sz="6000" b="1" cap="all"/>
            </a:lvl1pPr>
          </a:lstStyle>
          <a:p>
            <a:pPr lvl="0"/>
            <a:r>
              <a:rPr lang="en-US"/>
              <a:t>Click to edit Master title style</a:t>
            </a:r>
          </a:p>
        </p:txBody>
      </p:sp>
      <p:sp>
        <p:nvSpPr>
          <p:cNvPr id="3" name="Subtitle 2">
            <a:extLst>
              <a:ext uri="{FF2B5EF4-FFF2-40B4-BE49-F238E27FC236}">
                <a16:creationId xmlns:a16="http://schemas.microsoft.com/office/drawing/2014/main" id="{F2C512A7-2EFB-4960-BB6E-EF58C627B092}"/>
              </a:ext>
            </a:extLst>
          </p:cNvPr>
          <p:cNvSpPr txBox="1">
            <a:spLocks noGrp="1"/>
          </p:cNvSpPr>
          <p:nvPr>
            <p:ph type="subTitle" idx="1"/>
          </p:nvPr>
        </p:nvSpPr>
        <p:spPr>
          <a:xfrm>
            <a:off x="1524003" y="3602041"/>
            <a:ext cx="9144000" cy="1655758"/>
          </a:xfrm>
        </p:spPr>
        <p:txBody>
          <a:bodyPr/>
          <a:lstStyle>
            <a:lvl1pPr marL="0" indent="0">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06688753-3F00-C605-4169-7238A921EC6E}"/>
              </a:ext>
            </a:extLst>
          </p:cNvPr>
          <p:cNvSpPr txBox="1">
            <a:spLocks noGrp="1"/>
          </p:cNvSpPr>
          <p:nvPr>
            <p:ph type="dt" sz="half" idx="7"/>
          </p:nvPr>
        </p:nvSpPr>
        <p:spPr/>
        <p:txBody>
          <a:bodyPr/>
          <a:lstStyle>
            <a:lvl1pPr>
              <a:defRPr/>
            </a:lvl1pPr>
          </a:lstStyle>
          <a:p>
            <a:pPr lvl="0"/>
            <a:fld id="{E8CF1ABC-15E8-45C7-92E4-483B3A6F54CB}" type="datetime1">
              <a:rPr lang="en-US"/>
              <a:pPr lvl="0"/>
              <a:t>6/30/2023</a:t>
            </a:fld>
            <a:endParaRPr lang="en-US"/>
          </a:p>
        </p:txBody>
      </p:sp>
      <p:sp>
        <p:nvSpPr>
          <p:cNvPr id="5" name="Footer Placeholder 4">
            <a:extLst>
              <a:ext uri="{FF2B5EF4-FFF2-40B4-BE49-F238E27FC236}">
                <a16:creationId xmlns:a16="http://schemas.microsoft.com/office/drawing/2014/main" id="{985BB995-6B85-FCDA-70E5-08BA2756527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480DD89-C8CF-C9E9-C556-2E967B7E64F2}"/>
              </a:ext>
            </a:extLst>
          </p:cNvPr>
          <p:cNvSpPr txBox="1">
            <a:spLocks noGrp="1"/>
          </p:cNvSpPr>
          <p:nvPr>
            <p:ph type="sldNum" sz="quarter" idx="8"/>
          </p:nvPr>
        </p:nvSpPr>
        <p:spPr/>
        <p:txBody>
          <a:bodyPr/>
          <a:lstStyle>
            <a:lvl1pPr>
              <a:defRPr/>
            </a:lvl1pPr>
          </a:lstStyle>
          <a:p>
            <a:pPr lvl="0"/>
            <a:fld id="{766A0C5F-2875-4EC1-9BC7-39594B604933}" type="slidenum">
              <a:t>‹#›</a:t>
            </a:fld>
            <a:endParaRPr lang="en-US"/>
          </a:p>
        </p:txBody>
      </p:sp>
      <p:cxnSp>
        <p:nvCxnSpPr>
          <p:cNvPr id="7" name="Straight Connector 10">
            <a:extLst>
              <a:ext uri="{FF2B5EF4-FFF2-40B4-BE49-F238E27FC236}">
                <a16:creationId xmlns:a16="http://schemas.microsoft.com/office/drawing/2014/main" id="{09D4132F-0C41-0E9C-9285-B2BDF6E05FAF}"/>
              </a:ext>
            </a:extLst>
          </p:cNvPr>
          <p:cNvCxnSpPr/>
          <p:nvPr/>
        </p:nvCxnSpPr>
        <p:spPr>
          <a:xfrm>
            <a:off x="715892" y="1114050"/>
            <a:ext cx="0" cy="5735638"/>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26978122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D1A61-BF1E-517E-7FCC-58914CCA2DC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0051A38-72BB-7167-5900-7F647EF4874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C0C1CB-1C9E-3642-E44F-1AFECAB00718}"/>
              </a:ext>
            </a:extLst>
          </p:cNvPr>
          <p:cNvSpPr txBox="1">
            <a:spLocks noGrp="1"/>
          </p:cNvSpPr>
          <p:nvPr>
            <p:ph type="dt" sz="half" idx="7"/>
          </p:nvPr>
        </p:nvSpPr>
        <p:spPr/>
        <p:txBody>
          <a:bodyPr/>
          <a:lstStyle>
            <a:lvl1pPr>
              <a:defRPr/>
            </a:lvl1pPr>
          </a:lstStyle>
          <a:p>
            <a:pPr lvl="0"/>
            <a:fld id="{C11B900A-FA21-46F6-A135-CBC13AEA9141}" type="datetime1">
              <a:rPr lang="en-US"/>
              <a:pPr lvl="0"/>
              <a:t>6/30/2023</a:t>
            </a:fld>
            <a:endParaRPr lang="en-US"/>
          </a:p>
        </p:txBody>
      </p:sp>
      <p:sp>
        <p:nvSpPr>
          <p:cNvPr id="5" name="Footer Placeholder 4">
            <a:extLst>
              <a:ext uri="{FF2B5EF4-FFF2-40B4-BE49-F238E27FC236}">
                <a16:creationId xmlns:a16="http://schemas.microsoft.com/office/drawing/2014/main" id="{B6BC5380-57C7-4F45-6A66-76E85C586C5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62D1444-54E8-1A7D-4957-5134BE5BC733}"/>
              </a:ext>
            </a:extLst>
          </p:cNvPr>
          <p:cNvSpPr txBox="1">
            <a:spLocks noGrp="1"/>
          </p:cNvSpPr>
          <p:nvPr>
            <p:ph type="sldNum" sz="quarter" idx="8"/>
          </p:nvPr>
        </p:nvSpPr>
        <p:spPr/>
        <p:txBody>
          <a:bodyPr/>
          <a:lstStyle>
            <a:lvl1pPr>
              <a:defRPr/>
            </a:lvl1pPr>
          </a:lstStyle>
          <a:p>
            <a:pPr lvl="0"/>
            <a:fld id="{E727A120-FE62-41B7-9432-3894841013C8}" type="slidenum">
              <a:t>‹#›</a:t>
            </a:fld>
            <a:endParaRPr lang="en-US"/>
          </a:p>
        </p:txBody>
      </p:sp>
      <p:cxnSp>
        <p:nvCxnSpPr>
          <p:cNvPr id="7" name="Straight Connector 6">
            <a:extLst>
              <a:ext uri="{FF2B5EF4-FFF2-40B4-BE49-F238E27FC236}">
                <a16:creationId xmlns:a16="http://schemas.microsoft.com/office/drawing/2014/main" id="{0844ABFC-EE8B-C9E3-5FFF-43F0D57AC1BC}"/>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191561834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0F695-2E85-24BF-CB4A-8146A4FC1C25}"/>
              </a:ext>
            </a:extLst>
          </p:cNvPr>
          <p:cNvSpPr txBox="1">
            <a:spLocks noGrp="1"/>
          </p:cNvSpPr>
          <p:nvPr>
            <p:ph type="title"/>
          </p:nvPr>
        </p:nvSpPr>
        <p:spPr>
          <a:xfrm>
            <a:off x="831847" y="1709735"/>
            <a:ext cx="10515600" cy="2852735"/>
          </a:xfrm>
        </p:spPr>
        <p:txBody>
          <a:bodyPr anchor="b"/>
          <a:lstStyle>
            <a:lvl1pPr>
              <a:defRPr sz="6000" b="1" cap="all"/>
            </a:lvl1pPr>
          </a:lstStyle>
          <a:p>
            <a:pPr lvl="0"/>
            <a:r>
              <a:rPr lang="en-US"/>
              <a:t>Click to edit Master title style</a:t>
            </a:r>
          </a:p>
        </p:txBody>
      </p:sp>
      <p:sp>
        <p:nvSpPr>
          <p:cNvPr id="3" name="Text Placeholder 2">
            <a:extLst>
              <a:ext uri="{FF2B5EF4-FFF2-40B4-BE49-F238E27FC236}">
                <a16:creationId xmlns:a16="http://schemas.microsoft.com/office/drawing/2014/main" id="{F9D0DF2A-373A-1BE9-97BB-F86FEF4F066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5514290-38E5-AFAF-8C27-8E9C45AF4D6F}"/>
              </a:ext>
            </a:extLst>
          </p:cNvPr>
          <p:cNvSpPr txBox="1">
            <a:spLocks noGrp="1"/>
          </p:cNvSpPr>
          <p:nvPr>
            <p:ph type="dt" sz="half" idx="7"/>
          </p:nvPr>
        </p:nvSpPr>
        <p:spPr/>
        <p:txBody>
          <a:bodyPr/>
          <a:lstStyle>
            <a:lvl1pPr>
              <a:defRPr/>
            </a:lvl1pPr>
          </a:lstStyle>
          <a:p>
            <a:pPr lvl="0"/>
            <a:fld id="{0920F80B-7A59-4F44-9BB4-01F6B96C38A5}" type="datetime1">
              <a:rPr lang="en-US"/>
              <a:pPr lvl="0"/>
              <a:t>6/30/2023</a:t>
            </a:fld>
            <a:endParaRPr lang="en-US"/>
          </a:p>
        </p:txBody>
      </p:sp>
      <p:sp>
        <p:nvSpPr>
          <p:cNvPr id="5" name="Footer Placeholder 4">
            <a:extLst>
              <a:ext uri="{FF2B5EF4-FFF2-40B4-BE49-F238E27FC236}">
                <a16:creationId xmlns:a16="http://schemas.microsoft.com/office/drawing/2014/main" id="{A0AF3EC3-5531-897D-2971-C87643D29A6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383EF7B-70C9-53A4-1582-BB9F6F64E604}"/>
              </a:ext>
            </a:extLst>
          </p:cNvPr>
          <p:cNvSpPr txBox="1">
            <a:spLocks noGrp="1"/>
          </p:cNvSpPr>
          <p:nvPr>
            <p:ph type="sldNum" sz="quarter" idx="8"/>
          </p:nvPr>
        </p:nvSpPr>
        <p:spPr/>
        <p:txBody>
          <a:bodyPr/>
          <a:lstStyle>
            <a:lvl1pPr>
              <a:defRPr/>
            </a:lvl1pPr>
          </a:lstStyle>
          <a:p>
            <a:pPr lvl="0"/>
            <a:fld id="{AABEF084-EEA6-46D4-A481-FC661BDC5B52}" type="slidenum">
              <a:t>‹#›</a:t>
            </a:fld>
            <a:endParaRPr lang="en-US"/>
          </a:p>
        </p:txBody>
      </p:sp>
      <p:cxnSp>
        <p:nvCxnSpPr>
          <p:cNvPr id="7" name="Straight Connector 8">
            <a:extLst>
              <a:ext uri="{FF2B5EF4-FFF2-40B4-BE49-F238E27FC236}">
                <a16:creationId xmlns:a16="http://schemas.microsoft.com/office/drawing/2014/main" id="{64EE5850-1D21-3724-F13A-1B5D772CB14B}"/>
              </a:ext>
            </a:extLst>
          </p:cNvPr>
          <p:cNvCxnSpPr/>
          <p:nvPr/>
        </p:nvCxnSpPr>
        <p:spPr>
          <a:xfrm>
            <a:off x="715892" y="1701424"/>
            <a:ext cx="0" cy="5148264"/>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3592311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B55F5-79E4-FDB3-9CC2-70961F689CC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8A60E97-97B3-2DA1-0C72-AE35ED32FD2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94E66B-AF15-9F55-ECBD-FC35BA73364B}"/>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CF64204-F073-10B9-F866-600236CEB6D0}"/>
              </a:ext>
            </a:extLst>
          </p:cNvPr>
          <p:cNvSpPr txBox="1">
            <a:spLocks noGrp="1"/>
          </p:cNvSpPr>
          <p:nvPr>
            <p:ph type="dt" sz="half" idx="7"/>
          </p:nvPr>
        </p:nvSpPr>
        <p:spPr/>
        <p:txBody>
          <a:bodyPr/>
          <a:lstStyle>
            <a:lvl1pPr>
              <a:defRPr/>
            </a:lvl1pPr>
          </a:lstStyle>
          <a:p>
            <a:pPr lvl="0"/>
            <a:fld id="{E839294F-38C7-4E7C-8E53-29B01F0B07C8}" type="datetime1">
              <a:rPr lang="en-US"/>
              <a:pPr lvl="0"/>
              <a:t>6/30/2023</a:t>
            </a:fld>
            <a:endParaRPr lang="en-US"/>
          </a:p>
        </p:txBody>
      </p:sp>
      <p:sp>
        <p:nvSpPr>
          <p:cNvPr id="6" name="Footer Placeholder 5">
            <a:extLst>
              <a:ext uri="{FF2B5EF4-FFF2-40B4-BE49-F238E27FC236}">
                <a16:creationId xmlns:a16="http://schemas.microsoft.com/office/drawing/2014/main" id="{4E8D6E1F-CE34-5886-74C9-2D115414823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2698CAB-4EF9-0E7D-DEF5-40975E76594A}"/>
              </a:ext>
            </a:extLst>
          </p:cNvPr>
          <p:cNvSpPr txBox="1">
            <a:spLocks noGrp="1"/>
          </p:cNvSpPr>
          <p:nvPr>
            <p:ph type="sldNum" sz="quarter" idx="8"/>
          </p:nvPr>
        </p:nvSpPr>
        <p:spPr/>
        <p:txBody>
          <a:bodyPr/>
          <a:lstStyle>
            <a:lvl1pPr>
              <a:defRPr/>
            </a:lvl1pPr>
          </a:lstStyle>
          <a:p>
            <a:pPr lvl="0"/>
            <a:fld id="{25F76A12-88B2-409F-9941-453BE614EFB9}" type="slidenum">
              <a:t>‹#›</a:t>
            </a:fld>
            <a:endParaRPr lang="en-US"/>
          </a:p>
        </p:txBody>
      </p:sp>
      <p:cxnSp>
        <p:nvCxnSpPr>
          <p:cNvPr id="8" name="Straight Connector 7">
            <a:extLst>
              <a:ext uri="{FF2B5EF4-FFF2-40B4-BE49-F238E27FC236}">
                <a16:creationId xmlns:a16="http://schemas.microsoft.com/office/drawing/2014/main" id="{C1D1DC69-59AE-DCD6-5A22-17047E02E618}"/>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74283827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1280-E733-9899-6D69-CEC426991AB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AAA3858-C567-51B4-F17D-19EF6E65113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7529EED-194D-E11B-E81E-00C4D8EB672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2435420-68CC-73E4-63D0-9CB6F3385C7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A7AA804-A461-2FE0-3A45-66703C6E1B3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29D057-FFB6-0FA9-79FD-229004B53FE6}"/>
              </a:ext>
            </a:extLst>
          </p:cNvPr>
          <p:cNvSpPr txBox="1">
            <a:spLocks noGrp="1"/>
          </p:cNvSpPr>
          <p:nvPr>
            <p:ph type="dt" sz="half" idx="7"/>
          </p:nvPr>
        </p:nvSpPr>
        <p:spPr/>
        <p:txBody>
          <a:bodyPr/>
          <a:lstStyle>
            <a:lvl1pPr>
              <a:defRPr/>
            </a:lvl1pPr>
          </a:lstStyle>
          <a:p>
            <a:pPr lvl="0"/>
            <a:fld id="{F5046119-B891-461E-9B6C-90063AE1E6EF}" type="datetime1">
              <a:rPr lang="en-US"/>
              <a:pPr lvl="0"/>
              <a:t>6/30/2023</a:t>
            </a:fld>
            <a:endParaRPr lang="en-US"/>
          </a:p>
        </p:txBody>
      </p:sp>
      <p:sp>
        <p:nvSpPr>
          <p:cNvPr id="8" name="Footer Placeholder 7">
            <a:extLst>
              <a:ext uri="{FF2B5EF4-FFF2-40B4-BE49-F238E27FC236}">
                <a16:creationId xmlns:a16="http://schemas.microsoft.com/office/drawing/2014/main" id="{F7F74EFE-5B5C-10FC-D466-592D69921014}"/>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AAD7E43-E73E-0D1A-6705-3CB3951F707F}"/>
              </a:ext>
            </a:extLst>
          </p:cNvPr>
          <p:cNvSpPr txBox="1">
            <a:spLocks noGrp="1"/>
          </p:cNvSpPr>
          <p:nvPr>
            <p:ph type="sldNum" sz="quarter" idx="8"/>
          </p:nvPr>
        </p:nvSpPr>
        <p:spPr/>
        <p:txBody>
          <a:bodyPr/>
          <a:lstStyle>
            <a:lvl1pPr>
              <a:defRPr/>
            </a:lvl1pPr>
          </a:lstStyle>
          <a:p>
            <a:pPr lvl="0"/>
            <a:fld id="{4BF4CF01-A2A9-4F28-BE76-28AFD95D7B0B}" type="slidenum">
              <a:t>‹#›</a:t>
            </a:fld>
            <a:endParaRPr lang="en-US"/>
          </a:p>
        </p:txBody>
      </p:sp>
      <p:cxnSp>
        <p:nvCxnSpPr>
          <p:cNvPr id="10" name="Straight Connector 9">
            <a:extLst>
              <a:ext uri="{FF2B5EF4-FFF2-40B4-BE49-F238E27FC236}">
                <a16:creationId xmlns:a16="http://schemas.microsoft.com/office/drawing/2014/main" id="{19063F9E-ACDD-F0E3-0B3C-7614499E8B5B}"/>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55537373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E04DA-CD18-EF7E-670F-ADFBECC1BAC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AB921CB-4F86-DD9C-5242-A324141BFB45}"/>
              </a:ext>
            </a:extLst>
          </p:cNvPr>
          <p:cNvSpPr txBox="1">
            <a:spLocks noGrp="1"/>
          </p:cNvSpPr>
          <p:nvPr>
            <p:ph type="dt" sz="half" idx="7"/>
          </p:nvPr>
        </p:nvSpPr>
        <p:spPr/>
        <p:txBody>
          <a:bodyPr/>
          <a:lstStyle>
            <a:lvl1pPr>
              <a:defRPr/>
            </a:lvl1pPr>
          </a:lstStyle>
          <a:p>
            <a:pPr lvl="0"/>
            <a:fld id="{04F1A73A-FA4B-4206-AF8B-351E1A6D6E74}" type="datetime1">
              <a:rPr lang="en-US"/>
              <a:pPr lvl="0"/>
              <a:t>6/30/2023</a:t>
            </a:fld>
            <a:endParaRPr lang="en-US"/>
          </a:p>
        </p:txBody>
      </p:sp>
      <p:sp>
        <p:nvSpPr>
          <p:cNvPr id="4" name="Footer Placeholder 3">
            <a:extLst>
              <a:ext uri="{FF2B5EF4-FFF2-40B4-BE49-F238E27FC236}">
                <a16:creationId xmlns:a16="http://schemas.microsoft.com/office/drawing/2014/main" id="{4BC062E7-74CB-1EB0-A4C8-FFAE7E1FE94B}"/>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7715F929-EAF2-82A0-1F25-53899EE83A92}"/>
              </a:ext>
            </a:extLst>
          </p:cNvPr>
          <p:cNvSpPr txBox="1">
            <a:spLocks noGrp="1"/>
          </p:cNvSpPr>
          <p:nvPr>
            <p:ph type="sldNum" sz="quarter" idx="8"/>
          </p:nvPr>
        </p:nvSpPr>
        <p:spPr/>
        <p:txBody>
          <a:bodyPr/>
          <a:lstStyle>
            <a:lvl1pPr>
              <a:defRPr/>
            </a:lvl1pPr>
          </a:lstStyle>
          <a:p>
            <a:pPr lvl="0"/>
            <a:fld id="{4E807700-4E29-47F8-81BD-C8354B08094D}" type="slidenum">
              <a:t>‹#›</a:t>
            </a:fld>
            <a:endParaRPr lang="en-US"/>
          </a:p>
        </p:txBody>
      </p:sp>
      <p:cxnSp>
        <p:nvCxnSpPr>
          <p:cNvPr id="6" name="Straight Connector 5">
            <a:extLst>
              <a:ext uri="{FF2B5EF4-FFF2-40B4-BE49-F238E27FC236}">
                <a16:creationId xmlns:a16="http://schemas.microsoft.com/office/drawing/2014/main" id="{EEB253A5-BFF9-6C32-8700-FCAF8F84BB4E}"/>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60365366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3FD72-C9BE-475C-1772-BED54B05539C}"/>
              </a:ext>
            </a:extLst>
          </p:cNvPr>
          <p:cNvSpPr txBox="1">
            <a:spLocks noGrp="1"/>
          </p:cNvSpPr>
          <p:nvPr>
            <p:ph type="dt" sz="half" idx="7"/>
          </p:nvPr>
        </p:nvSpPr>
        <p:spPr/>
        <p:txBody>
          <a:bodyPr/>
          <a:lstStyle>
            <a:lvl1pPr>
              <a:defRPr/>
            </a:lvl1pPr>
          </a:lstStyle>
          <a:p>
            <a:pPr lvl="0"/>
            <a:fld id="{7B4526F5-61E2-4557-A0D9-56FAD0D50A7F}" type="datetime1">
              <a:rPr lang="en-US"/>
              <a:pPr lvl="0"/>
              <a:t>6/30/2023</a:t>
            </a:fld>
            <a:endParaRPr lang="en-US"/>
          </a:p>
        </p:txBody>
      </p:sp>
      <p:sp>
        <p:nvSpPr>
          <p:cNvPr id="3" name="Footer Placeholder 2">
            <a:extLst>
              <a:ext uri="{FF2B5EF4-FFF2-40B4-BE49-F238E27FC236}">
                <a16:creationId xmlns:a16="http://schemas.microsoft.com/office/drawing/2014/main" id="{B5D84525-C1A0-F3A4-155E-D07685CB41E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4362346-695C-0F8F-F34E-1631837F43A2}"/>
              </a:ext>
            </a:extLst>
          </p:cNvPr>
          <p:cNvSpPr txBox="1">
            <a:spLocks noGrp="1"/>
          </p:cNvSpPr>
          <p:nvPr>
            <p:ph type="sldNum" sz="quarter" idx="8"/>
          </p:nvPr>
        </p:nvSpPr>
        <p:spPr/>
        <p:txBody>
          <a:bodyPr/>
          <a:lstStyle>
            <a:lvl1pPr>
              <a:defRPr/>
            </a:lvl1pPr>
          </a:lstStyle>
          <a:p>
            <a:pPr lvl="0"/>
            <a:fld id="{A90285A9-6068-415B-9CCF-A388E1BA7C4B}" type="slidenum">
              <a:t>‹#›</a:t>
            </a:fld>
            <a:endParaRPr lang="en-US"/>
          </a:p>
        </p:txBody>
      </p:sp>
      <p:cxnSp>
        <p:nvCxnSpPr>
          <p:cNvPr id="5" name="Straight Connector 4">
            <a:extLst>
              <a:ext uri="{FF2B5EF4-FFF2-40B4-BE49-F238E27FC236}">
                <a16:creationId xmlns:a16="http://schemas.microsoft.com/office/drawing/2014/main" id="{886182DF-9CCB-AF18-3C80-1D62B1E9DB0A}"/>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51787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159EF-1AD9-D200-B281-9F00463D553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A9D5FA2F-A2FB-2A9B-ED79-3905C6322F6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BE2C2E-921F-6033-CA0E-D29BC7E8561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34DF07D-2D16-6E1E-F0A8-61939D849135}"/>
              </a:ext>
            </a:extLst>
          </p:cNvPr>
          <p:cNvSpPr txBox="1">
            <a:spLocks noGrp="1"/>
          </p:cNvSpPr>
          <p:nvPr>
            <p:ph type="dt" sz="half" idx="7"/>
          </p:nvPr>
        </p:nvSpPr>
        <p:spPr/>
        <p:txBody>
          <a:bodyPr/>
          <a:lstStyle>
            <a:lvl1pPr>
              <a:defRPr/>
            </a:lvl1pPr>
          </a:lstStyle>
          <a:p>
            <a:pPr lvl="0"/>
            <a:fld id="{DBFBA688-1A10-419F-8C24-A57710C5201C}" type="datetime1">
              <a:rPr lang="en-US"/>
              <a:pPr lvl="0"/>
              <a:t>6/30/2023</a:t>
            </a:fld>
            <a:endParaRPr lang="en-US"/>
          </a:p>
        </p:txBody>
      </p:sp>
      <p:sp>
        <p:nvSpPr>
          <p:cNvPr id="6" name="Footer Placeholder 5">
            <a:extLst>
              <a:ext uri="{FF2B5EF4-FFF2-40B4-BE49-F238E27FC236}">
                <a16:creationId xmlns:a16="http://schemas.microsoft.com/office/drawing/2014/main" id="{8891639C-6F52-13DD-4470-F67E5C0FEC6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034EE34-6359-DD03-6992-3BFFCFDB62A8}"/>
              </a:ext>
            </a:extLst>
          </p:cNvPr>
          <p:cNvSpPr txBox="1">
            <a:spLocks noGrp="1"/>
          </p:cNvSpPr>
          <p:nvPr>
            <p:ph type="sldNum" sz="quarter" idx="8"/>
          </p:nvPr>
        </p:nvSpPr>
        <p:spPr/>
        <p:txBody>
          <a:bodyPr/>
          <a:lstStyle>
            <a:lvl1pPr>
              <a:defRPr/>
            </a:lvl1pPr>
          </a:lstStyle>
          <a:p>
            <a:pPr lvl="0"/>
            <a:fld id="{A8490413-09C9-4C32-8387-B5F13D5C6158}" type="slidenum">
              <a:t>‹#›</a:t>
            </a:fld>
            <a:endParaRPr lang="en-US"/>
          </a:p>
        </p:txBody>
      </p:sp>
      <p:cxnSp>
        <p:nvCxnSpPr>
          <p:cNvPr id="8" name="Straight Connector 7">
            <a:extLst>
              <a:ext uri="{FF2B5EF4-FFF2-40B4-BE49-F238E27FC236}">
                <a16:creationId xmlns:a16="http://schemas.microsoft.com/office/drawing/2014/main" id="{A0D910CD-6CFA-5ED1-C1E1-CBE228664D04}"/>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3825370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B035C-11E5-B01E-72DA-166E664B214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4DD8F2F-28CB-C5AE-527E-C25B7F8ED31D}"/>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6F492D0-581C-8FAA-D4E3-9F19B48D1C0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4B08354-5882-1516-6925-6282070D0595}"/>
              </a:ext>
            </a:extLst>
          </p:cNvPr>
          <p:cNvSpPr txBox="1">
            <a:spLocks noGrp="1"/>
          </p:cNvSpPr>
          <p:nvPr>
            <p:ph type="dt" sz="half" idx="7"/>
          </p:nvPr>
        </p:nvSpPr>
        <p:spPr/>
        <p:txBody>
          <a:bodyPr/>
          <a:lstStyle>
            <a:lvl1pPr>
              <a:defRPr/>
            </a:lvl1pPr>
          </a:lstStyle>
          <a:p>
            <a:pPr lvl="0"/>
            <a:fld id="{D441D32E-7ECF-468E-8F1F-04457704B289}" type="datetime1">
              <a:rPr lang="en-US"/>
              <a:pPr lvl="0"/>
              <a:t>6/30/2023</a:t>
            </a:fld>
            <a:endParaRPr lang="en-US"/>
          </a:p>
        </p:txBody>
      </p:sp>
      <p:sp>
        <p:nvSpPr>
          <p:cNvPr id="6" name="Footer Placeholder 5">
            <a:extLst>
              <a:ext uri="{FF2B5EF4-FFF2-40B4-BE49-F238E27FC236}">
                <a16:creationId xmlns:a16="http://schemas.microsoft.com/office/drawing/2014/main" id="{0B62B46A-C12B-29F5-6655-197AB5CBDE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CBA8D13-3FCC-E198-3443-82793711F885}"/>
              </a:ext>
            </a:extLst>
          </p:cNvPr>
          <p:cNvSpPr txBox="1">
            <a:spLocks noGrp="1"/>
          </p:cNvSpPr>
          <p:nvPr>
            <p:ph type="sldNum" sz="quarter" idx="8"/>
          </p:nvPr>
        </p:nvSpPr>
        <p:spPr/>
        <p:txBody>
          <a:bodyPr/>
          <a:lstStyle>
            <a:lvl1pPr>
              <a:defRPr/>
            </a:lvl1pPr>
          </a:lstStyle>
          <a:p>
            <a:pPr lvl="0"/>
            <a:fld id="{440AD8B5-D786-41DF-9C56-71B79512F6AC}" type="slidenum">
              <a:t>‹#›</a:t>
            </a:fld>
            <a:endParaRPr lang="en-US"/>
          </a:p>
        </p:txBody>
      </p:sp>
      <p:cxnSp>
        <p:nvCxnSpPr>
          <p:cNvPr id="8" name="Straight Connector 7">
            <a:extLst>
              <a:ext uri="{FF2B5EF4-FFF2-40B4-BE49-F238E27FC236}">
                <a16:creationId xmlns:a16="http://schemas.microsoft.com/office/drawing/2014/main" id="{A72AEE3B-B778-5428-49EE-F278B0339131}"/>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358801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3B343-3483-207F-41B4-99657DDEFA7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0174936-B77A-7531-177E-D5B0DAB368E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F656D7-FDC4-23FA-435A-235D3904A43D}"/>
              </a:ext>
            </a:extLst>
          </p:cNvPr>
          <p:cNvSpPr txBox="1">
            <a:spLocks noGrp="1"/>
          </p:cNvSpPr>
          <p:nvPr>
            <p:ph type="dt" sz="half" idx="7"/>
          </p:nvPr>
        </p:nvSpPr>
        <p:spPr/>
        <p:txBody>
          <a:bodyPr/>
          <a:lstStyle>
            <a:lvl1pPr>
              <a:defRPr/>
            </a:lvl1pPr>
          </a:lstStyle>
          <a:p>
            <a:pPr lvl="0"/>
            <a:fld id="{E49F4C7F-3317-4CAD-9839-EE4000D21D8C}" type="datetime1">
              <a:rPr lang="en-US"/>
              <a:pPr lvl="0"/>
              <a:t>6/30/2023</a:t>
            </a:fld>
            <a:endParaRPr lang="en-US"/>
          </a:p>
        </p:txBody>
      </p:sp>
      <p:sp>
        <p:nvSpPr>
          <p:cNvPr id="5" name="Footer Placeholder 4">
            <a:extLst>
              <a:ext uri="{FF2B5EF4-FFF2-40B4-BE49-F238E27FC236}">
                <a16:creationId xmlns:a16="http://schemas.microsoft.com/office/drawing/2014/main" id="{8B8856DA-5FC1-08F4-01D1-CF35D85B8CA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691911-89C3-A0C9-77E3-7C4ACEB8C241}"/>
              </a:ext>
            </a:extLst>
          </p:cNvPr>
          <p:cNvSpPr txBox="1">
            <a:spLocks noGrp="1"/>
          </p:cNvSpPr>
          <p:nvPr>
            <p:ph type="sldNum" sz="quarter" idx="8"/>
          </p:nvPr>
        </p:nvSpPr>
        <p:spPr/>
        <p:txBody>
          <a:bodyPr/>
          <a:lstStyle>
            <a:lvl1pPr>
              <a:defRPr/>
            </a:lvl1pPr>
          </a:lstStyle>
          <a:p>
            <a:pPr lvl="0"/>
            <a:fld id="{88FE8828-9E38-4F53-B5FC-55E1345002FB}" type="slidenum">
              <a:t>‹#›</a:t>
            </a:fld>
            <a:endParaRPr lang="en-US"/>
          </a:p>
        </p:txBody>
      </p:sp>
      <p:cxnSp>
        <p:nvCxnSpPr>
          <p:cNvPr id="7" name="Straight Connector 6">
            <a:extLst>
              <a:ext uri="{FF2B5EF4-FFF2-40B4-BE49-F238E27FC236}">
                <a16:creationId xmlns:a16="http://schemas.microsoft.com/office/drawing/2014/main" id="{B419BC1A-4882-EC7A-CE24-AFF73F0A8324}"/>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4155000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799572-CD31-A072-04D1-4C571B7DED0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3E52736-0630-FBF5-5011-1BC7102D222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80BFA8-458C-8BD2-9B43-465BDF4FEBE0}"/>
              </a:ext>
            </a:extLst>
          </p:cNvPr>
          <p:cNvSpPr txBox="1">
            <a:spLocks noGrp="1"/>
          </p:cNvSpPr>
          <p:nvPr>
            <p:ph type="dt" sz="half" idx="7"/>
          </p:nvPr>
        </p:nvSpPr>
        <p:spPr/>
        <p:txBody>
          <a:bodyPr/>
          <a:lstStyle>
            <a:lvl1pPr>
              <a:defRPr/>
            </a:lvl1pPr>
          </a:lstStyle>
          <a:p>
            <a:pPr lvl="0"/>
            <a:fld id="{1D511B2F-388D-4189-91C2-4B39D70107DF}" type="datetime1">
              <a:rPr lang="en-US"/>
              <a:pPr lvl="0"/>
              <a:t>6/30/2023</a:t>
            </a:fld>
            <a:endParaRPr lang="en-US"/>
          </a:p>
        </p:txBody>
      </p:sp>
      <p:sp>
        <p:nvSpPr>
          <p:cNvPr id="5" name="Footer Placeholder 4">
            <a:extLst>
              <a:ext uri="{FF2B5EF4-FFF2-40B4-BE49-F238E27FC236}">
                <a16:creationId xmlns:a16="http://schemas.microsoft.com/office/drawing/2014/main" id="{D89F7B2A-1624-8716-5D7C-9F705F086E3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4699392-752F-C756-1529-CFA57780E68B}"/>
              </a:ext>
            </a:extLst>
          </p:cNvPr>
          <p:cNvSpPr txBox="1">
            <a:spLocks noGrp="1"/>
          </p:cNvSpPr>
          <p:nvPr>
            <p:ph type="sldNum" sz="quarter" idx="8"/>
          </p:nvPr>
        </p:nvSpPr>
        <p:spPr/>
        <p:txBody>
          <a:bodyPr/>
          <a:lstStyle>
            <a:lvl1pPr>
              <a:defRPr/>
            </a:lvl1pPr>
          </a:lstStyle>
          <a:p>
            <a:pPr lvl="0"/>
            <a:fld id="{891ADCD4-A6A2-4C67-97B1-AF7866E71EB5}" type="slidenum">
              <a:t>‹#›</a:t>
            </a:fld>
            <a:endParaRPr lang="en-US"/>
          </a:p>
        </p:txBody>
      </p:sp>
      <p:cxnSp>
        <p:nvCxnSpPr>
          <p:cNvPr id="7" name="Straight Connector 6">
            <a:extLst>
              <a:ext uri="{FF2B5EF4-FFF2-40B4-BE49-F238E27FC236}">
                <a16:creationId xmlns:a16="http://schemas.microsoft.com/office/drawing/2014/main" id="{C75CB830-44CA-5280-62A8-583711F56F89}"/>
              </a:ext>
            </a:extLst>
          </p:cNvPr>
          <p:cNvCxnSpPr/>
          <p:nvPr/>
        </p:nvCxnSpPr>
        <p:spPr>
          <a:xfrm>
            <a:off x="8311" y="261865"/>
            <a:ext cx="11353803" cy="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528907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3C9302-38B1-73C0-C5F9-B72DF2E6CD3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A4508242-13AD-32BD-DAAB-5E4F7FADF15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031899-9D1E-21D6-7236-BD8B28CCEDA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1" i="0" u="none" strike="noStrike" kern="1200" cap="all" spc="100" baseline="0">
                <a:solidFill>
                  <a:srgbClr val="898989"/>
                </a:solidFill>
                <a:uFillTx/>
                <a:latin typeface="Univers"/>
              </a:defRPr>
            </a:lvl1pPr>
          </a:lstStyle>
          <a:p>
            <a:pPr lvl="0"/>
            <a:fld id="{0ED25FC3-367E-4461-9A41-CFEFFED4DE17}" type="datetime1">
              <a:rPr lang="en-US"/>
              <a:pPr lvl="0"/>
              <a:t>6/30/2023</a:t>
            </a:fld>
            <a:endParaRPr lang="en-US"/>
          </a:p>
        </p:txBody>
      </p:sp>
      <p:sp>
        <p:nvSpPr>
          <p:cNvPr id="5" name="Footer Placeholder 4">
            <a:extLst>
              <a:ext uri="{FF2B5EF4-FFF2-40B4-BE49-F238E27FC236}">
                <a16:creationId xmlns:a16="http://schemas.microsoft.com/office/drawing/2014/main" id="{C4134C1C-FF57-A5EB-1138-DA0F4E6F1FE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1" i="0" u="none" strike="noStrike" kern="1200" cap="all" spc="100" baseline="0">
                <a:solidFill>
                  <a:srgbClr val="898989"/>
                </a:solidFill>
                <a:uFillTx/>
                <a:latin typeface="Univers"/>
              </a:defRPr>
            </a:lvl1pPr>
          </a:lstStyle>
          <a:p>
            <a:pPr lvl="0"/>
            <a:endParaRPr lang="en-US"/>
          </a:p>
        </p:txBody>
      </p:sp>
      <p:sp>
        <p:nvSpPr>
          <p:cNvPr id="6" name="Slide Number Placeholder 5">
            <a:extLst>
              <a:ext uri="{FF2B5EF4-FFF2-40B4-BE49-F238E27FC236}">
                <a16:creationId xmlns:a16="http://schemas.microsoft.com/office/drawing/2014/main" id="{F7FF8BF7-1224-55E9-4AA1-EF68A8AECC5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1" i="0" u="none" strike="noStrike" kern="1200" cap="all" spc="100" baseline="0">
                <a:solidFill>
                  <a:srgbClr val="898989"/>
                </a:solidFill>
                <a:uFillTx/>
                <a:latin typeface="Univers"/>
              </a:defRPr>
            </a:lvl1pPr>
          </a:lstStyle>
          <a:p>
            <a:pPr lvl="0"/>
            <a:fld id="{B4139630-A9C7-40FA-A94B-AF8C931560D6}"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Univers"/>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Univer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Univer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Univer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Univer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Univer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79">
            <a:extLst>
              <a:ext uri="{FF2B5EF4-FFF2-40B4-BE49-F238E27FC236}">
                <a16:creationId xmlns:a16="http://schemas.microsoft.com/office/drawing/2014/main" id="{2763CC17-B40D-9D7A-1135-90C1883EDD41}"/>
              </a:ext>
            </a:extLst>
          </p:cNvPr>
          <p:cNvSpPr>
            <a:spLocks noMove="1" noResize="1"/>
          </p:cNvSpPr>
          <p:nvPr/>
        </p:nvSpPr>
        <p:spPr>
          <a:xfrm>
            <a:off x="0" y="0"/>
            <a:ext cx="12191996" cy="6858000"/>
          </a:xfrm>
          <a:prstGeom prst="rect">
            <a:avLst/>
          </a:prstGeom>
          <a:gradFill>
            <a:gsLst>
              <a:gs pos="0">
                <a:srgbClr val="243FFF"/>
              </a:gs>
              <a:gs pos="100000">
                <a:srgbClr val="FF9022"/>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Univers"/>
            </a:endParaRPr>
          </a:p>
        </p:txBody>
      </p:sp>
      <p:sp>
        <p:nvSpPr>
          <p:cNvPr id="3" name="Title 1">
            <a:extLst>
              <a:ext uri="{FF2B5EF4-FFF2-40B4-BE49-F238E27FC236}">
                <a16:creationId xmlns:a16="http://schemas.microsoft.com/office/drawing/2014/main" id="{AFD1FE5B-37B5-8D22-3577-8BD548F8BAFF}"/>
              </a:ext>
            </a:extLst>
          </p:cNvPr>
          <p:cNvSpPr txBox="1">
            <a:spLocks noGrp="1"/>
          </p:cNvSpPr>
          <p:nvPr>
            <p:ph type="ctrTitle"/>
          </p:nvPr>
        </p:nvSpPr>
        <p:spPr>
          <a:xfrm>
            <a:off x="457200" y="1598243"/>
            <a:ext cx="4412418" cy="3626217"/>
          </a:xfrm>
        </p:spPr>
        <p:txBody>
          <a:bodyPr anchor="t"/>
          <a:lstStyle/>
          <a:p>
            <a:pPr lvl="0" algn="r"/>
            <a:r>
              <a:rPr lang="en-GB" sz="5000">
                <a:solidFill>
                  <a:srgbClr val="FFFFFF"/>
                </a:solidFill>
              </a:rPr>
              <a:t>Employee Motivation</a:t>
            </a:r>
          </a:p>
        </p:txBody>
      </p:sp>
      <p:sp>
        <p:nvSpPr>
          <p:cNvPr id="4" name="Subtitle 2">
            <a:extLst>
              <a:ext uri="{FF2B5EF4-FFF2-40B4-BE49-F238E27FC236}">
                <a16:creationId xmlns:a16="http://schemas.microsoft.com/office/drawing/2014/main" id="{61BCB6C6-1319-106E-F0EF-02565F8A3969}"/>
              </a:ext>
            </a:extLst>
          </p:cNvPr>
          <p:cNvSpPr txBox="1">
            <a:spLocks noGrp="1"/>
          </p:cNvSpPr>
          <p:nvPr>
            <p:ph type="subTitle" idx="1"/>
          </p:nvPr>
        </p:nvSpPr>
        <p:spPr>
          <a:xfrm>
            <a:off x="377692" y="3558204"/>
            <a:ext cx="4800600" cy="2823539"/>
          </a:xfrm>
        </p:spPr>
        <p:txBody>
          <a:bodyPr/>
          <a:lstStyle/>
          <a:p>
            <a:pPr lvl="0" algn="r"/>
            <a:endParaRPr lang="en-GB" sz="2000">
              <a:solidFill>
                <a:srgbClr val="FFFFFF"/>
              </a:solidFill>
            </a:endParaRPr>
          </a:p>
          <a:p>
            <a:pPr lvl="0"/>
            <a:r>
              <a:rPr lang="en-GB" sz="2000">
                <a:solidFill>
                  <a:srgbClr val="FFFFFF"/>
                </a:solidFill>
              </a:rPr>
              <a:t>Name: Marie Jeanne  Mudijike</a:t>
            </a:r>
          </a:p>
          <a:p>
            <a:pPr lvl="0"/>
            <a:r>
              <a:rPr lang="en-GB" sz="2000">
                <a:solidFill>
                  <a:srgbClr val="FFFFFF"/>
                </a:solidFill>
              </a:rPr>
              <a:t>Student Number: 2126589</a:t>
            </a:r>
          </a:p>
          <a:p>
            <a:pPr lvl="0"/>
            <a:r>
              <a:rPr lang="en-GB" sz="2000">
                <a:solidFill>
                  <a:srgbClr val="FFFFFF"/>
                </a:solidFill>
              </a:rPr>
              <a:t>Module: Developing Relationships and Workplace Achievement</a:t>
            </a:r>
          </a:p>
          <a:p>
            <a:pPr lvl="0"/>
            <a:r>
              <a:rPr lang="en-GB" sz="2000">
                <a:solidFill>
                  <a:srgbClr val="FFFFFF"/>
                </a:solidFill>
              </a:rPr>
              <a:t>Module Code: BMSW 5102</a:t>
            </a:r>
          </a:p>
          <a:p>
            <a:pPr lvl="0"/>
            <a:r>
              <a:rPr lang="en-GB" sz="2000">
                <a:solidFill>
                  <a:srgbClr val="FFFFFF"/>
                </a:solidFill>
              </a:rPr>
              <a:t>Lecturer: Dr Sujeewa Herath  </a:t>
            </a:r>
          </a:p>
          <a:p>
            <a:pPr lvl="0"/>
            <a:endParaRPr lang="en-GB" sz="2000">
              <a:solidFill>
                <a:srgbClr val="FFFFFF"/>
              </a:solidFill>
            </a:endParaRPr>
          </a:p>
          <a:p>
            <a:pPr lvl="0" algn="r"/>
            <a:endParaRPr lang="en-GB" sz="2000">
              <a:solidFill>
                <a:srgbClr val="FFFFFF"/>
              </a:solidFill>
            </a:endParaRPr>
          </a:p>
          <a:p>
            <a:pPr lvl="0"/>
            <a:endParaRPr lang="en-GB" sz="2000">
              <a:solidFill>
                <a:srgbClr val="FFFFFF"/>
              </a:solidFill>
            </a:endParaRPr>
          </a:p>
          <a:p>
            <a:pPr lvl="0" algn="r"/>
            <a:endParaRPr lang="en-GB" sz="2000">
              <a:solidFill>
                <a:srgbClr val="FFFFFF"/>
              </a:solidFill>
            </a:endParaRPr>
          </a:p>
          <a:p>
            <a:pPr lvl="0" algn="r"/>
            <a:endParaRPr lang="en-GB" sz="2000">
              <a:solidFill>
                <a:srgbClr val="FFFFFF"/>
              </a:solidFill>
            </a:endParaRPr>
          </a:p>
        </p:txBody>
      </p:sp>
      <p:sp>
        <p:nvSpPr>
          <p:cNvPr id="5" name="!!plus graphic">
            <a:extLst>
              <a:ext uri="{FF2B5EF4-FFF2-40B4-BE49-F238E27FC236}">
                <a16:creationId xmlns:a16="http://schemas.microsoft.com/office/drawing/2014/main" id="{3E51B7E5-7CDD-86BB-8D7F-12F372B7D703}"/>
              </a:ext>
            </a:extLst>
          </p:cNvPr>
          <p:cNvSpPr>
            <a:spLocks noMove="1" noResize="1"/>
          </p:cNvSpPr>
          <p:nvPr/>
        </p:nvSpPr>
        <p:spPr>
          <a:xfrm>
            <a:off x="11512030" y="1267065"/>
            <a:ext cx="139034" cy="139034"/>
          </a:xfrm>
          <a:custGeom>
            <a:avLst/>
            <a:gdLst>
              <a:gd name="f0" fmla="val 10800000"/>
              <a:gd name="f1" fmla="val 5400000"/>
              <a:gd name="f2" fmla="val 180"/>
              <a:gd name="f3" fmla="val w"/>
              <a:gd name="f4" fmla="val h"/>
              <a:gd name="f5" fmla="val 0"/>
              <a:gd name="f6" fmla="val 139037"/>
              <a:gd name="f7" fmla="val 139039"/>
              <a:gd name="f8" fmla="val 129600"/>
              <a:gd name="f9" fmla="val 60082"/>
              <a:gd name="f10" fmla="val 78955"/>
              <a:gd name="f11" fmla="val 9437"/>
              <a:gd name="f12" fmla="val 4225"/>
              <a:gd name="f13" fmla="val 74730"/>
              <a:gd name="f14" fmla="val 69519"/>
              <a:gd name="f15" fmla="val 64307"/>
              <a:gd name="f16" fmla="val 64308"/>
              <a:gd name="f17" fmla="val 69520"/>
              <a:gd name="f18" fmla="val 74731"/>
              <a:gd name="f19" fmla="val 78957"/>
              <a:gd name="f20" fmla="val 129602"/>
              <a:gd name="f21" fmla="val 134814"/>
              <a:gd name="f22" fmla="val 134812"/>
              <a:gd name="f23" fmla="+- 0 0 -90"/>
              <a:gd name="f24" fmla="*/ f3 1 139037"/>
              <a:gd name="f25" fmla="*/ f4 1 139039"/>
              <a:gd name="f26" fmla="+- f7 0 f5"/>
              <a:gd name="f27" fmla="+- f6 0 f5"/>
              <a:gd name="f28" fmla="*/ f23 f0 1"/>
              <a:gd name="f29" fmla="*/ f27 1 139037"/>
              <a:gd name="f30" fmla="*/ f26 1 139039"/>
              <a:gd name="f31" fmla="*/ 129600 f27 1"/>
              <a:gd name="f32" fmla="*/ 60082 f26 1"/>
              <a:gd name="f33" fmla="*/ 78955 f27 1"/>
              <a:gd name="f34" fmla="*/ 9437 f26 1"/>
              <a:gd name="f35" fmla="*/ 69519 f27 1"/>
              <a:gd name="f36" fmla="*/ 0 f26 1"/>
              <a:gd name="f37" fmla="*/ 60082 f27 1"/>
              <a:gd name="f38" fmla="*/ 9437 f27 1"/>
              <a:gd name="f39" fmla="*/ 0 f27 1"/>
              <a:gd name="f40" fmla="*/ 69520 f26 1"/>
              <a:gd name="f41" fmla="*/ 78957 f26 1"/>
              <a:gd name="f42" fmla="*/ 129602 f26 1"/>
              <a:gd name="f43" fmla="*/ 139039 f26 1"/>
              <a:gd name="f44" fmla="*/ 139037 f27 1"/>
              <a:gd name="f45" fmla="*/ f28 1 f2"/>
              <a:gd name="f46" fmla="*/ f31 1 139037"/>
              <a:gd name="f47" fmla="*/ f32 1 139039"/>
              <a:gd name="f48" fmla="*/ f33 1 139037"/>
              <a:gd name="f49" fmla="*/ f34 1 139039"/>
              <a:gd name="f50" fmla="*/ f35 1 139037"/>
              <a:gd name="f51" fmla="*/ f36 1 139039"/>
              <a:gd name="f52" fmla="*/ f37 1 139037"/>
              <a:gd name="f53" fmla="*/ f38 1 139037"/>
              <a:gd name="f54" fmla="*/ f39 1 139037"/>
              <a:gd name="f55" fmla="*/ f40 1 139039"/>
              <a:gd name="f56" fmla="*/ f41 1 139039"/>
              <a:gd name="f57" fmla="*/ f42 1 139039"/>
              <a:gd name="f58" fmla="*/ f43 1 139039"/>
              <a:gd name="f59" fmla="*/ f44 1 139037"/>
              <a:gd name="f60" fmla="*/ f5 1 f29"/>
              <a:gd name="f61" fmla="*/ f6 1 f29"/>
              <a:gd name="f62" fmla="*/ f5 1 f30"/>
              <a:gd name="f63" fmla="*/ f7 1 f30"/>
              <a:gd name="f64" fmla="+- f45 0 f1"/>
              <a:gd name="f65" fmla="*/ f46 1 f29"/>
              <a:gd name="f66" fmla="*/ f47 1 f30"/>
              <a:gd name="f67" fmla="*/ f48 1 f29"/>
              <a:gd name="f68" fmla="*/ f49 1 f30"/>
              <a:gd name="f69" fmla="*/ f50 1 f29"/>
              <a:gd name="f70" fmla="*/ f51 1 f30"/>
              <a:gd name="f71" fmla="*/ f52 1 f29"/>
              <a:gd name="f72" fmla="*/ f53 1 f29"/>
              <a:gd name="f73" fmla="*/ f54 1 f29"/>
              <a:gd name="f74" fmla="*/ f55 1 f30"/>
              <a:gd name="f75" fmla="*/ f56 1 f30"/>
              <a:gd name="f76" fmla="*/ f57 1 f30"/>
              <a:gd name="f77" fmla="*/ f58 1 f30"/>
              <a:gd name="f78" fmla="*/ f59 1 f29"/>
              <a:gd name="f79" fmla="*/ f60 f24 1"/>
              <a:gd name="f80" fmla="*/ f61 f24 1"/>
              <a:gd name="f81" fmla="*/ f63 f25 1"/>
              <a:gd name="f82" fmla="*/ f62 f25 1"/>
              <a:gd name="f83" fmla="*/ f65 f24 1"/>
              <a:gd name="f84" fmla="*/ f66 f25 1"/>
              <a:gd name="f85" fmla="*/ f67 f24 1"/>
              <a:gd name="f86" fmla="*/ f68 f25 1"/>
              <a:gd name="f87" fmla="*/ f69 f24 1"/>
              <a:gd name="f88" fmla="*/ f70 f25 1"/>
              <a:gd name="f89" fmla="*/ f71 f24 1"/>
              <a:gd name="f90" fmla="*/ f72 f24 1"/>
              <a:gd name="f91" fmla="*/ f73 f24 1"/>
              <a:gd name="f92" fmla="*/ f74 f25 1"/>
              <a:gd name="f93" fmla="*/ f75 f25 1"/>
              <a:gd name="f94" fmla="*/ f76 f25 1"/>
              <a:gd name="f95" fmla="*/ f77 f25 1"/>
              <a:gd name="f96" fmla="*/ f78 f24 1"/>
            </a:gdLst>
            <a:ahLst/>
            <a:cxnLst>
              <a:cxn ang="3cd4">
                <a:pos x="hc" y="t"/>
              </a:cxn>
              <a:cxn ang="0">
                <a:pos x="r" y="vc"/>
              </a:cxn>
              <a:cxn ang="cd4">
                <a:pos x="hc" y="b"/>
              </a:cxn>
              <a:cxn ang="cd2">
                <a:pos x="l" y="vc"/>
              </a:cxn>
              <a:cxn ang="f64">
                <a:pos x="f83" y="f84"/>
              </a:cxn>
              <a:cxn ang="f64">
                <a:pos x="f85" y="f84"/>
              </a:cxn>
              <a:cxn ang="f64">
                <a:pos x="f85" y="f86"/>
              </a:cxn>
              <a:cxn ang="f64">
                <a:pos x="f87" y="f88"/>
              </a:cxn>
              <a:cxn ang="f64">
                <a:pos x="f89" y="f86"/>
              </a:cxn>
              <a:cxn ang="f64">
                <a:pos x="f89" y="f84"/>
              </a:cxn>
              <a:cxn ang="f64">
                <a:pos x="f90" y="f84"/>
              </a:cxn>
              <a:cxn ang="f64">
                <a:pos x="f91" y="f92"/>
              </a:cxn>
              <a:cxn ang="f64">
                <a:pos x="f90" y="f93"/>
              </a:cxn>
              <a:cxn ang="f64">
                <a:pos x="f89" y="f93"/>
              </a:cxn>
              <a:cxn ang="f64">
                <a:pos x="f89" y="f94"/>
              </a:cxn>
              <a:cxn ang="f64">
                <a:pos x="f87" y="f95"/>
              </a:cxn>
              <a:cxn ang="f64">
                <a:pos x="f85" y="f94"/>
              </a:cxn>
              <a:cxn ang="f64">
                <a:pos x="f85" y="f93"/>
              </a:cxn>
              <a:cxn ang="f64">
                <a:pos x="f83" y="f93"/>
              </a:cxn>
              <a:cxn ang="f64">
                <a:pos x="f96" y="f92"/>
              </a:cxn>
              <a:cxn ang="f64">
                <a:pos x="f83" y="f84"/>
              </a:cxn>
            </a:cxnLst>
            <a:rect l="f79" t="f82" r="f80" b="f81"/>
            <a:pathLst>
              <a:path w="139037" h="139039">
                <a:moveTo>
                  <a:pt x="f8" y="f9"/>
                </a:moveTo>
                <a:lnTo>
                  <a:pt x="f10" y="f9"/>
                </a:lnTo>
                <a:lnTo>
                  <a:pt x="f10" y="f11"/>
                </a:lnTo>
                <a:cubicBezTo>
                  <a:pt x="f10" y="f12"/>
                  <a:pt x="f13" y="f5"/>
                  <a:pt x="f14" y="f5"/>
                </a:cubicBezTo>
                <a:cubicBezTo>
                  <a:pt x="f15" y="f5"/>
                  <a:pt x="f9" y="f12"/>
                  <a:pt x="f9" y="f11"/>
                </a:cubicBezTo>
                <a:lnTo>
                  <a:pt x="f9" y="f9"/>
                </a:lnTo>
                <a:lnTo>
                  <a:pt x="f11" y="f9"/>
                </a:lnTo>
                <a:cubicBezTo>
                  <a:pt x="f12" y="f9"/>
                  <a:pt x="f5" y="f16"/>
                  <a:pt x="f5" y="f17"/>
                </a:cubicBezTo>
                <a:cubicBezTo>
                  <a:pt x="f5" y="f18"/>
                  <a:pt x="f12" y="f19"/>
                  <a:pt x="f11" y="f19"/>
                </a:cubicBezTo>
                <a:lnTo>
                  <a:pt x="f9" y="f19"/>
                </a:lnTo>
                <a:lnTo>
                  <a:pt x="f9" y="f20"/>
                </a:lnTo>
                <a:cubicBezTo>
                  <a:pt x="f9" y="f21"/>
                  <a:pt x="f15" y="f7"/>
                  <a:pt x="f14" y="f7"/>
                </a:cubicBezTo>
                <a:cubicBezTo>
                  <a:pt x="f13" y="f7"/>
                  <a:pt x="f10" y="f21"/>
                  <a:pt x="f10" y="f20"/>
                </a:cubicBezTo>
                <a:lnTo>
                  <a:pt x="f10" y="f19"/>
                </a:lnTo>
                <a:lnTo>
                  <a:pt x="f8" y="f19"/>
                </a:lnTo>
                <a:cubicBezTo>
                  <a:pt x="f22" y="f19"/>
                  <a:pt x="f6" y="f18"/>
                  <a:pt x="f6" y="f17"/>
                </a:cubicBezTo>
                <a:cubicBezTo>
                  <a:pt x="f6" y="f16"/>
                  <a:pt x="f22" y="f9"/>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Univers"/>
            </a:endParaRPr>
          </a:p>
        </p:txBody>
      </p:sp>
      <p:cxnSp>
        <p:nvCxnSpPr>
          <p:cNvPr id="6" name="!!Straight Connector">
            <a:extLst>
              <a:ext uri="{FF2B5EF4-FFF2-40B4-BE49-F238E27FC236}">
                <a16:creationId xmlns:a16="http://schemas.microsoft.com/office/drawing/2014/main" id="{87C7202D-8E35-9CC3-DDBC-4476109EE348}"/>
              </a:ext>
            </a:extLst>
          </p:cNvPr>
          <p:cNvCxnSpPr>
            <a:cxnSpLocks noMove="1" noResize="1"/>
          </p:cNvCxnSpPr>
          <p:nvPr/>
        </p:nvCxnSpPr>
        <p:spPr>
          <a:xfrm>
            <a:off x="5447318" y="1598243"/>
            <a:ext cx="0" cy="5259757"/>
          </a:xfrm>
          <a:prstGeom prst="straightConnector1">
            <a:avLst/>
          </a:prstGeom>
          <a:noFill/>
          <a:ln w="25402" cap="sq">
            <a:solidFill>
              <a:srgbClr val="FFFFFF"/>
            </a:solidFill>
            <a:prstDash val="solid"/>
            <a:bevel/>
          </a:ln>
        </p:spPr>
      </p:cxnSp>
      <p:pic>
        <p:nvPicPr>
          <p:cNvPr id="7" name="Picture 2" descr="Maintaining motivation in employees, employee engagement">
            <a:extLst>
              <a:ext uri="{FF2B5EF4-FFF2-40B4-BE49-F238E27FC236}">
                <a16:creationId xmlns:a16="http://schemas.microsoft.com/office/drawing/2014/main" id="{0E940B6E-A440-8985-1C2F-86403BC00E54}"/>
              </a:ext>
            </a:extLst>
          </p:cNvPr>
          <p:cNvPicPr>
            <a:picLocks noChangeAspect="1"/>
          </p:cNvPicPr>
          <p:nvPr/>
        </p:nvPicPr>
        <p:blipFill>
          <a:blip r:embed="rId2"/>
          <a:srcRect l="7396" r="9058" b="-2"/>
          <a:stretch>
            <a:fillRect/>
          </a:stretch>
        </p:blipFill>
        <p:spPr>
          <a:xfrm>
            <a:off x="5986924" y="1598243"/>
            <a:ext cx="5569866" cy="4783500"/>
          </a:xfrm>
          <a:prstGeom prst="rect">
            <a:avLst/>
          </a:prstGeom>
          <a:noFill/>
          <a:ln cap="flat">
            <a:noFill/>
          </a:ln>
        </p:spPr>
      </p:pic>
      <p:sp>
        <p:nvSpPr>
          <p:cNvPr id="8" name="!!circle graphic">
            <a:extLst>
              <a:ext uri="{FF2B5EF4-FFF2-40B4-BE49-F238E27FC236}">
                <a16:creationId xmlns:a16="http://schemas.microsoft.com/office/drawing/2014/main" id="{7F770963-0062-98A0-628F-EF52EBA7F2E7}"/>
              </a:ext>
            </a:extLst>
          </p:cNvPr>
          <p:cNvSpPr>
            <a:spLocks noMove="1" noResize="1"/>
          </p:cNvSpPr>
          <p:nvPr/>
        </p:nvSpPr>
        <p:spPr>
          <a:xfrm>
            <a:off x="11752801" y="1659315"/>
            <a:ext cx="127714" cy="127714"/>
          </a:xfrm>
          <a:custGeom>
            <a:avLst/>
            <a:gdLst>
              <a:gd name="f0" fmla="val 10800000"/>
              <a:gd name="f1" fmla="val 5400000"/>
              <a:gd name="f2" fmla="val 180"/>
              <a:gd name="f3" fmla="val w"/>
              <a:gd name="f4" fmla="val h"/>
              <a:gd name="f5" fmla="val 0"/>
              <a:gd name="f6" fmla="val 127713"/>
              <a:gd name="f7" fmla="val 127714"/>
              <a:gd name="f8" fmla="val 63857"/>
              <a:gd name="f9" fmla="val 18874"/>
              <a:gd name="f10" fmla="val 88700"/>
              <a:gd name="f11" fmla="val 108839"/>
              <a:gd name="f12" fmla="val 39014"/>
              <a:gd name="f13" fmla="val 108840"/>
              <a:gd name="f14" fmla="val 39013"/>
              <a:gd name="f15" fmla="val 18898"/>
              <a:gd name="f16" fmla="val 39024"/>
              <a:gd name="f17" fmla="val 39023"/>
              <a:gd name="f18" fmla="val 28590"/>
              <a:gd name="f19" fmla="val 99124"/>
              <a:gd name="f20" fmla="+- 0 0 -90"/>
              <a:gd name="f21" fmla="*/ f3 1 127713"/>
              <a:gd name="f22" fmla="*/ f4 1 127714"/>
              <a:gd name="f23" fmla="+- f7 0 f5"/>
              <a:gd name="f24" fmla="+- f6 0 f5"/>
              <a:gd name="f25" fmla="*/ f20 f0 1"/>
              <a:gd name="f26" fmla="*/ f24 1 127713"/>
              <a:gd name="f27" fmla="*/ f23 1 127714"/>
              <a:gd name="f28" fmla="*/ 63857 f24 1"/>
              <a:gd name="f29" fmla="*/ 18874 f23 1"/>
              <a:gd name="f30" fmla="*/ 108839 f24 1"/>
              <a:gd name="f31" fmla="*/ 63857 f23 1"/>
              <a:gd name="f32" fmla="*/ 108840 f23 1"/>
              <a:gd name="f33" fmla="*/ 18874 f24 1"/>
              <a:gd name="f34" fmla="*/ 0 f23 1"/>
              <a:gd name="f35" fmla="*/ 0 f24 1"/>
              <a:gd name="f36" fmla="*/ 127714 f23 1"/>
              <a:gd name="f37" fmla="*/ 127713 f24 1"/>
              <a:gd name="f38" fmla="*/ f25 1 f2"/>
              <a:gd name="f39" fmla="*/ f28 1 127713"/>
              <a:gd name="f40" fmla="*/ f29 1 127714"/>
              <a:gd name="f41" fmla="*/ f30 1 127713"/>
              <a:gd name="f42" fmla="*/ f31 1 127714"/>
              <a:gd name="f43" fmla="*/ f32 1 127714"/>
              <a:gd name="f44" fmla="*/ f33 1 127713"/>
              <a:gd name="f45" fmla="*/ f34 1 127714"/>
              <a:gd name="f46" fmla="*/ f35 1 127713"/>
              <a:gd name="f47" fmla="*/ f36 1 127714"/>
              <a:gd name="f48" fmla="*/ f37 1 127713"/>
              <a:gd name="f49" fmla="*/ f5 1 f26"/>
              <a:gd name="f50" fmla="*/ f6 1 f26"/>
              <a:gd name="f51" fmla="*/ f5 1 f27"/>
              <a:gd name="f52" fmla="*/ f7 1 f27"/>
              <a:gd name="f53" fmla="+- f38 0 f1"/>
              <a:gd name="f54" fmla="*/ f39 1 f26"/>
              <a:gd name="f55" fmla="*/ f40 1 f27"/>
              <a:gd name="f56" fmla="*/ f41 1 f26"/>
              <a:gd name="f57" fmla="*/ f42 1 f27"/>
              <a:gd name="f58" fmla="*/ f43 1 f27"/>
              <a:gd name="f59" fmla="*/ f44 1 f26"/>
              <a:gd name="f60" fmla="*/ f45 1 f27"/>
              <a:gd name="f61" fmla="*/ f46 1 f26"/>
              <a:gd name="f62" fmla="*/ f47 1 f27"/>
              <a:gd name="f63" fmla="*/ f48 1 f26"/>
              <a:gd name="f64" fmla="*/ f49 f21 1"/>
              <a:gd name="f65" fmla="*/ f50 f21 1"/>
              <a:gd name="f66" fmla="*/ f52 f22 1"/>
              <a:gd name="f67" fmla="*/ f51 f22 1"/>
              <a:gd name="f68" fmla="*/ f54 f21 1"/>
              <a:gd name="f69" fmla="*/ f55 f22 1"/>
              <a:gd name="f70" fmla="*/ f56 f21 1"/>
              <a:gd name="f71" fmla="*/ f57 f22 1"/>
              <a:gd name="f72" fmla="*/ f58 f22 1"/>
              <a:gd name="f73" fmla="*/ f59 f21 1"/>
              <a:gd name="f74" fmla="*/ f60 f22 1"/>
              <a:gd name="f75" fmla="*/ f61 f21 1"/>
              <a:gd name="f76" fmla="*/ f62 f22 1"/>
              <a:gd name="f77" fmla="*/ f63 f21 1"/>
            </a:gdLst>
            <a:ahLst/>
            <a:cxnLst>
              <a:cxn ang="3cd4">
                <a:pos x="hc" y="t"/>
              </a:cxn>
              <a:cxn ang="0">
                <a:pos x="r" y="vc"/>
              </a:cxn>
              <a:cxn ang="cd4">
                <a:pos x="hc" y="b"/>
              </a:cxn>
              <a:cxn ang="cd2">
                <a:pos x="l" y="vc"/>
              </a:cxn>
              <a:cxn ang="f53">
                <a:pos x="f68" y="f69"/>
              </a:cxn>
              <a:cxn ang="f53">
                <a:pos x="f70" y="f71"/>
              </a:cxn>
              <a:cxn ang="f53">
                <a:pos x="f68" y="f72"/>
              </a:cxn>
              <a:cxn ang="f53">
                <a:pos x="f73" y="f71"/>
              </a:cxn>
              <a:cxn ang="f53">
                <a:pos x="f68" y="f69"/>
              </a:cxn>
              <a:cxn ang="f53">
                <a:pos x="f68" y="f74"/>
              </a:cxn>
              <a:cxn ang="f53">
                <a:pos x="f75" y="f71"/>
              </a:cxn>
              <a:cxn ang="f53">
                <a:pos x="f68" y="f76"/>
              </a:cxn>
              <a:cxn ang="f53">
                <a:pos x="f77" y="f71"/>
              </a:cxn>
              <a:cxn ang="f53">
                <a:pos x="f68" y="f74"/>
              </a:cxn>
            </a:cxnLst>
            <a:rect l="f64" t="f67" r="f65" b="f66"/>
            <a:pathLst>
              <a:path w="127713" h="127714">
                <a:moveTo>
                  <a:pt x="f8" y="f9"/>
                </a:moveTo>
                <a:cubicBezTo>
                  <a:pt x="f10" y="f9"/>
                  <a:pt x="f11" y="f12"/>
                  <a:pt x="f11" y="f8"/>
                </a:cubicBezTo>
                <a:cubicBezTo>
                  <a:pt x="f11" y="f10"/>
                  <a:pt x="f10" y="f13"/>
                  <a:pt x="f8" y="f13"/>
                </a:cubicBezTo>
                <a:cubicBezTo>
                  <a:pt x="f14" y="f13"/>
                  <a:pt x="f9" y="f10"/>
                  <a:pt x="f9" y="f8"/>
                </a:cubicBezTo>
                <a:cubicBezTo>
                  <a:pt x="f15" y="f16"/>
                  <a:pt x="f17" y="f15"/>
                  <a:pt x="f8" y="f9"/>
                </a:cubicBezTo>
                <a:moveTo>
                  <a:pt x="f8" y="f5"/>
                </a:moveTo>
                <a:cubicBezTo>
                  <a:pt x="f18" y="f5"/>
                  <a:pt x="f5" y="f18"/>
                  <a:pt x="f5" y="f8"/>
                </a:cubicBezTo>
                <a:cubicBezTo>
                  <a:pt x="f5" y="f19"/>
                  <a:pt x="f18" y="f7"/>
                  <a:pt x="f8" y="f7"/>
                </a:cubicBezTo>
                <a:cubicBezTo>
                  <a:pt x="f19" y="f7"/>
                  <a:pt x="f6" y="f19"/>
                  <a:pt x="f6" y="f8"/>
                </a:cubicBezTo>
                <a:cubicBezTo>
                  <a:pt x="f6" y="f18"/>
                  <a:pt x="f19" y="f5"/>
                  <a:pt x="f8"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Univer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6CE73-CFDC-2492-E33A-FD98DD7F1607}"/>
              </a:ext>
            </a:extLst>
          </p:cNvPr>
          <p:cNvSpPr txBox="1">
            <a:spLocks noGrp="1"/>
          </p:cNvSpPr>
          <p:nvPr>
            <p:ph type="title"/>
          </p:nvPr>
        </p:nvSpPr>
        <p:spPr>
          <a:xfrm>
            <a:off x="4542181" y="365129"/>
            <a:ext cx="6811621" cy="1325559"/>
          </a:xfrm>
        </p:spPr>
        <p:txBody>
          <a:bodyPr/>
          <a:lstStyle/>
          <a:p>
            <a:pPr lvl="0"/>
            <a:r>
              <a:rPr lang="en-GB" sz="1600"/>
              <a:t>Table of Contents</a:t>
            </a:r>
          </a:p>
        </p:txBody>
      </p:sp>
      <p:sp>
        <p:nvSpPr>
          <p:cNvPr id="3" name="Content Placeholder 2">
            <a:extLst>
              <a:ext uri="{FF2B5EF4-FFF2-40B4-BE49-F238E27FC236}">
                <a16:creationId xmlns:a16="http://schemas.microsoft.com/office/drawing/2014/main" id="{BD3C6D6C-3E79-FB6D-1D7D-9CB8E9614819}"/>
              </a:ext>
            </a:extLst>
          </p:cNvPr>
          <p:cNvSpPr txBox="1">
            <a:spLocks noGrp="1"/>
          </p:cNvSpPr>
          <p:nvPr>
            <p:ph idx="1"/>
          </p:nvPr>
        </p:nvSpPr>
        <p:spPr/>
        <p:txBody>
          <a:bodyPr/>
          <a:lstStyle/>
          <a:p>
            <a:pPr marL="457200" lvl="1" indent="0">
              <a:buNone/>
            </a:pPr>
            <a:endParaRPr lang="en-GB" sz="1100"/>
          </a:p>
          <a:p>
            <a:pPr marL="0" lvl="0" indent="0">
              <a:buNone/>
            </a:pPr>
            <a:r>
              <a:rPr lang="en-GB" sz="1100"/>
              <a:t> 1.  Introduction</a:t>
            </a:r>
          </a:p>
          <a:p>
            <a:pPr marL="0" lvl="0" indent="0">
              <a:buNone/>
            </a:pPr>
            <a:r>
              <a:rPr lang="en-GB" sz="1100"/>
              <a:t>2. Meaning of Motivation</a:t>
            </a:r>
          </a:p>
          <a:p>
            <a:pPr marL="0" lvl="0" indent="0">
              <a:buNone/>
            </a:pPr>
            <a:r>
              <a:rPr lang="en-GB" sz="1100"/>
              <a:t>3. Extrinsic Motivation Intrinsic Motivation</a:t>
            </a:r>
          </a:p>
          <a:p>
            <a:pPr marL="0" lvl="0" indent="0">
              <a:buNone/>
            </a:pPr>
            <a:r>
              <a:rPr lang="en-GB" sz="1100"/>
              <a:t>4. Key Motivation  Theories Maslow’s Hierarchy of Need</a:t>
            </a:r>
          </a:p>
          <a:p>
            <a:pPr marL="0" lvl="0" indent="0">
              <a:buNone/>
            </a:pPr>
            <a:r>
              <a:rPr lang="en-GB" sz="1100"/>
              <a:t>5. Key Motivation Theories of Herzberg’s Two Factors </a:t>
            </a:r>
          </a:p>
          <a:p>
            <a:pPr marL="0" lvl="0" indent="0">
              <a:buNone/>
            </a:pPr>
            <a:r>
              <a:rPr lang="en-GB" sz="1100"/>
              <a:t>6. References</a:t>
            </a:r>
          </a:p>
          <a:p>
            <a:pPr marL="342900" lvl="0" indent="-342900">
              <a:buAutoNum type="arabicPeriod"/>
            </a:pPr>
            <a:endParaRPr lang="en-GB" sz="1800"/>
          </a:p>
          <a:p>
            <a:pPr marL="342900" lvl="0" indent="-342900">
              <a:buAutoNum type="arabicPeriod"/>
            </a:pPr>
            <a:endParaRPr lang="en-GB"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290B-CD92-B902-40A3-457A3CD5E133}"/>
              </a:ext>
            </a:extLst>
          </p:cNvPr>
          <p:cNvSpPr txBox="1">
            <a:spLocks noGrp="1"/>
          </p:cNvSpPr>
          <p:nvPr>
            <p:ph type="title"/>
          </p:nvPr>
        </p:nvSpPr>
        <p:spPr>
          <a:xfrm>
            <a:off x="4850297" y="365129"/>
            <a:ext cx="6503505" cy="1325559"/>
          </a:xfrm>
        </p:spPr>
        <p:txBody>
          <a:bodyPr/>
          <a:lstStyle/>
          <a:p>
            <a:pPr lvl="0"/>
            <a:r>
              <a:rPr lang="en-GB" sz="1600"/>
              <a:t>Introduction</a:t>
            </a:r>
          </a:p>
        </p:txBody>
      </p:sp>
      <p:sp>
        <p:nvSpPr>
          <p:cNvPr id="3" name="Content Placeholder 2">
            <a:extLst>
              <a:ext uri="{FF2B5EF4-FFF2-40B4-BE49-F238E27FC236}">
                <a16:creationId xmlns:a16="http://schemas.microsoft.com/office/drawing/2014/main" id="{C9972C08-3D74-0749-4357-D2185906CA53}"/>
              </a:ext>
            </a:extLst>
          </p:cNvPr>
          <p:cNvSpPr txBox="1">
            <a:spLocks noGrp="1"/>
          </p:cNvSpPr>
          <p:nvPr>
            <p:ph idx="1"/>
          </p:nvPr>
        </p:nvSpPr>
        <p:spPr>
          <a:xfrm>
            <a:off x="967407" y="1557268"/>
            <a:ext cx="10515600" cy="4351336"/>
          </a:xfrm>
        </p:spPr>
        <p:txBody>
          <a:bodyPr/>
          <a:lstStyle/>
          <a:p>
            <a:pPr lvl="0">
              <a:buFont typeface="Wingdings" pitchFamily="2"/>
              <a:buChar char="q"/>
            </a:pPr>
            <a:r>
              <a:rPr lang="en-GB" sz="1100"/>
              <a:t>Within this case study will be identifying the meaning of employees’ motivation with the two different types of motivation such are extrinsic and intrinsic also the key motivation theories as well as Maslow's Hierarchy and Herzberg’s two factors' theories.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B3E8E-8B71-8D29-508D-4313C8875A1A}"/>
              </a:ext>
            </a:extLst>
          </p:cNvPr>
          <p:cNvSpPr txBox="1">
            <a:spLocks noGrp="1"/>
          </p:cNvSpPr>
          <p:nvPr>
            <p:ph type="title"/>
          </p:nvPr>
        </p:nvSpPr>
        <p:spPr>
          <a:xfrm>
            <a:off x="4645947" y="600961"/>
            <a:ext cx="10515600" cy="1325559"/>
          </a:xfrm>
        </p:spPr>
        <p:txBody>
          <a:bodyPr/>
          <a:lstStyle/>
          <a:p>
            <a:pPr lvl="0"/>
            <a:r>
              <a:rPr lang="en-GB" sz="1600"/>
              <a:t>The Meaning of Motivation </a:t>
            </a:r>
          </a:p>
        </p:txBody>
      </p:sp>
      <p:graphicFrame>
        <p:nvGraphicFramePr>
          <p:cNvPr id="3" name="Table 4">
            <a:extLst>
              <a:ext uri="{FF2B5EF4-FFF2-40B4-BE49-F238E27FC236}">
                <a16:creationId xmlns:a16="http://schemas.microsoft.com/office/drawing/2014/main" id="{8FC85C56-0431-DC51-D209-F1B2E4808F94}"/>
              </a:ext>
            </a:extLst>
          </p:cNvPr>
          <p:cNvGraphicFramePr>
            <a:graphicFrameLocks noGrp="1"/>
          </p:cNvGraphicFramePr>
          <p:nvPr/>
        </p:nvGraphicFramePr>
        <p:xfrm>
          <a:off x="2186604" y="2295546"/>
          <a:ext cx="8167942" cy="2087611"/>
        </p:xfrm>
        <a:graphic>
          <a:graphicData uri="http://schemas.openxmlformats.org/drawingml/2006/table">
            <a:tbl>
              <a:tblPr firstRow="1" bandRow="1">
                <a:effectLst/>
                <a:tableStyleId>{5C22544A-7EE6-4342-B048-85BDC9FD1C3A}</a:tableStyleId>
              </a:tblPr>
              <a:tblGrid>
                <a:gridCol w="4103946">
                  <a:extLst>
                    <a:ext uri="{9D8B030D-6E8A-4147-A177-3AD203B41FA5}">
                      <a16:colId xmlns:a16="http://schemas.microsoft.com/office/drawing/2014/main" val="1602210550"/>
                    </a:ext>
                  </a:extLst>
                </a:gridCol>
                <a:gridCol w="4063995">
                  <a:extLst>
                    <a:ext uri="{9D8B030D-6E8A-4147-A177-3AD203B41FA5}">
                      <a16:colId xmlns:a16="http://schemas.microsoft.com/office/drawing/2014/main" val="2070685728"/>
                    </a:ext>
                  </a:extLst>
                </a:gridCol>
              </a:tblGrid>
              <a:tr h="802084">
                <a:tc>
                  <a:txBody>
                    <a:bodyPr/>
                    <a:lstStyle/>
                    <a:p>
                      <a:pPr lvl="0"/>
                      <a:r>
                        <a:rPr lang="en-GB"/>
                        <a:t>Definition 1</a:t>
                      </a:r>
                    </a:p>
                  </a:txBody>
                  <a:tcPr/>
                </a:tc>
                <a:tc>
                  <a:txBody>
                    <a:bodyPr/>
                    <a:lstStyle/>
                    <a:p>
                      <a:pPr lvl="0"/>
                      <a:r>
                        <a:rPr lang="en-GB"/>
                        <a:t>Definition 2</a:t>
                      </a:r>
                    </a:p>
                  </a:txBody>
                  <a:tcPr/>
                </a:tc>
                <a:extLst>
                  <a:ext uri="{0D108BD9-81ED-4DB2-BD59-A6C34878D82A}">
                    <a16:rowId xmlns:a16="http://schemas.microsoft.com/office/drawing/2014/main" val="3012620390"/>
                  </a:ext>
                </a:extLst>
              </a:tr>
              <a:tr h="1285527">
                <a:tc>
                  <a:txBody>
                    <a:bodyPr/>
                    <a:lstStyle/>
                    <a:p>
                      <a:pPr marL="285750" lvl="0" indent="-285750">
                        <a:buSzPct val="100000"/>
                        <a:buFont typeface="Wingdings" pitchFamily="2"/>
                        <a:buChar char="q"/>
                      </a:pPr>
                      <a:r>
                        <a:rPr lang="en-GB" sz="1100"/>
                        <a:t>Employees motivation: A predisposition to behave in a purposeful manner to achieve specific, unmet needs and the will to achieve.(Ray, Williams).</a:t>
                      </a:r>
                    </a:p>
                  </a:txBody>
                  <a:tcPr/>
                </a:tc>
                <a:tc>
                  <a:txBody>
                    <a:bodyPr/>
                    <a:lstStyle/>
                    <a:p>
                      <a:pPr marL="285750" lvl="0" indent="-285750">
                        <a:buSzPct val="100000"/>
                        <a:buFont typeface="Wingdings" pitchFamily="2"/>
                        <a:buChar char="q"/>
                      </a:pPr>
                      <a:r>
                        <a:rPr lang="en-GB" sz="1100"/>
                        <a:t>Employee motivation: is concerned with the strength that influences people to behave in certain ways. ( Armstrong Handbook).</a:t>
                      </a:r>
                    </a:p>
                  </a:txBody>
                  <a:tcPr/>
                </a:tc>
                <a:extLst>
                  <a:ext uri="{0D108BD9-81ED-4DB2-BD59-A6C34878D82A}">
                    <a16:rowId xmlns:a16="http://schemas.microsoft.com/office/drawing/2014/main" val="537751742"/>
                  </a:ext>
                </a:extLst>
              </a:tr>
            </a:tbl>
          </a:graphicData>
        </a:graphic>
      </p:graphicFrame>
      <p:graphicFrame>
        <p:nvGraphicFramePr>
          <p:cNvPr id="4" name="Table 5">
            <a:extLst>
              <a:ext uri="{FF2B5EF4-FFF2-40B4-BE49-F238E27FC236}">
                <a16:creationId xmlns:a16="http://schemas.microsoft.com/office/drawing/2014/main" id="{B79CBEA5-6FC8-2558-5887-2C71F075613E}"/>
              </a:ext>
            </a:extLst>
          </p:cNvPr>
          <p:cNvGraphicFramePr>
            <a:graphicFrameLocks noGrp="1"/>
          </p:cNvGraphicFramePr>
          <p:nvPr/>
        </p:nvGraphicFramePr>
        <p:xfrm>
          <a:off x="3254056" y="4752182"/>
          <a:ext cx="6033055" cy="1350440"/>
        </p:xfrm>
        <a:graphic>
          <a:graphicData uri="http://schemas.openxmlformats.org/drawingml/2006/table">
            <a:tbl>
              <a:tblPr firstRow="1" bandRow="1">
                <a:effectLst/>
                <a:tableStyleId>{5C22544A-7EE6-4342-B048-85BDC9FD1C3A}</a:tableStyleId>
              </a:tblPr>
              <a:tblGrid>
                <a:gridCol w="6033055">
                  <a:extLst>
                    <a:ext uri="{9D8B030D-6E8A-4147-A177-3AD203B41FA5}">
                      <a16:colId xmlns:a16="http://schemas.microsoft.com/office/drawing/2014/main" val="1783609365"/>
                    </a:ext>
                  </a:extLst>
                </a:gridCol>
              </a:tblGrid>
              <a:tr h="1350440">
                <a:tc>
                  <a:txBody>
                    <a:bodyPr/>
                    <a:lstStyle/>
                    <a:p>
                      <a:pPr lvl="0"/>
                      <a:r>
                        <a:rPr lang="en-GB" sz="1100"/>
                        <a:t>The analyse of the two definitions has the same meaning because all two as well as definition 1 to behave in a purposeful manner to achieve also in definition 2 has a strength that influences people to behave in a certain way.   </a:t>
                      </a:r>
                    </a:p>
                  </a:txBody>
                  <a:tcPr/>
                </a:tc>
                <a:extLst>
                  <a:ext uri="{0D108BD9-81ED-4DB2-BD59-A6C34878D82A}">
                    <a16:rowId xmlns:a16="http://schemas.microsoft.com/office/drawing/2014/main" val="993969097"/>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59CCB-F2AC-9947-8934-A57CE069CE8F}"/>
              </a:ext>
            </a:extLst>
          </p:cNvPr>
          <p:cNvSpPr txBox="1">
            <a:spLocks noGrp="1"/>
          </p:cNvSpPr>
          <p:nvPr>
            <p:ph type="title"/>
          </p:nvPr>
        </p:nvSpPr>
        <p:spPr>
          <a:xfrm>
            <a:off x="3847447" y="516727"/>
            <a:ext cx="7665982" cy="1325559"/>
          </a:xfrm>
        </p:spPr>
        <p:txBody>
          <a:bodyPr/>
          <a:lstStyle/>
          <a:p>
            <a:pPr lvl="0"/>
            <a:r>
              <a:rPr lang="en-GB" sz="1600"/>
              <a:t>Extrinsic and Intrinsic Motivation</a:t>
            </a:r>
          </a:p>
        </p:txBody>
      </p:sp>
      <p:sp>
        <p:nvSpPr>
          <p:cNvPr id="3" name="Text Placeholder 2">
            <a:extLst>
              <a:ext uri="{FF2B5EF4-FFF2-40B4-BE49-F238E27FC236}">
                <a16:creationId xmlns:a16="http://schemas.microsoft.com/office/drawing/2014/main" id="{376DDEBF-045F-436E-836C-20B813250FEF}"/>
              </a:ext>
            </a:extLst>
          </p:cNvPr>
          <p:cNvSpPr txBox="1">
            <a:spLocks noGrp="1"/>
          </p:cNvSpPr>
          <p:nvPr>
            <p:ph type="body" idx="1"/>
          </p:nvPr>
        </p:nvSpPr>
        <p:spPr>
          <a:xfrm>
            <a:off x="1467941" y="1617546"/>
            <a:ext cx="5157782" cy="823910"/>
          </a:xfrm>
        </p:spPr>
        <p:txBody>
          <a:bodyPr/>
          <a:lstStyle/>
          <a:p>
            <a:pPr lvl="0"/>
            <a:r>
              <a:rPr lang="en-GB" sz="1600"/>
              <a:t>Extrinsic motivation</a:t>
            </a:r>
          </a:p>
        </p:txBody>
      </p:sp>
      <p:sp>
        <p:nvSpPr>
          <p:cNvPr id="4" name="Content Placeholder 3">
            <a:extLst>
              <a:ext uri="{FF2B5EF4-FFF2-40B4-BE49-F238E27FC236}">
                <a16:creationId xmlns:a16="http://schemas.microsoft.com/office/drawing/2014/main" id="{58BAB694-6F6B-C262-2855-5A6E7B6C781B}"/>
              </a:ext>
            </a:extLst>
          </p:cNvPr>
          <p:cNvSpPr txBox="1">
            <a:spLocks noGrp="1"/>
          </p:cNvSpPr>
          <p:nvPr>
            <p:ph type="body" idx="3"/>
          </p:nvPr>
        </p:nvSpPr>
        <p:spPr>
          <a:xfrm>
            <a:off x="836611" y="2505071"/>
            <a:ext cx="5157782" cy="3684583"/>
          </a:xfrm>
        </p:spPr>
        <p:txBody>
          <a:bodyPr anchor="t"/>
          <a:lstStyle/>
          <a:p>
            <a:pPr marL="228600" lvl="0" indent="-228600">
              <a:buFont typeface="Wingdings" pitchFamily="2"/>
              <a:buChar char="q"/>
            </a:pPr>
            <a:r>
              <a:rPr lang="en-GB" sz="1100" b="0">
                <a:solidFill>
                  <a:srgbClr val="1D2228"/>
                </a:solidFill>
                <a:latin typeface="Arial" pitchFamily="34"/>
                <a:cs typeface="Arial" pitchFamily="34"/>
              </a:rPr>
              <a:t>The key difference between extrinsic motivation Outcomes known as extrinsic motivation is not all actions are driven by tangible external stimuli. Examples of extrinsic motivation at work promotion, periodic pay raises, high salaries and cash bonuses are a good way for employees' extrinsic motivation.</a:t>
            </a:r>
          </a:p>
          <a:p>
            <a:pPr lvl="0"/>
            <a:endParaRPr lang="en-GB" sz="1100" b="0">
              <a:solidFill>
                <a:srgbClr val="1D2228"/>
              </a:solidFill>
              <a:latin typeface="Arial" pitchFamily="34"/>
              <a:cs typeface="Arial" pitchFamily="34"/>
            </a:endParaRPr>
          </a:p>
          <a:p>
            <a:pPr marL="228600" lvl="0" indent="-228600">
              <a:buFont typeface="Wingdings" pitchFamily="2"/>
              <a:buChar char="q"/>
            </a:pPr>
            <a:r>
              <a:rPr lang="en-GB" sz="1100" b="0">
                <a:solidFill>
                  <a:srgbClr val="1D2228"/>
                </a:solidFill>
                <a:latin typeface="Arial" pitchFamily="34"/>
                <a:cs typeface="Arial" pitchFamily="34"/>
              </a:rPr>
              <a:t>Advantages and disadvantages of extrinsic motivation; intrinsic motivation is any behaviour driven by an external reward Examples of advantages of extrinsic motivation in the workplace pay bonuses, high salaries, promotions and periodic payment raises. </a:t>
            </a:r>
          </a:p>
          <a:p>
            <a:pPr marL="228600" lvl="0" indent="-228600">
              <a:buFont typeface="Wingdings" pitchFamily="2"/>
              <a:buChar char="q"/>
            </a:pPr>
            <a:r>
              <a:rPr lang="en-GB" sz="1100" b="0">
                <a:solidFill>
                  <a:srgbClr val="1D2228"/>
                </a:solidFill>
                <a:latin typeface="Arial" pitchFamily="34"/>
                <a:cs typeface="Arial" pitchFamily="34"/>
              </a:rPr>
              <a:t>The disadvantage of extrinsic motivation: If you are motivated by good salaries as employees praise from friends and family other things like the grades you earn at school, by reading or writing my presentation now from motivational factors in both categories, Disadvantage of extrinsic motivation do you want a good grade in your class? Are you studying this resource or are you interested in learning the course the extrinsic is more about human resource behaviour being involved in the action that an individual stays motivated to continue performing the task or no reward.</a:t>
            </a:r>
          </a:p>
          <a:p>
            <a:pPr lvl="0"/>
            <a:endParaRPr lang="en-GB" sz="1600" b="0"/>
          </a:p>
        </p:txBody>
      </p:sp>
      <p:pic>
        <p:nvPicPr>
          <p:cNvPr id="5" name="Picture 2" descr="Extrinsic motives and intrinsic  motives">
            <a:extLst>
              <a:ext uri="{FF2B5EF4-FFF2-40B4-BE49-F238E27FC236}">
                <a16:creationId xmlns:a16="http://schemas.microsoft.com/office/drawing/2014/main" id="{563F8E4E-6431-8251-6837-BF1277744BA4}"/>
              </a:ext>
            </a:extLst>
          </p:cNvPr>
          <p:cNvPicPr>
            <a:picLocks noGrp="1" noChangeAspect="1"/>
          </p:cNvPicPr>
          <p:nvPr>
            <p:ph idx="2"/>
          </p:nvPr>
        </p:nvPicPr>
        <p:blipFill>
          <a:blip r:embed="rId2"/>
          <a:srcRect/>
          <a:stretch>
            <a:fillRect/>
          </a:stretch>
        </p:blipFill>
        <p:spPr>
          <a:xfrm>
            <a:off x="7525539" y="2505071"/>
            <a:ext cx="3378433" cy="347294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332E-AE5E-4767-92B1-18E7E9354281}"/>
              </a:ext>
            </a:extLst>
          </p:cNvPr>
          <p:cNvSpPr txBox="1">
            <a:spLocks noGrp="1"/>
          </p:cNvSpPr>
          <p:nvPr>
            <p:ph type="title"/>
          </p:nvPr>
        </p:nvSpPr>
        <p:spPr/>
        <p:txBody>
          <a:bodyPr anchorCtr="1"/>
          <a:lstStyle/>
          <a:p>
            <a:pPr lvl="0" algn="ctr"/>
            <a:r>
              <a:rPr lang="en-GB" sz="2000"/>
              <a:t> </a:t>
            </a:r>
            <a:r>
              <a:rPr lang="en-GB" sz="1600"/>
              <a:t>Intrinsic Motivation</a:t>
            </a:r>
          </a:p>
        </p:txBody>
      </p:sp>
      <p:sp>
        <p:nvSpPr>
          <p:cNvPr id="3" name="Content Placeholder 2">
            <a:extLst>
              <a:ext uri="{FF2B5EF4-FFF2-40B4-BE49-F238E27FC236}">
                <a16:creationId xmlns:a16="http://schemas.microsoft.com/office/drawing/2014/main" id="{3AF6A04E-2B65-50DB-9615-891B996FE1F7}"/>
              </a:ext>
            </a:extLst>
          </p:cNvPr>
          <p:cNvSpPr txBox="1">
            <a:spLocks noGrp="1"/>
          </p:cNvSpPr>
          <p:nvPr>
            <p:ph idx="1"/>
          </p:nvPr>
        </p:nvSpPr>
        <p:spPr>
          <a:xfrm>
            <a:off x="722485" y="1707413"/>
            <a:ext cx="4161745" cy="4013621"/>
          </a:xfrm>
        </p:spPr>
        <p:txBody>
          <a:bodyPr/>
          <a:lstStyle/>
          <a:p>
            <a:pPr marL="0" lvl="0" indent="0">
              <a:buNone/>
            </a:pPr>
            <a:endParaRPr lang="en-GB" sz="1400"/>
          </a:p>
          <a:p>
            <a:pPr marL="0" lvl="0" indent="0">
              <a:buNone/>
            </a:pPr>
            <a:endParaRPr lang="en-GB" sz="1400"/>
          </a:p>
        </p:txBody>
      </p:sp>
      <p:pic>
        <p:nvPicPr>
          <p:cNvPr id="4" name="Picture 2" descr="Employees working and competing for success on career growth ladder. Vector illustration for corporate hierarchy, career planning, business competition, leadership concept">
            <a:extLst>
              <a:ext uri="{FF2B5EF4-FFF2-40B4-BE49-F238E27FC236}">
                <a16:creationId xmlns:a16="http://schemas.microsoft.com/office/drawing/2014/main" id="{F37FF748-3F32-9C45-FA63-D12C288A83F4}"/>
              </a:ext>
            </a:extLst>
          </p:cNvPr>
          <p:cNvPicPr>
            <a:picLocks noGrp="1" noChangeAspect="1"/>
          </p:cNvPicPr>
          <p:nvPr>
            <p:ph idx="2"/>
          </p:nvPr>
        </p:nvPicPr>
        <p:blipFill>
          <a:blip r:embed="rId2"/>
          <a:srcRect/>
          <a:stretch>
            <a:fillRect/>
          </a:stretch>
        </p:blipFill>
        <p:spPr>
          <a:xfrm>
            <a:off x="6905621" y="1896529"/>
            <a:ext cx="4161745" cy="3824505"/>
          </a:xfrm>
        </p:spPr>
      </p:pic>
      <p:sp>
        <p:nvSpPr>
          <p:cNvPr id="5" name="TextBox 5">
            <a:extLst>
              <a:ext uri="{FF2B5EF4-FFF2-40B4-BE49-F238E27FC236}">
                <a16:creationId xmlns:a16="http://schemas.microsoft.com/office/drawing/2014/main" id="{A7C9C259-8BF6-9298-87C5-5FA13D59426D}"/>
              </a:ext>
            </a:extLst>
          </p:cNvPr>
          <p:cNvSpPr txBox="1"/>
          <p:nvPr/>
        </p:nvSpPr>
        <p:spPr>
          <a:xfrm>
            <a:off x="1124629" y="2380612"/>
            <a:ext cx="4414686"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100" b="0" i="0" u="none" strike="noStrike" kern="1200" cap="none" spc="0" baseline="0">
                <a:solidFill>
                  <a:srgbClr val="1D2228"/>
                </a:solidFill>
                <a:uFillTx/>
                <a:latin typeface="Arial" pitchFamily="34"/>
                <a:cs typeface="Arial" pitchFamily="34"/>
              </a:rPr>
              <a:t>Intrinsic motivation comes from an internal desire to accomplish a goal. For example: by participating in sports, I’m intrinsically motivated if I engage in an activity because I get personal satisfaction and have fun enjoying it by doing it, I gained an external reward.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1D2228"/>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100" b="0" i="0" u="none" strike="noStrike" kern="1200" cap="none" spc="0" baseline="0">
                <a:solidFill>
                  <a:srgbClr val="1D2228"/>
                </a:solidFill>
                <a:uFillTx/>
                <a:latin typeface="Arial" pitchFamily="34"/>
                <a:cs typeface="Arial" pitchFamily="34"/>
              </a:rPr>
              <a:t> The advantages of motivation in the workplace There are many motivated workforces has a range of advantages improved work performance, improved quality and improved customer service, retention absenteeism, employees and low levels of staff turnover and improved relations between management and employees.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100" b="0" i="0" u="none" strike="noStrike" kern="1200" cap="none" spc="0" baseline="0">
                <a:solidFill>
                  <a:srgbClr val="1D2228"/>
                </a:solidFill>
                <a:uFillTx/>
                <a:latin typeface="Arial" pitchFamily="34"/>
                <a:cs typeface="Arial" pitchFamily="34"/>
              </a:rPr>
              <a:t>The disadvantage of intrinsic motivation</a:t>
            </a:r>
            <a:br>
              <a:rPr lang="en-GB" sz="1100" b="0" i="0" u="none" strike="noStrike" kern="1200" cap="none" spc="0" baseline="0">
                <a:solidFill>
                  <a:srgbClr val="000000"/>
                </a:solidFill>
                <a:uFillTx/>
                <a:latin typeface="Arial" pitchFamily="34"/>
                <a:cs typeface="Arial" pitchFamily="34"/>
              </a:rPr>
            </a:br>
            <a:r>
              <a:rPr lang="en-GB" sz="1100" b="0" i="0" u="none" strike="noStrike" kern="1200" cap="none" spc="0" baseline="0">
                <a:solidFill>
                  <a:srgbClr val="1D2228"/>
                </a:solidFill>
                <a:uFillTx/>
                <a:latin typeface="Arial" pitchFamily="34"/>
                <a:cs typeface="Arial" pitchFamily="34"/>
              </a:rPr>
              <a:t>Is intangible and cannot quantify the amount of motivation employees required The employees must learn something things they are not interested in learning It also is not enough for employees an intrinsic reward. Can create tension and conflict in the workplace.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7531-C70D-31FC-728C-7DD7D0E59C4B}"/>
              </a:ext>
            </a:extLst>
          </p:cNvPr>
          <p:cNvSpPr txBox="1">
            <a:spLocks noGrp="1"/>
          </p:cNvSpPr>
          <p:nvPr>
            <p:ph type="title"/>
          </p:nvPr>
        </p:nvSpPr>
        <p:spPr>
          <a:xfrm>
            <a:off x="2867375" y="365129"/>
            <a:ext cx="8486427" cy="1325559"/>
          </a:xfrm>
        </p:spPr>
        <p:txBody>
          <a:bodyPr/>
          <a:lstStyle/>
          <a:p>
            <a:pPr lvl="0"/>
            <a:r>
              <a:rPr lang="en-GB" sz="2000"/>
              <a:t> </a:t>
            </a:r>
            <a:r>
              <a:rPr lang="en-GB" sz="1600"/>
              <a:t>Key Motivation Theories Maslow’s Hierarchy of Needs </a:t>
            </a:r>
          </a:p>
        </p:txBody>
      </p:sp>
      <p:sp>
        <p:nvSpPr>
          <p:cNvPr id="3" name="Content Placeholder 2">
            <a:extLst>
              <a:ext uri="{FF2B5EF4-FFF2-40B4-BE49-F238E27FC236}">
                <a16:creationId xmlns:a16="http://schemas.microsoft.com/office/drawing/2014/main" id="{EBC70396-85B5-CD96-BA85-3278A4D99101}"/>
              </a:ext>
            </a:extLst>
          </p:cNvPr>
          <p:cNvSpPr txBox="1">
            <a:spLocks noGrp="1"/>
          </p:cNvSpPr>
          <p:nvPr>
            <p:ph idx="1"/>
          </p:nvPr>
        </p:nvSpPr>
        <p:spPr/>
        <p:txBody>
          <a:bodyPr/>
          <a:lstStyle/>
          <a:p>
            <a:pPr lvl="0" algn="ctr">
              <a:buFont typeface="Wingdings" pitchFamily="2"/>
              <a:buChar char="q"/>
            </a:pPr>
            <a:r>
              <a:rPr lang="en-GB" sz="1100">
                <a:solidFill>
                  <a:srgbClr val="1D2228"/>
                </a:solidFill>
                <a:latin typeface="YahooSans"/>
              </a:rPr>
              <a:t>They’re many kinds of theories and research on employee motivation important the workplace that explains employee's motivation Maslow’s Hierarchy of Needs theory of motivation in 1943 paper A Theory of Human Motivation by psychologist Abraham Maslow theory Basic of this is a human being’s need can get motivation to achieve high goals. It is relevant to all society and important in management and business that make employees more productive and profitable.</a:t>
            </a:r>
          </a:p>
          <a:p>
            <a:pPr lvl="0" algn="ctr">
              <a:buFont typeface="Wingdings" pitchFamily="2"/>
              <a:buChar char="q"/>
            </a:pPr>
            <a:endParaRPr lang="en-GB" sz="1100">
              <a:solidFill>
                <a:srgbClr val="1D2228"/>
              </a:solidFill>
              <a:latin typeface="YahooSans"/>
            </a:endParaRPr>
          </a:p>
          <a:p>
            <a:pPr marL="0" lvl="0" indent="0">
              <a:buNone/>
            </a:pPr>
            <a:r>
              <a:rPr lang="en-GB" sz="1100">
                <a:solidFill>
                  <a:srgbClr val="1D2228"/>
                </a:solidFill>
                <a:latin typeface="YahooSans"/>
              </a:rPr>
              <a:t>                                                    </a:t>
            </a:r>
            <a:endParaRPr lang="en-GB" sz="1100"/>
          </a:p>
        </p:txBody>
      </p:sp>
      <p:pic>
        <p:nvPicPr>
          <p:cNvPr id="4" name="Picture 3">
            <a:extLst>
              <a:ext uri="{FF2B5EF4-FFF2-40B4-BE49-F238E27FC236}">
                <a16:creationId xmlns:a16="http://schemas.microsoft.com/office/drawing/2014/main" id="{549E40FC-8E71-6C6E-931A-3474A162395E}"/>
              </a:ext>
            </a:extLst>
          </p:cNvPr>
          <p:cNvPicPr>
            <a:picLocks noChangeAspect="1"/>
          </p:cNvPicPr>
          <p:nvPr/>
        </p:nvPicPr>
        <p:blipFill>
          <a:blip r:embed="rId2"/>
          <a:srcRect l="15123" t="34290" r="8266" b="15175"/>
          <a:stretch>
            <a:fillRect/>
          </a:stretch>
        </p:blipFill>
        <p:spPr>
          <a:xfrm>
            <a:off x="4126723" y="2528517"/>
            <a:ext cx="5664973" cy="326109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CBFD-0F59-F37A-6B55-AA9742E4BEC4}"/>
              </a:ext>
            </a:extLst>
          </p:cNvPr>
          <p:cNvSpPr txBox="1">
            <a:spLocks noGrp="1"/>
          </p:cNvSpPr>
          <p:nvPr>
            <p:ph type="title"/>
          </p:nvPr>
        </p:nvSpPr>
        <p:spPr>
          <a:xfrm>
            <a:off x="3808677" y="365129"/>
            <a:ext cx="7545125" cy="1325559"/>
          </a:xfrm>
        </p:spPr>
        <p:txBody>
          <a:bodyPr/>
          <a:lstStyle/>
          <a:p>
            <a:pPr lvl="0"/>
            <a:r>
              <a:rPr lang="en-GB" sz="1600"/>
              <a:t>Key Motivation Theories of Herzberg’s Two Factors</a:t>
            </a:r>
          </a:p>
        </p:txBody>
      </p:sp>
      <p:sp>
        <p:nvSpPr>
          <p:cNvPr id="3" name="Content Placeholder 2">
            <a:extLst>
              <a:ext uri="{FF2B5EF4-FFF2-40B4-BE49-F238E27FC236}">
                <a16:creationId xmlns:a16="http://schemas.microsoft.com/office/drawing/2014/main" id="{493DE42E-3B17-5275-688D-4CB5772C5675}"/>
              </a:ext>
            </a:extLst>
          </p:cNvPr>
          <p:cNvSpPr txBox="1">
            <a:spLocks noGrp="1"/>
          </p:cNvSpPr>
          <p:nvPr>
            <p:ph idx="1"/>
          </p:nvPr>
        </p:nvSpPr>
        <p:spPr/>
        <p:txBody>
          <a:bodyPr/>
          <a:lstStyle/>
          <a:p>
            <a:pPr lvl="0" algn="ctr">
              <a:buFont typeface="Wingdings" pitchFamily="2"/>
              <a:buChar char="q"/>
            </a:pPr>
            <a:r>
              <a:rPr lang="en-GB" sz="1100"/>
              <a:t>Herzberg et al 9(1957).</a:t>
            </a:r>
            <a:r>
              <a:rPr lang="en-GB" sz="1100">
                <a:latin typeface="Arial" pitchFamily="34"/>
              </a:rPr>
              <a:t>The research methodology has been strongly criticized and the underpinning assumption that everyone has the same needs is invalid, but it has influenced approaches to job design (job enrichment) and it supports the proposition that reward systems should provide for both financial and non-financial rewards</a:t>
            </a:r>
            <a:r>
              <a:rPr lang="en-GB" sz="1100"/>
              <a:t> important to further develop work satisfaction and self-realization. (Herzberg, 1966). </a:t>
            </a:r>
          </a:p>
          <a:p>
            <a:pPr marL="0" lvl="0" indent="0" algn="ctr">
              <a:buNone/>
            </a:pPr>
            <a:endParaRPr lang="en-GB" sz="1100"/>
          </a:p>
          <a:p>
            <a:pPr marL="0" lvl="0" indent="0">
              <a:buNone/>
            </a:pPr>
            <a:endParaRPr lang="en-GB" sz="1600"/>
          </a:p>
        </p:txBody>
      </p:sp>
      <p:sp>
        <p:nvSpPr>
          <p:cNvPr id="4" name="Content Placeholder 3">
            <a:extLst>
              <a:ext uri="{FF2B5EF4-FFF2-40B4-BE49-F238E27FC236}">
                <a16:creationId xmlns:a16="http://schemas.microsoft.com/office/drawing/2014/main" id="{7F5EF436-BCCA-7D9D-0354-B7497E5CA4B1}"/>
              </a:ext>
            </a:extLst>
          </p:cNvPr>
          <p:cNvSpPr txBox="1">
            <a:spLocks noGrp="1"/>
          </p:cNvSpPr>
          <p:nvPr>
            <p:ph idx="2"/>
          </p:nvPr>
        </p:nvSpPr>
        <p:spPr>
          <a:xfrm>
            <a:off x="6736640" y="1799877"/>
            <a:ext cx="5181603" cy="4351336"/>
          </a:xfrm>
        </p:spPr>
        <p:txBody>
          <a:bodyPr/>
          <a:lstStyle/>
          <a:p>
            <a:pPr lvl="3">
              <a:buFont typeface="Wingdings" pitchFamily="2"/>
              <a:buChar char="q"/>
            </a:pPr>
            <a:r>
              <a:rPr lang="en-GB" sz="1100"/>
              <a:t>Herzberg’s Hygiene Factors</a:t>
            </a:r>
          </a:p>
          <a:p>
            <a:pPr marL="0" lvl="0" indent="0">
              <a:buNone/>
            </a:pPr>
            <a:endParaRPr lang="en-GB" sz="1800"/>
          </a:p>
          <a:p>
            <a:pPr marL="0" lvl="0" indent="0">
              <a:buNone/>
            </a:pPr>
            <a:r>
              <a:rPr lang="en-GB" sz="1800"/>
              <a:t>   </a:t>
            </a:r>
          </a:p>
        </p:txBody>
      </p:sp>
      <p:pic>
        <p:nvPicPr>
          <p:cNvPr id="5" name="Picture 5">
            <a:extLst>
              <a:ext uri="{FF2B5EF4-FFF2-40B4-BE49-F238E27FC236}">
                <a16:creationId xmlns:a16="http://schemas.microsoft.com/office/drawing/2014/main" id="{EA920BB2-80D7-F126-6C47-1F5DE2539083}"/>
              </a:ext>
            </a:extLst>
          </p:cNvPr>
          <p:cNvPicPr>
            <a:picLocks noChangeAspect="1"/>
          </p:cNvPicPr>
          <p:nvPr/>
        </p:nvPicPr>
        <p:blipFill>
          <a:blip r:embed="rId2"/>
          <a:stretch>
            <a:fillRect/>
          </a:stretch>
        </p:blipFill>
        <p:spPr>
          <a:xfrm>
            <a:off x="6583680" y="2115043"/>
            <a:ext cx="4126723" cy="375235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6712-71C7-26BF-7329-8DF5FB58334C}"/>
              </a:ext>
            </a:extLst>
          </p:cNvPr>
          <p:cNvSpPr txBox="1">
            <a:spLocks noGrp="1"/>
          </p:cNvSpPr>
          <p:nvPr>
            <p:ph type="title"/>
          </p:nvPr>
        </p:nvSpPr>
        <p:spPr>
          <a:xfrm>
            <a:off x="4701204" y="365129"/>
            <a:ext cx="6652589" cy="1325559"/>
          </a:xfrm>
        </p:spPr>
        <p:txBody>
          <a:bodyPr/>
          <a:lstStyle/>
          <a:p>
            <a:pPr lvl="0"/>
            <a:r>
              <a:rPr lang="en-GB" sz="1600"/>
              <a:t>References</a:t>
            </a:r>
          </a:p>
        </p:txBody>
      </p:sp>
      <p:sp>
        <p:nvSpPr>
          <p:cNvPr id="3" name="Content Placeholder 2">
            <a:extLst>
              <a:ext uri="{FF2B5EF4-FFF2-40B4-BE49-F238E27FC236}">
                <a16:creationId xmlns:a16="http://schemas.microsoft.com/office/drawing/2014/main" id="{8472B003-6701-C75A-ACE2-25A8C40382BB}"/>
              </a:ext>
            </a:extLst>
          </p:cNvPr>
          <p:cNvSpPr txBox="1">
            <a:spLocks noGrp="1"/>
          </p:cNvSpPr>
          <p:nvPr>
            <p:ph idx="1"/>
          </p:nvPr>
        </p:nvSpPr>
        <p:spPr/>
        <p:txBody>
          <a:bodyPr/>
          <a:lstStyle/>
          <a:p>
            <a:pPr marL="0" lvl="0" indent="0">
              <a:buNone/>
            </a:pPr>
            <a:r>
              <a:rPr lang="en-GB" sz="1100"/>
              <a:t> Agyei, B.D. (2022) The Impact of Employee Motivation on Employees’ Operational Performance in the Ghanaian Large-scale Textile Manufacturing Industry.</a:t>
            </a:r>
          </a:p>
          <a:p>
            <a:pPr marL="0" lvl="0" indent="0">
              <a:buNone/>
            </a:pPr>
            <a:r>
              <a:rPr lang="en-GB" sz="1100"/>
              <a:t> Amran Rasli, Salman Memon and Mohd Fauzi Abu-Hussin (2022) ‘Congruency Between Maslow’s Hierarchy of Needs Theory and the Principles of Maqasid Sharī‘ah’, Journal of Islamic Thought and Civilization, 12(2). Available at: https://doi.org/10.32350/jitc.122.10.</a:t>
            </a:r>
          </a:p>
          <a:p>
            <a:pPr marL="0" lvl="0" indent="0">
              <a:buNone/>
            </a:pPr>
            <a:r>
              <a:rPr lang="en-GB" sz="1100"/>
              <a:t> Hur, Y. (2018) ‘Testing Herzberg’s Two-Factor Theory of Motivation in the Public Sector: Is it Applicable to Public Managers?’, Public organization review, 18(3), pp. 329–343. Available at: https://doi.org/10.1007/s11115-017-0379-1.</a:t>
            </a:r>
          </a:p>
          <a:p>
            <a:pPr marL="0" lvl="0" indent="0">
              <a:buNone/>
            </a:pPr>
            <a:r>
              <a:rPr lang="en-GB" sz="1100"/>
              <a:t> Intrinsic motivation and self-determination in exercise and sport (2013).</a:t>
            </a:r>
          </a:p>
          <a:p>
            <a:pPr marL="0" lvl="0" indent="0">
              <a:buNone/>
            </a:pPr>
            <a:r>
              <a:rPr lang="en-GB" sz="1100"/>
              <a:t>Ryan, R.M. and Deci, E.L. (2017) Self-determination theory : basic psychological needs in motivation, development, and wellness. New York: Guilford Press.</a:t>
            </a:r>
          </a:p>
          <a:p>
            <a:pPr lvl="0"/>
            <a:endParaRPr lang="en-GB"/>
          </a:p>
        </p:txBody>
      </p:sp>
    </p:spTree>
  </p:cSld>
  <p:clrMapOvr>
    <a:masterClrMapping/>
  </p:clrMapOvr>
</p:sld>
</file>

<file path=ppt/theme/theme1.xml><?xml version="1.0" encoding="utf-8"?>
<a:theme xmlns:a="http://schemas.openxmlformats.org/drawingml/2006/main" name="Gradien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1102</TotalTime>
  <Words>889</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YahooSans</vt:lpstr>
      <vt:lpstr>Arial</vt:lpstr>
      <vt:lpstr>Calibri</vt:lpstr>
      <vt:lpstr>Univers</vt:lpstr>
      <vt:lpstr>Wingdings</vt:lpstr>
      <vt:lpstr>GradientVTI</vt:lpstr>
      <vt:lpstr>Employee Motivation</vt:lpstr>
      <vt:lpstr>Table of Contents</vt:lpstr>
      <vt:lpstr>Introduction</vt:lpstr>
      <vt:lpstr>The Meaning of Motivation </vt:lpstr>
      <vt:lpstr>Extrinsic and Intrinsic Motivation</vt:lpstr>
      <vt:lpstr> Intrinsic Motivation</vt:lpstr>
      <vt:lpstr> Key Motivation Theories Maslow’s Hierarchy of Needs </vt:lpstr>
      <vt:lpstr>Key Motivation Theories of Herzberg’s Two Factors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Motivation</dc:title>
  <dc:creator>Marie Jeanne Mudijike</dc:creator>
  <cp:lastModifiedBy>Zaynah Iqbal</cp:lastModifiedBy>
  <cp:revision>58</cp:revision>
  <dcterms:created xsi:type="dcterms:W3CDTF">2023-06-27T05:54:27Z</dcterms:created>
  <dcterms:modified xsi:type="dcterms:W3CDTF">2023-06-30T14:06:38Z</dcterms:modified>
</cp:coreProperties>
</file>