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ore0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metadata/core-properties" Target="docProps/core0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53"/>
  </p:notes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4" r:id="rId26"/>
    <p:sldId id="281" r:id="rId27"/>
    <p:sldId id="282" r:id="rId28"/>
    <p:sldId id="283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307" r:id="rId40"/>
    <p:sldId id="295" r:id="rId41"/>
    <p:sldId id="306" r:id="rId42"/>
    <p:sldId id="296" r:id="rId43"/>
    <p:sldId id="297" r:id="rId44"/>
    <p:sldId id="298" r:id="rId45"/>
    <p:sldId id="299" r:id="rId46"/>
    <p:sldId id="300" r:id="rId47"/>
    <p:sldId id="301" r:id="rId48"/>
    <p:sldId id="302" r:id="rId49"/>
    <p:sldId id="303" r:id="rId50"/>
    <p:sldId id="304" r:id="rId51"/>
    <p:sldId id="305" r:id="rId52"/>
  </p:sldIdLst>
  <p:sldSz cx="12192000" cy="6858000"/>
  <p:notesSz cx="7559675" cy="106918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0163931-D2D0-4CA6-8992-E333F7E92CD7}" v="18" dt="2026-10-27T12:18:30.66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5" d="100"/>
          <a:sy n="105" d="100"/>
        </p:scale>
        <p:origin x="798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8" Type="http://schemas.microsoft.com/office/2015/10/relationships/revisionInfo" Target="revisionInfo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4281488" y="0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4678D9-3085-4915-8C2C-B7DAE3380DFD}" type="datetimeFigureOut">
              <a:rPr lang="en-GB" smtClean="0"/>
              <a:t>27/10/2026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573088" y="1336675"/>
            <a:ext cx="6413500" cy="36083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755650" y="5145088"/>
            <a:ext cx="6048375" cy="42100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10155238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4281488" y="10155238"/>
            <a:ext cx="3276600" cy="5365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A7C7EA-9A20-4C72-A4F1-904DC2F346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843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Let’s take a break and then start to untangle it all!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7C7EA-9A20-4C72-A4F1-904DC2F34678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147379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Opportunity to use </a:t>
            </a:r>
            <a:r>
              <a:rPr lang="en-GB" dirty="0" err="1"/>
              <a:t>vevox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7C7EA-9A20-4C72-A4F1-904DC2F34678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0878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to make with post it’s/strips of paper and a sheet of a3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7C7EA-9A20-4C72-A4F1-904DC2F34678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964686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Students to make with post it’s/strips of paper and a sheet of a3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7C7EA-9A20-4C72-A4F1-904DC2F34678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053850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ON NEXT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7C7EA-9A20-4C72-A4F1-904DC2F34678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70493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VIDEO ON NEXT SLIDE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7C7EA-9A20-4C72-A4F1-904DC2F34678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657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7C7EA-9A20-4C72-A4F1-904DC2F34678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228704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7C7EA-9A20-4C72-A4F1-904DC2F34678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05581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WHAT IS THE EMOTIVE LANGUAGE HERE? DOES THIS MAKE IT VALID?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7C7EA-9A20-4C72-A4F1-904DC2F34678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089554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THINK PAIR SHARE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7C7EA-9A20-4C72-A4F1-904DC2F34678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7979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WHY IS THIS NEEDED? WHAT ABOUT ETHICS?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7C7EA-9A20-4C72-A4F1-904DC2F34678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49185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DISCUSS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7C7EA-9A20-4C72-A4F1-904DC2F34678}" type="slidenum">
              <a:rPr lang="en-GB" smtClean="0"/>
              <a:t>49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526215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STUDENTS MAKE TWO COLUMNS IN PAIRS 10 MINS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7C7EA-9A20-4C72-A4F1-904DC2F34678}" type="slidenum">
              <a:rPr lang="en-GB" smtClean="0"/>
              <a:t>50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85877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8A7C7EA-9A20-4C72-A4F1-904DC2F34678}" type="slidenum">
              <a:rPr lang="en-GB" smtClean="0"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587208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master-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master-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09480" y="259200"/>
            <a:ext cx="10972080" cy="1084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4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" name="PlaceHolder 2"/>
          <p:cNvSpPr>
            <a:spLocks noGrp="1"/>
          </p:cNvSpPr>
          <p:nvPr>
            <p:ph type="subTitle"/>
          </p:nvPr>
        </p:nvSpPr>
        <p:spPr>
          <a:xfrm>
            <a:off x="609480" y="1520280"/>
            <a:ext cx="10972080" cy="37684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ceHolder 1"/>
          <p:cNvSpPr>
            <a:spLocks noGrp="1"/>
          </p:cNvSpPr>
          <p:nvPr>
            <p:ph type="title"/>
          </p:nvPr>
        </p:nvSpPr>
        <p:spPr>
          <a:xfrm>
            <a:off x="609480" y="259200"/>
            <a:ext cx="10972080" cy="1084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r>
              <a:rPr lang="en-US" sz="4400" b="0" strike="noStrike" spc="-1">
                <a:solidFill>
                  <a:srgbClr val="000000"/>
                </a:solidFill>
                <a:latin typeface="Arial"/>
              </a:rPr>
              <a:t>Click to edit the title text format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body"/>
          </p:nvPr>
        </p:nvSpPr>
        <p:spPr>
          <a:xfrm>
            <a:off x="609480" y="1520280"/>
            <a:ext cx="10972080" cy="37684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3200" b="0" strike="noStrike" spc="-1">
                <a:solidFill>
                  <a:srgbClr val="000000"/>
                </a:solidFill>
                <a:latin typeface="Arial"/>
              </a:rPr>
              <a:t>Click to edit the outline text format</a:t>
            </a:r>
          </a:p>
          <a:p>
            <a:pPr marL="864000" lvl="1" indent="-324000"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800" b="0" strike="noStrike" spc="-1">
                <a:solidFill>
                  <a:srgbClr val="000000"/>
                </a:solidFill>
                <a:latin typeface="Arial"/>
              </a:rPr>
              <a:t>Second Outline Level</a:t>
            </a:r>
          </a:p>
          <a:p>
            <a:pPr marL="1296000" lvl="2" indent="-288000"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400" b="0" strike="noStrike" spc="-1">
                <a:solidFill>
                  <a:srgbClr val="000000"/>
                </a:solidFill>
                <a:latin typeface="Arial"/>
              </a:rPr>
              <a:t>Third Outline Level</a:t>
            </a:r>
          </a:p>
          <a:p>
            <a:pPr marL="1728000" lvl="3" indent="-216000"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Fourth Outline Level</a:t>
            </a:r>
          </a:p>
          <a:p>
            <a:pPr marL="2160000" lvl="4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Fifth Outline Level</a:t>
            </a:r>
          </a:p>
          <a:p>
            <a:pPr marL="2592000" lvl="5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Sixth Outline Level</a:t>
            </a:r>
          </a:p>
          <a:p>
            <a:pPr marL="3024000" lvl="6" indent="-216000"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</a:pPr>
            <a:r>
              <a:rPr lang="en-US" sz="2000" b="0" strike="noStrike" spc="-1">
                <a:solidFill>
                  <a:srgbClr val="000000"/>
                </a:solidFill>
                <a:latin typeface="Arial"/>
              </a:rPr>
              <a:t>Seventh Outline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7" Type="http://schemas.openxmlformats.org/officeDocument/2006/relationships/image" Target="../media/image26.jpe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5.png"/><Relationship Id="rId5" Type="http://schemas.openxmlformats.org/officeDocument/2006/relationships/image" Target="../media/image24.jpeg"/><Relationship Id="rId4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9.png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5.jpe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png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Ilsafy6F7BI?start=38&amp;feature=oembed" TargetMode="Externa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7" Type="http://schemas.openxmlformats.org/officeDocument/2006/relationships/image" Target="../media/image5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6.png"/><Relationship Id="rId5" Type="http://schemas.openxmlformats.org/officeDocument/2006/relationships/image" Target="../media/image55.jpeg"/><Relationship Id="rId4" Type="http://schemas.openxmlformats.org/officeDocument/2006/relationships/image" Target="../media/image54.png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7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a4Ih2okz2dI?feature=oembed" TargetMode="External"/><Relationship Id="rId4" Type="http://schemas.openxmlformats.org/officeDocument/2006/relationships/image" Target="../media/image58.jpeg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jpeg"/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2.jpeg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styn.llyw.cymru/adnoddau-gwella/athrawon-fel-ymchwilwyr/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3.jpe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hyperlink" Target="https://estyn.gov.wales/improvement-resources/teachers-as-researchers/" TargetMode="External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7.png"/><Relationship Id="rId5" Type="http://schemas.openxmlformats.org/officeDocument/2006/relationships/image" Target="../media/image66.jpeg"/><Relationship Id="rId4" Type="http://schemas.openxmlformats.org/officeDocument/2006/relationships/image" Target="../media/image65.jpeg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8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4.jpeg"/><Relationship Id="rId3" Type="http://schemas.openxmlformats.org/officeDocument/2006/relationships/image" Target="../media/image69.png"/><Relationship Id="rId7" Type="http://schemas.openxmlformats.org/officeDocument/2006/relationships/image" Target="../media/image7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2.jpeg"/><Relationship Id="rId5" Type="http://schemas.openxmlformats.org/officeDocument/2006/relationships/image" Target="../media/image71.png"/><Relationship Id="rId4" Type="http://schemas.openxmlformats.org/officeDocument/2006/relationships/image" Target="../media/image70.jpeg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image" Target="../media/image80.jpeg"/><Relationship Id="rId3" Type="http://schemas.openxmlformats.org/officeDocument/2006/relationships/image" Target="../media/image75.png"/><Relationship Id="rId7" Type="http://schemas.openxmlformats.org/officeDocument/2006/relationships/image" Target="../media/image79.png"/><Relationship Id="rId12" Type="http://schemas.openxmlformats.org/officeDocument/2006/relationships/image" Target="../media/image84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8.jpeg"/><Relationship Id="rId11" Type="http://schemas.openxmlformats.org/officeDocument/2006/relationships/image" Target="../media/image83.png"/><Relationship Id="rId5" Type="http://schemas.openxmlformats.org/officeDocument/2006/relationships/image" Target="../media/image77.png"/><Relationship Id="rId10" Type="http://schemas.openxmlformats.org/officeDocument/2006/relationships/image" Target="../media/image82.jpeg"/><Relationship Id="rId4" Type="http://schemas.openxmlformats.org/officeDocument/2006/relationships/image" Target="../media/image76.png"/><Relationship Id="rId9" Type="http://schemas.openxmlformats.org/officeDocument/2006/relationships/image" Target="../media/image81.png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0.jpeg"/><Relationship Id="rId3" Type="http://schemas.openxmlformats.org/officeDocument/2006/relationships/image" Target="../media/image85.png"/><Relationship Id="rId7" Type="http://schemas.openxmlformats.org/officeDocument/2006/relationships/image" Target="../media/image89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8.jpeg"/><Relationship Id="rId5" Type="http://schemas.openxmlformats.org/officeDocument/2006/relationships/image" Target="../media/image87.png"/><Relationship Id="rId10" Type="http://schemas.openxmlformats.org/officeDocument/2006/relationships/image" Target="../media/image92.jpeg"/><Relationship Id="rId4" Type="http://schemas.openxmlformats.org/officeDocument/2006/relationships/image" Target="../media/image86.jpeg"/><Relationship Id="rId9" Type="http://schemas.openxmlformats.org/officeDocument/2006/relationships/image" Target="../media/image91.png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3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4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-form: Shape 3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5" name="Picture 4"/>
          <p:cNvPicPr/>
          <p:nvPr/>
        </p:nvPicPr>
        <p:blipFill>
          <a:blip r:embed="rId2"/>
          <a:stretch/>
        </p:blipFill>
        <p:spPr>
          <a:xfrm>
            <a:off x="204120" y="201240"/>
            <a:ext cx="11831040" cy="6453000"/>
          </a:xfrm>
          <a:prstGeom prst="rect">
            <a:avLst/>
          </a:prstGeom>
          <a:ln w="0">
            <a:noFill/>
          </a:ln>
        </p:spPr>
      </p:pic>
      <p:pic>
        <p:nvPicPr>
          <p:cNvPr id="6" name="Picture 5"/>
          <p:cNvPicPr/>
          <p:nvPr/>
        </p:nvPicPr>
        <p:blipFill>
          <a:blip r:embed="rId3"/>
          <a:stretch/>
        </p:blipFill>
        <p:spPr>
          <a:xfrm>
            <a:off x="10089720" y="5931360"/>
            <a:ext cx="1809360" cy="723600"/>
          </a:xfrm>
          <a:prstGeom prst="rect">
            <a:avLst/>
          </a:prstGeom>
          <a:ln w="0">
            <a:noFill/>
          </a:ln>
        </p:spPr>
      </p:pic>
      <p:sp>
        <p:nvSpPr>
          <p:cNvPr id="7" name="TextBox 6"/>
          <p:cNvSpPr txBox="1"/>
          <p:nvPr/>
        </p:nvSpPr>
        <p:spPr>
          <a:xfrm>
            <a:off x="614160" y="487440"/>
            <a:ext cx="816480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1" strike="noStrike" spc="-1">
                <a:solidFill>
                  <a:srgbClr val="000000"/>
                </a:solidFill>
                <a:latin typeface="Calibri"/>
                <a:ea typeface="Calibri"/>
              </a:rPr>
              <a:t>ECAD4019  Professional and Pedagogic Studies: 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" name="Free-form: Shape 7"/>
          <p:cNvSpPr/>
          <p:nvPr/>
        </p:nvSpPr>
        <p:spPr>
          <a:xfrm>
            <a:off x="6684840" y="1463400"/>
            <a:ext cx="5043960" cy="3293640"/>
          </a:xfrm>
          <a:custGeom>
            <a:avLst/>
            <a:gdLst/>
            <a:ahLst/>
            <a:cxnLst/>
            <a:rect l="0" t="0" r="r" b="b"/>
            <a:pathLst>
              <a:path w="14011" h="9149">
                <a:moveTo>
                  <a:pt x="0" y="9149"/>
                </a:moveTo>
                <a:lnTo>
                  <a:pt x="14011" y="9149"/>
                </a:lnTo>
                <a:lnTo>
                  <a:pt x="14011" y="0"/>
                </a:lnTo>
                <a:lnTo>
                  <a:pt x="0" y="0"/>
                </a:lnTo>
                <a:lnTo>
                  <a:pt x="0" y="9149"/>
                </a:lnTo>
                <a:close/>
              </a:path>
            </a:pathLst>
          </a:custGeom>
          <a:solidFill>
            <a:srgbClr val="E2F0D9">
              <a:alpha val="38000"/>
            </a:srgbClr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614160" y="975240"/>
            <a:ext cx="898776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800" b="0" strike="noStrike" spc="-1">
                <a:solidFill>
                  <a:srgbClr val="000000"/>
                </a:solidFill>
                <a:latin typeface="Calibri"/>
                <a:ea typeface="Calibri"/>
              </a:rPr>
              <a:t>Researching the Learning:  what, how and why am I teaching? </a:t>
            </a:r>
            <a:endParaRPr lang="en-US" sz="2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6833520" y="1807920"/>
            <a:ext cx="166968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1" strike="noStrike" spc="-1">
                <a:solidFill>
                  <a:srgbClr val="FF0000"/>
                </a:solidFill>
                <a:latin typeface="Calibri"/>
                <a:ea typeface="Calibri"/>
              </a:rPr>
              <a:t>Session 1: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6777360" y="2315160"/>
            <a:ext cx="406440" cy="4561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7234560" y="2296080"/>
            <a:ext cx="417816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Introduction to aims and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7234560" y="2783880"/>
            <a:ext cx="351504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outcomes of module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6777360" y="3290400"/>
            <a:ext cx="406800" cy="4561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234560" y="3271320"/>
            <a:ext cx="383040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Suggested structure of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" name="TextBox 15"/>
          <p:cNvSpPr txBox="1"/>
          <p:nvPr/>
        </p:nvSpPr>
        <p:spPr>
          <a:xfrm>
            <a:off x="7234560" y="3759480"/>
            <a:ext cx="394776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assignment and reading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Free-form: Shape 23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25" name="Picture 24"/>
          <p:cNvPicPr/>
          <p:nvPr/>
        </p:nvPicPr>
        <p:blipFill>
          <a:blip r:embed="rId2"/>
          <a:stretch/>
        </p:blipFill>
        <p:spPr>
          <a:xfrm>
            <a:off x="788040" y="189360"/>
            <a:ext cx="2272320" cy="1467720"/>
          </a:xfrm>
          <a:prstGeom prst="rect">
            <a:avLst/>
          </a:prstGeom>
          <a:ln w="0">
            <a:noFill/>
          </a:ln>
        </p:spPr>
      </p:pic>
      <p:pic>
        <p:nvPicPr>
          <p:cNvPr id="26" name="Picture 25"/>
          <p:cNvPicPr/>
          <p:nvPr/>
        </p:nvPicPr>
        <p:blipFill>
          <a:blip r:embed="rId3"/>
          <a:stretch/>
        </p:blipFill>
        <p:spPr>
          <a:xfrm>
            <a:off x="280800" y="1657440"/>
            <a:ext cx="6000480" cy="4638240"/>
          </a:xfrm>
          <a:prstGeom prst="rect">
            <a:avLst/>
          </a:prstGeom>
          <a:ln w="0">
            <a:noFill/>
          </a:ln>
        </p:spPr>
      </p:pic>
      <p:pic>
        <p:nvPicPr>
          <p:cNvPr id="27" name="Picture 26"/>
          <p:cNvPicPr/>
          <p:nvPr/>
        </p:nvPicPr>
        <p:blipFill>
          <a:blip r:embed="rId4"/>
          <a:stretch/>
        </p:blipFill>
        <p:spPr>
          <a:xfrm>
            <a:off x="5910120" y="1841400"/>
            <a:ext cx="6281280" cy="3704760"/>
          </a:xfrm>
          <a:prstGeom prst="rect">
            <a:avLst/>
          </a:prstGeom>
          <a:ln w="0">
            <a:noFill/>
          </a:ln>
        </p:spPr>
      </p:pic>
      <p:pic>
        <p:nvPicPr>
          <p:cNvPr id="28" name="Picture 27"/>
          <p:cNvPicPr/>
          <p:nvPr/>
        </p:nvPicPr>
        <p:blipFill>
          <a:blip r:embed="rId5"/>
          <a:stretch/>
        </p:blipFill>
        <p:spPr>
          <a:xfrm>
            <a:off x="0" y="1162800"/>
            <a:ext cx="3891240" cy="1379520"/>
          </a:xfrm>
          <a:prstGeom prst="rect">
            <a:avLst/>
          </a:prstGeom>
          <a:ln w="0">
            <a:noFill/>
          </a:ln>
        </p:spPr>
      </p:pic>
      <p:pic>
        <p:nvPicPr>
          <p:cNvPr id="29" name="Picture 28"/>
          <p:cNvPicPr/>
          <p:nvPr/>
        </p:nvPicPr>
        <p:blipFill>
          <a:blip r:embed="rId6"/>
          <a:stretch/>
        </p:blipFill>
        <p:spPr>
          <a:xfrm>
            <a:off x="5961960" y="1491840"/>
            <a:ext cx="4650120" cy="992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Free-form: Shape 29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31" name="Picture 30"/>
          <p:cNvPicPr/>
          <p:nvPr/>
        </p:nvPicPr>
        <p:blipFill>
          <a:blip r:embed="rId2"/>
          <a:stretch/>
        </p:blipFill>
        <p:spPr>
          <a:xfrm>
            <a:off x="788040" y="189360"/>
            <a:ext cx="2272320" cy="1467720"/>
          </a:xfrm>
          <a:prstGeom prst="rect">
            <a:avLst/>
          </a:prstGeom>
          <a:ln w="0">
            <a:noFill/>
          </a:ln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4A1C595-60C9-F34E-8E7D-C154CB5C628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209" y="2660079"/>
            <a:ext cx="11551003" cy="1491094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Free-form: Shape 34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36" name="Picture 35"/>
          <p:cNvPicPr/>
          <p:nvPr/>
        </p:nvPicPr>
        <p:blipFill>
          <a:blip r:embed="rId2"/>
          <a:stretch/>
        </p:blipFill>
        <p:spPr>
          <a:xfrm>
            <a:off x="176040" y="162000"/>
            <a:ext cx="11839320" cy="6533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Free-form: Shape 36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8" name="Free-form: Shape 37"/>
          <p:cNvSpPr/>
          <p:nvPr/>
        </p:nvSpPr>
        <p:spPr>
          <a:xfrm>
            <a:off x="451080" y="985320"/>
            <a:ext cx="5261040" cy="2605680"/>
          </a:xfrm>
          <a:custGeom>
            <a:avLst/>
            <a:gdLst/>
            <a:ahLst/>
            <a:cxnLst/>
            <a:rect l="0" t="0" r="r" b="b"/>
            <a:pathLst>
              <a:path w="14614" h="7238">
                <a:moveTo>
                  <a:pt x="0" y="1073"/>
                </a:moveTo>
                <a:cubicBezTo>
                  <a:pt x="0" y="481"/>
                  <a:pt x="480" y="0"/>
                  <a:pt x="1072" y="0"/>
                </a:cubicBezTo>
                <a:lnTo>
                  <a:pt x="2435" y="0"/>
                </a:lnTo>
                <a:lnTo>
                  <a:pt x="6090" y="0"/>
                </a:lnTo>
                <a:lnTo>
                  <a:pt x="13542" y="0"/>
                </a:lnTo>
                <a:cubicBezTo>
                  <a:pt x="14134" y="0"/>
                  <a:pt x="14614" y="481"/>
                  <a:pt x="14614" y="1073"/>
                </a:cubicBezTo>
                <a:lnTo>
                  <a:pt x="14614" y="3754"/>
                </a:lnTo>
                <a:lnTo>
                  <a:pt x="14614" y="5362"/>
                </a:lnTo>
                <a:cubicBezTo>
                  <a:pt x="14614" y="5954"/>
                  <a:pt x="14134" y="6434"/>
                  <a:pt x="13542" y="6434"/>
                </a:cubicBezTo>
                <a:lnTo>
                  <a:pt x="6090" y="6434"/>
                </a:lnTo>
                <a:lnTo>
                  <a:pt x="4262" y="7238"/>
                </a:lnTo>
                <a:lnTo>
                  <a:pt x="2435" y="6434"/>
                </a:lnTo>
                <a:lnTo>
                  <a:pt x="1072" y="6434"/>
                </a:lnTo>
                <a:cubicBezTo>
                  <a:pt x="480" y="6434"/>
                  <a:pt x="0" y="5954"/>
                  <a:pt x="0" y="5362"/>
                </a:cubicBezTo>
                <a:lnTo>
                  <a:pt x="0" y="3754"/>
                </a:lnTo>
                <a:lnTo>
                  <a:pt x="0" y="1073"/>
                </a:lnTo>
                <a:close/>
              </a:path>
            </a:pathLst>
          </a:custGeom>
          <a:solidFill>
            <a:srgbClr val="FBE5D6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9" name="Free-form: Shape 38"/>
          <p:cNvSpPr/>
          <p:nvPr/>
        </p:nvSpPr>
        <p:spPr>
          <a:xfrm>
            <a:off x="6050520" y="985320"/>
            <a:ext cx="5261040" cy="2605680"/>
          </a:xfrm>
          <a:custGeom>
            <a:avLst/>
            <a:gdLst/>
            <a:ahLst/>
            <a:cxnLst/>
            <a:rect l="0" t="0" r="r" b="b"/>
            <a:pathLst>
              <a:path w="14614" h="7238">
                <a:moveTo>
                  <a:pt x="0" y="1073"/>
                </a:moveTo>
                <a:cubicBezTo>
                  <a:pt x="0" y="481"/>
                  <a:pt x="479" y="0"/>
                  <a:pt x="1072" y="0"/>
                </a:cubicBezTo>
                <a:lnTo>
                  <a:pt x="2435" y="0"/>
                </a:lnTo>
                <a:lnTo>
                  <a:pt x="6089" y="0"/>
                </a:lnTo>
                <a:lnTo>
                  <a:pt x="13542" y="0"/>
                </a:lnTo>
                <a:cubicBezTo>
                  <a:pt x="14134" y="0"/>
                  <a:pt x="14614" y="481"/>
                  <a:pt x="14614" y="1073"/>
                </a:cubicBezTo>
                <a:lnTo>
                  <a:pt x="14614" y="3754"/>
                </a:lnTo>
                <a:lnTo>
                  <a:pt x="14614" y="5362"/>
                </a:lnTo>
                <a:cubicBezTo>
                  <a:pt x="14614" y="5954"/>
                  <a:pt x="14134" y="6434"/>
                  <a:pt x="13542" y="6434"/>
                </a:cubicBezTo>
                <a:lnTo>
                  <a:pt x="6089" y="6434"/>
                </a:lnTo>
                <a:lnTo>
                  <a:pt x="4261" y="7238"/>
                </a:lnTo>
                <a:lnTo>
                  <a:pt x="2435" y="6434"/>
                </a:lnTo>
                <a:lnTo>
                  <a:pt x="1072" y="6434"/>
                </a:lnTo>
                <a:cubicBezTo>
                  <a:pt x="479" y="6434"/>
                  <a:pt x="0" y="5954"/>
                  <a:pt x="0" y="5362"/>
                </a:cubicBezTo>
                <a:lnTo>
                  <a:pt x="0" y="3754"/>
                </a:lnTo>
                <a:lnTo>
                  <a:pt x="0" y="1073"/>
                </a:lnTo>
                <a:close/>
              </a:path>
            </a:pathLst>
          </a:custGeom>
          <a:solidFill>
            <a:srgbClr val="E2F0D9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0" name="Free-form: Shape 39"/>
          <p:cNvSpPr/>
          <p:nvPr/>
        </p:nvSpPr>
        <p:spPr>
          <a:xfrm>
            <a:off x="462960" y="3809880"/>
            <a:ext cx="5261040" cy="2605320"/>
          </a:xfrm>
          <a:custGeom>
            <a:avLst/>
            <a:gdLst/>
            <a:ahLst/>
            <a:cxnLst/>
            <a:rect l="0" t="0" r="r" b="b"/>
            <a:pathLst>
              <a:path w="14614" h="7237">
                <a:moveTo>
                  <a:pt x="0" y="1073"/>
                </a:moveTo>
                <a:cubicBezTo>
                  <a:pt x="0" y="481"/>
                  <a:pt x="480" y="0"/>
                  <a:pt x="1072" y="0"/>
                </a:cubicBezTo>
                <a:lnTo>
                  <a:pt x="2436" y="0"/>
                </a:lnTo>
                <a:lnTo>
                  <a:pt x="6090" y="0"/>
                </a:lnTo>
                <a:lnTo>
                  <a:pt x="13542" y="0"/>
                </a:lnTo>
                <a:cubicBezTo>
                  <a:pt x="14134" y="0"/>
                  <a:pt x="14614" y="481"/>
                  <a:pt x="14614" y="1073"/>
                </a:cubicBezTo>
                <a:lnTo>
                  <a:pt x="14614" y="3753"/>
                </a:lnTo>
                <a:lnTo>
                  <a:pt x="14614" y="5361"/>
                </a:lnTo>
                <a:cubicBezTo>
                  <a:pt x="14614" y="5953"/>
                  <a:pt x="14134" y="6433"/>
                  <a:pt x="13542" y="6433"/>
                </a:cubicBezTo>
                <a:lnTo>
                  <a:pt x="6090" y="6433"/>
                </a:lnTo>
                <a:lnTo>
                  <a:pt x="4262" y="7237"/>
                </a:lnTo>
                <a:lnTo>
                  <a:pt x="2436" y="6433"/>
                </a:lnTo>
                <a:lnTo>
                  <a:pt x="1072" y="6433"/>
                </a:lnTo>
                <a:cubicBezTo>
                  <a:pt x="480" y="6433"/>
                  <a:pt x="0" y="5953"/>
                  <a:pt x="0" y="5361"/>
                </a:cubicBezTo>
                <a:lnTo>
                  <a:pt x="0" y="3753"/>
                </a:lnTo>
                <a:lnTo>
                  <a:pt x="0" y="1073"/>
                </a:lnTo>
                <a:close/>
              </a:path>
            </a:pathLst>
          </a:custGeom>
          <a:solidFill>
            <a:srgbClr val="DAE3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1" name="Free-form: Shape 40"/>
          <p:cNvSpPr/>
          <p:nvPr/>
        </p:nvSpPr>
        <p:spPr>
          <a:xfrm>
            <a:off x="6095880" y="3809880"/>
            <a:ext cx="5261040" cy="2605320"/>
          </a:xfrm>
          <a:custGeom>
            <a:avLst/>
            <a:gdLst/>
            <a:ahLst/>
            <a:cxnLst/>
            <a:rect l="0" t="0" r="r" b="b"/>
            <a:pathLst>
              <a:path w="14614" h="7237">
                <a:moveTo>
                  <a:pt x="0" y="1073"/>
                </a:moveTo>
                <a:cubicBezTo>
                  <a:pt x="0" y="481"/>
                  <a:pt x="480" y="0"/>
                  <a:pt x="1072" y="0"/>
                </a:cubicBezTo>
                <a:lnTo>
                  <a:pt x="2435" y="0"/>
                </a:lnTo>
                <a:lnTo>
                  <a:pt x="6090" y="0"/>
                </a:lnTo>
                <a:lnTo>
                  <a:pt x="13542" y="0"/>
                </a:lnTo>
                <a:cubicBezTo>
                  <a:pt x="14134" y="0"/>
                  <a:pt x="14614" y="481"/>
                  <a:pt x="14614" y="1073"/>
                </a:cubicBezTo>
                <a:lnTo>
                  <a:pt x="14614" y="3753"/>
                </a:lnTo>
                <a:lnTo>
                  <a:pt x="14614" y="5361"/>
                </a:lnTo>
                <a:cubicBezTo>
                  <a:pt x="14614" y="5953"/>
                  <a:pt x="14134" y="6433"/>
                  <a:pt x="13542" y="6433"/>
                </a:cubicBezTo>
                <a:lnTo>
                  <a:pt x="6090" y="6433"/>
                </a:lnTo>
                <a:lnTo>
                  <a:pt x="4262" y="7237"/>
                </a:lnTo>
                <a:lnTo>
                  <a:pt x="2435" y="6433"/>
                </a:lnTo>
                <a:lnTo>
                  <a:pt x="1072" y="6433"/>
                </a:lnTo>
                <a:cubicBezTo>
                  <a:pt x="480" y="6433"/>
                  <a:pt x="0" y="5953"/>
                  <a:pt x="0" y="5361"/>
                </a:cubicBezTo>
                <a:lnTo>
                  <a:pt x="0" y="3753"/>
                </a:lnTo>
                <a:lnTo>
                  <a:pt x="0" y="1073"/>
                </a:lnTo>
                <a:close/>
              </a:path>
            </a:pathLst>
          </a:custGeom>
          <a:solidFill>
            <a:srgbClr val="FFF2CC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2" name="TextBox 41"/>
          <p:cNvSpPr txBox="1"/>
          <p:nvPr/>
        </p:nvSpPr>
        <p:spPr>
          <a:xfrm>
            <a:off x="364680" y="241560"/>
            <a:ext cx="561348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1" strike="noStrike" spc="-1">
                <a:solidFill>
                  <a:srgbClr val="000000"/>
                </a:solidFill>
                <a:latin typeface="Calibri"/>
                <a:ea typeface="Calibri"/>
              </a:rPr>
              <a:t>Yr Athrofa Research Dispositions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" name="TextBox 42"/>
          <p:cNvSpPr txBox="1"/>
          <p:nvPr/>
        </p:nvSpPr>
        <p:spPr>
          <a:xfrm>
            <a:off x="816120" y="1180440"/>
            <a:ext cx="18738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1" strike="noStrike" spc="-1">
                <a:solidFill>
                  <a:srgbClr val="000000"/>
                </a:solidFill>
                <a:latin typeface="Calibri"/>
                <a:ea typeface="Calibri"/>
              </a:rPr>
              <a:t>Being sceptical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" name="TextBox 43"/>
          <p:cNvSpPr txBox="1"/>
          <p:nvPr/>
        </p:nvSpPr>
        <p:spPr>
          <a:xfrm>
            <a:off x="816120" y="155952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5" name="TextBox 44"/>
          <p:cNvSpPr txBox="1"/>
          <p:nvPr/>
        </p:nvSpPr>
        <p:spPr>
          <a:xfrm>
            <a:off x="1158840" y="1547640"/>
            <a:ext cx="352584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Understand </a:t>
            </a:r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empirical evidence 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in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6" name="TextBox 45"/>
          <p:cNvSpPr txBox="1"/>
          <p:nvPr/>
        </p:nvSpPr>
        <p:spPr>
          <a:xfrm>
            <a:off x="1158840" y="1852200"/>
            <a:ext cx="16437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contested fields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7" name="TextBox 46"/>
          <p:cNvSpPr txBox="1"/>
          <p:nvPr/>
        </p:nvSpPr>
        <p:spPr>
          <a:xfrm>
            <a:off x="816120" y="216900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8" name="TextBox 47"/>
          <p:cNvSpPr txBox="1"/>
          <p:nvPr/>
        </p:nvSpPr>
        <p:spPr>
          <a:xfrm>
            <a:off x="1158840" y="2157120"/>
            <a:ext cx="40485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Being aware of political, economic and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9" name="TextBox 48"/>
          <p:cNvSpPr txBox="1"/>
          <p:nvPr/>
        </p:nvSpPr>
        <p:spPr>
          <a:xfrm>
            <a:off x="1158840" y="2462040"/>
            <a:ext cx="281844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social drivers for ‘evidence’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0" name="TextBox 49"/>
          <p:cNvSpPr txBox="1"/>
          <p:nvPr/>
        </p:nvSpPr>
        <p:spPr>
          <a:xfrm>
            <a:off x="6558480" y="1227600"/>
            <a:ext cx="16268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1" strike="noStrike" spc="-1">
                <a:solidFill>
                  <a:srgbClr val="000000"/>
                </a:solidFill>
                <a:latin typeface="Calibri"/>
                <a:ea typeface="Calibri"/>
              </a:rPr>
              <a:t>Being ethical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TextBox 50"/>
          <p:cNvSpPr txBox="1"/>
          <p:nvPr/>
        </p:nvSpPr>
        <p:spPr>
          <a:xfrm>
            <a:off x="6558480" y="160596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TextBox 51"/>
          <p:cNvSpPr txBox="1"/>
          <p:nvPr/>
        </p:nvSpPr>
        <p:spPr>
          <a:xfrm>
            <a:off x="6901200" y="1594080"/>
            <a:ext cx="407592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Knowing and using ethical principles of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TextBox 52"/>
          <p:cNvSpPr txBox="1"/>
          <p:nvPr/>
        </p:nvSpPr>
        <p:spPr>
          <a:xfrm>
            <a:off x="6901200" y="1899000"/>
            <a:ext cx="8938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research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4" name="TextBox 53"/>
          <p:cNvSpPr txBox="1"/>
          <p:nvPr/>
        </p:nvSpPr>
        <p:spPr>
          <a:xfrm>
            <a:off x="6558480" y="2215440"/>
            <a:ext cx="25452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5" name="TextBox 54"/>
          <p:cNvSpPr txBox="1"/>
          <p:nvPr/>
        </p:nvSpPr>
        <p:spPr>
          <a:xfrm>
            <a:off x="6901200" y="2203560"/>
            <a:ext cx="29206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Understanding </a:t>
            </a:r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positionality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6" name="TextBox 55"/>
          <p:cNvSpPr txBox="1"/>
          <p:nvPr/>
        </p:nvSpPr>
        <p:spPr>
          <a:xfrm>
            <a:off x="927000" y="4060080"/>
            <a:ext cx="32223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1" strike="noStrike" spc="-1">
                <a:solidFill>
                  <a:srgbClr val="000000"/>
                </a:solidFill>
                <a:latin typeface="Calibri"/>
                <a:ea typeface="Calibri"/>
              </a:rPr>
              <a:t>Being a skilled researcher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7" name="TextBox 56"/>
          <p:cNvSpPr txBox="1"/>
          <p:nvPr/>
        </p:nvSpPr>
        <p:spPr>
          <a:xfrm>
            <a:off x="927000" y="443844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" name="TextBox 57"/>
          <p:cNvSpPr txBox="1"/>
          <p:nvPr/>
        </p:nvSpPr>
        <p:spPr>
          <a:xfrm>
            <a:off x="1269720" y="4426560"/>
            <a:ext cx="31888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Understanding </a:t>
            </a:r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qualitative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 and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9" name="TextBox 58"/>
          <p:cNvSpPr txBox="1"/>
          <p:nvPr/>
        </p:nvSpPr>
        <p:spPr>
          <a:xfrm>
            <a:off x="1269720" y="4731480"/>
            <a:ext cx="22287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quantitative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 methods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0" name="TextBox 59"/>
          <p:cNvSpPr txBox="1"/>
          <p:nvPr/>
        </p:nvSpPr>
        <p:spPr>
          <a:xfrm>
            <a:off x="927000" y="504828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1" name="TextBox 60"/>
          <p:cNvSpPr txBox="1"/>
          <p:nvPr/>
        </p:nvSpPr>
        <p:spPr>
          <a:xfrm>
            <a:off x="1269720" y="5036040"/>
            <a:ext cx="41871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Be able to construct an argument based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2" name="TextBox 61"/>
          <p:cNvSpPr txBox="1"/>
          <p:nvPr/>
        </p:nvSpPr>
        <p:spPr>
          <a:xfrm>
            <a:off x="1269720" y="5340600"/>
            <a:ext cx="125352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on evidence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3" name="TextBox 62"/>
          <p:cNvSpPr txBox="1"/>
          <p:nvPr/>
        </p:nvSpPr>
        <p:spPr>
          <a:xfrm>
            <a:off x="927000" y="565812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4" name="TextBox 63"/>
          <p:cNvSpPr txBox="1"/>
          <p:nvPr/>
        </p:nvSpPr>
        <p:spPr>
          <a:xfrm>
            <a:off x="1269720" y="5646240"/>
            <a:ext cx="32680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Employing </a:t>
            </a:r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critical reading 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skills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5" name="TextBox 64"/>
          <p:cNvSpPr txBox="1"/>
          <p:nvPr/>
        </p:nvSpPr>
        <p:spPr>
          <a:xfrm>
            <a:off x="6350400" y="4060080"/>
            <a:ext cx="46170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1" strike="noStrike" spc="-1">
                <a:solidFill>
                  <a:srgbClr val="000000"/>
                </a:solidFill>
                <a:latin typeface="Calibri"/>
                <a:ea typeface="Calibri"/>
              </a:rPr>
              <a:t>Being part of an inquiring profession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6" name="TextBox 65"/>
          <p:cNvSpPr txBox="1"/>
          <p:nvPr/>
        </p:nvSpPr>
        <p:spPr>
          <a:xfrm>
            <a:off x="6350400" y="443844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7" name="TextBox 66"/>
          <p:cNvSpPr txBox="1"/>
          <p:nvPr/>
        </p:nvSpPr>
        <p:spPr>
          <a:xfrm>
            <a:off x="6693480" y="4426560"/>
            <a:ext cx="390060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Proactively contributing to a range of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8" name="TextBox 67"/>
          <p:cNvSpPr txBox="1"/>
          <p:nvPr/>
        </p:nvSpPr>
        <p:spPr>
          <a:xfrm>
            <a:off x="6693480" y="4731480"/>
            <a:ext cx="10414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audiences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TextBox 68"/>
          <p:cNvSpPr txBox="1"/>
          <p:nvPr/>
        </p:nvSpPr>
        <p:spPr>
          <a:xfrm>
            <a:off x="6350400" y="504828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TextBox 69"/>
          <p:cNvSpPr txBox="1"/>
          <p:nvPr/>
        </p:nvSpPr>
        <p:spPr>
          <a:xfrm>
            <a:off x="6693480" y="5036040"/>
            <a:ext cx="40071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Actively engaging with the inquiry and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TextBox 70"/>
          <p:cNvSpPr txBox="1"/>
          <p:nvPr/>
        </p:nvSpPr>
        <p:spPr>
          <a:xfrm>
            <a:off x="6693480" y="5340600"/>
            <a:ext cx="192384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findings of others 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Free-form: Shape 71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73" name="Picture 72"/>
          <p:cNvPicPr/>
          <p:nvPr/>
        </p:nvPicPr>
        <p:blipFill>
          <a:blip r:embed="rId2"/>
          <a:stretch/>
        </p:blipFill>
        <p:spPr>
          <a:xfrm>
            <a:off x="200160" y="295200"/>
            <a:ext cx="11791440" cy="62672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Free-form: Shape 73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5" name="TextBox 74"/>
          <p:cNvSpPr txBox="1"/>
          <p:nvPr/>
        </p:nvSpPr>
        <p:spPr>
          <a:xfrm>
            <a:off x="486000" y="417600"/>
            <a:ext cx="574452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1" strike="noStrike" spc="-1">
                <a:solidFill>
                  <a:srgbClr val="FF0000"/>
                </a:solidFill>
                <a:latin typeface="Calibri"/>
                <a:ea typeface="Calibri"/>
              </a:rPr>
              <a:t>ECAD 4019: </a:t>
            </a:r>
            <a:r>
              <a:rPr lang="en-US" sz="2790" b="1" strike="noStrike" spc="-1">
                <a:solidFill>
                  <a:srgbClr val="000000"/>
                </a:solidFill>
                <a:latin typeface="Calibri"/>
                <a:ea typeface="Calibri"/>
              </a:rPr>
              <a:t>Module learning outcomes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6" name="TextBox 75"/>
          <p:cNvSpPr txBox="1"/>
          <p:nvPr/>
        </p:nvSpPr>
        <p:spPr>
          <a:xfrm>
            <a:off x="561600" y="1080720"/>
            <a:ext cx="1079676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1" strike="noStrike" spc="-1">
                <a:solidFill>
                  <a:srgbClr val="000000"/>
                </a:solidFill>
                <a:latin typeface="Calibri"/>
                <a:ea typeface="Calibri"/>
              </a:rPr>
              <a:t>Upon the successful completion of this module, the student teacher should be 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7" name="TextBox 76"/>
          <p:cNvSpPr txBox="1"/>
          <p:nvPr/>
        </p:nvSpPr>
        <p:spPr>
          <a:xfrm>
            <a:off x="561600" y="1477080"/>
            <a:ext cx="472968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1" strike="noStrike" spc="-1">
                <a:solidFill>
                  <a:srgbClr val="000000"/>
                </a:solidFill>
                <a:latin typeface="Calibri"/>
                <a:ea typeface="Calibri"/>
              </a:rPr>
              <a:t>able to demonstrate the ability to: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8" name="TextBox 77"/>
          <p:cNvSpPr txBox="1"/>
          <p:nvPr/>
        </p:nvSpPr>
        <p:spPr>
          <a:xfrm>
            <a:off x="561600" y="2285280"/>
            <a:ext cx="330480" cy="36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9" name="TextBox 78"/>
          <p:cNvSpPr txBox="1"/>
          <p:nvPr/>
        </p:nvSpPr>
        <p:spPr>
          <a:xfrm>
            <a:off x="1018800" y="2269800"/>
            <a:ext cx="1007604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Understand the place of research in educational practice and its impact on 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0" name="TextBox 79"/>
          <p:cNvSpPr txBox="1"/>
          <p:nvPr/>
        </p:nvSpPr>
        <p:spPr>
          <a:xfrm>
            <a:off x="1018800" y="2666160"/>
            <a:ext cx="290088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teaching and learning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1" name="TextBox 80"/>
          <p:cNvSpPr txBox="1"/>
          <p:nvPr/>
        </p:nvSpPr>
        <p:spPr>
          <a:xfrm>
            <a:off x="561600" y="3077640"/>
            <a:ext cx="330480" cy="36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2" name="TextBox 81"/>
          <p:cNvSpPr txBox="1"/>
          <p:nvPr/>
        </p:nvSpPr>
        <p:spPr>
          <a:xfrm>
            <a:off x="1018800" y="3062160"/>
            <a:ext cx="974052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Begin to analyse, interpret and evaluate research information and make 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3" name="TextBox 82"/>
          <p:cNvSpPr txBox="1"/>
          <p:nvPr/>
        </p:nvSpPr>
        <p:spPr>
          <a:xfrm>
            <a:off x="1018800" y="3458880"/>
            <a:ext cx="483336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connections to his/her own practice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4" name="TextBox 83"/>
          <p:cNvSpPr txBox="1"/>
          <p:nvPr/>
        </p:nvSpPr>
        <p:spPr>
          <a:xfrm>
            <a:off x="561600" y="3870720"/>
            <a:ext cx="330480" cy="36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5" name="TextBox 84"/>
          <p:cNvSpPr txBox="1"/>
          <p:nvPr/>
        </p:nvSpPr>
        <p:spPr>
          <a:xfrm>
            <a:off x="1018800" y="3855240"/>
            <a:ext cx="1032264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Begin to develop ethical practice and understand its relationship to research 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6" name="TextBox 85"/>
          <p:cNvSpPr txBox="1"/>
          <p:nvPr/>
        </p:nvSpPr>
        <p:spPr>
          <a:xfrm>
            <a:off x="1018800" y="4250880"/>
            <a:ext cx="840420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through understanding ethical considerations in the classroom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7" name="TextBox 86"/>
          <p:cNvSpPr txBox="1"/>
          <p:nvPr/>
        </p:nvSpPr>
        <p:spPr>
          <a:xfrm>
            <a:off x="561600" y="4663440"/>
            <a:ext cx="330480" cy="36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8" name="TextBox 87"/>
          <p:cNvSpPr txBox="1"/>
          <p:nvPr/>
        </p:nvSpPr>
        <p:spPr>
          <a:xfrm>
            <a:off x="1018800" y="4647960"/>
            <a:ext cx="997848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Understand that different viewpoints and perspectives exist in the field of 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89" name="TextBox 88"/>
          <p:cNvSpPr txBox="1"/>
          <p:nvPr/>
        </p:nvSpPr>
        <p:spPr>
          <a:xfrm>
            <a:off x="1018800" y="5044320"/>
            <a:ext cx="974376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education research and begin to develop a personal viewpoint based on 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0" name="TextBox 89"/>
          <p:cNvSpPr txBox="1"/>
          <p:nvPr/>
        </p:nvSpPr>
        <p:spPr>
          <a:xfrm>
            <a:off x="1018800" y="5440320"/>
            <a:ext cx="120636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evidence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1" name="TextBox 90"/>
          <p:cNvSpPr txBox="1"/>
          <p:nvPr/>
        </p:nvSpPr>
        <p:spPr>
          <a:xfrm>
            <a:off x="561600" y="5851800"/>
            <a:ext cx="330480" cy="36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2" name="TextBox 91"/>
          <p:cNvSpPr txBox="1"/>
          <p:nvPr/>
        </p:nvSpPr>
        <p:spPr>
          <a:xfrm>
            <a:off x="1018800" y="5836320"/>
            <a:ext cx="962928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Understand, apply and evaluate the research tool of observation whilst 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3" name="TextBox 92"/>
          <p:cNvSpPr txBox="1"/>
          <p:nvPr/>
        </p:nvSpPr>
        <p:spPr>
          <a:xfrm>
            <a:off x="1018800" y="6233040"/>
            <a:ext cx="379548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maintaining ethical practice 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" name="Free-form: Shape 93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95" name="Picture 94"/>
          <p:cNvPicPr/>
          <p:nvPr/>
        </p:nvPicPr>
        <p:blipFill>
          <a:blip r:embed="rId2"/>
          <a:stretch/>
        </p:blipFill>
        <p:spPr>
          <a:xfrm>
            <a:off x="190440" y="428760"/>
            <a:ext cx="11810520" cy="60004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Free-form: Shape 95"/>
          <p:cNvSpPr/>
          <p:nvPr/>
        </p:nvSpPr>
        <p:spPr>
          <a:xfrm>
            <a:off x="39060" y="100224"/>
            <a:ext cx="8247888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8" name="TextBox 97"/>
          <p:cNvSpPr txBox="1"/>
          <p:nvPr/>
        </p:nvSpPr>
        <p:spPr>
          <a:xfrm>
            <a:off x="147951" y="1111500"/>
            <a:ext cx="214365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600" b="1" strike="noStrike" spc="-1" dirty="0">
                <a:solidFill>
                  <a:srgbClr val="000000"/>
                </a:solidFill>
                <a:latin typeface="Calibri"/>
                <a:ea typeface="Calibri"/>
              </a:rPr>
              <a:t>A critical analysis and </a:t>
            </a:r>
            <a:endParaRPr lang="en-US" sz="160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99" name="TextBox 98"/>
          <p:cNvSpPr txBox="1"/>
          <p:nvPr/>
        </p:nvSpPr>
        <p:spPr>
          <a:xfrm>
            <a:off x="2034431" y="1111500"/>
            <a:ext cx="2938058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600" b="1" strike="noStrike" spc="-1" dirty="0">
                <a:solidFill>
                  <a:srgbClr val="000000"/>
                </a:solidFill>
                <a:latin typeface="Calibri"/>
                <a:ea typeface="Calibri"/>
              </a:rPr>
              <a:t>evaluation of the observation </a:t>
            </a:r>
            <a:endParaRPr lang="en-US" sz="160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4574654" y="1111500"/>
            <a:ext cx="277033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600" b="1" strike="noStrike" spc="-1" dirty="0">
                <a:solidFill>
                  <a:srgbClr val="000000"/>
                </a:solidFill>
                <a:latin typeface="Calibri"/>
                <a:ea typeface="Calibri"/>
              </a:rPr>
              <a:t>research tool, ‘Leuven Scale’</a:t>
            </a:r>
            <a:endParaRPr lang="en-US" sz="160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1" name="TextBox 100"/>
          <p:cNvSpPr txBox="1"/>
          <p:nvPr/>
        </p:nvSpPr>
        <p:spPr>
          <a:xfrm>
            <a:off x="489600" y="1406880"/>
            <a:ext cx="7025158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Compare and contrast a range of literature (journals, blogs,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2" name="TextBox 101"/>
          <p:cNvSpPr txBox="1"/>
          <p:nvPr/>
        </p:nvSpPr>
        <p:spPr>
          <a:xfrm>
            <a:off x="489600" y="1748880"/>
            <a:ext cx="6606349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 dirty="0">
                <a:solidFill>
                  <a:srgbClr val="000000"/>
                </a:solidFill>
                <a:latin typeface="Calibri"/>
                <a:ea typeface="Calibri"/>
              </a:rPr>
              <a:t>government reports, websites, </a:t>
            </a:r>
            <a:r>
              <a:rPr lang="en-US" sz="2000" b="0" strike="noStrike" spc="-1" dirty="0" err="1">
                <a:solidFill>
                  <a:srgbClr val="000000"/>
                </a:solidFill>
                <a:latin typeface="Calibri"/>
                <a:ea typeface="Calibri"/>
              </a:rPr>
              <a:t>Estyn</a:t>
            </a:r>
            <a:r>
              <a:rPr lang="en-US" sz="2000" b="0" strike="noStrike" spc="-1" dirty="0">
                <a:solidFill>
                  <a:srgbClr val="000000"/>
                </a:solidFill>
                <a:latin typeface="Calibri"/>
                <a:ea typeface="Calibri"/>
              </a:rPr>
              <a:t> reports) related to </a:t>
            </a:r>
            <a:endParaRPr lang="en-US" sz="200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3" name="TextBox 102"/>
          <p:cNvSpPr txBox="1"/>
          <p:nvPr/>
        </p:nvSpPr>
        <p:spPr>
          <a:xfrm>
            <a:off x="489600" y="2090520"/>
            <a:ext cx="7250415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 dirty="0">
                <a:solidFill>
                  <a:srgbClr val="000000"/>
                </a:solidFill>
                <a:latin typeface="Calibri"/>
                <a:ea typeface="Calibri"/>
              </a:rPr>
              <a:t>observation of the learning environment within a Foundation </a:t>
            </a:r>
            <a:endParaRPr lang="en-US" sz="200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4" name="TextBox 103"/>
          <p:cNvSpPr txBox="1"/>
          <p:nvPr/>
        </p:nvSpPr>
        <p:spPr>
          <a:xfrm>
            <a:off x="489600" y="2431800"/>
            <a:ext cx="6921351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 dirty="0">
                <a:solidFill>
                  <a:srgbClr val="000000"/>
                </a:solidFill>
                <a:latin typeface="Calibri"/>
                <a:ea typeface="Calibri"/>
              </a:rPr>
              <a:t>Learning (FL) class.  The learning environment may include </a:t>
            </a:r>
            <a:endParaRPr lang="en-US" sz="200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5" name="TextBox 104"/>
          <p:cNvSpPr txBox="1"/>
          <p:nvPr/>
        </p:nvSpPr>
        <p:spPr>
          <a:xfrm>
            <a:off x="489600" y="2772720"/>
            <a:ext cx="7236353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 dirty="0">
                <a:solidFill>
                  <a:srgbClr val="000000"/>
                </a:solidFill>
                <a:latin typeface="Calibri"/>
                <a:ea typeface="Calibri"/>
              </a:rPr>
              <a:t>indoor or outdoor spaces and resources.  Observation should </a:t>
            </a:r>
            <a:endParaRPr lang="en-US" sz="200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6" name="TextBox 105"/>
          <p:cNvSpPr txBox="1"/>
          <p:nvPr/>
        </p:nvSpPr>
        <p:spPr>
          <a:xfrm>
            <a:off x="489600" y="3114720"/>
            <a:ext cx="7346808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focus on a small group of learners, using the Leuven Scale as a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7" name="TextBox 106"/>
          <p:cNvSpPr txBox="1"/>
          <p:nvPr/>
        </p:nvSpPr>
        <p:spPr>
          <a:xfrm>
            <a:off x="489600" y="3456000"/>
            <a:ext cx="67168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tool. 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8" name="TextBox 107"/>
          <p:cNvSpPr txBox="1"/>
          <p:nvPr/>
        </p:nvSpPr>
        <p:spPr>
          <a:xfrm>
            <a:off x="489600" y="4291560"/>
            <a:ext cx="6855384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You need to engage critically with the literature in making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09" name="TextBox 108"/>
          <p:cNvSpPr txBox="1"/>
          <p:nvPr/>
        </p:nvSpPr>
        <p:spPr>
          <a:xfrm>
            <a:off x="489600" y="4632840"/>
            <a:ext cx="7568486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tentative conclusions about the creation of an effective learning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0" name="TextBox 109"/>
          <p:cNvSpPr txBox="1"/>
          <p:nvPr/>
        </p:nvSpPr>
        <p:spPr>
          <a:xfrm>
            <a:off x="489600" y="4974480"/>
            <a:ext cx="6874816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environment.  Consideration also needs to be given to the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1" name="TextBox 110"/>
          <p:cNvSpPr txBox="1"/>
          <p:nvPr/>
        </p:nvSpPr>
        <p:spPr>
          <a:xfrm>
            <a:off x="489600" y="5315400"/>
            <a:ext cx="7577179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potential impact of using the Leuven Scale on your own practice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2" name="TextBox 111"/>
          <p:cNvSpPr txBox="1"/>
          <p:nvPr/>
        </p:nvSpPr>
        <p:spPr>
          <a:xfrm>
            <a:off x="489600" y="5657400"/>
            <a:ext cx="6845668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as an ethical researcher and the development of learners.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13" name="TextBox 112"/>
          <p:cNvSpPr txBox="1"/>
          <p:nvPr/>
        </p:nvSpPr>
        <p:spPr>
          <a:xfrm>
            <a:off x="489600" y="6343200"/>
            <a:ext cx="1418040" cy="3402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190" b="1" strike="noStrike" spc="-1">
                <a:solidFill>
                  <a:srgbClr val="000000"/>
                </a:solidFill>
                <a:latin typeface="Calibri"/>
                <a:ea typeface="Calibri"/>
              </a:rPr>
              <a:t>2,000 words</a:t>
            </a:r>
            <a:endParaRPr lang="en-US" sz="219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968466-3467-C88F-E41C-DBAFB58015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9203" y="1515780"/>
            <a:ext cx="3829584" cy="440116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FD2111-13F2-C094-111A-5B4D7A4B65D1}"/>
              </a:ext>
            </a:extLst>
          </p:cNvPr>
          <p:cNvSpPr txBox="1"/>
          <p:nvPr/>
        </p:nvSpPr>
        <p:spPr>
          <a:xfrm>
            <a:off x="147951" y="365760"/>
            <a:ext cx="372910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</a:rPr>
              <a:t>Assignment: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4" name="Free-form: Shape 113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115" name="Picture 114"/>
          <p:cNvPicPr/>
          <p:nvPr/>
        </p:nvPicPr>
        <p:blipFill>
          <a:blip r:embed="rId2"/>
          <a:stretch/>
        </p:blipFill>
        <p:spPr>
          <a:xfrm>
            <a:off x="771480" y="104760"/>
            <a:ext cx="10648440" cy="66481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Free-form: Shape 115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117" name="Picture 116"/>
          <p:cNvPicPr/>
          <p:nvPr/>
        </p:nvPicPr>
        <p:blipFill>
          <a:blip r:embed="rId2"/>
          <a:stretch/>
        </p:blipFill>
        <p:spPr>
          <a:xfrm>
            <a:off x="1082880" y="178560"/>
            <a:ext cx="9600840" cy="63439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Free-form: Shape 117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119" name="Picture 118"/>
          <p:cNvPicPr/>
          <p:nvPr/>
        </p:nvPicPr>
        <p:blipFill>
          <a:blip r:embed="rId2"/>
          <a:stretch/>
        </p:blipFill>
        <p:spPr>
          <a:xfrm>
            <a:off x="1143000" y="314280"/>
            <a:ext cx="9905760" cy="62290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0" name="Free-form: Shape 119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121" name="Picture 120"/>
          <p:cNvPicPr/>
          <p:nvPr/>
        </p:nvPicPr>
        <p:blipFill>
          <a:blip r:embed="rId2"/>
          <a:stretch/>
        </p:blipFill>
        <p:spPr>
          <a:xfrm>
            <a:off x="633600" y="444960"/>
            <a:ext cx="10924200" cy="2032920"/>
          </a:xfrm>
          <a:prstGeom prst="rect">
            <a:avLst/>
          </a:prstGeom>
          <a:ln w="0">
            <a:noFill/>
          </a:ln>
        </p:spPr>
      </p:pic>
      <p:pic>
        <p:nvPicPr>
          <p:cNvPr id="122" name="Picture 121"/>
          <p:cNvPicPr/>
          <p:nvPr/>
        </p:nvPicPr>
        <p:blipFill>
          <a:blip r:embed="rId3"/>
          <a:stretch/>
        </p:blipFill>
        <p:spPr>
          <a:xfrm>
            <a:off x="4754160" y="2894040"/>
            <a:ext cx="2525040" cy="3518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Free-form: Shape 122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124" name="Picture 123"/>
          <p:cNvPicPr/>
          <p:nvPr/>
        </p:nvPicPr>
        <p:blipFill>
          <a:blip r:embed="rId2"/>
          <a:stretch/>
        </p:blipFill>
        <p:spPr>
          <a:xfrm>
            <a:off x="0" y="390960"/>
            <a:ext cx="12191760" cy="6076080"/>
          </a:xfrm>
          <a:prstGeom prst="rect">
            <a:avLst/>
          </a:prstGeom>
          <a:ln w="0">
            <a:noFill/>
          </a:ln>
        </p:spPr>
      </p:pic>
      <p:pic>
        <p:nvPicPr>
          <p:cNvPr id="125" name="Picture 124"/>
          <p:cNvPicPr/>
          <p:nvPr/>
        </p:nvPicPr>
        <p:blipFill>
          <a:blip r:embed="rId3"/>
          <a:stretch/>
        </p:blipFill>
        <p:spPr>
          <a:xfrm>
            <a:off x="3970080" y="3494520"/>
            <a:ext cx="8494560" cy="3637440"/>
          </a:xfrm>
          <a:prstGeom prst="rect">
            <a:avLst/>
          </a:prstGeom>
          <a:ln w="0">
            <a:noFill/>
          </a:ln>
        </p:spPr>
      </p:pic>
      <p:pic>
        <p:nvPicPr>
          <p:cNvPr id="126" name="Picture 125"/>
          <p:cNvPicPr/>
          <p:nvPr/>
        </p:nvPicPr>
        <p:blipFill>
          <a:blip r:embed="rId4"/>
          <a:stretch/>
        </p:blipFill>
        <p:spPr>
          <a:xfrm>
            <a:off x="4164840" y="3690360"/>
            <a:ext cx="7924320" cy="3429000"/>
          </a:xfrm>
          <a:prstGeom prst="rect">
            <a:avLst/>
          </a:prstGeom>
          <a:ln w="0">
            <a:noFill/>
          </a:ln>
        </p:spPr>
      </p:pic>
      <p:sp>
        <p:nvSpPr>
          <p:cNvPr id="127" name="Free-form: Shape 126"/>
          <p:cNvSpPr/>
          <p:nvPr/>
        </p:nvSpPr>
        <p:spPr>
          <a:xfrm>
            <a:off x="4253760" y="3831840"/>
            <a:ext cx="1398240" cy="315720"/>
          </a:xfrm>
          <a:custGeom>
            <a:avLst/>
            <a:gdLst/>
            <a:ahLst/>
            <a:cxnLst/>
            <a:rect l="0" t="0" r="r" b="b"/>
            <a:pathLst>
              <a:path w="3884" h="877">
                <a:moveTo>
                  <a:pt x="0" y="439"/>
                </a:moveTo>
                <a:lnTo>
                  <a:pt x="438" y="0"/>
                </a:lnTo>
                <a:lnTo>
                  <a:pt x="438" y="219"/>
                </a:lnTo>
                <a:lnTo>
                  <a:pt x="3884" y="219"/>
                </a:lnTo>
                <a:lnTo>
                  <a:pt x="3884" y="658"/>
                </a:lnTo>
                <a:lnTo>
                  <a:pt x="438" y="658"/>
                </a:lnTo>
                <a:lnTo>
                  <a:pt x="438" y="877"/>
                </a:lnTo>
                <a:lnTo>
                  <a:pt x="0" y="439"/>
                </a:lnTo>
                <a:close/>
              </a:path>
            </a:pathLst>
          </a:custGeom>
          <a:solidFill>
            <a:srgbClr val="FFFF00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Free-form: Shape 127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129" name="Picture 128"/>
          <p:cNvPicPr/>
          <p:nvPr/>
        </p:nvPicPr>
        <p:blipFill>
          <a:blip r:embed="rId2"/>
          <a:stretch/>
        </p:blipFill>
        <p:spPr>
          <a:xfrm>
            <a:off x="65520" y="1758600"/>
            <a:ext cx="4385520" cy="3151440"/>
          </a:xfrm>
          <a:prstGeom prst="rect">
            <a:avLst/>
          </a:prstGeom>
          <a:ln w="0">
            <a:noFill/>
          </a:ln>
        </p:spPr>
      </p:pic>
      <p:pic>
        <p:nvPicPr>
          <p:cNvPr id="130" name="Picture 129"/>
          <p:cNvPicPr/>
          <p:nvPr/>
        </p:nvPicPr>
        <p:blipFill>
          <a:blip r:embed="rId3"/>
          <a:stretch/>
        </p:blipFill>
        <p:spPr>
          <a:xfrm>
            <a:off x="261360" y="1954080"/>
            <a:ext cx="3816000" cy="2581200"/>
          </a:xfrm>
          <a:prstGeom prst="rect">
            <a:avLst/>
          </a:prstGeom>
          <a:ln w="0">
            <a:noFill/>
          </a:ln>
        </p:spPr>
      </p:pic>
      <p:pic>
        <p:nvPicPr>
          <p:cNvPr id="131" name="Picture 130"/>
          <p:cNvPicPr/>
          <p:nvPr/>
        </p:nvPicPr>
        <p:blipFill>
          <a:blip r:embed="rId4"/>
          <a:stretch/>
        </p:blipFill>
        <p:spPr>
          <a:xfrm>
            <a:off x="3965400" y="3398400"/>
            <a:ext cx="4055040" cy="3151440"/>
          </a:xfrm>
          <a:prstGeom prst="rect">
            <a:avLst/>
          </a:prstGeom>
          <a:ln w="0">
            <a:noFill/>
          </a:ln>
        </p:spPr>
      </p:pic>
      <p:pic>
        <p:nvPicPr>
          <p:cNvPr id="132" name="Picture 131"/>
          <p:cNvPicPr/>
          <p:nvPr/>
        </p:nvPicPr>
        <p:blipFill>
          <a:blip r:embed="rId5"/>
          <a:stretch/>
        </p:blipFill>
        <p:spPr>
          <a:xfrm>
            <a:off x="4161240" y="3594240"/>
            <a:ext cx="3484080" cy="2581200"/>
          </a:xfrm>
          <a:prstGeom prst="rect">
            <a:avLst/>
          </a:prstGeom>
          <a:ln w="0">
            <a:noFill/>
          </a:ln>
        </p:spPr>
      </p:pic>
      <p:pic>
        <p:nvPicPr>
          <p:cNvPr id="133" name="Picture 132"/>
          <p:cNvPicPr/>
          <p:nvPr/>
        </p:nvPicPr>
        <p:blipFill>
          <a:blip r:embed="rId6"/>
          <a:stretch/>
        </p:blipFill>
        <p:spPr>
          <a:xfrm>
            <a:off x="7778520" y="2804040"/>
            <a:ext cx="4105440" cy="3184920"/>
          </a:xfrm>
          <a:prstGeom prst="rect">
            <a:avLst/>
          </a:prstGeom>
          <a:ln w="0">
            <a:noFill/>
          </a:ln>
        </p:spPr>
      </p:pic>
      <p:pic>
        <p:nvPicPr>
          <p:cNvPr id="134" name="Picture 133"/>
          <p:cNvPicPr/>
          <p:nvPr/>
        </p:nvPicPr>
        <p:blipFill>
          <a:blip r:embed="rId7"/>
          <a:stretch/>
        </p:blipFill>
        <p:spPr>
          <a:xfrm>
            <a:off x="7974000" y="2998800"/>
            <a:ext cx="3535560" cy="2615040"/>
          </a:xfrm>
          <a:prstGeom prst="rect">
            <a:avLst/>
          </a:prstGeom>
          <a:ln w="0">
            <a:noFill/>
          </a:ln>
        </p:spPr>
      </p:pic>
      <p:sp>
        <p:nvSpPr>
          <p:cNvPr id="135" name="Free-form: Shape 134"/>
          <p:cNvSpPr/>
          <p:nvPr/>
        </p:nvSpPr>
        <p:spPr>
          <a:xfrm>
            <a:off x="5685480" y="2681280"/>
            <a:ext cx="1398240" cy="315720"/>
          </a:xfrm>
          <a:custGeom>
            <a:avLst/>
            <a:gdLst/>
            <a:ahLst/>
            <a:cxnLst/>
            <a:rect l="0" t="0" r="r" b="b"/>
            <a:pathLst>
              <a:path w="3884" h="877">
                <a:moveTo>
                  <a:pt x="0" y="438"/>
                </a:moveTo>
                <a:lnTo>
                  <a:pt x="438" y="0"/>
                </a:lnTo>
                <a:lnTo>
                  <a:pt x="438" y="219"/>
                </a:lnTo>
                <a:lnTo>
                  <a:pt x="3884" y="219"/>
                </a:lnTo>
                <a:lnTo>
                  <a:pt x="3884" y="657"/>
                </a:lnTo>
                <a:lnTo>
                  <a:pt x="438" y="657"/>
                </a:lnTo>
                <a:lnTo>
                  <a:pt x="438" y="877"/>
                </a:lnTo>
                <a:lnTo>
                  <a:pt x="0" y="438"/>
                </a:lnTo>
                <a:close/>
              </a:path>
            </a:pathLst>
          </a:custGeom>
          <a:solidFill>
            <a:srgbClr val="FFFF00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Free-form: Shape 135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137" name="Picture 136"/>
          <p:cNvPicPr/>
          <p:nvPr/>
        </p:nvPicPr>
        <p:blipFill>
          <a:blip r:embed="rId2"/>
          <a:stretch/>
        </p:blipFill>
        <p:spPr>
          <a:xfrm>
            <a:off x="176040" y="138240"/>
            <a:ext cx="11839320" cy="65815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Free-form: Shape 137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139" name="Picture 138"/>
          <p:cNvPicPr/>
          <p:nvPr/>
        </p:nvPicPr>
        <p:blipFill>
          <a:blip r:embed="rId2"/>
          <a:stretch/>
        </p:blipFill>
        <p:spPr>
          <a:xfrm>
            <a:off x="214560" y="205200"/>
            <a:ext cx="11893680" cy="811440"/>
          </a:xfrm>
          <a:prstGeom prst="rect">
            <a:avLst/>
          </a:prstGeom>
          <a:ln w="0">
            <a:noFill/>
          </a:ln>
        </p:spPr>
      </p:pic>
      <p:pic>
        <p:nvPicPr>
          <p:cNvPr id="140" name="Picture 139"/>
          <p:cNvPicPr/>
          <p:nvPr/>
        </p:nvPicPr>
        <p:blipFill>
          <a:blip r:embed="rId3"/>
          <a:stretch/>
        </p:blipFill>
        <p:spPr>
          <a:xfrm>
            <a:off x="1893960" y="1175760"/>
            <a:ext cx="8173080" cy="5409720"/>
          </a:xfrm>
          <a:prstGeom prst="rect">
            <a:avLst/>
          </a:prstGeom>
          <a:ln w="0">
            <a:noFill/>
          </a:ln>
        </p:spPr>
      </p:pic>
      <p:sp>
        <p:nvSpPr>
          <p:cNvPr id="141" name="TextBox 140"/>
          <p:cNvSpPr txBox="1"/>
          <p:nvPr/>
        </p:nvSpPr>
        <p:spPr>
          <a:xfrm>
            <a:off x="2215800" y="1380240"/>
            <a:ext cx="171360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1" strike="noStrike" spc="-1">
                <a:solidFill>
                  <a:srgbClr val="000000"/>
                </a:solidFill>
                <a:latin typeface="Calibri"/>
                <a:ea typeface="Calibri"/>
              </a:rPr>
              <a:t>Engagement with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42" name="TextBox 141"/>
          <p:cNvSpPr txBox="1"/>
          <p:nvPr/>
        </p:nvSpPr>
        <p:spPr>
          <a:xfrm>
            <a:off x="2215800" y="1654560"/>
            <a:ext cx="95004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1" strike="noStrike" spc="-1">
                <a:solidFill>
                  <a:srgbClr val="000000"/>
                </a:solidFill>
                <a:latin typeface="Calibri"/>
                <a:ea typeface="Calibri"/>
              </a:rPr>
              <a:t>literature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43" name="TextBox 142"/>
          <p:cNvSpPr txBox="1"/>
          <p:nvPr/>
        </p:nvSpPr>
        <p:spPr>
          <a:xfrm>
            <a:off x="3155040" y="1679040"/>
            <a:ext cx="1037160" cy="2487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rgbClr val="000000"/>
                </a:solidFill>
                <a:latin typeface="Calibri"/>
                <a:ea typeface="Calibri"/>
              </a:rPr>
              <a:t>(Your use of </a:t>
            </a:r>
            <a:endParaRPr lang="en-US" sz="1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44" name="TextBox 143"/>
          <p:cNvSpPr txBox="1"/>
          <p:nvPr/>
        </p:nvSpPr>
        <p:spPr>
          <a:xfrm>
            <a:off x="2215800" y="1931400"/>
            <a:ext cx="1731960" cy="2487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rgbClr val="000000"/>
                </a:solidFill>
                <a:latin typeface="Calibri"/>
                <a:ea typeface="Calibri"/>
              </a:rPr>
              <a:t>literature to support </a:t>
            </a:r>
            <a:endParaRPr lang="en-US" sz="1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45" name="TextBox 144"/>
          <p:cNvSpPr txBox="1"/>
          <p:nvPr/>
        </p:nvSpPr>
        <p:spPr>
          <a:xfrm>
            <a:off x="2215800" y="2175120"/>
            <a:ext cx="1353960" cy="2487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rgbClr val="000000"/>
                </a:solidFill>
                <a:latin typeface="Calibri"/>
                <a:ea typeface="Calibri"/>
              </a:rPr>
              <a:t>your arguments </a:t>
            </a:r>
            <a:endParaRPr lang="en-US" sz="1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46" name="TextBox 145"/>
          <p:cNvSpPr txBox="1"/>
          <p:nvPr/>
        </p:nvSpPr>
        <p:spPr>
          <a:xfrm>
            <a:off x="2215800" y="2418840"/>
            <a:ext cx="1308240" cy="2487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rgbClr val="000000"/>
                </a:solidFill>
                <a:latin typeface="Calibri"/>
                <a:ea typeface="Calibri"/>
              </a:rPr>
              <a:t>throughout the </a:t>
            </a:r>
            <a:endParaRPr lang="en-US" sz="1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47" name="TextBox 146"/>
          <p:cNvSpPr txBox="1"/>
          <p:nvPr/>
        </p:nvSpPr>
        <p:spPr>
          <a:xfrm>
            <a:off x="2215800" y="2662920"/>
            <a:ext cx="1764000" cy="2487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rgbClr val="000000"/>
                </a:solidFill>
                <a:latin typeface="Calibri"/>
                <a:ea typeface="Calibri"/>
              </a:rPr>
              <a:t>assignment and your </a:t>
            </a:r>
            <a:endParaRPr lang="en-US" sz="1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48" name="TextBox 147"/>
          <p:cNvSpPr txBox="1"/>
          <p:nvPr/>
        </p:nvSpPr>
        <p:spPr>
          <a:xfrm>
            <a:off x="2215800" y="2906280"/>
            <a:ext cx="1494360" cy="2487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rgbClr val="000000"/>
                </a:solidFill>
                <a:latin typeface="Calibri"/>
                <a:ea typeface="Calibri"/>
              </a:rPr>
              <a:t>application of the </a:t>
            </a:r>
            <a:endParaRPr lang="en-US" sz="1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49" name="TextBox 148"/>
          <p:cNvSpPr txBox="1"/>
          <p:nvPr/>
        </p:nvSpPr>
        <p:spPr>
          <a:xfrm>
            <a:off x="2215800" y="3150720"/>
            <a:ext cx="1698480" cy="2487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rgbClr val="000000"/>
                </a:solidFill>
                <a:latin typeface="Calibri"/>
                <a:ea typeface="Calibri"/>
              </a:rPr>
              <a:t>Harvard referencing </a:t>
            </a:r>
            <a:endParaRPr lang="en-US" sz="1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0" name="TextBox 149"/>
          <p:cNvSpPr txBox="1"/>
          <p:nvPr/>
        </p:nvSpPr>
        <p:spPr>
          <a:xfrm>
            <a:off x="2215800" y="3394440"/>
            <a:ext cx="1064520" cy="2487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rgbClr val="000000"/>
                </a:solidFill>
                <a:latin typeface="Calibri"/>
                <a:ea typeface="Calibri"/>
              </a:rPr>
              <a:t>conventions)</a:t>
            </a:r>
            <a:endParaRPr lang="en-US" sz="1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1" name="TextBox 150"/>
          <p:cNvSpPr txBox="1"/>
          <p:nvPr/>
        </p:nvSpPr>
        <p:spPr>
          <a:xfrm>
            <a:off x="4982760" y="1376640"/>
            <a:ext cx="152028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1" strike="noStrike" spc="-1">
                <a:solidFill>
                  <a:srgbClr val="000000"/>
                </a:solidFill>
                <a:latin typeface="Calibri"/>
                <a:ea typeface="Calibri"/>
              </a:rPr>
              <a:t>Knowledge and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2" name="TextBox 151"/>
          <p:cNvSpPr txBox="1"/>
          <p:nvPr/>
        </p:nvSpPr>
        <p:spPr>
          <a:xfrm>
            <a:off x="4982760" y="1650960"/>
            <a:ext cx="143172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1" strike="noStrike" spc="-1">
                <a:solidFill>
                  <a:srgbClr val="000000"/>
                </a:solidFill>
                <a:latin typeface="Calibri"/>
                <a:ea typeface="Calibri"/>
              </a:rPr>
              <a:t>understanding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3" name="TextBox 152"/>
          <p:cNvSpPr txBox="1"/>
          <p:nvPr/>
        </p:nvSpPr>
        <p:spPr>
          <a:xfrm>
            <a:off x="4982760" y="1926000"/>
            <a:ext cx="1661760" cy="264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700" b="0" strike="noStrike" spc="-1">
                <a:solidFill>
                  <a:srgbClr val="000000"/>
                </a:solidFill>
                <a:latin typeface="Calibri"/>
                <a:ea typeface="Calibri"/>
              </a:rPr>
              <a:t>(Knowledge of the </a:t>
            </a:r>
            <a:endParaRPr lang="en-US" sz="17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4" name="TextBox 153"/>
          <p:cNvSpPr txBox="1"/>
          <p:nvPr/>
        </p:nvSpPr>
        <p:spPr>
          <a:xfrm>
            <a:off x="4982760" y="2184840"/>
            <a:ext cx="1477440" cy="264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700" b="0" strike="noStrike" spc="-1">
                <a:solidFill>
                  <a:srgbClr val="000000"/>
                </a:solidFill>
                <a:latin typeface="Calibri"/>
                <a:ea typeface="Calibri"/>
              </a:rPr>
              <a:t>basic underlying </a:t>
            </a:r>
            <a:endParaRPr lang="en-US" sz="17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5" name="TextBox 154"/>
          <p:cNvSpPr txBox="1"/>
          <p:nvPr/>
        </p:nvSpPr>
        <p:spPr>
          <a:xfrm>
            <a:off x="4982760" y="2444400"/>
            <a:ext cx="1218240" cy="264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700" b="0" strike="noStrike" spc="-1">
                <a:solidFill>
                  <a:srgbClr val="000000"/>
                </a:solidFill>
                <a:latin typeface="Calibri"/>
                <a:ea typeface="Calibri"/>
              </a:rPr>
              <a:t>concepts and </a:t>
            </a:r>
            <a:endParaRPr lang="en-US" sz="17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6" name="TextBox 155"/>
          <p:cNvSpPr txBox="1"/>
          <p:nvPr/>
        </p:nvSpPr>
        <p:spPr>
          <a:xfrm>
            <a:off x="4982760" y="2703600"/>
            <a:ext cx="1989720" cy="264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700" b="0" strike="noStrike" spc="-1">
                <a:solidFill>
                  <a:srgbClr val="000000"/>
                </a:solidFill>
                <a:latin typeface="Calibri"/>
                <a:ea typeface="Calibri"/>
              </a:rPr>
              <a:t>principles of research, </a:t>
            </a:r>
            <a:endParaRPr lang="en-US" sz="17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7" name="TextBox 156"/>
          <p:cNvSpPr txBox="1"/>
          <p:nvPr/>
        </p:nvSpPr>
        <p:spPr>
          <a:xfrm>
            <a:off x="4982760" y="2962800"/>
            <a:ext cx="1817280" cy="264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700" b="0" strike="noStrike" spc="-1">
                <a:solidFill>
                  <a:srgbClr val="000000"/>
                </a:solidFill>
                <a:latin typeface="Calibri"/>
                <a:ea typeface="Calibri"/>
              </a:rPr>
              <a:t>observation and the </a:t>
            </a:r>
            <a:endParaRPr lang="en-US" sz="17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8" name="TextBox 157"/>
          <p:cNvSpPr txBox="1"/>
          <p:nvPr/>
        </p:nvSpPr>
        <p:spPr>
          <a:xfrm>
            <a:off x="4982760" y="3221640"/>
            <a:ext cx="1247400" cy="264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700" b="0" strike="noStrike" spc="-1">
                <a:solidFill>
                  <a:srgbClr val="000000"/>
                </a:solidFill>
                <a:latin typeface="Calibri"/>
                <a:ea typeface="Calibri"/>
              </a:rPr>
              <a:t>Leuven Scale) </a:t>
            </a:r>
            <a:endParaRPr lang="en-US" sz="17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59" name="TextBox 158"/>
          <p:cNvSpPr txBox="1"/>
          <p:nvPr/>
        </p:nvSpPr>
        <p:spPr>
          <a:xfrm>
            <a:off x="7692840" y="1376640"/>
            <a:ext cx="134964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1" strike="noStrike" spc="-1">
                <a:solidFill>
                  <a:srgbClr val="000000"/>
                </a:solidFill>
                <a:latin typeface="Calibri"/>
                <a:ea typeface="Calibri"/>
              </a:rPr>
              <a:t>Cognitive and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0" name="TextBox 159"/>
          <p:cNvSpPr txBox="1"/>
          <p:nvPr/>
        </p:nvSpPr>
        <p:spPr>
          <a:xfrm>
            <a:off x="7692840" y="1650960"/>
            <a:ext cx="163152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1" strike="noStrike" spc="-1">
                <a:solidFill>
                  <a:srgbClr val="000000"/>
                </a:solidFill>
                <a:latin typeface="Calibri"/>
                <a:ea typeface="Calibri"/>
              </a:rPr>
              <a:t>intellectual skills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1" name="TextBox 160"/>
          <p:cNvSpPr txBox="1"/>
          <p:nvPr/>
        </p:nvSpPr>
        <p:spPr>
          <a:xfrm>
            <a:off x="7692840" y="1926360"/>
            <a:ext cx="1837080" cy="2336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rgbClr val="000000"/>
                </a:solidFill>
                <a:latin typeface="Calibri"/>
                <a:ea typeface="Calibri"/>
              </a:rPr>
              <a:t>(Evaluate concepts and </a:t>
            </a:r>
            <a:endParaRPr lang="en-US" sz="15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2" name="TextBox 161"/>
          <p:cNvSpPr txBox="1"/>
          <p:nvPr/>
        </p:nvSpPr>
        <p:spPr>
          <a:xfrm>
            <a:off x="7692840" y="2154600"/>
            <a:ext cx="2172600" cy="2336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rgbClr val="000000"/>
                </a:solidFill>
                <a:latin typeface="Calibri"/>
                <a:ea typeface="Calibri"/>
              </a:rPr>
              <a:t>principles of a research and </a:t>
            </a:r>
            <a:endParaRPr lang="en-US" sz="15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3" name="TextBox 162"/>
          <p:cNvSpPr txBox="1"/>
          <p:nvPr/>
        </p:nvSpPr>
        <p:spPr>
          <a:xfrm>
            <a:off x="7692840" y="2383920"/>
            <a:ext cx="2035440" cy="2336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rgbClr val="000000"/>
                </a:solidFill>
                <a:latin typeface="Calibri"/>
                <a:ea typeface="Calibri"/>
              </a:rPr>
              <a:t>observation and interpret </a:t>
            </a:r>
            <a:endParaRPr lang="en-US" sz="15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4" name="TextBox 163"/>
          <p:cNvSpPr txBox="1"/>
          <p:nvPr/>
        </p:nvSpPr>
        <p:spPr>
          <a:xfrm>
            <a:off x="7692840" y="2612520"/>
            <a:ext cx="2181600" cy="2336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rgbClr val="000000"/>
                </a:solidFill>
                <a:latin typeface="Calibri"/>
                <a:ea typeface="Calibri"/>
              </a:rPr>
              <a:t>qualitative and quantitative </a:t>
            </a:r>
            <a:endParaRPr lang="en-US" sz="15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5" name="TextBox 164"/>
          <p:cNvSpPr txBox="1"/>
          <p:nvPr/>
        </p:nvSpPr>
        <p:spPr>
          <a:xfrm>
            <a:off x="7692840" y="2841120"/>
            <a:ext cx="1918080" cy="2336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rgbClr val="000000"/>
                </a:solidFill>
                <a:latin typeface="Calibri"/>
                <a:ea typeface="Calibri"/>
              </a:rPr>
              <a:t>data in order to develop </a:t>
            </a:r>
            <a:endParaRPr lang="en-US" sz="15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6" name="TextBox 165"/>
          <p:cNvSpPr txBox="1"/>
          <p:nvPr/>
        </p:nvSpPr>
        <p:spPr>
          <a:xfrm>
            <a:off x="7692840" y="3069720"/>
            <a:ext cx="2206080" cy="2336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rgbClr val="000000"/>
                </a:solidFill>
                <a:latin typeface="Calibri"/>
                <a:ea typeface="Calibri"/>
              </a:rPr>
              <a:t>lines of argument and make </a:t>
            </a:r>
            <a:endParaRPr lang="en-US" sz="15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7" name="TextBox 166"/>
          <p:cNvSpPr txBox="1"/>
          <p:nvPr/>
        </p:nvSpPr>
        <p:spPr>
          <a:xfrm>
            <a:off x="7692840" y="3298320"/>
            <a:ext cx="1540080" cy="2336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500" b="0" strike="noStrike" spc="-1">
                <a:solidFill>
                  <a:srgbClr val="000000"/>
                </a:solidFill>
                <a:latin typeface="Calibri"/>
                <a:ea typeface="Calibri"/>
              </a:rPr>
              <a:t>sound judgements.)</a:t>
            </a:r>
            <a:endParaRPr lang="en-US" sz="15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8" name="TextBox 167"/>
          <p:cNvSpPr txBox="1"/>
          <p:nvPr/>
        </p:nvSpPr>
        <p:spPr>
          <a:xfrm>
            <a:off x="3732480" y="4127760"/>
            <a:ext cx="192528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1" strike="noStrike" spc="-1">
                <a:solidFill>
                  <a:srgbClr val="000000"/>
                </a:solidFill>
                <a:latin typeface="Calibri"/>
                <a:ea typeface="Calibri"/>
              </a:rPr>
              <a:t>Practical skills 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(Your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69" name="TextBox 168"/>
          <p:cNvSpPr txBox="1"/>
          <p:nvPr/>
        </p:nvSpPr>
        <p:spPr>
          <a:xfrm>
            <a:off x="3732480" y="4402080"/>
            <a:ext cx="168480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application of the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0" name="TextBox 169"/>
          <p:cNvSpPr txBox="1"/>
          <p:nvPr/>
        </p:nvSpPr>
        <p:spPr>
          <a:xfrm>
            <a:off x="3732480" y="4676400"/>
            <a:ext cx="124740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Leuven Scale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1" name="TextBox 170"/>
          <p:cNvSpPr txBox="1"/>
          <p:nvPr/>
        </p:nvSpPr>
        <p:spPr>
          <a:xfrm>
            <a:off x="3732480" y="4951080"/>
            <a:ext cx="127188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through your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2" name="TextBox 171"/>
          <p:cNvSpPr txBox="1"/>
          <p:nvPr/>
        </p:nvSpPr>
        <p:spPr>
          <a:xfrm>
            <a:off x="3732480" y="5225400"/>
            <a:ext cx="115596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observation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3" name="TextBox 172"/>
          <p:cNvSpPr txBox="1"/>
          <p:nvPr/>
        </p:nvSpPr>
        <p:spPr>
          <a:xfrm>
            <a:off x="3732480" y="5499720"/>
            <a:ext cx="194400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schedule.) Your own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4" name="TextBox 173"/>
          <p:cNvSpPr txBox="1"/>
          <p:nvPr/>
        </p:nvSpPr>
        <p:spPr>
          <a:xfrm>
            <a:off x="3732480" y="5774040"/>
            <a:ext cx="146088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RQ for possible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5" name="TextBox 174"/>
          <p:cNvSpPr txBox="1"/>
          <p:nvPr/>
        </p:nvSpPr>
        <p:spPr>
          <a:xfrm>
            <a:off x="3732480" y="6048000"/>
            <a:ext cx="143496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future research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6" name="TextBox 175"/>
          <p:cNvSpPr txBox="1"/>
          <p:nvPr/>
        </p:nvSpPr>
        <p:spPr>
          <a:xfrm>
            <a:off x="6644160" y="4127760"/>
            <a:ext cx="208872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1" strike="noStrike" spc="-1">
                <a:solidFill>
                  <a:srgbClr val="000000"/>
                </a:solidFill>
                <a:latin typeface="Calibri"/>
                <a:ea typeface="Calibri"/>
              </a:rPr>
              <a:t>Transferable skills for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7" name="TextBox 176"/>
          <p:cNvSpPr txBox="1"/>
          <p:nvPr/>
        </p:nvSpPr>
        <p:spPr>
          <a:xfrm>
            <a:off x="6644160" y="4402080"/>
            <a:ext cx="202752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1" strike="noStrike" spc="-1">
                <a:solidFill>
                  <a:srgbClr val="000000"/>
                </a:solidFill>
                <a:latin typeface="Calibri"/>
                <a:ea typeface="Calibri"/>
              </a:rPr>
              <a:t>professional practice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8" name="TextBox 177"/>
          <p:cNvSpPr txBox="1"/>
          <p:nvPr/>
        </p:nvSpPr>
        <p:spPr>
          <a:xfrm>
            <a:off x="6644160" y="4676400"/>
            <a:ext cx="177912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(Communicate the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79" name="TextBox 178"/>
          <p:cNvSpPr txBox="1"/>
          <p:nvPr/>
        </p:nvSpPr>
        <p:spPr>
          <a:xfrm>
            <a:off x="6644160" y="4951080"/>
            <a:ext cx="207036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results of observation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80" name="TextBox 179"/>
          <p:cNvSpPr txBox="1"/>
          <p:nvPr/>
        </p:nvSpPr>
        <p:spPr>
          <a:xfrm>
            <a:off x="6644160" y="5225400"/>
            <a:ext cx="220428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accurately and reliably,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81" name="TextBox 180"/>
          <p:cNvSpPr txBox="1"/>
          <p:nvPr/>
        </p:nvSpPr>
        <p:spPr>
          <a:xfrm>
            <a:off x="6644160" y="5499720"/>
            <a:ext cx="222120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and develop structured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82" name="TextBox 181"/>
          <p:cNvSpPr txBox="1"/>
          <p:nvPr/>
        </p:nvSpPr>
        <p:spPr>
          <a:xfrm>
            <a:off x="6644160" y="5774040"/>
            <a:ext cx="129456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and coherent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83" name="TextBox 182"/>
          <p:cNvSpPr txBox="1"/>
          <p:nvPr/>
        </p:nvSpPr>
        <p:spPr>
          <a:xfrm>
            <a:off x="6644160" y="6048000"/>
            <a:ext cx="106920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arguments)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" name="Free-form: Shape 183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185" name="Picture 184"/>
          <p:cNvPicPr/>
          <p:nvPr/>
        </p:nvPicPr>
        <p:blipFill>
          <a:blip r:embed="rId2"/>
          <a:stretch/>
        </p:blipFill>
        <p:spPr>
          <a:xfrm>
            <a:off x="0" y="384120"/>
            <a:ext cx="12191760" cy="6089040"/>
          </a:xfrm>
          <a:prstGeom prst="rect">
            <a:avLst/>
          </a:prstGeom>
          <a:ln w="0">
            <a:noFill/>
          </a:ln>
        </p:spPr>
      </p:pic>
      <p:sp>
        <p:nvSpPr>
          <p:cNvPr id="186" name="Free-form: Shape 185"/>
          <p:cNvSpPr/>
          <p:nvPr/>
        </p:nvSpPr>
        <p:spPr>
          <a:xfrm>
            <a:off x="4141080" y="2966400"/>
            <a:ext cx="1955160" cy="462960"/>
          </a:xfrm>
          <a:custGeom>
            <a:avLst/>
            <a:gdLst/>
            <a:ahLst/>
            <a:cxnLst/>
            <a:rect l="0" t="0" r="r" b="b"/>
            <a:pathLst>
              <a:path w="5431" h="1286">
                <a:moveTo>
                  <a:pt x="0" y="643"/>
                </a:moveTo>
                <a:lnTo>
                  <a:pt x="642" y="0"/>
                </a:lnTo>
                <a:lnTo>
                  <a:pt x="642" y="322"/>
                </a:lnTo>
                <a:lnTo>
                  <a:pt x="5431" y="322"/>
                </a:lnTo>
                <a:lnTo>
                  <a:pt x="5431" y="964"/>
                </a:lnTo>
                <a:lnTo>
                  <a:pt x="642" y="964"/>
                </a:lnTo>
                <a:lnTo>
                  <a:pt x="642" y="1286"/>
                </a:lnTo>
                <a:lnTo>
                  <a:pt x="0" y="643"/>
                </a:lnTo>
                <a:close/>
              </a:path>
            </a:pathLst>
          </a:custGeom>
          <a:solidFill>
            <a:srgbClr val="FFFF00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7" name="Free-form: Shape 186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188" name="Picture 187"/>
          <p:cNvPicPr/>
          <p:nvPr/>
        </p:nvPicPr>
        <p:blipFill>
          <a:blip r:embed="rId2"/>
          <a:stretch/>
        </p:blipFill>
        <p:spPr>
          <a:xfrm>
            <a:off x="0" y="0"/>
            <a:ext cx="12742920" cy="6966720"/>
          </a:xfrm>
          <a:prstGeom prst="rect">
            <a:avLst/>
          </a:prstGeom>
          <a:ln w="0">
            <a:noFill/>
          </a:ln>
        </p:spPr>
      </p:pic>
      <p:sp>
        <p:nvSpPr>
          <p:cNvPr id="189" name="TextBox 188"/>
          <p:cNvSpPr txBox="1"/>
          <p:nvPr/>
        </p:nvSpPr>
        <p:spPr>
          <a:xfrm>
            <a:off x="483480" y="104760"/>
            <a:ext cx="3632400" cy="10245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6600" b="1" strike="noStrike" spc="-1">
                <a:solidFill>
                  <a:srgbClr val="000000"/>
                </a:solidFill>
                <a:latin typeface="Calibri"/>
                <a:ea typeface="Calibri"/>
              </a:rPr>
              <a:t>Atodiadau</a:t>
            </a:r>
            <a:endParaRPr lang="en-US" sz="6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90" name="TextBox 189"/>
          <p:cNvSpPr txBox="1"/>
          <p:nvPr/>
        </p:nvSpPr>
        <p:spPr>
          <a:xfrm>
            <a:off x="483480" y="1110600"/>
            <a:ext cx="4042440" cy="10245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6600" b="1" strike="noStrike" spc="-1">
                <a:solidFill>
                  <a:srgbClr val="000000"/>
                </a:solidFill>
                <a:latin typeface="Calibri"/>
                <a:ea typeface="Calibri"/>
              </a:rPr>
              <a:t>Appendices</a:t>
            </a:r>
            <a:endParaRPr lang="en-US" sz="6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91" name="TextBox 190"/>
          <p:cNvSpPr txBox="1"/>
          <p:nvPr/>
        </p:nvSpPr>
        <p:spPr>
          <a:xfrm>
            <a:off x="225000" y="2597400"/>
            <a:ext cx="507240" cy="567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99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39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92" name="TextBox 191"/>
          <p:cNvSpPr txBox="1"/>
          <p:nvPr/>
        </p:nvSpPr>
        <p:spPr>
          <a:xfrm>
            <a:off x="911160" y="2573280"/>
            <a:ext cx="8186040" cy="6192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990" b="0" strike="noStrike" spc="-1">
                <a:solidFill>
                  <a:srgbClr val="000000"/>
                </a:solidFill>
                <a:latin typeface="Calibri"/>
                <a:ea typeface="Calibri"/>
              </a:rPr>
              <a:t>Amserlen arsylwi/Observation schedule</a:t>
            </a:r>
            <a:endParaRPr lang="en-US" sz="39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93" name="TextBox 192"/>
          <p:cNvSpPr txBox="1"/>
          <p:nvPr/>
        </p:nvSpPr>
        <p:spPr>
          <a:xfrm>
            <a:off x="225000" y="4429080"/>
            <a:ext cx="507600" cy="567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4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4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94" name="TextBox 193"/>
          <p:cNvSpPr txBox="1"/>
          <p:nvPr/>
        </p:nvSpPr>
        <p:spPr>
          <a:xfrm>
            <a:off x="911160" y="4405320"/>
            <a:ext cx="9848880" cy="6192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4000" b="0" strike="noStrike" spc="-1">
                <a:solidFill>
                  <a:srgbClr val="000000"/>
                </a:solidFill>
                <a:latin typeface="Calibri"/>
                <a:ea typeface="Calibri"/>
              </a:rPr>
              <a:t>Myfyrdod Proffesiynol / Professional Reflection </a:t>
            </a:r>
            <a:endParaRPr lang="en-US" sz="40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5" name="Free-form: Shape 194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96" name="TextBox 195"/>
          <p:cNvSpPr txBox="1"/>
          <p:nvPr/>
        </p:nvSpPr>
        <p:spPr>
          <a:xfrm>
            <a:off x="802800" y="535320"/>
            <a:ext cx="585144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1" strike="noStrike" spc="-1">
                <a:solidFill>
                  <a:srgbClr val="000000"/>
                </a:solidFill>
                <a:latin typeface="Calibri"/>
                <a:ea typeface="Calibri"/>
              </a:rPr>
              <a:t>Paratoi i ysgrifennu </a:t>
            </a:r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/ </a:t>
            </a:r>
            <a:r>
              <a:rPr lang="en-US" sz="2790" b="1" strike="noStrike" spc="-1">
                <a:solidFill>
                  <a:srgbClr val="00B0F0"/>
                </a:solidFill>
                <a:latin typeface="Calibri"/>
                <a:ea typeface="Calibri"/>
              </a:rPr>
              <a:t>Preparing to write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97" name="TextBox 196"/>
          <p:cNvSpPr txBox="1"/>
          <p:nvPr/>
        </p:nvSpPr>
        <p:spPr>
          <a:xfrm>
            <a:off x="802800" y="1071000"/>
            <a:ext cx="22824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98" name="TextBox 197"/>
          <p:cNvSpPr txBox="1"/>
          <p:nvPr/>
        </p:nvSpPr>
        <p:spPr>
          <a:xfrm>
            <a:off x="1145880" y="1060200"/>
            <a:ext cx="201240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Bod yn glir am y dasg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199" name="TextBox 198"/>
          <p:cNvSpPr txBox="1"/>
          <p:nvPr/>
        </p:nvSpPr>
        <p:spPr>
          <a:xfrm>
            <a:off x="802800" y="1345320"/>
            <a:ext cx="22824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B0F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0" name="TextBox 199"/>
          <p:cNvSpPr txBox="1"/>
          <p:nvPr/>
        </p:nvSpPr>
        <p:spPr>
          <a:xfrm>
            <a:off x="1145880" y="1334520"/>
            <a:ext cx="213264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B0F0"/>
                </a:solidFill>
                <a:latin typeface="Calibri"/>
                <a:ea typeface="Calibri"/>
              </a:rPr>
              <a:t>Be clear about the task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1" name="TextBox 200"/>
          <p:cNvSpPr txBox="1"/>
          <p:nvPr/>
        </p:nvSpPr>
        <p:spPr>
          <a:xfrm>
            <a:off x="802800" y="1893960"/>
            <a:ext cx="22824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2" name="TextBox 201"/>
          <p:cNvSpPr txBox="1"/>
          <p:nvPr/>
        </p:nvSpPr>
        <p:spPr>
          <a:xfrm>
            <a:off x="1145880" y="1883160"/>
            <a:ext cx="410796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Adnabod a defnyddio adnoddau’n feirniadol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3" name="TextBox 202"/>
          <p:cNvSpPr txBox="1"/>
          <p:nvPr/>
        </p:nvSpPr>
        <p:spPr>
          <a:xfrm>
            <a:off x="802800" y="2168280"/>
            <a:ext cx="22860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B0F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4" name="TextBox 203"/>
          <p:cNvSpPr txBox="1"/>
          <p:nvPr/>
        </p:nvSpPr>
        <p:spPr>
          <a:xfrm>
            <a:off x="1145880" y="2157480"/>
            <a:ext cx="326520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B0F0"/>
                </a:solidFill>
                <a:latin typeface="Calibri"/>
                <a:ea typeface="Calibri"/>
              </a:rPr>
              <a:t>Identify and use resources critically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5" name="TextBox 204"/>
          <p:cNvSpPr txBox="1"/>
          <p:nvPr/>
        </p:nvSpPr>
        <p:spPr>
          <a:xfrm>
            <a:off x="802800" y="2717280"/>
            <a:ext cx="22824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6" name="TextBox 205"/>
          <p:cNvSpPr txBox="1"/>
          <p:nvPr/>
        </p:nvSpPr>
        <p:spPr>
          <a:xfrm>
            <a:off x="1145880" y="2706840"/>
            <a:ext cx="301212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Canolbwyntio ar friff yr aseiniad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7" name="TextBox 206"/>
          <p:cNvSpPr txBox="1"/>
          <p:nvPr/>
        </p:nvSpPr>
        <p:spPr>
          <a:xfrm>
            <a:off x="802800" y="2991600"/>
            <a:ext cx="22824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B0F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8" name="TextBox 207"/>
          <p:cNvSpPr txBox="1"/>
          <p:nvPr/>
        </p:nvSpPr>
        <p:spPr>
          <a:xfrm>
            <a:off x="1145880" y="2981160"/>
            <a:ext cx="350280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B0F0"/>
                </a:solidFill>
                <a:latin typeface="Calibri"/>
                <a:ea typeface="Calibri"/>
              </a:rPr>
              <a:t>Keep focused on the assignment brief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09" name="TextBox 208"/>
          <p:cNvSpPr txBox="1"/>
          <p:nvPr/>
        </p:nvSpPr>
        <p:spPr>
          <a:xfrm>
            <a:off x="802800" y="3540240"/>
            <a:ext cx="22860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0" name="TextBox 209"/>
          <p:cNvSpPr txBox="1"/>
          <p:nvPr/>
        </p:nvSpPr>
        <p:spPr>
          <a:xfrm>
            <a:off x="1145880" y="3529440"/>
            <a:ext cx="323784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Bod yn glir, yn gryno ac at y pwynt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1" name="TextBox 210"/>
          <p:cNvSpPr txBox="1"/>
          <p:nvPr/>
        </p:nvSpPr>
        <p:spPr>
          <a:xfrm>
            <a:off x="802800" y="3814920"/>
            <a:ext cx="22824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B0F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2" name="TextBox 211"/>
          <p:cNvSpPr txBox="1"/>
          <p:nvPr/>
        </p:nvSpPr>
        <p:spPr>
          <a:xfrm>
            <a:off x="1145880" y="3804120"/>
            <a:ext cx="309456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B0F0"/>
                </a:solidFill>
                <a:latin typeface="Calibri"/>
                <a:ea typeface="Calibri"/>
              </a:rPr>
              <a:t>Be clear, concise and to the point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3" name="TextBox 212"/>
          <p:cNvSpPr txBox="1"/>
          <p:nvPr/>
        </p:nvSpPr>
        <p:spPr>
          <a:xfrm>
            <a:off x="802800" y="4363560"/>
            <a:ext cx="22824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4" name="TextBox 213"/>
          <p:cNvSpPr txBox="1"/>
          <p:nvPr/>
        </p:nvSpPr>
        <p:spPr>
          <a:xfrm>
            <a:off x="1145880" y="4352760"/>
            <a:ext cx="619272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Cyflwyno syniadau mewn ffordd resymegol – gan gofio iaith betrus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5" name="TextBox 214"/>
          <p:cNvSpPr txBox="1"/>
          <p:nvPr/>
        </p:nvSpPr>
        <p:spPr>
          <a:xfrm>
            <a:off x="802800" y="4637880"/>
            <a:ext cx="22824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B0F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6" name="TextBox 215"/>
          <p:cNvSpPr txBox="1"/>
          <p:nvPr/>
        </p:nvSpPr>
        <p:spPr>
          <a:xfrm>
            <a:off x="1145880" y="4627080"/>
            <a:ext cx="569304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B0F0"/>
                </a:solidFill>
                <a:latin typeface="Calibri"/>
                <a:ea typeface="Calibri"/>
              </a:rPr>
              <a:t>Present ideas in a logical way – remember tentative language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7" name="TextBox 216"/>
          <p:cNvSpPr txBox="1"/>
          <p:nvPr/>
        </p:nvSpPr>
        <p:spPr>
          <a:xfrm>
            <a:off x="802800" y="5186880"/>
            <a:ext cx="22824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8" name="TextBox 217"/>
          <p:cNvSpPr txBox="1"/>
          <p:nvPr/>
        </p:nvSpPr>
        <p:spPr>
          <a:xfrm>
            <a:off x="1089360" y="5176080"/>
            <a:ext cx="505440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Cyfeirio at unrhyw ffynonellau wrth i chi eu defnyddio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19" name="TextBox 218"/>
          <p:cNvSpPr txBox="1"/>
          <p:nvPr/>
        </p:nvSpPr>
        <p:spPr>
          <a:xfrm>
            <a:off x="802800" y="5461200"/>
            <a:ext cx="22824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B0F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20" name="TextBox 219"/>
          <p:cNvSpPr txBox="1"/>
          <p:nvPr/>
        </p:nvSpPr>
        <p:spPr>
          <a:xfrm>
            <a:off x="1145880" y="5450400"/>
            <a:ext cx="365688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B0F0"/>
                </a:solidFill>
                <a:latin typeface="Calibri"/>
                <a:ea typeface="Calibri"/>
              </a:rPr>
              <a:t>Reference any sources as you use them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21" name="TextBox 220"/>
          <p:cNvSpPr txBox="1"/>
          <p:nvPr/>
        </p:nvSpPr>
        <p:spPr>
          <a:xfrm>
            <a:off x="802800" y="6009840"/>
            <a:ext cx="22824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22" name="TextBox 221"/>
          <p:cNvSpPr txBox="1"/>
          <p:nvPr/>
        </p:nvSpPr>
        <p:spPr>
          <a:xfrm>
            <a:off x="1145880" y="5999040"/>
            <a:ext cx="645948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Cadw cofnod o’r adborth a roddwyd i chi mewn aseiniadau blaenorol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23" name="TextBox 222"/>
          <p:cNvSpPr txBox="1"/>
          <p:nvPr/>
        </p:nvSpPr>
        <p:spPr>
          <a:xfrm>
            <a:off x="802800" y="6283800"/>
            <a:ext cx="22860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B0F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224" name="Picture 223"/>
          <p:cNvPicPr/>
          <p:nvPr/>
        </p:nvPicPr>
        <p:blipFill>
          <a:blip r:embed="rId2"/>
          <a:stretch/>
        </p:blipFill>
        <p:spPr>
          <a:xfrm>
            <a:off x="10096560" y="57240"/>
            <a:ext cx="812520" cy="6743520"/>
          </a:xfrm>
          <a:prstGeom prst="rect">
            <a:avLst/>
          </a:prstGeom>
          <a:ln w="0">
            <a:noFill/>
          </a:ln>
        </p:spPr>
      </p:pic>
      <p:sp>
        <p:nvSpPr>
          <p:cNvPr id="225" name="TextBox 224"/>
          <p:cNvSpPr txBox="1"/>
          <p:nvPr/>
        </p:nvSpPr>
        <p:spPr>
          <a:xfrm>
            <a:off x="1145880" y="6273000"/>
            <a:ext cx="553428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B0F0"/>
                </a:solidFill>
                <a:latin typeface="Calibri"/>
                <a:ea typeface="Calibri"/>
              </a:rPr>
              <a:t>Take note of feedback given to you in previous assignments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Free-form: Shape 225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227" name="Picture 226"/>
          <p:cNvPicPr/>
          <p:nvPr/>
        </p:nvPicPr>
        <p:blipFill>
          <a:blip r:embed="rId2"/>
          <a:stretch/>
        </p:blipFill>
        <p:spPr>
          <a:xfrm>
            <a:off x="1571400" y="2120040"/>
            <a:ext cx="5709240" cy="4121280"/>
          </a:xfrm>
          <a:prstGeom prst="rect">
            <a:avLst/>
          </a:prstGeom>
          <a:ln w="0">
            <a:noFill/>
          </a:ln>
        </p:spPr>
      </p:pic>
      <p:sp>
        <p:nvSpPr>
          <p:cNvPr id="228" name="TextBox 227"/>
          <p:cNvSpPr txBox="1"/>
          <p:nvPr/>
        </p:nvSpPr>
        <p:spPr>
          <a:xfrm>
            <a:off x="585360" y="38880"/>
            <a:ext cx="444600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1" strike="noStrike" spc="-1">
                <a:solidFill>
                  <a:srgbClr val="000000"/>
                </a:solidFill>
                <a:latin typeface="Calibri"/>
                <a:ea typeface="Calibri"/>
              </a:rPr>
              <a:t>Cyflwyniad/</a:t>
            </a:r>
            <a:r>
              <a:rPr lang="en-US" sz="3209" b="1" strike="noStrike" spc="-1">
                <a:solidFill>
                  <a:srgbClr val="00B0F0"/>
                </a:solidFill>
                <a:latin typeface="Calibri"/>
                <a:ea typeface="Calibri"/>
              </a:rPr>
              <a:t>Introduction</a:t>
            </a:r>
            <a:r>
              <a:rPr lang="en-US" sz="3209" b="1" strike="noStrike" spc="-1">
                <a:solidFill>
                  <a:srgbClr val="000000"/>
                </a:solidFill>
                <a:latin typeface="Calibri"/>
                <a:ea typeface="Calibri"/>
              </a:rPr>
              <a:t> </a:t>
            </a:r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–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29" name="Free-form: Shape 228"/>
          <p:cNvSpPr/>
          <p:nvPr/>
        </p:nvSpPr>
        <p:spPr>
          <a:xfrm>
            <a:off x="7570080" y="169200"/>
            <a:ext cx="4065480" cy="3020400"/>
          </a:xfrm>
          <a:custGeom>
            <a:avLst/>
            <a:gdLst/>
            <a:ahLst/>
            <a:cxnLst/>
            <a:rect l="0" t="0" r="r" b="b"/>
            <a:pathLst>
              <a:path w="11293" h="8390">
                <a:moveTo>
                  <a:pt x="0" y="1243"/>
                </a:moveTo>
                <a:cubicBezTo>
                  <a:pt x="0" y="557"/>
                  <a:pt x="556" y="0"/>
                  <a:pt x="1242" y="0"/>
                </a:cubicBezTo>
                <a:lnTo>
                  <a:pt x="1882" y="0"/>
                </a:lnTo>
                <a:lnTo>
                  <a:pt x="4705" y="0"/>
                </a:lnTo>
                <a:lnTo>
                  <a:pt x="10051" y="0"/>
                </a:lnTo>
                <a:cubicBezTo>
                  <a:pt x="10737" y="0"/>
                  <a:pt x="11293" y="557"/>
                  <a:pt x="11293" y="1243"/>
                </a:cubicBezTo>
                <a:lnTo>
                  <a:pt x="11293" y="4351"/>
                </a:lnTo>
                <a:lnTo>
                  <a:pt x="11293" y="6215"/>
                </a:lnTo>
                <a:cubicBezTo>
                  <a:pt x="11293" y="6901"/>
                  <a:pt x="10737" y="7458"/>
                  <a:pt x="10051" y="7458"/>
                </a:cubicBezTo>
                <a:lnTo>
                  <a:pt x="4705" y="7458"/>
                </a:lnTo>
                <a:lnTo>
                  <a:pt x="3293" y="8390"/>
                </a:lnTo>
                <a:lnTo>
                  <a:pt x="1882" y="7458"/>
                </a:lnTo>
                <a:lnTo>
                  <a:pt x="1242" y="7458"/>
                </a:lnTo>
                <a:cubicBezTo>
                  <a:pt x="556" y="7458"/>
                  <a:pt x="0" y="6901"/>
                  <a:pt x="0" y="6215"/>
                </a:cubicBezTo>
                <a:lnTo>
                  <a:pt x="0" y="4351"/>
                </a:lnTo>
                <a:lnTo>
                  <a:pt x="0" y="1243"/>
                </a:lnTo>
                <a:close/>
              </a:path>
            </a:pathLst>
          </a:custGeom>
          <a:solidFill>
            <a:srgbClr val="0FF9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30" name="Free-form: Shape 229"/>
          <p:cNvSpPr/>
          <p:nvPr/>
        </p:nvSpPr>
        <p:spPr>
          <a:xfrm>
            <a:off x="7710120" y="3324960"/>
            <a:ext cx="3925440" cy="3282840"/>
          </a:xfrm>
          <a:custGeom>
            <a:avLst/>
            <a:gdLst/>
            <a:ahLst/>
            <a:cxnLst/>
            <a:rect l="0" t="0" r="r" b="b"/>
            <a:pathLst>
              <a:path w="10904" h="9119">
                <a:moveTo>
                  <a:pt x="0" y="1351"/>
                </a:moveTo>
                <a:cubicBezTo>
                  <a:pt x="0" y="605"/>
                  <a:pt x="605" y="0"/>
                  <a:pt x="1351" y="0"/>
                </a:cubicBezTo>
                <a:lnTo>
                  <a:pt x="1817" y="0"/>
                </a:lnTo>
                <a:lnTo>
                  <a:pt x="4543" y="0"/>
                </a:lnTo>
                <a:lnTo>
                  <a:pt x="9554" y="0"/>
                </a:lnTo>
                <a:cubicBezTo>
                  <a:pt x="10300" y="0"/>
                  <a:pt x="10904" y="605"/>
                  <a:pt x="10904" y="1351"/>
                </a:cubicBezTo>
                <a:lnTo>
                  <a:pt x="10904" y="4729"/>
                </a:lnTo>
                <a:lnTo>
                  <a:pt x="10904" y="6755"/>
                </a:lnTo>
                <a:cubicBezTo>
                  <a:pt x="10904" y="7501"/>
                  <a:pt x="10300" y="8106"/>
                  <a:pt x="9554" y="8106"/>
                </a:cubicBezTo>
                <a:lnTo>
                  <a:pt x="4543" y="8106"/>
                </a:lnTo>
                <a:lnTo>
                  <a:pt x="3180" y="9119"/>
                </a:lnTo>
                <a:lnTo>
                  <a:pt x="1817" y="8106"/>
                </a:lnTo>
                <a:lnTo>
                  <a:pt x="1351" y="8106"/>
                </a:lnTo>
                <a:cubicBezTo>
                  <a:pt x="605" y="8106"/>
                  <a:pt x="0" y="7501"/>
                  <a:pt x="0" y="6755"/>
                </a:cubicBezTo>
                <a:lnTo>
                  <a:pt x="0" y="4729"/>
                </a:lnTo>
                <a:lnTo>
                  <a:pt x="0" y="1351"/>
                </a:lnTo>
                <a:close/>
              </a:path>
            </a:pathLst>
          </a:custGeom>
          <a:solidFill>
            <a:srgbClr val="0FF9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31" name="TextBox 230"/>
          <p:cNvSpPr txBox="1"/>
          <p:nvPr/>
        </p:nvSpPr>
        <p:spPr>
          <a:xfrm>
            <a:off x="585360" y="527400"/>
            <a:ext cx="301824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200 geiriau/</a:t>
            </a:r>
            <a:r>
              <a:rPr lang="en-US" sz="3209" b="0" strike="noStrike" spc="-1">
                <a:solidFill>
                  <a:srgbClr val="00B0F0"/>
                </a:solidFill>
                <a:latin typeface="Calibri"/>
                <a:ea typeface="Calibri"/>
              </a:rPr>
              <a:t>words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32" name="TextBox 231"/>
          <p:cNvSpPr txBox="1"/>
          <p:nvPr/>
        </p:nvSpPr>
        <p:spPr>
          <a:xfrm>
            <a:off x="7910280" y="4857120"/>
            <a:ext cx="25275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 dirty="0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Outline the learning </a:t>
            </a:r>
            <a:endParaRPr lang="en-US" sz="2400" b="0" strike="noStrike" spc="-1" dirty="0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33" name="TextBox 232"/>
          <p:cNvSpPr txBox="1"/>
          <p:nvPr/>
        </p:nvSpPr>
        <p:spPr>
          <a:xfrm>
            <a:off x="7910280" y="5222520"/>
            <a:ext cx="28962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 dirty="0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environment within FL. </a:t>
            </a:r>
            <a:endParaRPr lang="en-US" sz="2400" b="0" strike="noStrike" spc="-1" dirty="0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34" name="TextBox 233"/>
          <p:cNvSpPr txBox="1"/>
          <p:nvPr/>
        </p:nvSpPr>
        <p:spPr>
          <a:xfrm>
            <a:off x="7910280" y="5588640"/>
            <a:ext cx="30852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 dirty="0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(Refer to key documents)</a:t>
            </a:r>
            <a:endParaRPr lang="en-US" sz="2400" b="0" strike="noStrike" spc="-1" dirty="0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35" name="TextBox 234"/>
          <p:cNvSpPr txBox="1"/>
          <p:nvPr/>
        </p:nvSpPr>
        <p:spPr>
          <a:xfrm>
            <a:off x="7910280" y="1851480"/>
            <a:ext cx="352728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i="1" strike="noStrike" spc="-1" dirty="0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Brief context of learners </a:t>
            </a:r>
            <a:endParaRPr lang="en-US" sz="2790" b="0" strike="noStrike" spc="-1" dirty="0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36" name="TextBox 235"/>
          <p:cNvSpPr txBox="1"/>
          <p:nvPr/>
        </p:nvSpPr>
        <p:spPr>
          <a:xfrm>
            <a:off x="7910280" y="2278440"/>
            <a:ext cx="329868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i="1" strike="noStrike" spc="-1" dirty="0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involved in the activity </a:t>
            </a:r>
            <a:endParaRPr lang="en-US" sz="2790" b="0" strike="noStrike" spc="-1" dirty="0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37" name="TextBox 236"/>
          <p:cNvSpPr txBox="1"/>
          <p:nvPr/>
        </p:nvSpPr>
        <p:spPr>
          <a:xfrm>
            <a:off x="7910280" y="358200"/>
            <a:ext cx="251244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Cyd-destun byr y 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38" name="TextBox 237"/>
          <p:cNvSpPr txBox="1"/>
          <p:nvPr/>
        </p:nvSpPr>
        <p:spPr>
          <a:xfrm>
            <a:off x="7910280" y="784440"/>
            <a:ext cx="343116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800" b="0" strike="noStrike" spc="-1">
                <a:solidFill>
                  <a:srgbClr val="000000"/>
                </a:solidFill>
                <a:latin typeface="Calibri"/>
                <a:ea typeface="Calibri"/>
              </a:rPr>
              <a:t>dysgwyr sy'n ymwneud </a:t>
            </a:r>
            <a:endParaRPr lang="en-US" sz="2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39" name="TextBox 238"/>
          <p:cNvSpPr txBox="1"/>
          <p:nvPr/>
        </p:nvSpPr>
        <p:spPr>
          <a:xfrm>
            <a:off x="7910280" y="1211760"/>
            <a:ext cx="252756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â'r gweithgaredd 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0" name="TextBox 239"/>
          <p:cNvSpPr txBox="1"/>
          <p:nvPr/>
        </p:nvSpPr>
        <p:spPr>
          <a:xfrm>
            <a:off x="8017560" y="3452040"/>
            <a:ext cx="29847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Amlinellu'r amgylchedd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1" name="TextBox 240"/>
          <p:cNvSpPr txBox="1"/>
          <p:nvPr/>
        </p:nvSpPr>
        <p:spPr>
          <a:xfrm>
            <a:off x="8017560" y="3817440"/>
            <a:ext cx="23918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dysgu o fewn y DS.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2" name="TextBox 241"/>
          <p:cNvSpPr txBox="1"/>
          <p:nvPr/>
        </p:nvSpPr>
        <p:spPr>
          <a:xfrm>
            <a:off x="8017560" y="4183560"/>
            <a:ext cx="33411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(Cyfeiriwch at ddogfennau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3" name="TextBox 242"/>
          <p:cNvSpPr txBox="1"/>
          <p:nvPr/>
        </p:nvSpPr>
        <p:spPr>
          <a:xfrm>
            <a:off x="8017560" y="4549320"/>
            <a:ext cx="12992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 dirty="0" err="1">
                <a:solidFill>
                  <a:srgbClr val="000000"/>
                </a:solidFill>
                <a:latin typeface="Calibri"/>
                <a:ea typeface="Calibri"/>
              </a:rPr>
              <a:t>allweddol</a:t>
            </a:r>
            <a:r>
              <a:rPr lang="en-US" sz="2400" b="0" strike="noStrike" spc="-1" dirty="0">
                <a:solidFill>
                  <a:srgbClr val="000000"/>
                </a:solidFill>
                <a:latin typeface="Calibri"/>
                <a:ea typeface="Calibri"/>
              </a:rPr>
              <a:t>)</a:t>
            </a:r>
            <a:endParaRPr lang="en-US" sz="240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" name="Picture 244"/>
          <p:cNvPicPr/>
          <p:nvPr/>
        </p:nvPicPr>
        <p:blipFill>
          <a:blip r:embed="rId2"/>
          <a:stretch/>
        </p:blipFill>
        <p:spPr>
          <a:xfrm>
            <a:off x="3827160" y="5148360"/>
            <a:ext cx="4444560" cy="1653840"/>
          </a:xfrm>
          <a:prstGeom prst="rect">
            <a:avLst/>
          </a:prstGeom>
          <a:ln w="0">
            <a:noFill/>
          </a:ln>
        </p:spPr>
      </p:pic>
      <p:sp>
        <p:nvSpPr>
          <p:cNvPr id="246" name="Free-form: Shape 245"/>
          <p:cNvSpPr/>
          <p:nvPr/>
        </p:nvSpPr>
        <p:spPr>
          <a:xfrm>
            <a:off x="7497000" y="1757160"/>
            <a:ext cx="3330720" cy="4008600"/>
          </a:xfrm>
          <a:custGeom>
            <a:avLst/>
            <a:gdLst/>
            <a:ahLst/>
            <a:cxnLst/>
            <a:rect l="0" t="0" r="r" b="b"/>
            <a:pathLst>
              <a:path w="9252" h="11135">
                <a:moveTo>
                  <a:pt x="0" y="1542"/>
                </a:moveTo>
                <a:cubicBezTo>
                  <a:pt x="0" y="691"/>
                  <a:pt x="690" y="0"/>
                  <a:pt x="1542" y="0"/>
                </a:cubicBezTo>
                <a:lnTo>
                  <a:pt x="3856" y="0"/>
                </a:lnTo>
                <a:lnTo>
                  <a:pt x="7711" y="0"/>
                </a:lnTo>
                <a:cubicBezTo>
                  <a:pt x="8562" y="0"/>
                  <a:pt x="9252" y="691"/>
                  <a:pt x="9252" y="1542"/>
                </a:cubicBezTo>
                <a:lnTo>
                  <a:pt x="9252" y="5774"/>
                </a:lnTo>
                <a:lnTo>
                  <a:pt x="9252" y="8248"/>
                </a:lnTo>
                <a:lnTo>
                  <a:pt x="9252" y="8356"/>
                </a:lnTo>
                <a:cubicBezTo>
                  <a:pt x="9252" y="9207"/>
                  <a:pt x="8562" y="9898"/>
                  <a:pt x="7711" y="9898"/>
                </a:cubicBezTo>
                <a:lnTo>
                  <a:pt x="3856" y="9898"/>
                </a:lnTo>
                <a:lnTo>
                  <a:pt x="2699" y="11135"/>
                </a:lnTo>
                <a:lnTo>
                  <a:pt x="1542" y="9898"/>
                </a:lnTo>
                <a:cubicBezTo>
                  <a:pt x="690" y="9898"/>
                  <a:pt x="0" y="9207"/>
                  <a:pt x="0" y="8356"/>
                </a:cubicBezTo>
                <a:lnTo>
                  <a:pt x="0" y="8248"/>
                </a:lnTo>
                <a:lnTo>
                  <a:pt x="0" y="5774"/>
                </a:lnTo>
                <a:lnTo>
                  <a:pt x="0" y="1542"/>
                </a:lnTo>
                <a:close/>
              </a:path>
            </a:pathLst>
          </a:custGeom>
          <a:solidFill>
            <a:srgbClr val="0FF9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7" name="TextBox 246"/>
          <p:cNvSpPr txBox="1"/>
          <p:nvPr/>
        </p:nvSpPr>
        <p:spPr>
          <a:xfrm>
            <a:off x="517680" y="836640"/>
            <a:ext cx="1029816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1" strike="noStrike" spc="-1">
                <a:solidFill>
                  <a:srgbClr val="000000"/>
                </a:solidFill>
                <a:latin typeface="Calibri"/>
                <a:ea typeface="Calibri"/>
              </a:rPr>
              <a:t>Adolygiad llenyddiaeth/</a:t>
            </a:r>
            <a:r>
              <a:rPr lang="en-US" sz="3209" b="1" strike="noStrike" spc="-1">
                <a:solidFill>
                  <a:srgbClr val="00B0F0"/>
                </a:solidFill>
                <a:latin typeface="Calibri"/>
                <a:ea typeface="Calibri"/>
              </a:rPr>
              <a:t>Literature review </a:t>
            </a:r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–500 geiriau/</a:t>
            </a:r>
            <a:r>
              <a:rPr lang="en-US" sz="3209" b="0" strike="noStrike" spc="-1">
                <a:solidFill>
                  <a:srgbClr val="00B0F0"/>
                </a:solidFill>
                <a:latin typeface="Calibri"/>
                <a:ea typeface="Calibri"/>
              </a:rPr>
              <a:t>words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8" name="TextBox 247"/>
          <p:cNvSpPr txBox="1"/>
          <p:nvPr/>
        </p:nvSpPr>
        <p:spPr>
          <a:xfrm>
            <a:off x="7812360" y="3912480"/>
            <a:ext cx="228528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i="1" strike="noStrike" spc="-1" dirty="0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Use</a:t>
            </a:r>
            <a:r>
              <a:rPr lang="en-US" sz="3209" b="0" i="1" strike="noStrike" spc="-1" dirty="0">
                <a:solidFill>
                  <a:srgbClr val="000000"/>
                </a:solidFill>
                <a:latin typeface="Calibri"/>
                <a:ea typeface="Calibri"/>
              </a:rPr>
              <a:t> </a:t>
            </a:r>
            <a:r>
              <a:rPr lang="en-US" sz="3209" b="0" i="1" strike="noStrike" spc="-1" dirty="0">
                <a:solidFill>
                  <a:srgbClr val="FF0000"/>
                </a:solidFill>
                <a:latin typeface="Calibri"/>
                <a:ea typeface="Calibri"/>
              </a:rPr>
              <a:t>tentative </a:t>
            </a:r>
            <a:endParaRPr lang="en-US" sz="3209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49" name="Free-form: Shape 248"/>
          <p:cNvSpPr/>
          <p:nvPr/>
        </p:nvSpPr>
        <p:spPr>
          <a:xfrm>
            <a:off x="340560" y="1687320"/>
            <a:ext cx="3331080" cy="4689360"/>
          </a:xfrm>
          <a:custGeom>
            <a:avLst/>
            <a:gdLst/>
            <a:ahLst/>
            <a:cxnLst/>
            <a:rect l="0" t="0" r="r" b="b"/>
            <a:pathLst>
              <a:path w="9253" h="13026">
                <a:moveTo>
                  <a:pt x="0" y="1541"/>
                </a:moveTo>
                <a:cubicBezTo>
                  <a:pt x="0" y="690"/>
                  <a:pt x="691" y="0"/>
                  <a:pt x="1542" y="0"/>
                </a:cubicBezTo>
                <a:lnTo>
                  <a:pt x="3856" y="0"/>
                </a:lnTo>
                <a:lnTo>
                  <a:pt x="7711" y="0"/>
                </a:lnTo>
                <a:cubicBezTo>
                  <a:pt x="8562" y="0"/>
                  <a:pt x="9253" y="690"/>
                  <a:pt x="9253" y="1541"/>
                </a:cubicBezTo>
                <a:lnTo>
                  <a:pt x="9253" y="6755"/>
                </a:lnTo>
                <a:lnTo>
                  <a:pt x="9253" y="9649"/>
                </a:lnTo>
                <a:lnTo>
                  <a:pt x="9253" y="10037"/>
                </a:lnTo>
                <a:cubicBezTo>
                  <a:pt x="9253" y="10889"/>
                  <a:pt x="8562" y="11579"/>
                  <a:pt x="7711" y="11579"/>
                </a:cubicBezTo>
                <a:lnTo>
                  <a:pt x="3856" y="11579"/>
                </a:lnTo>
                <a:lnTo>
                  <a:pt x="2699" y="13026"/>
                </a:lnTo>
                <a:lnTo>
                  <a:pt x="1542" y="11579"/>
                </a:lnTo>
                <a:cubicBezTo>
                  <a:pt x="691" y="11579"/>
                  <a:pt x="0" y="10889"/>
                  <a:pt x="0" y="10037"/>
                </a:cubicBezTo>
                <a:lnTo>
                  <a:pt x="0" y="9649"/>
                </a:lnTo>
                <a:lnTo>
                  <a:pt x="0" y="6755"/>
                </a:lnTo>
                <a:lnTo>
                  <a:pt x="0" y="1541"/>
                </a:lnTo>
                <a:close/>
              </a:path>
            </a:pathLst>
          </a:custGeom>
          <a:solidFill>
            <a:srgbClr val="0FF9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0" name="TextBox 249"/>
          <p:cNvSpPr txBox="1"/>
          <p:nvPr/>
        </p:nvSpPr>
        <p:spPr>
          <a:xfrm>
            <a:off x="7812360" y="4399920"/>
            <a:ext cx="163440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i="1" strike="noStrike" spc="-1" dirty="0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language</a:t>
            </a:r>
            <a:r>
              <a:rPr lang="en-US" sz="3209" b="0" i="1" strike="noStrike" spc="-1" dirty="0">
                <a:solidFill>
                  <a:srgbClr val="000000"/>
                </a:solidFill>
                <a:latin typeface="Calibri"/>
                <a:ea typeface="Calibri"/>
              </a:rPr>
              <a:t> </a:t>
            </a:r>
            <a:endParaRPr lang="en-US" sz="3209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1" name="TextBox 250"/>
          <p:cNvSpPr txBox="1"/>
          <p:nvPr/>
        </p:nvSpPr>
        <p:spPr>
          <a:xfrm>
            <a:off x="540720" y="3696120"/>
            <a:ext cx="23079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 dirty="0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Demonstrate your </a:t>
            </a:r>
            <a:endParaRPr lang="en-US" sz="2400" b="0" strike="noStrike" spc="-1" dirty="0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52" name="TextBox 251"/>
          <p:cNvSpPr txBox="1"/>
          <p:nvPr/>
        </p:nvSpPr>
        <p:spPr>
          <a:xfrm>
            <a:off x="540720" y="4061880"/>
            <a:ext cx="25182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understanding of FL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53" name="TextBox 252"/>
          <p:cNvSpPr txBox="1"/>
          <p:nvPr/>
        </p:nvSpPr>
        <p:spPr>
          <a:xfrm>
            <a:off x="540720" y="4427640"/>
            <a:ext cx="235548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pedagogy, making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54" name="TextBox 253"/>
          <p:cNvSpPr txBox="1"/>
          <p:nvPr/>
        </p:nvSpPr>
        <p:spPr>
          <a:xfrm>
            <a:off x="540720" y="4793040"/>
            <a:ext cx="26463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regular references to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55" name="Free-form: Shape 254"/>
          <p:cNvSpPr/>
          <p:nvPr/>
        </p:nvSpPr>
        <p:spPr>
          <a:xfrm>
            <a:off x="3917520" y="1757160"/>
            <a:ext cx="3330720" cy="4008600"/>
          </a:xfrm>
          <a:custGeom>
            <a:avLst/>
            <a:gdLst/>
            <a:ahLst/>
            <a:cxnLst/>
            <a:rect l="0" t="0" r="r" b="b"/>
            <a:pathLst>
              <a:path w="9252" h="11135">
                <a:moveTo>
                  <a:pt x="0" y="1542"/>
                </a:moveTo>
                <a:cubicBezTo>
                  <a:pt x="0" y="691"/>
                  <a:pt x="690" y="0"/>
                  <a:pt x="1542" y="0"/>
                </a:cubicBezTo>
                <a:lnTo>
                  <a:pt x="3855" y="0"/>
                </a:lnTo>
                <a:lnTo>
                  <a:pt x="7710" y="0"/>
                </a:lnTo>
                <a:cubicBezTo>
                  <a:pt x="8562" y="0"/>
                  <a:pt x="9252" y="691"/>
                  <a:pt x="9252" y="1542"/>
                </a:cubicBezTo>
                <a:lnTo>
                  <a:pt x="9252" y="5774"/>
                </a:lnTo>
                <a:lnTo>
                  <a:pt x="9252" y="8248"/>
                </a:lnTo>
                <a:lnTo>
                  <a:pt x="9252" y="8356"/>
                </a:lnTo>
                <a:cubicBezTo>
                  <a:pt x="9252" y="9207"/>
                  <a:pt x="8562" y="9898"/>
                  <a:pt x="7710" y="9898"/>
                </a:cubicBezTo>
                <a:lnTo>
                  <a:pt x="3855" y="9898"/>
                </a:lnTo>
                <a:lnTo>
                  <a:pt x="2698" y="11135"/>
                </a:lnTo>
                <a:lnTo>
                  <a:pt x="1542" y="9898"/>
                </a:lnTo>
                <a:cubicBezTo>
                  <a:pt x="690" y="9898"/>
                  <a:pt x="0" y="9207"/>
                  <a:pt x="0" y="8356"/>
                </a:cubicBezTo>
                <a:lnTo>
                  <a:pt x="0" y="8248"/>
                </a:lnTo>
                <a:lnTo>
                  <a:pt x="0" y="5774"/>
                </a:lnTo>
                <a:lnTo>
                  <a:pt x="0" y="1542"/>
                </a:lnTo>
                <a:close/>
              </a:path>
            </a:pathLst>
          </a:custGeom>
          <a:solidFill>
            <a:srgbClr val="0FF9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56" name="TextBox 255"/>
          <p:cNvSpPr txBox="1"/>
          <p:nvPr/>
        </p:nvSpPr>
        <p:spPr>
          <a:xfrm>
            <a:off x="540720" y="5159520"/>
            <a:ext cx="12261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literature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57" name="TextBox 256"/>
          <p:cNvSpPr txBox="1"/>
          <p:nvPr/>
        </p:nvSpPr>
        <p:spPr>
          <a:xfrm>
            <a:off x="4164840" y="3913560"/>
            <a:ext cx="30470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Compare and contrast a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58" name="TextBox 257"/>
          <p:cNvSpPr txBox="1"/>
          <p:nvPr/>
        </p:nvSpPr>
        <p:spPr>
          <a:xfrm>
            <a:off x="4164840" y="4279320"/>
            <a:ext cx="31766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range of literature within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59" name="TextBox 258"/>
          <p:cNvSpPr txBox="1"/>
          <p:nvPr/>
        </p:nvSpPr>
        <p:spPr>
          <a:xfrm>
            <a:off x="4164840" y="4644720"/>
            <a:ext cx="12398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your work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60" name="TextBox 259"/>
          <p:cNvSpPr txBox="1"/>
          <p:nvPr/>
        </p:nvSpPr>
        <p:spPr>
          <a:xfrm>
            <a:off x="605160" y="1682280"/>
            <a:ext cx="15660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Dangos eich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1" name="TextBox 260"/>
          <p:cNvSpPr txBox="1"/>
          <p:nvPr/>
        </p:nvSpPr>
        <p:spPr>
          <a:xfrm>
            <a:off x="605160" y="2048040"/>
            <a:ext cx="19530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dealltwriaeth o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2" name="TextBox 261"/>
          <p:cNvSpPr txBox="1"/>
          <p:nvPr/>
        </p:nvSpPr>
        <p:spPr>
          <a:xfrm>
            <a:off x="605160" y="2413440"/>
            <a:ext cx="24285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addysgeg y DS, gan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3" name="TextBox 262"/>
          <p:cNvSpPr txBox="1"/>
          <p:nvPr/>
        </p:nvSpPr>
        <p:spPr>
          <a:xfrm>
            <a:off x="605160" y="2779920"/>
            <a:ext cx="28004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gyfeirio'n rheolaidd at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4" name="TextBox 263"/>
          <p:cNvSpPr txBox="1"/>
          <p:nvPr/>
        </p:nvSpPr>
        <p:spPr>
          <a:xfrm>
            <a:off x="605160" y="3145680"/>
            <a:ext cx="153828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lenyddiaeth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5" name="TextBox 264"/>
          <p:cNvSpPr txBox="1"/>
          <p:nvPr/>
        </p:nvSpPr>
        <p:spPr>
          <a:xfrm>
            <a:off x="4164840" y="1840320"/>
            <a:ext cx="163152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Cymharu a 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6" name="TextBox 265"/>
          <p:cNvSpPr txBox="1"/>
          <p:nvPr/>
        </p:nvSpPr>
        <p:spPr>
          <a:xfrm>
            <a:off x="4164840" y="2266920"/>
            <a:ext cx="257472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800" b="0" strike="noStrike" spc="-1">
                <a:solidFill>
                  <a:srgbClr val="000000"/>
                </a:solidFill>
                <a:latin typeface="Calibri"/>
                <a:ea typeface="Calibri"/>
              </a:rPr>
              <a:t>gwrthgyferbynnu </a:t>
            </a:r>
            <a:endParaRPr lang="en-US" sz="2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7" name="TextBox 266"/>
          <p:cNvSpPr txBox="1"/>
          <p:nvPr/>
        </p:nvSpPr>
        <p:spPr>
          <a:xfrm>
            <a:off x="4164840" y="2694240"/>
            <a:ext cx="293292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ystod o lenyddiaeth 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8" name="TextBox 267"/>
          <p:cNvSpPr txBox="1"/>
          <p:nvPr/>
        </p:nvSpPr>
        <p:spPr>
          <a:xfrm>
            <a:off x="4164840" y="3120840"/>
            <a:ext cx="272700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o fewn eich gwaith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69" name="TextBox 268"/>
          <p:cNvSpPr txBox="1"/>
          <p:nvPr/>
        </p:nvSpPr>
        <p:spPr>
          <a:xfrm>
            <a:off x="7931160" y="2120760"/>
            <a:ext cx="2024640" cy="5598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600" b="0" strike="noStrike" spc="-1">
                <a:solidFill>
                  <a:srgbClr val="000000"/>
                </a:solidFill>
                <a:latin typeface="Calibri"/>
                <a:ea typeface="Calibri"/>
              </a:rPr>
              <a:t>Defnyddio </a:t>
            </a:r>
            <a:endParaRPr lang="en-US" sz="3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70" name="TextBox 269"/>
          <p:cNvSpPr txBox="1"/>
          <p:nvPr/>
        </p:nvSpPr>
        <p:spPr>
          <a:xfrm>
            <a:off x="7931160" y="2670120"/>
            <a:ext cx="2225880" cy="5598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600" b="0" strike="noStrike" spc="-1">
                <a:solidFill>
                  <a:srgbClr val="000000"/>
                </a:solidFill>
                <a:latin typeface="Calibri"/>
                <a:ea typeface="Calibri"/>
              </a:rPr>
              <a:t>iaith </a:t>
            </a:r>
            <a:r>
              <a:rPr lang="en-US" sz="3600" b="0" strike="noStrike" spc="-1">
                <a:solidFill>
                  <a:srgbClr val="FF0000"/>
                </a:solidFill>
                <a:latin typeface="Calibri"/>
                <a:ea typeface="Calibri"/>
              </a:rPr>
              <a:t>betrus</a:t>
            </a:r>
            <a:r>
              <a:rPr lang="en-US" sz="3600" b="0" strike="noStrike" spc="-1">
                <a:solidFill>
                  <a:srgbClr val="000000"/>
                </a:solidFill>
                <a:latin typeface="Calibri"/>
                <a:ea typeface="Calibri"/>
              </a:rPr>
              <a:t> </a:t>
            </a:r>
            <a:endParaRPr lang="en-US" sz="36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2" name="TextBox 271"/>
          <p:cNvSpPr txBox="1"/>
          <p:nvPr/>
        </p:nvSpPr>
        <p:spPr>
          <a:xfrm>
            <a:off x="209880" y="209160"/>
            <a:ext cx="5522400" cy="5598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600" b="1" strike="noStrike" spc="-1">
                <a:solidFill>
                  <a:srgbClr val="000000"/>
                </a:solidFill>
                <a:latin typeface="Calibri"/>
                <a:ea typeface="Calibri"/>
              </a:rPr>
              <a:t>Methodoleg/</a:t>
            </a:r>
            <a:r>
              <a:rPr lang="en-US" sz="3600" b="1" strike="noStrike" spc="-1">
                <a:solidFill>
                  <a:srgbClr val="00B0F0"/>
                </a:solidFill>
                <a:latin typeface="Calibri"/>
                <a:ea typeface="Calibri"/>
              </a:rPr>
              <a:t>Methodology</a:t>
            </a:r>
            <a:r>
              <a:rPr lang="en-US" sz="3600" b="1" strike="noStrike" spc="-1">
                <a:solidFill>
                  <a:srgbClr val="000000"/>
                </a:solidFill>
                <a:latin typeface="Calibri"/>
                <a:ea typeface="Calibri"/>
              </a:rPr>
              <a:t> – </a:t>
            </a:r>
            <a:endParaRPr lang="en-US" sz="3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73" name="Free-form: Shape 272"/>
          <p:cNvSpPr/>
          <p:nvPr/>
        </p:nvSpPr>
        <p:spPr>
          <a:xfrm>
            <a:off x="8418240" y="205200"/>
            <a:ext cx="3330720" cy="4348080"/>
          </a:xfrm>
          <a:custGeom>
            <a:avLst/>
            <a:gdLst/>
            <a:ahLst/>
            <a:cxnLst/>
            <a:rect l="0" t="0" r="r" b="b"/>
            <a:pathLst>
              <a:path w="9252" h="12078">
                <a:moveTo>
                  <a:pt x="0" y="1541"/>
                </a:moveTo>
                <a:cubicBezTo>
                  <a:pt x="0" y="690"/>
                  <a:pt x="690" y="0"/>
                  <a:pt x="1542" y="0"/>
                </a:cubicBezTo>
                <a:lnTo>
                  <a:pt x="3855" y="0"/>
                </a:lnTo>
                <a:lnTo>
                  <a:pt x="7709" y="0"/>
                </a:lnTo>
                <a:cubicBezTo>
                  <a:pt x="8561" y="0"/>
                  <a:pt x="9252" y="690"/>
                  <a:pt x="9252" y="1541"/>
                </a:cubicBezTo>
                <a:lnTo>
                  <a:pt x="9252" y="6263"/>
                </a:lnTo>
                <a:lnTo>
                  <a:pt x="9252" y="8946"/>
                </a:lnTo>
                <a:lnTo>
                  <a:pt x="9252" y="9194"/>
                </a:lnTo>
                <a:cubicBezTo>
                  <a:pt x="9252" y="10045"/>
                  <a:pt x="8561" y="10736"/>
                  <a:pt x="7709" y="10736"/>
                </a:cubicBezTo>
                <a:lnTo>
                  <a:pt x="3855" y="10736"/>
                </a:lnTo>
                <a:lnTo>
                  <a:pt x="2698" y="12078"/>
                </a:lnTo>
                <a:lnTo>
                  <a:pt x="1542" y="10736"/>
                </a:lnTo>
                <a:cubicBezTo>
                  <a:pt x="690" y="10736"/>
                  <a:pt x="0" y="10045"/>
                  <a:pt x="0" y="9194"/>
                </a:cubicBezTo>
                <a:lnTo>
                  <a:pt x="0" y="8946"/>
                </a:lnTo>
                <a:lnTo>
                  <a:pt x="0" y="6263"/>
                </a:lnTo>
                <a:lnTo>
                  <a:pt x="0" y="1541"/>
                </a:lnTo>
                <a:close/>
              </a:path>
            </a:pathLst>
          </a:custGeom>
          <a:solidFill>
            <a:srgbClr val="0FF9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74" name="TextBox 273"/>
          <p:cNvSpPr txBox="1"/>
          <p:nvPr/>
        </p:nvSpPr>
        <p:spPr>
          <a:xfrm>
            <a:off x="209880" y="758160"/>
            <a:ext cx="3391560" cy="5598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600" b="0" strike="noStrike" spc="-1">
                <a:solidFill>
                  <a:srgbClr val="000000"/>
                </a:solidFill>
                <a:latin typeface="Calibri"/>
                <a:ea typeface="Calibri"/>
              </a:rPr>
              <a:t>300 geiriau/</a:t>
            </a:r>
            <a:r>
              <a:rPr lang="en-US" sz="3600" b="0" strike="noStrike" spc="-1">
                <a:solidFill>
                  <a:srgbClr val="00B0F0"/>
                </a:solidFill>
                <a:latin typeface="Calibri"/>
                <a:ea typeface="Calibri"/>
              </a:rPr>
              <a:t>words</a:t>
            </a:r>
            <a:endParaRPr lang="en-US" sz="3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75" name="TextBox 274"/>
          <p:cNvSpPr txBox="1"/>
          <p:nvPr/>
        </p:nvSpPr>
        <p:spPr>
          <a:xfrm>
            <a:off x="8811000" y="2445840"/>
            <a:ext cx="192564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Outline the </a:t>
            </a:r>
            <a:endParaRPr lang="en-US" sz="3209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76" name="TextBox 275"/>
          <p:cNvSpPr txBox="1"/>
          <p:nvPr/>
        </p:nvSpPr>
        <p:spPr>
          <a:xfrm>
            <a:off x="8811000" y="2933280"/>
            <a:ext cx="292968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planning for your </a:t>
            </a:r>
            <a:endParaRPr lang="en-US" sz="3209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77" name="Free-form: Shape 276"/>
          <p:cNvSpPr/>
          <p:nvPr/>
        </p:nvSpPr>
        <p:spPr>
          <a:xfrm>
            <a:off x="4027320" y="1712160"/>
            <a:ext cx="3331080" cy="4348080"/>
          </a:xfrm>
          <a:custGeom>
            <a:avLst/>
            <a:gdLst/>
            <a:ahLst/>
            <a:cxnLst/>
            <a:rect l="0" t="0" r="r" b="b"/>
            <a:pathLst>
              <a:path w="9253" h="12078">
                <a:moveTo>
                  <a:pt x="0" y="1543"/>
                </a:moveTo>
                <a:cubicBezTo>
                  <a:pt x="0" y="691"/>
                  <a:pt x="691" y="0"/>
                  <a:pt x="1542" y="0"/>
                </a:cubicBezTo>
                <a:lnTo>
                  <a:pt x="3856" y="0"/>
                </a:lnTo>
                <a:lnTo>
                  <a:pt x="7711" y="0"/>
                </a:lnTo>
                <a:cubicBezTo>
                  <a:pt x="8562" y="0"/>
                  <a:pt x="9253" y="691"/>
                  <a:pt x="9253" y="1543"/>
                </a:cubicBezTo>
                <a:lnTo>
                  <a:pt x="9253" y="6264"/>
                </a:lnTo>
                <a:lnTo>
                  <a:pt x="9253" y="8947"/>
                </a:lnTo>
                <a:lnTo>
                  <a:pt x="9253" y="9195"/>
                </a:lnTo>
                <a:cubicBezTo>
                  <a:pt x="9253" y="10046"/>
                  <a:pt x="8562" y="10737"/>
                  <a:pt x="7711" y="10737"/>
                </a:cubicBezTo>
                <a:lnTo>
                  <a:pt x="3856" y="10737"/>
                </a:lnTo>
                <a:lnTo>
                  <a:pt x="2700" y="12078"/>
                </a:lnTo>
                <a:lnTo>
                  <a:pt x="1542" y="10737"/>
                </a:lnTo>
                <a:cubicBezTo>
                  <a:pt x="691" y="10737"/>
                  <a:pt x="0" y="10046"/>
                  <a:pt x="0" y="9195"/>
                </a:cubicBezTo>
                <a:lnTo>
                  <a:pt x="0" y="8947"/>
                </a:lnTo>
                <a:lnTo>
                  <a:pt x="0" y="6264"/>
                </a:lnTo>
                <a:lnTo>
                  <a:pt x="0" y="1543"/>
                </a:lnTo>
                <a:close/>
              </a:path>
            </a:pathLst>
          </a:custGeom>
          <a:solidFill>
            <a:srgbClr val="0FF9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78" name="TextBox 277"/>
          <p:cNvSpPr txBox="1"/>
          <p:nvPr/>
        </p:nvSpPr>
        <p:spPr>
          <a:xfrm>
            <a:off x="8811000" y="3421440"/>
            <a:ext cx="150480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i="1" strike="noStrike" spc="-1" dirty="0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research </a:t>
            </a:r>
            <a:endParaRPr lang="en-US" sz="3209" b="0" strike="noStrike" spc="-1" dirty="0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79" name="TextBox 278"/>
          <p:cNvSpPr txBox="1"/>
          <p:nvPr/>
        </p:nvSpPr>
        <p:spPr>
          <a:xfrm>
            <a:off x="4248000" y="3774600"/>
            <a:ext cx="282132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i="1" strike="noStrike" spc="-1" dirty="0">
                <a:solidFill>
                  <a:srgbClr val="FF0000"/>
                </a:solidFill>
                <a:latin typeface="Calibri"/>
                <a:ea typeface="Calibri"/>
              </a:rPr>
              <a:t>Evaluate</a:t>
            </a:r>
            <a:r>
              <a:rPr lang="en-US" sz="2790" b="0" i="1" strike="noStrike" spc="-1" dirty="0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 the use of </a:t>
            </a:r>
            <a:endParaRPr lang="en-US" sz="2790" b="0" strike="noStrike" spc="-1" dirty="0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80" name="TextBox 279"/>
          <p:cNvSpPr txBox="1"/>
          <p:nvPr/>
        </p:nvSpPr>
        <p:spPr>
          <a:xfrm>
            <a:off x="4248000" y="4201200"/>
            <a:ext cx="286740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8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the Leuven Scale as </a:t>
            </a:r>
            <a:endParaRPr lang="en-US" sz="28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81" name="TextBox 280"/>
          <p:cNvSpPr txBox="1"/>
          <p:nvPr/>
        </p:nvSpPr>
        <p:spPr>
          <a:xfrm>
            <a:off x="4248000" y="4628520"/>
            <a:ext cx="248796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an observational </a:t>
            </a:r>
            <a:endParaRPr lang="en-US" sz="279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82" name="Free-form: Shape 281"/>
          <p:cNvSpPr/>
          <p:nvPr/>
        </p:nvSpPr>
        <p:spPr>
          <a:xfrm>
            <a:off x="250560" y="2437200"/>
            <a:ext cx="3330720" cy="4348080"/>
          </a:xfrm>
          <a:custGeom>
            <a:avLst/>
            <a:gdLst/>
            <a:ahLst/>
            <a:cxnLst/>
            <a:rect l="0" t="0" r="r" b="b"/>
            <a:pathLst>
              <a:path w="9252" h="12078">
                <a:moveTo>
                  <a:pt x="0" y="1542"/>
                </a:moveTo>
                <a:cubicBezTo>
                  <a:pt x="0" y="690"/>
                  <a:pt x="691" y="0"/>
                  <a:pt x="1542" y="0"/>
                </a:cubicBezTo>
                <a:lnTo>
                  <a:pt x="3855" y="0"/>
                </a:lnTo>
                <a:lnTo>
                  <a:pt x="7710" y="0"/>
                </a:lnTo>
                <a:cubicBezTo>
                  <a:pt x="8562" y="0"/>
                  <a:pt x="9252" y="690"/>
                  <a:pt x="9252" y="1542"/>
                </a:cubicBezTo>
                <a:lnTo>
                  <a:pt x="9252" y="6263"/>
                </a:lnTo>
                <a:lnTo>
                  <a:pt x="9252" y="8946"/>
                </a:lnTo>
                <a:lnTo>
                  <a:pt x="9252" y="9194"/>
                </a:lnTo>
                <a:cubicBezTo>
                  <a:pt x="9252" y="10045"/>
                  <a:pt x="8562" y="10735"/>
                  <a:pt x="7710" y="10735"/>
                </a:cubicBezTo>
                <a:lnTo>
                  <a:pt x="3855" y="10735"/>
                </a:lnTo>
                <a:lnTo>
                  <a:pt x="2699" y="12078"/>
                </a:lnTo>
                <a:lnTo>
                  <a:pt x="1542" y="10735"/>
                </a:lnTo>
                <a:cubicBezTo>
                  <a:pt x="691" y="10735"/>
                  <a:pt x="0" y="10045"/>
                  <a:pt x="0" y="9194"/>
                </a:cubicBezTo>
                <a:lnTo>
                  <a:pt x="0" y="8946"/>
                </a:lnTo>
                <a:lnTo>
                  <a:pt x="0" y="6263"/>
                </a:lnTo>
                <a:lnTo>
                  <a:pt x="0" y="1542"/>
                </a:lnTo>
                <a:close/>
              </a:path>
            </a:pathLst>
          </a:custGeom>
          <a:solidFill>
            <a:srgbClr val="0FF9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83" name="TextBox 282"/>
          <p:cNvSpPr txBox="1"/>
          <p:nvPr/>
        </p:nvSpPr>
        <p:spPr>
          <a:xfrm>
            <a:off x="4248000" y="5055120"/>
            <a:ext cx="64548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tool </a:t>
            </a:r>
            <a:endParaRPr lang="en-US" sz="279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84" name="TextBox 283"/>
          <p:cNvSpPr txBox="1"/>
          <p:nvPr/>
        </p:nvSpPr>
        <p:spPr>
          <a:xfrm>
            <a:off x="461880" y="4631760"/>
            <a:ext cx="17334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Make regular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85" name="TextBox 284"/>
          <p:cNvSpPr txBox="1"/>
          <p:nvPr/>
        </p:nvSpPr>
        <p:spPr>
          <a:xfrm>
            <a:off x="461880" y="4997520"/>
            <a:ext cx="29084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 dirty="0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references to literature </a:t>
            </a:r>
            <a:endParaRPr lang="en-US" sz="2400" b="0" strike="noStrike" spc="-1" dirty="0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86" name="TextBox 285"/>
          <p:cNvSpPr txBox="1"/>
          <p:nvPr/>
        </p:nvSpPr>
        <p:spPr>
          <a:xfrm>
            <a:off x="461880" y="5363280"/>
            <a:ext cx="26006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– avoid unsupported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pic>
        <p:nvPicPr>
          <p:cNvPr id="287" name="Picture 286"/>
          <p:cNvPicPr/>
          <p:nvPr/>
        </p:nvPicPr>
        <p:blipFill>
          <a:blip r:embed="rId2"/>
          <a:stretch/>
        </p:blipFill>
        <p:spPr>
          <a:xfrm>
            <a:off x="8345520" y="4265640"/>
            <a:ext cx="3330360" cy="2216160"/>
          </a:xfrm>
          <a:prstGeom prst="rect">
            <a:avLst/>
          </a:prstGeom>
          <a:ln w="0">
            <a:noFill/>
          </a:ln>
        </p:spPr>
      </p:pic>
      <p:sp>
        <p:nvSpPr>
          <p:cNvPr id="288" name="TextBox 287"/>
          <p:cNvSpPr txBox="1"/>
          <p:nvPr/>
        </p:nvSpPr>
        <p:spPr>
          <a:xfrm>
            <a:off x="461880" y="5728680"/>
            <a:ext cx="13449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assertions!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289" name="TextBox 288"/>
          <p:cNvSpPr txBox="1"/>
          <p:nvPr/>
        </p:nvSpPr>
        <p:spPr>
          <a:xfrm>
            <a:off x="461880" y="2782080"/>
            <a:ext cx="275148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Gwnewch gyfeiriadau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90" name="TextBox 289"/>
          <p:cNvSpPr txBox="1"/>
          <p:nvPr/>
        </p:nvSpPr>
        <p:spPr>
          <a:xfrm>
            <a:off x="461880" y="3147840"/>
            <a:ext cx="157032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rheolaidd at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91" name="TextBox 290"/>
          <p:cNvSpPr txBox="1"/>
          <p:nvPr/>
        </p:nvSpPr>
        <p:spPr>
          <a:xfrm>
            <a:off x="461880" y="3513240"/>
            <a:ext cx="24818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lenyddiaeth – osgoi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92" name="TextBox 291"/>
          <p:cNvSpPr txBox="1"/>
          <p:nvPr/>
        </p:nvSpPr>
        <p:spPr>
          <a:xfrm>
            <a:off x="461880" y="3879360"/>
            <a:ext cx="29268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honiadau heb gymorth!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93" name="TextBox 292"/>
          <p:cNvSpPr txBox="1"/>
          <p:nvPr/>
        </p:nvSpPr>
        <p:spPr>
          <a:xfrm>
            <a:off x="4248000" y="2095920"/>
            <a:ext cx="315072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strike="noStrike" spc="-1">
                <a:solidFill>
                  <a:srgbClr val="FF0000"/>
                </a:solidFill>
                <a:latin typeface="Calibri"/>
                <a:ea typeface="Calibri"/>
              </a:rPr>
              <a:t>Gwerthuso'r</a:t>
            </a:r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 defnydd 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94" name="TextBox 293"/>
          <p:cNvSpPr txBox="1"/>
          <p:nvPr/>
        </p:nvSpPr>
        <p:spPr>
          <a:xfrm>
            <a:off x="4248000" y="2522520"/>
            <a:ext cx="292536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o Raddfa Leuven fel 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95" name="TextBox 294"/>
          <p:cNvSpPr txBox="1"/>
          <p:nvPr/>
        </p:nvSpPr>
        <p:spPr>
          <a:xfrm>
            <a:off x="4248000" y="2948760"/>
            <a:ext cx="221364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800" b="0" strike="noStrike" spc="-1">
                <a:solidFill>
                  <a:srgbClr val="000000"/>
                </a:solidFill>
                <a:latin typeface="Calibri"/>
                <a:ea typeface="Calibri"/>
              </a:rPr>
              <a:t>offeryn arsylwi </a:t>
            </a:r>
            <a:endParaRPr lang="en-US" sz="2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96" name="TextBox 295"/>
          <p:cNvSpPr txBox="1"/>
          <p:nvPr/>
        </p:nvSpPr>
        <p:spPr>
          <a:xfrm>
            <a:off x="8639280" y="629280"/>
            <a:ext cx="188748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Amlinellu'r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97" name="TextBox 296"/>
          <p:cNvSpPr txBox="1"/>
          <p:nvPr/>
        </p:nvSpPr>
        <p:spPr>
          <a:xfrm>
            <a:off x="8639280" y="1116360"/>
            <a:ext cx="294984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cynllunio ar gyfer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98" name="TextBox 297"/>
          <p:cNvSpPr txBox="1"/>
          <p:nvPr/>
        </p:nvSpPr>
        <p:spPr>
          <a:xfrm>
            <a:off x="8639280" y="1604880"/>
            <a:ext cx="223812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eich ymchwil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9" name="Free-form: Shape 298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00" name="TextBox 299"/>
          <p:cNvSpPr txBox="1"/>
          <p:nvPr/>
        </p:nvSpPr>
        <p:spPr>
          <a:xfrm>
            <a:off x="217440" y="357120"/>
            <a:ext cx="921600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1" strike="noStrike" spc="-1">
                <a:solidFill>
                  <a:srgbClr val="000000"/>
                </a:solidFill>
                <a:latin typeface="Calibri"/>
                <a:ea typeface="Calibri"/>
              </a:rPr>
              <a:t>Casgliad ac argymhellion /</a:t>
            </a:r>
            <a:r>
              <a:rPr lang="en-US" sz="2790" b="1" strike="noStrike" spc="-1">
                <a:solidFill>
                  <a:srgbClr val="00B0F0"/>
                </a:solidFill>
                <a:latin typeface="Calibri"/>
                <a:ea typeface="Calibri"/>
              </a:rPr>
              <a:t>Conclusion and recommendations </a:t>
            </a:r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– 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01" name="Free-form: Shape 300"/>
          <p:cNvSpPr/>
          <p:nvPr/>
        </p:nvSpPr>
        <p:spPr>
          <a:xfrm>
            <a:off x="7558200" y="937800"/>
            <a:ext cx="4372920" cy="4262400"/>
          </a:xfrm>
          <a:custGeom>
            <a:avLst/>
            <a:gdLst/>
            <a:ahLst/>
            <a:cxnLst/>
            <a:rect l="0" t="0" r="r" b="b"/>
            <a:pathLst>
              <a:path w="12147" h="11840">
                <a:moveTo>
                  <a:pt x="0" y="1754"/>
                </a:moveTo>
                <a:cubicBezTo>
                  <a:pt x="0" y="786"/>
                  <a:pt x="785" y="0"/>
                  <a:pt x="1754" y="0"/>
                </a:cubicBezTo>
                <a:lnTo>
                  <a:pt x="2025" y="0"/>
                </a:lnTo>
                <a:lnTo>
                  <a:pt x="5061" y="0"/>
                </a:lnTo>
                <a:lnTo>
                  <a:pt x="10394" y="0"/>
                </a:lnTo>
                <a:cubicBezTo>
                  <a:pt x="11362" y="0"/>
                  <a:pt x="12147" y="786"/>
                  <a:pt x="12147" y="1754"/>
                </a:cubicBezTo>
                <a:lnTo>
                  <a:pt x="12147" y="6140"/>
                </a:lnTo>
                <a:lnTo>
                  <a:pt x="12147" y="8770"/>
                </a:lnTo>
                <a:cubicBezTo>
                  <a:pt x="12147" y="9739"/>
                  <a:pt x="11362" y="10524"/>
                  <a:pt x="10394" y="10524"/>
                </a:cubicBezTo>
                <a:lnTo>
                  <a:pt x="5061" y="10524"/>
                </a:lnTo>
                <a:lnTo>
                  <a:pt x="3543" y="11840"/>
                </a:lnTo>
                <a:lnTo>
                  <a:pt x="2025" y="10524"/>
                </a:lnTo>
                <a:lnTo>
                  <a:pt x="1754" y="10524"/>
                </a:lnTo>
                <a:cubicBezTo>
                  <a:pt x="785" y="10524"/>
                  <a:pt x="0" y="9739"/>
                  <a:pt x="0" y="8770"/>
                </a:cubicBezTo>
                <a:lnTo>
                  <a:pt x="0" y="6140"/>
                </a:lnTo>
                <a:lnTo>
                  <a:pt x="0" y="1754"/>
                </a:lnTo>
                <a:close/>
              </a:path>
            </a:pathLst>
          </a:custGeom>
          <a:solidFill>
            <a:srgbClr val="0FF9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02" name="TextBox 301"/>
          <p:cNvSpPr txBox="1"/>
          <p:nvPr/>
        </p:nvSpPr>
        <p:spPr>
          <a:xfrm>
            <a:off x="9443160" y="405000"/>
            <a:ext cx="22608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400 geiriau/</a:t>
            </a:r>
            <a:r>
              <a:rPr lang="en-US" sz="2400" b="0" strike="noStrike" spc="-1">
                <a:solidFill>
                  <a:srgbClr val="00B0F0"/>
                </a:solidFill>
                <a:latin typeface="Calibri"/>
                <a:ea typeface="Calibri"/>
              </a:rPr>
              <a:t>words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03" name="TextBox 302"/>
          <p:cNvSpPr txBox="1"/>
          <p:nvPr/>
        </p:nvSpPr>
        <p:spPr>
          <a:xfrm>
            <a:off x="7857360" y="2873520"/>
            <a:ext cx="33231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 dirty="0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Consider the impact of the </a:t>
            </a:r>
            <a:endParaRPr lang="en-US" sz="2400" b="0" strike="noStrike" spc="-1" dirty="0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04" name="TextBox 303"/>
          <p:cNvSpPr txBox="1"/>
          <p:nvPr/>
        </p:nvSpPr>
        <p:spPr>
          <a:xfrm>
            <a:off x="7857360" y="3239280"/>
            <a:ext cx="37040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research on your professional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05" name="TextBox 304"/>
          <p:cNvSpPr txBox="1"/>
          <p:nvPr/>
        </p:nvSpPr>
        <p:spPr>
          <a:xfrm>
            <a:off x="7857360" y="3605040"/>
            <a:ext cx="30686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learning and how it may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06" name="Free-form: Shape 305"/>
          <p:cNvSpPr/>
          <p:nvPr/>
        </p:nvSpPr>
        <p:spPr>
          <a:xfrm>
            <a:off x="360720" y="937800"/>
            <a:ext cx="3330720" cy="4262400"/>
          </a:xfrm>
          <a:custGeom>
            <a:avLst/>
            <a:gdLst/>
            <a:ahLst/>
            <a:cxnLst/>
            <a:rect l="0" t="0" r="r" b="b"/>
            <a:pathLst>
              <a:path w="9252" h="11840">
                <a:moveTo>
                  <a:pt x="0" y="1542"/>
                </a:moveTo>
                <a:cubicBezTo>
                  <a:pt x="0" y="691"/>
                  <a:pt x="690" y="0"/>
                  <a:pt x="1541" y="0"/>
                </a:cubicBezTo>
                <a:lnTo>
                  <a:pt x="3855" y="0"/>
                </a:lnTo>
                <a:lnTo>
                  <a:pt x="7710" y="0"/>
                </a:lnTo>
                <a:cubicBezTo>
                  <a:pt x="8561" y="0"/>
                  <a:pt x="9252" y="691"/>
                  <a:pt x="9252" y="1542"/>
                </a:cubicBezTo>
                <a:lnTo>
                  <a:pt x="9252" y="6140"/>
                </a:lnTo>
                <a:lnTo>
                  <a:pt x="9252" y="8770"/>
                </a:lnTo>
                <a:lnTo>
                  <a:pt x="9252" y="8982"/>
                </a:lnTo>
                <a:cubicBezTo>
                  <a:pt x="9252" y="9834"/>
                  <a:pt x="8561" y="10524"/>
                  <a:pt x="7710" y="10524"/>
                </a:cubicBezTo>
                <a:lnTo>
                  <a:pt x="3855" y="10524"/>
                </a:lnTo>
                <a:lnTo>
                  <a:pt x="2698" y="11840"/>
                </a:lnTo>
                <a:lnTo>
                  <a:pt x="1541" y="10524"/>
                </a:lnTo>
                <a:cubicBezTo>
                  <a:pt x="690" y="10524"/>
                  <a:pt x="0" y="9834"/>
                  <a:pt x="0" y="8982"/>
                </a:cubicBezTo>
                <a:lnTo>
                  <a:pt x="0" y="8770"/>
                </a:lnTo>
                <a:lnTo>
                  <a:pt x="0" y="6140"/>
                </a:lnTo>
                <a:lnTo>
                  <a:pt x="0" y="1542"/>
                </a:lnTo>
                <a:close/>
              </a:path>
            </a:pathLst>
          </a:custGeom>
          <a:solidFill>
            <a:srgbClr val="0FF9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07" name="TextBox 306"/>
          <p:cNvSpPr txBox="1"/>
          <p:nvPr/>
        </p:nvSpPr>
        <p:spPr>
          <a:xfrm>
            <a:off x="7857360" y="3970800"/>
            <a:ext cx="291168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transform your practice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08" name="TextBox 307"/>
          <p:cNvSpPr txBox="1"/>
          <p:nvPr/>
        </p:nvSpPr>
        <p:spPr>
          <a:xfrm>
            <a:off x="693360" y="2998440"/>
            <a:ext cx="26967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Synthesise your ideas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09" name="TextBox 308"/>
          <p:cNvSpPr txBox="1"/>
          <p:nvPr/>
        </p:nvSpPr>
        <p:spPr>
          <a:xfrm>
            <a:off x="693360" y="3364200"/>
            <a:ext cx="235548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by briefly referring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10" name="TextBox 309"/>
          <p:cNvSpPr txBox="1"/>
          <p:nvPr/>
        </p:nvSpPr>
        <p:spPr>
          <a:xfrm>
            <a:off x="693360" y="3729960"/>
            <a:ext cx="14486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back to the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11" name="Free-form: Shape 310"/>
          <p:cNvSpPr/>
          <p:nvPr/>
        </p:nvSpPr>
        <p:spPr>
          <a:xfrm>
            <a:off x="3959280" y="937800"/>
            <a:ext cx="3331080" cy="4262400"/>
          </a:xfrm>
          <a:custGeom>
            <a:avLst/>
            <a:gdLst/>
            <a:ahLst/>
            <a:cxnLst/>
            <a:rect l="0" t="0" r="r" b="b"/>
            <a:pathLst>
              <a:path w="9253" h="11840">
                <a:moveTo>
                  <a:pt x="0" y="1542"/>
                </a:moveTo>
                <a:cubicBezTo>
                  <a:pt x="0" y="691"/>
                  <a:pt x="691" y="0"/>
                  <a:pt x="1542" y="0"/>
                </a:cubicBezTo>
                <a:lnTo>
                  <a:pt x="3856" y="0"/>
                </a:lnTo>
                <a:lnTo>
                  <a:pt x="7711" y="0"/>
                </a:lnTo>
                <a:cubicBezTo>
                  <a:pt x="8562" y="0"/>
                  <a:pt x="9253" y="691"/>
                  <a:pt x="9253" y="1542"/>
                </a:cubicBezTo>
                <a:lnTo>
                  <a:pt x="9253" y="6140"/>
                </a:lnTo>
                <a:lnTo>
                  <a:pt x="9253" y="8770"/>
                </a:lnTo>
                <a:lnTo>
                  <a:pt x="9253" y="8982"/>
                </a:lnTo>
                <a:cubicBezTo>
                  <a:pt x="9253" y="9834"/>
                  <a:pt x="8562" y="10524"/>
                  <a:pt x="7711" y="10524"/>
                </a:cubicBezTo>
                <a:lnTo>
                  <a:pt x="3856" y="10524"/>
                </a:lnTo>
                <a:lnTo>
                  <a:pt x="2699" y="11840"/>
                </a:lnTo>
                <a:lnTo>
                  <a:pt x="1542" y="10524"/>
                </a:lnTo>
                <a:cubicBezTo>
                  <a:pt x="691" y="10524"/>
                  <a:pt x="0" y="9834"/>
                  <a:pt x="0" y="8982"/>
                </a:cubicBezTo>
                <a:lnTo>
                  <a:pt x="0" y="8770"/>
                </a:lnTo>
                <a:lnTo>
                  <a:pt x="0" y="6140"/>
                </a:lnTo>
                <a:lnTo>
                  <a:pt x="0" y="1542"/>
                </a:lnTo>
                <a:close/>
              </a:path>
            </a:pathLst>
          </a:custGeom>
          <a:solidFill>
            <a:srgbClr val="0FF9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12" name="TextBox 311"/>
          <p:cNvSpPr txBox="1"/>
          <p:nvPr/>
        </p:nvSpPr>
        <p:spPr>
          <a:xfrm>
            <a:off x="693360" y="4096080"/>
            <a:ext cx="15123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introduction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13" name="TextBox 312"/>
          <p:cNvSpPr txBox="1"/>
          <p:nvPr/>
        </p:nvSpPr>
        <p:spPr>
          <a:xfrm>
            <a:off x="4095720" y="2998440"/>
            <a:ext cx="30258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Summarise findings and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14" name="TextBox 313"/>
          <p:cNvSpPr txBox="1"/>
          <p:nvPr/>
        </p:nvSpPr>
        <p:spPr>
          <a:xfrm>
            <a:off x="4095720" y="3364200"/>
            <a:ext cx="29268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acknowledge strengths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15" name="TextBox 314"/>
          <p:cNvSpPr txBox="1"/>
          <p:nvPr/>
        </p:nvSpPr>
        <p:spPr>
          <a:xfrm>
            <a:off x="4095720" y="3729960"/>
            <a:ext cx="28598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and limitations of your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pic>
        <p:nvPicPr>
          <p:cNvPr id="316" name="Picture 315"/>
          <p:cNvPicPr/>
          <p:nvPr/>
        </p:nvPicPr>
        <p:blipFill>
          <a:blip r:embed="rId2"/>
          <a:stretch/>
        </p:blipFill>
        <p:spPr>
          <a:xfrm>
            <a:off x="4259520" y="5295960"/>
            <a:ext cx="3952080" cy="1506240"/>
          </a:xfrm>
          <a:prstGeom prst="rect">
            <a:avLst/>
          </a:prstGeom>
          <a:ln w="0">
            <a:noFill/>
          </a:ln>
        </p:spPr>
      </p:pic>
      <p:sp>
        <p:nvSpPr>
          <p:cNvPr id="317" name="TextBox 316"/>
          <p:cNvSpPr txBox="1"/>
          <p:nvPr/>
        </p:nvSpPr>
        <p:spPr>
          <a:xfrm>
            <a:off x="4095720" y="4096080"/>
            <a:ext cx="11286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research </a:t>
            </a:r>
            <a:endParaRPr lang="en-US" sz="24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18" name="TextBox 317"/>
          <p:cNvSpPr txBox="1"/>
          <p:nvPr/>
        </p:nvSpPr>
        <p:spPr>
          <a:xfrm>
            <a:off x="584280" y="1139040"/>
            <a:ext cx="250452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800" b="0" strike="noStrike" spc="-1">
                <a:solidFill>
                  <a:srgbClr val="000000"/>
                </a:solidFill>
                <a:latin typeface="Calibri"/>
                <a:ea typeface="Calibri"/>
              </a:rPr>
              <a:t>Cyfosodwch eich </a:t>
            </a:r>
            <a:endParaRPr lang="en-US" sz="2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19" name="TextBox 318"/>
          <p:cNvSpPr txBox="1"/>
          <p:nvPr/>
        </p:nvSpPr>
        <p:spPr>
          <a:xfrm>
            <a:off x="584280" y="1566360"/>
            <a:ext cx="216648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syniadau drwy 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20" name="TextBox 319"/>
          <p:cNvSpPr txBox="1"/>
          <p:nvPr/>
        </p:nvSpPr>
        <p:spPr>
          <a:xfrm>
            <a:off x="584280" y="1992960"/>
            <a:ext cx="239184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gyfeirio'n ôl at y 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21" name="TextBox 320"/>
          <p:cNvSpPr txBox="1"/>
          <p:nvPr/>
        </p:nvSpPr>
        <p:spPr>
          <a:xfrm>
            <a:off x="584280" y="2419560"/>
            <a:ext cx="243900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800" b="0" strike="noStrike" spc="-1">
                <a:solidFill>
                  <a:srgbClr val="000000"/>
                </a:solidFill>
                <a:latin typeface="Calibri"/>
                <a:ea typeface="Calibri"/>
              </a:rPr>
              <a:t>cyflwyniad yn fyr</a:t>
            </a:r>
            <a:endParaRPr lang="en-US" sz="2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22" name="TextBox 321"/>
          <p:cNvSpPr txBox="1"/>
          <p:nvPr/>
        </p:nvSpPr>
        <p:spPr>
          <a:xfrm>
            <a:off x="4150080" y="1150560"/>
            <a:ext cx="29786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Crynhoi canfyddiadau a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23" name="TextBox 322"/>
          <p:cNvSpPr txBox="1"/>
          <p:nvPr/>
        </p:nvSpPr>
        <p:spPr>
          <a:xfrm>
            <a:off x="4150080" y="1516320"/>
            <a:ext cx="29178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chydnabod cryfderau a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24" name="TextBox 323"/>
          <p:cNvSpPr txBox="1"/>
          <p:nvPr/>
        </p:nvSpPr>
        <p:spPr>
          <a:xfrm>
            <a:off x="4150080" y="1881720"/>
            <a:ext cx="22928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chyfyngiadau eich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25" name="TextBox 324"/>
          <p:cNvSpPr txBox="1"/>
          <p:nvPr/>
        </p:nvSpPr>
        <p:spPr>
          <a:xfrm>
            <a:off x="4150080" y="2248200"/>
            <a:ext cx="10965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ymchwil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26" name="TextBox 325"/>
          <p:cNvSpPr txBox="1"/>
          <p:nvPr/>
        </p:nvSpPr>
        <p:spPr>
          <a:xfrm>
            <a:off x="7822080" y="1165320"/>
            <a:ext cx="384876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Ystyriwch effaith yr ymchwil 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27" name="TextBox 326"/>
          <p:cNvSpPr txBox="1"/>
          <p:nvPr/>
        </p:nvSpPr>
        <p:spPr>
          <a:xfrm>
            <a:off x="7822080" y="1561320"/>
            <a:ext cx="374220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ar eich dysgu proffesiynol a 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28" name="TextBox 327"/>
          <p:cNvSpPr txBox="1"/>
          <p:nvPr/>
        </p:nvSpPr>
        <p:spPr>
          <a:xfrm>
            <a:off x="7822080" y="1958040"/>
            <a:ext cx="382896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sut y gallai drawsnewid eich 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29" name="TextBox 328"/>
          <p:cNvSpPr txBox="1"/>
          <p:nvPr/>
        </p:nvSpPr>
        <p:spPr>
          <a:xfrm>
            <a:off x="7822080" y="2354400"/>
            <a:ext cx="1069200" cy="404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610" b="0" strike="noStrike" spc="-1">
                <a:solidFill>
                  <a:srgbClr val="000000"/>
                </a:solidFill>
                <a:latin typeface="Calibri"/>
                <a:ea typeface="Calibri"/>
              </a:rPr>
              <a:t>ymarfer</a:t>
            </a:r>
            <a:endParaRPr lang="en-US" sz="261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0" name="Free-form: Shape 369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371" name="Picture 370"/>
          <p:cNvPicPr/>
          <p:nvPr/>
        </p:nvPicPr>
        <p:blipFill>
          <a:blip r:embed="rId2"/>
          <a:stretch/>
        </p:blipFill>
        <p:spPr>
          <a:xfrm>
            <a:off x="9154800" y="4454640"/>
            <a:ext cx="2908080" cy="2181240"/>
          </a:xfrm>
          <a:prstGeom prst="rect">
            <a:avLst/>
          </a:prstGeom>
          <a:ln w="0">
            <a:noFill/>
          </a:ln>
        </p:spPr>
      </p:pic>
      <p:pic>
        <p:nvPicPr>
          <p:cNvPr id="372" name="Picture 371"/>
          <p:cNvPicPr/>
          <p:nvPr/>
        </p:nvPicPr>
        <p:blipFill>
          <a:blip r:embed="rId3"/>
          <a:stretch/>
        </p:blipFill>
        <p:spPr>
          <a:xfrm>
            <a:off x="9122760" y="1069920"/>
            <a:ext cx="2888280" cy="1620360"/>
          </a:xfrm>
          <a:prstGeom prst="rect">
            <a:avLst/>
          </a:prstGeom>
          <a:ln w="0">
            <a:noFill/>
          </a:ln>
        </p:spPr>
      </p:pic>
      <p:pic>
        <p:nvPicPr>
          <p:cNvPr id="373" name="Picture 372"/>
          <p:cNvPicPr/>
          <p:nvPr/>
        </p:nvPicPr>
        <p:blipFill>
          <a:blip r:embed="rId4"/>
          <a:stretch/>
        </p:blipFill>
        <p:spPr>
          <a:xfrm>
            <a:off x="9154800" y="2660760"/>
            <a:ext cx="2876040" cy="1823040"/>
          </a:xfrm>
          <a:prstGeom prst="rect">
            <a:avLst/>
          </a:prstGeom>
          <a:ln w="0">
            <a:noFill/>
          </a:ln>
        </p:spPr>
      </p:pic>
      <p:sp>
        <p:nvSpPr>
          <p:cNvPr id="374" name="TextBox 373"/>
          <p:cNvSpPr txBox="1"/>
          <p:nvPr/>
        </p:nvSpPr>
        <p:spPr>
          <a:xfrm>
            <a:off x="216720" y="234000"/>
            <a:ext cx="925308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1" strike="noStrike" spc="-1">
                <a:solidFill>
                  <a:srgbClr val="000000"/>
                </a:solidFill>
                <a:latin typeface="Calibri"/>
                <a:ea typeface="Calibri"/>
              </a:rPr>
              <a:t>Trafodaeth a chanfyddiadau /</a:t>
            </a:r>
            <a:r>
              <a:rPr lang="en-US" sz="3209" b="1" strike="noStrike" spc="-1">
                <a:solidFill>
                  <a:srgbClr val="00B0F0"/>
                </a:solidFill>
                <a:latin typeface="Calibri"/>
                <a:ea typeface="Calibri"/>
              </a:rPr>
              <a:t>Discussion and findings </a:t>
            </a:r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–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75" name="Free-form: Shape 374"/>
          <p:cNvSpPr/>
          <p:nvPr/>
        </p:nvSpPr>
        <p:spPr>
          <a:xfrm>
            <a:off x="124920" y="1410840"/>
            <a:ext cx="5793480" cy="3099600"/>
          </a:xfrm>
          <a:custGeom>
            <a:avLst/>
            <a:gdLst/>
            <a:ahLst/>
            <a:cxnLst/>
            <a:rect l="0" t="0" r="r" b="b"/>
            <a:pathLst>
              <a:path w="16093" h="8610">
                <a:moveTo>
                  <a:pt x="0" y="1277"/>
                </a:moveTo>
                <a:cubicBezTo>
                  <a:pt x="0" y="572"/>
                  <a:pt x="571" y="0"/>
                  <a:pt x="1276" y="0"/>
                </a:cubicBezTo>
                <a:lnTo>
                  <a:pt x="2682" y="0"/>
                </a:lnTo>
                <a:lnTo>
                  <a:pt x="6705" y="0"/>
                </a:lnTo>
                <a:lnTo>
                  <a:pt x="14818" y="0"/>
                </a:lnTo>
                <a:cubicBezTo>
                  <a:pt x="15522" y="0"/>
                  <a:pt x="16093" y="572"/>
                  <a:pt x="16093" y="1277"/>
                </a:cubicBezTo>
                <a:lnTo>
                  <a:pt x="16093" y="4465"/>
                </a:lnTo>
                <a:lnTo>
                  <a:pt x="16093" y="6378"/>
                </a:lnTo>
                <a:cubicBezTo>
                  <a:pt x="16093" y="7083"/>
                  <a:pt x="15522" y="7654"/>
                  <a:pt x="14818" y="7654"/>
                </a:cubicBezTo>
                <a:lnTo>
                  <a:pt x="6705" y="7654"/>
                </a:lnTo>
                <a:lnTo>
                  <a:pt x="4694" y="8610"/>
                </a:lnTo>
                <a:lnTo>
                  <a:pt x="2682" y="7654"/>
                </a:lnTo>
                <a:lnTo>
                  <a:pt x="1276" y="7654"/>
                </a:lnTo>
                <a:cubicBezTo>
                  <a:pt x="571" y="7654"/>
                  <a:pt x="0" y="7083"/>
                  <a:pt x="0" y="6378"/>
                </a:cubicBezTo>
                <a:lnTo>
                  <a:pt x="0" y="4465"/>
                </a:lnTo>
                <a:lnTo>
                  <a:pt x="0" y="1277"/>
                </a:lnTo>
                <a:close/>
              </a:path>
            </a:pathLst>
          </a:custGeom>
          <a:solidFill>
            <a:srgbClr val="0FF9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76" name="TextBox 375"/>
          <p:cNvSpPr txBox="1"/>
          <p:nvPr/>
        </p:nvSpPr>
        <p:spPr>
          <a:xfrm>
            <a:off x="216720" y="721440"/>
            <a:ext cx="301824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600 geiriau/</a:t>
            </a:r>
            <a:r>
              <a:rPr lang="en-US" sz="3209" b="0" strike="noStrike" spc="-1">
                <a:solidFill>
                  <a:srgbClr val="00B0F0"/>
                </a:solidFill>
                <a:latin typeface="Calibri"/>
                <a:ea typeface="Calibri"/>
              </a:rPr>
              <a:t>words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77" name="TextBox 376"/>
          <p:cNvSpPr txBox="1"/>
          <p:nvPr/>
        </p:nvSpPr>
        <p:spPr>
          <a:xfrm>
            <a:off x="434160" y="2930040"/>
            <a:ext cx="527076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Discuss the role that ethics play </a:t>
            </a:r>
            <a:endParaRPr lang="en-US" sz="3209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78" name="Free-form: Shape 377"/>
          <p:cNvSpPr/>
          <p:nvPr/>
        </p:nvSpPr>
        <p:spPr>
          <a:xfrm>
            <a:off x="541080" y="4651560"/>
            <a:ext cx="8415000" cy="2075400"/>
          </a:xfrm>
          <a:custGeom>
            <a:avLst/>
            <a:gdLst/>
            <a:ahLst/>
            <a:cxnLst/>
            <a:rect l="0" t="0" r="r" b="b"/>
            <a:pathLst>
              <a:path w="23375" h="5765">
                <a:moveTo>
                  <a:pt x="0" y="854"/>
                </a:moveTo>
                <a:cubicBezTo>
                  <a:pt x="0" y="382"/>
                  <a:pt x="383" y="0"/>
                  <a:pt x="854" y="0"/>
                </a:cubicBezTo>
                <a:lnTo>
                  <a:pt x="3896" y="0"/>
                </a:lnTo>
                <a:lnTo>
                  <a:pt x="9740" y="0"/>
                </a:lnTo>
                <a:lnTo>
                  <a:pt x="22522" y="0"/>
                </a:lnTo>
                <a:cubicBezTo>
                  <a:pt x="22993" y="0"/>
                  <a:pt x="23375" y="382"/>
                  <a:pt x="23375" y="854"/>
                </a:cubicBezTo>
                <a:lnTo>
                  <a:pt x="23375" y="2990"/>
                </a:lnTo>
                <a:lnTo>
                  <a:pt x="23375" y="4271"/>
                </a:lnTo>
                <a:lnTo>
                  <a:pt x="23375" y="4270"/>
                </a:lnTo>
                <a:cubicBezTo>
                  <a:pt x="23375" y="4742"/>
                  <a:pt x="22993" y="5124"/>
                  <a:pt x="22522" y="5124"/>
                </a:cubicBezTo>
                <a:lnTo>
                  <a:pt x="9740" y="5124"/>
                </a:lnTo>
                <a:lnTo>
                  <a:pt x="6818" y="5765"/>
                </a:lnTo>
                <a:lnTo>
                  <a:pt x="3896" y="5124"/>
                </a:lnTo>
                <a:lnTo>
                  <a:pt x="854" y="5124"/>
                </a:lnTo>
                <a:cubicBezTo>
                  <a:pt x="383" y="5124"/>
                  <a:pt x="0" y="4742"/>
                  <a:pt x="0" y="4270"/>
                </a:cubicBezTo>
                <a:lnTo>
                  <a:pt x="0" y="4271"/>
                </a:lnTo>
                <a:lnTo>
                  <a:pt x="0" y="2990"/>
                </a:lnTo>
                <a:lnTo>
                  <a:pt x="0" y="854"/>
                </a:lnTo>
                <a:close/>
              </a:path>
            </a:pathLst>
          </a:custGeom>
          <a:solidFill>
            <a:srgbClr val="0FF9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79" name="TextBox 378"/>
          <p:cNvSpPr txBox="1"/>
          <p:nvPr/>
        </p:nvSpPr>
        <p:spPr>
          <a:xfrm>
            <a:off x="434160" y="3418200"/>
            <a:ext cx="189972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in research </a:t>
            </a:r>
            <a:endParaRPr lang="en-US" sz="3209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80" name="TextBox 379"/>
          <p:cNvSpPr txBox="1"/>
          <p:nvPr/>
        </p:nvSpPr>
        <p:spPr>
          <a:xfrm>
            <a:off x="800280" y="5620320"/>
            <a:ext cx="774576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Present your findings in terms of your observations of </a:t>
            </a:r>
            <a:endParaRPr lang="en-US" sz="279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81" name="Free-form: Shape 380"/>
          <p:cNvSpPr/>
          <p:nvPr/>
        </p:nvSpPr>
        <p:spPr>
          <a:xfrm>
            <a:off x="6316920" y="749880"/>
            <a:ext cx="2909520" cy="3843360"/>
          </a:xfrm>
          <a:custGeom>
            <a:avLst/>
            <a:gdLst/>
            <a:ahLst/>
            <a:cxnLst/>
            <a:rect l="0" t="0" r="r" b="b"/>
            <a:pathLst>
              <a:path w="8082" h="10676">
                <a:moveTo>
                  <a:pt x="0" y="1347"/>
                </a:moveTo>
                <a:cubicBezTo>
                  <a:pt x="0" y="603"/>
                  <a:pt x="603" y="0"/>
                  <a:pt x="1347" y="0"/>
                </a:cubicBezTo>
                <a:lnTo>
                  <a:pt x="3368" y="0"/>
                </a:lnTo>
                <a:lnTo>
                  <a:pt x="6736" y="0"/>
                </a:lnTo>
                <a:cubicBezTo>
                  <a:pt x="7479" y="0"/>
                  <a:pt x="8082" y="603"/>
                  <a:pt x="8082" y="1347"/>
                </a:cubicBezTo>
                <a:lnTo>
                  <a:pt x="8082" y="5536"/>
                </a:lnTo>
                <a:lnTo>
                  <a:pt x="8082" y="7909"/>
                </a:lnTo>
                <a:lnTo>
                  <a:pt x="8082" y="8143"/>
                </a:lnTo>
                <a:cubicBezTo>
                  <a:pt x="8082" y="8887"/>
                  <a:pt x="7479" y="9490"/>
                  <a:pt x="6736" y="9490"/>
                </a:cubicBezTo>
                <a:lnTo>
                  <a:pt x="3368" y="9490"/>
                </a:lnTo>
                <a:lnTo>
                  <a:pt x="2357" y="10676"/>
                </a:lnTo>
                <a:lnTo>
                  <a:pt x="1347" y="9490"/>
                </a:lnTo>
                <a:cubicBezTo>
                  <a:pt x="603" y="9490"/>
                  <a:pt x="0" y="8887"/>
                  <a:pt x="0" y="8143"/>
                </a:cubicBezTo>
                <a:lnTo>
                  <a:pt x="0" y="7909"/>
                </a:lnTo>
                <a:lnTo>
                  <a:pt x="0" y="5536"/>
                </a:lnTo>
                <a:lnTo>
                  <a:pt x="0" y="1347"/>
                </a:lnTo>
                <a:close/>
              </a:path>
            </a:pathLst>
          </a:custGeom>
          <a:solidFill>
            <a:srgbClr val="0FF9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82" name="TextBox 381"/>
          <p:cNvSpPr txBox="1"/>
          <p:nvPr/>
        </p:nvSpPr>
        <p:spPr>
          <a:xfrm>
            <a:off x="800280" y="6046560"/>
            <a:ext cx="357768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8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a small group of learners</a:t>
            </a:r>
            <a:endParaRPr lang="en-US" sz="28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83" name="TextBox 382"/>
          <p:cNvSpPr txBox="1"/>
          <p:nvPr/>
        </p:nvSpPr>
        <p:spPr>
          <a:xfrm>
            <a:off x="6685200" y="2728080"/>
            <a:ext cx="201996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80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Make regular </a:t>
            </a:r>
            <a:endParaRPr lang="en-US" sz="280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84" name="TextBox 383"/>
          <p:cNvSpPr txBox="1"/>
          <p:nvPr/>
        </p:nvSpPr>
        <p:spPr>
          <a:xfrm>
            <a:off x="6685200" y="3155760"/>
            <a:ext cx="196056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references to </a:t>
            </a:r>
            <a:endParaRPr lang="en-US" sz="279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85" name="TextBox 384"/>
          <p:cNvSpPr txBox="1"/>
          <p:nvPr/>
        </p:nvSpPr>
        <p:spPr>
          <a:xfrm>
            <a:off x="6685200" y="3582360"/>
            <a:ext cx="142884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i="1" strike="noStrike" spc="-1">
                <a:solidFill>
                  <a:schemeClr val="accent1">
                    <a:lumMod val="75000"/>
                  </a:schemeClr>
                </a:solidFill>
                <a:latin typeface="Calibri"/>
                <a:ea typeface="Calibri"/>
              </a:rPr>
              <a:t>literature </a:t>
            </a:r>
            <a:endParaRPr lang="en-US" sz="2790" b="0" strike="noStrike" spc="-1">
              <a:solidFill>
                <a:schemeClr val="accent1">
                  <a:lumMod val="75000"/>
                </a:schemeClr>
              </a:solidFill>
              <a:latin typeface="Times New Roman"/>
            </a:endParaRPr>
          </a:p>
        </p:txBody>
      </p:sp>
      <p:sp>
        <p:nvSpPr>
          <p:cNvPr id="386" name="TextBox 385"/>
          <p:cNvSpPr txBox="1"/>
          <p:nvPr/>
        </p:nvSpPr>
        <p:spPr>
          <a:xfrm>
            <a:off x="369000" y="1791720"/>
            <a:ext cx="535284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Trafod y rôl y mae moeseg yn ei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87" name="TextBox 386"/>
          <p:cNvSpPr txBox="1"/>
          <p:nvPr/>
        </p:nvSpPr>
        <p:spPr>
          <a:xfrm>
            <a:off x="369000" y="2279520"/>
            <a:ext cx="409104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chwarae mewn ymchwil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88" name="TextBox 387"/>
          <p:cNvSpPr txBox="1"/>
          <p:nvPr/>
        </p:nvSpPr>
        <p:spPr>
          <a:xfrm>
            <a:off x="6514200" y="983520"/>
            <a:ext cx="166644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Cyfeirio'n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89" name="TextBox 388"/>
          <p:cNvSpPr txBox="1"/>
          <p:nvPr/>
        </p:nvSpPr>
        <p:spPr>
          <a:xfrm>
            <a:off x="6514200" y="1470960"/>
            <a:ext cx="209772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rheolaidd at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90" name="TextBox 389"/>
          <p:cNvSpPr txBox="1"/>
          <p:nvPr/>
        </p:nvSpPr>
        <p:spPr>
          <a:xfrm>
            <a:off x="6514200" y="1959480"/>
            <a:ext cx="205344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0" strike="noStrike" spc="-1">
                <a:solidFill>
                  <a:srgbClr val="000000"/>
                </a:solidFill>
                <a:latin typeface="Calibri"/>
                <a:ea typeface="Calibri"/>
              </a:rPr>
              <a:t>lenyddiaeth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91" name="TextBox 390"/>
          <p:cNvSpPr txBox="1"/>
          <p:nvPr/>
        </p:nvSpPr>
        <p:spPr>
          <a:xfrm>
            <a:off x="800280" y="4730040"/>
            <a:ext cx="781596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Cyflwynwch eich canfyddiadau o ran eich sylwadau ar 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92" name="TextBox 391"/>
          <p:cNvSpPr txBox="1"/>
          <p:nvPr/>
        </p:nvSpPr>
        <p:spPr>
          <a:xfrm>
            <a:off x="800280" y="5157000"/>
            <a:ext cx="323172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grŵp bach o ddysgwyr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0" name="Free-form: Shape 329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331" name="Picture 330"/>
          <p:cNvPicPr/>
          <p:nvPr/>
        </p:nvPicPr>
        <p:blipFill>
          <a:blip r:embed="rId2"/>
          <a:stretch/>
        </p:blipFill>
        <p:spPr>
          <a:xfrm>
            <a:off x="366840" y="190440"/>
            <a:ext cx="11458080" cy="64767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2" name="Free-form: Shape 331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33" name="Free-form: Shape 332"/>
          <p:cNvSpPr/>
          <p:nvPr/>
        </p:nvSpPr>
        <p:spPr>
          <a:xfrm>
            <a:off x="451080" y="985320"/>
            <a:ext cx="5261040" cy="2605680"/>
          </a:xfrm>
          <a:custGeom>
            <a:avLst/>
            <a:gdLst/>
            <a:ahLst/>
            <a:cxnLst/>
            <a:rect l="0" t="0" r="r" b="b"/>
            <a:pathLst>
              <a:path w="14614" h="7238">
                <a:moveTo>
                  <a:pt x="0" y="1073"/>
                </a:moveTo>
                <a:cubicBezTo>
                  <a:pt x="0" y="481"/>
                  <a:pt x="480" y="0"/>
                  <a:pt x="1072" y="0"/>
                </a:cubicBezTo>
                <a:lnTo>
                  <a:pt x="2435" y="0"/>
                </a:lnTo>
                <a:lnTo>
                  <a:pt x="6090" y="0"/>
                </a:lnTo>
                <a:lnTo>
                  <a:pt x="13542" y="0"/>
                </a:lnTo>
                <a:cubicBezTo>
                  <a:pt x="14134" y="0"/>
                  <a:pt x="14614" y="481"/>
                  <a:pt x="14614" y="1073"/>
                </a:cubicBezTo>
                <a:lnTo>
                  <a:pt x="14614" y="3754"/>
                </a:lnTo>
                <a:lnTo>
                  <a:pt x="14614" y="5362"/>
                </a:lnTo>
                <a:cubicBezTo>
                  <a:pt x="14614" y="5954"/>
                  <a:pt x="14134" y="6434"/>
                  <a:pt x="13542" y="6434"/>
                </a:cubicBezTo>
                <a:lnTo>
                  <a:pt x="6090" y="6434"/>
                </a:lnTo>
                <a:lnTo>
                  <a:pt x="4262" y="7238"/>
                </a:lnTo>
                <a:lnTo>
                  <a:pt x="2435" y="6434"/>
                </a:lnTo>
                <a:lnTo>
                  <a:pt x="1072" y="6434"/>
                </a:lnTo>
                <a:cubicBezTo>
                  <a:pt x="480" y="6434"/>
                  <a:pt x="0" y="5954"/>
                  <a:pt x="0" y="5362"/>
                </a:cubicBezTo>
                <a:lnTo>
                  <a:pt x="0" y="3754"/>
                </a:lnTo>
                <a:lnTo>
                  <a:pt x="0" y="1073"/>
                </a:lnTo>
                <a:close/>
              </a:path>
            </a:pathLst>
          </a:custGeom>
          <a:solidFill>
            <a:srgbClr val="FBE5D6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34" name="Free-form: Shape 333"/>
          <p:cNvSpPr/>
          <p:nvPr/>
        </p:nvSpPr>
        <p:spPr>
          <a:xfrm>
            <a:off x="6050520" y="985320"/>
            <a:ext cx="5261040" cy="2605680"/>
          </a:xfrm>
          <a:custGeom>
            <a:avLst/>
            <a:gdLst/>
            <a:ahLst/>
            <a:cxnLst/>
            <a:rect l="0" t="0" r="r" b="b"/>
            <a:pathLst>
              <a:path w="14614" h="7238">
                <a:moveTo>
                  <a:pt x="0" y="1073"/>
                </a:moveTo>
                <a:cubicBezTo>
                  <a:pt x="0" y="481"/>
                  <a:pt x="479" y="0"/>
                  <a:pt x="1072" y="0"/>
                </a:cubicBezTo>
                <a:lnTo>
                  <a:pt x="2435" y="0"/>
                </a:lnTo>
                <a:lnTo>
                  <a:pt x="6089" y="0"/>
                </a:lnTo>
                <a:lnTo>
                  <a:pt x="13542" y="0"/>
                </a:lnTo>
                <a:cubicBezTo>
                  <a:pt x="14134" y="0"/>
                  <a:pt x="14614" y="481"/>
                  <a:pt x="14614" y="1073"/>
                </a:cubicBezTo>
                <a:lnTo>
                  <a:pt x="14614" y="3754"/>
                </a:lnTo>
                <a:lnTo>
                  <a:pt x="14614" y="5362"/>
                </a:lnTo>
                <a:cubicBezTo>
                  <a:pt x="14614" y="5954"/>
                  <a:pt x="14134" y="6434"/>
                  <a:pt x="13542" y="6434"/>
                </a:cubicBezTo>
                <a:lnTo>
                  <a:pt x="6089" y="6434"/>
                </a:lnTo>
                <a:lnTo>
                  <a:pt x="4261" y="7238"/>
                </a:lnTo>
                <a:lnTo>
                  <a:pt x="2435" y="6434"/>
                </a:lnTo>
                <a:lnTo>
                  <a:pt x="1072" y="6434"/>
                </a:lnTo>
                <a:cubicBezTo>
                  <a:pt x="479" y="6434"/>
                  <a:pt x="0" y="5954"/>
                  <a:pt x="0" y="5362"/>
                </a:cubicBezTo>
                <a:lnTo>
                  <a:pt x="0" y="3754"/>
                </a:lnTo>
                <a:lnTo>
                  <a:pt x="0" y="1073"/>
                </a:lnTo>
                <a:close/>
              </a:path>
            </a:pathLst>
          </a:custGeom>
          <a:solidFill>
            <a:srgbClr val="E2F0D9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35" name="Free-form: Shape 334"/>
          <p:cNvSpPr/>
          <p:nvPr/>
        </p:nvSpPr>
        <p:spPr>
          <a:xfrm>
            <a:off x="462960" y="3809880"/>
            <a:ext cx="5261040" cy="2605320"/>
          </a:xfrm>
          <a:custGeom>
            <a:avLst/>
            <a:gdLst/>
            <a:ahLst/>
            <a:cxnLst/>
            <a:rect l="0" t="0" r="r" b="b"/>
            <a:pathLst>
              <a:path w="14614" h="7237">
                <a:moveTo>
                  <a:pt x="0" y="1073"/>
                </a:moveTo>
                <a:cubicBezTo>
                  <a:pt x="0" y="481"/>
                  <a:pt x="480" y="0"/>
                  <a:pt x="1072" y="0"/>
                </a:cubicBezTo>
                <a:lnTo>
                  <a:pt x="2436" y="0"/>
                </a:lnTo>
                <a:lnTo>
                  <a:pt x="6090" y="0"/>
                </a:lnTo>
                <a:lnTo>
                  <a:pt x="13542" y="0"/>
                </a:lnTo>
                <a:cubicBezTo>
                  <a:pt x="14134" y="0"/>
                  <a:pt x="14614" y="481"/>
                  <a:pt x="14614" y="1073"/>
                </a:cubicBezTo>
                <a:lnTo>
                  <a:pt x="14614" y="3753"/>
                </a:lnTo>
                <a:lnTo>
                  <a:pt x="14614" y="5361"/>
                </a:lnTo>
                <a:cubicBezTo>
                  <a:pt x="14614" y="5953"/>
                  <a:pt x="14134" y="6433"/>
                  <a:pt x="13542" y="6433"/>
                </a:cubicBezTo>
                <a:lnTo>
                  <a:pt x="6090" y="6433"/>
                </a:lnTo>
                <a:lnTo>
                  <a:pt x="4262" y="7237"/>
                </a:lnTo>
                <a:lnTo>
                  <a:pt x="2436" y="6433"/>
                </a:lnTo>
                <a:lnTo>
                  <a:pt x="1072" y="6433"/>
                </a:lnTo>
                <a:cubicBezTo>
                  <a:pt x="480" y="6433"/>
                  <a:pt x="0" y="5953"/>
                  <a:pt x="0" y="5361"/>
                </a:cubicBezTo>
                <a:lnTo>
                  <a:pt x="0" y="3753"/>
                </a:lnTo>
                <a:lnTo>
                  <a:pt x="0" y="1073"/>
                </a:lnTo>
                <a:close/>
              </a:path>
            </a:pathLst>
          </a:custGeom>
          <a:solidFill>
            <a:srgbClr val="DAE3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36" name="Free-form: Shape 335"/>
          <p:cNvSpPr/>
          <p:nvPr/>
        </p:nvSpPr>
        <p:spPr>
          <a:xfrm>
            <a:off x="6095880" y="3809880"/>
            <a:ext cx="5261040" cy="2605320"/>
          </a:xfrm>
          <a:custGeom>
            <a:avLst/>
            <a:gdLst/>
            <a:ahLst/>
            <a:cxnLst/>
            <a:rect l="0" t="0" r="r" b="b"/>
            <a:pathLst>
              <a:path w="14614" h="7237">
                <a:moveTo>
                  <a:pt x="0" y="1073"/>
                </a:moveTo>
                <a:cubicBezTo>
                  <a:pt x="0" y="481"/>
                  <a:pt x="480" y="0"/>
                  <a:pt x="1072" y="0"/>
                </a:cubicBezTo>
                <a:lnTo>
                  <a:pt x="2435" y="0"/>
                </a:lnTo>
                <a:lnTo>
                  <a:pt x="6090" y="0"/>
                </a:lnTo>
                <a:lnTo>
                  <a:pt x="13542" y="0"/>
                </a:lnTo>
                <a:cubicBezTo>
                  <a:pt x="14134" y="0"/>
                  <a:pt x="14614" y="481"/>
                  <a:pt x="14614" y="1073"/>
                </a:cubicBezTo>
                <a:lnTo>
                  <a:pt x="14614" y="3753"/>
                </a:lnTo>
                <a:lnTo>
                  <a:pt x="14614" y="5361"/>
                </a:lnTo>
                <a:cubicBezTo>
                  <a:pt x="14614" y="5953"/>
                  <a:pt x="14134" y="6433"/>
                  <a:pt x="13542" y="6433"/>
                </a:cubicBezTo>
                <a:lnTo>
                  <a:pt x="6090" y="6433"/>
                </a:lnTo>
                <a:lnTo>
                  <a:pt x="4262" y="7237"/>
                </a:lnTo>
                <a:lnTo>
                  <a:pt x="2435" y="6433"/>
                </a:lnTo>
                <a:lnTo>
                  <a:pt x="1072" y="6433"/>
                </a:lnTo>
                <a:cubicBezTo>
                  <a:pt x="480" y="6433"/>
                  <a:pt x="0" y="5953"/>
                  <a:pt x="0" y="5361"/>
                </a:cubicBezTo>
                <a:lnTo>
                  <a:pt x="0" y="3753"/>
                </a:lnTo>
                <a:lnTo>
                  <a:pt x="0" y="1073"/>
                </a:lnTo>
                <a:close/>
              </a:path>
            </a:pathLst>
          </a:custGeom>
          <a:solidFill>
            <a:srgbClr val="FFF2CC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37" name="TextBox 336"/>
          <p:cNvSpPr txBox="1"/>
          <p:nvPr/>
        </p:nvSpPr>
        <p:spPr>
          <a:xfrm>
            <a:off x="364680" y="241560"/>
            <a:ext cx="953172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1" strike="noStrike" spc="-1">
                <a:solidFill>
                  <a:srgbClr val="000000"/>
                </a:solidFill>
                <a:latin typeface="Calibri"/>
                <a:ea typeface="Calibri"/>
              </a:rPr>
              <a:t>Yr Athrofa Research Dispositions:  Pulling it all together 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38" name="TextBox 337"/>
          <p:cNvSpPr txBox="1"/>
          <p:nvPr/>
        </p:nvSpPr>
        <p:spPr>
          <a:xfrm>
            <a:off x="816120" y="1180440"/>
            <a:ext cx="18738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1" strike="noStrike" spc="-1">
                <a:solidFill>
                  <a:srgbClr val="000000"/>
                </a:solidFill>
                <a:latin typeface="Calibri"/>
                <a:ea typeface="Calibri"/>
              </a:rPr>
              <a:t>Being sceptical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39" name="TextBox 338"/>
          <p:cNvSpPr txBox="1"/>
          <p:nvPr/>
        </p:nvSpPr>
        <p:spPr>
          <a:xfrm>
            <a:off x="816120" y="155952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40" name="TextBox 339"/>
          <p:cNvSpPr txBox="1"/>
          <p:nvPr/>
        </p:nvSpPr>
        <p:spPr>
          <a:xfrm>
            <a:off x="1158840" y="1547640"/>
            <a:ext cx="352584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Understand </a:t>
            </a:r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empirical evidence 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in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41" name="TextBox 340"/>
          <p:cNvSpPr txBox="1"/>
          <p:nvPr/>
        </p:nvSpPr>
        <p:spPr>
          <a:xfrm>
            <a:off x="1158840" y="1852200"/>
            <a:ext cx="16437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contested fields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42" name="TextBox 341"/>
          <p:cNvSpPr txBox="1"/>
          <p:nvPr/>
        </p:nvSpPr>
        <p:spPr>
          <a:xfrm>
            <a:off x="816120" y="216900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43" name="TextBox 342"/>
          <p:cNvSpPr txBox="1"/>
          <p:nvPr/>
        </p:nvSpPr>
        <p:spPr>
          <a:xfrm>
            <a:off x="1158840" y="2157120"/>
            <a:ext cx="40485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Being aware of political, economic and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44" name="TextBox 343"/>
          <p:cNvSpPr txBox="1"/>
          <p:nvPr/>
        </p:nvSpPr>
        <p:spPr>
          <a:xfrm>
            <a:off x="1158840" y="2462040"/>
            <a:ext cx="281844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social drivers for ‘evidence’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45" name="TextBox 344"/>
          <p:cNvSpPr txBox="1"/>
          <p:nvPr/>
        </p:nvSpPr>
        <p:spPr>
          <a:xfrm>
            <a:off x="6558480" y="1227600"/>
            <a:ext cx="16268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1" strike="noStrike" spc="-1">
                <a:solidFill>
                  <a:srgbClr val="000000"/>
                </a:solidFill>
                <a:latin typeface="Calibri"/>
                <a:ea typeface="Calibri"/>
              </a:rPr>
              <a:t>Being ethical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46" name="TextBox 345"/>
          <p:cNvSpPr txBox="1"/>
          <p:nvPr/>
        </p:nvSpPr>
        <p:spPr>
          <a:xfrm>
            <a:off x="6558480" y="160596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47" name="TextBox 346"/>
          <p:cNvSpPr txBox="1"/>
          <p:nvPr/>
        </p:nvSpPr>
        <p:spPr>
          <a:xfrm>
            <a:off x="6901200" y="1594080"/>
            <a:ext cx="407592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Knowing and using ethical principles of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48" name="TextBox 347"/>
          <p:cNvSpPr txBox="1"/>
          <p:nvPr/>
        </p:nvSpPr>
        <p:spPr>
          <a:xfrm>
            <a:off x="6901200" y="1899000"/>
            <a:ext cx="8938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research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49" name="TextBox 348"/>
          <p:cNvSpPr txBox="1"/>
          <p:nvPr/>
        </p:nvSpPr>
        <p:spPr>
          <a:xfrm>
            <a:off x="6558480" y="2215440"/>
            <a:ext cx="25452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50" name="TextBox 349"/>
          <p:cNvSpPr txBox="1"/>
          <p:nvPr/>
        </p:nvSpPr>
        <p:spPr>
          <a:xfrm>
            <a:off x="6901200" y="2203560"/>
            <a:ext cx="29206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Understanding </a:t>
            </a:r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positionality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51" name="TextBox 350"/>
          <p:cNvSpPr txBox="1"/>
          <p:nvPr/>
        </p:nvSpPr>
        <p:spPr>
          <a:xfrm>
            <a:off x="927000" y="4060080"/>
            <a:ext cx="32223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1" strike="noStrike" spc="-1">
                <a:solidFill>
                  <a:srgbClr val="000000"/>
                </a:solidFill>
                <a:latin typeface="Calibri"/>
                <a:ea typeface="Calibri"/>
              </a:rPr>
              <a:t>Being a skilled researcher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52" name="TextBox 351"/>
          <p:cNvSpPr txBox="1"/>
          <p:nvPr/>
        </p:nvSpPr>
        <p:spPr>
          <a:xfrm>
            <a:off x="927000" y="443844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53" name="TextBox 352"/>
          <p:cNvSpPr txBox="1"/>
          <p:nvPr/>
        </p:nvSpPr>
        <p:spPr>
          <a:xfrm>
            <a:off x="1269720" y="4426560"/>
            <a:ext cx="31888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Understanding </a:t>
            </a:r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qualitative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 and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54" name="TextBox 353"/>
          <p:cNvSpPr txBox="1"/>
          <p:nvPr/>
        </p:nvSpPr>
        <p:spPr>
          <a:xfrm>
            <a:off x="1269720" y="4731480"/>
            <a:ext cx="22287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quantitative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 methods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55" name="TextBox 354"/>
          <p:cNvSpPr txBox="1"/>
          <p:nvPr/>
        </p:nvSpPr>
        <p:spPr>
          <a:xfrm>
            <a:off x="927000" y="504828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56" name="TextBox 355"/>
          <p:cNvSpPr txBox="1"/>
          <p:nvPr/>
        </p:nvSpPr>
        <p:spPr>
          <a:xfrm>
            <a:off x="1269720" y="5036040"/>
            <a:ext cx="41871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Be able to construct an argument based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57" name="TextBox 356"/>
          <p:cNvSpPr txBox="1"/>
          <p:nvPr/>
        </p:nvSpPr>
        <p:spPr>
          <a:xfrm>
            <a:off x="1269720" y="5340600"/>
            <a:ext cx="125352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on evidence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58" name="TextBox 357"/>
          <p:cNvSpPr txBox="1"/>
          <p:nvPr/>
        </p:nvSpPr>
        <p:spPr>
          <a:xfrm>
            <a:off x="927000" y="565812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59" name="TextBox 358"/>
          <p:cNvSpPr txBox="1"/>
          <p:nvPr/>
        </p:nvSpPr>
        <p:spPr>
          <a:xfrm>
            <a:off x="1269720" y="5646240"/>
            <a:ext cx="32680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Employing </a:t>
            </a:r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critical reading 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skills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60" name="TextBox 359"/>
          <p:cNvSpPr txBox="1"/>
          <p:nvPr/>
        </p:nvSpPr>
        <p:spPr>
          <a:xfrm>
            <a:off x="6350400" y="4060080"/>
            <a:ext cx="46170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1" strike="noStrike" spc="-1">
                <a:solidFill>
                  <a:srgbClr val="000000"/>
                </a:solidFill>
                <a:latin typeface="Calibri"/>
                <a:ea typeface="Calibri"/>
              </a:rPr>
              <a:t>Being part of an inquiring profession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61" name="TextBox 360"/>
          <p:cNvSpPr txBox="1"/>
          <p:nvPr/>
        </p:nvSpPr>
        <p:spPr>
          <a:xfrm>
            <a:off x="6350400" y="443844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62" name="TextBox 361"/>
          <p:cNvSpPr txBox="1"/>
          <p:nvPr/>
        </p:nvSpPr>
        <p:spPr>
          <a:xfrm>
            <a:off x="6693480" y="4426560"/>
            <a:ext cx="390060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Proactively contributing to a range of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63" name="TextBox 362"/>
          <p:cNvSpPr txBox="1"/>
          <p:nvPr/>
        </p:nvSpPr>
        <p:spPr>
          <a:xfrm>
            <a:off x="6693480" y="4731480"/>
            <a:ext cx="10414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audiences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64" name="TextBox 363"/>
          <p:cNvSpPr txBox="1"/>
          <p:nvPr/>
        </p:nvSpPr>
        <p:spPr>
          <a:xfrm>
            <a:off x="6350400" y="504828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65" name="TextBox 364"/>
          <p:cNvSpPr txBox="1"/>
          <p:nvPr/>
        </p:nvSpPr>
        <p:spPr>
          <a:xfrm>
            <a:off x="6693480" y="5036040"/>
            <a:ext cx="40071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Actively engaging with the inquiry and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66" name="TextBox 365"/>
          <p:cNvSpPr txBox="1"/>
          <p:nvPr/>
        </p:nvSpPr>
        <p:spPr>
          <a:xfrm>
            <a:off x="6693480" y="5340600"/>
            <a:ext cx="192384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findings of others 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7" name="Free-form: Shape 366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368" name="Picture 367"/>
          <p:cNvPicPr/>
          <p:nvPr/>
        </p:nvPicPr>
        <p:blipFill>
          <a:blip r:embed="rId2"/>
          <a:stretch/>
        </p:blipFill>
        <p:spPr>
          <a:xfrm>
            <a:off x="158040" y="1788120"/>
            <a:ext cx="11796840" cy="4622400"/>
          </a:xfrm>
          <a:prstGeom prst="rect">
            <a:avLst/>
          </a:prstGeom>
          <a:ln w="0">
            <a:noFill/>
          </a:ln>
        </p:spPr>
      </p:pic>
      <p:sp>
        <p:nvSpPr>
          <p:cNvPr id="369" name="TextBox 368"/>
          <p:cNvSpPr txBox="1"/>
          <p:nvPr/>
        </p:nvSpPr>
        <p:spPr>
          <a:xfrm>
            <a:off x="2965680" y="235800"/>
            <a:ext cx="6244560" cy="6832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4410" b="0" strike="noStrike" spc="-1">
                <a:solidFill>
                  <a:srgbClr val="000000"/>
                </a:solidFill>
                <a:latin typeface="Calibri"/>
                <a:ea typeface="Calibri"/>
              </a:rPr>
              <a:t>Eich nodiadau / Your notes </a:t>
            </a:r>
            <a:endParaRPr lang="en-US" sz="441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" name="Free-form: Shape 392"/>
          <p:cNvSpPr/>
          <p:nvPr/>
        </p:nvSpPr>
        <p:spPr>
          <a:xfrm>
            <a:off x="0" y="-72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3F3F3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397" name="Free-form: Shape 396"/>
          <p:cNvSpPr/>
          <p:nvPr/>
        </p:nvSpPr>
        <p:spPr>
          <a:xfrm>
            <a:off x="0" y="0"/>
            <a:ext cx="7188120" cy="6858000"/>
          </a:xfrm>
          <a:custGeom>
            <a:avLst/>
            <a:gdLst/>
            <a:ahLst/>
            <a:cxnLst/>
            <a:rect l="0" t="0" r="r" b="b"/>
            <a:pathLst>
              <a:path w="19967" h="19050">
                <a:moveTo>
                  <a:pt x="0" y="0"/>
                </a:moveTo>
                <a:lnTo>
                  <a:pt x="19665" y="0"/>
                </a:lnTo>
                <a:lnTo>
                  <a:pt x="19748" y="491"/>
                </a:lnTo>
                <a:cubicBezTo>
                  <a:pt x="19892" y="1502"/>
                  <a:pt x="19967" y="2537"/>
                  <a:pt x="19967" y="3589"/>
                </a:cubicBezTo>
                <a:cubicBezTo>
                  <a:pt x="19967" y="9438"/>
                  <a:pt x="17650" y="14748"/>
                  <a:pt x="13882" y="18647"/>
                </a:cubicBezTo>
                <a:lnTo>
                  <a:pt x="13469" y="19050"/>
                </a:lnTo>
                <a:lnTo>
                  <a:pt x="0" y="1905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398" name="Picture 397"/>
          <p:cNvPicPr/>
          <p:nvPr/>
        </p:nvPicPr>
        <p:blipFill>
          <a:blip r:embed="rId2"/>
          <a:stretch/>
        </p:blipFill>
        <p:spPr>
          <a:xfrm>
            <a:off x="51876" y="-1080"/>
            <a:ext cx="7027920" cy="6857640"/>
          </a:xfrm>
          <a:prstGeom prst="rect">
            <a:avLst/>
          </a:prstGeom>
          <a:ln w="0">
            <a:noFill/>
          </a:ln>
        </p:spPr>
      </p:pic>
      <p:pic>
        <p:nvPicPr>
          <p:cNvPr id="2" name="Picture 1" descr="January 2027 calendar | free printable calendar">
            <a:extLst>
              <a:ext uri="{FF2B5EF4-FFF2-40B4-BE49-F238E27FC236}">
                <a16:creationId xmlns:a16="http://schemas.microsoft.com/office/drawing/2014/main" id="{F091D730-AC2E-44F4-1EB2-401BE8141C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36661" y="451466"/>
            <a:ext cx="5160899" cy="3910834"/>
          </a:xfrm>
          <a:prstGeom prst="rect">
            <a:avLst/>
          </a:prstGeom>
        </p:spPr>
      </p:pic>
      <p:sp>
        <p:nvSpPr>
          <p:cNvPr id="399" name="Free-form: Shape 398"/>
          <p:cNvSpPr/>
          <p:nvPr/>
        </p:nvSpPr>
        <p:spPr>
          <a:xfrm>
            <a:off x="7894980" y="1689763"/>
            <a:ext cx="1098000" cy="720720"/>
          </a:xfrm>
          <a:custGeom>
            <a:avLst/>
            <a:gdLst/>
            <a:ahLst/>
            <a:cxnLst/>
            <a:rect l="0" t="0" r="r" b="b"/>
            <a:pathLst>
              <a:path w="3050" h="2002">
                <a:moveTo>
                  <a:pt x="0" y="1001"/>
                </a:moveTo>
                <a:cubicBezTo>
                  <a:pt x="0" y="448"/>
                  <a:pt x="682" y="0"/>
                  <a:pt x="1525" y="0"/>
                </a:cubicBezTo>
                <a:cubicBezTo>
                  <a:pt x="2366" y="0"/>
                  <a:pt x="3050" y="448"/>
                  <a:pt x="3050" y="1001"/>
                </a:cubicBezTo>
                <a:cubicBezTo>
                  <a:pt x="3050" y="1554"/>
                  <a:pt x="2366" y="2002"/>
                  <a:pt x="1525" y="2002"/>
                </a:cubicBezTo>
                <a:cubicBezTo>
                  <a:pt x="682" y="2002"/>
                  <a:pt x="0" y="1554"/>
                  <a:pt x="0" y="1001"/>
                </a:cubicBezTo>
                <a:close/>
              </a:path>
            </a:pathLst>
          </a:custGeom>
          <a:noFill/>
          <a:ln w="75960">
            <a:solidFill>
              <a:srgbClr val="FF0000"/>
            </a:solidFill>
            <a:miter/>
          </a:ln>
        </p:spPr>
        <p:txBody>
          <a:bodyPr lIns="37800" tIns="37800" rIns="37800" bIns="3780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95" name="TextBox 394"/>
          <p:cNvSpPr txBox="1"/>
          <p:nvPr/>
        </p:nvSpPr>
        <p:spPr>
          <a:xfrm>
            <a:off x="7621740" y="4261268"/>
            <a:ext cx="4136760" cy="10152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6600" b="1" strike="noStrike" spc="-1" dirty="0" err="1">
                <a:solidFill>
                  <a:srgbClr val="FFFF00"/>
                </a:solidFill>
                <a:latin typeface="Ink Free"/>
                <a:ea typeface="Ink Free"/>
              </a:rPr>
              <a:t>Cyflwyno</a:t>
            </a:r>
            <a:r>
              <a:rPr lang="en-US" sz="6600" b="1" strike="noStrike" spc="-1" dirty="0">
                <a:solidFill>
                  <a:srgbClr val="FFFF00"/>
                </a:solidFill>
                <a:latin typeface="Ink Free"/>
                <a:ea typeface="Ink Free"/>
              </a:rPr>
              <a:t> </a:t>
            </a:r>
            <a:endParaRPr lang="en-US" sz="660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96" name="TextBox 395"/>
          <p:cNvSpPr txBox="1"/>
          <p:nvPr/>
        </p:nvSpPr>
        <p:spPr>
          <a:xfrm>
            <a:off x="7188120" y="5051854"/>
            <a:ext cx="5609160" cy="10152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6600" b="1" strike="noStrike" spc="-1" dirty="0">
                <a:solidFill>
                  <a:srgbClr val="FFFF00"/>
                </a:solidFill>
                <a:latin typeface="Ink Free"/>
                <a:ea typeface="Ink Free"/>
              </a:rPr>
              <a:t>Submission </a:t>
            </a:r>
            <a:r>
              <a:rPr lang="en-US" sz="6600" b="1" strike="noStrike" spc="-1" dirty="0">
                <a:solidFill>
                  <a:srgbClr val="FFFF00"/>
                </a:solidFill>
                <a:latin typeface="InkFree"/>
                <a:ea typeface="InkFree"/>
              </a:rPr>
              <a:t>– </a:t>
            </a:r>
            <a:endParaRPr lang="en-US" sz="660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00" name="TextBox 399"/>
          <p:cNvSpPr txBox="1"/>
          <p:nvPr/>
        </p:nvSpPr>
        <p:spPr>
          <a:xfrm>
            <a:off x="8145216" y="6067234"/>
            <a:ext cx="3231720" cy="6786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4410" b="1" strike="noStrike" spc="-1" dirty="0">
                <a:solidFill>
                  <a:srgbClr val="FFFFFF"/>
                </a:solidFill>
                <a:latin typeface="Ink Free"/>
                <a:ea typeface="Ink Free"/>
              </a:rPr>
              <a:t>05/01/2027</a:t>
            </a:r>
            <a:endParaRPr lang="en-US" sz="441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1" name="Free-form: Shape 400"/>
          <p:cNvSpPr/>
          <p:nvPr/>
        </p:nvSpPr>
        <p:spPr>
          <a:xfrm>
            <a:off x="0" y="0"/>
            <a:ext cx="12192120" cy="428760"/>
          </a:xfrm>
          <a:custGeom>
            <a:avLst/>
            <a:gdLst/>
            <a:ahLst/>
            <a:cxnLst/>
            <a:rect l="0" t="0" r="r" b="b"/>
            <a:pathLst>
              <a:path w="33867" h="1191">
                <a:moveTo>
                  <a:pt x="0" y="0"/>
                </a:moveTo>
                <a:lnTo>
                  <a:pt x="33867" y="0"/>
                </a:lnTo>
                <a:lnTo>
                  <a:pt x="33867" y="1191"/>
                </a:lnTo>
                <a:lnTo>
                  <a:pt x="0" y="119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02" name="Free-form: Shape 401"/>
          <p:cNvSpPr/>
          <p:nvPr/>
        </p:nvSpPr>
        <p:spPr>
          <a:xfrm>
            <a:off x="0" y="428400"/>
            <a:ext cx="12192120" cy="429120"/>
          </a:xfrm>
          <a:custGeom>
            <a:avLst/>
            <a:gdLst/>
            <a:ahLst/>
            <a:cxnLst/>
            <a:rect l="0" t="0" r="r" b="b"/>
            <a:pathLst>
              <a:path w="33867" h="1192">
                <a:moveTo>
                  <a:pt x="0" y="0"/>
                </a:moveTo>
                <a:lnTo>
                  <a:pt x="33867" y="0"/>
                </a:lnTo>
                <a:lnTo>
                  <a:pt x="33867" y="1192"/>
                </a:lnTo>
                <a:lnTo>
                  <a:pt x="0" y="1192"/>
                </a:lnTo>
                <a:lnTo>
                  <a:pt x="0" y="0"/>
                </a:lnTo>
                <a:close/>
              </a:path>
            </a:pathLst>
          </a:custGeom>
          <a:solidFill>
            <a:srgbClr val="FEFEFE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03" name="Free-form: Shape 402"/>
          <p:cNvSpPr/>
          <p:nvPr/>
        </p:nvSpPr>
        <p:spPr>
          <a:xfrm>
            <a:off x="0" y="857160"/>
            <a:ext cx="12192120" cy="428760"/>
          </a:xfrm>
          <a:custGeom>
            <a:avLst/>
            <a:gdLst/>
            <a:ahLst/>
            <a:cxnLst/>
            <a:rect l="0" t="0" r="r" b="b"/>
            <a:pathLst>
              <a:path w="33867" h="1191">
                <a:moveTo>
                  <a:pt x="0" y="0"/>
                </a:moveTo>
                <a:lnTo>
                  <a:pt x="33867" y="0"/>
                </a:lnTo>
                <a:lnTo>
                  <a:pt x="33867" y="1191"/>
                </a:lnTo>
                <a:lnTo>
                  <a:pt x="0" y="1191"/>
                </a:lnTo>
                <a:lnTo>
                  <a:pt x="0" y="0"/>
                </a:lnTo>
                <a:close/>
              </a:path>
            </a:pathLst>
          </a:custGeom>
          <a:solidFill>
            <a:srgbClr val="FEFEFE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04" name="Free-form: Shape 403"/>
          <p:cNvSpPr/>
          <p:nvPr/>
        </p:nvSpPr>
        <p:spPr>
          <a:xfrm>
            <a:off x="0" y="1285560"/>
            <a:ext cx="12192120" cy="429120"/>
          </a:xfrm>
          <a:custGeom>
            <a:avLst/>
            <a:gdLst/>
            <a:ahLst/>
            <a:cxnLst/>
            <a:rect l="0" t="0" r="r" b="b"/>
            <a:pathLst>
              <a:path w="33867" h="1192">
                <a:moveTo>
                  <a:pt x="0" y="0"/>
                </a:moveTo>
                <a:lnTo>
                  <a:pt x="33867" y="0"/>
                </a:lnTo>
                <a:lnTo>
                  <a:pt x="33867" y="1192"/>
                </a:lnTo>
                <a:lnTo>
                  <a:pt x="0" y="1192"/>
                </a:lnTo>
                <a:lnTo>
                  <a:pt x="0" y="0"/>
                </a:lnTo>
                <a:close/>
              </a:path>
            </a:pathLst>
          </a:custGeom>
          <a:solidFill>
            <a:srgbClr val="FDFDFD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05" name="Free-form: Shape 404"/>
          <p:cNvSpPr/>
          <p:nvPr/>
        </p:nvSpPr>
        <p:spPr>
          <a:xfrm>
            <a:off x="0" y="1714320"/>
            <a:ext cx="12192120" cy="429120"/>
          </a:xfrm>
          <a:custGeom>
            <a:avLst/>
            <a:gdLst/>
            <a:ahLst/>
            <a:cxnLst/>
            <a:rect l="0" t="0" r="r" b="b"/>
            <a:pathLst>
              <a:path w="33867" h="1192">
                <a:moveTo>
                  <a:pt x="0" y="0"/>
                </a:moveTo>
                <a:lnTo>
                  <a:pt x="33867" y="0"/>
                </a:lnTo>
                <a:lnTo>
                  <a:pt x="33867" y="1192"/>
                </a:lnTo>
                <a:lnTo>
                  <a:pt x="0" y="1192"/>
                </a:lnTo>
                <a:lnTo>
                  <a:pt x="0" y="0"/>
                </a:lnTo>
                <a:close/>
              </a:path>
            </a:pathLst>
          </a:custGeom>
          <a:solidFill>
            <a:srgbClr val="FDFDFD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06" name="Free-form: Shape 405"/>
          <p:cNvSpPr/>
          <p:nvPr/>
        </p:nvSpPr>
        <p:spPr>
          <a:xfrm>
            <a:off x="0" y="2143080"/>
            <a:ext cx="12192120" cy="428760"/>
          </a:xfrm>
          <a:custGeom>
            <a:avLst/>
            <a:gdLst/>
            <a:ahLst/>
            <a:cxnLst/>
            <a:rect l="0" t="0" r="r" b="b"/>
            <a:pathLst>
              <a:path w="33867" h="1191">
                <a:moveTo>
                  <a:pt x="0" y="0"/>
                </a:moveTo>
                <a:lnTo>
                  <a:pt x="33867" y="0"/>
                </a:lnTo>
                <a:lnTo>
                  <a:pt x="33867" y="1191"/>
                </a:lnTo>
                <a:lnTo>
                  <a:pt x="0" y="1191"/>
                </a:lnTo>
                <a:lnTo>
                  <a:pt x="0" y="0"/>
                </a:lnTo>
                <a:close/>
              </a:path>
            </a:pathLst>
          </a:custGeom>
          <a:solidFill>
            <a:srgbClr val="FCFCFC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07" name="Free-form: Shape 406"/>
          <p:cNvSpPr/>
          <p:nvPr/>
        </p:nvSpPr>
        <p:spPr>
          <a:xfrm>
            <a:off x="0" y="2571480"/>
            <a:ext cx="12192120" cy="429120"/>
          </a:xfrm>
          <a:custGeom>
            <a:avLst/>
            <a:gdLst/>
            <a:ahLst/>
            <a:cxnLst/>
            <a:rect l="0" t="0" r="r" b="b"/>
            <a:pathLst>
              <a:path w="33867" h="1192">
                <a:moveTo>
                  <a:pt x="0" y="0"/>
                </a:moveTo>
                <a:lnTo>
                  <a:pt x="33867" y="0"/>
                </a:lnTo>
                <a:lnTo>
                  <a:pt x="33867" y="1192"/>
                </a:lnTo>
                <a:lnTo>
                  <a:pt x="0" y="1192"/>
                </a:lnTo>
                <a:lnTo>
                  <a:pt x="0" y="0"/>
                </a:lnTo>
                <a:close/>
              </a:path>
            </a:pathLst>
          </a:custGeom>
          <a:solidFill>
            <a:srgbClr val="FCFCFC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08" name="Free-form: Shape 407"/>
          <p:cNvSpPr/>
          <p:nvPr/>
        </p:nvSpPr>
        <p:spPr>
          <a:xfrm>
            <a:off x="0" y="3000240"/>
            <a:ext cx="12192120" cy="428760"/>
          </a:xfrm>
          <a:custGeom>
            <a:avLst/>
            <a:gdLst/>
            <a:ahLst/>
            <a:cxnLst/>
            <a:rect l="0" t="0" r="r" b="b"/>
            <a:pathLst>
              <a:path w="33867" h="1191">
                <a:moveTo>
                  <a:pt x="0" y="0"/>
                </a:moveTo>
                <a:lnTo>
                  <a:pt x="33867" y="0"/>
                </a:lnTo>
                <a:lnTo>
                  <a:pt x="33867" y="1191"/>
                </a:lnTo>
                <a:lnTo>
                  <a:pt x="0" y="1191"/>
                </a:lnTo>
                <a:lnTo>
                  <a:pt x="0" y="0"/>
                </a:lnTo>
                <a:close/>
              </a:path>
            </a:pathLst>
          </a:custGeom>
          <a:solidFill>
            <a:srgbClr val="FBFBFB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09" name="Free-form: Shape 408"/>
          <p:cNvSpPr/>
          <p:nvPr/>
        </p:nvSpPr>
        <p:spPr>
          <a:xfrm>
            <a:off x="0" y="34286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BFBFB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10" name="Free-form: Shape 409"/>
          <p:cNvSpPr/>
          <p:nvPr/>
        </p:nvSpPr>
        <p:spPr>
          <a:xfrm>
            <a:off x="0" y="34822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AFAFA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11" name="Free-form: Shape 410"/>
          <p:cNvSpPr/>
          <p:nvPr/>
        </p:nvSpPr>
        <p:spPr>
          <a:xfrm>
            <a:off x="0" y="35359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9F9F9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12" name="Free-form: Shape 411"/>
          <p:cNvSpPr/>
          <p:nvPr/>
        </p:nvSpPr>
        <p:spPr>
          <a:xfrm>
            <a:off x="0" y="35895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9F9F9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13" name="Free-form: Shape 412"/>
          <p:cNvSpPr/>
          <p:nvPr/>
        </p:nvSpPr>
        <p:spPr>
          <a:xfrm>
            <a:off x="0" y="36432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8F8F8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14" name="Free-form: Shape 413"/>
          <p:cNvSpPr/>
          <p:nvPr/>
        </p:nvSpPr>
        <p:spPr>
          <a:xfrm>
            <a:off x="0" y="369684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F7F7F7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15" name="Free-form: Shape 414"/>
          <p:cNvSpPr/>
          <p:nvPr/>
        </p:nvSpPr>
        <p:spPr>
          <a:xfrm>
            <a:off x="0" y="37501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7F7F7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16" name="Free-form: Shape 415"/>
          <p:cNvSpPr/>
          <p:nvPr/>
        </p:nvSpPr>
        <p:spPr>
          <a:xfrm>
            <a:off x="0" y="38037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6F6F6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17" name="Free-form: Shape 416"/>
          <p:cNvSpPr/>
          <p:nvPr/>
        </p:nvSpPr>
        <p:spPr>
          <a:xfrm>
            <a:off x="0" y="38574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5F5F5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18" name="Free-form: Shape 417"/>
          <p:cNvSpPr/>
          <p:nvPr/>
        </p:nvSpPr>
        <p:spPr>
          <a:xfrm>
            <a:off x="0" y="39110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5F5F5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19" name="Free-form: Shape 418"/>
          <p:cNvSpPr/>
          <p:nvPr/>
        </p:nvSpPr>
        <p:spPr>
          <a:xfrm>
            <a:off x="0" y="39646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4F4F4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20" name="Free-form: Shape 419"/>
          <p:cNvSpPr/>
          <p:nvPr/>
        </p:nvSpPr>
        <p:spPr>
          <a:xfrm>
            <a:off x="0" y="401832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F3F3F3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21" name="Free-form: Shape 420"/>
          <p:cNvSpPr/>
          <p:nvPr/>
        </p:nvSpPr>
        <p:spPr>
          <a:xfrm>
            <a:off x="0" y="40716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3F3F3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22" name="Free-form: Shape 421"/>
          <p:cNvSpPr/>
          <p:nvPr/>
        </p:nvSpPr>
        <p:spPr>
          <a:xfrm>
            <a:off x="0" y="41252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23" name="Free-form: Shape 422"/>
          <p:cNvSpPr/>
          <p:nvPr/>
        </p:nvSpPr>
        <p:spPr>
          <a:xfrm>
            <a:off x="0" y="41788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24" name="Free-form: Shape 423"/>
          <p:cNvSpPr/>
          <p:nvPr/>
        </p:nvSpPr>
        <p:spPr>
          <a:xfrm>
            <a:off x="0" y="42325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25" name="Free-form: Shape 424"/>
          <p:cNvSpPr/>
          <p:nvPr/>
        </p:nvSpPr>
        <p:spPr>
          <a:xfrm>
            <a:off x="0" y="42861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0F0F0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26" name="Free-form: Shape 425"/>
          <p:cNvSpPr/>
          <p:nvPr/>
        </p:nvSpPr>
        <p:spPr>
          <a:xfrm>
            <a:off x="0" y="433980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EFEFE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27" name="Free-form: Shape 426"/>
          <p:cNvSpPr/>
          <p:nvPr/>
        </p:nvSpPr>
        <p:spPr>
          <a:xfrm>
            <a:off x="0" y="43930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FEFE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28" name="Free-form: Shape 427"/>
          <p:cNvSpPr/>
          <p:nvPr/>
        </p:nvSpPr>
        <p:spPr>
          <a:xfrm>
            <a:off x="0" y="44467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EEEEE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29" name="Free-form: Shape 428"/>
          <p:cNvSpPr/>
          <p:nvPr/>
        </p:nvSpPr>
        <p:spPr>
          <a:xfrm>
            <a:off x="0" y="45003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DEDED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0" name="Free-form: Shape 429"/>
          <p:cNvSpPr/>
          <p:nvPr/>
        </p:nvSpPr>
        <p:spPr>
          <a:xfrm>
            <a:off x="0" y="45540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DEDED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1" name="Free-form: Shape 430"/>
          <p:cNvSpPr/>
          <p:nvPr/>
        </p:nvSpPr>
        <p:spPr>
          <a:xfrm>
            <a:off x="0" y="46076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CECEC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2" name="Free-form: Shape 431"/>
          <p:cNvSpPr/>
          <p:nvPr/>
        </p:nvSpPr>
        <p:spPr>
          <a:xfrm>
            <a:off x="0" y="466128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EBEBEB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3" name="Free-form: Shape 432"/>
          <p:cNvSpPr/>
          <p:nvPr/>
        </p:nvSpPr>
        <p:spPr>
          <a:xfrm>
            <a:off x="0" y="47145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BEBEB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4" name="Free-form: Shape 433"/>
          <p:cNvSpPr/>
          <p:nvPr/>
        </p:nvSpPr>
        <p:spPr>
          <a:xfrm>
            <a:off x="0" y="4768200"/>
            <a:ext cx="12192120" cy="54360"/>
          </a:xfrm>
          <a:custGeom>
            <a:avLst/>
            <a:gdLst/>
            <a:ahLst/>
            <a:cxnLst/>
            <a:rect l="0" t="0" r="r" b="b"/>
            <a:pathLst>
              <a:path w="33867" h="151">
                <a:moveTo>
                  <a:pt x="0" y="0"/>
                </a:moveTo>
                <a:lnTo>
                  <a:pt x="33867" y="0"/>
                </a:lnTo>
                <a:lnTo>
                  <a:pt x="33867" y="151"/>
                </a:lnTo>
                <a:lnTo>
                  <a:pt x="0" y="151"/>
                </a:lnTo>
                <a:lnTo>
                  <a:pt x="0" y="0"/>
                </a:lnTo>
                <a:close/>
              </a:path>
            </a:pathLst>
          </a:custGeom>
          <a:solidFill>
            <a:srgbClr val="EAEAEA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5" name="Free-form: Shape 434"/>
          <p:cNvSpPr/>
          <p:nvPr/>
        </p:nvSpPr>
        <p:spPr>
          <a:xfrm>
            <a:off x="0" y="48218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9E9E9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6" name="Free-form: Shape 435"/>
          <p:cNvSpPr/>
          <p:nvPr/>
        </p:nvSpPr>
        <p:spPr>
          <a:xfrm>
            <a:off x="0" y="48754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9E9E9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7" name="Free-form: Shape 436"/>
          <p:cNvSpPr/>
          <p:nvPr/>
        </p:nvSpPr>
        <p:spPr>
          <a:xfrm>
            <a:off x="0" y="49291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8E8E8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8" name="Free-form: Shape 437"/>
          <p:cNvSpPr/>
          <p:nvPr/>
        </p:nvSpPr>
        <p:spPr>
          <a:xfrm>
            <a:off x="0" y="498276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E7E7E7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39" name="Free-form: Shape 438"/>
          <p:cNvSpPr/>
          <p:nvPr/>
        </p:nvSpPr>
        <p:spPr>
          <a:xfrm>
            <a:off x="0" y="50360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7E7E7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0" name="Free-form: Shape 439"/>
          <p:cNvSpPr/>
          <p:nvPr/>
        </p:nvSpPr>
        <p:spPr>
          <a:xfrm>
            <a:off x="0" y="50896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6E6E6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1" name="Free-form: Shape 440"/>
          <p:cNvSpPr/>
          <p:nvPr/>
        </p:nvSpPr>
        <p:spPr>
          <a:xfrm>
            <a:off x="0" y="51433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5E5E5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2" name="Free-form: Shape 441"/>
          <p:cNvSpPr/>
          <p:nvPr/>
        </p:nvSpPr>
        <p:spPr>
          <a:xfrm>
            <a:off x="0" y="51969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4E4E4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3" name="Free-form: Shape 442"/>
          <p:cNvSpPr/>
          <p:nvPr/>
        </p:nvSpPr>
        <p:spPr>
          <a:xfrm>
            <a:off x="0" y="525060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E4E4E4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4" name="Free-form: Shape 443"/>
          <p:cNvSpPr/>
          <p:nvPr/>
        </p:nvSpPr>
        <p:spPr>
          <a:xfrm>
            <a:off x="0" y="53038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3E3E3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5" name="Free-form: Shape 444"/>
          <p:cNvSpPr/>
          <p:nvPr/>
        </p:nvSpPr>
        <p:spPr>
          <a:xfrm>
            <a:off x="0" y="53575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2E2E2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6" name="Free-form: Shape 445"/>
          <p:cNvSpPr/>
          <p:nvPr/>
        </p:nvSpPr>
        <p:spPr>
          <a:xfrm>
            <a:off x="0" y="54111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2E2E2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7" name="Free-form: Shape 446"/>
          <p:cNvSpPr/>
          <p:nvPr/>
        </p:nvSpPr>
        <p:spPr>
          <a:xfrm>
            <a:off x="0" y="54648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1E1E1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8" name="Free-form: Shape 447"/>
          <p:cNvSpPr/>
          <p:nvPr/>
        </p:nvSpPr>
        <p:spPr>
          <a:xfrm>
            <a:off x="0" y="55184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0E0E0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49" name="Free-form: Shape 448"/>
          <p:cNvSpPr/>
          <p:nvPr/>
        </p:nvSpPr>
        <p:spPr>
          <a:xfrm>
            <a:off x="0" y="557208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E0E0E0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50" name="Free-form: Shape 449"/>
          <p:cNvSpPr/>
          <p:nvPr/>
        </p:nvSpPr>
        <p:spPr>
          <a:xfrm>
            <a:off x="0" y="56253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FDFD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51" name="Free-form: Shape 450"/>
          <p:cNvSpPr/>
          <p:nvPr/>
        </p:nvSpPr>
        <p:spPr>
          <a:xfrm>
            <a:off x="0" y="56790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EDEDE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52" name="Free-form: Shape 451"/>
          <p:cNvSpPr/>
          <p:nvPr/>
        </p:nvSpPr>
        <p:spPr>
          <a:xfrm>
            <a:off x="0" y="57326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EDEDE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53" name="Free-form: Shape 452"/>
          <p:cNvSpPr/>
          <p:nvPr/>
        </p:nvSpPr>
        <p:spPr>
          <a:xfrm>
            <a:off x="0" y="57862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DDDDD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54" name="Free-form: Shape 453"/>
          <p:cNvSpPr/>
          <p:nvPr/>
        </p:nvSpPr>
        <p:spPr>
          <a:xfrm>
            <a:off x="0" y="58399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CDCDC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55" name="Free-form: Shape 454"/>
          <p:cNvSpPr/>
          <p:nvPr/>
        </p:nvSpPr>
        <p:spPr>
          <a:xfrm>
            <a:off x="0" y="589356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DCDCDC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56" name="Free-form: Shape 455"/>
          <p:cNvSpPr/>
          <p:nvPr/>
        </p:nvSpPr>
        <p:spPr>
          <a:xfrm>
            <a:off x="0" y="59468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BDBDB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57" name="Free-form: Shape 456"/>
          <p:cNvSpPr/>
          <p:nvPr/>
        </p:nvSpPr>
        <p:spPr>
          <a:xfrm>
            <a:off x="0" y="60004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ADADA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58" name="Free-form: Shape 457"/>
          <p:cNvSpPr/>
          <p:nvPr/>
        </p:nvSpPr>
        <p:spPr>
          <a:xfrm>
            <a:off x="0" y="60541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ADADA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59" name="Free-form: Shape 458"/>
          <p:cNvSpPr/>
          <p:nvPr/>
        </p:nvSpPr>
        <p:spPr>
          <a:xfrm>
            <a:off x="0" y="61077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60" name="Free-form: Shape 459"/>
          <p:cNvSpPr/>
          <p:nvPr/>
        </p:nvSpPr>
        <p:spPr>
          <a:xfrm>
            <a:off x="0" y="61614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8D8D8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61" name="Free-form: Shape 460"/>
          <p:cNvSpPr/>
          <p:nvPr/>
        </p:nvSpPr>
        <p:spPr>
          <a:xfrm>
            <a:off x="0" y="621504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D8D8D8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62" name="Free-form: Shape 461"/>
          <p:cNvSpPr/>
          <p:nvPr/>
        </p:nvSpPr>
        <p:spPr>
          <a:xfrm>
            <a:off x="0" y="62683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7D7D7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63" name="Free-form: Shape 462"/>
          <p:cNvSpPr/>
          <p:nvPr/>
        </p:nvSpPr>
        <p:spPr>
          <a:xfrm>
            <a:off x="0" y="63219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6D6D6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64" name="Free-form: Shape 463"/>
          <p:cNvSpPr/>
          <p:nvPr/>
        </p:nvSpPr>
        <p:spPr>
          <a:xfrm>
            <a:off x="0" y="63756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6D6D6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65" name="Free-form: Shape 464"/>
          <p:cNvSpPr/>
          <p:nvPr/>
        </p:nvSpPr>
        <p:spPr>
          <a:xfrm>
            <a:off x="0" y="64292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5D5D5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66" name="Free-form: Shape 465"/>
          <p:cNvSpPr/>
          <p:nvPr/>
        </p:nvSpPr>
        <p:spPr>
          <a:xfrm>
            <a:off x="0" y="64828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4D4D4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67" name="Free-form: Shape 466"/>
          <p:cNvSpPr/>
          <p:nvPr/>
        </p:nvSpPr>
        <p:spPr>
          <a:xfrm>
            <a:off x="0" y="653652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D4D4D4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68" name="Free-form: Shape 467"/>
          <p:cNvSpPr/>
          <p:nvPr/>
        </p:nvSpPr>
        <p:spPr>
          <a:xfrm>
            <a:off x="0" y="65898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3D3D3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69" name="Free-form: Shape 468"/>
          <p:cNvSpPr/>
          <p:nvPr/>
        </p:nvSpPr>
        <p:spPr>
          <a:xfrm>
            <a:off x="0" y="66434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2D2D2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70" name="Free-form: Shape 469"/>
          <p:cNvSpPr/>
          <p:nvPr/>
        </p:nvSpPr>
        <p:spPr>
          <a:xfrm>
            <a:off x="0" y="66970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2D2D2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71" name="Free-form: Shape 470"/>
          <p:cNvSpPr/>
          <p:nvPr/>
        </p:nvSpPr>
        <p:spPr>
          <a:xfrm>
            <a:off x="0" y="67507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1D1D1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72" name="Free-form: Shape 471"/>
          <p:cNvSpPr/>
          <p:nvPr/>
        </p:nvSpPr>
        <p:spPr>
          <a:xfrm>
            <a:off x="0" y="680436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D0D0D0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73" name="Free-form: Shape 472"/>
          <p:cNvSpPr/>
          <p:nvPr/>
        </p:nvSpPr>
        <p:spPr>
          <a:xfrm>
            <a:off x="0" y="0"/>
            <a:ext cx="12192120" cy="428760"/>
          </a:xfrm>
          <a:custGeom>
            <a:avLst/>
            <a:gdLst/>
            <a:ahLst/>
            <a:cxnLst/>
            <a:rect l="0" t="0" r="r" b="b"/>
            <a:pathLst>
              <a:path w="33867" h="1191">
                <a:moveTo>
                  <a:pt x="0" y="0"/>
                </a:moveTo>
                <a:lnTo>
                  <a:pt x="33867" y="0"/>
                </a:lnTo>
                <a:lnTo>
                  <a:pt x="33867" y="1191"/>
                </a:lnTo>
                <a:lnTo>
                  <a:pt x="0" y="1191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74" name="Free-form: Shape 473"/>
          <p:cNvSpPr/>
          <p:nvPr/>
        </p:nvSpPr>
        <p:spPr>
          <a:xfrm>
            <a:off x="0" y="428400"/>
            <a:ext cx="12192120" cy="429120"/>
          </a:xfrm>
          <a:custGeom>
            <a:avLst/>
            <a:gdLst/>
            <a:ahLst/>
            <a:cxnLst/>
            <a:rect l="0" t="0" r="r" b="b"/>
            <a:pathLst>
              <a:path w="33867" h="1192">
                <a:moveTo>
                  <a:pt x="0" y="0"/>
                </a:moveTo>
                <a:lnTo>
                  <a:pt x="33867" y="0"/>
                </a:lnTo>
                <a:lnTo>
                  <a:pt x="33867" y="1192"/>
                </a:lnTo>
                <a:lnTo>
                  <a:pt x="0" y="1192"/>
                </a:lnTo>
                <a:lnTo>
                  <a:pt x="0" y="0"/>
                </a:lnTo>
                <a:close/>
              </a:path>
            </a:pathLst>
          </a:custGeom>
          <a:solidFill>
            <a:srgbClr val="FEFEFE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75" name="Free-form: Shape 474"/>
          <p:cNvSpPr/>
          <p:nvPr/>
        </p:nvSpPr>
        <p:spPr>
          <a:xfrm>
            <a:off x="0" y="857160"/>
            <a:ext cx="12192120" cy="428760"/>
          </a:xfrm>
          <a:custGeom>
            <a:avLst/>
            <a:gdLst/>
            <a:ahLst/>
            <a:cxnLst/>
            <a:rect l="0" t="0" r="r" b="b"/>
            <a:pathLst>
              <a:path w="33867" h="1191">
                <a:moveTo>
                  <a:pt x="0" y="0"/>
                </a:moveTo>
                <a:lnTo>
                  <a:pt x="33867" y="0"/>
                </a:lnTo>
                <a:lnTo>
                  <a:pt x="33867" y="1191"/>
                </a:lnTo>
                <a:lnTo>
                  <a:pt x="0" y="1191"/>
                </a:lnTo>
                <a:lnTo>
                  <a:pt x="0" y="0"/>
                </a:lnTo>
                <a:close/>
              </a:path>
            </a:pathLst>
          </a:custGeom>
          <a:solidFill>
            <a:srgbClr val="FEFEFE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76" name="Free-form: Shape 475"/>
          <p:cNvSpPr/>
          <p:nvPr/>
        </p:nvSpPr>
        <p:spPr>
          <a:xfrm>
            <a:off x="0" y="1285560"/>
            <a:ext cx="12192120" cy="429120"/>
          </a:xfrm>
          <a:custGeom>
            <a:avLst/>
            <a:gdLst/>
            <a:ahLst/>
            <a:cxnLst/>
            <a:rect l="0" t="0" r="r" b="b"/>
            <a:pathLst>
              <a:path w="33867" h="1192">
                <a:moveTo>
                  <a:pt x="0" y="0"/>
                </a:moveTo>
                <a:lnTo>
                  <a:pt x="33867" y="0"/>
                </a:lnTo>
                <a:lnTo>
                  <a:pt x="33867" y="1192"/>
                </a:lnTo>
                <a:lnTo>
                  <a:pt x="0" y="1192"/>
                </a:lnTo>
                <a:lnTo>
                  <a:pt x="0" y="0"/>
                </a:lnTo>
                <a:close/>
              </a:path>
            </a:pathLst>
          </a:custGeom>
          <a:solidFill>
            <a:srgbClr val="FDFDFD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77" name="Free-form: Shape 476"/>
          <p:cNvSpPr/>
          <p:nvPr/>
        </p:nvSpPr>
        <p:spPr>
          <a:xfrm>
            <a:off x="0" y="1714320"/>
            <a:ext cx="12192120" cy="429120"/>
          </a:xfrm>
          <a:custGeom>
            <a:avLst/>
            <a:gdLst/>
            <a:ahLst/>
            <a:cxnLst/>
            <a:rect l="0" t="0" r="r" b="b"/>
            <a:pathLst>
              <a:path w="33867" h="1192">
                <a:moveTo>
                  <a:pt x="0" y="0"/>
                </a:moveTo>
                <a:lnTo>
                  <a:pt x="33867" y="0"/>
                </a:lnTo>
                <a:lnTo>
                  <a:pt x="33867" y="1192"/>
                </a:lnTo>
                <a:lnTo>
                  <a:pt x="0" y="1192"/>
                </a:lnTo>
                <a:lnTo>
                  <a:pt x="0" y="0"/>
                </a:lnTo>
                <a:close/>
              </a:path>
            </a:pathLst>
          </a:custGeom>
          <a:solidFill>
            <a:srgbClr val="FDFDFD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78" name="Free-form: Shape 477"/>
          <p:cNvSpPr/>
          <p:nvPr/>
        </p:nvSpPr>
        <p:spPr>
          <a:xfrm>
            <a:off x="0" y="2143080"/>
            <a:ext cx="12192120" cy="428760"/>
          </a:xfrm>
          <a:custGeom>
            <a:avLst/>
            <a:gdLst/>
            <a:ahLst/>
            <a:cxnLst/>
            <a:rect l="0" t="0" r="r" b="b"/>
            <a:pathLst>
              <a:path w="33867" h="1191">
                <a:moveTo>
                  <a:pt x="0" y="0"/>
                </a:moveTo>
                <a:lnTo>
                  <a:pt x="33867" y="0"/>
                </a:lnTo>
                <a:lnTo>
                  <a:pt x="33867" y="1191"/>
                </a:lnTo>
                <a:lnTo>
                  <a:pt x="0" y="1191"/>
                </a:lnTo>
                <a:lnTo>
                  <a:pt x="0" y="0"/>
                </a:lnTo>
                <a:close/>
              </a:path>
            </a:pathLst>
          </a:custGeom>
          <a:solidFill>
            <a:srgbClr val="FCFCFC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79" name="Free-form: Shape 478"/>
          <p:cNvSpPr/>
          <p:nvPr/>
        </p:nvSpPr>
        <p:spPr>
          <a:xfrm>
            <a:off x="0" y="2571480"/>
            <a:ext cx="12192120" cy="429120"/>
          </a:xfrm>
          <a:custGeom>
            <a:avLst/>
            <a:gdLst/>
            <a:ahLst/>
            <a:cxnLst/>
            <a:rect l="0" t="0" r="r" b="b"/>
            <a:pathLst>
              <a:path w="33867" h="1192">
                <a:moveTo>
                  <a:pt x="0" y="0"/>
                </a:moveTo>
                <a:lnTo>
                  <a:pt x="33867" y="0"/>
                </a:lnTo>
                <a:lnTo>
                  <a:pt x="33867" y="1192"/>
                </a:lnTo>
                <a:lnTo>
                  <a:pt x="0" y="1192"/>
                </a:lnTo>
                <a:lnTo>
                  <a:pt x="0" y="0"/>
                </a:lnTo>
                <a:close/>
              </a:path>
            </a:pathLst>
          </a:custGeom>
          <a:solidFill>
            <a:srgbClr val="FCFCFC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80" name="Free-form: Shape 479"/>
          <p:cNvSpPr/>
          <p:nvPr/>
        </p:nvSpPr>
        <p:spPr>
          <a:xfrm>
            <a:off x="0" y="3000240"/>
            <a:ext cx="12192120" cy="428760"/>
          </a:xfrm>
          <a:custGeom>
            <a:avLst/>
            <a:gdLst/>
            <a:ahLst/>
            <a:cxnLst/>
            <a:rect l="0" t="0" r="r" b="b"/>
            <a:pathLst>
              <a:path w="33867" h="1191">
                <a:moveTo>
                  <a:pt x="0" y="0"/>
                </a:moveTo>
                <a:lnTo>
                  <a:pt x="33867" y="0"/>
                </a:lnTo>
                <a:lnTo>
                  <a:pt x="33867" y="1191"/>
                </a:lnTo>
                <a:lnTo>
                  <a:pt x="0" y="1191"/>
                </a:lnTo>
                <a:lnTo>
                  <a:pt x="0" y="0"/>
                </a:lnTo>
                <a:close/>
              </a:path>
            </a:pathLst>
          </a:custGeom>
          <a:solidFill>
            <a:srgbClr val="FBFBFB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81" name="Free-form: Shape 480"/>
          <p:cNvSpPr/>
          <p:nvPr/>
        </p:nvSpPr>
        <p:spPr>
          <a:xfrm>
            <a:off x="0" y="34286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BFBFB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82" name="Free-form: Shape 481"/>
          <p:cNvSpPr/>
          <p:nvPr/>
        </p:nvSpPr>
        <p:spPr>
          <a:xfrm>
            <a:off x="0" y="34822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AFAFA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83" name="Free-form: Shape 482"/>
          <p:cNvSpPr/>
          <p:nvPr/>
        </p:nvSpPr>
        <p:spPr>
          <a:xfrm>
            <a:off x="0" y="35359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9F9F9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84" name="Free-form: Shape 483"/>
          <p:cNvSpPr/>
          <p:nvPr/>
        </p:nvSpPr>
        <p:spPr>
          <a:xfrm>
            <a:off x="0" y="35895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9F9F9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85" name="Free-form: Shape 484"/>
          <p:cNvSpPr/>
          <p:nvPr/>
        </p:nvSpPr>
        <p:spPr>
          <a:xfrm>
            <a:off x="0" y="36432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8F8F8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86" name="Free-form: Shape 485"/>
          <p:cNvSpPr/>
          <p:nvPr/>
        </p:nvSpPr>
        <p:spPr>
          <a:xfrm>
            <a:off x="0" y="369684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F7F7F7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87" name="Free-form: Shape 486"/>
          <p:cNvSpPr/>
          <p:nvPr/>
        </p:nvSpPr>
        <p:spPr>
          <a:xfrm>
            <a:off x="0" y="37501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7F7F7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88" name="Free-form: Shape 487"/>
          <p:cNvSpPr/>
          <p:nvPr/>
        </p:nvSpPr>
        <p:spPr>
          <a:xfrm>
            <a:off x="0" y="38037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6F6F6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89" name="Free-form: Shape 488"/>
          <p:cNvSpPr/>
          <p:nvPr/>
        </p:nvSpPr>
        <p:spPr>
          <a:xfrm>
            <a:off x="0" y="38574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5F5F5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90" name="Free-form: Shape 489"/>
          <p:cNvSpPr/>
          <p:nvPr/>
        </p:nvSpPr>
        <p:spPr>
          <a:xfrm>
            <a:off x="0" y="39110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5F5F5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91" name="Free-form: Shape 490"/>
          <p:cNvSpPr/>
          <p:nvPr/>
        </p:nvSpPr>
        <p:spPr>
          <a:xfrm>
            <a:off x="0" y="39646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4F4F4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92" name="Free-form: Shape 491"/>
          <p:cNvSpPr/>
          <p:nvPr/>
        </p:nvSpPr>
        <p:spPr>
          <a:xfrm>
            <a:off x="0" y="401832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F3F3F3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93" name="Free-form: Shape 492"/>
          <p:cNvSpPr/>
          <p:nvPr/>
        </p:nvSpPr>
        <p:spPr>
          <a:xfrm>
            <a:off x="0" y="40716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3F3F3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94" name="Free-form: Shape 493"/>
          <p:cNvSpPr/>
          <p:nvPr/>
        </p:nvSpPr>
        <p:spPr>
          <a:xfrm>
            <a:off x="0" y="41252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2F2F2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95" name="Free-form: Shape 494"/>
          <p:cNvSpPr/>
          <p:nvPr/>
        </p:nvSpPr>
        <p:spPr>
          <a:xfrm>
            <a:off x="0" y="41788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96" name="Free-form: Shape 495"/>
          <p:cNvSpPr/>
          <p:nvPr/>
        </p:nvSpPr>
        <p:spPr>
          <a:xfrm>
            <a:off x="0" y="42325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1F1F1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97" name="Free-form: Shape 496"/>
          <p:cNvSpPr/>
          <p:nvPr/>
        </p:nvSpPr>
        <p:spPr>
          <a:xfrm>
            <a:off x="0" y="42861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F0F0F0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98" name="Free-form: Shape 497"/>
          <p:cNvSpPr/>
          <p:nvPr/>
        </p:nvSpPr>
        <p:spPr>
          <a:xfrm>
            <a:off x="0" y="433980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EFEFE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99" name="Free-form: Shape 498"/>
          <p:cNvSpPr/>
          <p:nvPr/>
        </p:nvSpPr>
        <p:spPr>
          <a:xfrm>
            <a:off x="0" y="43930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FEFE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00" name="Free-form: Shape 499"/>
          <p:cNvSpPr/>
          <p:nvPr/>
        </p:nvSpPr>
        <p:spPr>
          <a:xfrm>
            <a:off x="0" y="44467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EEEEE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01" name="Free-form: Shape 500"/>
          <p:cNvSpPr/>
          <p:nvPr/>
        </p:nvSpPr>
        <p:spPr>
          <a:xfrm>
            <a:off x="0" y="45003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DEDED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02" name="Free-form: Shape 501"/>
          <p:cNvSpPr/>
          <p:nvPr/>
        </p:nvSpPr>
        <p:spPr>
          <a:xfrm>
            <a:off x="0" y="45540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DEDED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03" name="Free-form: Shape 502"/>
          <p:cNvSpPr/>
          <p:nvPr/>
        </p:nvSpPr>
        <p:spPr>
          <a:xfrm>
            <a:off x="0" y="46076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CECEC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04" name="Free-form: Shape 503"/>
          <p:cNvSpPr/>
          <p:nvPr/>
        </p:nvSpPr>
        <p:spPr>
          <a:xfrm>
            <a:off x="0" y="466128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EBEBEB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05" name="Free-form: Shape 504"/>
          <p:cNvSpPr/>
          <p:nvPr/>
        </p:nvSpPr>
        <p:spPr>
          <a:xfrm>
            <a:off x="0" y="47145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BEBEB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06" name="Free-form: Shape 505"/>
          <p:cNvSpPr/>
          <p:nvPr/>
        </p:nvSpPr>
        <p:spPr>
          <a:xfrm>
            <a:off x="0" y="4768200"/>
            <a:ext cx="12192120" cy="54360"/>
          </a:xfrm>
          <a:custGeom>
            <a:avLst/>
            <a:gdLst/>
            <a:ahLst/>
            <a:cxnLst/>
            <a:rect l="0" t="0" r="r" b="b"/>
            <a:pathLst>
              <a:path w="33867" h="151">
                <a:moveTo>
                  <a:pt x="0" y="0"/>
                </a:moveTo>
                <a:lnTo>
                  <a:pt x="33867" y="0"/>
                </a:lnTo>
                <a:lnTo>
                  <a:pt x="33867" y="151"/>
                </a:lnTo>
                <a:lnTo>
                  <a:pt x="0" y="151"/>
                </a:lnTo>
                <a:lnTo>
                  <a:pt x="0" y="0"/>
                </a:lnTo>
                <a:close/>
              </a:path>
            </a:pathLst>
          </a:custGeom>
          <a:solidFill>
            <a:srgbClr val="EAEAEA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07" name="Free-form: Shape 506"/>
          <p:cNvSpPr/>
          <p:nvPr/>
        </p:nvSpPr>
        <p:spPr>
          <a:xfrm>
            <a:off x="0" y="48218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9E9E9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08" name="Free-form: Shape 507"/>
          <p:cNvSpPr/>
          <p:nvPr/>
        </p:nvSpPr>
        <p:spPr>
          <a:xfrm>
            <a:off x="0" y="48754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9E9E9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09" name="Free-form: Shape 508"/>
          <p:cNvSpPr/>
          <p:nvPr/>
        </p:nvSpPr>
        <p:spPr>
          <a:xfrm>
            <a:off x="0" y="49291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8E8E8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0" name="Free-form: Shape 509"/>
          <p:cNvSpPr/>
          <p:nvPr/>
        </p:nvSpPr>
        <p:spPr>
          <a:xfrm>
            <a:off x="0" y="498276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E7E7E7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1" name="Free-form: Shape 510"/>
          <p:cNvSpPr/>
          <p:nvPr/>
        </p:nvSpPr>
        <p:spPr>
          <a:xfrm>
            <a:off x="0" y="50360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7E7E7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2" name="Free-form: Shape 511"/>
          <p:cNvSpPr/>
          <p:nvPr/>
        </p:nvSpPr>
        <p:spPr>
          <a:xfrm>
            <a:off x="0" y="50896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6E6E6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3" name="Free-form: Shape 512"/>
          <p:cNvSpPr/>
          <p:nvPr/>
        </p:nvSpPr>
        <p:spPr>
          <a:xfrm>
            <a:off x="0" y="51433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5E5E5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4" name="Free-form: Shape 513"/>
          <p:cNvSpPr/>
          <p:nvPr/>
        </p:nvSpPr>
        <p:spPr>
          <a:xfrm>
            <a:off x="0" y="51969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4E4E4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5" name="Free-form: Shape 514"/>
          <p:cNvSpPr/>
          <p:nvPr/>
        </p:nvSpPr>
        <p:spPr>
          <a:xfrm>
            <a:off x="0" y="525060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E4E4E4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6" name="Free-form: Shape 515"/>
          <p:cNvSpPr/>
          <p:nvPr/>
        </p:nvSpPr>
        <p:spPr>
          <a:xfrm>
            <a:off x="0" y="53038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3E3E3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7" name="Free-form: Shape 516"/>
          <p:cNvSpPr/>
          <p:nvPr/>
        </p:nvSpPr>
        <p:spPr>
          <a:xfrm>
            <a:off x="0" y="53575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2E2E2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8" name="Free-form: Shape 517"/>
          <p:cNvSpPr/>
          <p:nvPr/>
        </p:nvSpPr>
        <p:spPr>
          <a:xfrm>
            <a:off x="0" y="54111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2E2E2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9" name="Free-form: Shape 518"/>
          <p:cNvSpPr/>
          <p:nvPr/>
        </p:nvSpPr>
        <p:spPr>
          <a:xfrm>
            <a:off x="0" y="54648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1E1E1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0" name="Free-form: Shape 519"/>
          <p:cNvSpPr/>
          <p:nvPr/>
        </p:nvSpPr>
        <p:spPr>
          <a:xfrm>
            <a:off x="0" y="55184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E0E0E0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1" name="Free-form: Shape 520"/>
          <p:cNvSpPr/>
          <p:nvPr/>
        </p:nvSpPr>
        <p:spPr>
          <a:xfrm>
            <a:off x="0" y="557208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E0E0E0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2" name="Free-form: Shape 521"/>
          <p:cNvSpPr/>
          <p:nvPr/>
        </p:nvSpPr>
        <p:spPr>
          <a:xfrm>
            <a:off x="0" y="56253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FDFD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3" name="Free-form: Shape 522"/>
          <p:cNvSpPr/>
          <p:nvPr/>
        </p:nvSpPr>
        <p:spPr>
          <a:xfrm>
            <a:off x="0" y="56790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EDEDE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4" name="Free-form: Shape 523"/>
          <p:cNvSpPr/>
          <p:nvPr/>
        </p:nvSpPr>
        <p:spPr>
          <a:xfrm>
            <a:off x="0" y="57326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EDEDE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5" name="Free-form: Shape 524"/>
          <p:cNvSpPr/>
          <p:nvPr/>
        </p:nvSpPr>
        <p:spPr>
          <a:xfrm>
            <a:off x="0" y="57862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DDDDD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6" name="Free-form: Shape 525"/>
          <p:cNvSpPr/>
          <p:nvPr/>
        </p:nvSpPr>
        <p:spPr>
          <a:xfrm>
            <a:off x="0" y="58399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CDCDC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7" name="Free-form: Shape 526"/>
          <p:cNvSpPr/>
          <p:nvPr/>
        </p:nvSpPr>
        <p:spPr>
          <a:xfrm>
            <a:off x="0" y="589356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DCDCDC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8" name="Free-form: Shape 527"/>
          <p:cNvSpPr/>
          <p:nvPr/>
        </p:nvSpPr>
        <p:spPr>
          <a:xfrm>
            <a:off x="0" y="59468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BDBDB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9" name="Free-form: Shape 528"/>
          <p:cNvSpPr/>
          <p:nvPr/>
        </p:nvSpPr>
        <p:spPr>
          <a:xfrm>
            <a:off x="0" y="60004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ADADA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0" name="Free-form: Shape 529"/>
          <p:cNvSpPr/>
          <p:nvPr/>
        </p:nvSpPr>
        <p:spPr>
          <a:xfrm>
            <a:off x="0" y="60541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ADADA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1" name="Free-form: Shape 530"/>
          <p:cNvSpPr/>
          <p:nvPr/>
        </p:nvSpPr>
        <p:spPr>
          <a:xfrm>
            <a:off x="0" y="61077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2" name="Free-form: Shape 531"/>
          <p:cNvSpPr/>
          <p:nvPr/>
        </p:nvSpPr>
        <p:spPr>
          <a:xfrm>
            <a:off x="0" y="61614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8D8D8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3" name="Free-form: Shape 532"/>
          <p:cNvSpPr/>
          <p:nvPr/>
        </p:nvSpPr>
        <p:spPr>
          <a:xfrm>
            <a:off x="0" y="621504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D8D8D8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4" name="Free-form: Shape 533"/>
          <p:cNvSpPr/>
          <p:nvPr/>
        </p:nvSpPr>
        <p:spPr>
          <a:xfrm>
            <a:off x="0" y="62683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7D7D7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5" name="Free-form: Shape 534"/>
          <p:cNvSpPr/>
          <p:nvPr/>
        </p:nvSpPr>
        <p:spPr>
          <a:xfrm>
            <a:off x="0" y="632196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6D6D6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6" name="Free-form: Shape 535"/>
          <p:cNvSpPr/>
          <p:nvPr/>
        </p:nvSpPr>
        <p:spPr>
          <a:xfrm>
            <a:off x="0" y="63756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6D6D6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7" name="Free-form: Shape 536"/>
          <p:cNvSpPr/>
          <p:nvPr/>
        </p:nvSpPr>
        <p:spPr>
          <a:xfrm>
            <a:off x="0" y="64292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5D5D5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8" name="Free-form: Shape 537"/>
          <p:cNvSpPr/>
          <p:nvPr/>
        </p:nvSpPr>
        <p:spPr>
          <a:xfrm>
            <a:off x="0" y="64828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4D4D4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9" name="Free-form: Shape 538"/>
          <p:cNvSpPr/>
          <p:nvPr/>
        </p:nvSpPr>
        <p:spPr>
          <a:xfrm>
            <a:off x="0" y="653652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D4D4D4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40" name="Free-form: Shape 539"/>
          <p:cNvSpPr/>
          <p:nvPr/>
        </p:nvSpPr>
        <p:spPr>
          <a:xfrm>
            <a:off x="0" y="658980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3D3D3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41" name="Free-form: Shape 540"/>
          <p:cNvSpPr/>
          <p:nvPr/>
        </p:nvSpPr>
        <p:spPr>
          <a:xfrm>
            <a:off x="0" y="664344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2D2D2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42" name="Free-form: Shape 541"/>
          <p:cNvSpPr/>
          <p:nvPr/>
        </p:nvSpPr>
        <p:spPr>
          <a:xfrm>
            <a:off x="0" y="669708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2D2D2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43" name="Free-form: Shape 542"/>
          <p:cNvSpPr/>
          <p:nvPr/>
        </p:nvSpPr>
        <p:spPr>
          <a:xfrm>
            <a:off x="0" y="6750720"/>
            <a:ext cx="12192120" cy="54000"/>
          </a:xfrm>
          <a:custGeom>
            <a:avLst/>
            <a:gdLst/>
            <a:ahLst/>
            <a:cxnLst/>
            <a:rect l="0" t="0" r="r" b="b"/>
            <a:pathLst>
              <a:path w="33867" h="150">
                <a:moveTo>
                  <a:pt x="0" y="0"/>
                </a:moveTo>
                <a:lnTo>
                  <a:pt x="33867" y="0"/>
                </a:lnTo>
                <a:lnTo>
                  <a:pt x="33867" y="150"/>
                </a:lnTo>
                <a:lnTo>
                  <a:pt x="0" y="150"/>
                </a:lnTo>
                <a:lnTo>
                  <a:pt x="0" y="0"/>
                </a:lnTo>
                <a:close/>
              </a:path>
            </a:pathLst>
          </a:custGeom>
          <a:solidFill>
            <a:srgbClr val="D1D1D1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44" name="Free-form: Shape 543"/>
          <p:cNvSpPr/>
          <p:nvPr/>
        </p:nvSpPr>
        <p:spPr>
          <a:xfrm>
            <a:off x="0" y="6804360"/>
            <a:ext cx="12192120" cy="53640"/>
          </a:xfrm>
          <a:custGeom>
            <a:avLst/>
            <a:gdLst/>
            <a:ahLst/>
            <a:cxnLst/>
            <a:rect l="0" t="0" r="r" b="b"/>
            <a:pathLst>
              <a:path w="33867" h="149">
                <a:moveTo>
                  <a:pt x="0" y="0"/>
                </a:moveTo>
                <a:lnTo>
                  <a:pt x="33867" y="0"/>
                </a:lnTo>
                <a:lnTo>
                  <a:pt x="33867" y="149"/>
                </a:lnTo>
                <a:lnTo>
                  <a:pt x="0" y="149"/>
                </a:lnTo>
                <a:lnTo>
                  <a:pt x="0" y="0"/>
                </a:lnTo>
                <a:close/>
              </a:path>
            </a:pathLst>
          </a:custGeom>
          <a:solidFill>
            <a:srgbClr val="D0D0D0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545" name="Picture 544"/>
          <p:cNvPicPr/>
          <p:nvPr/>
        </p:nvPicPr>
        <p:blipFill>
          <a:blip r:embed="rId3"/>
          <a:stretch/>
        </p:blipFill>
        <p:spPr>
          <a:xfrm>
            <a:off x="534960" y="312480"/>
            <a:ext cx="11265120" cy="6289200"/>
          </a:xfrm>
          <a:prstGeom prst="rect">
            <a:avLst/>
          </a:prstGeom>
          <a:ln w="0">
            <a:noFill/>
          </a:ln>
        </p:spPr>
      </p:pic>
      <p:sp>
        <p:nvSpPr>
          <p:cNvPr id="546" name="Free-form: Shape 545"/>
          <p:cNvSpPr/>
          <p:nvPr/>
        </p:nvSpPr>
        <p:spPr>
          <a:xfrm>
            <a:off x="723960" y="500760"/>
            <a:ext cx="10743840" cy="5769720"/>
          </a:xfrm>
          <a:custGeom>
            <a:avLst/>
            <a:gdLst/>
            <a:ahLst/>
            <a:cxnLst/>
            <a:rect l="0" t="0" r="r" b="b"/>
            <a:pathLst>
              <a:path w="29844" h="16027">
                <a:moveTo>
                  <a:pt x="0" y="1023"/>
                </a:moveTo>
                <a:lnTo>
                  <a:pt x="29320" y="0"/>
                </a:lnTo>
                <a:lnTo>
                  <a:pt x="29844" y="15003"/>
                </a:lnTo>
                <a:lnTo>
                  <a:pt x="524" y="16027"/>
                </a:lnTo>
                <a:lnTo>
                  <a:pt x="0" y="1023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47" name="Free-form: Shape 546"/>
          <p:cNvSpPr/>
          <p:nvPr/>
        </p:nvSpPr>
        <p:spPr>
          <a:xfrm>
            <a:off x="722520" y="498960"/>
            <a:ext cx="10747080" cy="5772960"/>
          </a:xfrm>
          <a:custGeom>
            <a:avLst/>
            <a:gdLst/>
            <a:ahLst/>
            <a:cxnLst/>
            <a:rect l="0" t="0" r="r" b="b"/>
            <a:pathLst>
              <a:path w="29853" h="16036">
                <a:moveTo>
                  <a:pt x="0" y="1024"/>
                </a:moveTo>
                <a:lnTo>
                  <a:pt x="29329" y="0"/>
                </a:lnTo>
                <a:lnTo>
                  <a:pt x="29853" y="15012"/>
                </a:lnTo>
                <a:lnTo>
                  <a:pt x="524" y="16036"/>
                </a:lnTo>
                <a:lnTo>
                  <a:pt x="0" y="1024"/>
                </a:lnTo>
                <a:moveTo>
                  <a:pt x="526" y="16034"/>
                </a:moveTo>
                <a:lnTo>
                  <a:pt x="29851" y="15010"/>
                </a:lnTo>
                <a:lnTo>
                  <a:pt x="29327" y="2"/>
                </a:lnTo>
                <a:lnTo>
                  <a:pt x="2" y="1026"/>
                </a:lnTo>
                <a:lnTo>
                  <a:pt x="526" y="16034"/>
                </a:lnTo>
                <a:moveTo>
                  <a:pt x="3" y="1028"/>
                </a:moveTo>
                <a:lnTo>
                  <a:pt x="29325" y="3"/>
                </a:lnTo>
                <a:lnTo>
                  <a:pt x="29849" y="15009"/>
                </a:lnTo>
                <a:lnTo>
                  <a:pt x="527" y="16033"/>
                </a:lnTo>
                <a:lnTo>
                  <a:pt x="3" y="1028"/>
                </a:lnTo>
                <a:moveTo>
                  <a:pt x="532" y="16027"/>
                </a:moveTo>
                <a:lnTo>
                  <a:pt x="29844" y="15003"/>
                </a:lnTo>
                <a:lnTo>
                  <a:pt x="29320" y="9"/>
                </a:lnTo>
                <a:lnTo>
                  <a:pt x="9" y="1032"/>
                </a:lnTo>
                <a:lnTo>
                  <a:pt x="532" y="16027"/>
                </a:lnTo>
                <a:close/>
              </a:path>
            </a:pathLst>
          </a:custGeom>
          <a:solidFill>
            <a:srgbClr val="DDDDDD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548" name="Picture 547"/>
          <p:cNvPicPr/>
          <p:nvPr/>
        </p:nvPicPr>
        <p:blipFill>
          <a:blip r:embed="rId4"/>
          <a:stretch/>
        </p:blipFill>
        <p:spPr>
          <a:xfrm rot="21480000">
            <a:off x="1137600" y="1003320"/>
            <a:ext cx="9915840" cy="47638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9" name="Free-form: Shape 548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550" name="Picture 549"/>
          <p:cNvPicPr/>
          <p:nvPr/>
        </p:nvPicPr>
        <p:blipFill>
          <a:blip r:embed="rId2"/>
          <a:stretch/>
        </p:blipFill>
        <p:spPr>
          <a:xfrm>
            <a:off x="204120" y="201240"/>
            <a:ext cx="11831040" cy="6453000"/>
          </a:xfrm>
          <a:prstGeom prst="rect">
            <a:avLst/>
          </a:prstGeom>
          <a:ln w="0">
            <a:noFill/>
          </a:ln>
        </p:spPr>
      </p:pic>
      <p:pic>
        <p:nvPicPr>
          <p:cNvPr id="551" name="Picture 550"/>
          <p:cNvPicPr/>
          <p:nvPr/>
        </p:nvPicPr>
        <p:blipFill>
          <a:blip r:embed="rId3"/>
          <a:stretch/>
        </p:blipFill>
        <p:spPr>
          <a:xfrm>
            <a:off x="10089720" y="5931360"/>
            <a:ext cx="1809360" cy="723600"/>
          </a:xfrm>
          <a:prstGeom prst="rect">
            <a:avLst/>
          </a:prstGeom>
          <a:ln w="0">
            <a:noFill/>
          </a:ln>
        </p:spPr>
      </p:pic>
      <p:sp>
        <p:nvSpPr>
          <p:cNvPr id="552" name="TextBox 551"/>
          <p:cNvSpPr txBox="1"/>
          <p:nvPr/>
        </p:nvSpPr>
        <p:spPr>
          <a:xfrm>
            <a:off x="614160" y="487440"/>
            <a:ext cx="816480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1" strike="noStrike" spc="-1">
                <a:solidFill>
                  <a:srgbClr val="000000"/>
                </a:solidFill>
                <a:latin typeface="Calibri"/>
                <a:ea typeface="Calibri"/>
              </a:rPr>
              <a:t>ECAD4010  Professional and Pedagogic Studies: 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53" name="Free-form: Shape 552"/>
          <p:cNvSpPr/>
          <p:nvPr/>
        </p:nvSpPr>
        <p:spPr>
          <a:xfrm>
            <a:off x="7070760" y="1463400"/>
            <a:ext cx="4507200" cy="1077480"/>
          </a:xfrm>
          <a:custGeom>
            <a:avLst/>
            <a:gdLst/>
            <a:ahLst/>
            <a:cxnLst/>
            <a:rect l="0" t="0" r="r" b="b"/>
            <a:pathLst>
              <a:path w="12520" h="2993">
                <a:moveTo>
                  <a:pt x="0" y="2993"/>
                </a:moveTo>
                <a:lnTo>
                  <a:pt x="12520" y="2993"/>
                </a:lnTo>
                <a:lnTo>
                  <a:pt x="12520" y="0"/>
                </a:lnTo>
                <a:lnTo>
                  <a:pt x="0" y="0"/>
                </a:lnTo>
                <a:lnTo>
                  <a:pt x="0" y="2993"/>
                </a:lnTo>
                <a:close/>
              </a:path>
            </a:pathLst>
          </a:custGeom>
          <a:solidFill>
            <a:srgbClr val="E2F0D9">
              <a:alpha val="56000"/>
            </a:srgbClr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54" name="TextBox 553"/>
          <p:cNvSpPr txBox="1"/>
          <p:nvPr/>
        </p:nvSpPr>
        <p:spPr>
          <a:xfrm>
            <a:off x="614160" y="975240"/>
            <a:ext cx="898776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800" b="0" strike="noStrike" spc="-1">
                <a:solidFill>
                  <a:srgbClr val="000000"/>
                </a:solidFill>
                <a:latin typeface="Calibri"/>
                <a:ea typeface="Calibri"/>
              </a:rPr>
              <a:t>Researching the Learning:  what, how and why am I teaching? </a:t>
            </a:r>
            <a:endParaRPr lang="en-US" sz="2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55" name="TextBox 554"/>
          <p:cNvSpPr txBox="1"/>
          <p:nvPr/>
        </p:nvSpPr>
        <p:spPr>
          <a:xfrm>
            <a:off x="7163280" y="1504440"/>
            <a:ext cx="142092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1" strike="noStrike" spc="-1">
                <a:solidFill>
                  <a:srgbClr val="FF0000"/>
                </a:solidFill>
                <a:latin typeface="Calibri"/>
                <a:ea typeface="Calibri"/>
              </a:rPr>
              <a:t>Session 1B: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56" name="TextBox 555"/>
          <p:cNvSpPr txBox="1"/>
          <p:nvPr/>
        </p:nvSpPr>
        <p:spPr>
          <a:xfrm>
            <a:off x="7163280" y="1870920"/>
            <a:ext cx="373284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Introduction to research. Criticality,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57" name="TextBox 556"/>
          <p:cNvSpPr txBox="1"/>
          <p:nvPr/>
        </p:nvSpPr>
        <p:spPr>
          <a:xfrm>
            <a:off x="7163280" y="2175480"/>
            <a:ext cx="28749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research resources and bias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Free-form: Shape 557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59" name="Free-form: Shape 558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60" name="Free-form: Shape 559"/>
          <p:cNvSpPr/>
          <p:nvPr/>
        </p:nvSpPr>
        <p:spPr>
          <a:xfrm>
            <a:off x="10740960" y="0"/>
            <a:ext cx="1451880" cy="1869120"/>
          </a:xfrm>
          <a:custGeom>
            <a:avLst/>
            <a:gdLst/>
            <a:ahLst/>
            <a:cxnLst/>
            <a:rect l="0" t="0" r="r" b="b"/>
            <a:pathLst>
              <a:path w="4033" h="5192">
                <a:moveTo>
                  <a:pt x="4033" y="0"/>
                </a:moveTo>
                <a:lnTo>
                  <a:pt x="1506" y="0"/>
                </a:lnTo>
                <a:lnTo>
                  <a:pt x="0" y="1505"/>
                </a:lnTo>
                <a:lnTo>
                  <a:pt x="3687" y="5192"/>
                </a:lnTo>
                <a:lnTo>
                  <a:pt x="4033" y="4847"/>
                </a:lnTo>
                <a:lnTo>
                  <a:pt x="4033" y="0"/>
                </a:lnTo>
                <a:close/>
              </a:path>
            </a:pathLst>
          </a:custGeom>
          <a:solidFill>
            <a:srgbClr val="4472C4">
              <a:alpha val="30000"/>
            </a:srgbClr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561" name="Free-form: Shape 560"/>
          <p:cNvSpPr/>
          <p:nvPr/>
        </p:nvSpPr>
        <p:spPr>
          <a:xfrm>
            <a:off x="11304720" y="1182240"/>
            <a:ext cx="687240" cy="686880"/>
          </a:xfrm>
          <a:custGeom>
            <a:avLst/>
            <a:gdLst/>
            <a:ahLst/>
            <a:cxnLst/>
            <a:rect l="0" t="0" r="r" b="b"/>
            <a:pathLst>
              <a:path w="1909" h="1908">
                <a:moveTo>
                  <a:pt x="955" y="0"/>
                </a:moveTo>
                <a:lnTo>
                  <a:pt x="0" y="953"/>
                </a:lnTo>
                <a:lnTo>
                  <a:pt x="955" y="1908"/>
                </a:lnTo>
                <a:lnTo>
                  <a:pt x="1909" y="953"/>
                </a:lnTo>
                <a:lnTo>
                  <a:pt x="955" y="0"/>
                </a:lnTo>
                <a:close/>
              </a:path>
            </a:pathLst>
          </a:custGeom>
          <a:solidFill>
            <a:srgbClr val="4472C4">
              <a:alpha val="30000"/>
            </a:srgbClr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562" name="Free-form: Shape 561"/>
          <p:cNvSpPr/>
          <p:nvPr/>
        </p:nvSpPr>
        <p:spPr>
          <a:xfrm>
            <a:off x="2603160" y="5899680"/>
            <a:ext cx="913320" cy="913320"/>
          </a:xfrm>
          <a:custGeom>
            <a:avLst/>
            <a:gdLst/>
            <a:ahLst/>
            <a:cxnLst/>
            <a:rect l="0" t="0" r="r" b="b"/>
            <a:pathLst>
              <a:path w="2537" h="2537">
                <a:moveTo>
                  <a:pt x="1268" y="0"/>
                </a:moveTo>
                <a:lnTo>
                  <a:pt x="2537" y="1269"/>
                </a:lnTo>
                <a:lnTo>
                  <a:pt x="1268" y="2537"/>
                </a:lnTo>
                <a:lnTo>
                  <a:pt x="0" y="1269"/>
                </a:lnTo>
                <a:lnTo>
                  <a:pt x="1268" y="0"/>
                </a:lnTo>
                <a:close/>
              </a:path>
            </a:pathLst>
          </a:custGeom>
          <a:solidFill>
            <a:srgbClr val="FFC000">
              <a:alpha val="30000"/>
            </a:srgbClr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63" name="Free-form: Shape 562"/>
          <p:cNvSpPr/>
          <p:nvPr/>
        </p:nvSpPr>
        <p:spPr>
          <a:xfrm>
            <a:off x="1343160" y="5720760"/>
            <a:ext cx="2262600" cy="1137240"/>
          </a:xfrm>
          <a:custGeom>
            <a:avLst/>
            <a:gdLst/>
            <a:ahLst/>
            <a:cxnLst/>
            <a:rect l="0" t="0" r="r" b="b"/>
            <a:pathLst>
              <a:path w="6285" h="3159">
                <a:moveTo>
                  <a:pt x="0" y="3159"/>
                </a:moveTo>
                <a:lnTo>
                  <a:pt x="3142" y="0"/>
                </a:lnTo>
                <a:lnTo>
                  <a:pt x="6285" y="3159"/>
                </a:lnTo>
                <a:lnTo>
                  <a:pt x="0" y="3159"/>
                </a:lnTo>
                <a:close/>
              </a:path>
            </a:pathLst>
          </a:custGeom>
          <a:solidFill>
            <a:srgbClr val="FFC000">
              <a:alpha val="30000"/>
            </a:srgbClr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564" name="Picture 563"/>
          <p:cNvPicPr/>
          <p:nvPr/>
        </p:nvPicPr>
        <p:blipFill>
          <a:blip r:embed="rId2"/>
          <a:stretch/>
        </p:blipFill>
        <p:spPr>
          <a:xfrm>
            <a:off x="520920" y="825840"/>
            <a:ext cx="4463640" cy="4463640"/>
          </a:xfrm>
          <a:prstGeom prst="rect">
            <a:avLst/>
          </a:prstGeom>
          <a:ln w="0">
            <a:noFill/>
          </a:ln>
        </p:spPr>
      </p:pic>
      <p:pic>
        <p:nvPicPr>
          <p:cNvPr id="565" name="Picture 564"/>
          <p:cNvPicPr/>
          <p:nvPr/>
        </p:nvPicPr>
        <p:blipFill>
          <a:blip r:embed="rId3"/>
          <a:stretch/>
        </p:blipFill>
        <p:spPr>
          <a:xfrm>
            <a:off x="428760" y="452520"/>
            <a:ext cx="11334240" cy="59526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6" name="Free-form: Shape 565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567" name="Picture 566"/>
          <p:cNvPicPr/>
          <p:nvPr/>
        </p:nvPicPr>
        <p:blipFill>
          <a:blip r:embed="rId2"/>
          <a:stretch/>
        </p:blipFill>
        <p:spPr>
          <a:xfrm>
            <a:off x="128520" y="4680"/>
            <a:ext cx="11934360" cy="6848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8" name="Free-form: Shape 567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69" name="Free-form: Shape 568"/>
          <p:cNvSpPr/>
          <p:nvPr/>
        </p:nvSpPr>
        <p:spPr>
          <a:xfrm>
            <a:off x="451080" y="985320"/>
            <a:ext cx="5261040" cy="2605680"/>
          </a:xfrm>
          <a:custGeom>
            <a:avLst/>
            <a:gdLst/>
            <a:ahLst/>
            <a:cxnLst/>
            <a:rect l="0" t="0" r="r" b="b"/>
            <a:pathLst>
              <a:path w="14614" h="7238">
                <a:moveTo>
                  <a:pt x="0" y="1073"/>
                </a:moveTo>
                <a:cubicBezTo>
                  <a:pt x="0" y="481"/>
                  <a:pt x="480" y="0"/>
                  <a:pt x="1072" y="0"/>
                </a:cubicBezTo>
                <a:lnTo>
                  <a:pt x="2435" y="0"/>
                </a:lnTo>
                <a:lnTo>
                  <a:pt x="6090" y="0"/>
                </a:lnTo>
                <a:lnTo>
                  <a:pt x="13542" y="0"/>
                </a:lnTo>
                <a:cubicBezTo>
                  <a:pt x="14134" y="0"/>
                  <a:pt x="14614" y="481"/>
                  <a:pt x="14614" y="1073"/>
                </a:cubicBezTo>
                <a:lnTo>
                  <a:pt x="14614" y="3754"/>
                </a:lnTo>
                <a:lnTo>
                  <a:pt x="14614" y="5362"/>
                </a:lnTo>
                <a:cubicBezTo>
                  <a:pt x="14614" y="5954"/>
                  <a:pt x="14134" y="6434"/>
                  <a:pt x="13542" y="6434"/>
                </a:cubicBezTo>
                <a:lnTo>
                  <a:pt x="6090" y="6434"/>
                </a:lnTo>
                <a:lnTo>
                  <a:pt x="4262" y="7238"/>
                </a:lnTo>
                <a:lnTo>
                  <a:pt x="2435" y="6434"/>
                </a:lnTo>
                <a:lnTo>
                  <a:pt x="1072" y="6434"/>
                </a:lnTo>
                <a:cubicBezTo>
                  <a:pt x="480" y="6434"/>
                  <a:pt x="0" y="5954"/>
                  <a:pt x="0" y="5362"/>
                </a:cubicBezTo>
                <a:lnTo>
                  <a:pt x="0" y="3754"/>
                </a:lnTo>
                <a:lnTo>
                  <a:pt x="0" y="1073"/>
                </a:lnTo>
                <a:close/>
              </a:path>
            </a:pathLst>
          </a:custGeom>
          <a:solidFill>
            <a:srgbClr val="FBE5D6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70" name="Free-form: Shape 569"/>
          <p:cNvSpPr/>
          <p:nvPr/>
        </p:nvSpPr>
        <p:spPr>
          <a:xfrm>
            <a:off x="6050520" y="985320"/>
            <a:ext cx="5261040" cy="2605680"/>
          </a:xfrm>
          <a:custGeom>
            <a:avLst/>
            <a:gdLst/>
            <a:ahLst/>
            <a:cxnLst/>
            <a:rect l="0" t="0" r="r" b="b"/>
            <a:pathLst>
              <a:path w="14614" h="7238">
                <a:moveTo>
                  <a:pt x="0" y="1073"/>
                </a:moveTo>
                <a:cubicBezTo>
                  <a:pt x="0" y="481"/>
                  <a:pt x="479" y="0"/>
                  <a:pt x="1072" y="0"/>
                </a:cubicBezTo>
                <a:lnTo>
                  <a:pt x="2435" y="0"/>
                </a:lnTo>
                <a:lnTo>
                  <a:pt x="6089" y="0"/>
                </a:lnTo>
                <a:lnTo>
                  <a:pt x="13542" y="0"/>
                </a:lnTo>
                <a:cubicBezTo>
                  <a:pt x="14134" y="0"/>
                  <a:pt x="14614" y="481"/>
                  <a:pt x="14614" y="1073"/>
                </a:cubicBezTo>
                <a:lnTo>
                  <a:pt x="14614" y="3754"/>
                </a:lnTo>
                <a:lnTo>
                  <a:pt x="14614" y="5362"/>
                </a:lnTo>
                <a:cubicBezTo>
                  <a:pt x="14614" y="5954"/>
                  <a:pt x="14134" y="6434"/>
                  <a:pt x="13542" y="6434"/>
                </a:cubicBezTo>
                <a:lnTo>
                  <a:pt x="6089" y="6434"/>
                </a:lnTo>
                <a:lnTo>
                  <a:pt x="4261" y="7238"/>
                </a:lnTo>
                <a:lnTo>
                  <a:pt x="2435" y="6434"/>
                </a:lnTo>
                <a:lnTo>
                  <a:pt x="1072" y="6434"/>
                </a:lnTo>
                <a:cubicBezTo>
                  <a:pt x="479" y="6434"/>
                  <a:pt x="0" y="5954"/>
                  <a:pt x="0" y="5362"/>
                </a:cubicBezTo>
                <a:lnTo>
                  <a:pt x="0" y="3754"/>
                </a:lnTo>
                <a:lnTo>
                  <a:pt x="0" y="1073"/>
                </a:lnTo>
                <a:close/>
              </a:path>
            </a:pathLst>
          </a:custGeom>
          <a:solidFill>
            <a:srgbClr val="E2F0D9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71" name="Free-form: Shape 570"/>
          <p:cNvSpPr/>
          <p:nvPr/>
        </p:nvSpPr>
        <p:spPr>
          <a:xfrm>
            <a:off x="462960" y="3809880"/>
            <a:ext cx="5261040" cy="2605320"/>
          </a:xfrm>
          <a:custGeom>
            <a:avLst/>
            <a:gdLst/>
            <a:ahLst/>
            <a:cxnLst/>
            <a:rect l="0" t="0" r="r" b="b"/>
            <a:pathLst>
              <a:path w="14614" h="7237">
                <a:moveTo>
                  <a:pt x="0" y="1073"/>
                </a:moveTo>
                <a:cubicBezTo>
                  <a:pt x="0" y="481"/>
                  <a:pt x="480" y="0"/>
                  <a:pt x="1072" y="0"/>
                </a:cubicBezTo>
                <a:lnTo>
                  <a:pt x="2436" y="0"/>
                </a:lnTo>
                <a:lnTo>
                  <a:pt x="6090" y="0"/>
                </a:lnTo>
                <a:lnTo>
                  <a:pt x="13542" y="0"/>
                </a:lnTo>
                <a:cubicBezTo>
                  <a:pt x="14134" y="0"/>
                  <a:pt x="14614" y="481"/>
                  <a:pt x="14614" y="1073"/>
                </a:cubicBezTo>
                <a:lnTo>
                  <a:pt x="14614" y="3753"/>
                </a:lnTo>
                <a:lnTo>
                  <a:pt x="14614" y="5361"/>
                </a:lnTo>
                <a:cubicBezTo>
                  <a:pt x="14614" y="5953"/>
                  <a:pt x="14134" y="6433"/>
                  <a:pt x="13542" y="6433"/>
                </a:cubicBezTo>
                <a:lnTo>
                  <a:pt x="6090" y="6433"/>
                </a:lnTo>
                <a:lnTo>
                  <a:pt x="4262" y="7237"/>
                </a:lnTo>
                <a:lnTo>
                  <a:pt x="2436" y="6433"/>
                </a:lnTo>
                <a:lnTo>
                  <a:pt x="1072" y="6433"/>
                </a:lnTo>
                <a:cubicBezTo>
                  <a:pt x="480" y="6433"/>
                  <a:pt x="0" y="5953"/>
                  <a:pt x="0" y="5361"/>
                </a:cubicBezTo>
                <a:lnTo>
                  <a:pt x="0" y="3753"/>
                </a:lnTo>
                <a:lnTo>
                  <a:pt x="0" y="1073"/>
                </a:lnTo>
                <a:close/>
              </a:path>
            </a:pathLst>
          </a:custGeom>
          <a:solidFill>
            <a:srgbClr val="DAE3F3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72" name="Free-form: Shape 571"/>
          <p:cNvSpPr/>
          <p:nvPr/>
        </p:nvSpPr>
        <p:spPr>
          <a:xfrm>
            <a:off x="6095880" y="3809880"/>
            <a:ext cx="5261040" cy="2605320"/>
          </a:xfrm>
          <a:custGeom>
            <a:avLst/>
            <a:gdLst/>
            <a:ahLst/>
            <a:cxnLst/>
            <a:rect l="0" t="0" r="r" b="b"/>
            <a:pathLst>
              <a:path w="14614" h="7237">
                <a:moveTo>
                  <a:pt x="0" y="1073"/>
                </a:moveTo>
                <a:cubicBezTo>
                  <a:pt x="0" y="481"/>
                  <a:pt x="480" y="0"/>
                  <a:pt x="1072" y="0"/>
                </a:cubicBezTo>
                <a:lnTo>
                  <a:pt x="2435" y="0"/>
                </a:lnTo>
                <a:lnTo>
                  <a:pt x="6090" y="0"/>
                </a:lnTo>
                <a:lnTo>
                  <a:pt x="13542" y="0"/>
                </a:lnTo>
                <a:cubicBezTo>
                  <a:pt x="14134" y="0"/>
                  <a:pt x="14614" y="481"/>
                  <a:pt x="14614" y="1073"/>
                </a:cubicBezTo>
                <a:lnTo>
                  <a:pt x="14614" y="3753"/>
                </a:lnTo>
                <a:lnTo>
                  <a:pt x="14614" y="5361"/>
                </a:lnTo>
                <a:cubicBezTo>
                  <a:pt x="14614" y="5953"/>
                  <a:pt x="14134" y="6433"/>
                  <a:pt x="13542" y="6433"/>
                </a:cubicBezTo>
                <a:lnTo>
                  <a:pt x="6090" y="6433"/>
                </a:lnTo>
                <a:lnTo>
                  <a:pt x="4262" y="7237"/>
                </a:lnTo>
                <a:lnTo>
                  <a:pt x="2435" y="6433"/>
                </a:lnTo>
                <a:lnTo>
                  <a:pt x="1072" y="6433"/>
                </a:lnTo>
                <a:cubicBezTo>
                  <a:pt x="480" y="6433"/>
                  <a:pt x="0" y="5953"/>
                  <a:pt x="0" y="5361"/>
                </a:cubicBezTo>
                <a:lnTo>
                  <a:pt x="0" y="3753"/>
                </a:lnTo>
                <a:lnTo>
                  <a:pt x="0" y="1073"/>
                </a:lnTo>
                <a:close/>
              </a:path>
            </a:pathLst>
          </a:custGeom>
          <a:solidFill>
            <a:srgbClr val="FFF2CC"/>
          </a:solidFill>
          <a:ln w="12600">
            <a:solidFill>
              <a:srgbClr val="2F528F"/>
            </a:solidFill>
            <a:miter/>
          </a:ln>
        </p:spPr>
        <p:txBody>
          <a:bodyPr lIns="6120" tIns="6120" rIns="6120" bIns="612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73" name="TextBox 572"/>
          <p:cNvSpPr txBox="1"/>
          <p:nvPr/>
        </p:nvSpPr>
        <p:spPr>
          <a:xfrm>
            <a:off x="364680" y="241560"/>
            <a:ext cx="561348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1" strike="noStrike" spc="-1">
                <a:solidFill>
                  <a:srgbClr val="000000"/>
                </a:solidFill>
                <a:latin typeface="Calibri"/>
                <a:ea typeface="Calibri"/>
              </a:rPr>
              <a:t>Yr Athrofa Research Dispositions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74" name="TextBox 573"/>
          <p:cNvSpPr txBox="1"/>
          <p:nvPr/>
        </p:nvSpPr>
        <p:spPr>
          <a:xfrm>
            <a:off x="816120" y="1180440"/>
            <a:ext cx="18738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1" strike="noStrike" spc="-1">
                <a:solidFill>
                  <a:srgbClr val="000000"/>
                </a:solidFill>
                <a:latin typeface="Calibri"/>
                <a:ea typeface="Calibri"/>
              </a:rPr>
              <a:t>Being sceptical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75" name="TextBox 574"/>
          <p:cNvSpPr txBox="1"/>
          <p:nvPr/>
        </p:nvSpPr>
        <p:spPr>
          <a:xfrm>
            <a:off x="816120" y="155952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76" name="TextBox 575"/>
          <p:cNvSpPr txBox="1"/>
          <p:nvPr/>
        </p:nvSpPr>
        <p:spPr>
          <a:xfrm>
            <a:off x="1158840" y="1547640"/>
            <a:ext cx="461700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Understand </a:t>
            </a:r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empirical evidence 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in contested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77" name="TextBox 576"/>
          <p:cNvSpPr txBox="1"/>
          <p:nvPr/>
        </p:nvSpPr>
        <p:spPr>
          <a:xfrm>
            <a:off x="1158840" y="1852200"/>
            <a:ext cx="55224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fields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78" name="TextBox 577"/>
          <p:cNvSpPr txBox="1"/>
          <p:nvPr/>
        </p:nvSpPr>
        <p:spPr>
          <a:xfrm>
            <a:off x="816120" y="216900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79" name="TextBox 578"/>
          <p:cNvSpPr txBox="1"/>
          <p:nvPr/>
        </p:nvSpPr>
        <p:spPr>
          <a:xfrm>
            <a:off x="1158840" y="2157120"/>
            <a:ext cx="40485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Being aware of political, economic and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0" name="TextBox 579"/>
          <p:cNvSpPr txBox="1"/>
          <p:nvPr/>
        </p:nvSpPr>
        <p:spPr>
          <a:xfrm>
            <a:off x="1158840" y="2462040"/>
            <a:ext cx="281844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social drivers for ‘evidence’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1" name="TextBox 580"/>
          <p:cNvSpPr txBox="1"/>
          <p:nvPr/>
        </p:nvSpPr>
        <p:spPr>
          <a:xfrm>
            <a:off x="6558480" y="1227600"/>
            <a:ext cx="16268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1" strike="noStrike" spc="-1">
                <a:solidFill>
                  <a:srgbClr val="000000"/>
                </a:solidFill>
                <a:latin typeface="Calibri"/>
                <a:ea typeface="Calibri"/>
              </a:rPr>
              <a:t>Being ethical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2" name="TextBox 581"/>
          <p:cNvSpPr txBox="1"/>
          <p:nvPr/>
        </p:nvSpPr>
        <p:spPr>
          <a:xfrm>
            <a:off x="6558480" y="160596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3" name="TextBox 582"/>
          <p:cNvSpPr txBox="1"/>
          <p:nvPr/>
        </p:nvSpPr>
        <p:spPr>
          <a:xfrm>
            <a:off x="6901200" y="1594080"/>
            <a:ext cx="407592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Knowing and using ethical principles of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4" name="TextBox 583"/>
          <p:cNvSpPr txBox="1"/>
          <p:nvPr/>
        </p:nvSpPr>
        <p:spPr>
          <a:xfrm>
            <a:off x="6901200" y="1899000"/>
            <a:ext cx="8938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research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5" name="TextBox 584"/>
          <p:cNvSpPr txBox="1"/>
          <p:nvPr/>
        </p:nvSpPr>
        <p:spPr>
          <a:xfrm>
            <a:off x="6558480" y="2215440"/>
            <a:ext cx="25452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6" name="TextBox 585"/>
          <p:cNvSpPr txBox="1"/>
          <p:nvPr/>
        </p:nvSpPr>
        <p:spPr>
          <a:xfrm>
            <a:off x="6901200" y="2203560"/>
            <a:ext cx="29206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Understanding </a:t>
            </a:r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positionality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7" name="TextBox 586"/>
          <p:cNvSpPr txBox="1"/>
          <p:nvPr/>
        </p:nvSpPr>
        <p:spPr>
          <a:xfrm>
            <a:off x="927000" y="4060080"/>
            <a:ext cx="32223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1" strike="noStrike" spc="-1">
                <a:solidFill>
                  <a:srgbClr val="000000"/>
                </a:solidFill>
                <a:latin typeface="Calibri"/>
                <a:ea typeface="Calibri"/>
              </a:rPr>
              <a:t>Being a skilled researcher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8" name="TextBox 587"/>
          <p:cNvSpPr txBox="1"/>
          <p:nvPr/>
        </p:nvSpPr>
        <p:spPr>
          <a:xfrm>
            <a:off x="927000" y="443844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89" name="TextBox 588"/>
          <p:cNvSpPr txBox="1"/>
          <p:nvPr/>
        </p:nvSpPr>
        <p:spPr>
          <a:xfrm>
            <a:off x="1269720" y="4426560"/>
            <a:ext cx="31888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Understanding </a:t>
            </a:r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qualitative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 and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90" name="TextBox 589"/>
          <p:cNvSpPr txBox="1"/>
          <p:nvPr/>
        </p:nvSpPr>
        <p:spPr>
          <a:xfrm>
            <a:off x="1269720" y="4731480"/>
            <a:ext cx="22287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quantitative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 methods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91" name="TextBox 590"/>
          <p:cNvSpPr txBox="1"/>
          <p:nvPr/>
        </p:nvSpPr>
        <p:spPr>
          <a:xfrm>
            <a:off x="927000" y="504828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92" name="TextBox 591"/>
          <p:cNvSpPr txBox="1"/>
          <p:nvPr/>
        </p:nvSpPr>
        <p:spPr>
          <a:xfrm>
            <a:off x="1269720" y="5036040"/>
            <a:ext cx="41871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Be able to construct an argument based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93" name="TextBox 592"/>
          <p:cNvSpPr txBox="1"/>
          <p:nvPr/>
        </p:nvSpPr>
        <p:spPr>
          <a:xfrm>
            <a:off x="1269720" y="5340600"/>
            <a:ext cx="125352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on evidence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94" name="TextBox 593"/>
          <p:cNvSpPr txBox="1"/>
          <p:nvPr/>
        </p:nvSpPr>
        <p:spPr>
          <a:xfrm>
            <a:off x="927000" y="565812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95" name="TextBox 594"/>
          <p:cNvSpPr txBox="1"/>
          <p:nvPr/>
        </p:nvSpPr>
        <p:spPr>
          <a:xfrm>
            <a:off x="1269720" y="5646240"/>
            <a:ext cx="32680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Employing </a:t>
            </a:r>
            <a:r>
              <a:rPr lang="en-US" sz="2000" b="0" strike="noStrike" spc="-1">
                <a:solidFill>
                  <a:srgbClr val="FF0000"/>
                </a:solidFill>
                <a:latin typeface="Calibri"/>
                <a:ea typeface="Calibri"/>
              </a:rPr>
              <a:t>critical reading </a:t>
            </a:r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skills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96" name="TextBox 595"/>
          <p:cNvSpPr txBox="1"/>
          <p:nvPr/>
        </p:nvSpPr>
        <p:spPr>
          <a:xfrm>
            <a:off x="6350400" y="4060080"/>
            <a:ext cx="46170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1" strike="noStrike" spc="-1">
                <a:solidFill>
                  <a:srgbClr val="000000"/>
                </a:solidFill>
                <a:latin typeface="Calibri"/>
                <a:ea typeface="Calibri"/>
              </a:rPr>
              <a:t>Being part of an inquiring profession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97" name="TextBox 596"/>
          <p:cNvSpPr txBox="1"/>
          <p:nvPr/>
        </p:nvSpPr>
        <p:spPr>
          <a:xfrm>
            <a:off x="6350400" y="443844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98" name="TextBox 597"/>
          <p:cNvSpPr txBox="1"/>
          <p:nvPr/>
        </p:nvSpPr>
        <p:spPr>
          <a:xfrm>
            <a:off x="6693480" y="4426560"/>
            <a:ext cx="390060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Proactively contributing to a range of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99" name="TextBox 598"/>
          <p:cNvSpPr txBox="1"/>
          <p:nvPr/>
        </p:nvSpPr>
        <p:spPr>
          <a:xfrm>
            <a:off x="6693480" y="4731480"/>
            <a:ext cx="104148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audiences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00" name="TextBox 599"/>
          <p:cNvSpPr txBox="1"/>
          <p:nvPr/>
        </p:nvSpPr>
        <p:spPr>
          <a:xfrm>
            <a:off x="6350400" y="5048280"/>
            <a:ext cx="254160" cy="2836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01" name="TextBox 600"/>
          <p:cNvSpPr txBox="1"/>
          <p:nvPr/>
        </p:nvSpPr>
        <p:spPr>
          <a:xfrm>
            <a:off x="6693480" y="5036040"/>
            <a:ext cx="400716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Actively engaging with the inquiry and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02" name="Free-form: Shape 601"/>
          <p:cNvSpPr/>
          <p:nvPr/>
        </p:nvSpPr>
        <p:spPr>
          <a:xfrm>
            <a:off x="272880" y="703800"/>
            <a:ext cx="5512680" cy="2725560"/>
          </a:xfrm>
          <a:custGeom>
            <a:avLst/>
            <a:gdLst/>
            <a:ahLst/>
            <a:cxnLst/>
            <a:rect l="0" t="0" r="r" b="b"/>
            <a:pathLst>
              <a:path w="15313" h="7571">
                <a:moveTo>
                  <a:pt x="0" y="3786"/>
                </a:moveTo>
                <a:cubicBezTo>
                  <a:pt x="0" y="1694"/>
                  <a:pt x="3428" y="0"/>
                  <a:pt x="7657" y="0"/>
                </a:cubicBezTo>
                <a:cubicBezTo>
                  <a:pt x="11885" y="0"/>
                  <a:pt x="15313" y="1694"/>
                  <a:pt x="15313" y="3786"/>
                </a:cubicBezTo>
                <a:cubicBezTo>
                  <a:pt x="15313" y="5876"/>
                  <a:pt x="11885" y="7571"/>
                  <a:pt x="7657" y="7571"/>
                </a:cubicBezTo>
                <a:cubicBezTo>
                  <a:pt x="3428" y="7571"/>
                  <a:pt x="0" y="5876"/>
                  <a:pt x="0" y="3786"/>
                </a:cubicBezTo>
                <a:close/>
              </a:path>
            </a:pathLst>
          </a:custGeom>
          <a:noFill/>
          <a:ln w="75960">
            <a:solidFill>
              <a:srgbClr val="FF0000"/>
            </a:solidFill>
            <a:miter/>
          </a:ln>
        </p:spPr>
        <p:txBody>
          <a:bodyPr lIns="37800" tIns="37800" rIns="37800" bIns="3780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03" name="TextBox 602"/>
          <p:cNvSpPr txBox="1"/>
          <p:nvPr/>
        </p:nvSpPr>
        <p:spPr>
          <a:xfrm>
            <a:off x="6693480" y="5340600"/>
            <a:ext cx="192384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findings of others 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" name="Free-form: Shape 603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605" name="Picture 604"/>
          <p:cNvPicPr/>
          <p:nvPr/>
        </p:nvPicPr>
        <p:blipFill>
          <a:blip r:embed="rId3"/>
          <a:stretch/>
        </p:blipFill>
        <p:spPr>
          <a:xfrm>
            <a:off x="9360" y="9360"/>
            <a:ext cx="12172680" cy="683856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6" name="Free-form: Shape 605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607" name="Picture 606"/>
          <p:cNvPicPr/>
          <p:nvPr/>
        </p:nvPicPr>
        <p:blipFill>
          <a:blip r:embed="rId3"/>
          <a:stretch/>
        </p:blipFill>
        <p:spPr>
          <a:xfrm>
            <a:off x="0" y="1440"/>
            <a:ext cx="12191760" cy="68562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8" name="Free-form: Shape 607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09" name="Free-form: Shape 608"/>
          <p:cNvSpPr/>
          <p:nvPr/>
        </p:nvSpPr>
        <p:spPr>
          <a:xfrm>
            <a:off x="2944080" y="756720"/>
            <a:ext cx="6449760" cy="36720"/>
          </a:xfrm>
          <a:custGeom>
            <a:avLst/>
            <a:gdLst/>
            <a:ahLst/>
            <a:cxnLst/>
            <a:rect l="0" t="0" r="r" b="b"/>
            <a:pathLst>
              <a:path w="17916" h="102">
                <a:moveTo>
                  <a:pt x="0" y="0"/>
                </a:moveTo>
                <a:lnTo>
                  <a:pt x="4480" y="0"/>
                </a:lnTo>
                <a:lnTo>
                  <a:pt x="8959" y="0"/>
                </a:lnTo>
                <a:lnTo>
                  <a:pt x="13438" y="0"/>
                </a:lnTo>
                <a:lnTo>
                  <a:pt x="17916" y="0"/>
                </a:lnTo>
                <a:lnTo>
                  <a:pt x="17916" y="102"/>
                </a:lnTo>
                <a:lnTo>
                  <a:pt x="13438" y="102"/>
                </a:lnTo>
                <a:lnTo>
                  <a:pt x="8959" y="102"/>
                </a:lnTo>
                <a:lnTo>
                  <a:pt x="4480" y="102"/>
                </a:lnTo>
                <a:lnTo>
                  <a:pt x="0" y="102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610" name="Free-form: Shape 609"/>
          <p:cNvSpPr/>
          <p:nvPr/>
        </p:nvSpPr>
        <p:spPr>
          <a:xfrm>
            <a:off x="7374600" y="1244880"/>
            <a:ext cx="4633920" cy="3846600"/>
          </a:xfrm>
          <a:custGeom>
            <a:avLst/>
            <a:gdLst/>
            <a:ahLst/>
            <a:cxnLst/>
            <a:rect l="0" t="0" r="r" b="b"/>
            <a:pathLst>
              <a:path w="12872" h="10685">
                <a:moveTo>
                  <a:pt x="0" y="5343"/>
                </a:moveTo>
                <a:lnTo>
                  <a:pt x="6435" y="0"/>
                </a:lnTo>
                <a:lnTo>
                  <a:pt x="12872" y="5343"/>
                </a:lnTo>
                <a:lnTo>
                  <a:pt x="6435" y="10685"/>
                </a:lnTo>
                <a:lnTo>
                  <a:pt x="0" y="5343"/>
                </a:lnTo>
                <a:close/>
              </a:path>
            </a:pathLst>
          </a:custGeom>
          <a:solidFill>
            <a:srgbClr val="FFFF00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11" name="Free-form: Shape 610"/>
          <p:cNvSpPr/>
          <p:nvPr/>
        </p:nvSpPr>
        <p:spPr>
          <a:xfrm>
            <a:off x="9435960" y="1638000"/>
            <a:ext cx="510120" cy="218880"/>
          </a:xfrm>
          <a:custGeom>
            <a:avLst/>
            <a:gdLst/>
            <a:ahLst/>
            <a:cxnLst/>
            <a:rect l="0" t="0" r="r" b="b"/>
            <a:pathLst>
              <a:path w="1417" h="608">
                <a:moveTo>
                  <a:pt x="0" y="608"/>
                </a:moveTo>
                <a:lnTo>
                  <a:pt x="1417" y="608"/>
                </a:lnTo>
                <a:lnTo>
                  <a:pt x="1417" y="0"/>
                </a:lnTo>
                <a:lnTo>
                  <a:pt x="0" y="0"/>
                </a:lnTo>
                <a:lnTo>
                  <a:pt x="0" y="608"/>
                </a:lnTo>
                <a:close/>
              </a:path>
            </a:pathLst>
          </a:custGeom>
          <a:solidFill>
            <a:srgbClr val="4472C4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endParaRPr lang="en-US" sz="2400" b="0" strike="noStrike" spc="-1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612" name="Free-form: Shape 611"/>
          <p:cNvSpPr/>
          <p:nvPr/>
        </p:nvSpPr>
        <p:spPr>
          <a:xfrm>
            <a:off x="8671680" y="2293920"/>
            <a:ext cx="510120" cy="219240"/>
          </a:xfrm>
          <a:custGeom>
            <a:avLst/>
            <a:gdLst/>
            <a:ahLst/>
            <a:cxnLst/>
            <a:rect l="0" t="0" r="r" b="b"/>
            <a:pathLst>
              <a:path w="1417" h="609">
                <a:moveTo>
                  <a:pt x="0" y="609"/>
                </a:moveTo>
                <a:lnTo>
                  <a:pt x="1417" y="609"/>
                </a:lnTo>
                <a:lnTo>
                  <a:pt x="1417" y="0"/>
                </a:lnTo>
                <a:lnTo>
                  <a:pt x="0" y="0"/>
                </a:lnTo>
                <a:lnTo>
                  <a:pt x="0" y="609"/>
                </a:lnTo>
                <a:close/>
              </a:path>
            </a:pathLst>
          </a:custGeom>
          <a:solidFill>
            <a:srgbClr val="4472C4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endParaRPr lang="en-US" sz="2400" b="0" strike="noStrike" spc="-1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613" name="Free-form: Shape 612"/>
          <p:cNvSpPr/>
          <p:nvPr/>
        </p:nvSpPr>
        <p:spPr>
          <a:xfrm>
            <a:off x="10988640" y="3058200"/>
            <a:ext cx="510120" cy="218880"/>
          </a:xfrm>
          <a:custGeom>
            <a:avLst/>
            <a:gdLst/>
            <a:ahLst/>
            <a:cxnLst/>
            <a:rect l="0" t="0" r="r" b="b"/>
            <a:pathLst>
              <a:path w="1417" h="608">
                <a:moveTo>
                  <a:pt x="0" y="608"/>
                </a:moveTo>
                <a:lnTo>
                  <a:pt x="1417" y="608"/>
                </a:lnTo>
                <a:lnTo>
                  <a:pt x="1417" y="0"/>
                </a:lnTo>
                <a:lnTo>
                  <a:pt x="0" y="0"/>
                </a:lnTo>
                <a:lnTo>
                  <a:pt x="0" y="608"/>
                </a:lnTo>
                <a:close/>
              </a:path>
            </a:pathLst>
          </a:custGeom>
          <a:solidFill>
            <a:srgbClr val="4472C4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endParaRPr lang="en-US" sz="2400" b="0" strike="noStrike" spc="-1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614" name="Free-form: Shape 613"/>
          <p:cNvSpPr/>
          <p:nvPr/>
        </p:nvSpPr>
        <p:spPr>
          <a:xfrm>
            <a:off x="9435960" y="3058200"/>
            <a:ext cx="510120" cy="218880"/>
          </a:xfrm>
          <a:custGeom>
            <a:avLst/>
            <a:gdLst/>
            <a:ahLst/>
            <a:cxnLst/>
            <a:rect l="0" t="0" r="r" b="b"/>
            <a:pathLst>
              <a:path w="1417" h="608">
                <a:moveTo>
                  <a:pt x="0" y="608"/>
                </a:moveTo>
                <a:lnTo>
                  <a:pt x="1417" y="608"/>
                </a:lnTo>
                <a:lnTo>
                  <a:pt x="1417" y="0"/>
                </a:lnTo>
                <a:lnTo>
                  <a:pt x="0" y="0"/>
                </a:lnTo>
                <a:lnTo>
                  <a:pt x="0" y="608"/>
                </a:lnTo>
                <a:close/>
              </a:path>
            </a:pathLst>
          </a:custGeom>
          <a:solidFill>
            <a:srgbClr val="4472C4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endParaRPr lang="en-US" sz="2400" b="0" strike="noStrike" spc="-1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615" name="Free-form: Shape 614"/>
          <p:cNvSpPr/>
          <p:nvPr/>
        </p:nvSpPr>
        <p:spPr>
          <a:xfrm>
            <a:off x="8022960" y="3058200"/>
            <a:ext cx="510120" cy="218880"/>
          </a:xfrm>
          <a:custGeom>
            <a:avLst/>
            <a:gdLst/>
            <a:ahLst/>
            <a:cxnLst/>
            <a:rect l="0" t="0" r="r" b="b"/>
            <a:pathLst>
              <a:path w="1417" h="608">
                <a:moveTo>
                  <a:pt x="0" y="608"/>
                </a:moveTo>
                <a:lnTo>
                  <a:pt x="1417" y="608"/>
                </a:lnTo>
                <a:lnTo>
                  <a:pt x="1417" y="0"/>
                </a:lnTo>
                <a:lnTo>
                  <a:pt x="0" y="0"/>
                </a:lnTo>
                <a:lnTo>
                  <a:pt x="0" y="608"/>
                </a:lnTo>
                <a:close/>
              </a:path>
            </a:pathLst>
          </a:custGeom>
          <a:solidFill>
            <a:srgbClr val="4472C4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endParaRPr lang="en-US" sz="2400" b="0" strike="noStrike" spc="-1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616" name="Free-form: Shape 615"/>
          <p:cNvSpPr/>
          <p:nvPr/>
        </p:nvSpPr>
        <p:spPr>
          <a:xfrm>
            <a:off x="10108080" y="3736440"/>
            <a:ext cx="510120" cy="218880"/>
          </a:xfrm>
          <a:custGeom>
            <a:avLst/>
            <a:gdLst/>
            <a:ahLst/>
            <a:cxnLst/>
            <a:rect l="0" t="0" r="r" b="b"/>
            <a:pathLst>
              <a:path w="1417" h="608">
                <a:moveTo>
                  <a:pt x="0" y="608"/>
                </a:moveTo>
                <a:lnTo>
                  <a:pt x="1417" y="608"/>
                </a:lnTo>
                <a:lnTo>
                  <a:pt x="1417" y="0"/>
                </a:lnTo>
                <a:lnTo>
                  <a:pt x="0" y="0"/>
                </a:lnTo>
                <a:lnTo>
                  <a:pt x="0" y="608"/>
                </a:lnTo>
                <a:close/>
              </a:path>
            </a:pathLst>
          </a:custGeom>
          <a:solidFill>
            <a:srgbClr val="4472C4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endParaRPr lang="en-US" sz="2400" b="0" strike="noStrike" spc="-1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617" name="Free-form: Shape 616"/>
          <p:cNvSpPr/>
          <p:nvPr/>
        </p:nvSpPr>
        <p:spPr>
          <a:xfrm>
            <a:off x="8764560" y="3736440"/>
            <a:ext cx="510120" cy="218880"/>
          </a:xfrm>
          <a:custGeom>
            <a:avLst/>
            <a:gdLst/>
            <a:ahLst/>
            <a:cxnLst/>
            <a:rect l="0" t="0" r="r" b="b"/>
            <a:pathLst>
              <a:path w="1417" h="608">
                <a:moveTo>
                  <a:pt x="0" y="608"/>
                </a:moveTo>
                <a:lnTo>
                  <a:pt x="1417" y="608"/>
                </a:lnTo>
                <a:lnTo>
                  <a:pt x="1417" y="0"/>
                </a:lnTo>
                <a:lnTo>
                  <a:pt x="0" y="0"/>
                </a:lnTo>
                <a:lnTo>
                  <a:pt x="0" y="608"/>
                </a:lnTo>
                <a:close/>
              </a:path>
            </a:pathLst>
          </a:custGeom>
          <a:solidFill>
            <a:srgbClr val="4472C4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endParaRPr lang="en-US" sz="2400" b="0" strike="noStrike" spc="-1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618" name="Free-form: Shape 617"/>
          <p:cNvSpPr/>
          <p:nvPr/>
        </p:nvSpPr>
        <p:spPr>
          <a:xfrm>
            <a:off x="9435960" y="4434840"/>
            <a:ext cx="510120" cy="219240"/>
          </a:xfrm>
          <a:custGeom>
            <a:avLst/>
            <a:gdLst/>
            <a:ahLst/>
            <a:cxnLst/>
            <a:rect l="0" t="0" r="r" b="b"/>
            <a:pathLst>
              <a:path w="1417" h="609">
                <a:moveTo>
                  <a:pt x="0" y="609"/>
                </a:moveTo>
                <a:lnTo>
                  <a:pt x="1417" y="609"/>
                </a:lnTo>
                <a:lnTo>
                  <a:pt x="1417" y="0"/>
                </a:lnTo>
                <a:lnTo>
                  <a:pt x="0" y="0"/>
                </a:lnTo>
                <a:lnTo>
                  <a:pt x="0" y="609"/>
                </a:lnTo>
                <a:close/>
              </a:path>
            </a:pathLst>
          </a:custGeom>
          <a:solidFill>
            <a:srgbClr val="4472C4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endParaRPr lang="en-US" sz="2400" b="0" strike="noStrike" spc="-1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619" name="Free-form: Shape 618"/>
          <p:cNvSpPr/>
          <p:nvPr/>
        </p:nvSpPr>
        <p:spPr>
          <a:xfrm>
            <a:off x="10108080" y="2337480"/>
            <a:ext cx="510120" cy="219240"/>
          </a:xfrm>
          <a:custGeom>
            <a:avLst/>
            <a:gdLst/>
            <a:ahLst/>
            <a:cxnLst/>
            <a:rect l="0" t="0" r="r" b="b"/>
            <a:pathLst>
              <a:path w="1417" h="609">
                <a:moveTo>
                  <a:pt x="0" y="609"/>
                </a:moveTo>
                <a:lnTo>
                  <a:pt x="1417" y="609"/>
                </a:lnTo>
                <a:lnTo>
                  <a:pt x="1417" y="0"/>
                </a:lnTo>
                <a:lnTo>
                  <a:pt x="0" y="0"/>
                </a:lnTo>
                <a:lnTo>
                  <a:pt x="0" y="609"/>
                </a:lnTo>
                <a:close/>
              </a:path>
            </a:pathLst>
          </a:custGeom>
          <a:solidFill>
            <a:srgbClr val="4472C4"/>
          </a:solidFill>
          <a:ln w="9360">
            <a:solidFill>
              <a:srgbClr val="000000"/>
            </a:solidFill>
            <a:miter/>
          </a:ln>
        </p:spPr>
        <p:txBody>
          <a:bodyPr lIns="4680" tIns="4680" rIns="4680" bIns="4680" anchor="t">
            <a:noAutofit/>
          </a:bodyPr>
          <a:lstStyle/>
          <a:p>
            <a:endParaRPr lang="en-US" sz="2400" b="0" strike="noStrike" spc="-1">
              <a:solidFill>
                <a:srgbClr val="FFFFFF"/>
              </a:solidFill>
              <a:latin typeface="Times New Roman"/>
            </a:endParaRPr>
          </a:p>
        </p:txBody>
      </p:sp>
      <p:sp>
        <p:nvSpPr>
          <p:cNvPr id="620" name="TextBox 619"/>
          <p:cNvSpPr txBox="1"/>
          <p:nvPr/>
        </p:nvSpPr>
        <p:spPr>
          <a:xfrm>
            <a:off x="2944800" y="397080"/>
            <a:ext cx="6432120" cy="3967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800" b="1" strike="noStrike" spc="-1">
                <a:solidFill>
                  <a:srgbClr val="000000"/>
                </a:solidFill>
                <a:latin typeface="Arial"/>
                <a:ea typeface="Arial"/>
              </a:rPr>
              <a:t>Research and the teaching profession</a:t>
            </a:r>
            <a:endParaRPr lang="en-US" sz="2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21" name="TextBox 620"/>
          <p:cNvSpPr txBox="1"/>
          <p:nvPr/>
        </p:nvSpPr>
        <p:spPr>
          <a:xfrm>
            <a:off x="781560" y="2151000"/>
            <a:ext cx="354852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1" strike="noStrike" spc="-1">
                <a:solidFill>
                  <a:srgbClr val="000000"/>
                </a:solidFill>
                <a:latin typeface="Arial"/>
                <a:ea typeface="Arial"/>
              </a:rPr>
              <a:t>Reasons for research in the teaching profession: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22" name="TextBox 621"/>
          <p:cNvSpPr txBox="1"/>
          <p:nvPr/>
        </p:nvSpPr>
        <p:spPr>
          <a:xfrm>
            <a:off x="781560" y="2516760"/>
            <a:ext cx="15192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1.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23" name="TextBox 622"/>
          <p:cNvSpPr txBox="1"/>
          <p:nvPr/>
        </p:nvSpPr>
        <p:spPr>
          <a:xfrm>
            <a:off x="1010160" y="2516760"/>
            <a:ext cx="402228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 To ensure that pedagogy is informed by the latest research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24" name="TextBox 623"/>
          <p:cNvSpPr txBox="1"/>
          <p:nvPr/>
        </p:nvSpPr>
        <p:spPr>
          <a:xfrm>
            <a:off x="781560" y="2699640"/>
            <a:ext cx="15192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2.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25" name="TextBox 624"/>
          <p:cNvSpPr txBox="1"/>
          <p:nvPr/>
        </p:nvSpPr>
        <p:spPr>
          <a:xfrm>
            <a:off x="1010160" y="2699640"/>
            <a:ext cx="334584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To enable teachers to collaborate with colleagues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26" name="TextBox 625"/>
          <p:cNvSpPr txBox="1"/>
          <p:nvPr/>
        </p:nvSpPr>
        <p:spPr>
          <a:xfrm>
            <a:off x="781560" y="2882520"/>
            <a:ext cx="15192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3.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27" name="TextBox 626"/>
          <p:cNvSpPr txBox="1"/>
          <p:nvPr/>
        </p:nvSpPr>
        <p:spPr>
          <a:xfrm>
            <a:off x="1010160" y="2882520"/>
            <a:ext cx="350748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To be accountable to inspection frameworks (Estyn)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28" name="TextBox 627"/>
          <p:cNvSpPr txBox="1"/>
          <p:nvPr/>
        </p:nvSpPr>
        <p:spPr>
          <a:xfrm>
            <a:off x="781560" y="3065400"/>
            <a:ext cx="15192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4.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29" name="TextBox 628"/>
          <p:cNvSpPr txBox="1"/>
          <p:nvPr/>
        </p:nvSpPr>
        <p:spPr>
          <a:xfrm>
            <a:off x="1010160" y="3065400"/>
            <a:ext cx="180360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To influence policy makers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30" name="TextBox 629"/>
          <p:cNvSpPr txBox="1"/>
          <p:nvPr/>
        </p:nvSpPr>
        <p:spPr>
          <a:xfrm>
            <a:off x="781560" y="3247920"/>
            <a:ext cx="15228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5.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31" name="TextBox 630"/>
          <p:cNvSpPr txBox="1"/>
          <p:nvPr/>
        </p:nvSpPr>
        <p:spPr>
          <a:xfrm>
            <a:off x="1010160" y="3247920"/>
            <a:ext cx="266004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For teachers to gain extra qualifications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32" name="TextBox 631"/>
          <p:cNvSpPr txBox="1"/>
          <p:nvPr/>
        </p:nvSpPr>
        <p:spPr>
          <a:xfrm>
            <a:off x="781560" y="3431160"/>
            <a:ext cx="15192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6.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33" name="TextBox 632"/>
          <p:cNvSpPr txBox="1"/>
          <p:nvPr/>
        </p:nvSpPr>
        <p:spPr>
          <a:xfrm>
            <a:off x="1010160" y="3431160"/>
            <a:ext cx="297396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To embed a research culture into the school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34" name="TextBox 633"/>
          <p:cNvSpPr txBox="1"/>
          <p:nvPr/>
        </p:nvSpPr>
        <p:spPr>
          <a:xfrm>
            <a:off x="781560" y="3614040"/>
            <a:ext cx="15192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7.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35" name="TextBox 634"/>
          <p:cNvSpPr txBox="1"/>
          <p:nvPr/>
        </p:nvSpPr>
        <p:spPr>
          <a:xfrm>
            <a:off x="1010160" y="3614040"/>
            <a:ext cx="154152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For career progression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36" name="TextBox 635"/>
          <p:cNvSpPr txBox="1"/>
          <p:nvPr/>
        </p:nvSpPr>
        <p:spPr>
          <a:xfrm>
            <a:off x="781560" y="3796920"/>
            <a:ext cx="15192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8.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37" name="TextBox 636"/>
          <p:cNvSpPr txBox="1"/>
          <p:nvPr/>
        </p:nvSpPr>
        <p:spPr>
          <a:xfrm>
            <a:off x="1010160" y="3796920"/>
            <a:ext cx="194832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To share findings with others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38" name="TextBox 637"/>
          <p:cNvSpPr txBox="1"/>
          <p:nvPr/>
        </p:nvSpPr>
        <p:spPr>
          <a:xfrm>
            <a:off x="781560" y="3979800"/>
            <a:ext cx="15192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9.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39" name="TextBox 638"/>
          <p:cNvSpPr txBox="1"/>
          <p:nvPr/>
        </p:nvSpPr>
        <p:spPr>
          <a:xfrm>
            <a:off x="1010160" y="3979800"/>
            <a:ext cx="376956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To conduct own private research into an area of interest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40" name="TextBox 639"/>
          <p:cNvSpPr txBox="1"/>
          <p:nvPr/>
        </p:nvSpPr>
        <p:spPr>
          <a:xfrm>
            <a:off x="781560" y="4162680"/>
            <a:ext cx="535464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10.To raise the profile of the teaching profession – nationally and internationally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41" name="TextBox 640"/>
          <p:cNvSpPr txBox="1"/>
          <p:nvPr/>
        </p:nvSpPr>
        <p:spPr>
          <a:xfrm>
            <a:off x="781560" y="4345560"/>
            <a:ext cx="382896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11.To improve the outcomes of learners (FP to A Levels)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42" name="Free-form: Shape 641"/>
          <p:cNvSpPr/>
          <p:nvPr/>
        </p:nvSpPr>
        <p:spPr>
          <a:xfrm>
            <a:off x="1919160" y="5251320"/>
            <a:ext cx="8425440" cy="1200600"/>
          </a:xfrm>
          <a:custGeom>
            <a:avLst/>
            <a:gdLst/>
            <a:ahLst/>
            <a:cxnLst/>
            <a:rect l="0" t="0" r="r" b="b"/>
            <a:pathLst>
              <a:path w="23404" h="3335">
                <a:moveTo>
                  <a:pt x="0" y="3335"/>
                </a:moveTo>
                <a:lnTo>
                  <a:pt x="23404" y="3335"/>
                </a:lnTo>
                <a:lnTo>
                  <a:pt x="23404" y="0"/>
                </a:lnTo>
                <a:lnTo>
                  <a:pt x="0" y="0"/>
                </a:lnTo>
                <a:lnTo>
                  <a:pt x="0" y="3335"/>
                </a:lnTo>
                <a:close/>
              </a:path>
            </a:pathLst>
          </a:custGeom>
          <a:solidFill>
            <a:srgbClr val="D9D9D9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43" name="TextBox 642"/>
          <p:cNvSpPr txBox="1"/>
          <p:nvPr/>
        </p:nvSpPr>
        <p:spPr>
          <a:xfrm>
            <a:off x="781560" y="4528440"/>
            <a:ext cx="232020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Arial"/>
                <a:ea typeface="Arial"/>
              </a:rPr>
              <a:t>12.To reflect on own performance 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44" name="TextBox 643"/>
          <p:cNvSpPr txBox="1"/>
          <p:nvPr/>
        </p:nvSpPr>
        <p:spPr>
          <a:xfrm>
            <a:off x="2010960" y="5308200"/>
            <a:ext cx="274392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1" strike="noStrike" spc="-1">
                <a:solidFill>
                  <a:srgbClr val="000000"/>
                </a:solidFill>
                <a:latin typeface="Arial"/>
                <a:ea typeface="Arial"/>
              </a:rPr>
              <a:t>Justification of preferred approaches: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45" name="TextBox 644"/>
          <p:cNvSpPr txBox="1"/>
          <p:nvPr/>
        </p:nvSpPr>
        <p:spPr>
          <a:xfrm>
            <a:off x="2010960" y="6222960"/>
            <a:ext cx="151920" cy="1710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1" strike="noStrike" spc="-1">
                <a:solidFill>
                  <a:srgbClr val="000000"/>
                </a:solidFill>
                <a:latin typeface="Arial"/>
                <a:ea typeface="Arial"/>
              </a:rPr>
              <a:t> 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46" name="TextBox 645"/>
          <p:cNvSpPr txBox="1"/>
          <p:nvPr/>
        </p:nvSpPr>
        <p:spPr>
          <a:xfrm>
            <a:off x="781560" y="1100520"/>
            <a:ext cx="8278920" cy="2487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rgbClr val="000000"/>
                </a:solidFill>
                <a:latin typeface="Calibri"/>
                <a:ea typeface="Calibri"/>
              </a:rPr>
              <a:t>Teachers and students thrive in the kind of settings that we describe as ‘research rich’, and research-</a:t>
            </a:r>
            <a:endParaRPr lang="en-US" sz="1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47" name="TextBox 646"/>
          <p:cNvSpPr txBox="1"/>
          <p:nvPr/>
        </p:nvSpPr>
        <p:spPr>
          <a:xfrm>
            <a:off x="781560" y="1344600"/>
            <a:ext cx="8404200" cy="2487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rgbClr val="000000"/>
                </a:solidFill>
                <a:latin typeface="Calibri"/>
                <a:ea typeface="Calibri"/>
              </a:rPr>
              <a:t>rich schools and colleges are those that are likely to have the greatest capacity for self-evaluation and </a:t>
            </a:r>
            <a:endParaRPr lang="en-US" sz="16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48" name="TextBox 647"/>
          <p:cNvSpPr txBox="1"/>
          <p:nvPr/>
        </p:nvSpPr>
        <p:spPr>
          <a:xfrm>
            <a:off x="781560" y="1588320"/>
            <a:ext cx="2941920" cy="2487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600" b="0" strike="noStrike" spc="-1">
                <a:solidFill>
                  <a:srgbClr val="000000"/>
                </a:solidFill>
                <a:latin typeface="Calibri"/>
                <a:ea typeface="Calibri"/>
              </a:rPr>
              <a:t>self-improvement BERA (2024, p.4).</a:t>
            </a:r>
            <a:endParaRPr lang="en-US" sz="16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9" name="Free-form: Shape 648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650" name="Picture 649"/>
          <p:cNvPicPr/>
          <p:nvPr/>
        </p:nvPicPr>
        <p:blipFill>
          <a:blip r:embed="rId3"/>
          <a:stretch/>
        </p:blipFill>
        <p:spPr>
          <a:xfrm>
            <a:off x="166680" y="214200"/>
            <a:ext cx="11858400" cy="64288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Online Media 3" title="Y dull cenedlaethol newydd tuag at ddysgu proffesiynol ar gyfer ymarferwyr yng Nghymru">
            <a:hlinkClick r:id="" action="ppaction://media"/>
            <a:extLst>
              <a:ext uri="{FF2B5EF4-FFF2-40B4-BE49-F238E27FC236}">
                <a16:creationId xmlns:a16="http://schemas.microsoft.com/office/drawing/2014/main" id="{73E42605-5677-8970-5D63-ACCECDF66A79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836177" y="457200"/>
            <a:ext cx="10519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2948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1" name="Free-form: Shape 650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52" name="TextBox 651"/>
          <p:cNvSpPr txBox="1"/>
          <p:nvPr/>
        </p:nvSpPr>
        <p:spPr>
          <a:xfrm>
            <a:off x="10806480" y="5646960"/>
            <a:ext cx="249120" cy="20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" b="0" strike="noStrike" spc="-1">
                <a:solidFill>
                  <a:srgbClr val="000000"/>
                </a:solidFill>
                <a:latin typeface="Calibri"/>
                <a:ea typeface="Calibri"/>
              </a:rPr>
              <a:t>A picture containing seat, ottoman, shirt</a:t>
            </a:r>
            <a:endParaRPr lang="en-US" sz="12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653" name="Picture 652"/>
          <p:cNvPicPr/>
          <p:nvPr/>
        </p:nvPicPr>
        <p:blipFill>
          <a:blip r:embed="rId3"/>
          <a:stretch/>
        </p:blipFill>
        <p:spPr>
          <a:xfrm>
            <a:off x="10806480" y="5647320"/>
            <a:ext cx="961560" cy="824400"/>
          </a:xfrm>
          <a:prstGeom prst="rect">
            <a:avLst/>
          </a:prstGeom>
          <a:ln w="0">
            <a:noFill/>
          </a:ln>
        </p:spPr>
      </p:pic>
      <p:pic>
        <p:nvPicPr>
          <p:cNvPr id="654" name="Picture 653"/>
          <p:cNvPicPr/>
          <p:nvPr/>
        </p:nvPicPr>
        <p:blipFill>
          <a:blip r:embed="rId4"/>
          <a:stretch/>
        </p:blipFill>
        <p:spPr>
          <a:xfrm>
            <a:off x="443520" y="309240"/>
            <a:ext cx="10154160" cy="2392200"/>
          </a:xfrm>
          <a:prstGeom prst="rect">
            <a:avLst/>
          </a:prstGeom>
          <a:ln w="0">
            <a:noFill/>
          </a:ln>
        </p:spPr>
      </p:pic>
      <p:pic>
        <p:nvPicPr>
          <p:cNvPr id="655" name="Picture 654"/>
          <p:cNvPicPr/>
          <p:nvPr/>
        </p:nvPicPr>
        <p:blipFill>
          <a:blip r:embed="rId5"/>
          <a:stretch/>
        </p:blipFill>
        <p:spPr>
          <a:xfrm>
            <a:off x="639360" y="504000"/>
            <a:ext cx="9583920" cy="1823040"/>
          </a:xfrm>
          <a:prstGeom prst="rect">
            <a:avLst/>
          </a:prstGeom>
          <a:ln w="0">
            <a:noFill/>
          </a:ln>
        </p:spPr>
      </p:pic>
      <p:sp>
        <p:nvSpPr>
          <p:cNvPr id="656" name="TextBox 655"/>
          <p:cNvSpPr txBox="1"/>
          <p:nvPr/>
        </p:nvSpPr>
        <p:spPr>
          <a:xfrm>
            <a:off x="10806480" y="5683320"/>
            <a:ext cx="224640" cy="20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" b="0" strike="noStrike" spc="-1">
                <a:solidFill>
                  <a:srgbClr val="000000"/>
                </a:solidFill>
                <a:latin typeface="Calibri"/>
                <a:ea typeface="Calibri"/>
              </a:rPr>
              <a:t>Description automatically generated</a:t>
            </a:r>
            <a:endParaRPr lang="en-US" sz="12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57" name="TextBox 656"/>
          <p:cNvSpPr txBox="1"/>
          <p:nvPr/>
        </p:nvSpPr>
        <p:spPr>
          <a:xfrm>
            <a:off x="2738160" y="2533680"/>
            <a:ext cx="5883480" cy="1861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Calibri"/>
                <a:ea typeface="Calibri"/>
              </a:rPr>
              <a:t>https://www.mckinsey.com/~/media/McKinsey/Industries/Social%20Sector/Our%20Insights/H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58" name="TextBox 657"/>
          <p:cNvSpPr txBox="1"/>
          <p:nvPr/>
        </p:nvSpPr>
        <p:spPr>
          <a:xfrm>
            <a:off x="2738160" y="2716560"/>
            <a:ext cx="5868000" cy="1861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Calibri"/>
                <a:ea typeface="Calibri"/>
              </a:rPr>
              <a:t>ow%20the%20worlds%20best%20performing%20school%20systems%20come%20out%20on%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59" name="TextBox 658"/>
          <p:cNvSpPr txBox="1"/>
          <p:nvPr/>
        </p:nvSpPr>
        <p:spPr>
          <a:xfrm>
            <a:off x="2738160" y="2899440"/>
            <a:ext cx="5241600" cy="1861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 dirty="0">
                <a:solidFill>
                  <a:srgbClr val="000000"/>
                </a:solidFill>
                <a:latin typeface="Calibri"/>
                <a:ea typeface="Calibri"/>
              </a:rPr>
              <a:t>20top/How_the_world_s_best-performing_school_systems_come_out_on_top.ashx</a:t>
            </a:r>
            <a:endParaRPr lang="en-US" sz="120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60" name="TextBox 659"/>
          <p:cNvSpPr txBox="1"/>
          <p:nvPr/>
        </p:nvSpPr>
        <p:spPr>
          <a:xfrm>
            <a:off x="309240" y="4192920"/>
            <a:ext cx="593820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Sound pedagogy “…requires high-quality 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61" name="TextBox 660"/>
          <p:cNvSpPr txBox="1"/>
          <p:nvPr/>
        </p:nvSpPr>
        <p:spPr>
          <a:xfrm>
            <a:off x="309240" y="4619160"/>
            <a:ext cx="581184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800" b="0" strike="noStrike" spc="-1">
                <a:solidFill>
                  <a:srgbClr val="000000"/>
                </a:solidFill>
                <a:latin typeface="Calibri"/>
                <a:ea typeface="Calibri"/>
              </a:rPr>
              <a:t>teachers with a sound understanding of </a:t>
            </a:r>
            <a:endParaRPr lang="en-US" sz="2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62" name="TextBox 661"/>
          <p:cNvSpPr txBox="1"/>
          <p:nvPr/>
        </p:nvSpPr>
        <p:spPr>
          <a:xfrm>
            <a:off x="309240" y="5046480"/>
            <a:ext cx="568692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strike="noStrike" spc="-1" dirty="0">
                <a:solidFill>
                  <a:srgbClr val="000000"/>
                </a:solidFill>
                <a:latin typeface="Calibri"/>
                <a:ea typeface="Calibri"/>
              </a:rPr>
              <a:t>the ‘why’ and ‘how’ of teaching as well </a:t>
            </a:r>
            <a:endParaRPr lang="en-US" sz="279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663" name="Picture 662"/>
          <p:cNvPicPr/>
          <p:nvPr/>
        </p:nvPicPr>
        <p:blipFill>
          <a:blip r:embed="rId6"/>
          <a:stretch/>
        </p:blipFill>
        <p:spPr>
          <a:xfrm>
            <a:off x="6074640" y="3543120"/>
            <a:ext cx="4239360" cy="3457440"/>
          </a:xfrm>
          <a:prstGeom prst="rect">
            <a:avLst/>
          </a:prstGeom>
          <a:ln w="0">
            <a:noFill/>
          </a:ln>
        </p:spPr>
      </p:pic>
      <p:pic>
        <p:nvPicPr>
          <p:cNvPr id="664" name="Picture 663"/>
          <p:cNvPicPr/>
          <p:nvPr/>
        </p:nvPicPr>
        <p:blipFill>
          <a:blip r:embed="rId7"/>
          <a:stretch/>
        </p:blipFill>
        <p:spPr>
          <a:xfrm>
            <a:off x="6270120" y="3738960"/>
            <a:ext cx="3669120" cy="2886480"/>
          </a:xfrm>
          <a:prstGeom prst="rect">
            <a:avLst/>
          </a:prstGeom>
          <a:ln w="0">
            <a:noFill/>
          </a:ln>
        </p:spPr>
      </p:pic>
      <p:sp>
        <p:nvSpPr>
          <p:cNvPr id="665" name="TextBox 664"/>
          <p:cNvSpPr txBox="1"/>
          <p:nvPr/>
        </p:nvSpPr>
        <p:spPr>
          <a:xfrm>
            <a:off x="309240" y="5473440"/>
            <a:ext cx="527832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0" strike="noStrike" spc="-1">
                <a:solidFill>
                  <a:srgbClr val="000000"/>
                </a:solidFill>
                <a:latin typeface="Calibri"/>
                <a:ea typeface="Calibri"/>
              </a:rPr>
              <a:t>as the ‘what’.” (Donaldson, 2015:71)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66" name="TextBox 665"/>
          <p:cNvSpPr txBox="1"/>
          <p:nvPr/>
        </p:nvSpPr>
        <p:spPr>
          <a:xfrm>
            <a:off x="8749440" y="2669760"/>
            <a:ext cx="146232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McKinsey, 2007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Online Media 5" title="The new national approach to professional learning for education practitioners in Wales">
            <a:hlinkClick r:id="" action="ppaction://media"/>
            <a:extLst>
              <a:ext uri="{FF2B5EF4-FFF2-40B4-BE49-F238E27FC236}">
                <a16:creationId xmlns:a16="http://schemas.microsoft.com/office/drawing/2014/main" id="{7B933A87-7EF2-89D4-8EDC-66C4980A3A1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836177" y="457200"/>
            <a:ext cx="1051964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7642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7" name="Free-form: Shape 666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668" name="Picture 667"/>
          <p:cNvPicPr/>
          <p:nvPr/>
        </p:nvPicPr>
        <p:blipFill>
          <a:blip r:embed="rId2"/>
          <a:stretch/>
        </p:blipFill>
        <p:spPr>
          <a:xfrm>
            <a:off x="157320" y="104760"/>
            <a:ext cx="11877480" cy="66481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9" name="Free-form: Shape 668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670" name="Picture 669"/>
          <p:cNvPicPr/>
          <p:nvPr/>
        </p:nvPicPr>
        <p:blipFill>
          <a:blip r:embed="rId2"/>
          <a:stretch/>
        </p:blipFill>
        <p:spPr>
          <a:xfrm>
            <a:off x="273240" y="1852560"/>
            <a:ext cx="4369680" cy="4369680"/>
          </a:xfrm>
          <a:prstGeom prst="rect">
            <a:avLst/>
          </a:prstGeom>
          <a:ln w="0">
            <a:noFill/>
          </a:ln>
        </p:spPr>
      </p:pic>
      <p:pic>
        <p:nvPicPr>
          <p:cNvPr id="671" name="Picture 670"/>
          <p:cNvPicPr/>
          <p:nvPr/>
        </p:nvPicPr>
        <p:blipFill>
          <a:blip r:embed="rId3"/>
          <a:stretch/>
        </p:blipFill>
        <p:spPr>
          <a:xfrm>
            <a:off x="3966480" y="1852560"/>
            <a:ext cx="676440" cy="706680"/>
          </a:xfrm>
          <a:prstGeom prst="rect">
            <a:avLst/>
          </a:prstGeom>
          <a:ln w="0">
            <a:noFill/>
          </a:ln>
        </p:spPr>
      </p:pic>
      <p:sp>
        <p:nvSpPr>
          <p:cNvPr id="672" name="TextBox 671"/>
          <p:cNvSpPr txBox="1"/>
          <p:nvPr/>
        </p:nvSpPr>
        <p:spPr>
          <a:xfrm>
            <a:off x="4806360" y="1896480"/>
            <a:ext cx="5813280" cy="1861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Calibri"/>
                <a:ea typeface="Calibri"/>
              </a:rPr>
              <a:t>https://hwb.gov.wales/storage/932d8940-56f5-4660-aa85-afb4e87560a9/an-introduction-to-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73" name="TextBox 672"/>
          <p:cNvSpPr txBox="1"/>
          <p:nvPr/>
        </p:nvSpPr>
        <p:spPr>
          <a:xfrm>
            <a:off x="4806360" y="2080080"/>
            <a:ext cx="3691800" cy="1861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200" b="0" strike="noStrike" spc="-1">
                <a:solidFill>
                  <a:srgbClr val="000000"/>
                </a:solidFill>
                <a:latin typeface="Calibri"/>
                <a:ea typeface="Calibri"/>
              </a:rPr>
              <a:t>the-professional-standards-for-teaching-and-leadership.pdf</a:t>
            </a: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74" name="TextBox 673"/>
          <p:cNvSpPr txBox="1"/>
          <p:nvPr/>
        </p:nvSpPr>
        <p:spPr>
          <a:xfrm>
            <a:off x="4925160" y="2599200"/>
            <a:ext cx="686952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1" strike="noStrike" spc="-1">
                <a:solidFill>
                  <a:srgbClr val="000000"/>
                </a:solidFill>
                <a:latin typeface="Calibri"/>
                <a:ea typeface="Calibri"/>
              </a:rPr>
              <a:t>Professional Standards for Teaching and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75" name="TextBox 674"/>
          <p:cNvSpPr txBox="1"/>
          <p:nvPr/>
        </p:nvSpPr>
        <p:spPr>
          <a:xfrm>
            <a:off x="4925160" y="3087720"/>
            <a:ext cx="184464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1" strike="noStrike" spc="-1">
                <a:solidFill>
                  <a:srgbClr val="000000"/>
                </a:solidFill>
                <a:latin typeface="Calibri"/>
                <a:ea typeface="Calibri"/>
              </a:rPr>
              <a:t>Leadership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76" name="TextBox 675"/>
          <p:cNvSpPr txBox="1"/>
          <p:nvPr/>
        </p:nvSpPr>
        <p:spPr>
          <a:xfrm>
            <a:off x="4925160" y="3678120"/>
            <a:ext cx="52052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The standard for </a:t>
            </a:r>
            <a:r>
              <a:rPr lang="en-US" sz="2400" b="1" strike="noStrike" spc="-1">
                <a:solidFill>
                  <a:srgbClr val="FF0000"/>
                </a:solidFill>
                <a:latin typeface="Calibri"/>
                <a:ea typeface="Calibri"/>
              </a:rPr>
              <a:t>Professional Learning</a:t>
            </a:r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... 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77" name="TextBox 676"/>
          <p:cNvSpPr txBox="1"/>
          <p:nvPr/>
        </p:nvSpPr>
        <p:spPr>
          <a:xfrm>
            <a:off x="4925160" y="4044240"/>
            <a:ext cx="58118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taking effective pedagogy deeper. The teacher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78" name="TextBox 677"/>
          <p:cNvSpPr txBox="1"/>
          <p:nvPr/>
        </p:nvSpPr>
        <p:spPr>
          <a:xfrm>
            <a:off x="4925160" y="4410000"/>
            <a:ext cx="528732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consistently extends knowledge, skills and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79" name="TextBox 678"/>
          <p:cNvSpPr txBox="1"/>
          <p:nvPr/>
        </p:nvSpPr>
        <p:spPr>
          <a:xfrm>
            <a:off x="4925160" y="4775760"/>
            <a:ext cx="55008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understanding and can show how reflection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80" name="TextBox 679"/>
          <p:cNvSpPr txBox="1"/>
          <p:nvPr/>
        </p:nvSpPr>
        <p:spPr>
          <a:xfrm>
            <a:off x="4925160" y="5141160"/>
            <a:ext cx="596412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and openness to challenge and support informs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81" name="TextBox 680"/>
          <p:cNvSpPr txBox="1"/>
          <p:nvPr/>
        </p:nvSpPr>
        <p:spPr>
          <a:xfrm>
            <a:off x="4925160" y="5507640"/>
            <a:ext cx="57585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professional learning to progressively develop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82" name="TextBox 681"/>
          <p:cNvSpPr txBox="1"/>
          <p:nvPr/>
        </p:nvSpPr>
        <p:spPr>
          <a:xfrm>
            <a:off x="4925160" y="5873400"/>
            <a:ext cx="13496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pedagogy.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83" name="TextBox 682"/>
          <p:cNvSpPr txBox="1"/>
          <p:nvPr/>
        </p:nvSpPr>
        <p:spPr>
          <a:xfrm>
            <a:off x="1928520" y="397080"/>
            <a:ext cx="767700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A good teacher … constantly questions his or her own actions and impact,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84" name="TextBox 683"/>
          <p:cNvSpPr txBox="1"/>
          <p:nvPr/>
        </p:nvSpPr>
        <p:spPr>
          <a:xfrm>
            <a:off x="1928520" y="702720"/>
            <a:ext cx="858384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continuously evaluates his or her teaching and works together with other teachers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685" name="Picture 684"/>
          <p:cNvPicPr/>
          <p:nvPr/>
        </p:nvPicPr>
        <p:blipFill>
          <a:blip r:embed="rId4"/>
          <a:stretch/>
        </p:blipFill>
        <p:spPr>
          <a:xfrm>
            <a:off x="470880" y="281520"/>
            <a:ext cx="1116000" cy="1494000"/>
          </a:xfrm>
          <a:prstGeom prst="rect">
            <a:avLst/>
          </a:prstGeom>
          <a:ln w="0">
            <a:noFill/>
          </a:ln>
        </p:spPr>
      </p:pic>
      <p:sp>
        <p:nvSpPr>
          <p:cNvPr id="686" name="TextBox 685"/>
          <p:cNvSpPr txBox="1"/>
          <p:nvPr/>
        </p:nvSpPr>
        <p:spPr>
          <a:xfrm>
            <a:off x="1928520" y="1007280"/>
            <a:ext cx="7335720" cy="3114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000" b="0" strike="noStrike" spc="-1">
                <a:solidFill>
                  <a:srgbClr val="000000"/>
                </a:solidFill>
                <a:latin typeface="Calibri"/>
                <a:ea typeface="Calibri"/>
              </a:rPr>
              <a:t>to understand what they mean by impact and to evaluate this impact.  </a:t>
            </a:r>
            <a:endParaRPr lang="en-US" sz="2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87" name="TextBox 686"/>
          <p:cNvSpPr txBox="1"/>
          <p:nvPr/>
        </p:nvSpPr>
        <p:spPr>
          <a:xfrm>
            <a:off x="1928520" y="1502640"/>
            <a:ext cx="785052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Hattie, J and Zierer, K (2019).  </a:t>
            </a:r>
            <a:r>
              <a:rPr lang="en-US" sz="1800" b="0" i="1" strike="noStrike" spc="-1">
                <a:solidFill>
                  <a:srgbClr val="000000"/>
                </a:solidFill>
                <a:latin typeface="Calibri"/>
                <a:ea typeface="Calibri"/>
              </a:rPr>
              <a:t>Visible Learning Insights</a:t>
            </a:r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.  Oxon:  Routledge.  (page 5)  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8" name="Free-form: Shape 687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689" name="Picture 688">
            <a:hlinkClick r:id="rId3"/>
          </p:cNvPr>
          <p:cNvPicPr/>
          <p:nvPr/>
        </p:nvPicPr>
        <p:blipFill>
          <a:blip r:embed="rId4"/>
          <a:stretch/>
        </p:blipFill>
        <p:spPr>
          <a:xfrm>
            <a:off x="66600" y="152280"/>
            <a:ext cx="12058200" cy="6552720"/>
          </a:xfrm>
          <a:prstGeom prst="rect">
            <a:avLst/>
          </a:prstGeom>
          <a:ln w="0">
            <a:noFill/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74F9443-BD27-EF49-9E48-8777D03503CD}"/>
              </a:ext>
            </a:extLst>
          </p:cNvPr>
          <p:cNvSpPr txBox="1"/>
          <p:nvPr/>
        </p:nvSpPr>
        <p:spPr>
          <a:xfrm>
            <a:off x="4745736" y="5734171"/>
            <a:ext cx="4572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>
                <a:hlinkClick r:id="rId3"/>
              </a:rPr>
              <a:t>Athrawon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fel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Ymchwilwyr</a:t>
            </a:r>
            <a:r>
              <a:rPr lang="en-GB" dirty="0">
                <a:hlinkClick r:id="rId3"/>
              </a:rPr>
              <a:t> – Estyn</a:t>
            </a:r>
            <a:br>
              <a:rPr lang="en-GB" dirty="0"/>
            </a:br>
            <a:endParaRPr lang="en-GB" dirty="0"/>
          </a:p>
          <a:p>
            <a:r>
              <a:rPr lang="en-GB" dirty="0">
                <a:hlinkClick r:id="rId3"/>
              </a:rPr>
              <a:t>https://www.estyn.llyw.cymru/adnoddau-gwella/athrawon-fel-ymchwilwyr/</a:t>
            </a:r>
            <a:r>
              <a:rPr lang="en-GB" dirty="0"/>
              <a:t> </a:t>
            </a:r>
          </a:p>
        </p:txBody>
      </p:sp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0" name="Free-form: Shape 689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691" name="Picture 690"/>
          <p:cNvPicPr/>
          <p:nvPr/>
        </p:nvPicPr>
        <p:blipFill>
          <a:blip r:embed="rId2"/>
          <a:stretch/>
        </p:blipFill>
        <p:spPr>
          <a:xfrm>
            <a:off x="237600" y="403560"/>
            <a:ext cx="4187880" cy="1490760"/>
          </a:xfrm>
          <a:prstGeom prst="rect">
            <a:avLst/>
          </a:prstGeom>
          <a:ln w="0">
            <a:noFill/>
          </a:ln>
        </p:spPr>
      </p:pic>
      <p:pic>
        <p:nvPicPr>
          <p:cNvPr id="692" name="Picture 691">
            <a:hlinkClick r:id="rId3"/>
          </p:cNvPr>
          <p:cNvPicPr/>
          <p:nvPr/>
        </p:nvPicPr>
        <p:blipFill>
          <a:blip r:embed="rId4"/>
          <a:stretch/>
        </p:blipFill>
        <p:spPr>
          <a:xfrm>
            <a:off x="6095880" y="108360"/>
            <a:ext cx="5735880" cy="4862520"/>
          </a:xfrm>
          <a:prstGeom prst="rect">
            <a:avLst/>
          </a:prstGeom>
          <a:ln w="0">
            <a:noFill/>
          </a:ln>
        </p:spPr>
      </p:pic>
      <p:sp>
        <p:nvSpPr>
          <p:cNvPr id="693" name="TextBox 692"/>
          <p:cNvSpPr txBox="1"/>
          <p:nvPr/>
        </p:nvSpPr>
        <p:spPr>
          <a:xfrm>
            <a:off x="451440" y="2242800"/>
            <a:ext cx="492768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1" strike="noStrike" spc="-1">
                <a:solidFill>
                  <a:srgbClr val="000000"/>
                </a:solidFill>
                <a:latin typeface="Calibri"/>
                <a:ea typeface="Calibri"/>
              </a:rPr>
              <a:t>Read the case study on the Estyn 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4" name="TextBox 693"/>
          <p:cNvSpPr txBox="1"/>
          <p:nvPr/>
        </p:nvSpPr>
        <p:spPr>
          <a:xfrm>
            <a:off x="451440" y="2670120"/>
            <a:ext cx="567288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1" strike="noStrike" spc="-1">
                <a:solidFill>
                  <a:srgbClr val="000000"/>
                </a:solidFill>
                <a:latin typeface="Calibri"/>
                <a:ea typeface="Calibri"/>
              </a:rPr>
              <a:t>website about Ysgol Cynwyd Sant and 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5" name="TextBox 694"/>
          <p:cNvSpPr txBox="1"/>
          <p:nvPr/>
        </p:nvSpPr>
        <p:spPr>
          <a:xfrm>
            <a:off x="451440" y="3096720"/>
            <a:ext cx="338400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1" strike="noStrike" spc="-1">
                <a:solidFill>
                  <a:srgbClr val="000000"/>
                </a:solidFill>
                <a:latin typeface="Calibri"/>
                <a:ea typeface="Calibri"/>
              </a:rPr>
              <a:t>consider the following: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6" name="TextBox 695"/>
          <p:cNvSpPr txBox="1"/>
          <p:nvPr/>
        </p:nvSpPr>
        <p:spPr>
          <a:xfrm>
            <a:off x="451440" y="3965040"/>
            <a:ext cx="304920" cy="3402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7" name="TextBox 696"/>
          <p:cNvSpPr txBox="1"/>
          <p:nvPr/>
        </p:nvSpPr>
        <p:spPr>
          <a:xfrm>
            <a:off x="794160" y="3950640"/>
            <a:ext cx="481356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How does the school facilitate teacher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8" name="TextBox 697"/>
          <p:cNvSpPr txBox="1"/>
          <p:nvPr/>
        </p:nvSpPr>
        <p:spPr>
          <a:xfrm>
            <a:off x="794160" y="4316760"/>
            <a:ext cx="121068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research?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9" name="TextBox 698"/>
          <p:cNvSpPr txBox="1"/>
          <p:nvPr/>
        </p:nvSpPr>
        <p:spPr>
          <a:xfrm>
            <a:off x="451440" y="4696920"/>
            <a:ext cx="304560" cy="3402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0" name="TextBox 699"/>
          <p:cNvSpPr txBox="1"/>
          <p:nvPr/>
        </p:nvSpPr>
        <p:spPr>
          <a:xfrm>
            <a:off x="794160" y="4682520"/>
            <a:ext cx="545832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What benefits to stakeholders are achieved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1" name="TextBox 700"/>
          <p:cNvSpPr txBox="1"/>
          <p:nvPr/>
        </p:nvSpPr>
        <p:spPr>
          <a:xfrm>
            <a:off x="794160" y="5048280"/>
            <a:ext cx="42116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by embedding a research culture?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2" name="TextBox 701"/>
          <p:cNvSpPr txBox="1"/>
          <p:nvPr/>
        </p:nvSpPr>
        <p:spPr>
          <a:xfrm>
            <a:off x="451440" y="5428800"/>
            <a:ext cx="304560" cy="34020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3" name="TextBox 702"/>
          <p:cNvSpPr txBox="1"/>
          <p:nvPr/>
        </p:nvSpPr>
        <p:spPr>
          <a:xfrm>
            <a:off x="794160" y="5414400"/>
            <a:ext cx="55436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How does the school ensure that research is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704" name="Picture 703"/>
          <p:cNvPicPr/>
          <p:nvPr/>
        </p:nvPicPr>
        <p:blipFill>
          <a:blip r:embed="rId5"/>
          <a:stretch/>
        </p:blipFill>
        <p:spPr>
          <a:xfrm>
            <a:off x="9938880" y="4826160"/>
            <a:ext cx="1955880" cy="1090800"/>
          </a:xfrm>
          <a:prstGeom prst="rect">
            <a:avLst/>
          </a:prstGeom>
          <a:ln w="0">
            <a:noFill/>
          </a:ln>
        </p:spPr>
      </p:pic>
      <p:pic>
        <p:nvPicPr>
          <p:cNvPr id="705" name="Picture 704"/>
          <p:cNvPicPr/>
          <p:nvPr/>
        </p:nvPicPr>
        <p:blipFill>
          <a:blip r:embed="rId6"/>
          <a:stretch/>
        </p:blipFill>
        <p:spPr>
          <a:xfrm>
            <a:off x="4310640" y="285120"/>
            <a:ext cx="1784880" cy="1980000"/>
          </a:xfrm>
          <a:prstGeom prst="rect">
            <a:avLst/>
          </a:prstGeom>
          <a:ln w="0">
            <a:noFill/>
          </a:ln>
        </p:spPr>
      </p:pic>
      <p:sp>
        <p:nvSpPr>
          <p:cNvPr id="706" name="TextBox 705"/>
          <p:cNvSpPr txBox="1"/>
          <p:nvPr/>
        </p:nvSpPr>
        <p:spPr>
          <a:xfrm>
            <a:off x="794160" y="5714280"/>
            <a:ext cx="9255096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 dirty="0">
                <a:solidFill>
                  <a:srgbClr val="000000"/>
                </a:solidFill>
                <a:latin typeface="Calibri"/>
                <a:ea typeface="Calibri"/>
              </a:rPr>
              <a:t>robust, ethical and of good quality? </a:t>
            </a:r>
            <a:r>
              <a:rPr lang="en-GB" sz="2400" dirty="0">
                <a:hlinkClick r:id="rId3"/>
              </a:rPr>
              <a:t>Teachers as Researchers – Estyn</a:t>
            </a:r>
            <a:br>
              <a:rPr lang="en-GB" sz="2400" dirty="0"/>
            </a:br>
            <a:br>
              <a:rPr lang="en-GB" sz="2400" dirty="0"/>
            </a:br>
            <a:r>
              <a:rPr lang="en-GB" sz="2400" dirty="0">
                <a:hlinkClick r:id="rId3"/>
              </a:rPr>
              <a:t>https://estyn.gov.wales/improvement-resources/teachers-as-researchers/</a:t>
            </a:r>
            <a:r>
              <a:rPr lang="en-GB" sz="2400" dirty="0"/>
              <a:t> </a:t>
            </a:r>
            <a:endParaRPr lang="en-US" sz="240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7" name="Free-form: Shape 706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708" name="Picture 707"/>
          <p:cNvPicPr/>
          <p:nvPr/>
        </p:nvPicPr>
        <p:blipFill>
          <a:blip r:embed="rId3"/>
          <a:stretch/>
        </p:blipFill>
        <p:spPr>
          <a:xfrm>
            <a:off x="772560" y="883800"/>
            <a:ext cx="10365840" cy="5830560"/>
          </a:xfrm>
          <a:prstGeom prst="rect">
            <a:avLst/>
          </a:prstGeom>
          <a:ln w="0">
            <a:noFill/>
          </a:ln>
        </p:spPr>
      </p:pic>
      <p:sp>
        <p:nvSpPr>
          <p:cNvPr id="709" name="TextBox 708"/>
          <p:cNvSpPr txBox="1"/>
          <p:nvPr/>
        </p:nvSpPr>
        <p:spPr>
          <a:xfrm>
            <a:off x="1145520" y="277560"/>
            <a:ext cx="1019160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1" strike="noStrike" spc="-1" dirty="0" err="1">
                <a:solidFill>
                  <a:srgbClr val="FF0000"/>
                </a:solidFill>
                <a:latin typeface="Calibri"/>
                <a:ea typeface="Calibri"/>
              </a:rPr>
              <a:t>Adnoddau</a:t>
            </a:r>
            <a:r>
              <a:rPr lang="en-US" sz="2790" b="1" strike="noStrike" spc="-1" dirty="0">
                <a:solidFill>
                  <a:srgbClr val="FF0000"/>
                </a:solidFill>
                <a:latin typeface="Calibri"/>
                <a:ea typeface="Calibri"/>
              </a:rPr>
              <a:t> </a:t>
            </a:r>
            <a:r>
              <a:rPr lang="en-US" sz="2790" b="1" strike="noStrike" spc="-1" dirty="0" err="1">
                <a:solidFill>
                  <a:srgbClr val="FF0000"/>
                </a:solidFill>
                <a:latin typeface="Calibri"/>
                <a:ea typeface="Calibri"/>
              </a:rPr>
              <a:t>ymchwil</a:t>
            </a:r>
            <a:r>
              <a:rPr lang="en-US" sz="2790" b="1" strike="noStrike" spc="-1" dirty="0">
                <a:solidFill>
                  <a:srgbClr val="FF0000"/>
                </a:solidFill>
                <a:latin typeface="Calibri"/>
                <a:ea typeface="Calibri"/>
              </a:rPr>
              <a:t>... </a:t>
            </a:r>
            <a:r>
              <a:rPr lang="en-US" sz="2790" b="1" strike="noStrike" spc="-1" dirty="0" err="1">
                <a:solidFill>
                  <a:srgbClr val="FF0000"/>
                </a:solidFill>
                <a:latin typeface="Calibri"/>
                <a:ea typeface="Calibri"/>
              </a:rPr>
              <a:t>ydy</a:t>
            </a:r>
            <a:r>
              <a:rPr lang="en-US" sz="2790" b="1" strike="noStrike" spc="-1" dirty="0">
                <a:solidFill>
                  <a:srgbClr val="FF0000"/>
                </a:solidFill>
                <a:latin typeface="Calibri"/>
                <a:ea typeface="Calibri"/>
              </a:rPr>
              <a:t> </a:t>
            </a:r>
            <a:r>
              <a:rPr lang="en-US" sz="2790" b="1" strike="noStrike" spc="-1" dirty="0" err="1">
                <a:solidFill>
                  <a:srgbClr val="FF0000"/>
                </a:solidFill>
                <a:latin typeface="Calibri"/>
                <a:ea typeface="Calibri"/>
              </a:rPr>
              <a:t>rhai</a:t>
            </a:r>
            <a:r>
              <a:rPr lang="en-US" sz="2790" b="1" strike="noStrike" spc="-1" dirty="0">
                <a:solidFill>
                  <a:srgbClr val="FF0000"/>
                </a:solidFill>
                <a:latin typeface="Calibri"/>
                <a:ea typeface="Calibri"/>
              </a:rPr>
              <a:t> </a:t>
            </a:r>
            <a:r>
              <a:rPr lang="en-US" sz="2790" b="1" strike="noStrike" spc="-1" dirty="0" err="1">
                <a:solidFill>
                  <a:srgbClr val="FF0000"/>
                </a:solidFill>
                <a:latin typeface="Calibri"/>
                <a:ea typeface="Calibri"/>
              </a:rPr>
              <a:t>yn</a:t>
            </a:r>
            <a:r>
              <a:rPr lang="en-US" sz="2790" b="1" strike="noStrike" spc="-1" dirty="0">
                <a:solidFill>
                  <a:srgbClr val="FF0000"/>
                </a:solidFill>
                <a:latin typeface="Calibri"/>
                <a:ea typeface="Calibri"/>
              </a:rPr>
              <a:t> </a:t>
            </a:r>
            <a:r>
              <a:rPr lang="en-US" sz="2790" b="1" strike="noStrike" spc="-1" dirty="0" err="1">
                <a:solidFill>
                  <a:srgbClr val="FF0000"/>
                </a:solidFill>
                <a:latin typeface="Calibri"/>
                <a:ea typeface="Calibri"/>
              </a:rPr>
              <a:t>fwy</a:t>
            </a:r>
            <a:r>
              <a:rPr lang="en-US" sz="2790" b="1" strike="noStrike" spc="-1" dirty="0">
                <a:solidFill>
                  <a:srgbClr val="FF0000"/>
                </a:solidFill>
                <a:latin typeface="Calibri"/>
                <a:ea typeface="Calibri"/>
              </a:rPr>
              <a:t> </a:t>
            </a:r>
            <a:r>
              <a:rPr lang="en-US" sz="2790" b="1" strike="noStrike" spc="-1" dirty="0" err="1">
                <a:solidFill>
                  <a:srgbClr val="FF0000"/>
                </a:solidFill>
                <a:latin typeface="Calibri"/>
                <a:ea typeface="Calibri"/>
              </a:rPr>
              <a:t>dibynadwy</a:t>
            </a:r>
            <a:r>
              <a:rPr lang="en-US" sz="2790" b="1" strike="noStrike" spc="-1" dirty="0">
                <a:solidFill>
                  <a:srgbClr val="FF0000"/>
                </a:solidFill>
                <a:latin typeface="Calibri"/>
                <a:ea typeface="Calibri"/>
              </a:rPr>
              <a:t> nag </a:t>
            </a:r>
            <a:r>
              <a:rPr lang="en-US" sz="2790" b="1" strike="noStrike" spc="-1" dirty="0" err="1">
                <a:solidFill>
                  <a:srgbClr val="FF0000"/>
                </a:solidFill>
                <a:latin typeface="Calibri"/>
                <a:ea typeface="Calibri"/>
              </a:rPr>
              <a:t>eraill</a:t>
            </a:r>
            <a:r>
              <a:rPr lang="en-US" sz="2790" b="1" strike="noStrike" spc="-1" dirty="0">
                <a:solidFill>
                  <a:srgbClr val="FF0000"/>
                </a:solidFill>
                <a:latin typeface="Calibri"/>
                <a:ea typeface="Calibri"/>
              </a:rPr>
              <a:t>?</a:t>
            </a:r>
            <a:br>
              <a:rPr lang="en-US" sz="2790" b="1" strike="noStrike" spc="-1" dirty="0">
                <a:solidFill>
                  <a:srgbClr val="FF0000"/>
                </a:solidFill>
                <a:latin typeface="Calibri"/>
                <a:ea typeface="Calibri"/>
              </a:rPr>
            </a:br>
            <a:r>
              <a:rPr lang="en-US" sz="2790" b="1" strike="noStrike" spc="-1" dirty="0">
                <a:solidFill>
                  <a:srgbClr val="FF0000"/>
                </a:solidFill>
                <a:latin typeface="Calibri"/>
                <a:ea typeface="Calibri"/>
              </a:rPr>
              <a:t>   Research </a:t>
            </a:r>
            <a:endParaRPr lang="en-US" sz="2790" b="0" strike="noStrike" spc="-1" dirty="0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0" name="TextBox 709"/>
          <p:cNvSpPr txBox="1"/>
          <p:nvPr/>
        </p:nvSpPr>
        <p:spPr>
          <a:xfrm>
            <a:off x="2791800" y="704520"/>
            <a:ext cx="6985080" cy="43488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790" b="1" strike="noStrike" spc="-1">
                <a:solidFill>
                  <a:srgbClr val="FF0000"/>
                </a:solidFill>
                <a:latin typeface="Calibri"/>
                <a:ea typeface="Calibri"/>
              </a:rPr>
              <a:t>sources… are some more reliable than others?  </a:t>
            </a:r>
            <a:endParaRPr lang="en-US" sz="279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1" name="Free-form: Shape 710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712" name="Picture 711"/>
          <p:cNvPicPr/>
          <p:nvPr/>
        </p:nvPicPr>
        <p:blipFill>
          <a:blip r:embed="rId3"/>
          <a:stretch/>
        </p:blipFill>
        <p:spPr>
          <a:xfrm>
            <a:off x="4052160" y="-1440"/>
            <a:ext cx="6304320" cy="2905920"/>
          </a:xfrm>
          <a:prstGeom prst="rect">
            <a:avLst/>
          </a:prstGeom>
          <a:ln w="0">
            <a:noFill/>
          </a:ln>
        </p:spPr>
      </p:pic>
      <p:pic>
        <p:nvPicPr>
          <p:cNvPr id="713" name="Picture 712"/>
          <p:cNvPicPr/>
          <p:nvPr/>
        </p:nvPicPr>
        <p:blipFill>
          <a:blip r:embed="rId4"/>
          <a:stretch/>
        </p:blipFill>
        <p:spPr>
          <a:xfrm>
            <a:off x="4247280" y="193680"/>
            <a:ext cx="5735520" cy="2335320"/>
          </a:xfrm>
          <a:prstGeom prst="rect">
            <a:avLst/>
          </a:prstGeom>
          <a:ln w="0">
            <a:noFill/>
          </a:ln>
        </p:spPr>
      </p:pic>
      <p:pic>
        <p:nvPicPr>
          <p:cNvPr id="714" name="Picture 713"/>
          <p:cNvPicPr/>
          <p:nvPr/>
        </p:nvPicPr>
        <p:blipFill>
          <a:blip r:embed="rId5"/>
          <a:stretch/>
        </p:blipFill>
        <p:spPr>
          <a:xfrm>
            <a:off x="-167760" y="829080"/>
            <a:ext cx="6638040" cy="4583880"/>
          </a:xfrm>
          <a:prstGeom prst="rect">
            <a:avLst/>
          </a:prstGeom>
          <a:ln w="0">
            <a:noFill/>
          </a:ln>
        </p:spPr>
      </p:pic>
      <p:pic>
        <p:nvPicPr>
          <p:cNvPr id="715" name="Picture 714"/>
          <p:cNvPicPr/>
          <p:nvPr/>
        </p:nvPicPr>
        <p:blipFill>
          <a:blip r:embed="rId6"/>
          <a:stretch/>
        </p:blipFill>
        <p:spPr>
          <a:xfrm rot="562800">
            <a:off x="245880" y="1462680"/>
            <a:ext cx="5631840" cy="3137400"/>
          </a:xfrm>
          <a:prstGeom prst="rect">
            <a:avLst/>
          </a:prstGeom>
          <a:ln w="0">
            <a:noFill/>
          </a:ln>
        </p:spPr>
      </p:pic>
      <p:pic>
        <p:nvPicPr>
          <p:cNvPr id="716" name="Picture 715"/>
          <p:cNvPicPr/>
          <p:nvPr/>
        </p:nvPicPr>
        <p:blipFill>
          <a:blip r:embed="rId7"/>
          <a:stretch/>
        </p:blipFill>
        <p:spPr>
          <a:xfrm>
            <a:off x="5640480" y="1245240"/>
            <a:ext cx="6825600" cy="5204160"/>
          </a:xfrm>
          <a:prstGeom prst="rect">
            <a:avLst/>
          </a:prstGeom>
          <a:ln w="0">
            <a:noFill/>
          </a:ln>
        </p:spPr>
      </p:pic>
      <p:pic>
        <p:nvPicPr>
          <p:cNvPr id="717" name="Picture 716"/>
          <p:cNvPicPr/>
          <p:nvPr/>
        </p:nvPicPr>
        <p:blipFill>
          <a:blip r:embed="rId8"/>
          <a:stretch/>
        </p:blipFill>
        <p:spPr>
          <a:xfrm rot="21193200">
            <a:off x="6049440" y="1771200"/>
            <a:ext cx="5843160" cy="3971880"/>
          </a:xfrm>
          <a:prstGeom prst="rect">
            <a:avLst/>
          </a:prstGeom>
          <a:ln w="0">
            <a:noFill/>
          </a:ln>
        </p:spPr>
      </p:pic>
      <p:sp>
        <p:nvSpPr>
          <p:cNvPr id="718" name="Free-form: Shape 717"/>
          <p:cNvSpPr/>
          <p:nvPr/>
        </p:nvSpPr>
        <p:spPr>
          <a:xfrm>
            <a:off x="310680" y="4601880"/>
            <a:ext cx="5330160" cy="2062440"/>
          </a:xfrm>
          <a:custGeom>
            <a:avLst/>
            <a:gdLst/>
            <a:ahLst/>
            <a:cxnLst/>
            <a:rect l="0" t="0" r="r" b="b"/>
            <a:pathLst>
              <a:path w="14806" h="5729">
                <a:moveTo>
                  <a:pt x="0" y="5729"/>
                </a:moveTo>
                <a:lnTo>
                  <a:pt x="14806" y="5729"/>
                </a:lnTo>
                <a:lnTo>
                  <a:pt x="14806" y="0"/>
                </a:lnTo>
                <a:lnTo>
                  <a:pt x="0" y="0"/>
                </a:lnTo>
                <a:lnTo>
                  <a:pt x="0" y="5729"/>
                </a:lnTo>
                <a:close/>
              </a:path>
            </a:pathLst>
          </a:custGeom>
          <a:solidFill>
            <a:srgbClr val="FFE699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9" name="TextBox 718"/>
          <p:cNvSpPr txBox="1"/>
          <p:nvPr/>
        </p:nvSpPr>
        <p:spPr>
          <a:xfrm>
            <a:off x="320400" y="227160"/>
            <a:ext cx="3649320" cy="7441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4800" b="1" strike="noStrike" spc="-1">
                <a:solidFill>
                  <a:srgbClr val="000000"/>
                </a:solidFill>
                <a:latin typeface="Calibri"/>
                <a:ea typeface="Calibri"/>
              </a:rPr>
              <a:t>Blogiau   </a:t>
            </a:r>
            <a:r>
              <a:rPr lang="en-US" sz="4800" b="1" strike="noStrike" spc="-1">
                <a:solidFill>
                  <a:srgbClr val="4472C4"/>
                </a:solidFill>
                <a:latin typeface="Calibri"/>
                <a:ea typeface="Calibri"/>
              </a:rPr>
              <a:t>Blogs</a:t>
            </a:r>
            <a:endParaRPr lang="en-US" sz="4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20" name="TextBox 719"/>
          <p:cNvSpPr txBox="1"/>
          <p:nvPr/>
        </p:nvSpPr>
        <p:spPr>
          <a:xfrm>
            <a:off x="402480" y="4642560"/>
            <a:ext cx="2458800" cy="4971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3209" b="1" strike="noStrike" spc="-1">
                <a:solidFill>
                  <a:srgbClr val="000000"/>
                </a:solidFill>
                <a:latin typeface="Calibri"/>
                <a:ea typeface="Calibri"/>
              </a:rPr>
              <a:t>Trustworthy?  </a:t>
            </a:r>
            <a:endParaRPr lang="en-US" sz="3209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21" name="TextBox 720"/>
          <p:cNvSpPr txBox="1"/>
          <p:nvPr/>
        </p:nvSpPr>
        <p:spPr>
          <a:xfrm>
            <a:off x="402480" y="5131440"/>
            <a:ext cx="365832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Is there any evidence of bias?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22" name="TextBox 721"/>
          <p:cNvSpPr txBox="1"/>
          <p:nvPr/>
        </p:nvSpPr>
        <p:spPr>
          <a:xfrm>
            <a:off x="402480" y="5497200"/>
            <a:ext cx="440064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Is there any reference to published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23" name="TextBox 722"/>
          <p:cNvSpPr txBox="1"/>
          <p:nvPr/>
        </p:nvSpPr>
        <p:spPr>
          <a:xfrm>
            <a:off x="402480" y="5863320"/>
            <a:ext cx="10476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reports?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24" name="TextBox 723"/>
          <p:cNvSpPr txBox="1"/>
          <p:nvPr/>
        </p:nvSpPr>
        <p:spPr>
          <a:xfrm>
            <a:off x="402480" y="6229080"/>
            <a:ext cx="4078800" cy="37224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2400" b="0" strike="noStrike" spc="-1">
                <a:solidFill>
                  <a:srgbClr val="000000"/>
                </a:solidFill>
                <a:latin typeface="Calibri"/>
                <a:ea typeface="Calibri"/>
              </a:rPr>
              <a:t>What about the style of writing? </a:t>
            </a:r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5" name="Free-form: Shape 724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726" name="Picture 725"/>
          <p:cNvPicPr/>
          <p:nvPr/>
        </p:nvPicPr>
        <p:blipFill>
          <a:blip r:embed="rId3"/>
          <a:stretch/>
        </p:blipFill>
        <p:spPr>
          <a:xfrm>
            <a:off x="21240" y="896040"/>
            <a:ext cx="12162600" cy="3087360"/>
          </a:xfrm>
          <a:prstGeom prst="rect">
            <a:avLst/>
          </a:prstGeom>
          <a:ln w="0">
            <a:noFill/>
          </a:ln>
        </p:spPr>
      </p:pic>
      <p:pic>
        <p:nvPicPr>
          <p:cNvPr id="727" name="Picture 726"/>
          <p:cNvPicPr/>
          <p:nvPr/>
        </p:nvPicPr>
        <p:blipFill>
          <a:blip r:embed="rId4"/>
          <a:stretch/>
        </p:blipFill>
        <p:spPr>
          <a:xfrm>
            <a:off x="216360" y="1091880"/>
            <a:ext cx="11592720" cy="2517120"/>
          </a:xfrm>
          <a:prstGeom prst="rect">
            <a:avLst/>
          </a:prstGeom>
          <a:ln w="0">
            <a:noFill/>
          </a:ln>
        </p:spPr>
      </p:pic>
      <p:pic>
        <p:nvPicPr>
          <p:cNvPr id="728" name="Picture 727"/>
          <p:cNvPicPr/>
          <p:nvPr/>
        </p:nvPicPr>
        <p:blipFill>
          <a:blip r:embed="rId5"/>
          <a:stretch/>
        </p:blipFill>
        <p:spPr>
          <a:xfrm>
            <a:off x="90000" y="3575160"/>
            <a:ext cx="3040200" cy="3463560"/>
          </a:xfrm>
          <a:prstGeom prst="rect">
            <a:avLst/>
          </a:prstGeom>
          <a:ln w="0">
            <a:noFill/>
          </a:ln>
        </p:spPr>
      </p:pic>
      <p:pic>
        <p:nvPicPr>
          <p:cNvPr id="729" name="Picture 728"/>
          <p:cNvPicPr/>
          <p:nvPr/>
        </p:nvPicPr>
        <p:blipFill>
          <a:blip r:embed="rId6"/>
          <a:stretch/>
        </p:blipFill>
        <p:spPr>
          <a:xfrm>
            <a:off x="285120" y="3771360"/>
            <a:ext cx="2469600" cy="2892600"/>
          </a:xfrm>
          <a:prstGeom prst="rect">
            <a:avLst/>
          </a:prstGeom>
          <a:ln w="0">
            <a:noFill/>
          </a:ln>
        </p:spPr>
      </p:pic>
      <p:pic>
        <p:nvPicPr>
          <p:cNvPr id="730" name="Picture 729"/>
          <p:cNvPicPr/>
          <p:nvPr/>
        </p:nvPicPr>
        <p:blipFill>
          <a:blip r:embed="rId7"/>
          <a:stretch/>
        </p:blipFill>
        <p:spPr>
          <a:xfrm>
            <a:off x="2790360" y="3528000"/>
            <a:ext cx="3165120" cy="3511080"/>
          </a:xfrm>
          <a:prstGeom prst="rect">
            <a:avLst/>
          </a:prstGeom>
          <a:ln w="0">
            <a:noFill/>
          </a:ln>
        </p:spPr>
      </p:pic>
      <p:pic>
        <p:nvPicPr>
          <p:cNvPr id="731" name="Picture 730"/>
          <p:cNvPicPr/>
          <p:nvPr/>
        </p:nvPicPr>
        <p:blipFill>
          <a:blip r:embed="rId8"/>
          <a:stretch/>
        </p:blipFill>
        <p:spPr>
          <a:xfrm>
            <a:off x="2985120" y="3723840"/>
            <a:ext cx="2595600" cy="2940120"/>
          </a:xfrm>
          <a:prstGeom prst="rect">
            <a:avLst/>
          </a:prstGeom>
          <a:ln w="0">
            <a:noFill/>
          </a:ln>
        </p:spPr>
      </p:pic>
      <p:pic>
        <p:nvPicPr>
          <p:cNvPr id="732" name="Picture 731"/>
          <p:cNvPicPr/>
          <p:nvPr/>
        </p:nvPicPr>
        <p:blipFill>
          <a:blip r:embed="rId9"/>
          <a:stretch/>
        </p:blipFill>
        <p:spPr>
          <a:xfrm>
            <a:off x="5616000" y="3528000"/>
            <a:ext cx="3248640" cy="3488040"/>
          </a:xfrm>
          <a:prstGeom prst="rect">
            <a:avLst/>
          </a:prstGeom>
          <a:ln w="0">
            <a:noFill/>
          </a:ln>
        </p:spPr>
      </p:pic>
      <p:pic>
        <p:nvPicPr>
          <p:cNvPr id="733" name="Picture 732"/>
          <p:cNvPicPr/>
          <p:nvPr/>
        </p:nvPicPr>
        <p:blipFill>
          <a:blip r:embed="rId10"/>
          <a:stretch/>
        </p:blipFill>
        <p:spPr>
          <a:xfrm>
            <a:off x="5811480" y="3723840"/>
            <a:ext cx="2678040" cy="2917440"/>
          </a:xfrm>
          <a:prstGeom prst="rect">
            <a:avLst/>
          </a:prstGeom>
          <a:ln w="0">
            <a:noFill/>
          </a:ln>
        </p:spPr>
      </p:pic>
      <p:pic>
        <p:nvPicPr>
          <p:cNvPr id="734" name="Picture 733"/>
          <p:cNvPicPr/>
          <p:nvPr/>
        </p:nvPicPr>
        <p:blipFill>
          <a:blip r:embed="rId11"/>
          <a:stretch/>
        </p:blipFill>
        <p:spPr>
          <a:xfrm>
            <a:off x="8525160" y="3581280"/>
            <a:ext cx="3165120" cy="3434760"/>
          </a:xfrm>
          <a:prstGeom prst="rect">
            <a:avLst/>
          </a:prstGeom>
          <a:ln w="0">
            <a:noFill/>
          </a:ln>
        </p:spPr>
      </p:pic>
      <p:pic>
        <p:nvPicPr>
          <p:cNvPr id="735" name="Picture 734"/>
          <p:cNvPicPr/>
          <p:nvPr/>
        </p:nvPicPr>
        <p:blipFill>
          <a:blip r:embed="rId12"/>
          <a:stretch/>
        </p:blipFill>
        <p:spPr>
          <a:xfrm>
            <a:off x="8720280" y="3776040"/>
            <a:ext cx="2595600" cy="2865240"/>
          </a:xfrm>
          <a:prstGeom prst="rect">
            <a:avLst/>
          </a:prstGeom>
          <a:ln w="0">
            <a:noFill/>
          </a:ln>
        </p:spPr>
      </p:pic>
      <p:sp>
        <p:nvSpPr>
          <p:cNvPr id="736" name="TextBox 735"/>
          <p:cNvSpPr txBox="1"/>
          <p:nvPr/>
        </p:nvSpPr>
        <p:spPr>
          <a:xfrm>
            <a:off x="307800" y="228960"/>
            <a:ext cx="3373560" cy="7441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4800" b="1" strike="noStrike" spc="-1">
                <a:solidFill>
                  <a:srgbClr val="000000"/>
                </a:solidFill>
                <a:latin typeface="Calibri"/>
                <a:ea typeface="Calibri"/>
              </a:rPr>
              <a:t>Blogiau </a:t>
            </a:r>
            <a:r>
              <a:rPr lang="en-US" sz="4800" b="1" strike="noStrike" spc="-1">
                <a:solidFill>
                  <a:srgbClr val="4472C4"/>
                </a:solidFill>
                <a:latin typeface="Calibri"/>
                <a:ea typeface="Calibri"/>
              </a:rPr>
              <a:t>Blogs</a:t>
            </a:r>
            <a:endParaRPr lang="en-US" sz="48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" name="Free-form: Shape 736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738" name="Picture 737"/>
          <p:cNvPicPr/>
          <p:nvPr/>
        </p:nvPicPr>
        <p:blipFill>
          <a:blip r:embed="rId3"/>
          <a:stretch/>
        </p:blipFill>
        <p:spPr>
          <a:xfrm>
            <a:off x="97560" y="-2880"/>
            <a:ext cx="3520080" cy="4345920"/>
          </a:xfrm>
          <a:prstGeom prst="rect">
            <a:avLst/>
          </a:prstGeom>
          <a:ln w="0">
            <a:noFill/>
          </a:ln>
        </p:spPr>
      </p:pic>
      <p:pic>
        <p:nvPicPr>
          <p:cNvPr id="739" name="Picture 738"/>
          <p:cNvPicPr/>
          <p:nvPr/>
        </p:nvPicPr>
        <p:blipFill>
          <a:blip r:embed="rId4"/>
          <a:stretch/>
        </p:blipFill>
        <p:spPr>
          <a:xfrm rot="21232800">
            <a:off x="472320" y="320400"/>
            <a:ext cx="2589840" cy="3519720"/>
          </a:xfrm>
          <a:prstGeom prst="rect">
            <a:avLst/>
          </a:prstGeom>
          <a:ln w="0">
            <a:noFill/>
          </a:ln>
        </p:spPr>
      </p:pic>
      <p:pic>
        <p:nvPicPr>
          <p:cNvPr id="740" name="Picture 739"/>
          <p:cNvPicPr/>
          <p:nvPr/>
        </p:nvPicPr>
        <p:blipFill>
          <a:blip r:embed="rId5"/>
          <a:stretch/>
        </p:blipFill>
        <p:spPr>
          <a:xfrm>
            <a:off x="8397360" y="-30600"/>
            <a:ext cx="3782160" cy="4803120"/>
          </a:xfrm>
          <a:prstGeom prst="rect">
            <a:avLst/>
          </a:prstGeom>
          <a:ln w="0">
            <a:noFill/>
          </a:ln>
        </p:spPr>
      </p:pic>
      <p:pic>
        <p:nvPicPr>
          <p:cNvPr id="741" name="Picture 740"/>
          <p:cNvPicPr/>
          <p:nvPr/>
        </p:nvPicPr>
        <p:blipFill>
          <a:blip r:embed="rId6"/>
          <a:stretch/>
        </p:blipFill>
        <p:spPr>
          <a:xfrm rot="220800">
            <a:off x="8719920" y="255960"/>
            <a:ext cx="2957400" cy="4051440"/>
          </a:xfrm>
          <a:prstGeom prst="rect">
            <a:avLst/>
          </a:prstGeom>
          <a:ln w="0">
            <a:noFill/>
          </a:ln>
        </p:spPr>
      </p:pic>
      <p:pic>
        <p:nvPicPr>
          <p:cNvPr id="742" name="Picture 741"/>
          <p:cNvPicPr/>
          <p:nvPr/>
        </p:nvPicPr>
        <p:blipFill>
          <a:blip r:embed="rId7"/>
          <a:stretch/>
        </p:blipFill>
        <p:spPr>
          <a:xfrm>
            <a:off x="2633400" y="-152280"/>
            <a:ext cx="4015440" cy="4645080"/>
          </a:xfrm>
          <a:prstGeom prst="rect">
            <a:avLst/>
          </a:prstGeom>
          <a:ln w="0">
            <a:noFill/>
          </a:ln>
        </p:spPr>
      </p:pic>
      <p:pic>
        <p:nvPicPr>
          <p:cNvPr id="743" name="Picture 742"/>
          <p:cNvPicPr/>
          <p:nvPr/>
        </p:nvPicPr>
        <p:blipFill>
          <a:blip r:embed="rId8"/>
          <a:stretch/>
        </p:blipFill>
        <p:spPr>
          <a:xfrm rot="932400">
            <a:off x="3250800" y="327960"/>
            <a:ext cx="2601360" cy="3504960"/>
          </a:xfrm>
          <a:prstGeom prst="rect">
            <a:avLst/>
          </a:prstGeom>
          <a:ln w="0">
            <a:noFill/>
          </a:ln>
        </p:spPr>
      </p:pic>
      <p:pic>
        <p:nvPicPr>
          <p:cNvPr id="744" name="Picture 743"/>
          <p:cNvPicPr/>
          <p:nvPr/>
        </p:nvPicPr>
        <p:blipFill>
          <a:blip r:embed="rId9"/>
          <a:stretch/>
        </p:blipFill>
        <p:spPr>
          <a:xfrm>
            <a:off x="5583960" y="-2880"/>
            <a:ext cx="4149360" cy="4771440"/>
          </a:xfrm>
          <a:prstGeom prst="rect">
            <a:avLst/>
          </a:prstGeom>
          <a:ln w="0">
            <a:noFill/>
          </a:ln>
        </p:spPr>
      </p:pic>
      <p:pic>
        <p:nvPicPr>
          <p:cNvPr id="745" name="Picture 744"/>
          <p:cNvPicPr/>
          <p:nvPr/>
        </p:nvPicPr>
        <p:blipFill>
          <a:blip r:embed="rId10"/>
          <a:stretch/>
        </p:blipFill>
        <p:spPr>
          <a:xfrm rot="20815200">
            <a:off x="6157080" y="464400"/>
            <a:ext cx="2825280" cy="3656520"/>
          </a:xfrm>
          <a:prstGeom prst="rect">
            <a:avLst/>
          </a:prstGeom>
          <a:ln w="0">
            <a:noFill/>
          </a:ln>
        </p:spPr>
      </p:pic>
      <p:sp>
        <p:nvSpPr>
          <p:cNvPr id="746" name="TextBox 745"/>
          <p:cNvSpPr txBox="1"/>
          <p:nvPr/>
        </p:nvSpPr>
        <p:spPr>
          <a:xfrm>
            <a:off x="5653080" y="4793400"/>
            <a:ext cx="22824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47" name="TextBox 746"/>
          <p:cNvSpPr txBox="1"/>
          <p:nvPr/>
        </p:nvSpPr>
        <p:spPr>
          <a:xfrm>
            <a:off x="5996160" y="4782600"/>
            <a:ext cx="505440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Which bodies have published the professional reports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48" name="TextBox 747"/>
          <p:cNvSpPr txBox="1"/>
          <p:nvPr/>
        </p:nvSpPr>
        <p:spPr>
          <a:xfrm>
            <a:off x="5996160" y="5056920"/>
            <a:ext cx="354096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above? Are they trustworthy sources?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49" name="TextBox 748"/>
          <p:cNvSpPr txBox="1"/>
          <p:nvPr/>
        </p:nvSpPr>
        <p:spPr>
          <a:xfrm>
            <a:off x="5653080" y="5342040"/>
            <a:ext cx="22824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50" name="TextBox 749"/>
          <p:cNvSpPr txBox="1"/>
          <p:nvPr/>
        </p:nvSpPr>
        <p:spPr>
          <a:xfrm>
            <a:off x="5996160" y="5331240"/>
            <a:ext cx="424656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How are they relevant to education in Wales?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51" name="TextBox 750"/>
          <p:cNvSpPr txBox="1"/>
          <p:nvPr/>
        </p:nvSpPr>
        <p:spPr>
          <a:xfrm>
            <a:off x="5653080" y="5616000"/>
            <a:ext cx="228600" cy="25632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Arial"/>
                <a:ea typeface="Arial"/>
              </a:rPr>
              <a:t>•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52" name="TextBox 751"/>
          <p:cNvSpPr txBox="1"/>
          <p:nvPr/>
        </p:nvSpPr>
        <p:spPr>
          <a:xfrm>
            <a:off x="5996160" y="5605200"/>
            <a:ext cx="515484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What aspects would you need to consider before using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53" name="TextBox 752"/>
          <p:cNvSpPr txBox="1"/>
          <p:nvPr/>
        </p:nvSpPr>
        <p:spPr>
          <a:xfrm>
            <a:off x="5996160" y="5880240"/>
            <a:ext cx="298620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them in your academic writing?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54" name="TextBox 753"/>
          <p:cNvSpPr txBox="1"/>
          <p:nvPr/>
        </p:nvSpPr>
        <p:spPr>
          <a:xfrm>
            <a:off x="264240" y="4782600"/>
            <a:ext cx="528120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• Pa gyrff sydd wedi cyhoeddi’r adroddiadau proffesiynol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55" name="TextBox 754"/>
          <p:cNvSpPr txBox="1"/>
          <p:nvPr/>
        </p:nvSpPr>
        <p:spPr>
          <a:xfrm>
            <a:off x="264240" y="5056920"/>
            <a:ext cx="398592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uchod? A ydynt yn ffynonellau dibynadwy?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56" name="TextBox 755"/>
          <p:cNvSpPr txBox="1"/>
          <p:nvPr/>
        </p:nvSpPr>
        <p:spPr>
          <a:xfrm>
            <a:off x="264240" y="5331240"/>
            <a:ext cx="465660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• Sut maent yn berthnasol i addysg yng Nghymru?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57" name="TextBox 756"/>
          <p:cNvSpPr txBox="1"/>
          <p:nvPr/>
        </p:nvSpPr>
        <p:spPr>
          <a:xfrm>
            <a:off x="264240" y="5605200"/>
            <a:ext cx="522936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• Pa agweddau y byddai’n rhaid i chi eu hystyried cyn eu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58" name="TextBox 757"/>
          <p:cNvSpPr txBox="1"/>
          <p:nvPr/>
        </p:nvSpPr>
        <p:spPr>
          <a:xfrm>
            <a:off x="264240" y="5880240"/>
            <a:ext cx="3675240" cy="279360"/>
          </a:xfrm>
          <a:prstGeom prst="rect">
            <a:avLst/>
          </a:prstGeom>
          <a:noFill/>
          <a:ln w="0">
            <a:noFill/>
          </a:ln>
        </p:spPr>
        <p:txBody>
          <a:bodyPr wrap="none" lIns="0" tIns="0" rIns="0" bIns="0" anchor="t">
            <a:noAutofit/>
          </a:bodyPr>
          <a:lstStyle/>
          <a:p>
            <a:r>
              <a:rPr lang="en-US" sz="1800" b="0" strike="noStrike" spc="-1">
                <a:solidFill>
                  <a:srgbClr val="000000"/>
                </a:solidFill>
                <a:latin typeface="Calibri"/>
                <a:ea typeface="Calibri"/>
              </a:rPr>
              <a:t>defnyddio yn eich gwaith academaidd? </a:t>
            </a:r>
            <a:endParaRPr lang="en-US" sz="18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9" name="Free-form: Shape 758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760" name="Picture 759"/>
          <p:cNvPicPr/>
          <p:nvPr/>
        </p:nvPicPr>
        <p:blipFill>
          <a:blip r:embed="rId3"/>
          <a:stretch/>
        </p:blipFill>
        <p:spPr>
          <a:xfrm>
            <a:off x="28440" y="28440"/>
            <a:ext cx="12134520" cy="68004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1" name="Free-form: Shape 760"/>
          <p:cNvSpPr/>
          <p:nvPr/>
        </p:nvSpPr>
        <p:spPr>
          <a:xfrm>
            <a:off x="0" y="-360"/>
            <a:ext cx="12192120" cy="6858360"/>
          </a:xfrm>
          <a:custGeom>
            <a:avLst/>
            <a:gdLst/>
            <a:ahLst/>
            <a:cxnLst/>
            <a:rect l="0" t="0" r="r" b="b"/>
            <a:pathLst>
              <a:path w="33867" h="19051">
                <a:moveTo>
                  <a:pt x="0" y="19051"/>
                </a:moveTo>
                <a:lnTo>
                  <a:pt x="33867" y="19051"/>
                </a:lnTo>
                <a:lnTo>
                  <a:pt x="33867" y="0"/>
                </a:lnTo>
                <a:lnTo>
                  <a:pt x="0" y="0"/>
                </a:lnTo>
                <a:lnTo>
                  <a:pt x="0" y="19051"/>
                </a:lnTo>
                <a:close/>
              </a:path>
            </a:pathLst>
          </a:custGeom>
          <a:solidFill>
            <a:srgbClr val="FFFFFF"/>
          </a:solidFill>
          <a:ln w="0">
            <a:noFill/>
          </a:ln>
        </p:spPr>
        <p:txBody>
          <a:bodyPr lIns="0" tIns="0" rIns="0" bIns="0" anchor="t">
            <a:noAutofit/>
          </a:bodyPr>
          <a:lstStyle/>
          <a:p>
            <a:endParaRPr lang="en-US" sz="2400" b="0" strike="noStrike" spc="-1">
              <a:solidFill>
                <a:srgbClr val="000000"/>
              </a:solidFill>
              <a:latin typeface="Times New Roman"/>
            </a:endParaRPr>
          </a:p>
        </p:txBody>
      </p:sp>
      <p:pic>
        <p:nvPicPr>
          <p:cNvPr id="762" name="Picture 761"/>
          <p:cNvPicPr/>
          <p:nvPr/>
        </p:nvPicPr>
        <p:blipFill>
          <a:blip r:embed="rId3"/>
          <a:stretch/>
        </p:blipFill>
        <p:spPr>
          <a:xfrm>
            <a:off x="5664960" y="643320"/>
            <a:ext cx="6348240" cy="5570640"/>
          </a:xfrm>
          <a:prstGeom prst="rect">
            <a:avLst/>
          </a:prstGeom>
          <a:ln w="0">
            <a:noFill/>
          </a:ln>
        </p:spPr>
      </p:pic>
      <p:pic>
        <p:nvPicPr>
          <p:cNvPr id="763" name="Picture 762"/>
          <p:cNvPicPr/>
          <p:nvPr/>
        </p:nvPicPr>
        <p:blipFill>
          <a:blip r:embed="rId4"/>
          <a:stretch/>
        </p:blipFill>
        <p:spPr>
          <a:xfrm>
            <a:off x="15120" y="643320"/>
            <a:ext cx="5649120" cy="5570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1938</Words>
  <Application>Microsoft Office PowerPoint</Application>
  <PresentationFormat>Widescreen</PresentationFormat>
  <Paragraphs>437</Paragraphs>
  <Slides>51</Slides>
  <Notes>14</Notes>
  <HiddenSlides>0</HiddenSlides>
  <MMClips>2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51</vt:i4>
      </vt:variant>
    </vt:vector>
  </HeadingPairs>
  <TitlesOfParts>
    <vt:vector size="60" baseType="lpstr">
      <vt:lpstr>InkFree</vt:lpstr>
      <vt:lpstr>Aptos</vt:lpstr>
      <vt:lpstr>Arial</vt:lpstr>
      <vt:lpstr>Calibri</vt:lpstr>
      <vt:lpstr>Ink Free</vt:lpstr>
      <vt:lpstr>Symbol</vt:lpstr>
      <vt:lpstr>Times New Roman</vt:lpstr>
      <vt:lpstr>Wingdings</vt:lpstr>
      <vt:lpstr>Office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Laura Emanuel</cp:lastModifiedBy>
  <cp:revision>1</cp:revision>
  <dcterms:modified xsi:type="dcterms:W3CDTF">2026-10-27T12:19:16Z</dcterms:modified>
</cp:coreProperties>
</file>

<file path=docProps/core0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dc:description/>
  <dc:language>en-US</dc:language>
  <cp:lastModifiedBy/>
  <cp:revision>0</cp:revision>
  <dc:subject/>
  <dc:title/>
</cp:coreProperties>
</file>