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4"/>
  </p:sldMasterIdLst>
  <p:notesMasterIdLst>
    <p:notesMasterId r:id="rId25"/>
  </p:notesMasterIdLst>
  <p:handoutMasterIdLst>
    <p:handoutMasterId r:id="rId26"/>
  </p:handoutMasterIdLst>
  <p:sldIdLst>
    <p:sldId id="258" r:id="rId5"/>
    <p:sldId id="293" r:id="rId6"/>
    <p:sldId id="292" r:id="rId7"/>
    <p:sldId id="295" r:id="rId8"/>
    <p:sldId id="302" r:id="rId9"/>
    <p:sldId id="308" r:id="rId10"/>
    <p:sldId id="296" r:id="rId11"/>
    <p:sldId id="287" r:id="rId12"/>
    <p:sldId id="297" r:id="rId13"/>
    <p:sldId id="298" r:id="rId14"/>
    <p:sldId id="299" r:id="rId15"/>
    <p:sldId id="300" r:id="rId16"/>
    <p:sldId id="301" r:id="rId17"/>
    <p:sldId id="260" r:id="rId18"/>
    <p:sldId id="294" r:id="rId19"/>
    <p:sldId id="309" r:id="rId20"/>
    <p:sldId id="312" r:id="rId21"/>
    <p:sldId id="303" r:id="rId22"/>
    <p:sldId id="305" r:id="rId23"/>
    <p:sldId id="306" r:id="rId24"/>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7330" autoAdjust="0"/>
  </p:normalViewPr>
  <p:slideViewPr>
    <p:cSldViewPr showGuides="1">
      <p:cViewPr varScale="1">
        <p:scale>
          <a:sx n="32" d="100"/>
          <a:sy n="32" d="100"/>
        </p:scale>
        <p:origin x="948" y="60"/>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4/30/2025</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4/30/2025</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Quotes to be added </a:t>
            </a:r>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681094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https://www.cwvys.org.uk/wp-content/uploads/2014/06/HB-Enabling-Participation.pdf</a:t>
            </a:r>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51764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2142200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220794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https://www.scie.org.uk/publications/guides/guide51/at-a-glance/</a:t>
            </a:r>
          </a:p>
        </p:txBody>
      </p:sp>
      <p:sp>
        <p:nvSpPr>
          <p:cNvPr id="4" name="Slide Number Placeholder 3"/>
          <p:cNvSpPr>
            <a:spLocks noGrp="1"/>
          </p:cNvSpPr>
          <p:nvPr>
            <p:ph type="sldNum" sz="quarter" idx="5"/>
          </p:nvPr>
        </p:nvSpPr>
        <p:spPr/>
        <p:txBody>
          <a:bodyPr/>
          <a:lstStyle/>
          <a:p>
            <a:fld id="{B8796F01-7154-41E0-B48B-A6921757531A}" type="slidenum">
              <a:rPr lang="en-GB" smtClean="0"/>
              <a:pPr/>
              <a:t>15</a:t>
            </a:fld>
            <a:endParaRPr lang="en-GB"/>
          </a:p>
        </p:txBody>
      </p:sp>
    </p:spTree>
    <p:extLst>
      <p:ext uri="{BB962C8B-B14F-4D97-AF65-F5344CB8AC3E}">
        <p14:creationId xmlns:p14="http://schemas.microsoft.com/office/powerpoint/2010/main" val="635422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believe is the biggest issue we face as youth workers? </a:t>
            </a:r>
          </a:p>
        </p:txBody>
      </p:sp>
      <p:sp>
        <p:nvSpPr>
          <p:cNvPr id="4" name="Slide Number Placeholder 3"/>
          <p:cNvSpPr>
            <a:spLocks noGrp="1"/>
          </p:cNvSpPr>
          <p:nvPr>
            <p:ph type="sldNum" sz="quarter" idx="5"/>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869267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19</a:t>
            </a:fld>
            <a:endParaRPr lang="en-GB"/>
          </a:p>
        </p:txBody>
      </p:sp>
    </p:spTree>
    <p:extLst>
      <p:ext uri="{BB962C8B-B14F-4D97-AF65-F5344CB8AC3E}">
        <p14:creationId xmlns:p14="http://schemas.microsoft.com/office/powerpoint/2010/main" val="1390341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Kolbs</a:t>
            </a:r>
            <a:r>
              <a:rPr lang="en-GB" dirty="0"/>
              <a:t>/ </a:t>
            </a:r>
            <a:r>
              <a:rPr lang="en-GB" dirty="0" err="1"/>
              <a:t>gibbs</a:t>
            </a:r>
            <a:r>
              <a:rPr lang="en-GB" dirty="0"/>
              <a:t> reflective cycle </a:t>
            </a:r>
          </a:p>
        </p:txBody>
      </p:sp>
      <p:sp>
        <p:nvSpPr>
          <p:cNvPr id="4" name="Slide Number Placeholder 3"/>
          <p:cNvSpPr>
            <a:spLocks noGrp="1"/>
          </p:cNvSpPr>
          <p:nvPr>
            <p:ph type="sldNum" sz="quarter" idx="5"/>
          </p:nvPr>
        </p:nvSpPr>
        <p:spPr/>
        <p:txBody>
          <a:bodyPr/>
          <a:lstStyle/>
          <a:p>
            <a:fld id="{B8796F01-7154-41E0-B48B-A6921757531A}" type="slidenum">
              <a:rPr lang="en-GB" smtClean="0"/>
              <a:pPr/>
              <a:t>20</a:t>
            </a:fld>
            <a:endParaRPr lang="en-GB"/>
          </a:p>
        </p:txBody>
      </p:sp>
    </p:spTree>
    <p:extLst>
      <p:ext uri="{BB962C8B-B14F-4D97-AF65-F5344CB8AC3E}">
        <p14:creationId xmlns:p14="http://schemas.microsoft.com/office/powerpoint/2010/main" val="24279179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4/30/2025</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4/30/2025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4/30/2025</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4/30/2025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4/30/2025</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4/30/2025</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4/30/2025</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4/30/2025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4/30/2025</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4/30/2025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4/30/2025</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4/30/2025</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hworkwales.org.uk/wp-content/uploads/2017/11/A-Community-Profile.pdf" TargetMode="External"/><Relationship Id="rId2" Type="http://schemas.openxmlformats.org/officeDocument/2006/relationships/hyperlink" Target="https://www.youthworkwales.org.uk/wp-content/uploads/2018/03/Summer-scheme-application-evaluation.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3" Type="http://schemas.openxmlformats.org/officeDocument/2006/relationships/hyperlink" Target="https://pjp-eu.coe.int/documents/42128013/47261233/T-Kit_10.pdf/8d85c6ac-05e5-4715-8f43-0f9c3018772a?t=137727231800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812D-550B-4F22-A5CB-3A6B0CAC175E}"/>
              </a:ext>
            </a:extLst>
          </p:cNvPr>
          <p:cNvSpPr>
            <a:spLocks noGrp="1"/>
          </p:cNvSpPr>
          <p:nvPr>
            <p:ph type="title"/>
          </p:nvPr>
        </p:nvSpPr>
        <p:spPr/>
        <p:txBody>
          <a:bodyPr/>
          <a:lstStyle/>
          <a:p>
            <a:r>
              <a:rPr lang="en-GB" dirty="0"/>
              <a:t>Plan for today</a:t>
            </a:r>
          </a:p>
        </p:txBody>
      </p:sp>
      <p:sp>
        <p:nvSpPr>
          <p:cNvPr id="3" name="Content Placeholder 2">
            <a:extLst>
              <a:ext uri="{FF2B5EF4-FFF2-40B4-BE49-F238E27FC236}">
                <a16:creationId xmlns:a16="http://schemas.microsoft.com/office/drawing/2014/main" id="{6E90E9F5-5E7B-46A6-BC12-CBCD1E61885C}"/>
              </a:ext>
            </a:extLst>
          </p:cNvPr>
          <p:cNvSpPr>
            <a:spLocks noGrp="1"/>
          </p:cNvSpPr>
          <p:nvPr>
            <p:ph idx="1"/>
          </p:nvPr>
        </p:nvSpPr>
        <p:spPr/>
        <p:txBody>
          <a:bodyPr/>
          <a:lstStyle/>
          <a:p>
            <a:r>
              <a:rPr lang="en-GB" dirty="0"/>
              <a:t>Recap on directed study</a:t>
            </a:r>
          </a:p>
          <a:p>
            <a:r>
              <a:rPr lang="en-GB" dirty="0"/>
              <a:t>Participation </a:t>
            </a:r>
          </a:p>
          <a:p>
            <a:r>
              <a:rPr lang="en-GB" dirty="0"/>
              <a:t>Co production </a:t>
            </a:r>
          </a:p>
          <a:p>
            <a:r>
              <a:rPr lang="en-GB" dirty="0"/>
              <a:t>Participation in practice</a:t>
            </a:r>
          </a:p>
        </p:txBody>
      </p:sp>
    </p:spTree>
    <p:extLst>
      <p:ext uri="{BB962C8B-B14F-4D97-AF65-F5344CB8AC3E}">
        <p14:creationId xmlns:p14="http://schemas.microsoft.com/office/powerpoint/2010/main" val="1455305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40F1-1C70-4782-B955-81733E1743F9}"/>
              </a:ext>
            </a:extLst>
          </p:cNvPr>
          <p:cNvSpPr>
            <a:spLocks noGrp="1"/>
          </p:cNvSpPr>
          <p:nvPr>
            <p:ph type="title"/>
          </p:nvPr>
        </p:nvSpPr>
        <p:spPr/>
        <p:txBody>
          <a:bodyPr/>
          <a:lstStyle/>
          <a:p>
            <a:r>
              <a:rPr lang="en-GB" dirty="0"/>
              <a:t>What do we mean when we use the term participation? </a:t>
            </a:r>
          </a:p>
        </p:txBody>
      </p:sp>
      <p:sp>
        <p:nvSpPr>
          <p:cNvPr id="3" name="Content Placeholder 2">
            <a:extLst>
              <a:ext uri="{FF2B5EF4-FFF2-40B4-BE49-F238E27FC236}">
                <a16:creationId xmlns:a16="http://schemas.microsoft.com/office/drawing/2014/main" id="{DA700E7E-5B2C-4D36-B1BF-5CEE5B1C2FAC}"/>
              </a:ext>
            </a:extLst>
          </p:cNvPr>
          <p:cNvSpPr>
            <a:spLocks noGrp="1"/>
          </p:cNvSpPr>
          <p:nvPr>
            <p:ph idx="1"/>
          </p:nvPr>
        </p:nvSpPr>
        <p:spPr/>
        <p:txBody>
          <a:bodyPr>
            <a:normAutofit fontScale="85000" lnSpcReduction="20000"/>
          </a:bodyPr>
          <a:lstStyle/>
          <a:p>
            <a:r>
              <a:rPr lang="en-GB" dirty="0"/>
              <a:t>Youth participation is important and has benefits for the young people themselves, the youth group and community as a whole. It is the role of the volunteer youth worker to encourage young people’s participation. </a:t>
            </a:r>
            <a:br>
              <a:rPr lang="en-GB" dirty="0"/>
            </a:br>
            <a:br>
              <a:rPr lang="en-GB" dirty="0"/>
            </a:br>
            <a:r>
              <a:rPr lang="en-GB" dirty="0"/>
              <a:t>Young people become more confident and enthusiastic when they see that their views are being taken seriously and acted upon. They feel increased ownership of and responsibility for their youth group.  Their self-esteem improves, they gain skills, and they become more likely to actively participate in other areas of their lives (for example their local community, school, politics).  </a:t>
            </a:r>
            <a:br>
              <a:rPr lang="en-GB" dirty="0"/>
            </a:br>
            <a:br>
              <a:rPr lang="en-GB" dirty="0"/>
            </a:br>
            <a:r>
              <a:rPr lang="en-GB" dirty="0"/>
              <a:t>If young people are involved in planning and decision-making, the youth group activities are more likely to be relevant and enjoyable for young people.  This means young people are more likely to attend, and display good behaviour when they do.  </a:t>
            </a:r>
          </a:p>
          <a:p>
            <a:pPr marL="0" indent="0">
              <a:buNone/>
            </a:pPr>
            <a:r>
              <a:rPr lang="en-GB" dirty="0"/>
              <a:t>(Youth work essentials, 2022)</a:t>
            </a:r>
          </a:p>
        </p:txBody>
      </p:sp>
    </p:spTree>
    <p:extLst>
      <p:ext uri="{BB962C8B-B14F-4D97-AF65-F5344CB8AC3E}">
        <p14:creationId xmlns:p14="http://schemas.microsoft.com/office/powerpoint/2010/main" val="1877833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4BDCE-D33E-44C7-A0E6-89A6216D2BC6}"/>
              </a:ext>
            </a:extLst>
          </p:cNvPr>
          <p:cNvSpPr>
            <a:spLocks noGrp="1"/>
          </p:cNvSpPr>
          <p:nvPr>
            <p:ph type="title"/>
          </p:nvPr>
        </p:nvSpPr>
        <p:spPr/>
        <p:txBody>
          <a:bodyPr/>
          <a:lstStyle/>
          <a:p>
            <a:r>
              <a:rPr lang="en-GB" dirty="0"/>
              <a:t>Youth Work in Wales: Principles and Purposes</a:t>
            </a:r>
          </a:p>
        </p:txBody>
      </p:sp>
      <p:sp>
        <p:nvSpPr>
          <p:cNvPr id="3" name="Content Placeholder 2">
            <a:extLst>
              <a:ext uri="{FF2B5EF4-FFF2-40B4-BE49-F238E27FC236}">
                <a16:creationId xmlns:a16="http://schemas.microsoft.com/office/drawing/2014/main" id="{C3554BD0-82C7-43A5-9A81-93862675FCA2}"/>
              </a:ext>
            </a:extLst>
          </p:cNvPr>
          <p:cNvSpPr>
            <a:spLocks noGrp="1"/>
          </p:cNvSpPr>
          <p:nvPr>
            <p:ph idx="1"/>
          </p:nvPr>
        </p:nvSpPr>
        <p:spPr/>
        <p:txBody>
          <a:bodyPr/>
          <a:lstStyle/>
          <a:p>
            <a:r>
              <a:rPr lang="en-GB" dirty="0"/>
              <a:t>5 Pillars- Participation</a:t>
            </a:r>
          </a:p>
          <a:p>
            <a:endParaRPr lang="en-GB" dirty="0"/>
          </a:p>
          <a:p>
            <a:r>
              <a:rPr lang="en-GB" dirty="0"/>
              <a:t>Encouraging and supporting young people to become partners in, and share responsibility for, the opportunities, learning processes and decision-making structures which affect their own and other people's lives and environments.</a:t>
            </a:r>
          </a:p>
          <a:p>
            <a:endParaRPr lang="en-GB" dirty="0"/>
          </a:p>
        </p:txBody>
      </p:sp>
    </p:spTree>
    <p:extLst>
      <p:ext uri="{BB962C8B-B14F-4D97-AF65-F5344CB8AC3E}">
        <p14:creationId xmlns:p14="http://schemas.microsoft.com/office/powerpoint/2010/main" val="3931149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E89F-CA2F-4B9E-967A-1A1E23E84BD7}"/>
              </a:ext>
            </a:extLst>
          </p:cNvPr>
          <p:cNvSpPr>
            <a:spLocks noGrp="1"/>
          </p:cNvSpPr>
          <p:nvPr>
            <p:ph type="title"/>
          </p:nvPr>
        </p:nvSpPr>
        <p:spPr/>
        <p:txBody>
          <a:bodyPr/>
          <a:lstStyle/>
          <a:p>
            <a:r>
              <a:rPr lang="en-GB" dirty="0"/>
              <a:t>Hart’s Ladder of Participation</a:t>
            </a:r>
          </a:p>
        </p:txBody>
      </p:sp>
      <p:pic>
        <p:nvPicPr>
          <p:cNvPr id="7" name="Content Placeholder 6">
            <a:extLst>
              <a:ext uri="{FF2B5EF4-FFF2-40B4-BE49-F238E27FC236}">
                <a16:creationId xmlns:a16="http://schemas.microsoft.com/office/drawing/2014/main" id="{1CFE71B9-EA4E-4F8F-BCD1-43665DC12170}"/>
              </a:ext>
            </a:extLst>
          </p:cNvPr>
          <p:cNvPicPr>
            <a:picLocks noGrp="1" noChangeAspect="1"/>
          </p:cNvPicPr>
          <p:nvPr>
            <p:ph idx="1"/>
          </p:nvPr>
        </p:nvPicPr>
        <p:blipFill rotWithShape="1">
          <a:blip r:embed="rId2"/>
          <a:srcRect l="17915" t="17696" r="18661" b="4987"/>
          <a:stretch/>
        </p:blipFill>
        <p:spPr>
          <a:xfrm>
            <a:off x="1413892" y="1489769"/>
            <a:ext cx="7848872" cy="5276551"/>
          </a:xfrm>
        </p:spPr>
      </p:pic>
    </p:spTree>
    <p:extLst>
      <p:ext uri="{BB962C8B-B14F-4D97-AF65-F5344CB8AC3E}">
        <p14:creationId xmlns:p14="http://schemas.microsoft.com/office/powerpoint/2010/main" val="3655165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48D0-6690-4AEF-8129-74198DC9F3D3}"/>
              </a:ext>
            </a:extLst>
          </p:cNvPr>
          <p:cNvSpPr>
            <a:spLocks noGrp="1"/>
          </p:cNvSpPr>
          <p:nvPr>
            <p:ph type="title"/>
          </p:nvPr>
        </p:nvSpPr>
        <p:spPr/>
        <p:txBody>
          <a:bodyPr/>
          <a:lstStyle/>
          <a:p>
            <a:r>
              <a:rPr lang="en-GB" dirty="0"/>
              <a:t>Benefits of participation?</a:t>
            </a:r>
          </a:p>
        </p:txBody>
      </p:sp>
      <p:sp>
        <p:nvSpPr>
          <p:cNvPr id="3" name="Content Placeholder 2">
            <a:extLst>
              <a:ext uri="{FF2B5EF4-FFF2-40B4-BE49-F238E27FC236}">
                <a16:creationId xmlns:a16="http://schemas.microsoft.com/office/drawing/2014/main" id="{38DCDA80-6187-4EBF-8E80-23964F2065B5}"/>
              </a:ext>
            </a:extLst>
          </p:cNvPr>
          <p:cNvSpPr>
            <a:spLocks noGrp="1"/>
          </p:cNvSpPr>
          <p:nvPr>
            <p:ph idx="1"/>
          </p:nvPr>
        </p:nvSpPr>
        <p:spPr/>
        <p:txBody>
          <a:bodyPr>
            <a:normAutofit fontScale="77500" lnSpcReduction="20000"/>
          </a:bodyPr>
          <a:lstStyle/>
          <a:p>
            <a:r>
              <a:rPr lang="en-GB" dirty="0"/>
              <a:t>A feeling of being listened to, having worth and being valued</a:t>
            </a:r>
          </a:p>
          <a:p>
            <a:r>
              <a:rPr lang="en-GB" dirty="0"/>
              <a:t>Respect gained from having a voice and feeling influential</a:t>
            </a:r>
          </a:p>
          <a:p>
            <a:r>
              <a:rPr lang="en-GB" dirty="0"/>
              <a:t>New skills, including personal understanding about how they make a difference </a:t>
            </a:r>
          </a:p>
          <a:p>
            <a:r>
              <a:rPr lang="en-GB" dirty="0"/>
              <a:t>Personal development (confidence/ self-esteem/ aspirations) which also usually results in less bullying </a:t>
            </a:r>
          </a:p>
          <a:p>
            <a:r>
              <a:rPr lang="en-GB" dirty="0"/>
              <a:t>Feel they are making a difference</a:t>
            </a:r>
          </a:p>
          <a:p>
            <a:r>
              <a:rPr lang="en-GB" dirty="0"/>
              <a:t>Greater knowledge of how to participate in wider society as they grow into adulthood </a:t>
            </a:r>
          </a:p>
          <a:p>
            <a:r>
              <a:rPr lang="en-GB" dirty="0"/>
              <a:t>The ability to practise important life skills such as problem-solving, decision-making, negotiation, listening communication and giving and receiving feedback</a:t>
            </a:r>
          </a:p>
          <a:p>
            <a:pPr marL="0" indent="0">
              <a:buNone/>
            </a:pPr>
            <a:r>
              <a:rPr lang="en-GB" dirty="0"/>
              <a:t>https://www.cwvys.org.uk/wp-content/uploads/2014/06/HB-Enabling-Participation.pdf</a:t>
            </a:r>
          </a:p>
          <a:p>
            <a:pPr marL="0" indent="0">
              <a:buNone/>
            </a:pPr>
            <a:endParaRPr lang="en-GB" dirty="0"/>
          </a:p>
        </p:txBody>
      </p:sp>
    </p:spTree>
    <p:extLst>
      <p:ext uri="{BB962C8B-B14F-4D97-AF65-F5344CB8AC3E}">
        <p14:creationId xmlns:p14="http://schemas.microsoft.com/office/powerpoint/2010/main" val="1673901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E9D4E-0795-4849-B176-BEA2E467020D}"/>
              </a:ext>
            </a:extLst>
          </p:cNvPr>
          <p:cNvSpPr>
            <a:spLocks noGrp="1"/>
          </p:cNvSpPr>
          <p:nvPr>
            <p:ph type="title"/>
          </p:nvPr>
        </p:nvSpPr>
        <p:spPr>
          <a:xfrm>
            <a:off x="1117309" y="76200"/>
            <a:ext cx="10157354" cy="1397000"/>
          </a:xfrm>
        </p:spPr>
        <p:txBody>
          <a:bodyPr anchor="b">
            <a:normAutofit/>
          </a:bodyPr>
          <a:lstStyle/>
          <a:p>
            <a:r>
              <a:rPr lang="en-GB" dirty="0"/>
              <a:t>Barriers to participation </a:t>
            </a:r>
          </a:p>
        </p:txBody>
      </p:sp>
      <p:sp>
        <p:nvSpPr>
          <p:cNvPr id="3" name="Content Placeholder 2">
            <a:extLst>
              <a:ext uri="{FF2B5EF4-FFF2-40B4-BE49-F238E27FC236}">
                <a16:creationId xmlns:a16="http://schemas.microsoft.com/office/drawing/2014/main" id="{7C482AFE-6BED-4E38-9B9A-E32F881D9CD1}"/>
              </a:ext>
            </a:extLst>
          </p:cNvPr>
          <p:cNvSpPr>
            <a:spLocks noGrp="1"/>
          </p:cNvSpPr>
          <p:nvPr>
            <p:ph idx="1"/>
          </p:nvPr>
        </p:nvSpPr>
        <p:spPr>
          <a:xfrm>
            <a:off x="1117309" y="1701800"/>
            <a:ext cx="10157354" cy="4470400"/>
          </a:xfrm>
        </p:spPr>
        <p:txBody>
          <a:bodyPr>
            <a:normAutofit/>
          </a:bodyPr>
          <a:lstStyle/>
          <a:p>
            <a:r>
              <a:rPr lang="en-GB" dirty="0"/>
              <a:t>These are very similar to barriers to Advocacy, Empowerments and Rights</a:t>
            </a:r>
          </a:p>
          <a:p>
            <a:r>
              <a:rPr lang="en-GB" dirty="0"/>
              <a:t>However more of an ownership on professionals allowing active participation </a:t>
            </a:r>
          </a:p>
        </p:txBody>
      </p:sp>
    </p:spTree>
    <p:extLst>
      <p:ext uri="{BB962C8B-B14F-4D97-AF65-F5344CB8AC3E}">
        <p14:creationId xmlns:p14="http://schemas.microsoft.com/office/powerpoint/2010/main" val="809460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61D25-1CB1-4B2C-9B47-1ED14C0269EC}"/>
              </a:ext>
            </a:extLst>
          </p:cNvPr>
          <p:cNvSpPr>
            <a:spLocks noGrp="1"/>
          </p:cNvSpPr>
          <p:nvPr>
            <p:ph type="title"/>
          </p:nvPr>
        </p:nvSpPr>
        <p:spPr>
          <a:xfrm>
            <a:off x="1117309" y="76200"/>
            <a:ext cx="10157354" cy="1397000"/>
          </a:xfrm>
        </p:spPr>
        <p:txBody>
          <a:bodyPr anchor="b">
            <a:normAutofit/>
          </a:bodyPr>
          <a:lstStyle/>
          <a:p>
            <a:r>
              <a:rPr lang="en-GB" dirty="0"/>
              <a:t>Participation standards</a:t>
            </a:r>
          </a:p>
        </p:txBody>
      </p:sp>
      <p:pic>
        <p:nvPicPr>
          <p:cNvPr id="5" name="Content Placeholder 4">
            <a:extLst>
              <a:ext uri="{FF2B5EF4-FFF2-40B4-BE49-F238E27FC236}">
                <a16:creationId xmlns:a16="http://schemas.microsoft.com/office/drawing/2014/main" id="{DDAB7D5C-7406-45C2-9A3C-9BAD183858EF}"/>
              </a:ext>
            </a:extLst>
          </p:cNvPr>
          <p:cNvPicPr>
            <a:picLocks noGrp="1" noChangeAspect="1"/>
          </p:cNvPicPr>
          <p:nvPr>
            <p:ph sz="half" idx="1"/>
          </p:nvPr>
        </p:nvPicPr>
        <p:blipFill rotWithShape="1">
          <a:blip r:embed="rId3"/>
          <a:srcRect l="24258" t="19306" r="24096" b="16376"/>
          <a:stretch/>
        </p:blipFill>
        <p:spPr>
          <a:xfrm>
            <a:off x="1117309" y="2537190"/>
            <a:ext cx="4977104" cy="2799620"/>
          </a:xfrm>
          <a:noFill/>
        </p:spPr>
      </p:pic>
      <p:sp>
        <p:nvSpPr>
          <p:cNvPr id="10" name="Content Placeholder 3">
            <a:extLst>
              <a:ext uri="{FF2B5EF4-FFF2-40B4-BE49-F238E27FC236}">
                <a16:creationId xmlns:a16="http://schemas.microsoft.com/office/drawing/2014/main" id="{26F77151-B6EE-4B33-5B86-8F7E675F9A56}"/>
              </a:ext>
            </a:extLst>
          </p:cNvPr>
          <p:cNvSpPr>
            <a:spLocks noGrp="1"/>
          </p:cNvSpPr>
          <p:nvPr>
            <p:ph sz="half" idx="2"/>
          </p:nvPr>
        </p:nvSpPr>
        <p:spPr>
          <a:xfrm>
            <a:off x="6297559" y="1701800"/>
            <a:ext cx="4977104" cy="4470400"/>
          </a:xfrm>
        </p:spPr>
        <p:txBody>
          <a:bodyPr/>
          <a:lstStyle/>
          <a:p>
            <a:r>
              <a:rPr lang="en-US" dirty="0"/>
              <a:t>Information </a:t>
            </a:r>
          </a:p>
          <a:p>
            <a:r>
              <a:rPr lang="en-US" dirty="0"/>
              <a:t>It’s your choice</a:t>
            </a:r>
          </a:p>
          <a:p>
            <a:r>
              <a:rPr lang="en-US" dirty="0"/>
              <a:t>No discrimination </a:t>
            </a:r>
          </a:p>
          <a:p>
            <a:r>
              <a:rPr lang="en-US" dirty="0"/>
              <a:t>Respect</a:t>
            </a:r>
          </a:p>
          <a:p>
            <a:r>
              <a:rPr lang="en-US" dirty="0"/>
              <a:t>You get something out of it</a:t>
            </a:r>
          </a:p>
          <a:p>
            <a:r>
              <a:rPr lang="en-US" dirty="0"/>
              <a:t>Feedback </a:t>
            </a:r>
          </a:p>
          <a:p>
            <a:r>
              <a:rPr lang="en-US" dirty="0"/>
              <a:t>Working better together</a:t>
            </a:r>
          </a:p>
        </p:txBody>
      </p:sp>
    </p:spTree>
    <p:extLst>
      <p:ext uri="{BB962C8B-B14F-4D97-AF65-F5344CB8AC3E}">
        <p14:creationId xmlns:p14="http://schemas.microsoft.com/office/powerpoint/2010/main" val="3176439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F5F84-E4D0-4566-8ADA-DA5BF8C45CBA}"/>
              </a:ext>
            </a:extLst>
          </p:cNvPr>
          <p:cNvSpPr>
            <a:spLocks noGrp="1"/>
          </p:cNvSpPr>
          <p:nvPr>
            <p:ph type="title"/>
          </p:nvPr>
        </p:nvSpPr>
        <p:spPr/>
        <p:txBody>
          <a:bodyPr>
            <a:normAutofit/>
          </a:bodyPr>
          <a:lstStyle/>
          <a:p>
            <a:br>
              <a:rPr lang="en-GB" dirty="0"/>
            </a:br>
            <a:r>
              <a:rPr lang="en-GB" dirty="0"/>
              <a:t>Participation in action </a:t>
            </a:r>
          </a:p>
        </p:txBody>
      </p:sp>
      <p:sp>
        <p:nvSpPr>
          <p:cNvPr id="3" name="Content Placeholder 2">
            <a:extLst>
              <a:ext uri="{FF2B5EF4-FFF2-40B4-BE49-F238E27FC236}">
                <a16:creationId xmlns:a16="http://schemas.microsoft.com/office/drawing/2014/main" id="{20CC7EE7-890B-414A-92A7-3FECAC17EBC5}"/>
              </a:ext>
            </a:extLst>
          </p:cNvPr>
          <p:cNvSpPr>
            <a:spLocks noGrp="1"/>
          </p:cNvSpPr>
          <p:nvPr>
            <p:ph idx="1"/>
          </p:nvPr>
        </p:nvSpPr>
        <p:spPr/>
        <p:txBody>
          <a:bodyPr>
            <a:normAutofit fontScale="92500"/>
          </a:bodyPr>
          <a:lstStyle/>
          <a:p>
            <a:pPr fontAlgn="base"/>
            <a:r>
              <a:rPr lang="en-GB" dirty="0"/>
              <a:t>Youth group membership reflects the make-up of the local community</a:t>
            </a:r>
          </a:p>
          <a:p>
            <a:pPr fontAlgn="base"/>
            <a:r>
              <a:rPr lang="en-GB" dirty="0"/>
              <a:t>Language used at the youth group shows respect for all members of the community.</a:t>
            </a:r>
          </a:p>
          <a:p>
            <a:pPr fontAlgn="base"/>
            <a:r>
              <a:rPr lang="en-GB" dirty="0"/>
              <a:t>Young people and workers agree on the rules for their youth group.</a:t>
            </a:r>
          </a:p>
          <a:p>
            <a:pPr fontAlgn="base"/>
            <a:r>
              <a:rPr lang="en-GB" dirty="0"/>
              <a:t>Young people can get a second chance if they break the rules</a:t>
            </a:r>
          </a:p>
          <a:p>
            <a:pPr fontAlgn="base"/>
            <a:r>
              <a:rPr lang="en-GB" dirty="0"/>
              <a:t>Young people and workers feel that they are treated with respect.</a:t>
            </a:r>
          </a:p>
          <a:p>
            <a:pPr marL="0" indent="0" fontAlgn="base">
              <a:buNone/>
            </a:pPr>
            <a:r>
              <a:rPr lang="en-GB" dirty="0"/>
              <a:t>http://www.youthworkessentials.org/volunteer-induction/involving-young-people-in-the-youth-group/guidelines-for-youth-participation.aspx</a:t>
            </a:r>
          </a:p>
          <a:p>
            <a:endParaRPr lang="en-GB" dirty="0"/>
          </a:p>
          <a:p>
            <a:endParaRPr lang="en-GB" dirty="0"/>
          </a:p>
        </p:txBody>
      </p:sp>
    </p:spTree>
    <p:extLst>
      <p:ext uri="{BB962C8B-B14F-4D97-AF65-F5344CB8AC3E}">
        <p14:creationId xmlns:p14="http://schemas.microsoft.com/office/powerpoint/2010/main" val="236867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F5DB5-C132-4DEC-83D0-D6AE949A2ADD}"/>
              </a:ext>
            </a:extLst>
          </p:cNvPr>
          <p:cNvSpPr>
            <a:spLocks noGrp="1"/>
          </p:cNvSpPr>
          <p:nvPr>
            <p:ph type="title"/>
          </p:nvPr>
        </p:nvSpPr>
        <p:spPr/>
        <p:txBody>
          <a:bodyPr/>
          <a:lstStyle/>
          <a:p>
            <a:r>
              <a:rPr lang="en-GB" dirty="0"/>
              <a:t>Accept young people’s ideas</a:t>
            </a:r>
          </a:p>
        </p:txBody>
      </p:sp>
      <p:sp>
        <p:nvSpPr>
          <p:cNvPr id="3" name="Content Placeholder 2">
            <a:extLst>
              <a:ext uri="{FF2B5EF4-FFF2-40B4-BE49-F238E27FC236}">
                <a16:creationId xmlns:a16="http://schemas.microsoft.com/office/drawing/2014/main" id="{66DEDC09-271D-40DA-8C6C-B3C0CA76B686}"/>
              </a:ext>
            </a:extLst>
          </p:cNvPr>
          <p:cNvSpPr>
            <a:spLocks noGrp="1"/>
          </p:cNvSpPr>
          <p:nvPr>
            <p:ph idx="1"/>
          </p:nvPr>
        </p:nvSpPr>
        <p:spPr/>
        <p:txBody>
          <a:bodyPr/>
          <a:lstStyle/>
          <a:p>
            <a:pPr fontAlgn="base"/>
            <a:r>
              <a:rPr lang="en-GB" dirty="0"/>
              <a:t>Workers listen to young people’s suggestions and change session plans.</a:t>
            </a:r>
          </a:p>
          <a:p>
            <a:pPr fontAlgn="base"/>
            <a:r>
              <a:rPr lang="en-GB" dirty="0"/>
              <a:t>Workers revise project to incorporate young people’s ideas.</a:t>
            </a:r>
          </a:p>
          <a:p>
            <a:pPr fontAlgn="base"/>
            <a:r>
              <a:rPr lang="en-GB" dirty="0"/>
              <a:t>Young people put their own ideas into practice with the support of workers.</a:t>
            </a:r>
          </a:p>
          <a:p>
            <a:pPr fontAlgn="base"/>
            <a:r>
              <a:rPr lang="en-GB" dirty="0"/>
              <a:t>Young people are enthusiastic because they can use their imagination.</a:t>
            </a:r>
          </a:p>
          <a:p>
            <a:endParaRPr lang="en-GB" dirty="0"/>
          </a:p>
          <a:p>
            <a:endParaRPr lang="en-GB" dirty="0"/>
          </a:p>
        </p:txBody>
      </p:sp>
    </p:spTree>
    <p:extLst>
      <p:ext uri="{BB962C8B-B14F-4D97-AF65-F5344CB8AC3E}">
        <p14:creationId xmlns:p14="http://schemas.microsoft.com/office/powerpoint/2010/main" val="3306064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DFF1A-3BA4-49D9-82D1-9B07DF2BA575}"/>
              </a:ext>
            </a:extLst>
          </p:cNvPr>
          <p:cNvSpPr>
            <a:spLocks noGrp="1"/>
          </p:cNvSpPr>
          <p:nvPr>
            <p:ph type="title"/>
          </p:nvPr>
        </p:nvSpPr>
        <p:spPr/>
        <p:txBody>
          <a:bodyPr/>
          <a:lstStyle/>
          <a:p>
            <a:r>
              <a:rPr lang="en-GB" dirty="0"/>
              <a:t>Support young people</a:t>
            </a:r>
          </a:p>
        </p:txBody>
      </p:sp>
      <p:sp>
        <p:nvSpPr>
          <p:cNvPr id="3" name="Content Placeholder 2">
            <a:extLst>
              <a:ext uri="{FF2B5EF4-FFF2-40B4-BE49-F238E27FC236}">
                <a16:creationId xmlns:a16="http://schemas.microsoft.com/office/drawing/2014/main" id="{855D4E92-CB78-4D9C-B3DB-2E1DCCE83E6B}"/>
              </a:ext>
            </a:extLst>
          </p:cNvPr>
          <p:cNvSpPr>
            <a:spLocks noGrp="1"/>
          </p:cNvSpPr>
          <p:nvPr>
            <p:ph idx="1"/>
          </p:nvPr>
        </p:nvSpPr>
        <p:spPr/>
        <p:txBody>
          <a:bodyPr>
            <a:normAutofit lnSpcReduction="10000"/>
          </a:bodyPr>
          <a:lstStyle/>
          <a:p>
            <a:pPr fontAlgn="base"/>
            <a:r>
              <a:rPr lang="en-GB" dirty="0"/>
              <a:t>Young people and workers talk about the progress of their project.</a:t>
            </a:r>
          </a:p>
          <a:p>
            <a:pPr fontAlgn="base"/>
            <a:r>
              <a:rPr lang="en-GB" dirty="0"/>
              <a:t>Workers support young people as they put their plans into practice, but don’t take over.</a:t>
            </a:r>
          </a:p>
          <a:p>
            <a:pPr fontAlgn="base"/>
            <a:r>
              <a:rPr lang="en-GB" dirty="0"/>
              <a:t>Young people see what they have learned even if the outcome wasn’t perfect.</a:t>
            </a:r>
          </a:p>
          <a:p>
            <a:pPr fontAlgn="base"/>
            <a:r>
              <a:rPr lang="en-GB" dirty="0"/>
              <a:t>Young people begin to recognise their own strengths and weaknesses.</a:t>
            </a:r>
          </a:p>
          <a:p>
            <a:pPr fontAlgn="base"/>
            <a:r>
              <a:rPr lang="en-GB" dirty="0"/>
              <a:t>Young people develop a more confident attitude towards new challenges.</a:t>
            </a:r>
          </a:p>
          <a:p>
            <a:endParaRPr lang="en-GB" dirty="0"/>
          </a:p>
          <a:p>
            <a:endParaRPr lang="en-GB" dirty="0"/>
          </a:p>
        </p:txBody>
      </p:sp>
    </p:spTree>
    <p:extLst>
      <p:ext uri="{BB962C8B-B14F-4D97-AF65-F5344CB8AC3E}">
        <p14:creationId xmlns:p14="http://schemas.microsoft.com/office/powerpoint/2010/main" val="2666385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3BEDA-8FAC-4973-94FC-3068EEE85926}"/>
              </a:ext>
            </a:extLst>
          </p:cNvPr>
          <p:cNvSpPr>
            <a:spLocks noGrp="1"/>
          </p:cNvSpPr>
          <p:nvPr>
            <p:ph type="title"/>
          </p:nvPr>
        </p:nvSpPr>
        <p:spPr/>
        <p:txBody>
          <a:bodyPr/>
          <a:lstStyle/>
          <a:p>
            <a:r>
              <a:rPr lang="en-GB" dirty="0"/>
              <a:t>Examples from your practice?</a:t>
            </a:r>
          </a:p>
        </p:txBody>
      </p:sp>
      <p:sp>
        <p:nvSpPr>
          <p:cNvPr id="3" name="Content Placeholder 2">
            <a:extLst>
              <a:ext uri="{FF2B5EF4-FFF2-40B4-BE49-F238E27FC236}">
                <a16:creationId xmlns:a16="http://schemas.microsoft.com/office/drawing/2014/main" id="{94D4D435-B9F5-400F-B661-6EBED4E866C4}"/>
              </a:ext>
            </a:extLst>
          </p:cNvPr>
          <p:cNvSpPr>
            <a:spLocks noGrp="1"/>
          </p:cNvSpPr>
          <p:nvPr>
            <p:ph idx="1"/>
          </p:nvPr>
        </p:nvSpPr>
        <p:spPr/>
        <p:txBody>
          <a:bodyPr/>
          <a:lstStyle/>
          <a:p>
            <a:pPr marL="0" indent="0" fontAlgn="base">
              <a:buNone/>
            </a:pPr>
            <a:r>
              <a:rPr lang="en-GB" dirty="0"/>
              <a:t>How can you embed participation in your practice?</a:t>
            </a:r>
          </a:p>
          <a:p>
            <a:pPr fontAlgn="base"/>
            <a:r>
              <a:rPr lang="en-GB" dirty="0"/>
              <a:t>Ask individual young people and small groups their opinions about decisions at the youth group while they are playing pool or having a drinks break.</a:t>
            </a:r>
          </a:p>
          <a:p>
            <a:pPr fontAlgn="base"/>
            <a:r>
              <a:rPr lang="en-GB" dirty="0"/>
              <a:t>Encourage everyone to contribute and listen carefully.</a:t>
            </a:r>
          </a:p>
          <a:p>
            <a:pPr fontAlgn="base"/>
            <a:r>
              <a:rPr lang="en-GB" dirty="0"/>
              <a:t>Keep a record of views and suggestions for follow up.</a:t>
            </a:r>
          </a:p>
          <a:p>
            <a:pPr fontAlgn="base"/>
            <a:r>
              <a:rPr lang="en-GB" dirty="0"/>
              <a:t>Always </a:t>
            </a:r>
            <a:r>
              <a:rPr lang="en-GB" b="1" dirty="0"/>
              <a:t>feedback</a:t>
            </a:r>
            <a:r>
              <a:rPr lang="en-GB" dirty="0"/>
              <a:t> to the young people!!</a:t>
            </a:r>
          </a:p>
          <a:p>
            <a:endParaRPr lang="en-GB" dirty="0"/>
          </a:p>
          <a:p>
            <a:endParaRPr lang="en-GB" dirty="0"/>
          </a:p>
        </p:txBody>
      </p:sp>
    </p:spTree>
    <p:extLst>
      <p:ext uri="{BB962C8B-B14F-4D97-AF65-F5344CB8AC3E}">
        <p14:creationId xmlns:p14="http://schemas.microsoft.com/office/powerpoint/2010/main" val="1212136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A3583-0FDD-4CB2-A727-D131B7901CC7}"/>
              </a:ext>
            </a:extLst>
          </p:cNvPr>
          <p:cNvSpPr>
            <a:spLocks noGrp="1"/>
          </p:cNvSpPr>
          <p:nvPr>
            <p:ph type="title"/>
          </p:nvPr>
        </p:nvSpPr>
        <p:spPr/>
        <p:txBody>
          <a:bodyPr/>
          <a:lstStyle/>
          <a:p>
            <a:r>
              <a:rPr lang="en-GB" dirty="0"/>
              <a:t>Examples from my practice</a:t>
            </a:r>
          </a:p>
        </p:txBody>
      </p:sp>
      <p:sp>
        <p:nvSpPr>
          <p:cNvPr id="3" name="Content Placeholder 2">
            <a:extLst>
              <a:ext uri="{FF2B5EF4-FFF2-40B4-BE49-F238E27FC236}">
                <a16:creationId xmlns:a16="http://schemas.microsoft.com/office/drawing/2014/main" id="{C148E11E-9933-4F9B-BC2B-90496417BE94}"/>
              </a:ext>
            </a:extLst>
          </p:cNvPr>
          <p:cNvSpPr>
            <a:spLocks noGrp="1"/>
          </p:cNvSpPr>
          <p:nvPr>
            <p:ph idx="1"/>
          </p:nvPr>
        </p:nvSpPr>
        <p:spPr/>
        <p:txBody>
          <a:bodyPr/>
          <a:lstStyle/>
          <a:p>
            <a:r>
              <a:rPr lang="en-GB" dirty="0" err="1"/>
              <a:t>Ystalyfera</a:t>
            </a:r>
            <a:r>
              <a:rPr lang="en-GB" dirty="0"/>
              <a:t> summer project </a:t>
            </a:r>
            <a:r>
              <a:rPr lang="en-GB" dirty="0">
                <a:hlinkClick r:id="rId2"/>
              </a:rPr>
              <a:t>https://www.youthworkwales.org.uk/wp-content/uploads/2018/03/Summer-scheme-application-evaluation.pdf</a:t>
            </a:r>
            <a:r>
              <a:rPr lang="en-GB" dirty="0"/>
              <a:t> </a:t>
            </a:r>
          </a:p>
          <a:p>
            <a:r>
              <a:rPr lang="en-GB" dirty="0"/>
              <a:t>6 out of Seven</a:t>
            </a:r>
            <a:r>
              <a:rPr lang="en-GB" dirty="0">
                <a:hlinkClick r:id="rId3"/>
              </a:rPr>
              <a:t> https://www.youthworkwales.org.uk/wp-content/uploads/2017/11/A-Community-Profile.pdf</a:t>
            </a:r>
            <a:r>
              <a:rPr lang="en-GB" dirty="0"/>
              <a:t> </a:t>
            </a:r>
          </a:p>
        </p:txBody>
      </p:sp>
    </p:spTree>
    <p:extLst>
      <p:ext uri="{BB962C8B-B14F-4D97-AF65-F5344CB8AC3E}">
        <p14:creationId xmlns:p14="http://schemas.microsoft.com/office/powerpoint/2010/main" val="2351580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Participation</a:t>
            </a:r>
          </a:p>
        </p:txBody>
      </p:sp>
      <p:sp>
        <p:nvSpPr>
          <p:cNvPr id="3" name="Content Placeholder 2"/>
          <p:cNvSpPr>
            <a:spLocks noGrp="1"/>
          </p:cNvSpPr>
          <p:nvPr>
            <p:ph idx="1"/>
          </p:nvPr>
        </p:nvSpPr>
        <p:spPr/>
        <p:txBody>
          <a:bodyPr>
            <a:normAutofit fontScale="92500"/>
          </a:bodyPr>
          <a:lstStyle/>
          <a:p>
            <a:r>
              <a:rPr lang="en-GB" dirty="0"/>
              <a:t>Where does the drive to encourage young people’s participation come from?</a:t>
            </a:r>
          </a:p>
          <a:p>
            <a:endParaRPr lang="en-GB" dirty="0"/>
          </a:p>
          <a:p>
            <a:r>
              <a:rPr lang="en-GB" dirty="0"/>
              <a:t>What do we mean when we talk about young people’s participation?</a:t>
            </a:r>
          </a:p>
          <a:p>
            <a:endParaRPr lang="en-GB" dirty="0"/>
          </a:p>
          <a:p>
            <a:r>
              <a:rPr lang="en-GB" dirty="0"/>
              <a:t>What are the differences between consultation and participation?</a:t>
            </a:r>
          </a:p>
          <a:p>
            <a:endParaRPr lang="en-GB" dirty="0"/>
          </a:p>
          <a:p>
            <a:r>
              <a:rPr lang="en-GB" dirty="0"/>
              <a:t>Discuss examples of consultation and participatory approaches.. </a:t>
            </a:r>
          </a:p>
        </p:txBody>
      </p:sp>
    </p:spTree>
    <p:extLst>
      <p:ext uri="{BB962C8B-B14F-4D97-AF65-F5344CB8AC3E}">
        <p14:creationId xmlns:p14="http://schemas.microsoft.com/office/powerpoint/2010/main" val="3674576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A5493-A54F-4BAA-8D8D-8991F361D70A}"/>
              </a:ext>
            </a:extLst>
          </p:cNvPr>
          <p:cNvSpPr>
            <a:spLocks noGrp="1"/>
          </p:cNvSpPr>
          <p:nvPr>
            <p:ph type="title"/>
          </p:nvPr>
        </p:nvSpPr>
        <p:spPr/>
        <p:txBody>
          <a:bodyPr/>
          <a:lstStyle/>
          <a:p>
            <a:r>
              <a:rPr lang="en-GB" dirty="0"/>
              <a:t>Co production vs Participation </a:t>
            </a:r>
          </a:p>
        </p:txBody>
      </p:sp>
      <p:sp>
        <p:nvSpPr>
          <p:cNvPr id="3" name="Content Placeholder 2">
            <a:extLst>
              <a:ext uri="{FF2B5EF4-FFF2-40B4-BE49-F238E27FC236}">
                <a16:creationId xmlns:a16="http://schemas.microsoft.com/office/drawing/2014/main" id="{F5BED219-D8E2-424E-921C-EEDDC1E21BD4}"/>
              </a:ext>
            </a:extLst>
          </p:cNvPr>
          <p:cNvSpPr>
            <a:spLocks noGrp="1"/>
          </p:cNvSpPr>
          <p:nvPr>
            <p:ph sz="half" idx="1"/>
          </p:nvPr>
        </p:nvSpPr>
        <p:spPr/>
        <p:txBody>
          <a:bodyPr>
            <a:normAutofit fontScale="92500" lnSpcReduction="10000"/>
          </a:bodyPr>
          <a:lstStyle/>
          <a:p>
            <a:r>
              <a:rPr lang="en-GB" dirty="0">
                <a:solidFill>
                  <a:srgbClr val="202124"/>
                </a:solidFill>
              </a:rPr>
              <a:t>Social Care Institute for Excellence states </a:t>
            </a:r>
            <a:endParaRPr lang="en-GB" dirty="0"/>
          </a:p>
          <a:p>
            <a:r>
              <a:rPr lang="en-GB" i="0" dirty="0">
                <a:solidFill>
                  <a:srgbClr val="202124"/>
                </a:solidFill>
                <a:effectLst/>
              </a:rPr>
              <a:t>'"Co-production" is when an individual influences the support and services received, or when groups of people get together to influence the way that services are designed, commissioned and delivered</a:t>
            </a:r>
            <a:r>
              <a:rPr lang="en-GB" b="0" i="0" dirty="0">
                <a:solidFill>
                  <a:srgbClr val="202124"/>
                </a:solidFill>
                <a:effectLst/>
              </a:rPr>
              <a:t>.</a:t>
            </a:r>
          </a:p>
        </p:txBody>
      </p:sp>
      <p:sp>
        <p:nvSpPr>
          <p:cNvPr id="4" name="Content Placeholder 3">
            <a:extLst>
              <a:ext uri="{FF2B5EF4-FFF2-40B4-BE49-F238E27FC236}">
                <a16:creationId xmlns:a16="http://schemas.microsoft.com/office/drawing/2014/main" id="{F8CCD7EC-8CF2-454A-BEFD-C5A0FFE9FD60}"/>
              </a:ext>
            </a:extLst>
          </p:cNvPr>
          <p:cNvSpPr>
            <a:spLocks noGrp="1"/>
          </p:cNvSpPr>
          <p:nvPr>
            <p:ph sz="half" idx="2"/>
          </p:nvPr>
        </p:nvSpPr>
        <p:spPr/>
        <p:txBody>
          <a:bodyPr>
            <a:normAutofit fontScale="92500" lnSpcReduction="10000"/>
          </a:bodyPr>
          <a:lstStyle/>
          <a:p>
            <a:r>
              <a:rPr lang="en-GB" dirty="0"/>
              <a:t>Participation is a scale and how individuals are involved. </a:t>
            </a:r>
          </a:p>
          <a:p>
            <a:r>
              <a:rPr lang="en-GB" dirty="0"/>
              <a:t>If active participation takes place this is almost the same as coproduction</a:t>
            </a:r>
          </a:p>
          <a:p>
            <a:r>
              <a:rPr lang="en-GB" i="0" dirty="0">
                <a:solidFill>
                  <a:srgbClr val="202124"/>
                </a:solidFill>
                <a:effectLst/>
              </a:rPr>
              <a:t>Youth participation actively involves young people in decision-making processes on issues that affect them. Young people make invaluable contributions to communities and are empowered themselves when they participate.</a:t>
            </a:r>
            <a:endParaRPr lang="en-GB" dirty="0"/>
          </a:p>
        </p:txBody>
      </p:sp>
    </p:spTree>
    <p:extLst>
      <p:ext uri="{BB962C8B-B14F-4D97-AF65-F5344CB8AC3E}">
        <p14:creationId xmlns:p14="http://schemas.microsoft.com/office/powerpoint/2010/main" val="3514390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C280B-31E1-42B4-97D1-325F6986F86C}"/>
              </a:ext>
            </a:extLst>
          </p:cNvPr>
          <p:cNvSpPr>
            <a:spLocks noGrp="1"/>
          </p:cNvSpPr>
          <p:nvPr>
            <p:ph type="title"/>
          </p:nvPr>
        </p:nvSpPr>
        <p:spPr>
          <a:xfrm>
            <a:off x="1117309" y="76200"/>
            <a:ext cx="10157354" cy="1397000"/>
          </a:xfrm>
        </p:spPr>
        <p:txBody>
          <a:bodyPr anchor="b">
            <a:normAutofit/>
          </a:bodyPr>
          <a:lstStyle/>
          <a:p>
            <a:endParaRPr lang="en-GB" dirty="0"/>
          </a:p>
        </p:txBody>
      </p:sp>
      <p:pic>
        <p:nvPicPr>
          <p:cNvPr id="4" name="Content Placeholder 3">
            <a:extLst>
              <a:ext uri="{FF2B5EF4-FFF2-40B4-BE49-F238E27FC236}">
                <a16:creationId xmlns:a16="http://schemas.microsoft.com/office/drawing/2014/main" id="{F3DCD61E-6487-4FF0-9355-98CBE104CE47}"/>
              </a:ext>
            </a:extLst>
          </p:cNvPr>
          <p:cNvPicPr>
            <a:picLocks noGrp="1" noChangeAspect="1"/>
          </p:cNvPicPr>
          <p:nvPr>
            <p:ph sz="half" idx="1"/>
          </p:nvPr>
        </p:nvPicPr>
        <p:blipFill rotWithShape="1">
          <a:blip r:embed="rId2"/>
          <a:srcRect l="18453" r="1721" b="-2"/>
          <a:stretch/>
        </p:blipFill>
        <p:spPr>
          <a:xfrm>
            <a:off x="3286100" y="1703469"/>
            <a:ext cx="4977104" cy="4470400"/>
          </a:xfrm>
          <a:prstGeom prst="rect">
            <a:avLst/>
          </a:prstGeom>
          <a:noFill/>
        </p:spPr>
      </p:pic>
    </p:spTree>
    <p:extLst>
      <p:ext uri="{BB962C8B-B14F-4D97-AF65-F5344CB8AC3E}">
        <p14:creationId xmlns:p14="http://schemas.microsoft.com/office/powerpoint/2010/main" val="933650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5735" y="1122288"/>
            <a:ext cx="10157354" cy="1159024"/>
          </a:xfrm>
        </p:spPr>
        <p:txBody>
          <a:bodyPr>
            <a:normAutofit fontScale="90000"/>
          </a:bodyPr>
          <a:lstStyle/>
          <a:p>
            <a:br>
              <a:rPr lang="en-GB" b="1" dirty="0"/>
            </a:br>
            <a:r>
              <a:rPr lang="en-GB" b="1" dirty="0"/>
              <a:t>Expected Outcomes of Active Participation</a:t>
            </a:r>
            <a:br>
              <a:rPr lang="en-GB" dirty="0"/>
            </a:br>
            <a:endParaRPr lang="en-GB" dirty="0"/>
          </a:p>
        </p:txBody>
      </p:sp>
      <p:sp>
        <p:nvSpPr>
          <p:cNvPr id="3" name="Content Placeholder 2"/>
          <p:cNvSpPr>
            <a:spLocks noGrp="1"/>
          </p:cNvSpPr>
          <p:nvPr>
            <p:ph idx="1"/>
          </p:nvPr>
        </p:nvSpPr>
        <p:spPr>
          <a:xfrm>
            <a:off x="621804" y="2060848"/>
            <a:ext cx="10873208" cy="4536504"/>
          </a:xfrm>
        </p:spPr>
        <p:txBody>
          <a:bodyPr>
            <a:normAutofit fontScale="70000" lnSpcReduction="20000"/>
          </a:bodyPr>
          <a:lstStyle/>
          <a:p>
            <a:r>
              <a:rPr lang="en-GB" dirty="0"/>
              <a:t>Take some time to identify and discuss examples from your work which have contributed to achieving outcomes for young people.</a:t>
            </a:r>
          </a:p>
          <a:p>
            <a:endParaRPr lang="en-GB" dirty="0"/>
          </a:p>
          <a:p>
            <a:pPr lvl="0"/>
            <a:r>
              <a:rPr lang="en-GB" dirty="0"/>
              <a:t>The outcomes of </a:t>
            </a:r>
            <a:r>
              <a:rPr lang="en-GB" b="1" dirty="0"/>
              <a:t>active participation i</a:t>
            </a:r>
            <a:r>
              <a:rPr lang="en-GB" dirty="0"/>
              <a:t>nclude: </a:t>
            </a:r>
          </a:p>
          <a:p>
            <a:pPr lvl="0"/>
            <a:r>
              <a:rPr lang="en-GB" dirty="0"/>
              <a:t>enjoyment and achievement; </a:t>
            </a:r>
          </a:p>
          <a:p>
            <a:pPr lvl="0"/>
            <a:r>
              <a:rPr lang="en-GB" dirty="0"/>
              <a:t>making a positive contribution to their Youth Club or project, to their neighbourhood, community and society;</a:t>
            </a:r>
          </a:p>
          <a:p>
            <a:pPr lvl="0"/>
            <a:r>
              <a:rPr lang="en-GB" dirty="0"/>
              <a:t>improved health, fitness and well being;</a:t>
            </a:r>
          </a:p>
          <a:p>
            <a:pPr lvl="0"/>
            <a:r>
              <a:rPr lang="en-GB" dirty="0"/>
              <a:t>acquiring new and enhancing existing practical skills related to, for example, their involvement in sport or creative activities or as members of a Youth Forum;</a:t>
            </a:r>
          </a:p>
          <a:p>
            <a:pPr lvl="0"/>
            <a:r>
              <a:rPr lang="en-GB" dirty="0"/>
              <a:t>improved knowledge and understanding of the wide range of  issues which affect them; </a:t>
            </a:r>
          </a:p>
          <a:p>
            <a:r>
              <a:rPr lang="en-GB" dirty="0"/>
              <a:t>becoming involved in community activities; learning to manage risk in supportive situations</a:t>
            </a:r>
          </a:p>
        </p:txBody>
      </p:sp>
    </p:spTree>
    <p:extLst>
      <p:ext uri="{BB962C8B-B14F-4D97-AF65-F5344CB8AC3E}">
        <p14:creationId xmlns:p14="http://schemas.microsoft.com/office/powerpoint/2010/main" val="39633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6F45E-0CDC-4460-AE08-0FFD8B75997F}"/>
              </a:ext>
            </a:extLst>
          </p:cNvPr>
          <p:cNvSpPr>
            <a:spLocks noGrp="1"/>
          </p:cNvSpPr>
          <p:nvPr>
            <p:ph type="title"/>
          </p:nvPr>
        </p:nvSpPr>
        <p:spPr/>
        <p:txBody>
          <a:bodyPr/>
          <a:lstStyle/>
          <a:p>
            <a:r>
              <a:rPr lang="en-GB" dirty="0"/>
              <a:t>How to get young people to participate</a:t>
            </a:r>
          </a:p>
        </p:txBody>
      </p:sp>
      <p:sp>
        <p:nvSpPr>
          <p:cNvPr id="3" name="Content Placeholder 2">
            <a:extLst>
              <a:ext uri="{FF2B5EF4-FFF2-40B4-BE49-F238E27FC236}">
                <a16:creationId xmlns:a16="http://schemas.microsoft.com/office/drawing/2014/main" id="{244E6C4D-F7CF-4B06-868B-BA2F227D0238}"/>
              </a:ext>
            </a:extLst>
          </p:cNvPr>
          <p:cNvSpPr>
            <a:spLocks noGrp="1"/>
          </p:cNvSpPr>
          <p:nvPr>
            <p:ph idx="1"/>
          </p:nvPr>
        </p:nvSpPr>
        <p:spPr/>
        <p:txBody>
          <a:bodyPr>
            <a:normAutofit/>
          </a:bodyPr>
          <a:lstStyle/>
          <a:p>
            <a:r>
              <a:rPr lang="en-GB" dirty="0"/>
              <a:t>Make it relevant</a:t>
            </a:r>
          </a:p>
          <a:p>
            <a:r>
              <a:rPr lang="en-GB" dirty="0"/>
              <a:t>Ideas Avalanche/ Post it Idea storm</a:t>
            </a:r>
          </a:p>
          <a:p>
            <a:r>
              <a:rPr lang="en-GB" dirty="0"/>
              <a:t>Diamond ranking </a:t>
            </a:r>
          </a:p>
          <a:p>
            <a:r>
              <a:rPr lang="en-GB" dirty="0"/>
              <a:t>Easy, Hard, Rock. </a:t>
            </a:r>
          </a:p>
          <a:p>
            <a:r>
              <a:rPr lang="en-GB" dirty="0"/>
              <a:t>HOW, HOW, HOW</a:t>
            </a:r>
          </a:p>
          <a:p>
            <a:r>
              <a:rPr lang="en-GB" dirty="0"/>
              <a:t>SWOTT (Strength, Weakness, Opportunity, Threats and Training) </a:t>
            </a:r>
          </a:p>
          <a:p>
            <a:r>
              <a:rPr lang="en-GB" dirty="0"/>
              <a:t>Your ideas?</a:t>
            </a:r>
          </a:p>
        </p:txBody>
      </p:sp>
    </p:spTree>
    <p:extLst>
      <p:ext uri="{BB962C8B-B14F-4D97-AF65-F5344CB8AC3E}">
        <p14:creationId xmlns:p14="http://schemas.microsoft.com/office/powerpoint/2010/main" val="534667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DBE8-00C0-429E-BF62-A0CF5273FD39}"/>
              </a:ext>
            </a:extLst>
          </p:cNvPr>
          <p:cNvSpPr>
            <a:spLocks noGrp="1"/>
          </p:cNvSpPr>
          <p:nvPr>
            <p:ph type="title"/>
          </p:nvPr>
        </p:nvSpPr>
        <p:spPr/>
        <p:txBody>
          <a:bodyPr/>
          <a:lstStyle/>
          <a:p>
            <a:r>
              <a:rPr lang="en-GB" dirty="0"/>
              <a:t>Gathering views</a:t>
            </a:r>
          </a:p>
        </p:txBody>
      </p:sp>
      <p:sp>
        <p:nvSpPr>
          <p:cNvPr id="3" name="Content Placeholder 2">
            <a:extLst>
              <a:ext uri="{FF2B5EF4-FFF2-40B4-BE49-F238E27FC236}">
                <a16:creationId xmlns:a16="http://schemas.microsoft.com/office/drawing/2014/main" id="{BFFF9E53-7A30-4D45-AFEE-B53E2B0A43F2}"/>
              </a:ext>
            </a:extLst>
          </p:cNvPr>
          <p:cNvSpPr>
            <a:spLocks noGrp="1"/>
          </p:cNvSpPr>
          <p:nvPr>
            <p:ph idx="1"/>
          </p:nvPr>
        </p:nvSpPr>
        <p:spPr/>
        <p:txBody>
          <a:bodyPr>
            <a:normAutofit lnSpcReduction="10000"/>
          </a:bodyPr>
          <a:lstStyle/>
          <a:p>
            <a:r>
              <a:rPr lang="en-GB" dirty="0"/>
              <a:t>Opinion finder</a:t>
            </a:r>
          </a:p>
          <a:p>
            <a:r>
              <a:rPr lang="en-GB" dirty="0"/>
              <a:t>Paper carrousel</a:t>
            </a:r>
          </a:p>
          <a:p>
            <a:r>
              <a:rPr lang="en-GB" dirty="0"/>
              <a:t>Hopes and Fears</a:t>
            </a:r>
          </a:p>
          <a:p>
            <a:r>
              <a:rPr lang="en-GB" dirty="0"/>
              <a:t>Talking stick </a:t>
            </a:r>
          </a:p>
          <a:p>
            <a:r>
              <a:rPr lang="en-GB" dirty="0"/>
              <a:t>PMI</a:t>
            </a:r>
          </a:p>
          <a:p>
            <a:r>
              <a:rPr lang="en-GB" dirty="0"/>
              <a:t>Discussion groups</a:t>
            </a:r>
          </a:p>
          <a:p>
            <a:r>
              <a:rPr lang="en-GB" dirty="0"/>
              <a:t>Show and tell</a:t>
            </a:r>
          </a:p>
          <a:p>
            <a:r>
              <a:rPr lang="en-GB" dirty="0"/>
              <a:t>Your ideas?</a:t>
            </a:r>
          </a:p>
          <a:p>
            <a:endParaRPr lang="en-GB" dirty="0"/>
          </a:p>
        </p:txBody>
      </p:sp>
      <p:pic>
        <p:nvPicPr>
          <p:cNvPr id="4" name="Picture 3">
            <a:extLst>
              <a:ext uri="{FF2B5EF4-FFF2-40B4-BE49-F238E27FC236}">
                <a16:creationId xmlns:a16="http://schemas.microsoft.com/office/drawing/2014/main" id="{DC401D28-CC69-4444-B436-3092192F9E3A}"/>
              </a:ext>
            </a:extLst>
          </p:cNvPr>
          <p:cNvPicPr>
            <a:picLocks noChangeAspect="1"/>
          </p:cNvPicPr>
          <p:nvPr/>
        </p:nvPicPr>
        <p:blipFill>
          <a:blip r:embed="rId3"/>
          <a:stretch>
            <a:fillRect/>
          </a:stretch>
        </p:blipFill>
        <p:spPr>
          <a:xfrm>
            <a:off x="8753718" y="519230"/>
            <a:ext cx="2551187" cy="1907939"/>
          </a:xfrm>
          <a:prstGeom prst="rect">
            <a:avLst/>
          </a:prstGeom>
        </p:spPr>
      </p:pic>
      <p:pic>
        <p:nvPicPr>
          <p:cNvPr id="1026" name="Picture 2" descr="Hopes and Fears Toolkit activity - Enterprise Design Thinking">
            <a:extLst>
              <a:ext uri="{FF2B5EF4-FFF2-40B4-BE49-F238E27FC236}">
                <a16:creationId xmlns:a16="http://schemas.microsoft.com/office/drawing/2014/main" id="{3F168FCC-6927-4D35-B25B-384F771386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34969" y="2620044"/>
            <a:ext cx="2343150" cy="19431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B1DA61B-CF53-4ED6-9E61-6EC14D9E22F6}"/>
              </a:ext>
            </a:extLst>
          </p:cNvPr>
          <p:cNvPicPr>
            <a:picLocks noChangeAspect="1"/>
          </p:cNvPicPr>
          <p:nvPr/>
        </p:nvPicPr>
        <p:blipFill>
          <a:blip r:embed="rId5"/>
          <a:stretch>
            <a:fillRect/>
          </a:stretch>
        </p:blipFill>
        <p:spPr>
          <a:xfrm>
            <a:off x="8834969" y="4869160"/>
            <a:ext cx="2590800" cy="1762125"/>
          </a:xfrm>
          <a:prstGeom prst="rect">
            <a:avLst/>
          </a:prstGeom>
        </p:spPr>
      </p:pic>
    </p:spTree>
    <p:extLst>
      <p:ext uri="{BB962C8B-B14F-4D97-AF65-F5344CB8AC3E}">
        <p14:creationId xmlns:p14="http://schemas.microsoft.com/office/powerpoint/2010/main" val="220166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8AE7E-0E10-486C-867E-24A251954A78}"/>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9C0C54AF-208E-4525-A2A7-BA10E6302418}"/>
              </a:ext>
            </a:extLst>
          </p:cNvPr>
          <p:cNvSpPr>
            <a:spLocks noGrp="1"/>
          </p:cNvSpPr>
          <p:nvPr>
            <p:ph idx="1"/>
          </p:nvPr>
        </p:nvSpPr>
        <p:spPr/>
        <p:txBody>
          <a:bodyPr>
            <a:normAutofit/>
          </a:bodyPr>
          <a:lstStyle/>
          <a:p>
            <a:r>
              <a:rPr lang="en-GB" dirty="0"/>
              <a:t>A process</a:t>
            </a:r>
          </a:p>
          <a:p>
            <a:r>
              <a:rPr lang="en-GB" dirty="0"/>
              <a:t>Dot voting </a:t>
            </a:r>
          </a:p>
          <a:p>
            <a:r>
              <a:rPr lang="en-GB" dirty="0"/>
              <a:t>Pants Tops and socks</a:t>
            </a:r>
          </a:p>
          <a:p>
            <a:r>
              <a:rPr lang="en-GB" dirty="0"/>
              <a:t>Evaluation dot target</a:t>
            </a:r>
          </a:p>
          <a:p>
            <a:r>
              <a:rPr lang="en-GB"/>
              <a:t>Planning </a:t>
            </a:r>
            <a:r>
              <a:rPr lang="en-GB" dirty="0"/>
              <a:t>the Way..</a:t>
            </a:r>
          </a:p>
          <a:p>
            <a:r>
              <a:rPr lang="en-GB" dirty="0">
                <a:hlinkClick r:id="rId3"/>
              </a:rPr>
              <a:t>https://pjp-eu.coe.int/documents/42128013/47261233/T-Kit_10.pdf/8d85c6ac-05e5-4715-8f43-0f9c3018772a?t=1377272318000</a:t>
            </a:r>
            <a:r>
              <a:rPr lang="en-GB" dirty="0"/>
              <a:t> </a:t>
            </a:r>
          </a:p>
          <a:p>
            <a:endParaRPr lang="en-GB" dirty="0"/>
          </a:p>
          <a:p>
            <a:pPr marL="0" indent="0">
              <a:buNone/>
            </a:pPr>
            <a:endParaRPr lang="en-GB" dirty="0"/>
          </a:p>
          <a:p>
            <a:endParaRPr lang="en-GB" dirty="0"/>
          </a:p>
        </p:txBody>
      </p:sp>
      <p:pic>
        <p:nvPicPr>
          <p:cNvPr id="4" name="Picture 3">
            <a:extLst>
              <a:ext uri="{FF2B5EF4-FFF2-40B4-BE49-F238E27FC236}">
                <a16:creationId xmlns:a16="http://schemas.microsoft.com/office/drawing/2014/main" id="{7E3442AF-196B-4AB0-9F4A-96656282B7B1}"/>
              </a:ext>
            </a:extLst>
          </p:cNvPr>
          <p:cNvPicPr>
            <a:picLocks noChangeAspect="1"/>
          </p:cNvPicPr>
          <p:nvPr/>
        </p:nvPicPr>
        <p:blipFill>
          <a:blip r:embed="rId4"/>
          <a:stretch>
            <a:fillRect/>
          </a:stretch>
        </p:blipFill>
        <p:spPr>
          <a:xfrm>
            <a:off x="9262809" y="364434"/>
            <a:ext cx="2011854" cy="3572566"/>
          </a:xfrm>
          <a:prstGeom prst="rect">
            <a:avLst/>
          </a:prstGeom>
        </p:spPr>
      </p:pic>
      <p:pic>
        <p:nvPicPr>
          <p:cNvPr id="5" name="Picture 3">
            <a:extLst>
              <a:ext uri="{FF2B5EF4-FFF2-40B4-BE49-F238E27FC236}">
                <a16:creationId xmlns:a16="http://schemas.microsoft.com/office/drawing/2014/main" id="{31A6E57C-CAEE-4548-8D81-8C7B19F7793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58508" y="4165600"/>
            <a:ext cx="3804023" cy="21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descr="How to perfect the facilitation tool, “sticky dot voting” - 4-H Leadership,  Citizenship &amp; Service">
            <a:extLst>
              <a:ext uri="{FF2B5EF4-FFF2-40B4-BE49-F238E27FC236}">
                <a16:creationId xmlns:a16="http://schemas.microsoft.com/office/drawing/2014/main" id="{D4E38336-9C2F-4445-8B5C-A156D4BA3D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82444" y="1064867"/>
            <a:ext cx="2105025"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57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7" ma:contentTypeDescription="Create a new document." ma:contentTypeScope="" ma:versionID="ddff9cce5571c27881c83896167a5644">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7150a572d0065b14476e583bd73c086e"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2676ab72-9079-411c-83fb-ee6e21d3608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50CEB1F-925D-4EF6-9CE1-DCE2D402B3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EE28CC8-FA7D-4981-9D4F-947EB5367CC8}">
  <ds:schemaRefs>
    <ds:schemaRef ds:uri="http://schemas.microsoft.com/office/2006/metadata/properties"/>
    <ds:schemaRef ds:uri="http://schemas.microsoft.com/office/2006/documentManagement/types"/>
    <ds:schemaRef ds:uri="http://schemas.microsoft.com/office/infopath/2007/PartnerControls"/>
    <ds:schemaRef ds:uri="http://purl.org/dc/dcmitype/"/>
    <ds:schemaRef ds:uri="2676ab72-9079-411c-83fb-ee6e21d36081"/>
    <ds:schemaRef ds:uri="http://purl.org/dc/elements/1.1/"/>
    <ds:schemaRef ds:uri="http://www.w3.org/XML/1998/namespace"/>
    <ds:schemaRef ds:uri="http://schemas.openxmlformats.org/package/2006/metadata/core-properties"/>
    <ds:schemaRef ds:uri="fb6e3afc-5266-4630-9c28-28963f20a13f"/>
    <ds:schemaRef ds:uri="http://purl.org/dc/terms/"/>
  </ds:schemaRefs>
</ds:datastoreItem>
</file>

<file path=customXml/itemProps3.xml><?xml version="1.0" encoding="utf-8"?>
<ds:datastoreItem xmlns:ds="http://schemas.openxmlformats.org/officeDocument/2006/customXml" ds:itemID="{823D1140-71EC-48E8-A9EF-1A458AD977C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Welcome back to school</Template>
  <TotalTime>7286</TotalTime>
  <Words>1147</Words>
  <Application>Microsoft Office PowerPoint</Application>
  <PresentationFormat>Custom</PresentationFormat>
  <Paragraphs>124</Paragraphs>
  <Slides>20</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Century Gothic</vt:lpstr>
      <vt:lpstr>Welcome back to school presentation</vt:lpstr>
      <vt:lpstr>Young People and Society 1: Advocacy, Empowerment, Participation and Rights</vt:lpstr>
      <vt:lpstr>Plan for today</vt:lpstr>
      <vt:lpstr>What do we mean when we use the term participation? </vt:lpstr>
      <vt:lpstr>Youth Work in Wales: Principles and Purposes</vt:lpstr>
      <vt:lpstr>Hart’s Ladder of Participation</vt:lpstr>
      <vt:lpstr>Benefits of participation?</vt:lpstr>
      <vt:lpstr>Barriers to participation </vt:lpstr>
      <vt:lpstr>Participation standards</vt:lpstr>
      <vt:lpstr> Participation in action </vt:lpstr>
      <vt:lpstr>Accept young people’s ideas</vt:lpstr>
      <vt:lpstr>Support young people</vt:lpstr>
      <vt:lpstr>Examples from your practice?</vt:lpstr>
      <vt:lpstr>Examples from my practice</vt:lpstr>
      <vt:lpstr>Participation</vt:lpstr>
      <vt:lpstr>Co production vs Participation </vt:lpstr>
      <vt:lpstr>PowerPoint Presentation</vt:lpstr>
      <vt:lpstr> Expected Outcomes of Active Participation </vt:lpstr>
      <vt:lpstr>How to get young people to participate</vt:lpstr>
      <vt:lpstr>Gathering views</vt:lpstr>
      <vt:lpstr>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24</cp:revision>
  <cp:lastPrinted>2022-03-09T08:11:41Z</cp:lastPrinted>
  <dcterms:created xsi:type="dcterms:W3CDTF">2022-02-28T08:54:48Z</dcterms:created>
  <dcterms:modified xsi:type="dcterms:W3CDTF">2025-04-30T08:13:02Z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