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92" r:id="rId3"/>
    <p:sldId id="270" r:id="rId4"/>
    <p:sldId id="291" r:id="rId5"/>
    <p:sldId id="257" r:id="rId6"/>
    <p:sldId id="258" r:id="rId7"/>
    <p:sldId id="259" r:id="rId8"/>
    <p:sldId id="260" r:id="rId9"/>
    <p:sldId id="261" r:id="rId10"/>
    <p:sldId id="262" r:id="rId11"/>
    <p:sldId id="263" r:id="rId12"/>
    <p:sldId id="264" r:id="rId13"/>
    <p:sldId id="293" r:id="rId14"/>
    <p:sldId id="266" r:id="rId15"/>
    <p:sldId id="274" r:id="rId16"/>
    <p:sldId id="275" r:id="rId17"/>
    <p:sldId id="286" r:id="rId18"/>
    <p:sldId id="267" r:id="rId19"/>
    <p:sldId id="276" r:id="rId20"/>
    <p:sldId id="294" r:id="rId21"/>
    <p:sldId id="284" r:id="rId22"/>
    <p:sldId id="281" r:id="rId23"/>
    <p:sldId id="289" r:id="rId24"/>
    <p:sldId id="283" r:id="rId25"/>
    <p:sldId id="282" r:id="rId26"/>
    <p:sldId id="295" r:id="rId27"/>
    <p:sldId id="278" r:id="rId28"/>
    <p:sldId id="279" r:id="rId29"/>
    <p:sldId id="280" r:id="rId30"/>
    <p:sldId id="287" r:id="rId31"/>
    <p:sldId id="290" r:id="rId32"/>
    <p:sldId id="268" r:id="rId33"/>
    <p:sldId id="298" r:id="rId34"/>
    <p:sldId id="269" r:id="rId35"/>
    <p:sldId id="288" r:id="rId36"/>
    <p:sldId id="271" r:id="rId37"/>
    <p:sldId id="296" r:id="rId38"/>
    <p:sldId id="272" r:id="rId39"/>
    <p:sldId id="297" r:id="rId40"/>
    <p:sldId id="273"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A1A9DC-4E02-429D-9ADC-65CAB7BECF5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F4D0E4C-839F-4824-9C2B-3D1BDA507F19}">
      <dgm:prSet custT="1"/>
      <dgm:spPr/>
      <dgm:t>
        <a:bodyPr/>
        <a:lstStyle/>
        <a:p>
          <a:r>
            <a:rPr lang="en-US" sz="3200">
              <a:latin typeface="Calibri"/>
              <a:ea typeface="Calibri"/>
              <a:cs typeface="Calibri"/>
            </a:rPr>
            <a:t>Crime rates are higher in low-income areas due to poverty, so police involvement is more regular</a:t>
          </a:r>
        </a:p>
      </dgm:t>
    </dgm:pt>
    <dgm:pt modelId="{F5675128-06A3-4260-8397-67590CFC15D7}" type="parTrans" cxnId="{5AFE852D-B3F5-4AE4-830C-5C64202AF398}">
      <dgm:prSet/>
      <dgm:spPr/>
      <dgm:t>
        <a:bodyPr/>
        <a:lstStyle/>
        <a:p>
          <a:endParaRPr lang="en-US"/>
        </a:p>
      </dgm:t>
    </dgm:pt>
    <dgm:pt modelId="{26623A1E-D277-450D-AB61-CA757E525BD7}" type="sibTrans" cxnId="{5AFE852D-B3F5-4AE4-830C-5C64202AF398}">
      <dgm:prSet/>
      <dgm:spPr/>
      <dgm:t>
        <a:bodyPr/>
        <a:lstStyle/>
        <a:p>
          <a:endParaRPr lang="en-US"/>
        </a:p>
      </dgm:t>
    </dgm:pt>
    <dgm:pt modelId="{EE336BAD-6984-43AB-94CB-468CF4019523}">
      <dgm:prSet/>
      <dgm:spPr/>
      <dgm:t>
        <a:bodyPr/>
        <a:lstStyle/>
        <a:p>
          <a:r>
            <a:rPr lang="en-US" sz="3200">
              <a:latin typeface="Calibri"/>
              <a:ea typeface="Calibri"/>
              <a:cs typeface="Calibri"/>
            </a:rPr>
            <a:t>To maintain crime police have set in place Police Community Support Officers (PCSOs) to patrol low-income areas(Rowland Atkinson, Gesa Helms and University Of Glasgow. Department Of Urban Studies, 2007)</a:t>
          </a:r>
        </a:p>
      </dgm:t>
    </dgm:pt>
    <dgm:pt modelId="{E4E4CB6A-D095-4F27-93AD-20E6007F2AC0}" type="parTrans" cxnId="{706EC3D2-4EB5-4CEE-8FE8-2ABB01ADBAD8}">
      <dgm:prSet/>
      <dgm:spPr/>
      <dgm:t>
        <a:bodyPr/>
        <a:lstStyle/>
        <a:p>
          <a:endParaRPr lang="en-US"/>
        </a:p>
      </dgm:t>
    </dgm:pt>
    <dgm:pt modelId="{A4112BF5-C4E9-4CB5-8962-16C18CB8C4AC}" type="sibTrans" cxnId="{706EC3D2-4EB5-4CEE-8FE8-2ABB01ADBAD8}">
      <dgm:prSet/>
      <dgm:spPr/>
      <dgm:t>
        <a:bodyPr/>
        <a:lstStyle/>
        <a:p>
          <a:endParaRPr lang="en-US"/>
        </a:p>
      </dgm:t>
    </dgm:pt>
    <dgm:pt modelId="{AE47FA5C-588F-44D8-A887-342A56E324C8}">
      <dgm:prSet/>
      <dgm:spPr/>
      <dgm:t>
        <a:bodyPr/>
        <a:lstStyle/>
        <a:p>
          <a:pPr rtl="0"/>
          <a:r>
            <a:rPr lang="en-US" sz="3200">
              <a:latin typeface="Calibri"/>
              <a:ea typeface="Calibri"/>
              <a:cs typeface="Calibri"/>
            </a:rPr>
            <a:t>Police a trying to get low-income communities to work with them rather than against them to help prevent crime. (Gov.uk, 2021)</a:t>
          </a:r>
        </a:p>
      </dgm:t>
    </dgm:pt>
    <dgm:pt modelId="{3C8FD162-9A9F-4DB4-B3C8-18EB6D856DD6}" type="parTrans" cxnId="{D0E66C5F-6425-4404-B80D-EDE67369BE7E}">
      <dgm:prSet/>
      <dgm:spPr/>
      <dgm:t>
        <a:bodyPr/>
        <a:lstStyle/>
        <a:p>
          <a:endParaRPr lang="en-US"/>
        </a:p>
      </dgm:t>
    </dgm:pt>
    <dgm:pt modelId="{D5C8D3F2-44C3-422B-ADEE-6A8709723B51}" type="sibTrans" cxnId="{D0E66C5F-6425-4404-B80D-EDE67369BE7E}">
      <dgm:prSet/>
      <dgm:spPr/>
      <dgm:t>
        <a:bodyPr/>
        <a:lstStyle/>
        <a:p>
          <a:endParaRPr lang="en-US"/>
        </a:p>
      </dgm:t>
    </dgm:pt>
    <dgm:pt modelId="{0F7762D7-2C90-4F0E-BF36-0A4279312EFE}" type="pres">
      <dgm:prSet presAssocID="{8EA1A9DC-4E02-429D-9ADC-65CAB7BECF5B}" presName="vert0" presStyleCnt="0">
        <dgm:presLayoutVars>
          <dgm:dir/>
          <dgm:animOne val="branch"/>
          <dgm:animLvl val="lvl"/>
        </dgm:presLayoutVars>
      </dgm:prSet>
      <dgm:spPr/>
    </dgm:pt>
    <dgm:pt modelId="{3904DCD9-8B52-4363-B80B-8EBC449FF72D}" type="pres">
      <dgm:prSet presAssocID="{BF4D0E4C-839F-4824-9C2B-3D1BDA507F19}" presName="thickLine" presStyleLbl="alignNode1" presStyleIdx="0" presStyleCnt="3"/>
      <dgm:spPr/>
    </dgm:pt>
    <dgm:pt modelId="{0DF3F7E9-496C-4713-B6B2-22DB459F1DC6}" type="pres">
      <dgm:prSet presAssocID="{BF4D0E4C-839F-4824-9C2B-3D1BDA507F19}" presName="horz1" presStyleCnt="0"/>
      <dgm:spPr/>
    </dgm:pt>
    <dgm:pt modelId="{52937D16-2684-4B50-818F-207E74ED6EA9}" type="pres">
      <dgm:prSet presAssocID="{BF4D0E4C-839F-4824-9C2B-3D1BDA507F19}" presName="tx1" presStyleLbl="revTx" presStyleIdx="0" presStyleCnt="3"/>
      <dgm:spPr/>
    </dgm:pt>
    <dgm:pt modelId="{78DCC9D4-C762-47B0-AED1-B31838CE3A9C}" type="pres">
      <dgm:prSet presAssocID="{BF4D0E4C-839F-4824-9C2B-3D1BDA507F19}" presName="vert1" presStyleCnt="0"/>
      <dgm:spPr/>
    </dgm:pt>
    <dgm:pt modelId="{78973E98-6613-4D64-8857-0446C65240B1}" type="pres">
      <dgm:prSet presAssocID="{EE336BAD-6984-43AB-94CB-468CF4019523}" presName="thickLine" presStyleLbl="alignNode1" presStyleIdx="1" presStyleCnt="3"/>
      <dgm:spPr/>
    </dgm:pt>
    <dgm:pt modelId="{C0047044-1CFB-4CEA-97F1-6C611AC12571}" type="pres">
      <dgm:prSet presAssocID="{EE336BAD-6984-43AB-94CB-468CF4019523}" presName="horz1" presStyleCnt="0"/>
      <dgm:spPr/>
    </dgm:pt>
    <dgm:pt modelId="{C21AB151-9127-4841-937B-6E10FD3DDE04}" type="pres">
      <dgm:prSet presAssocID="{EE336BAD-6984-43AB-94CB-468CF4019523}" presName="tx1" presStyleLbl="revTx" presStyleIdx="1" presStyleCnt="3"/>
      <dgm:spPr/>
    </dgm:pt>
    <dgm:pt modelId="{F94CC8C5-606C-45D4-961D-63FD7B7DBA4B}" type="pres">
      <dgm:prSet presAssocID="{EE336BAD-6984-43AB-94CB-468CF4019523}" presName="vert1" presStyleCnt="0"/>
      <dgm:spPr/>
    </dgm:pt>
    <dgm:pt modelId="{59075442-F168-43AB-93C9-9D349A1CAD0C}" type="pres">
      <dgm:prSet presAssocID="{AE47FA5C-588F-44D8-A887-342A56E324C8}" presName="thickLine" presStyleLbl="alignNode1" presStyleIdx="2" presStyleCnt="3"/>
      <dgm:spPr/>
    </dgm:pt>
    <dgm:pt modelId="{DF394D17-A659-4059-B69B-24BFFE927A12}" type="pres">
      <dgm:prSet presAssocID="{AE47FA5C-588F-44D8-A887-342A56E324C8}" presName="horz1" presStyleCnt="0"/>
      <dgm:spPr/>
    </dgm:pt>
    <dgm:pt modelId="{CC7E74D0-802D-4C62-B1B6-CF1B557C0E4C}" type="pres">
      <dgm:prSet presAssocID="{AE47FA5C-588F-44D8-A887-342A56E324C8}" presName="tx1" presStyleLbl="revTx" presStyleIdx="2" presStyleCnt="3"/>
      <dgm:spPr/>
    </dgm:pt>
    <dgm:pt modelId="{02BB1D60-257A-432C-836D-3A38CF35B8A3}" type="pres">
      <dgm:prSet presAssocID="{AE47FA5C-588F-44D8-A887-342A56E324C8}" presName="vert1" presStyleCnt="0"/>
      <dgm:spPr/>
    </dgm:pt>
  </dgm:ptLst>
  <dgm:cxnLst>
    <dgm:cxn modelId="{0116F721-A6C4-4D30-A4C3-CE430800CF02}" type="presOf" srcId="{EE336BAD-6984-43AB-94CB-468CF4019523}" destId="{C21AB151-9127-4841-937B-6E10FD3DDE04}" srcOrd="0" destOrd="0" presId="urn:microsoft.com/office/officeart/2008/layout/LinedList"/>
    <dgm:cxn modelId="{ECAA0426-59D6-4B93-8110-D9E803C58D1E}" type="presOf" srcId="{AE47FA5C-588F-44D8-A887-342A56E324C8}" destId="{CC7E74D0-802D-4C62-B1B6-CF1B557C0E4C}" srcOrd="0" destOrd="0" presId="urn:microsoft.com/office/officeart/2008/layout/LinedList"/>
    <dgm:cxn modelId="{5AFE852D-B3F5-4AE4-830C-5C64202AF398}" srcId="{8EA1A9DC-4E02-429D-9ADC-65CAB7BECF5B}" destId="{BF4D0E4C-839F-4824-9C2B-3D1BDA507F19}" srcOrd="0" destOrd="0" parTransId="{F5675128-06A3-4260-8397-67590CFC15D7}" sibTransId="{26623A1E-D277-450D-AB61-CA757E525BD7}"/>
    <dgm:cxn modelId="{D0E66C5F-6425-4404-B80D-EDE67369BE7E}" srcId="{8EA1A9DC-4E02-429D-9ADC-65CAB7BECF5B}" destId="{AE47FA5C-588F-44D8-A887-342A56E324C8}" srcOrd="2" destOrd="0" parTransId="{3C8FD162-9A9F-4DB4-B3C8-18EB6D856DD6}" sibTransId="{D5C8D3F2-44C3-422B-ADEE-6A8709723B51}"/>
    <dgm:cxn modelId="{522F108A-1806-44EF-B4B9-E5EAB03932DE}" type="presOf" srcId="{BF4D0E4C-839F-4824-9C2B-3D1BDA507F19}" destId="{52937D16-2684-4B50-818F-207E74ED6EA9}" srcOrd="0" destOrd="0" presId="urn:microsoft.com/office/officeart/2008/layout/LinedList"/>
    <dgm:cxn modelId="{706EC3D2-4EB5-4CEE-8FE8-2ABB01ADBAD8}" srcId="{8EA1A9DC-4E02-429D-9ADC-65CAB7BECF5B}" destId="{EE336BAD-6984-43AB-94CB-468CF4019523}" srcOrd="1" destOrd="0" parTransId="{E4E4CB6A-D095-4F27-93AD-20E6007F2AC0}" sibTransId="{A4112BF5-C4E9-4CB5-8962-16C18CB8C4AC}"/>
    <dgm:cxn modelId="{2F323CEC-718D-4587-9578-7FC4FE15ECE2}" type="presOf" srcId="{8EA1A9DC-4E02-429D-9ADC-65CAB7BECF5B}" destId="{0F7762D7-2C90-4F0E-BF36-0A4279312EFE}" srcOrd="0" destOrd="0" presId="urn:microsoft.com/office/officeart/2008/layout/LinedList"/>
    <dgm:cxn modelId="{31629129-924D-472B-813B-612F720EF8F9}" type="presParOf" srcId="{0F7762D7-2C90-4F0E-BF36-0A4279312EFE}" destId="{3904DCD9-8B52-4363-B80B-8EBC449FF72D}" srcOrd="0" destOrd="0" presId="urn:microsoft.com/office/officeart/2008/layout/LinedList"/>
    <dgm:cxn modelId="{810EBCE6-F66C-43FB-9874-9B540A66ECB7}" type="presParOf" srcId="{0F7762D7-2C90-4F0E-BF36-0A4279312EFE}" destId="{0DF3F7E9-496C-4713-B6B2-22DB459F1DC6}" srcOrd="1" destOrd="0" presId="urn:microsoft.com/office/officeart/2008/layout/LinedList"/>
    <dgm:cxn modelId="{3BF9B1A6-363B-4E33-BEB4-79673E6270C5}" type="presParOf" srcId="{0DF3F7E9-496C-4713-B6B2-22DB459F1DC6}" destId="{52937D16-2684-4B50-818F-207E74ED6EA9}" srcOrd="0" destOrd="0" presId="urn:microsoft.com/office/officeart/2008/layout/LinedList"/>
    <dgm:cxn modelId="{46C70755-17C9-45FA-8228-06235D80C9D0}" type="presParOf" srcId="{0DF3F7E9-496C-4713-B6B2-22DB459F1DC6}" destId="{78DCC9D4-C762-47B0-AED1-B31838CE3A9C}" srcOrd="1" destOrd="0" presId="urn:microsoft.com/office/officeart/2008/layout/LinedList"/>
    <dgm:cxn modelId="{FF27EB30-CA61-4291-872C-DAB3B3BEC988}" type="presParOf" srcId="{0F7762D7-2C90-4F0E-BF36-0A4279312EFE}" destId="{78973E98-6613-4D64-8857-0446C65240B1}" srcOrd="2" destOrd="0" presId="urn:microsoft.com/office/officeart/2008/layout/LinedList"/>
    <dgm:cxn modelId="{3A139A78-C272-498D-B626-63ABA64A14E7}" type="presParOf" srcId="{0F7762D7-2C90-4F0E-BF36-0A4279312EFE}" destId="{C0047044-1CFB-4CEA-97F1-6C611AC12571}" srcOrd="3" destOrd="0" presId="urn:microsoft.com/office/officeart/2008/layout/LinedList"/>
    <dgm:cxn modelId="{A39FD24B-6933-4C2D-B986-B0475525BE9A}" type="presParOf" srcId="{C0047044-1CFB-4CEA-97F1-6C611AC12571}" destId="{C21AB151-9127-4841-937B-6E10FD3DDE04}" srcOrd="0" destOrd="0" presId="urn:microsoft.com/office/officeart/2008/layout/LinedList"/>
    <dgm:cxn modelId="{AD1B5C5F-F58B-49F7-A52D-3B09DAC654F2}" type="presParOf" srcId="{C0047044-1CFB-4CEA-97F1-6C611AC12571}" destId="{F94CC8C5-606C-45D4-961D-63FD7B7DBA4B}" srcOrd="1" destOrd="0" presId="urn:microsoft.com/office/officeart/2008/layout/LinedList"/>
    <dgm:cxn modelId="{28A52F14-F9D7-4DF7-97B2-E0346574D85A}" type="presParOf" srcId="{0F7762D7-2C90-4F0E-BF36-0A4279312EFE}" destId="{59075442-F168-43AB-93C9-9D349A1CAD0C}" srcOrd="4" destOrd="0" presId="urn:microsoft.com/office/officeart/2008/layout/LinedList"/>
    <dgm:cxn modelId="{D09CBEAF-3AFA-45BF-AE65-9F9C64781485}" type="presParOf" srcId="{0F7762D7-2C90-4F0E-BF36-0A4279312EFE}" destId="{DF394D17-A659-4059-B69B-24BFFE927A12}" srcOrd="5" destOrd="0" presId="urn:microsoft.com/office/officeart/2008/layout/LinedList"/>
    <dgm:cxn modelId="{8AEBEBD2-4C86-452E-96AC-1653574C30EA}" type="presParOf" srcId="{DF394D17-A659-4059-B69B-24BFFE927A12}" destId="{CC7E74D0-802D-4C62-B1B6-CF1B557C0E4C}" srcOrd="0" destOrd="0" presId="urn:microsoft.com/office/officeart/2008/layout/LinedList"/>
    <dgm:cxn modelId="{13596B4E-6E64-4E21-8B5A-96697918B56E}" type="presParOf" srcId="{DF394D17-A659-4059-B69B-24BFFE927A12}" destId="{02BB1D60-257A-432C-836D-3A38CF35B8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F37E52-2AD6-4306-B903-0A41A9D9D50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531905D-6FD6-4AFA-AB35-10AF6F2CBA4F}">
      <dgm:prSet/>
      <dgm:spPr/>
      <dgm:t>
        <a:bodyPr/>
        <a:lstStyle/>
        <a:p>
          <a:pPr rtl="0"/>
          <a:r>
            <a:rPr lang="en-GB"/>
            <a:t>27,000 children (10–17-year-olds) associate and involve themselves in gangs</a:t>
          </a:r>
          <a:r>
            <a:rPr lang="en-GB" sz="1200">
              <a:latin typeface="Times New Roman"/>
              <a:cs typeface="Times New Roman"/>
            </a:rPr>
            <a:t>(HM Inspectorate of Probation, 2024)</a:t>
          </a:r>
          <a:endParaRPr lang="en-US"/>
        </a:p>
      </dgm:t>
    </dgm:pt>
    <dgm:pt modelId="{5632DE23-200B-4F63-9868-1F63FE67E865}" type="parTrans" cxnId="{C3889A9D-5EB0-4E16-9B6B-8B6EF0EF2C8E}">
      <dgm:prSet/>
      <dgm:spPr/>
      <dgm:t>
        <a:bodyPr/>
        <a:lstStyle/>
        <a:p>
          <a:endParaRPr lang="en-US"/>
        </a:p>
      </dgm:t>
    </dgm:pt>
    <dgm:pt modelId="{A2A7C718-7FC7-45CC-9BEF-149CE42C64CB}" type="sibTrans" cxnId="{C3889A9D-5EB0-4E16-9B6B-8B6EF0EF2C8E}">
      <dgm:prSet/>
      <dgm:spPr/>
      <dgm:t>
        <a:bodyPr/>
        <a:lstStyle/>
        <a:p>
          <a:endParaRPr lang="en-US"/>
        </a:p>
      </dgm:t>
    </dgm:pt>
    <dgm:pt modelId="{6F2EE883-C5F2-4268-B380-7837D447CEB7}">
      <dgm:prSet/>
      <dgm:spPr/>
      <dgm:t>
        <a:bodyPr/>
        <a:lstStyle/>
        <a:p>
          <a:pPr rtl="0"/>
          <a:r>
            <a:rPr lang="en-GB"/>
            <a:t>313,000 children said they knew someone who was in a gang</a:t>
          </a:r>
          <a:r>
            <a:rPr lang="en-GB" sz="1200">
              <a:latin typeface="Times New Roman"/>
              <a:cs typeface="Times New Roman"/>
            </a:rPr>
            <a:t>(HM Inspectorate of Probation, 2024)</a:t>
          </a:r>
          <a:endParaRPr lang="en-US"/>
        </a:p>
      </dgm:t>
    </dgm:pt>
    <dgm:pt modelId="{532DEC90-F09F-4147-B059-0CADE59DA354}" type="parTrans" cxnId="{9F9618D5-4ECD-44CC-BAD5-8B026C9CBFBF}">
      <dgm:prSet/>
      <dgm:spPr/>
      <dgm:t>
        <a:bodyPr/>
        <a:lstStyle/>
        <a:p>
          <a:endParaRPr lang="en-US"/>
        </a:p>
      </dgm:t>
    </dgm:pt>
    <dgm:pt modelId="{C9D318AD-64CC-4054-B0D2-4DBB64498A70}" type="sibTrans" cxnId="{9F9618D5-4ECD-44CC-BAD5-8B026C9CBFBF}">
      <dgm:prSet/>
      <dgm:spPr/>
      <dgm:t>
        <a:bodyPr/>
        <a:lstStyle/>
        <a:p>
          <a:endParaRPr lang="en-US"/>
        </a:p>
      </dgm:t>
    </dgm:pt>
    <dgm:pt modelId="{0078681D-9422-4A35-9676-BEC1121C5AF8}">
      <dgm:prSet/>
      <dgm:spPr/>
      <dgm:t>
        <a:bodyPr/>
        <a:lstStyle/>
        <a:p>
          <a:pPr rtl="0"/>
          <a:r>
            <a:rPr lang="en-GB"/>
            <a:t>33,000 had siblings who were members of a gang</a:t>
          </a:r>
          <a:r>
            <a:rPr lang="en-GB" sz="1200">
              <a:latin typeface="Times New Roman"/>
              <a:cs typeface="Times New Roman"/>
            </a:rPr>
            <a:t>(HM Inspectorate of Probation, 2024)</a:t>
          </a:r>
          <a:endParaRPr lang="en-US"/>
        </a:p>
      </dgm:t>
    </dgm:pt>
    <dgm:pt modelId="{5AD7F261-CEB2-4326-BEB4-73A1DDAD561D}" type="parTrans" cxnId="{3491E330-4146-415C-8FAD-8B3DBD7DCF3A}">
      <dgm:prSet/>
      <dgm:spPr/>
      <dgm:t>
        <a:bodyPr/>
        <a:lstStyle/>
        <a:p>
          <a:endParaRPr lang="en-US"/>
        </a:p>
      </dgm:t>
    </dgm:pt>
    <dgm:pt modelId="{05CE6E5B-7BA0-42C1-BC6E-E3995E83A17D}" type="sibTrans" cxnId="{3491E330-4146-415C-8FAD-8B3DBD7DCF3A}">
      <dgm:prSet/>
      <dgm:spPr/>
      <dgm:t>
        <a:bodyPr/>
        <a:lstStyle/>
        <a:p>
          <a:endParaRPr lang="en-US"/>
        </a:p>
      </dgm:t>
    </dgm:pt>
    <dgm:pt modelId="{85B698DD-320F-46A9-A8E8-72D2737EC7EE}">
      <dgm:prSet/>
      <dgm:spPr/>
      <dgm:t>
        <a:bodyPr/>
        <a:lstStyle/>
        <a:p>
          <a:pPr rtl="0"/>
          <a:r>
            <a:rPr lang="en-GB"/>
            <a:t>34,000 children were either a gang member, knew a gang member or a victim of gang violence in the year 2017</a:t>
          </a:r>
          <a:r>
            <a:rPr lang="en-GB" sz="1200">
              <a:latin typeface="Times New Roman"/>
              <a:cs typeface="Times New Roman"/>
            </a:rPr>
            <a:t>(HM Inspectorate of Probation, 2024)</a:t>
          </a:r>
          <a:endParaRPr lang="en-US"/>
        </a:p>
      </dgm:t>
    </dgm:pt>
    <dgm:pt modelId="{8837D359-E1AD-4D12-A573-98C46C2D3B10}" type="parTrans" cxnId="{F23DD240-B7A8-4328-9744-8C8EE24C78CB}">
      <dgm:prSet/>
      <dgm:spPr/>
      <dgm:t>
        <a:bodyPr/>
        <a:lstStyle/>
        <a:p>
          <a:endParaRPr lang="en-US"/>
        </a:p>
      </dgm:t>
    </dgm:pt>
    <dgm:pt modelId="{42BAB3BE-5D25-493B-8F6A-F08A2BE5061B}" type="sibTrans" cxnId="{F23DD240-B7A8-4328-9744-8C8EE24C78CB}">
      <dgm:prSet/>
      <dgm:spPr/>
      <dgm:t>
        <a:bodyPr/>
        <a:lstStyle/>
        <a:p>
          <a:endParaRPr lang="en-US"/>
        </a:p>
      </dgm:t>
    </dgm:pt>
    <dgm:pt modelId="{1139B261-1381-430F-97A7-D803B6ECEBE0}">
      <dgm:prSet phldr="0"/>
      <dgm:spPr/>
      <dgm:t>
        <a:bodyPr/>
        <a:lstStyle/>
        <a:p>
          <a:pPr rtl="0"/>
          <a:r>
            <a:rPr lang="en-GB">
              <a:latin typeface="Calibri"/>
              <a:ea typeface="Calibri"/>
              <a:cs typeface="Calibri"/>
            </a:rPr>
            <a:t>Boys from low income areas and households tend to commit more crimes than girls from the same background</a:t>
          </a:r>
          <a:r>
            <a:rPr lang="en-GB" sz="1200">
              <a:latin typeface="Times New Roman"/>
              <a:ea typeface="Calibri"/>
              <a:cs typeface="Times New Roman"/>
            </a:rPr>
            <a:t>(Gmelch and Kuppinger, 2018)</a:t>
          </a:r>
        </a:p>
      </dgm:t>
    </dgm:pt>
    <dgm:pt modelId="{1209B33A-A5FB-48BA-A32A-552AAD8B8565}" type="parTrans" cxnId="{07D4E4F4-A393-A343-B25C-9FB0E0410E92}">
      <dgm:prSet/>
      <dgm:spPr/>
    </dgm:pt>
    <dgm:pt modelId="{4DB6DCEA-EC60-415B-AAE7-3A91A58A355B}" type="sibTrans" cxnId="{07D4E4F4-A393-A343-B25C-9FB0E0410E92}">
      <dgm:prSet/>
      <dgm:spPr/>
    </dgm:pt>
    <dgm:pt modelId="{CA122D85-DB5B-4AB8-B5C0-266C077C247C}">
      <dgm:prSet phldr="0"/>
      <dgm:spPr/>
      <dgm:t>
        <a:bodyPr/>
        <a:lstStyle/>
        <a:p>
          <a:pPr rtl="0"/>
          <a:r>
            <a:rPr lang="en-GB" sz="1200">
              <a:latin typeface="Times New Roman"/>
              <a:ea typeface="Calibri"/>
              <a:cs typeface="Times New Roman"/>
            </a:rPr>
            <a:t>Out of all shooting in London half of them are carried out by gangs and 22% of all serious violence(GOV.UK, 2011)</a:t>
          </a:r>
        </a:p>
      </dgm:t>
    </dgm:pt>
    <dgm:pt modelId="{B5D2E259-B660-46FE-9814-F4B28826ACFA}" type="parTrans" cxnId="{346544D1-B44C-44C9-9075-B32DB744A750}">
      <dgm:prSet/>
      <dgm:spPr/>
    </dgm:pt>
    <dgm:pt modelId="{6B46B76F-8747-4A0C-8E1F-E211148F2BED}" type="sibTrans" cxnId="{346544D1-B44C-44C9-9075-B32DB744A750}">
      <dgm:prSet/>
      <dgm:spPr/>
    </dgm:pt>
    <dgm:pt modelId="{80F0F02A-949D-420F-AF32-1C97D1301D18}" type="pres">
      <dgm:prSet presAssocID="{60F37E52-2AD6-4306-B903-0A41A9D9D500}" presName="vert0" presStyleCnt="0">
        <dgm:presLayoutVars>
          <dgm:dir/>
          <dgm:animOne val="branch"/>
          <dgm:animLvl val="lvl"/>
        </dgm:presLayoutVars>
      </dgm:prSet>
      <dgm:spPr/>
    </dgm:pt>
    <dgm:pt modelId="{17A72B52-244B-4F22-B4C1-06A31D915603}" type="pres">
      <dgm:prSet presAssocID="{8531905D-6FD6-4AFA-AB35-10AF6F2CBA4F}" presName="thickLine" presStyleLbl="alignNode1" presStyleIdx="0" presStyleCnt="6"/>
      <dgm:spPr/>
    </dgm:pt>
    <dgm:pt modelId="{93407595-96CC-457B-8C70-C7426C59338E}" type="pres">
      <dgm:prSet presAssocID="{8531905D-6FD6-4AFA-AB35-10AF6F2CBA4F}" presName="horz1" presStyleCnt="0"/>
      <dgm:spPr/>
    </dgm:pt>
    <dgm:pt modelId="{0485EADE-295A-41AA-BA3C-5C50A9B9809A}" type="pres">
      <dgm:prSet presAssocID="{8531905D-6FD6-4AFA-AB35-10AF6F2CBA4F}" presName="tx1" presStyleLbl="revTx" presStyleIdx="0" presStyleCnt="6"/>
      <dgm:spPr/>
    </dgm:pt>
    <dgm:pt modelId="{A4B6D2D5-6DA2-461F-8EF7-98C992146BB9}" type="pres">
      <dgm:prSet presAssocID="{8531905D-6FD6-4AFA-AB35-10AF6F2CBA4F}" presName="vert1" presStyleCnt="0"/>
      <dgm:spPr/>
    </dgm:pt>
    <dgm:pt modelId="{4CFC0388-AD70-4BA1-A636-94CCB31441D3}" type="pres">
      <dgm:prSet presAssocID="{6F2EE883-C5F2-4268-B380-7837D447CEB7}" presName="thickLine" presStyleLbl="alignNode1" presStyleIdx="1" presStyleCnt="6"/>
      <dgm:spPr/>
    </dgm:pt>
    <dgm:pt modelId="{9BDE735E-A422-4958-B25A-3795C97314FF}" type="pres">
      <dgm:prSet presAssocID="{6F2EE883-C5F2-4268-B380-7837D447CEB7}" presName="horz1" presStyleCnt="0"/>
      <dgm:spPr/>
    </dgm:pt>
    <dgm:pt modelId="{6C0320BF-48A1-4A1C-A2C3-65B9BC48E771}" type="pres">
      <dgm:prSet presAssocID="{6F2EE883-C5F2-4268-B380-7837D447CEB7}" presName="tx1" presStyleLbl="revTx" presStyleIdx="1" presStyleCnt="6"/>
      <dgm:spPr/>
    </dgm:pt>
    <dgm:pt modelId="{D25DC2CF-B951-41D9-A5EA-DCDFF916D303}" type="pres">
      <dgm:prSet presAssocID="{6F2EE883-C5F2-4268-B380-7837D447CEB7}" presName="vert1" presStyleCnt="0"/>
      <dgm:spPr/>
    </dgm:pt>
    <dgm:pt modelId="{C0EC7F2F-7336-4EFB-9443-48414A3A2EE0}" type="pres">
      <dgm:prSet presAssocID="{0078681D-9422-4A35-9676-BEC1121C5AF8}" presName="thickLine" presStyleLbl="alignNode1" presStyleIdx="2" presStyleCnt="6"/>
      <dgm:spPr/>
    </dgm:pt>
    <dgm:pt modelId="{C2E71D2A-D7A5-4872-83A8-E25E4789609A}" type="pres">
      <dgm:prSet presAssocID="{0078681D-9422-4A35-9676-BEC1121C5AF8}" presName="horz1" presStyleCnt="0"/>
      <dgm:spPr/>
    </dgm:pt>
    <dgm:pt modelId="{AB227E81-6C5E-4FF7-A78B-A5AABEFDA5C0}" type="pres">
      <dgm:prSet presAssocID="{0078681D-9422-4A35-9676-BEC1121C5AF8}" presName="tx1" presStyleLbl="revTx" presStyleIdx="2" presStyleCnt="6"/>
      <dgm:spPr/>
    </dgm:pt>
    <dgm:pt modelId="{D906F8AD-846A-4B43-A31B-D10908B63DD9}" type="pres">
      <dgm:prSet presAssocID="{0078681D-9422-4A35-9676-BEC1121C5AF8}" presName="vert1" presStyleCnt="0"/>
      <dgm:spPr/>
    </dgm:pt>
    <dgm:pt modelId="{AE121D94-77E9-458A-B200-BBA7879E40D7}" type="pres">
      <dgm:prSet presAssocID="{85B698DD-320F-46A9-A8E8-72D2737EC7EE}" presName="thickLine" presStyleLbl="alignNode1" presStyleIdx="3" presStyleCnt="6"/>
      <dgm:spPr/>
    </dgm:pt>
    <dgm:pt modelId="{4090F99A-DC3E-4F1A-BC66-F689D8AF7B49}" type="pres">
      <dgm:prSet presAssocID="{85B698DD-320F-46A9-A8E8-72D2737EC7EE}" presName="horz1" presStyleCnt="0"/>
      <dgm:spPr/>
    </dgm:pt>
    <dgm:pt modelId="{58FCD054-34E7-4337-BAF0-853C3438F71D}" type="pres">
      <dgm:prSet presAssocID="{85B698DD-320F-46A9-A8E8-72D2737EC7EE}" presName="tx1" presStyleLbl="revTx" presStyleIdx="3" presStyleCnt="6"/>
      <dgm:spPr/>
    </dgm:pt>
    <dgm:pt modelId="{B937D76E-E864-49D5-A17A-7E821F9A996A}" type="pres">
      <dgm:prSet presAssocID="{85B698DD-320F-46A9-A8E8-72D2737EC7EE}" presName="vert1" presStyleCnt="0"/>
      <dgm:spPr/>
    </dgm:pt>
    <dgm:pt modelId="{D52051EE-4077-4879-98C3-27D3124DCD64}" type="pres">
      <dgm:prSet presAssocID="{1139B261-1381-430F-97A7-D803B6ECEBE0}" presName="thickLine" presStyleLbl="alignNode1" presStyleIdx="4" presStyleCnt="6"/>
      <dgm:spPr/>
    </dgm:pt>
    <dgm:pt modelId="{9CCEF960-A757-435B-92ED-3225A8BE35BA}" type="pres">
      <dgm:prSet presAssocID="{1139B261-1381-430F-97A7-D803B6ECEBE0}" presName="horz1" presStyleCnt="0"/>
      <dgm:spPr/>
    </dgm:pt>
    <dgm:pt modelId="{D2DE81C1-981C-4D92-B8C0-1F700FCC8FC5}" type="pres">
      <dgm:prSet presAssocID="{1139B261-1381-430F-97A7-D803B6ECEBE0}" presName="tx1" presStyleLbl="revTx" presStyleIdx="4" presStyleCnt="6"/>
      <dgm:spPr/>
    </dgm:pt>
    <dgm:pt modelId="{DA063AB8-498F-4ADA-83A8-A9EF8736A553}" type="pres">
      <dgm:prSet presAssocID="{1139B261-1381-430F-97A7-D803B6ECEBE0}" presName="vert1" presStyleCnt="0"/>
      <dgm:spPr/>
    </dgm:pt>
    <dgm:pt modelId="{F213E158-3A55-4005-8929-ABD2FC4CF1D4}" type="pres">
      <dgm:prSet presAssocID="{CA122D85-DB5B-4AB8-B5C0-266C077C247C}" presName="thickLine" presStyleLbl="alignNode1" presStyleIdx="5" presStyleCnt="6"/>
      <dgm:spPr/>
    </dgm:pt>
    <dgm:pt modelId="{B544945F-321F-4D6C-80D6-D3A3C1D4400A}" type="pres">
      <dgm:prSet presAssocID="{CA122D85-DB5B-4AB8-B5C0-266C077C247C}" presName="horz1" presStyleCnt="0"/>
      <dgm:spPr/>
    </dgm:pt>
    <dgm:pt modelId="{F1EEB49B-E3C0-43E3-B8EB-8F3E792D76DD}" type="pres">
      <dgm:prSet presAssocID="{CA122D85-DB5B-4AB8-B5C0-266C077C247C}" presName="tx1" presStyleLbl="revTx" presStyleIdx="5" presStyleCnt="6"/>
      <dgm:spPr/>
    </dgm:pt>
    <dgm:pt modelId="{62571087-4C5D-42C6-AD5D-CBD387A54603}" type="pres">
      <dgm:prSet presAssocID="{CA122D85-DB5B-4AB8-B5C0-266C077C247C}" presName="vert1" presStyleCnt="0"/>
      <dgm:spPr/>
    </dgm:pt>
  </dgm:ptLst>
  <dgm:cxnLst>
    <dgm:cxn modelId="{B6E72A1C-236B-4D8E-819C-6128BD9301DF}" type="presOf" srcId="{85B698DD-320F-46A9-A8E8-72D2737EC7EE}" destId="{58FCD054-34E7-4337-BAF0-853C3438F71D}" srcOrd="0" destOrd="0" presId="urn:microsoft.com/office/officeart/2008/layout/LinedList"/>
    <dgm:cxn modelId="{E0BA2628-7221-4B47-A64C-FBE29708E756}" type="presOf" srcId="{1139B261-1381-430F-97A7-D803B6ECEBE0}" destId="{D2DE81C1-981C-4D92-B8C0-1F700FCC8FC5}" srcOrd="0" destOrd="0" presId="urn:microsoft.com/office/officeart/2008/layout/LinedList"/>
    <dgm:cxn modelId="{B4D8AC28-375A-4843-87E8-FE40998C90AD}" type="presOf" srcId="{0078681D-9422-4A35-9676-BEC1121C5AF8}" destId="{AB227E81-6C5E-4FF7-A78B-A5AABEFDA5C0}" srcOrd="0" destOrd="0" presId="urn:microsoft.com/office/officeart/2008/layout/LinedList"/>
    <dgm:cxn modelId="{3491E330-4146-415C-8FAD-8B3DBD7DCF3A}" srcId="{60F37E52-2AD6-4306-B903-0A41A9D9D500}" destId="{0078681D-9422-4A35-9676-BEC1121C5AF8}" srcOrd="2" destOrd="0" parTransId="{5AD7F261-CEB2-4326-BEB4-73A1DDAD561D}" sibTransId="{05CE6E5B-7BA0-42C1-BC6E-E3995E83A17D}"/>
    <dgm:cxn modelId="{F23DD240-B7A8-4328-9744-8C8EE24C78CB}" srcId="{60F37E52-2AD6-4306-B903-0A41A9D9D500}" destId="{85B698DD-320F-46A9-A8E8-72D2737EC7EE}" srcOrd="3" destOrd="0" parTransId="{8837D359-E1AD-4D12-A573-98C46C2D3B10}" sibTransId="{42BAB3BE-5D25-493B-8F6A-F08A2BE5061B}"/>
    <dgm:cxn modelId="{72AE0851-DA16-41C7-BF86-972D85566247}" type="presOf" srcId="{60F37E52-2AD6-4306-B903-0A41A9D9D500}" destId="{80F0F02A-949D-420F-AF32-1C97D1301D18}" srcOrd="0" destOrd="0" presId="urn:microsoft.com/office/officeart/2008/layout/LinedList"/>
    <dgm:cxn modelId="{72577268-B590-4FE5-9C5B-0917615F44C6}" type="presOf" srcId="{6F2EE883-C5F2-4268-B380-7837D447CEB7}" destId="{6C0320BF-48A1-4A1C-A2C3-65B9BC48E771}" srcOrd="0" destOrd="0" presId="urn:microsoft.com/office/officeart/2008/layout/LinedList"/>
    <dgm:cxn modelId="{C3889A9D-5EB0-4E16-9B6B-8B6EF0EF2C8E}" srcId="{60F37E52-2AD6-4306-B903-0A41A9D9D500}" destId="{8531905D-6FD6-4AFA-AB35-10AF6F2CBA4F}" srcOrd="0" destOrd="0" parTransId="{5632DE23-200B-4F63-9868-1F63FE67E865}" sibTransId="{A2A7C718-7FC7-45CC-9BEF-149CE42C64CB}"/>
    <dgm:cxn modelId="{C379B4B2-4679-4FC4-9F5E-33AB5E29EA79}" type="presOf" srcId="{CA122D85-DB5B-4AB8-B5C0-266C077C247C}" destId="{F1EEB49B-E3C0-43E3-B8EB-8F3E792D76DD}" srcOrd="0" destOrd="0" presId="urn:microsoft.com/office/officeart/2008/layout/LinedList"/>
    <dgm:cxn modelId="{346544D1-B44C-44C9-9075-B32DB744A750}" srcId="{60F37E52-2AD6-4306-B903-0A41A9D9D500}" destId="{CA122D85-DB5B-4AB8-B5C0-266C077C247C}" srcOrd="5" destOrd="0" parTransId="{B5D2E259-B660-46FE-9814-F4B28826ACFA}" sibTransId="{6B46B76F-8747-4A0C-8E1F-E211148F2BED}"/>
    <dgm:cxn modelId="{9F9618D5-4ECD-44CC-BAD5-8B026C9CBFBF}" srcId="{60F37E52-2AD6-4306-B903-0A41A9D9D500}" destId="{6F2EE883-C5F2-4268-B380-7837D447CEB7}" srcOrd="1" destOrd="0" parTransId="{532DEC90-F09F-4147-B059-0CADE59DA354}" sibTransId="{C9D318AD-64CC-4054-B0D2-4DBB64498A70}"/>
    <dgm:cxn modelId="{CF4123DD-4E47-4D28-9074-15C27A0AF6FC}" type="presOf" srcId="{8531905D-6FD6-4AFA-AB35-10AF6F2CBA4F}" destId="{0485EADE-295A-41AA-BA3C-5C50A9B9809A}" srcOrd="0" destOrd="0" presId="urn:microsoft.com/office/officeart/2008/layout/LinedList"/>
    <dgm:cxn modelId="{07D4E4F4-A393-A343-B25C-9FB0E0410E92}" srcId="{60F37E52-2AD6-4306-B903-0A41A9D9D500}" destId="{1139B261-1381-430F-97A7-D803B6ECEBE0}" srcOrd="4" destOrd="0" parTransId="{1209B33A-A5FB-48BA-A32A-552AAD8B8565}" sibTransId="{4DB6DCEA-EC60-415B-AAE7-3A91A58A355B}"/>
    <dgm:cxn modelId="{F441F0F1-004D-438E-8E1E-81D37C694D2B}" type="presParOf" srcId="{80F0F02A-949D-420F-AF32-1C97D1301D18}" destId="{17A72B52-244B-4F22-B4C1-06A31D915603}" srcOrd="0" destOrd="0" presId="urn:microsoft.com/office/officeart/2008/layout/LinedList"/>
    <dgm:cxn modelId="{31F4D52E-707F-4013-B0BD-B67E14BDF14C}" type="presParOf" srcId="{80F0F02A-949D-420F-AF32-1C97D1301D18}" destId="{93407595-96CC-457B-8C70-C7426C59338E}" srcOrd="1" destOrd="0" presId="urn:microsoft.com/office/officeart/2008/layout/LinedList"/>
    <dgm:cxn modelId="{A7C67F64-70F9-4E8D-B510-85744FAA7387}" type="presParOf" srcId="{93407595-96CC-457B-8C70-C7426C59338E}" destId="{0485EADE-295A-41AA-BA3C-5C50A9B9809A}" srcOrd="0" destOrd="0" presId="urn:microsoft.com/office/officeart/2008/layout/LinedList"/>
    <dgm:cxn modelId="{D21DA409-A1C2-4FA6-BD0C-0030B71857DE}" type="presParOf" srcId="{93407595-96CC-457B-8C70-C7426C59338E}" destId="{A4B6D2D5-6DA2-461F-8EF7-98C992146BB9}" srcOrd="1" destOrd="0" presId="urn:microsoft.com/office/officeart/2008/layout/LinedList"/>
    <dgm:cxn modelId="{E8F17E73-AA95-431A-B123-93314336280C}" type="presParOf" srcId="{80F0F02A-949D-420F-AF32-1C97D1301D18}" destId="{4CFC0388-AD70-4BA1-A636-94CCB31441D3}" srcOrd="2" destOrd="0" presId="urn:microsoft.com/office/officeart/2008/layout/LinedList"/>
    <dgm:cxn modelId="{B57F1923-2965-4056-8852-171138A5E4F6}" type="presParOf" srcId="{80F0F02A-949D-420F-AF32-1C97D1301D18}" destId="{9BDE735E-A422-4958-B25A-3795C97314FF}" srcOrd="3" destOrd="0" presId="urn:microsoft.com/office/officeart/2008/layout/LinedList"/>
    <dgm:cxn modelId="{6A3FCD7D-CE02-4E22-A981-D46EB8C8BC4D}" type="presParOf" srcId="{9BDE735E-A422-4958-B25A-3795C97314FF}" destId="{6C0320BF-48A1-4A1C-A2C3-65B9BC48E771}" srcOrd="0" destOrd="0" presId="urn:microsoft.com/office/officeart/2008/layout/LinedList"/>
    <dgm:cxn modelId="{006F2F1F-54CD-46EA-8961-5D124F56CCCF}" type="presParOf" srcId="{9BDE735E-A422-4958-B25A-3795C97314FF}" destId="{D25DC2CF-B951-41D9-A5EA-DCDFF916D303}" srcOrd="1" destOrd="0" presId="urn:microsoft.com/office/officeart/2008/layout/LinedList"/>
    <dgm:cxn modelId="{F795B721-304F-445A-849C-35E18A3D2785}" type="presParOf" srcId="{80F0F02A-949D-420F-AF32-1C97D1301D18}" destId="{C0EC7F2F-7336-4EFB-9443-48414A3A2EE0}" srcOrd="4" destOrd="0" presId="urn:microsoft.com/office/officeart/2008/layout/LinedList"/>
    <dgm:cxn modelId="{380F96EB-10DB-45F7-A908-7C421AB009B0}" type="presParOf" srcId="{80F0F02A-949D-420F-AF32-1C97D1301D18}" destId="{C2E71D2A-D7A5-4872-83A8-E25E4789609A}" srcOrd="5" destOrd="0" presId="urn:microsoft.com/office/officeart/2008/layout/LinedList"/>
    <dgm:cxn modelId="{AA774433-9821-4711-9701-ACCB35DDE9F4}" type="presParOf" srcId="{C2E71D2A-D7A5-4872-83A8-E25E4789609A}" destId="{AB227E81-6C5E-4FF7-A78B-A5AABEFDA5C0}" srcOrd="0" destOrd="0" presId="urn:microsoft.com/office/officeart/2008/layout/LinedList"/>
    <dgm:cxn modelId="{E7ACF54F-F426-436A-B335-BC483534F581}" type="presParOf" srcId="{C2E71D2A-D7A5-4872-83A8-E25E4789609A}" destId="{D906F8AD-846A-4B43-A31B-D10908B63DD9}" srcOrd="1" destOrd="0" presId="urn:microsoft.com/office/officeart/2008/layout/LinedList"/>
    <dgm:cxn modelId="{48ACF9AA-A3CD-4865-993C-D30F6514E8D3}" type="presParOf" srcId="{80F0F02A-949D-420F-AF32-1C97D1301D18}" destId="{AE121D94-77E9-458A-B200-BBA7879E40D7}" srcOrd="6" destOrd="0" presId="urn:microsoft.com/office/officeart/2008/layout/LinedList"/>
    <dgm:cxn modelId="{8F0207EA-A725-4612-BB31-E566641FCC84}" type="presParOf" srcId="{80F0F02A-949D-420F-AF32-1C97D1301D18}" destId="{4090F99A-DC3E-4F1A-BC66-F689D8AF7B49}" srcOrd="7" destOrd="0" presId="urn:microsoft.com/office/officeart/2008/layout/LinedList"/>
    <dgm:cxn modelId="{FE73F0EC-D36E-4D13-AA7F-CA7E0F7B5BB6}" type="presParOf" srcId="{4090F99A-DC3E-4F1A-BC66-F689D8AF7B49}" destId="{58FCD054-34E7-4337-BAF0-853C3438F71D}" srcOrd="0" destOrd="0" presId="urn:microsoft.com/office/officeart/2008/layout/LinedList"/>
    <dgm:cxn modelId="{97BC5C24-61AC-46EB-B40C-CB970959B85F}" type="presParOf" srcId="{4090F99A-DC3E-4F1A-BC66-F689D8AF7B49}" destId="{B937D76E-E864-49D5-A17A-7E821F9A996A}" srcOrd="1" destOrd="0" presId="urn:microsoft.com/office/officeart/2008/layout/LinedList"/>
    <dgm:cxn modelId="{B295B0C9-278A-C141-B842-B6BE2A349BBB}" type="presParOf" srcId="{80F0F02A-949D-420F-AF32-1C97D1301D18}" destId="{D52051EE-4077-4879-98C3-27D3124DCD64}" srcOrd="8" destOrd="0" presId="urn:microsoft.com/office/officeart/2008/layout/LinedList"/>
    <dgm:cxn modelId="{930676E6-3BD8-644C-9FEA-0AEDD0C68CBD}" type="presParOf" srcId="{80F0F02A-949D-420F-AF32-1C97D1301D18}" destId="{9CCEF960-A757-435B-92ED-3225A8BE35BA}" srcOrd="9" destOrd="0" presId="urn:microsoft.com/office/officeart/2008/layout/LinedList"/>
    <dgm:cxn modelId="{2222383A-D6DF-124C-90C5-49362CD53BDD}" type="presParOf" srcId="{9CCEF960-A757-435B-92ED-3225A8BE35BA}" destId="{D2DE81C1-981C-4D92-B8C0-1F700FCC8FC5}" srcOrd="0" destOrd="0" presId="urn:microsoft.com/office/officeart/2008/layout/LinedList"/>
    <dgm:cxn modelId="{C08DFFF8-9800-9C4B-9B8B-1CAF1DF9D629}" type="presParOf" srcId="{9CCEF960-A757-435B-92ED-3225A8BE35BA}" destId="{DA063AB8-498F-4ADA-83A8-A9EF8736A553}" srcOrd="1" destOrd="0" presId="urn:microsoft.com/office/officeart/2008/layout/LinedList"/>
    <dgm:cxn modelId="{9AC2AB00-650B-4A5F-9D36-6E2C655FF975}" type="presParOf" srcId="{80F0F02A-949D-420F-AF32-1C97D1301D18}" destId="{F213E158-3A55-4005-8929-ABD2FC4CF1D4}" srcOrd="10" destOrd="0" presId="urn:microsoft.com/office/officeart/2008/layout/LinedList"/>
    <dgm:cxn modelId="{8183E6E2-0AB4-4252-9590-8B6071EDBBC7}" type="presParOf" srcId="{80F0F02A-949D-420F-AF32-1C97D1301D18}" destId="{B544945F-321F-4D6C-80D6-D3A3C1D4400A}" srcOrd="11" destOrd="0" presId="urn:microsoft.com/office/officeart/2008/layout/LinedList"/>
    <dgm:cxn modelId="{8C285BC4-8EE5-4341-A153-12A30CA59BD8}" type="presParOf" srcId="{B544945F-321F-4D6C-80D6-D3A3C1D4400A}" destId="{F1EEB49B-E3C0-43E3-B8EB-8F3E792D76DD}" srcOrd="0" destOrd="0" presId="urn:microsoft.com/office/officeart/2008/layout/LinedList"/>
    <dgm:cxn modelId="{D549EDFA-A633-4B21-96AA-A406AC3665D3}" type="presParOf" srcId="{B544945F-321F-4D6C-80D6-D3A3C1D4400A}" destId="{62571087-4C5D-42C6-AD5D-CBD387A546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04DCD9-8B52-4363-B80B-8EBC449FF72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937D16-2684-4B50-818F-207E74ED6EA9}">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latin typeface="Calibri"/>
              <a:ea typeface="Calibri"/>
              <a:cs typeface="Calibri"/>
            </a:rPr>
            <a:t>Crime rates are higher in low-income areas due to poverty, so police involvement is more regular</a:t>
          </a:r>
        </a:p>
      </dsp:txBody>
      <dsp:txXfrm>
        <a:off x="0" y="2124"/>
        <a:ext cx="10515600" cy="1449029"/>
      </dsp:txXfrm>
    </dsp:sp>
    <dsp:sp modelId="{78973E98-6613-4D64-8857-0446C65240B1}">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AB151-9127-4841-937B-6E10FD3DDE0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latin typeface="Calibri"/>
              <a:ea typeface="Calibri"/>
              <a:cs typeface="Calibri"/>
            </a:rPr>
            <a:t>To maintain crime police have set in place Police Community Support Officers (PCSOs) to patrol low-income areas(Rowland Atkinson, Gesa Helms and University Of Glasgow. Department Of Urban Studies, 2007)</a:t>
          </a:r>
        </a:p>
      </dsp:txBody>
      <dsp:txXfrm>
        <a:off x="0" y="1451154"/>
        <a:ext cx="10515600" cy="1449029"/>
      </dsp:txXfrm>
    </dsp:sp>
    <dsp:sp modelId="{59075442-F168-43AB-93C9-9D349A1CAD0C}">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E74D0-802D-4C62-B1B6-CF1B557C0E4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US" sz="2800" kern="1200">
              <a:latin typeface="Calibri"/>
              <a:ea typeface="Calibri"/>
              <a:cs typeface="Calibri"/>
            </a:rPr>
            <a:t>Police a trying to get low-income communities to work with them rather than against them to help prevent crime. (Gov.uk, 2021)</a:t>
          </a:r>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72B52-244B-4F22-B4C1-06A31D915603}">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5EADE-295A-41AA-BA3C-5C50A9B9809A}">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27,000 children (10–17-year-olds) associate and involve themselves in gangs</a:t>
          </a:r>
          <a:r>
            <a:rPr lang="en-GB" sz="1800" kern="1200">
              <a:latin typeface="Times New Roman"/>
              <a:cs typeface="Times New Roman"/>
            </a:rPr>
            <a:t>(HM Inspectorate of Probation, 2024)</a:t>
          </a:r>
          <a:endParaRPr lang="en-US" sz="1800" kern="1200"/>
        </a:p>
      </dsp:txBody>
      <dsp:txXfrm>
        <a:off x="0" y="2703"/>
        <a:ext cx="6900512" cy="921789"/>
      </dsp:txXfrm>
    </dsp:sp>
    <dsp:sp modelId="{4CFC0388-AD70-4BA1-A636-94CCB31441D3}">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0320BF-48A1-4A1C-A2C3-65B9BC48E771}">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313,000 children said they knew someone who was in a gang</a:t>
          </a:r>
          <a:r>
            <a:rPr lang="en-GB" sz="1800" kern="1200">
              <a:latin typeface="Times New Roman"/>
              <a:cs typeface="Times New Roman"/>
            </a:rPr>
            <a:t>(HM Inspectorate of Probation, 2024)</a:t>
          </a:r>
          <a:endParaRPr lang="en-US" sz="1800" kern="1200"/>
        </a:p>
      </dsp:txBody>
      <dsp:txXfrm>
        <a:off x="0" y="924492"/>
        <a:ext cx="6900512" cy="921789"/>
      </dsp:txXfrm>
    </dsp:sp>
    <dsp:sp modelId="{C0EC7F2F-7336-4EFB-9443-48414A3A2EE0}">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7E81-6C5E-4FF7-A78B-A5AABEFDA5C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33,000 had siblings who were members of a gang</a:t>
          </a:r>
          <a:r>
            <a:rPr lang="en-GB" sz="1800" kern="1200">
              <a:latin typeface="Times New Roman"/>
              <a:cs typeface="Times New Roman"/>
            </a:rPr>
            <a:t>(HM Inspectorate of Probation, 2024)</a:t>
          </a:r>
          <a:endParaRPr lang="en-US" sz="1800" kern="1200"/>
        </a:p>
      </dsp:txBody>
      <dsp:txXfrm>
        <a:off x="0" y="1846281"/>
        <a:ext cx="6900512" cy="921789"/>
      </dsp:txXfrm>
    </dsp:sp>
    <dsp:sp modelId="{AE121D94-77E9-458A-B200-BBA7879E40D7}">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FCD054-34E7-4337-BAF0-853C3438F71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34,000 children were either a gang member, knew a gang member or a victim of gang violence in the year 2017</a:t>
          </a:r>
          <a:r>
            <a:rPr lang="en-GB" sz="1800" kern="1200">
              <a:latin typeface="Times New Roman"/>
              <a:cs typeface="Times New Roman"/>
            </a:rPr>
            <a:t>(HM Inspectorate of Probation, 2024)</a:t>
          </a:r>
          <a:endParaRPr lang="en-US" sz="1800" kern="1200"/>
        </a:p>
      </dsp:txBody>
      <dsp:txXfrm>
        <a:off x="0" y="2768070"/>
        <a:ext cx="6900512" cy="921789"/>
      </dsp:txXfrm>
    </dsp:sp>
    <dsp:sp modelId="{D52051EE-4077-4879-98C3-27D3124DCD64}">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DE81C1-981C-4D92-B8C0-1F700FCC8FC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Calibri"/>
              <a:ea typeface="Calibri"/>
              <a:cs typeface="Calibri"/>
            </a:rPr>
            <a:t>Boys from low income areas and households tend to commit more crimes than girls from the same background</a:t>
          </a:r>
          <a:r>
            <a:rPr lang="en-GB" sz="1800" kern="1200">
              <a:latin typeface="Times New Roman"/>
              <a:ea typeface="Calibri"/>
              <a:cs typeface="Times New Roman"/>
            </a:rPr>
            <a:t>(Gmelch and Kuppinger, 2018)</a:t>
          </a:r>
        </a:p>
      </dsp:txBody>
      <dsp:txXfrm>
        <a:off x="0" y="3689859"/>
        <a:ext cx="6900512" cy="921789"/>
      </dsp:txXfrm>
    </dsp:sp>
    <dsp:sp modelId="{F213E158-3A55-4005-8929-ABD2FC4CF1D4}">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EEB49B-E3C0-43E3-B8EB-8F3E792D76DD}">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latin typeface="Times New Roman"/>
              <a:ea typeface="Calibri"/>
              <a:cs typeface="Times New Roman"/>
            </a:rPr>
            <a:t>Out of all shooting in London half of them are carried out by gangs and 22% of all serious violence(GOV.UK, 2011)</a:t>
          </a:r>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414504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812179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EF015EB-C752-9244-82B4-862DF1A8381C}" type="datetimeFigureOut">
              <a:rPr lang="en-US" smtClean="0"/>
              <a:t>4/27/26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570207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EF015EB-C752-9244-82B4-862DF1A8381C}" type="datetimeFigureOut">
              <a:rPr lang="en-US" smtClean="0"/>
              <a:t>4/27/26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101533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EF015EB-C752-9244-82B4-862DF1A8381C}" type="datetimeFigureOut">
              <a:rPr lang="en-US" smtClean="0"/>
              <a:t>4/27/26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20119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EF015EB-C752-9244-82B4-862DF1A8381C}" type="datetimeFigureOut">
              <a:rPr lang="en-US" smtClean="0"/>
              <a:t>4/27/26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109193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F015EB-C752-9244-82B4-862DF1A8381C}" type="datetimeFigureOut">
              <a:rPr lang="en-US" smtClean="0"/>
              <a:t>4/27/26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400029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EF015EB-C752-9244-82B4-862DF1A8381C}" type="datetimeFigureOut">
              <a:rPr lang="en-US" smtClean="0"/>
              <a:t>4/27/26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15321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EF015EB-C752-9244-82B4-862DF1A8381C}" type="datetimeFigureOut">
              <a:rPr lang="en-US" smtClean="0"/>
              <a:t>4/27/26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1989673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2266173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EF015EB-C752-9244-82B4-862DF1A8381C}" type="datetimeFigureOut">
              <a:rPr lang="en-US" smtClean="0"/>
              <a:t>4/27/26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B055881-ACFF-D642-8BCE-2014325D12A6}" type="slidenum">
              <a:rPr lang="en-US" smtClean="0"/>
              <a:t>‹#›</a:t>
            </a:fld>
            <a:endParaRPr lang="en-US"/>
          </a:p>
        </p:txBody>
      </p:sp>
    </p:spTree>
    <p:extLst>
      <p:ext uri="{BB962C8B-B14F-4D97-AF65-F5344CB8AC3E}">
        <p14:creationId xmlns:p14="http://schemas.microsoft.com/office/powerpoint/2010/main" val="3455301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F015EB-C752-9244-82B4-862DF1A8381C}" type="datetimeFigureOut">
              <a:rPr lang="en-US" smtClean="0"/>
              <a:t>4/27/26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055881-ACFF-D642-8BCE-2014325D12A6}" type="slidenum">
              <a:rPr lang="en-US" smtClean="0"/>
              <a:t>‹#›</a:t>
            </a:fld>
            <a:endParaRPr lang="en-US"/>
          </a:p>
        </p:txBody>
      </p:sp>
    </p:spTree>
    <p:extLst>
      <p:ext uri="{BB962C8B-B14F-4D97-AF65-F5344CB8AC3E}">
        <p14:creationId xmlns:p14="http://schemas.microsoft.com/office/powerpoint/2010/main" val="429780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ixabay.com/pt/vectors/div%C3%B3rcio-pais-crian%C3%A7a-pessoas-156444/"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vgsilh.com/image/2019535.html" TargetMode="External"/><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openclipart.org/detail/214724/family"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rogressive-charlestown.com/2015/08/heart-association-raises-concerns-about.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rawpixel.com/search/family%20silhouette"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flickr.com/photos/143106192@N03/43513743292/"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thebluediamondgallery.com/handwriting/i/intervention.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childrenscommissioner.gov.uk/blog/shining-a-light-on-the-experiences-of-children-involved-in-gangs-in-england/" TargetMode="External"/><Relationship Id="rId2" Type="http://schemas.openxmlformats.org/officeDocument/2006/relationships/hyperlink" Target="https://doi.org/10.1177/105960117700200317" TargetMode="External"/><Relationship Id="rId1" Type="http://schemas.openxmlformats.org/officeDocument/2006/relationships/slideLayout" Target="../slideLayouts/slideLayout2.xml"/><Relationship Id="rId5" Type="http://schemas.openxmlformats.org/officeDocument/2006/relationships/hyperlink" Target="https://hmiprobation.justiceinspectorates.gov.uk/our-research/evidence-base-youth-justice/specific-sub-groups/children-involved-in-urban-street-gangs/" TargetMode="External"/><Relationship Id="rId4" Type="http://schemas.openxmlformats.org/officeDocument/2006/relationships/hyperlink" Target="https://www.childrenscommissioner.gov.uk/resource/keeping-kids-safe/"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youthendowmentfund.org.uk/" TargetMode="External"/><Relationship Id="rId3" Type="http://schemas.openxmlformats.org/officeDocument/2006/relationships/hyperlink" Target="https://doi.org/10.1016/j.chiabu.2008.02.004" TargetMode="External"/><Relationship Id="rId7" Type="http://schemas.openxmlformats.org/officeDocument/2006/relationships/hyperlink" Target="https://doi.org/10.1126/science.2704995" TargetMode="External"/><Relationship Id="rId2" Type="http://schemas.openxmlformats.org/officeDocument/2006/relationships/hyperlink" Target="https://hmiprobation.justiceinspectorates.gov.uk/our-research/evidence-base-youth-justice/" TargetMode="External"/><Relationship Id="rId1" Type="http://schemas.openxmlformats.org/officeDocument/2006/relationships/slideLayout" Target="../slideLayouts/slideLayout2.xml"/><Relationship Id="rId6" Type="http://schemas.openxmlformats.org/officeDocument/2006/relationships/hyperlink" Target="https://doi.org/10.1007/978-1-4615-1289-9_15" TargetMode="External"/><Relationship Id="rId5" Type="http://schemas.openxmlformats.org/officeDocument/2006/relationships/hyperlink" Target="https://www.gov.uk/government/statistics/youth-justice-statistics-2023-to-2024?utm_source=chatgpt.com" TargetMode="External"/><Relationship Id="rId4" Type="http://schemas.openxmlformats.org/officeDocument/2006/relationships/hyperlink" Target="https://doi.org/10.1002/ab.21562" TargetMode="External"/><Relationship Id="rId9" Type="http://schemas.openxmlformats.org/officeDocument/2006/relationships/hyperlink" Target="https://doi.org/10.1177/1473225414537569"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books.google.co.uk/books?hl=en&amp;lr=&amp;id=9D5FDwAAQBAJ&amp;oi=fnd&amp;pg=PA245&amp;dq=links+between+poverty+and+gangs&amp;ots=9q1HVl8pri&amp;sig=oHi7g8V42-SYKsDfLul_WgLfmSA#v=onepage&amp;q&amp;f=false" TargetMode="External"/><Relationship Id="rId2" Type="http://schemas.openxmlformats.org/officeDocument/2006/relationships/hyperlink" Target="https://youthendowmentfund.org.uk/wp-content/uploads/2025/08/YEF-Poverty-Evidence-Review-Technical-Report-August-2025.pdf"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the-report-of-the-commission-on-race-and-ethnic-disparities/crime-and-policing" TargetMode="External"/><Relationship Id="rId4" Type="http://schemas.openxmlformats.org/officeDocument/2006/relationships/hyperlink" Target="https://assets.publishing.service.gov.uk/media/5a79e1d1e5274a684690cc73/gang-violence-detailreport.pdf"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www.health.org.uk/evidence-hub/surroundings/inequalities-in-likelihood-of-living-in-high-crime-neighbourhoods" TargetMode="External"/><Relationship Id="rId3" Type="http://schemas.openxmlformats.org/officeDocument/2006/relationships/hyperlink" Target="http://www.ethnicity-facts-figures.service.gov.uk" TargetMode="External"/><Relationship Id="rId7" Type="http://schemas.openxmlformats.org/officeDocument/2006/relationships/hyperlink" Target="https://explore-education-statistics.service.gov.uk/find-statistics/children-in-need/2025" TargetMode="External"/><Relationship Id="rId2" Type="http://schemas.openxmlformats.org/officeDocument/2006/relationships/hyperlink" Target="https://hmiprobation.justiceinspectorates.gov.uk/our-research/evidence-base-youth-justice/specific-sub-groups/children-involved-in-urban-street-gangs/" TargetMode="External"/><Relationship Id="rId1" Type="http://schemas.openxmlformats.org/officeDocument/2006/relationships/slideLayout" Target="../slideLayouts/slideLayout2.xml"/><Relationship Id="rId6" Type="http://schemas.openxmlformats.org/officeDocument/2006/relationships/hyperlink" Target="https://www.ucviden.dk/ws/portalfiles/portal/124427815/Youth_in_gangs_what_do_we_know_and_what_don_t_we_know_A_research_review_of_national_and_international_knowledge_about_youth_in_gangs.pdf" TargetMode="External"/><Relationship Id="rId5" Type="http://schemas.openxmlformats.org/officeDocument/2006/relationships/hyperlink" Target="https://neu.org.uk/latest/press-releases/state-education-child-poverty" TargetMode="External"/><Relationship Id="rId4" Type="http://schemas.openxmlformats.org/officeDocument/2006/relationships/hyperlink" Target="https://www.ethnicity-facts-figures.service.gov.uk/crime-justice-and-the-law/policing/number-of-arrests/latest/"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hansard.parliament.uk/lords/2025-02-24/debates/63AD28E7-D12D-48F9-8159-A64F0B46C1B6/CountyLinesDrugTrafficking" TargetMode="External"/><Relationship Id="rId2" Type="http://schemas.openxmlformats.org/officeDocument/2006/relationships/hyperlink" Target="https://news.npcc.police.uk/releases/hundreds-of-county-lines-drug-networks-dismantled-in-major-national-crackdown" TargetMode="External"/><Relationship Id="rId1" Type="http://schemas.openxmlformats.org/officeDocument/2006/relationships/slideLayout" Target="../slideLayouts/slideLayout2.xml"/><Relationship Id="rId5" Type="http://schemas.openxmlformats.org/officeDocument/2006/relationships/hyperlink" Target="https://www.gov.uk/government/publications/home-offices-county-lines-programme-data/county-lines-programme-data" TargetMode="External"/><Relationship Id="rId4" Type="http://schemas.openxmlformats.org/officeDocument/2006/relationships/hyperlink" Target="https://www.ukdpc.org.uk/wp-content/uploads/Policy%20report%20-%20Tackling%20drug%20markets%20and%20distribution%20networks%20in%20the%20UK%20(summary).pdf"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content.e-bookshelf.de/media/reading/L-122-a21a28ff1c.pdf" TargetMode="External"/><Relationship Id="rId2" Type="http://schemas.openxmlformats.org/officeDocument/2006/relationships/hyperlink" Target="https://www.justiceinmotion.co.uk/2024/08/07/county-lines-the-numbers/"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267750204_Bandura"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youthendowmentfund.org.uk/wp-content/uploads/2025/04/CfEY-and-University-of-Oxford.-Education-violence-and-the-SEND-system.pdf" TargetMode="External"/><Relationship Id="rId7" Type="http://schemas.openxmlformats.org/officeDocument/2006/relationships/hyperlink" Target="https://www.ons.gov.uk/peoplepopulationandcommunity/educationandchildcare/articles/theeducationandsocialcarebackgroundofyoungpeoplewhointeractwiththecriminaljusticesystem/may2022" TargetMode="External"/><Relationship Id="rId2" Type="http://schemas.openxmlformats.org/officeDocument/2006/relationships/hyperlink" Target="https://www.bbc.co.uk/bitesize/guides/zdwwt39/revision/6" TargetMode="External"/><Relationship Id="rId1" Type="http://schemas.openxmlformats.org/officeDocument/2006/relationships/slideLayout" Target="../slideLayouts/slideLayout2.xml"/><Relationship Id="rId6" Type="http://schemas.openxmlformats.org/officeDocument/2006/relationships/hyperlink" Target="https://www.novus.ac.uk/news/education-to-prison-pipeline/" TargetMode="External"/><Relationship Id="rId5" Type="http://schemas.openxmlformats.org/officeDocument/2006/relationships/hyperlink" Target="https://www.leeds.gov.uk/one-minute-guides/child-criminal-exploitation" TargetMode="External"/><Relationship Id="rId4" Type="http://schemas.openxmlformats.org/officeDocument/2006/relationships/hyperlink" Target="https://hmicfrs.justiceinspectorates.gov.uk/publication-html/inspection-of-how-well-the-police-tackle-serious-youth-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6918C7C-534D-B721-48E6-37331AD2EE63}"/>
              </a:ext>
            </a:extLst>
          </p:cNvPr>
          <p:cNvSpPr>
            <a:spLocks noGrp="1"/>
          </p:cNvSpPr>
          <p:nvPr>
            <p:ph type="ctrTitle"/>
          </p:nvPr>
        </p:nvSpPr>
        <p:spPr>
          <a:xfrm>
            <a:off x="3215729" y="1764407"/>
            <a:ext cx="5760846" cy="2310312"/>
          </a:xfrm>
        </p:spPr>
        <p:txBody>
          <a:bodyPr>
            <a:normAutofit/>
          </a:bodyPr>
          <a:lstStyle/>
          <a:p>
            <a:r>
              <a:rPr lang="en-US" sz="4000" u="sng">
                <a:solidFill>
                  <a:schemeClr val="tx2"/>
                </a:solidFill>
                <a:latin typeface="Aptos"/>
              </a:rPr>
              <a:t>Factors that make young people vulnerable to gang involvement </a:t>
            </a:r>
            <a:endParaRPr lang="en-US" sz="4000" u="sng">
              <a:solidFill>
                <a:schemeClr val="tx2"/>
              </a:solidFill>
            </a:endParaRPr>
          </a:p>
        </p:txBody>
      </p:sp>
      <p:sp>
        <p:nvSpPr>
          <p:cNvPr id="3" name="Subtitle 2">
            <a:extLst>
              <a:ext uri="{FF2B5EF4-FFF2-40B4-BE49-F238E27FC236}">
                <a16:creationId xmlns:a16="http://schemas.microsoft.com/office/drawing/2014/main" id="{4FDF2239-AEE4-C05E-59D6-E9AA26931402}"/>
              </a:ext>
            </a:extLst>
          </p:cNvPr>
          <p:cNvSpPr>
            <a:spLocks noGrp="1"/>
          </p:cNvSpPr>
          <p:nvPr>
            <p:ph type="subTitle" idx="1"/>
          </p:nvPr>
        </p:nvSpPr>
        <p:spPr>
          <a:xfrm>
            <a:off x="3215729" y="4165152"/>
            <a:ext cx="5760846" cy="682079"/>
          </a:xfrm>
        </p:spPr>
        <p:txBody>
          <a:bodyPr vert="horz" lIns="91440" tIns="45720" rIns="91440" bIns="45720" rtlCol="0">
            <a:normAutofit/>
          </a:bodyPr>
          <a:lstStyle/>
          <a:p>
            <a:r>
              <a:rPr lang="en-US" sz="2000">
                <a:solidFill>
                  <a:schemeClr val="tx2"/>
                </a:solidFill>
              </a:rPr>
              <a:t>Presented By Maddison McCarthy, Chanel Morgan, Gwen Jones and Seren Roberts</a:t>
            </a:r>
          </a:p>
        </p:txBody>
      </p:sp>
    </p:spTree>
    <p:extLst>
      <p:ext uri="{BB962C8B-B14F-4D97-AF65-F5344CB8AC3E}">
        <p14:creationId xmlns:p14="http://schemas.microsoft.com/office/powerpoint/2010/main" val="223500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6" name="Group 3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9" name="Freeform: Shape 28">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D682C60-C5E2-DD15-5C54-28C6A050B03D}"/>
              </a:ext>
            </a:extLst>
          </p:cNvPr>
          <p:cNvSpPr>
            <a:spLocks noGrp="1"/>
          </p:cNvSpPr>
          <p:nvPr>
            <p:ph type="title"/>
          </p:nvPr>
        </p:nvSpPr>
        <p:spPr>
          <a:xfrm>
            <a:off x="640080" y="1243013"/>
            <a:ext cx="3855720" cy="4371974"/>
          </a:xfrm>
        </p:spPr>
        <p:txBody>
          <a:bodyPr>
            <a:normAutofit/>
          </a:bodyPr>
          <a:lstStyle/>
          <a:p>
            <a:r>
              <a:rPr lang="en-GB" sz="3600">
                <a:solidFill>
                  <a:schemeClr val="tx2"/>
                </a:solidFill>
                <a:ea typeface="Calibri Light"/>
                <a:cs typeface="Calibri Light"/>
              </a:rPr>
              <a:t>Table of contents </a:t>
            </a:r>
            <a:endParaRPr lang="en-GB" sz="3600">
              <a:solidFill>
                <a:schemeClr val="tx2"/>
              </a:solidFill>
            </a:endParaRPr>
          </a:p>
        </p:txBody>
      </p:sp>
      <p:sp>
        <p:nvSpPr>
          <p:cNvPr id="3" name="Content Placeholder 2">
            <a:extLst>
              <a:ext uri="{FF2B5EF4-FFF2-40B4-BE49-F238E27FC236}">
                <a16:creationId xmlns:a16="http://schemas.microsoft.com/office/drawing/2014/main" id="{E89C1FAB-E6C9-282D-29A1-0CB2CCDF22E6}"/>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GB" sz="2000">
                <a:solidFill>
                  <a:schemeClr val="tx2"/>
                </a:solidFill>
                <a:ea typeface="Calibri"/>
                <a:cs typeface="Calibri"/>
              </a:rPr>
              <a:t>Page 3 – Introduction </a:t>
            </a:r>
            <a:endParaRPr lang="en-US" sz="2000">
              <a:solidFill>
                <a:schemeClr val="tx2"/>
              </a:solidFill>
              <a:ea typeface="Calibri"/>
              <a:cs typeface="Calibri"/>
            </a:endParaRPr>
          </a:p>
          <a:p>
            <a:r>
              <a:rPr lang="en-GB" sz="2000">
                <a:solidFill>
                  <a:schemeClr val="tx2"/>
                </a:solidFill>
                <a:ea typeface="Calibri"/>
                <a:cs typeface="Calibri"/>
              </a:rPr>
              <a:t>Pages 4 till 12 – Family instability and Gang involvement </a:t>
            </a:r>
          </a:p>
          <a:p>
            <a:r>
              <a:rPr lang="en-GB" sz="2000">
                <a:solidFill>
                  <a:schemeClr val="tx2"/>
                </a:solidFill>
                <a:ea typeface="Calibri"/>
                <a:cs typeface="Calibri"/>
              </a:rPr>
              <a:t>Pages 13 till 19 - Gang involvement and poverty  </a:t>
            </a:r>
          </a:p>
          <a:p>
            <a:r>
              <a:rPr lang="en-GB" sz="2000">
                <a:solidFill>
                  <a:schemeClr val="tx2"/>
                </a:solidFill>
                <a:ea typeface="Calibri"/>
                <a:cs typeface="Calibri"/>
              </a:rPr>
              <a:t>Pages 20 till 26 - Gang involvement and substance misuse </a:t>
            </a:r>
          </a:p>
          <a:p>
            <a:r>
              <a:rPr lang="en-GB" sz="2000">
                <a:solidFill>
                  <a:schemeClr val="tx2"/>
                </a:solidFill>
                <a:ea typeface="Calibri"/>
                <a:cs typeface="Calibri"/>
              </a:rPr>
              <a:t>Pages 27 till 32 – Gang involvement and Education </a:t>
            </a:r>
            <a:endParaRPr lang="en-GB">
              <a:solidFill>
                <a:schemeClr val="tx2"/>
              </a:solidFill>
              <a:ea typeface="Calibri" panose="020F0502020204030204"/>
              <a:cs typeface="Calibri" panose="020F0502020204030204"/>
            </a:endParaRPr>
          </a:p>
        </p:txBody>
      </p:sp>
    </p:spTree>
    <p:extLst>
      <p:ext uri="{BB962C8B-B14F-4D97-AF65-F5344CB8AC3E}">
        <p14:creationId xmlns:p14="http://schemas.microsoft.com/office/powerpoint/2010/main" val="2954109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4630-F07C-976F-441D-F0BDDD90F90D}"/>
              </a:ext>
            </a:extLst>
          </p:cNvPr>
          <p:cNvSpPr>
            <a:spLocks noGrp="1"/>
          </p:cNvSpPr>
          <p:nvPr>
            <p:ph type="title"/>
          </p:nvPr>
        </p:nvSpPr>
        <p:spPr/>
        <p:txBody>
          <a:bodyPr/>
          <a:lstStyle/>
          <a:p>
            <a:r>
              <a:rPr lang="en-US" u="sng"/>
              <a:t>Introduction</a:t>
            </a:r>
          </a:p>
        </p:txBody>
      </p:sp>
      <p:sp>
        <p:nvSpPr>
          <p:cNvPr id="3" name="Content Placeholder 2">
            <a:extLst>
              <a:ext uri="{FF2B5EF4-FFF2-40B4-BE49-F238E27FC236}">
                <a16:creationId xmlns:a16="http://schemas.microsoft.com/office/drawing/2014/main" id="{4753489F-2D0B-8EA8-96C0-C592F7D18871}"/>
              </a:ext>
            </a:extLst>
          </p:cNvPr>
          <p:cNvSpPr>
            <a:spLocks noGrp="1"/>
          </p:cNvSpPr>
          <p:nvPr>
            <p:ph idx="1"/>
          </p:nvPr>
        </p:nvSpPr>
        <p:spPr>
          <a:xfrm>
            <a:off x="619991" y="1441161"/>
            <a:ext cx="10515600" cy="4351338"/>
          </a:xfrm>
          <a:solidFill>
            <a:schemeClr val="bg2">
              <a:lumMod val="90000"/>
            </a:schemeClr>
          </a:solidFill>
        </p:spPr>
        <p:txBody>
          <a:bodyPr vert="horz" lIns="91440" tIns="45720" rIns="91440" bIns="45720" rtlCol="0" anchor="t">
            <a:normAutofit/>
          </a:bodyPr>
          <a:lstStyle/>
          <a:p>
            <a:r>
              <a:rPr lang="en-US" sz="1800"/>
              <a:t>Main topic – to explore factors that make young people vulnerable to Gang Involvement.</a:t>
            </a:r>
          </a:p>
          <a:p>
            <a:endParaRPr lang="en-US" sz="1800"/>
          </a:p>
          <a:p>
            <a:r>
              <a:rPr lang="en-US" sz="1800"/>
              <a:t>There is no singular cause for Gang Involvement.</a:t>
            </a:r>
          </a:p>
          <a:p>
            <a:endParaRPr lang="en-US" sz="1800"/>
          </a:p>
          <a:p>
            <a:r>
              <a:rPr lang="en-US" sz="1800"/>
              <a:t>We will examine criminological theories, evidence, social, structural and individual influences.</a:t>
            </a:r>
            <a:endParaRPr lang="en-GB" sz="1800"/>
          </a:p>
          <a:p>
            <a:endParaRPr lang="en-GB" sz="1800"/>
          </a:p>
          <a:p>
            <a:r>
              <a:rPr lang="en-GB" sz="1800"/>
              <a:t>We will be looking at the different factors such as family, poverty, peer influence and education and substance misuse. </a:t>
            </a:r>
            <a:endParaRPr lang="en-GB" sz="1800">
              <a:ea typeface="Calibri"/>
              <a:cs typeface="Calibri"/>
            </a:endParaRPr>
          </a:p>
          <a:p>
            <a:endParaRPr lang="en-GB" sz="1800"/>
          </a:p>
          <a:p>
            <a:r>
              <a:rPr lang="en-GB" sz="1800"/>
              <a:t>We chose these as they are all factors that contribute in making young  people vulnerable. </a:t>
            </a:r>
            <a:endParaRPr lang="en-GB" sz="1800">
              <a:ea typeface="Calibri"/>
              <a:cs typeface="Calibri"/>
            </a:endParaRPr>
          </a:p>
        </p:txBody>
      </p:sp>
    </p:spTree>
    <p:extLst>
      <p:ext uri="{BB962C8B-B14F-4D97-AF65-F5344CB8AC3E}">
        <p14:creationId xmlns:p14="http://schemas.microsoft.com/office/powerpoint/2010/main" val="19472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bg/>
                                          </p:spTgt>
                                        </p:tgtEl>
                                        <p:attrNameLst>
                                          <p:attrName>style.visibility</p:attrName>
                                        </p:attrNameLst>
                                      </p:cBhvr>
                                      <p:to>
                                        <p:strVal val="visible"/>
                                      </p:to>
                                    </p:set>
                                    <p:animEffect transition="in" filter="fade">
                                      <p:cBhvr>
                                        <p:cTn id="12" dur="1000"/>
                                        <p:tgtEl>
                                          <p:spTgt spid="3">
                                            <p:bg/>
                                          </p:spTgt>
                                        </p:tgtEl>
                                      </p:cBhvr>
                                    </p:animEffect>
                                    <p:anim calcmode="lin" valueType="num">
                                      <p:cBhvr>
                                        <p:cTn id="13" dur="1000" fill="hold"/>
                                        <p:tgtEl>
                                          <p:spTgt spid="3">
                                            <p:bg/>
                                          </p:spTgt>
                                        </p:tgtEl>
                                        <p:attrNameLst>
                                          <p:attrName>ppt_x</p:attrName>
                                        </p:attrNameLst>
                                      </p:cBhvr>
                                      <p:tavLst>
                                        <p:tav tm="0">
                                          <p:val>
                                            <p:strVal val="#ppt_x"/>
                                          </p:val>
                                        </p:tav>
                                        <p:tav tm="100000">
                                          <p:val>
                                            <p:strVal val="#ppt_x"/>
                                          </p:val>
                                        </p:tav>
                                      </p:tavLst>
                                    </p:anim>
                                    <p:anim calcmode="lin" valueType="num">
                                      <p:cBhvr>
                                        <p:cTn id="14" dur="900" decel="100000" fill="hold"/>
                                        <p:tgtEl>
                                          <p:spTgt spid="3">
                                            <p:bg/>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bg/>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1000"/>
                                        <p:tgtEl>
                                          <p:spTgt spid="3">
                                            <p:txEl>
                                              <p:pRg st="0" end="0"/>
                                            </p:txEl>
                                          </p:spTgt>
                                        </p:tgtEl>
                                      </p:cBhvr>
                                    </p:animEffect>
                                    <p:anim calcmode="lin" valueType="num">
                                      <p:cBhvr>
                                        <p:cTn id="2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37"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37" presetClass="entr" presetSubtype="0"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1000"/>
                                        <p:tgtEl>
                                          <p:spTgt spid="3">
                                            <p:txEl>
                                              <p:pRg st="6" end="6"/>
                                            </p:txEl>
                                          </p:spTgt>
                                        </p:tgtEl>
                                      </p:cBhvr>
                                    </p:animEffect>
                                    <p:anim calcmode="lin" valueType="num">
                                      <p:cBhvr>
                                        <p:cTn id="4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6" dur="900" decel="100000" fill="hold"/>
                                        <p:tgtEl>
                                          <p:spTgt spid="3">
                                            <p:txEl>
                                              <p:pRg st="6" end="6"/>
                                            </p:txEl>
                                          </p:spTgt>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3">
                                            <p:txEl>
                                              <p:pRg st="6" end="6"/>
                                            </p:txEl>
                                          </p:spTgt>
                                        </p:tgtEl>
                                        <p:attrNameLst>
                                          <p:attrName>ppt_y</p:attrName>
                                        </p:attrNameLst>
                                      </p:cBhvr>
                                      <p:tavLst>
                                        <p:tav tm="0">
                                          <p:val>
                                            <p:strVal val="#ppt_y-.03"/>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37"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900" decel="100000" fill="hold"/>
                                        <p:tgtEl>
                                          <p:spTgt spid="3">
                                            <p:txEl>
                                              <p:pRg st="8" end="8"/>
                                            </p:txEl>
                                          </p:spTgt>
                                        </p:tgtEl>
                                        <p:attrNameLst>
                                          <p:attrName>ppt_y</p:attrName>
                                        </p:attrNameLst>
                                      </p:cBhvr>
                                      <p:tavLst>
                                        <p:tav tm="0">
                                          <p:val>
                                            <p:strVal val="#ppt_y+1"/>
                                          </p:val>
                                        </p:tav>
                                        <p:tav tm="100000">
                                          <p:val>
                                            <p:strVal val="#ppt_y-.03"/>
                                          </p:val>
                                        </p:tav>
                                      </p:tavLst>
                                    </p:anim>
                                    <p:anim calcmode="lin" valueType="num">
                                      <p:cBhvr>
                                        <p:cTn id="55" dur="100" accel="100000" fill="hold">
                                          <p:stCondLst>
                                            <p:cond delay="900"/>
                                          </p:stCondLst>
                                        </p:cTn>
                                        <p:tgtEl>
                                          <p:spTgt spid="3">
                                            <p:txEl>
                                              <p:pRg st="8" end="8"/>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2" name="Rectangle 3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310652-24C6-E13A-F32E-ACBF97814DC0}"/>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Family instability and Gang involvement </a:t>
            </a:r>
          </a:p>
        </p:txBody>
      </p:sp>
      <p:grpSp>
        <p:nvGrpSpPr>
          <p:cNvPr id="34" name="Group 3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35" name="Freeform: Shape 3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41" name="Freeform: Shape 4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4" name="Freeform: Shape 4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83034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0D28-6289-6ABC-29B4-733D3E3E62DD}"/>
              </a:ext>
            </a:extLst>
          </p:cNvPr>
          <p:cNvSpPr>
            <a:spLocks noGrp="1"/>
          </p:cNvSpPr>
          <p:nvPr>
            <p:ph type="title"/>
          </p:nvPr>
        </p:nvSpPr>
        <p:spPr>
          <a:xfrm>
            <a:off x="354106" y="0"/>
            <a:ext cx="10515600" cy="1325563"/>
          </a:xfrm>
        </p:spPr>
        <p:txBody>
          <a:bodyPr/>
          <a:lstStyle/>
          <a:p>
            <a:r>
              <a:rPr lang="en-US" u="sng"/>
              <a:t>Family breakdown and unstable homes</a:t>
            </a:r>
          </a:p>
        </p:txBody>
      </p:sp>
      <p:sp>
        <p:nvSpPr>
          <p:cNvPr id="3" name="Content Placeholder 2">
            <a:extLst>
              <a:ext uri="{FF2B5EF4-FFF2-40B4-BE49-F238E27FC236}">
                <a16:creationId xmlns:a16="http://schemas.microsoft.com/office/drawing/2014/main" id="{BEA9707A-5F77-0EED-6836-71F08DD07143}"/>
              </a:ext>
            </a:extLst>
          </p:cNvPr>
          <p:cNvSpPr>
            <a:spLocks noGrp="1"/>
          </p:cNvSpPr>
          <p:nvPr>
            <p:ph idx="1"/>
          </p:nvPr>
        </p:nvSpPr>
        <p:spPr>
          <a:xfrm>
            <a:off x="354106" y="1048379"/>
            <a:ext cx="11483788" cy="5604669"/>
          </a:xfrm>
          <a:solidFill>
            <a:schemeClr val="accent3">
              <a:lumMod val="60000"/>
              <a:lumOff val="40000"/>
            </a:schemeClr>
          </a:solidFill>
        </p:spPr>
        <p:txBody>
          <a:bodyPr>
            <a:normAutofit fontScale="77500" lnSpcReduction="20000"/>
          </a:bodyPr>
          <a:lstStyle/>
          <a:p>
            <a:r>
              <a:rPr lang="en-US"/>
              <a:t>Family instability is a big risk factor for youth gang involvement particularly when combined with trauma, neglect and weak parental attachment.</a:t>
            </a:r>
          </a:p>
          <a:p>
            <a:endParaRPr lang="en-US"/>
          </a:p>
          <a:p>
            <a:pPr marL="0" indent="0">
              <a:buNone/>
            </a:pPr>
            <a:r>
              <a:rPr lang="en-US" u="sng"/>
              <a:t>Evidence:</a:t>
            </a:r>
          </a:p>
          <a:p>
            <a:r>
              <a:rPr lang="en-US"/>
              <a:t>Children exposed to abuse, neglect and parental substance misuse are more vulnerable to gang recruitment (HM Inspectorate of Probation, 2021).</a:t>
            </a:r>
          </a:p>
          <a:p>
            <a:endParaRPr lang="en-US"/>
          </a:p>
          <a:p>
            <a:r>
              <a:rPr lang="en-US"/>
              <a:t>24% of gang-associated young offenders had witnessed domestic abuse (Children’s Commissioner, 2019).</a:t>
            </a:r>
          </a:p>
          <a:p>
            <a:endParaRPr lang="en-US"/>
          </a:p>
          <a:p>
            <a:r>
              <a:rPr lang="en-US"/>
              <a:t>Over 90% of young offenders experienced loss or rejection (Yates, 2010)</a:t>
            </a:r>
          </a:p>
          <a:p>
            <a:endParaRPr lang="en-US"/>
          </a:p>
          <a:p>
            <a:pPr marL="0" indent="0">
              <a:buNone/>
            </a:pPr>
            <a:r>
              <a:rPr lang="en-US" u="sng"/>
              <a:t>UK Context </a:t>
            </a:r>
          </a:p>
          <a:p>
            <a:r>
              <a:rPr lang="en-US"/>
              <a:t>35,600 youth offences recorded in 2023-24 (Ministry of Justice, 2025)</a:t>
            </a:r>
          </a:p>
          <a:p>
            <a:endParaRPr lang="en-US"/>
          </a:p>
          <a:p>
            <a:r>
              <a:rPr lang="en-US"/>
              <a:t>Violence now accounts for 34% of youth offending </a:t>
            </a:r>
          </a:p>
          <a:p>
            <a:endParaRPr lang="en-US"/>
          </a:p>
        </p:txBody>
      </p:sp>
      <p:pic>
        <p:nvPicPr>
          <p:cNvPr id="5" name="Picture 4" descr="A group of people with their arms raised&#10;&#10;Description automatically generated">
            <a:extLst>
              <a:ext uri="{FF2B5EF4-FFF2-40B4-BE49-F238E27FC236}">
                <a16:creationId xmlns:a16="http://schemas.microsoft.com/office/drawing/2014/main" id="{D62E585A-5F29-9281-D1E1-E98A2EC144B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02110" y="4656357"/>
            <a:ext cx="3083264" cy="2201643"/>
          </a:xfrm>
          <a:prstGeom prst="rect">
            <a:avLst/>
          </a:prstGeom>
        </p:spPr>
      </p:pic>
    </p:spTree>
    <p:extLst>
      <p:ext uri="{BB962C8B-B14F-4D97-AF65-F5344CB8AC3E}">
        <p14:creationId xmlns:p14="http://schemas.microsoft.com/office/powerpoint/2010/main" val="2048973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 presetClass="entr" presetSubtype="16"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ox(in)">
                                      <p:cBhvr>
                                        <p:cTn id="14" dur="20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ox(in)">
                                      <p:cBhvr>
                                        <p:cTn id="19" dur="20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 presetClass="entr" presetSubtype="16"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ox(in)">
                                      <p:cBhvr>
                                        <p:cTn id="24" dur="20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4" presetClass="entr" presetSubtype="16"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ox(in)">
                                      <p:cBhvr>
                                        <p:cTn id="29" dur="20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 presetClass="entr" presetSubtype="16"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box(in)">
                                      <p:cBhvr>
                                        <p:cTn id="34" dur="2000"/>
                                        <p:tgtEl>
                                          <p:spTgt spid="3">
                                            <p:txEl>
                                              <p:pRg st="5" end="5"/>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4" presetClass="entr" presetSubtype="16"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box(in)">
                                      <p:cBhvr>
                                        <p:cTn id="39" dur="2000"/>
                                        <p:tgtEl>
                                          <p:spTgt spid="3">
                                            <p:txEl>
                                              <p:pRg st="7" end="7"/>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4" presetClass="entr" presetSubtype="16" fill="hold" grpId="0" nodeType="click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box(in)">
                                      <p:cBhvr>
                                        <p:cTn id="44" dur="20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4" presetClass="entr" presetSubtype="16"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box(in)">
                                      <p:cBhvr>
                                        <p:cTn id="49" dur="2000"/>
                                        <p:tgtEl>
                                          <p:spTgt spid="3">
                                            <p:txEl>
                                              <p:pRg st="10" end="1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4" presetClass="entr" presetSubtype="16" fill="hold" grpId="0" nodeType="clickEffect">
                                  <p:stCondLst>
                                    <p:cond delay="0"/>
                                  </p:stCondLst>
                                  <p:childTnLst>
                                    <p:set>
                                      <p:cBhvr>
                                        <p:cTn id="53" dur="1" fill="hold">
                                          <p:stCondLst>
                                            <p:cond delay="0"/>
                                          </p:stCondLst>
                                        </p:cTn>
                                        <p:tgtEl>
                                          <p:spTgt spid="3">
                                            <p:txEl>
                                              <p:pRg st="12" end="12"/>
                                            </p:txEl>
                                          </p:spTgt>
                                        </p:tgtEl>
                                        <p:attrNameLst>
                                          <p:attrName>style.visibility</p:attrName>
                                        </p:attrNameLst>
                                      </p:cBhvr>
                                      <p:to>
                                        <p:strVal val="visible"/>
                                      </p:to>
                                    </p:set>
                                    <p:animEffect transition="in" filter="box(in)">
                                      <p:cBhvr>
                                        <p:cTn id="54" dur="20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BD3EF-3924-9728-55BE-3A3557C716C0}"/>
              </a:ext>
            </a:extLst>
          </p:cNvPr>
          <p:cNvSpPr>
            <a:spLocks noGrp="1"/>
          </p:cNvSpPr>
          <p:nvPr>
            <p:ph type="title"/>
          </p:nvPr>
        </p:nvSpPr>
        <p:spPr>
          <a:xfrm>
            <a:off x="339436" y="0"/>
            <a:ext cx="10515600" cy="1325563"/>
          </a:xfrm>
        </p:spPr>
        <p:txBody>
          <a:bodyPr/>
          <a:lstStyle/>
          <a:p>
            <a:r>
              <a:rPr lang="en-US" u="sng"/>
              <a:t>Trauma, Abuse and the ‘Cycle of Violence’</a:t>
            </a:r>
          </a:p>
        </p:txBody>
      </p:sp>
      <p:sp>
        <p:nvSpPr>
          <p:cNvPr id="3" name="Content Placeholder 2">
            <a:extLst>
              <a:ext uri="{FF2B5EF4-FFF2-40B4-BE49-F238E27FC236}">
                <a16:creationId xmlns:a16="http://schemas.microsoft.com/office/drawing/2014/main" id="{A0A665A8-B526-DA42-F77C-B362F421C729}"/>
              </a:ext>
            </a:extLst>
          </p:cNvPr>
          <p:cNvSpPr>
            <a:spLocks noGrp="1"/>
          </p:cNvSpPr>
          <p:nvPr>
            <p:ph idx="1"/>
          </p:nvPr>
        </p:nvSpPr>
        <p:spPr>
          <a:xfrm>
            <a:off x="339436" y="1181259"/>
            <a:ext cx="11513128" cy="5471824"/>
          </a:xfrm>
          <a:solidFill>
            <a:schemeClr val="bg2">
              <a:lumMod val="90000"/>
            </a:schemeClr>
          </a:solidFill>
        </p:spPr>
        <p:txBody>
          <a:bodyPr>
            <a:normAutofit fontScale="85000" lnSpcReduction="20000"/>
          </a:bodyPr>
          <a:lstStyle/>
          <a:p>
            <a:r>
              <a:rPr lang="en-US"/>
              <a:t>Exposure to violence in the home can </a:t>
            </a:r>
            <a:r>
              <a:rPr lang="en-US" err="1"/>
              <a:t>normalise</a:t>
            </a:r>
            <a:r>
              <a:rPr lang="en-US"/>
              <a:t> aggression.</a:t>
            </a:r>
          </a:p>
          <a:p>
            <a:endParaRPr lang="en-US"/>
          </a:p>
          <a:p>
            <a:r>
              <a:rPr lang="en-US"/>
              <a:t>Young people may imitate violence (Bandura,1977).</a:t>
            </a:r>
          </a:p>
          <a:p>
            <a:endParaRPr lang="en-US"/>
          </a:p>
          <a:p>
            <a:r>
              <a:rPr lang="en-US"/>
              <a:t>Trauma impacts emotional regulation and decision-making.</a:t>
            </a:r>
          </a:p>
          <a:p>
            <a:pPr marL="0" indent="0">
              <a:buNone/>
            </a:pPr>
            <a:endParaRPr lang="en-US" u="sng"/>
          </a:p>
          <a:p>
            <a:pPr marL="0" indent="0">
              <a:buNone/>
            </a:pPr>
            <a:r>
              <a:rPr lang="en-US" u="sng"/>
              <a:t>Evidence</a:t>
            </a:r>
          </a:p>
          <a:p>
            <a:r>
              <a:rPr lang="en-US"/>
              <a:t>Victims of childhood abuse are more likely to engage in violence later in life (</a:t>
            </a:r>
            <a:r>
              <a:rPr lang="en-US" err="1"/>
              <a:t>Widom</a:t>
            </a:r>
            <a:r>
              <a:rPr lang="en-US"/>
              <a:t>, 1989; Holt et al., 2008).</a:t>
            </a:r>
          </a:p>
          <a:p>
            <a:endParaRPr lang="en-US"/>
          </a:p>
          <a:p>
            <a:r>
              <a:rPr lang="en-US"/>
              <a:t>Young people experiencing abuse are up to 4 times more likely to join gangs (Thompson &amp; Braaten-Antrim, 1998).</a:t>
            </a:r>
          </a:p>
          <a:p>
            <a:endParaRPr lang="en-US"/>
          </a:p>
          <a:p>
            <a:r>
              <a:rPr lang="en-US"/>
              <a:t>Violence follows a ‘Cycle of Violence” pattern across generations (Dodge et al.,1990) However, it is not deterministic. Many young people show resilience.</a:t>
            </a:r>
          </a:p>
        </p:txBody>
      </p:sp>
      <p:pic>
        <p:nvPicPr>
          <p:cNvPr id="5" name="Graphic 4">
            <a:extLst>
              <a:ext uri="{FF2B5EF4-FFF2-40B4-BE49-F238E27FC236}">
                <a16:creationId xmlns:a16="http://schemas.microsoft.com/office/drawing/2014/main" id="{140D4D05-8A65-8B48-6BEA-D3D66AF0F594}"/>
              </a:ext>
            </a:extLst>
          </p:cNvPr>
          <p:cNvPicPr>
            <a:picLocks noChangeAspect="1"/>
          </p:cNvPicPr>
          <p:nvPr/>
        </p:nvPicPr>
        <p:blipFill>
          <a:blip>
            <a:extLst>
              <a:ext uri="{96DAC541-7B7A-43D3-8B79-37D633B846F1}">
                <asvg:svgBlip xmlns:asvg="http://schemas.microsoft.com/office/drawing/2016/SVG/main" r:embed="rId2"/>
              </a:ext>
              <a:ext uri="{837473B0-CC2E-450A-ABE3-18F120FF3D39}">
                <a1611:picAttrSrcUrl xmlns:a1611="http://schemas.microsoft.com/office/drawing/2016/11/main" r:id="rId3"/>
              </a:ext>
            </a:extLst>
          </a:blip>
          <a:stretch>
            <a:fillRect/>
          </a:stretch>
        </p:blipFill>
        <p:spPr>
          <a:xfrm>
            <a:off x="8973338" y="755503"/>
            <a:ext cx="3218662" cy="3233820"/>
          </a:xfrm>
          <a:prstGeom prst="rect">
            <a:avLst/>
          </a:prstGeom>
        </p:spPr>
      </p:pic>
    </p:spTree>
    <p:extLst>
      <p:ext uri="{BB962C8B-B14F-4D97-AF65-F5344CB8AC3E}">
        <p14:creationId xmlns:p14="http://schemas.microsoft.com/office/powerpoint/2010/main" val="2320213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595B-B3EA-956D-7DC5-0A4E3E5F7E34}"/>
              </a:ext>
            </a:extLst>
          </p:cNvPr>
          <p:cNvSpPr>
            <a:spLocks noGrp="1"/>
          </p:cNvSpPr>
          <p:nvPr>
            <p:ph type="title"/>
          </p:nvPr>
        </p:nvSpPr>
        <p:spPr>
          <a:xfrm>
            <a:off x="578427" y="167698"/>
            <a:ext cx="10515600" cy="1325563"/>
          </a:xfrm>
        </p:spPr>
        <p:txBody>
          <a:bodyPr/>
          <a:lstStyle/>
          <a:p>
            <a:r>
              <a:rPr lang="en-US" u="sng"/>
              <a:t>Weak Attachment and Parenting Factors</a:t>
            </a:r>
          </a:p>
        </p:txBody>
      </p:sp>
      <p:sp>
        <p:nvSpPr>
          <p:cNvPr id="3" name="Content Placeholder 2">
            <a:extLst>
              <a:ext uri="{FF2B5EF4-FFF2-40B4-BE49-F238E27FC236}">
                <a16:creationId xmlns:a16="http://schemas.microsoft.com/office/drawing/2014/main" id="{8C57B579-B2D0-BC51-A97E-1A2D5A4F7AFD}"/>
              </a:ext>
            </a:extLst>
          </p:cNvPr>
          <p:cNvSpPr>
            <a:spLocks noGrp="1"/>
          </p:cNvSpPr>
          <p:nvPr>
            <p:ph idx="1"/>
          </p:nvPr>
        </p:nvSpPr>
        <p:spPr>
          <a:xfrm>
            <a:off x="389659" y="1272544"/>
            <a:ext cx="11412681" cy="5250439"/>
          </a:xfrm>
          <a:solidFill>
            <a:schemeClr val="bg2">
              <a:lumMod val="90000"/>
            </a:schemeClr>
          </a:solidFill>
        </p:spPr>
        <p:txBody>
          <a:bodyPr>
            <a:normAutofit fontScale="85000" lnSpcReduction="10000"/>
          </a:bodyPr>
          <a:lstStyle/>
          <a:p>
            <a:pPr marL="0" indent="0">
              <a:buNone/>
            </a:pPr>
            <a:endParaRPr lang="en-US"/>
          </a:p>
          <a:p>
            <a:pPr marL="0" indent="0">
              <a:buNone/>
            </a:pPr>
            <a:r>
              <a:rPr lang="en-US"/>
              <a:t>Strong family bonds are crucial to avoid young people joining gangs. Family structure alone is not decisive. Quality of relationships is more important than structure.</a:t>
            </a:r>
          </a:p>
          <a:p>
            <a:pPr marL="0" indent="0">
              <a:buNone/>
            </a:pPr>
            <a:endParaRPr lang="en-US" u="sng"/>
          </a:p>
          <a:p>
            <a:pPr marL="0" indent="0">
              <a:buNone/>
            </a:pPr>
            <a:r>
              <a:rPr lang="en-US" u="sng"/>
              <a:t>Evidence:</a:t>
            </a:r>
          </a:p>
          <a:p>
            <a:r>
              <a:rPr lang="en-US"/>
              <a:t>Weak family bonds increase the likelihood of offending (</a:t>
            </a:r>
            <a:r>
              <a:rPr lang="en-US" err="1"/>
              <a:t>Hirishi</a:t>
            </a:r>
            <a:r>
              <a:rPr lang="en-US"/>
              <a:t>, 1969).</a:t>
            </a:r>
          </a:p>
          <a:p>
            <a:endParaRPr lang="en-US"/>
          </a:p>
          <a:p>
            <a:r>
              <a:rPr lang="en-US"/>
              <a:t>Poor parental monitoring and family conflict increases gang risk (</a:t>
            </a:r>
            <a:r>
              <a:rPr lang="en-US" err="1"/>
              <a:t>Lenzi</a:t>
            </a:r>
            <a:r>
              <a:rPr lang="en-US"/>
              <a:t> et al.,2014).</a:t>
            </a:r>
          </a:p>
          <a:p>
            <a:endParaRPr lang="en-US"/>
          </a:p>
          <a:p>
            <a:r>
              <a:rPr lang="en-US"/>
              <a:t>Poor parental supervision and inconsistent discipline are key risk factors. </a:t>
            </a:r>
          </a:p>
          <a:p>
            <a:endParaRPr lang="en-US"/>
          </a:p>
          <a:p>
            <a:r>
              <a:rPr lang="en-US"/>
              <a:t>Father absence is identified as a recurring theme in gang involvement (Young et al., 2013).</a:t>
            </a:r>
          </a:p>
          <a:p>
            <a:endParaRPr lang="en-US"/>
          </a:p>
        </p:txBody>
      </p:sp>
    </p:spTree>
    <p:extLst>
      <p:ext uri="{BB962C8B-B14F-4D97-AF65-F5344CB8AC3E}">
        <p14:creationId xmlns:p14="http://schemas.microsoft.com/office/powerpoint/2010/main" val="286519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3083-A93B-E0B6-8352-ECF088BCD57A}"/>
              </a:ext>
            </a:extLst>
          </p:cNvPr>
          <p:cNvSpPr>
            <a:spLocks noGrp="1"/>
          </p:cNvSpPr>
          <p:nvPr>
            <p:ph type="title"/>
          </p:nvPr>
        </p:nvSpPr>
        <p:spPr/>
        <p:txBody>
          <a:bodyPr/>
          <a:lstStyle/>
          <a:p>
            <a:r>
              <a:rPr lang="en-US" u="sng"/>
              <a:t>Gangs as a ‘Surrogate Family”</a:t>
            </a:r>
          </a:p>
        </p:txBody>
      </p:sp>
      <p:sp>
        <p:nvSpPr>
          <p:cNvPr id="3" name="Content Placeholder 2">
            <a:extLst>
              <a:ext uri="{FF2B5EF4-FFF2-40B4-BE49-F238E27FC236}">
                <a16:creationId xmlns:a16="http://schemas.microsoft.com/office/drawing/2014/main" id="{F008615D-3B57-F79F-4E0E-F9B025678EDA}"/>
              </a:ext>
            </a:extLst>
          </p:cNvPr>
          <p:cNvSpPr>
            <a:spLocks noGrp="1"/>
          </p:cNvSpPr>
          <p:nvPr>
            <p:ph idx="1"/>
          </p:nvPr>
        </p:nvSpPr>
        <p:spPr>
          <a:xfrm>
            <a:off x="457200" y="1690688"/>
            <a:ext cx="11277600" cy="4949248"/>
          </a:xfrm>
          <a:solidFill>
            <a:schemeClr val="bg2">
              <a:lumMod val="90000"/>
            </a:schemeClr>
          </a:solidFill>
        </p:spPr>
        <p:txBody>
          <a:bodyPr>
            <a:normAutofit fontScale="92500" lnSpcReduction="10000"/>
          </a:bodyPr>
          <a:lstStyle/>
          <a:p>
            <a:endParaRPr lang="en-US"/>
          </a:p>
          <a:p>
            <a:r>
              <a:rPr lang="en-US"/>
              <a:t>Gangs can help provide- identity, belonging, protection and emotional support.</a:t>
            </a:r>
          </a:p>
          <a:p>
            <a:pPr marL="0" indent="0">
              <a:buNone/>
            </a:pPr>
            <a:endParaRPr lang="en-US" u="sng"/>
          </a:p>
          <a:p>
            <a:pPr marL="0" indent="0">
              <a:buNone/>
            </a:pPr>
            <a:r>
              <a:rPr lang="en-US" u="sng"/>
              <a:t>Evidence:</a:t>
            </a:r>
          </a:p>
          <a:p>
            <a:r>
              <a:rPr lang="en-US"/>
              <a:t>Young people may join gangs to replace missing family structures (Decker &amp; Van Winkle, 1996).</a:t>
            </a:r>
          </a:p>
          <a:p>
            <a:endParaRPr lang="en-US"/>
          </a:p>
          <a:p>
            <a:r>
              <a:rPr lang="en-US"/>
              <a:t>Gangs function as “substitute families” (Centre for Social Justice, 2009).</a:t>
            </a:r>
          </a:p>
          <a:p>
            <a:endParaRPr lang="en-US"/>
          </a:p>
          <a:p>
            <a:r>
              <a:rPr lang="en-US"/>
              <a:t>Many young people report they are seeking security and loyalty that is missing at home (Children’s Commissioner, 2017).</a:t>
            </a:r>
          </a:p>
          <a:p>
            <a:endParaRPr lang="en-US"/>
          </a:p>
        </p:txBody>
      </p:sp>
      <p:pic>
        <p:nvPicPr>
          <p:cNvPr id="5" name="Picture 4" descr="A group of people with different colors&#10;&#10;Description automatically generated">
            <a:extLst>
              <a:ext uri="{FF2B5EF4-FFF2-40B4-BE49-F238E27FC236}">
                <a16:creationId xmlns:a16="http://schemas.microsoft.com/office/drawing/2014/main" id="{9D04C8DF-F982-6FE0-4905-D07969E606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17472" y="-60011"/>
            <a:ext cx="3469728" cy="2175836"/>
          </a:xfrm>
          <a:prstGeom prst="rect">
            <a:avLst/>
          </a:prstGeom>
        </p:spPr>
      </p:pic>
    </p:spTree>
    <p:extLst>
      <p:ext uri="{BB962C8B-B14F-4D97-AF65-F5344CB8AC3E}">
        <p14:creationId xmlns:p14="http://schemas.microsoft.com/office/powerpoint/2010/main" val="2097268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EE4C5-291B-CD54-5CAE-4880DA2F43AE}"/>
              </a:ext>
            </a:extLst>
          </p:cNvPr>
          <p:cNvSpPr>
            <a:spLocks noGrp="1"/>
          </p:cNvSpPr>
          <p:nvPr>
            <p:ph type="title"/>
          </p:nvPr>
        </p:nvSpPr>
        <p:spPr/>
        <p:txBody>
          <a:bodyPr/>
          <a:lstStyle/>
          <a:p>
            <a:r>
              <a:rPr lang="en-US" u="sng"/>
              <a:t>Poverty, Family Stress and Survival</a:t>
            </a:r>
          </a:p>
        </p:txBody>
      </p:sp>
      <p:sp>
        <p:nvSpPr>
          <p:cNvPr id="3" name="Content Placeholder 2">
            <a:extLst>
              <a:ext uri="{FF2B5EF4-FFF2-40B4-BE49-F238E27FC236}">
                <a16:creationId xmlns:a16="http://schemas.microsoft.com/office/drawing/2014/main" id="{B25446CA-0C8D-576A-47FB-E0EB6827649A}"/>
              </a:ext>
            </a:extLst>
          </p:cNvPr>
          <p:cNvSpPr>
            <a:spLocks noGrp="1"/>
          </p:cNvSpPr>
          <p:nvPr>
            <p:ph idx="1"/>
          </p:nvPr>
        </p:nvSpPr>
        <p:spPr>
          <a:xfrm>
            <a:off x="502227" y="1690688"/>
            <a:ext cx="10851573" cy="4814166"/>
          </a:xfrm>
          <a:solidFill>
            <a:schemeClr val="bg2">
              <a:lumMod val="90000"/>
            </a:schemeClr>
          </a:solidFill>
        </p:spPr>
        <p:txBody>
          <a:bodyPr>
            <a:normAutofit fontScale="92500" lnSpcReduction="10000"/>
          </a:bodyPr>
          <a:lstStyle/>
          <a:p>
            <a:r>
              <a:rPr lang="en-US"/>
              <a:t>Poverty contributes to family instability and stress.</a:t>
            </a:r>
          </a:p>
          <a:p>
            <a:endParaRPr lang="en-US"/>
          </a:p>
          <a:p>
            <a:r>
              <a:rPr lang="en-US"/>
              <a:t>Some families may tolerate gang involvement due to survival pressures. </a:t>
            </a:r>
          </a:p>
          <a:p>
            <a:pPr marL="0" indent="0">
              <a:buNone/>
            </a:pPr>
            <a:endParaRPr lang="en-US" u="sng"/>
          </a:p>
          <a:p>
            <a:pPr marL="0" indent="0">
              <a:buNone/>
            </a:pPr>
            <a:r>
              <a:rPr lang="en-US" u="sng"/>
              <a:t>Evidence:</a:t>
            </a:r>
          </a:p>
          <a:p>
            <a:r>
              <a:rPr lang="en-US"/>
              <a:t>Gang involvement may be viewed as necessary for survival in deprived areas. Economic hardship can indirectly encourage gang participation (Anderson, 1999).</a:t>
            </a:r>
          </a:p>
          <a:p>
            <a:endParaRPr lang="en-US"/>
          </a:p>
          <a:p>
            <a:r>
              <a:rPr lang="en-US"/>
              <a:t>Structural inequalities and limited economic opportunities are therefore a factor to gang involvement.</a:t>
            </a:r>
          </a:p>
        </p:txBody>
      </p:sp>
      <p:pic>
        <p:nvPicPr>
          <p:cNvPr id="5" name="Picture 4" descr="A diagram of the poverty cycle&#10;&#10;Description automatically generated">
            <a:extLst>
              <a:ext uri="{FF2B5EF4-FFF2-40B4-BE49-F238E27FC236}">
                <a16:creationId xmlns:a16="http://schemas.microsoft.com/office/drawing/2014/main" id="{22F300B6-CCE3-EDB4-5733-A46B7C8779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681736" y="0"/>
            <a:ext cx="3510264" cy="2475186"/>
          </a:xfrm>
          <a:prstGeom prst="rect">
            <a:avLst/>
          </a:prstGeom>
        </p:spPr>
      </p:pic>
    </p:spTree>
    <p:extLst>
      <p:ext uri="{BB962C8B-B14F-4D97-AF65-F5344CB8AC3E}">
        <p14:creationId xmlns:p14="http://schemas.microsoft.com/office/powerpoint/2010/main" val="3175310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DAB62-F643-88CA-851F-750C160BC03B}"/>
              </a:ext>
            </a:extLst>
          </p:cNvPr>
          <p:cNvSpPr>
            <a:spLocks noGrp="1"/>
          </p:cNvSpPr>
          <p:nvPr>
            <p:ph type="title"/>
          </p:nvPr>
        </p:nvSpPr>
        <p:spPr/>
        <p:txBody>
          <a:bodyPr/>
          <a:lstStyle/>
          <a:p>
            <a:r>
              <a:rPr lang="en-US" u="sng"/>
              <a:t>Interactional Theory </a:t>
            </a:r>
          </a:p>
        </p:txBody>
      </p:sp>
      <p:sp>
        <p:nvSpPr>
          <p:cNvPr id="3" name="Content Placeholder 2">
            <a:extLst>
              <a:ext uri="{FF2B5EF4-FFF2-40B4-BE49-F238E27FC236}">
                <a16:creationId xmlns:a16="http://schemas.microsoft.com/office/drawing/2014/main" id="{9697661F-5BB7-5965-FDA6-8DEB1521C0C2}"/>
              </a:ext>
            </a:extLst>
          </p:cNvPr>
          <p:cNvSpPr>
            <a:spLocks noGrp="1"/>
          </p:cNvSpPr>
          <p:nvPr>
            <p:ph idx="1"/>
          </p:nvPr>
        </p:nvSpPr>
        <p:spPr>
          <a:xfrm>
            <a:off x="838200" y="2055813"/>
            <a:ext cx="10515600" cy="4351338"/>
          </a:xfrm>
          <a:solidFill>
            <a:schemeClr val="bg2">
              <a:lumMod val="90000"/>
            </a:schemeClr>
          </a:solidFill>
        </p:spPr>
        <p:txBody>
          <a:bodyPr>
            <a:normAutofit/>
          </a:bodyPr>
          <a:lstStyle/>
          <a:p>
            <a:endParaRPr lang="en-US"/>
          </a:p>
          <a:p>
            <a:r>
              <a:rPr lang="en-US"/>
              <a:t>Family instability alone is insufficient. Gang involvement results from multiple interactions, including peers, school and community. </a:t>
            </a:r>
          </a:p>
          <a:p>
            <a:pPr marL="0" indent="0">
              <a:buNone/>
            </a:pPr>
            <a:endParaRPr lang="en-US" u="sng"/>
          </a:p>
          <a:p>
            <a:pPr marL="0" indent="0">
              <a:buNone/>
            </a:pPr>
            <a:r>
              <a:rPr lang="en-US" u="sng"/>
              <a:t>Evidence:</a:t>
            </a:r>
          </a:p>
          <a:p>
            <a:r>
              <a:rPr lang="en-US"/>
              <a:t>Weak parental bonds combined with deviant peers increases gang involvement (Thornberry &amp; </a:t>
            </a:r>
            <a:r>
              <a:rPr lang="en-US" err="1"/>
              <a:t>Krohn</a:t>
            </a:r>
            <a:r>
              <a:rPr lang="en-US"/>
              <a:t>, 2001; </a:t>
            </a:r>
            <a:r>
              <a:rPr lang="en-US" err="1"/>
              <a:t>Lenzi</a:t>
            </a:r>
            <a:r>
              <a:rPr lang="en-US"/>
              <a:t> et al., 2015).</a:t>
            </a:r>
          </a:p>
          <a:p>
            <a:endParaRPr lang="en-US"/>
          </a:p>
          <a:p>
            <a:r>
              <a:rPr lang="en-US"/>
              <a:t>Family support can buffer against negative peer influence.</a:t>
            </a:r>
          </a:p>
        </p:txBody>
      </p:sp>
      <p:pic>
        <p:nvPicPr>
          <p:cNvPr id="5" name="Picture 4" descr="A group of people standing in a line with speech bubbles&#10;&#10;Description automatically generated">
            <a:extLst>
              <a:ext uri="{FF2B5EF4-FFF2-40B4-BE49-F238E27FC236}">
                <a16:creationId xmlns:a16="http://schemas.microsoft.com/office/drawing/2014/main" id="{1D7EBBE8-0841-2012-4877-EE3C6B00423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79628" y="0"/>
            <a:ext cx="5596758" cy="2055813"/>
          </a:xfrm>
          <a:prstGeom prst="rect">
            <a:avLst/>
          </a:prstGeom>
        </p:spPr>
      </p:pic>
    </p:spTree>
    <p:extLst>
      <p:ext uri="{BB962C8B-B14F-4D97-AF65-F5344CB8AC3E}">
        <p14:creationId xmlns:p14="http://schemas.microsoft.com/office/powerpoint/2010/main" val="446921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257B6-E041-D9AF-AEEC-C1D41DE6F0F9}"/>
              </a:ext>
            </a:extLst>
          </p:cNvPr>
          <p:cNvSpPr>
            <a:spLocks noGrp="1"/>
          </p:cNvSpPr>
          <p:nvPr>
            <p:ph type="title"/>
          </p:nvPr>
        </p:nvSpPr>
        <p:spPr>
          <a:xfrm>
            <a:off x="507124" y="180108"/>
            <a:ext cx="10515600" cy="1325563"/>
          </a:xfrm>
        </p:spPr>
        <p:txBody>
          <a:bodyPr/>
          <a:lstStyle/>
          <a:p>
            <a:r>
              <a:rPr lang="en-US" u="sng"/>
              <a:t>UK Trends and Criminal Exploitation</a:t>
            </a:r>
          </a:p>
        </p:txBody>
      </p:sp>
      <p:sp>
        <p:nvSpPr>
          <p:cNvPr id="3" name="Content Placeholder 2">
            <a:extLst>
              <a:ext uri="{FF2B5EF4-FFF2-40B4-BE49-F238E27FC236}">
                <a16:creationId xmlns:a16="http://schemas.microsoft.com/office/drawing/2014/main" id="{7FD34778-0539-091B-3B62-20F615B7BE6F}"/>
              </a:ext>
            </a:extLst>
          </p:cNvPr>
          <p:cNvSpPr>
            <a:spLocks noGrp="1"/>
          </p:cNvSpPr>
          <p:nvPr>
            <p:ph idx="1"/>
          </p:nvPr>
        </p:nvSpPr>
        <p:spPr>
          <a:xfrm>
            <a:off x="315310" y="1387763"/>
            <a:ext cx="11762390" cy="5076099"/>
          </a:xfrm>
          <a:solidFill>
            <a:schemeClr val="bg2">
              <a:lumMod val="90000"/>
            </a:schemeClr>
          </a:solidFill>
        </p:spPr>
        <p:txBody>
          <a:bodyPr>
            <a:normAutofit fontScale="77500" lnSpcReduction="20000"/>
          </a:bodyPr>
          <a:lstStyle/>
          <a:p>
            <a:pPr marL="0" indent="0">
              <a:buNone/>
            </a:pPr>
            <a:endParaRPr lang="en-US" u="sng"/>
          </a:p>
          <a:p>
            <a:pPr marL="0" indent="0">
              <a:buNone/>
            </a:pPr>
            <a:r>
              <a:rPr lang="en-US" u="sng"/>
              <a:t>Key statistics</a:t>
            </a:r>
          </a:p>
          <a:p>
            <a:pPr marL="0" indent="0">
              <a:buNone/>
            </a:pPr>
            <a:endParaRPr lang="en-US" u="sng"/>
          </a:p>
          <a:p>
            <a:r>
              <a:rPr lang="en-US"/>
              <a:t>Over 3,200 knife offences committed by children annually (Ministry of Justice, 2025).</a:t>
            </a:r>
          </a:p>
          <a:p>
            <a:endParaRPr lang="en-US"/>
          </a:p>
          <a:p>
            <a:r>
              <a:rPr lang="en-US"/>
              <a:t>Around 15,500 children identified at risk of criminal exploitation (Home Office, 2025).</a:t>
            </a:r>
          </a:p>
          <a:p>
            <a:endParaRPr lang="en-US"/>
          </a:p>
          <a:p>
            <a:r>
              <a:rPr lang="en-US"/>
              <a:t>1 in 9 teenagers approached by criminal gangs for exploitation (Youth Endowment Fund, 2025).</a:t>
            </a:r>
          </a:p>
          <a:p>
            <a:endParaRPr lang="en-US"/>
          </a:p>
          <a:p>
            <a:r>
              <a:rPr lang="en-US"/>
              <a:t>47% of young people have witnessed or experienced violence (Youth Endowment Fund, 2023).</a:t>
            </a:r>
          </a:p>
          <a:p>
            <a:pPr marL="0" indent="0">
              <a:buNone/>
            </a:pPr>
            <a:endParaRPr lang="en-US"/>
          </a:p>
          <a:p>
            <a:pPr marL="0" indent="0">
              <a:buNone/>
            </a:pPr>
            <a:r>
              <a:rPr lang="en-US" u="sng"/>
              <a:t>Key argument</a:t>
            </a:r>
            <a:r>
              <a:rPr lang="en-US"/>
              <a:t>:</a:t>
            </a:r>
          </a:p>
          <a:p>
            <a:pPr marL="0" indent="0">
              <a:buNone/>
            </a:pPr>
            <a:r>
              <a:rPr lang="en-US"/>
              <a:t>Family breakdown increases vulnerability, but exploitation networks actively target this vulnerability.</a:t>
            </a:r>
          </a:p>
        </p:txBody>
      </p:sp>
      <p:pic>
        <p:nvPicPr>
          <p:cNvPr id="5" name="Picture 4" descr="A hand writing on a blackboard&#10;&#10;Description automatically generated">
            <a:extLst>
              <a:ext uri="{FF2B5EF4-FFF2-40B4-BE49-F238E27FC236}">
                <a16:creationId xmlns:a16="http://schemas.microsoft.com/office/drawing/2014/main" id="{E4567EBB-D410-88F5-73CB-D7507DAD434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03720" y="180108"/>
            <a:ext cx="3073979" cy="2049319"/>
          </a:xfrm>
          <a:prstGeom prst="rect">
            <a:avLst/>
          </a:prstGeom>
        </p:spPr>
      </p:pic>
    </p:spTree>
    <p:extLst>
      <p:ext uri="{BB962C8B-B14F-4D97-AF65-F5344CB8AC3E}">
        <p14:creationId xmlns:p14="http://schemas.microsoft.com/office/powerpoint/2010/main" val="11599704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99BBE-CC6E-BCE1-D057-BF9A67572EE1}"/>
              </a:ext>
            </a:extLst>
          </p:cNvPr>
          <p:cNvSpPr>
            <a:spLocks noGrp="1"/>
          </p:cNvSpPr>
          <p:nvPr>
            <p:ph type="title"/>
          </p:nvPr>
        </p:nvSpPr>
        <p:spPr>
          <a:xfrm>
            <a:off x="633248" y="207470"/>
            <a:ext cx="10515600" cy="1325563"/>
          </a:xfrm>
        </p:spPr>
        <p:txBody>
          <a:bodyPr/>
          <a:lstStyle/>
          <a:p>
            <a:r>
              <a:rPr lang="en-US" u="sng"/>
              <a:t>Linking Intervention and Policy</a:t>
            </a:r>
          </a:p>
        </p:txBody>
      </p:sp>
      <p:sp>
        <p:nvSpPr>
          <p:cNvPr id="3" name="Content Placeholder 2">
            <a:extLst>
              <a:ext uri="{FF2B5EF4-FFF2-40B4-BE49-F238E27FC236}">
                <a16:creationId xmlns:a16="http://schemas.microsoft.com/office/drawing/2014/main" id="{61E3DB82-F838-8C41-3EDD-C69676746B5B}"/>
              </a:ext>
            </a:extLst>
          </p:cNvPr>
          <p:cNvSpPr>
            <a:spLocks noGrp="1"/>
          </p:cNvSpPr>
          <p:nvPr>
            <p:ph idx="1"/>
          </p:nvPr>
        </p:nvSpPr>
        <p:spPr>
          <a:xfrm>
            <a:off x="838199" y="1344706"/>
            <a:ext cx="10887635" cy="5148169"/>
          </a:xfrm>
          <a:solidFill>
            <a:schemeClr val="bg2">
              <a:lumMod val="90000"/>
            </a:schemeClr>
          </a:solidFill>
        </p:spPr>
        <p:txBody>
          <a:bodyPr>
            <a:normAutofit fontScale="85000" lnSpcReduction="20000"/>
          </a:bodyPr>
          <a:lstStyle/>
          <a:p>
            <a:endParaRPr lang="en-US"/>
          </a:p>
          <a:p>
            <a:pPr marL="0" indent="0">
              <a:buNone/>
            </a:pPr>
            <a:r>
              <a:rPr lang="en-US"/>
              <a:t>Effective approaches include:</a:t>
            </a:r>
          </a:p>
          <a:p>
            <a:r>
              <a:rPr lang="en-US"/>
              <a:t>Public health model (violence as preventable).</a:t>
            </a:r>
          </a:p>
          <a:p>
            <a:r>
              <a:rPr lang="en-US"/>
              <a:t>Multi-agency interventions (</a:t>
            </a:r>
            <a:r>
              <a:rPr lang="en-US" err="1"/>
              <a:t>e.g</a:t>
            </a:r>
            <a:r>
              <a:rPr lang="en-US"/>
              <a:t> Glasgow VRU).</a:t>
            </a:r>
          </a:p>
          <a:p>
            <a:r>
              <a:rPr lang="en-US"/>
              <a:t>School based prevention </a:t>
            </a:r>
            <a:r>
              <a:rPr lang="en-US" err="1"/>
              <a:t>programmes</a:t>
            </a:r>
            <a:r>
              <a:rPr lang="en-US"/>
              <a:t>.</a:t>
            </a:r>
          </a:p>
          <a:p>
            <a:r>
              <a:rPr lang="en-US"/>
              <a:t>Family support and early intervention.</a:t>
            </a:r>
          </a:p>
          <a:p>
            <a:pPr marL="0" indent="0">
              <a:buNone/>
            </a:pPr>
            <a:endParaRPr lang="en-US"/>
          </a:p>
          <a:p>
            <a:pPr marL="0" indent="0">
              <a:buNone/>
            </a:pPr>
            <a:r>
              <a:rPr lang="en-US" u="sng"/>
              <a:t>Evidence:</a:t>
            </a:r>
          </a:p>
          <a:p>
            <a:r>
              <a:rPr lang="en-US"/>
              <a:t>Public health approaches reduce violence through prevention (HMIP, 2021).</a:t>
            </a:r>
          </a:p>
          <a:p>
            <a:endParaRPr lang="en-US"/>
          </a:p>
          <a:p>
            <a:r>
              <a:rPr lang="en-US" err="1"/>
              <a:t>Programmes</a:t>
            </a:r>
            <a:r>
              <a:rPr lang="en-US"/>
              <a:t> improve attitudes and reduce gang related norms.</a:t>
            </a:r>
          </a:p>
          <a:p>
            <a:endParaRPr lang="en-US"/>
          </a:p>
          <a:p>
            <a:r>
              <a:rPr lang="en-US"/>
              <a:t>Addressing family instability early can significantly reduce youth gang risk.</a:t>
            </a:r>
          </a:p>
        </p:txBody>
      </p:sp>
      <p:pic>
        <p:nvPicPr>
          <p:cNvPr id="5" name="Picture 4" descr="A hand writing a word on a white board&#10;&#10;Description automatically generated">
            <a:extLst>
              <a:ext uri="{FF2B5EF4-FFF2-40B4-BE49-F238E27FC236}">
                <a16:creationId xmlns:a16="http://schemas.microsoft.com/office/drawing/2014/main" id="{73589B95-6880-3E17-19D6-18A206B26AF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02631" y="707016"/>
            <a:ext cx="3823203" cy="2548802"/>
          </a:xfrm>
          <a:prstGeom prst="rect">
            <a:avLst/>
          </a:prstGeom>
        </p:spPr>
      </p:pic>
    </p:spTree>
    <p:extLst>
      <p:ext uri="{BB962C8B-B14F-4D97-AF65-F5344CB8AC3E}">
        <p14:creationId xmlns:p14="http://schemas.microsoft.com/office/powerpoint/2010/main" val="1760297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7" name="Rectangle 36">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C2E1A-0809-F3AC-60C6-A963C367DAC1}"/>
              </a:ext>
            </a:extLst>
          </p:cNvPr>
          <p:cNvSpPr>
            <a:spLocks noGrp="1"/>
          </p:cNvSpPr>
          <p:nvPr>
            <p:ph type="title"/>
          </p:nvPr>
        </p:nvSpPr>
        <p:spPr>
          <a:xfrm>
            <a:off x="3371787" y="1741337"/>
            <a:ext cx="5448730" cy="2387918"/>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Poverty</a:t>
            </a:r>
          </a:p>
        </p:txBody>
      </p:sp>
      <p:grpSp>
        <p:nvGrpSpPr>
          <p:cNvPr id="24" name="Group 2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25" name="Freeform: Shape 2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1" name="Freeform: Shape 3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4" name="Freeform: Shape 3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74171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3C3A829-802F-7213-1001-530BA1847923}"/>
              </a:ext>
            </a:extLst>
          </p:cNvPr>
          <p:cNvSpPr>
            <a:spLocks noGrp="1"/>
          </p:cNvSpPr>
          <p:nvPr>
            <p:ph type="title"/>
          </p:nvPr>
        </p:nvSpPr>
        <p:spPr>
          <a:xfrm>
            <a:off x="838200" y="713312"/>
            <a:ext cx="4038600" cy="5431376"/>
          </a:xfrm>
        </p:spPr>
        <p:txBody>
          <a:bodyPr>
            <a:normAutofit/>
          </a:bodyPr>
          <a:lstStyle/>
          <a:p>
            <a:r>
              <a:rPr lang="en-US"/>
              <a:t>Low-income areas </a:t>
            </a:r>
          </a:p>
        </p:txBody>
      </p:sp>
      <p:sp>
        <p:nvSpPr>
          <p:cNvPr id="26" name="Content Placeholder 2">
            <a:extLst>
              <a:ext uri="{FF2B5EF4-FFF2-40B4-BE49-F238E27FC236}">
                <a16:creationId xmlns:a16="http://schemas.microsoft.com/office/drawing/2014/main" id="{223EFAE8-0E30-9561-A415-2F0719A1E3EF}"/>
              </a:ext>
            </a:extLst>
          </p:cNvPr>
          <p:cNvSpPr>
            <a:spLocks noGrp="1"/>
          </p:cNvSpPr>
          <p:nvPr>
            <p:ph idx="1"/>
          </p:nvPr>
        </p:nvSpPr>
        <p:spPr>
          <a:xfrm>
            <a:off x="6095999" y="713313"/>
            <a:ext cx="5257801" cy="5431376"/>
          </a:xfrm>
        </p:spPr>
        <p:txBody>
          <a:bodyPr vert="horz" lIns="91440" tIns="45720" rIns="91440" bIns="45720" rtlCol="0" anchor="ctr">
            <a:normAutofit/>
          </a:bodyPr>
          <a:lstStyle/>
          <a:p>
            <a:r>
              <a:rPr lang="en-US" sz="2400"/>
              <a:t>Gangs are usually located in low-income areas</a:t>
            </a:r>
            <a:endParaRPr lang="en-US" sz="2400">
              <a:ea typeface="Calibri"/>
              <a:cs typeface="Calibri"/>
            </a:endParaRPr>
          </a:p>
          <a:p>
            <a:pPr marL="0" indent="0">
              <a:buNone/>
            </a:pPr>
            <a:endParaRPr lang="en-US" sz="2400" u="sng">
              <a:ea typeface="Calibri" panose="020F0502020204030204"/>
              <a:cs typeface="Calibri" panose="020F0502020204030204"/>
            </a:endParaRPr>
          </a:p>
          <a:p>
            <a:pPr marL="0" indent="0">
              <a:buNone/>
            </a:pPr>
            <a:r>
              <a:rPr lang="en-US" sz="2400" u="sng">
                <a:ea typeface="Calibri" panose="020F0502020204030204"/>
                <a:cs typeface="Calibri" panose="020F0502020204030204"/>
              </a:rPr>
              <a:t>Reasoning:</a:t>
            </a:r>
          </a:p>
          <a:p>
            <a:pPr marL="0" indent="0">
              <a:buNone/>
            </a:pPr>
            <a:endParaRPr lang="en-US" sz="2400" u="sng">
              <a:ea typeface="Calibri" panose="020F0502020204030204"/>
              <a:cs typeface="Calibri" panose="020F0502020204030204"/>
            </a:endParaRPr>
          </a:p>
          <a:p>
            <a:r>
              <a:rPr lang="en-US" sz="2400"/>
              <a:t>Due to poverty </a:t>
            </a:r>
            <a:r>
              <a:rPr lang="en-US" sz="2400">
                <a:latin typeface="Calibri"/>
                <a:ea typeface="Calibri"/>
                <a:cs typeface="Calibri"/>
              </a:rPr>
              <a:t>(</a:t>
            </a:r>
            <a:r>
              <a:rPr lang="en-US" sz="2400" err="1">
                <a:latin typeface="Calibri"/>
                <a:ea typeface="Calibri"/>
                <a:cs typeface="Calibri"/>
              </a:rPr>
              <a:t>Assari</a:t>
            </a:r>
            <a:r>
              <a:rPr lang="en-US" sz="2400">
                <a:latin typeface="Calibri"/>
                <a:ea typeface="Calibri"/>
                <a:cs typeface="Calibri"/>
              </a:rPr>
              <a:t> et al., 2020)</a:t>
            </a:r>
          </a:p>
          <a:p>
            <a:r>
              <a:rPr lang="en-US" sz="2400">
                <a:ea typeface="Calibri"/>
                <a:cs typeface="Calibri"/>
              </a:rPr>
              <a:t>High crime rate in usually in low-income areas</a:t>
            </a:r>
            <a:r>
              <a:rPr lang="en-US" sz="2400">
                <a:latin typeface="Calibri"/>
                <a:ea typeface="Calibri"/>
                <a:cs typeface="Calibri"/>
              </a:rPr>
              <a:t>(The Health Foundation, 2023)</a:t>
            </a:r>
          </a:p>
          <a:p>
            <a:r>
              <a:rPr lang="en-US" sz="2400">
                <a:ea typeface="Calibri"/>
                <a:cs typeface="Calibri"/>
              </a:rPr>
              <a:t>Living in deprived areas can also affect health due to violent crime in the area</a:t>
            </a:r>
            <a:r>
              <a:rPr lang="en-US" sz="2400">
                <a:latin typeface="Calibri"/>
                <a:ea typeface="Calibri"/>
                <a:cs typeface="Calibri"/>
              </a:rPr>
              <a:t>(The Health Foundation, 2023)</a:t>
            </a:r>
          </a:p>
        </p:txBody>
      </p:sp>
    </p:spTree>
    <p:extLst>
      <p:ext uri="{BB962C8B-B14F-4D97-AF65-F5344CB8AC3E}">
        <p14:creationId xmlns:p14="http://schemas.microsoft.com/office/powerpoint/2010/main" val="594195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nt">
            <a:extLst>
              <a:ext uri="{FF2B5EF4-FFF2-40B4-BE49-F238E27FC236}">
                <a16:creationId xmlns:a16="http://schemas.microsoft.com/office/drawing/2014/main" id="{3B1FBD85-8991-2A31-6956-1A07186D5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13367" y="-2"/>
            <a:ext cx="1078633"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252BC7B-4F7B-6E34-71DB-D06EFE32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6" y="0"/>
            <a:ext cx="11423904"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2F97F52-C578-5AB2-B699-50008FCBA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0" y="0"/>
            <a:ext cx="11427028" cy="2284810"/>
          </a:xfrm>
          <a:prstGeom prst="rect">
            <a:avLst/>
          </a:prstGeom>
          <a:ln>
            <a:noFill/>
          </a:ln>
          <a:effectLst>
            <a:outerShdw blurRad="304800" dist="114300" dir="5460000" sx="92000" sy="92000" algn="t" rotWithShape="0">
              <a:srgbClr val="000000">
                <a:alpha val="18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5E985B-B9B6-EA57-4F34-9BC9C4E78188}"/>
              </a:ext>
            </a:extLst>
          </p:cNvPr>
          <p:cNvSpPr>
            <a:spLocks noGrp="1"/>
          </p:cNvSpPr>
          <p:nvPr>
            <p:ph type="title"/>
          </p:nvPr>
        </p:nvSpPr>
        <p:spPr>
          <a:xfrm>
            <a:off x="761800" y="429490"/>
            <a:ext cx="9589765" cy="1432273"/>
          </a:xfrm>
        </p:spPr>
        <p:txBody>
          <a:bodyPr>
            <a:normAutofit/>
          </a:bodyPr>
          <a:lstStyle/>
          <a:p>
            <a:r>
              <a:rPr lang="en-GB" sz="4800"/>
              <a:t>Low-income Households</a:t>
            </a:r>
          </a:p>
        </p:txBody>
      </p:sp>
      <p:sp>
        <p:nvSpPr>
          <p:cNvPr id="3" name="Content Placeholder 2">
            <a:extLst>
              <a:ext uri="{FF2B5EF4-FFF2-40B4-BE49-F238E27FC236}">
                <a16:creationId xmlns:a16="http://schemas.microsoft.com/office/drawing/2014/main" id="{0069FBA7-58BB-4D25-86BF-8BD742E9E62B}"/>
              </a:ext>
            </a:extLst>
          </p:cNvPr>
          <p:cNvSpPr>
            <a:spLocks noGrp="1"/>
          </p:cNvSpPr>
          <p:nvPr>
            <p:ph idx="1"/>
          </p:nvPr>
        </p:nvSpPr>
        <p:spPr>
          <a:xfrm>
            <a:off x="761800" y="2880155"/>
            <a:ext cx="9590349" cy="3382498"/>
          </a:xfrm>
        </p:spPr>
        <p:txBody>
          <a:bodyPr vert="horz" lIns="91440" tIns="45720" rIns="91440" bIns="45720" rtlCol="0" anchor="ctr">
            <a:normAutofit/>
          </a:bodyPr>
          <a:lstStyle/>
          <a:p>
            <a:r>
              <a:rPr lang="en-GB" sz="2000">
                <a:ea typeface="Calibri"/>
                <a:cs typeface="Calibri"/>
              </a:rPr>
              <a:t>Children from single parent households are less likely to get involved In crime than two parent households </a:t>
            </a:r>
            <a:r>
              <a:rPr lang="en-GB" sz="2000">
                <a:latin typeface="Calibri"/>
                <a:ea typeface="Calibri"/>
                <a:cs typeface="Calibri"/>
              </a:rPr>
              <a:t>(</a:t>
            </a:r>
            <a:r>
              <a:rPr lang="en-GB" sz="2000" err="1">
                <a:latin typeface="Calibri"/>
                <a:ea typeface="Calibri"/>
                <a:cs typeface="Calibri"/>
              </a:rPr>
              <a:t>Clemmow</a:t>
            </a:r>
            <a:r>
              <a:rPr lang="en-GB" sz="2000">
                <a:latin typeface="Calibri"/>
                <a:ea typeface="Calibri"/>
                <a:cs typeface="Calibri"/>
              </a:rPr>
              <a:t> et al., 2025)</a:t>
            </a:r>
          </a:p>
          <a:p>
            <a:r>
              <a:rPr lang="en-GB" sz="2000">
                <a:latin typeface="Calibri"/>
                <a:ea typeface="Calibri"/>
                <a:cs typeface="Calibri"/>
              </a:rPr>
              <a:t>Although people from single parent households may also suffer from low income due to only having one parent bringing in money(</a:t>
            </a:r>
            <a:r>
              <a:rPr lang="en-GB" sz="2000" err="1">
                <a:latin typeface="Calibri"/>
                <a:ea typeface="Calibri"/>
                <a:cs typeface="Calibri"/>
              </a:rPr>
              <a:t>Clemmow</a:t>
            </a:r>
            <a:r>
              <a:rPr lang="en-GB" sz="2000">
                <a:latin typeface="Calibri"/>
                <a:ea typeface="Calibri"/>
                <a:cs typeface="Calibri"/>
              </a:rPr>
              <a:t> et al., 2025)</a:t>
            </a:r>
          </a:p>
          <a:p>
            <a:r>
              <a:rPr lang="en-GB" sz="2000">
                <a:latin typeface="Calibri"/>
                <a:ea typeface="Calibri"/>
                <a:cs typeface="Calibri"/>
              </a:rPr>
              <a:t>Families may also influence their children or sibling to involve themselves with gang culture and crime as a source of income (Kakar, 1998)</a:t>
            </a:r>
          </a:p>
          <a:p>
            <a:r>
              <a:rPr lang="en-GB" sz="2000">
                <a:latin typeface="Calibri"/>
                <a:ea typeface="Calibri"/>
                <a:cs typeface="Calibri"/>
              </a:rPr>
              <a:t>Children may also see family or friend </a:t>
            </a:r>
            <a:r>
              <a:rPr lang="en-GB" sz="2000" err="1">
                <a:latin typeface="Calibri"/>
                <a:ea typeface="Calibri"/>
                <a:cs typeface="Calibri"/>
              </a:rPr>
              <a:t>involoved</a:t>
            </a:r>
            <a:r>
              <a:rPr lang="en-GB" sz="2000">
                <a:latin typeface="Calibri"/>
                <a:ea typeface="Calibri"/>
                <a:cs typeface="Calibri"/>
              </a:rPr>
              <a:t> with gangs and may feel the need to do so too. (Kakar, 1998)</a:t>
            </a:r>
          </a:p>
          <a:p>
            <a:endParaRPr lang="en-GB" sz="2000">
              <a:latin typeface="Calibri"/>
              <a:ea typeface="Calibri"/>
              <a:cs typeface="Calibri"/>
            </a:endParaRPr>
          </a:p>
        </p:txBody>
      </p:sp>
    </p:spTree>
    <p:extLst>
      <p:ext uri="{BB962C8B-B14F-4D97-AF65-F5344CB8AC3E}">
        <p14:creationId xmlns:p14="http://schemas.microsoft.com/office/powerpoint/2010/main" val="3174048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chemeClr val="bg2">
              <a:alpha val="5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5FBA737C-7811-D4A8-CA8E-8267AF8DD131}"/>
              </a:ext>
            </a:extLst>
          </p:cNvPr>
          <p:cNvSpPr>
            <a:spLocks noGrp="1"/>
          </p:cNvSpPr>
          <p:nvPr>
            <p:ph type="title"/>
          </p:nvPr>
        </p:nvSpPr>
        <p:spPr>
          <a:xfrm>
            <a:off x="838199" y="1065749"/>
            <a:ext cx="4953001" cy="4726502"/>
          </a:xfrm>
        </p:spPr>
        <p:txBody>
          <a:bodyPr>
            <a:normAutofit/>
          </a:bodyPr>
          <a:lstStyle/>
          <a:p>
            <a:r>
              <a:rPr lang="en-GB"/>
              <a:t>Lack of education</a:t>
            </a:r>
          </a:p>
        </p:txBody>
      </p:sp>
      <p:sp>
        <p:nvSpPr>
          <p:cNvPr id="3" name="Content Placeholder 2">
            <a:extLst>
              <a:ext uri="{FF2B5EF4-FFF2-40B4-BE49-F238E27FC236}">
                <a16:creationId xmlns:a16="http://schemas.microsoft.com/office/drawing/2014/main" id="{CF9A7DA0-D289-1F8D-417D-F8845B3B5791}"/>
              </a:ext>
            </a:extLst>
          </p:cNvPr>
          <p:cNvSpPr>
            <a:spLocks noGrp="1"/>
          </p:cNvSpPr>
          <p:nvPr>
            <p:ph idx="1"/>
          </p:nvPr>
        </p:nvSpPr>
        <p:spPr>
          <a:xfrm>
            <a:off x="7538022" y="713313"/>
            <a:ext cx="3815778" cy="5431376"/>
          </a:xfrm>
        </p:spPr>
        <p:txBody>
          <a:bodyPr vert="horz" lIns="91440" tIns="45720" rIns="91440" bIns="45720" rtlCol="0" anchor="ctr">
            <a:normAutofit/>
          </a:bodyPr>
          <a:lstStyle/>
          <a:p>
            <a:pPr marL="0" indent="0">
              <a:buNone/>
            </a:pPr>
            <a:r>
              <a:rPr lang="en-GB" sz="2400">
                <a:ea typeface="Calibri"/>
                <a:cs typeface="Calibri"/>
              </a:rPr>
              <a:t>Children who come from low-income households tend to do worse in school </a:t>
            </a:r>
            <a:endParaRPr lang="en-US" sz="2400">
              <a:ea typeface="Calibri" panose="020F0502020204030204"/>
              <a:cs typeface="Calibri" panose="020F0502020204030204"/>
            </a:endParaRPr>
          </a:p>
          <a:p>
            <a:pPr marL="0" indent="0">
              <a:buNone/>
            </a:pPr>
            <a:endParaRPr lang="en-GB" sz="2400">
              <a:ea typeface="Calibri" panose="020F0502020204030204"/>
              <a:cs typeface="Calibri" panose="020F0502020204030204"/>
            </a:endParaRPr>
          </a:p>
          <a:p>
            <a:pPr marL="0" indent="0">
              <a:buNone/>
            </a:pPr>
            <a:r>
              <a:rPr lang="en-GB" sz="2400">
                <a:ea typeface="Calibri" panose="020F0502020204030204"/>
                <a:cs typeface="Calibri" panose="020F0502020204030204"/>
              </a:rPr>
              <a:t>Reasoning:</a:t>
            </a:r>
          </a:p>
          <a:p>
            <a:r>
              <a:rPr lang="en-GB" sz="2400">
                <a:ea typeface="Calibri" panose="020F0502020204030204"/>
                <a:cs typeface="Calibri" panose="020F0502020204030204"/>
              </a:rPr>
              <a:t>Tiredness and fatigue was the main reason</a:t>
            </a:r>
          </a:p>
          <a:p>
            <a:r>
              <a:rPr lang="en-GB" sz="2400">
                <a:ea typeface="Calibri" panose="020F0502020204030204"/>
                <a:cs typeface="Calibri" panose="020F0502020204030204"/>
              </a:rPr>
              <a:t>Not being able to concentrate</a:t>
            </a:r>
          </a:p>
          <a:p>
            <a:r>
              <a:rPr lang="en-GB" sz="2400">
                <a:ea typeface="Calibri" panose="020F0502020204030204"/>
                <a:cs typeface="Calibri" panose="020F0502020204030204"/>
              </a:rPr>
              <a:t>Unable to complete homework</a:t>
            </a:r>
          </a:p>
          <a:p>
            <a:pPr marL="0" indent="0">
              <a:buNone/>
            </a:pPr>
            <a:r>
              <a:rPr lang="en-GB" sz="2400">
                <a:latin typeface="Calibri"/>
                <a:ea typeface="Calibri" panose="020F0502020204030204"/>
                <a:cs typeface="Calibri"/>
              </a:rPr>
              <a:t>(National Education Union, 2024)</a:t>
            </a:r>
          </a:p>
        </p:txBody>
      </p:sp>
    </p:spTree>
    <p:extLst>
      <p:ext uri="{BB962C8B-B14F-4D97-AF65-F5344CB8AC3E}">
        <p14:creationId xmlns:p14="http://schemas.microsoft.com/office/powerpoint/2010/main" val="3687417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E30BB-7084-C284-BC52-407DAD1AEAF8}"/>
              </a:ext>
            </a:extLst>
          </p:cNvPr>
          <p:cNvSpPr>
            <a:spLocks noGrp="1"/>
          </p:cNvSpPr>
          <p:nvPr>
            <p:ph type="title"/>
          </p:nvPr>
        </p:nvSpPr>
        <p:spPr>
          <a:xfrm>
            <a:off x="640080" y="325369"/>
            <a:ext cx="4368602" cy="1956841"/>
          </a:xfrm>
        </p:spPr>
        <p:txBody>
          <a:bodyPr anchor="b">
            <a:normAutofit/>
          </a:bodyPr>
          <a:lstStyle/>
          <a:p>
            <a:r>
              <a:rPr lang="en-GB" sz="5400"/>
              <a:t>Immigration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04EC36-8FBA-B42D-790C-B5436EE46E17}"/>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000">
                <a:ea typeface="+mn-lt"/>
                <a:cs typeface="+mn-lt"/>
              </a:rPr>
              <a:t>67% of children in need were white in 2025. </a:t>
            </a:r>
            <a:endParaRPr lang="en-US" sz="2000">
              <a:ea typeface="Calibri"/>
              <a:cs typeface="Calibri"/>
            </a:endParaRPr>
          </a:p>
          <a:p>
            <a:r>
              <a:rPr lang="en-GB" sz="2000">
                <a:ea typeface="+mn-lt"/>
                <a:cs typeface="+mn-lt"/>
              </a:rPr>
              <a:t>33% were from all other ethnic groups combined. </a:t>
            </a:r>
            <a:r>
              <a:rPr lang="en-GB" sz="2000">
                <a:latin typeface="Calibri"/>
                <a:ea typeface="+mn-lt"/>
                <a:cs typeface="Calibri"/>
              </a:rPr>
              <a:t>(Service.gov.uk, 2025)</a:t>
            </a:r>
            <a:endParaRPr lang="en-GB" sz="2000">
              <a:latin typeface="Calibri"/>
              <a:ea typeface="Calibri"/>
              <a:cs typeface="Calibri"/>
            </a:endParaRPr>
          </a:p>
          <a:p>
            <a:r>
              <a:rPr lang="en-GB" sz="2000">
                <a:latin typeface="Calibri"/>
                <a:ea typeface="Calibri"/>
                <a:cs typeface="Calibri"/>
              </a:rPr>
              <a:t>In 2023 it was recorded that black people were 2.2 times more likely to get arrested than white people.(Home Office, 2024)</a:t>
            </a:r>
          </a:p>
          <a:p>
            <a:endParaRPr lang="en-GB" sz="2200">
              <a:latin typeface="Times New Roman"/>
              <a:ea typeface="Calibri"/>
              <a:cs typeface="Times New Roman"/>
            </a:endParaRPr>
          </a:p>
          <a:p>
            <a:endParaRPr lang="en-GB" sz="2200">
              <a:ea typeface="Calibri" panose="020F0502020204030204"/>
              <a:cs typeface="Calibri" panose="020F0502020204030204"/>
            </a:endParaRPr>
          </a:p>
        </p:txBody>
      </p:sp>
      <p:pic>
        <p:nvPicPr>
          <p:cNvPr id="5" name="Picture 4" descr="Chalk drawing of people representing different genders">
            <a:extLst>
              <a:ext uri="{FF2B5EF4-FFF2-40B4-BE49-F238E27FC236}">
                <a16:creationId xmlns:a16="http://schemas.microsoft.com/office/drawing/2014/main" id="{1D5C12CB-9D0B-1D61-92B7-C537A2505A74}"/>
              </a:ext>
            </a:extLst>
          </p:cNvPr>
          <p:cNvPicPr>
            <a:picLocks noChangeAspect="1"/>
          </p:cNvPicPr>
          <p:nvPr/>
        </p:nvPicPr>
        <p:blipFill>
          <a:blip r:embed="rId2"/>
          <a:srcRect l="16486" r="16566" b="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609466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0B498-2289-9A97-9291-E59DD22CE66F}"/>
              </a:ext>
            </a:extLst>
          </p:cNvPr>
          <p:cNvSpPr>
            <a:spLocks noGrp="1"/>
          </p:cNvSpPr>
          <p:nvPr>
            <p:ph type="title"/>
          </p:nvPr>
        </p:nvSpPr>
        <p:spPr/>
        <p:txBody>
          <a:bodyPr/>
          <a:lstStyle/>
          <a:p>
            <a:r>
              <a:rPr lang="en-US"/>
              <a:t>Police involvement in low-income areas</a:t>
            </a:r>
          </a:p>
        </p:txBody>
      </p:sp>
      <p:graphicFrame>
        <p:nvGraphicFramePr>
          <p:cNvPr id="5" name="Content Placeholder 2">
            <a:extLst>
              <a:ext uri="{FF2B5EF4-FFF2-40B4-BE49-F238E27FC236}">
                <a16:creationId xmlns:a16="http://schemas.microsoft.com/office/drawing/2014/main" id="{B21DA2B2-EF77-1226-7B09-C3D82C60C7D7}"/>
              </a:ext>
            </a:extLst>
          </p:cNvPr>
          <p:cNvGraphicFramePr>
            <a:graphicFrameLocks noGrp="1"/>
          </p:cNvGraphicFramePr>
          <p:nvPr>
            <p:ph idx="1"/>
            <p:extLst>
              <p:ext uri="{D42A27DB-BD31-4B8C-83A1-F6EECF244321}">
                <p14:modId xmlns:p14="http://schemas.microsoft.com/office/powerpoint/2010/main" val="40032116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3810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03DA-3C8C-2A44-A4BC-210AA9B161AA}"/>
              </a:ext>
            </a:extLst>
          </p:cNvPr>
          <p:cNvSpPr>
            <a:spLocks noGrp="1"/>
          </p:cNvSpPr>
          <p:nvPr>
            <p:ph type="title"/>
          </p:nvPr>
        </p:nvSpPr>
        <p:spPr>
          <a:xfrm>
            <a:off x="635000" y="640823"/>
            <a:ext cx="3418659" cy="5583148"/>
          </a:xfrm>
        </p:spPr>
        <p:txBody>
          <a:bodyPr anchor="ctr">
            <a:normAutofit/>
          </a:bodyPr>
          <a:lstStyle/>
          <a:p>
            <a:r>
              <a:rPr lang="en-GB" sz="5400"/>
              <a:t>Statistics on gang crime rates in low-income areas</a:t>
            </a:r>
          </a:p>
        </p:txBody>
      </p:sp>
      <p:graphicFrame>
        <p:nvGraphicFramePr>
          <p:cNvPr id="5" name="Content Placeholder 2">
            <a:extLst>
              <a:ext uri="{FF2B5EF4-FFF2-40B4-BE49-F238E27FC236}">
                <a16:creationId xmlns:a16="http://schemas.microsoft.com/office/drawing/2014/main" id="{04079420-2F6E-F4CF-2D17-D565CE055FBE}"/>
              </a:ext>
            </a:extLst>
          </p:cNvPr>
          <p:cNvGraphicFramePr>
            <a:graphicFrameLocks noGrp="1"/>
          </p:cNvGraphicFramePr>
          <p:nvPr>
            <p:ph idx="1"/>
            <p:extLst>
              <p:ext uri="{D42A27DB-BD31-4B8C-83A1-F6EECF244321}">
                <p14:modId xmlns:p14="http://schemas.microsoft.com/office/powerpoint/2010/main" val="36048315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9483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6" name="Freeform: Shape 25">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31" name="Freeform: Shape 30">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453A0ED-4E12-D42E-7F31-9F2868E17D8A}"/>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Substance Misuse</a:t>
            </a:r>
          </a:p>
        </p:txBody>
      </p:sp>
    </p:spTree>
    <p:extLst>
      <p:ext uri="{BB962C8B-B14F-4D97-AF65-F5344CB8AC3E}">
        <p14:creationId xmlns:p14="http://schemas.microsoft.com/office/powerpoint/2010/main" val="27391937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2DF1-AA89-8242-832C-7C9C032CB441}"/>
              </a:ext>
            </a:extLst>
          </p:cNvPr>
          <p:cNvSpPr>
            <a:spLocks noGrp="1"/>
          </p:cNvSpPr>
          <p:nvPr>
            <p:ph type="title"/>
          </p:nvPr>
        </p:nvSpPr>
        <p:spPr/>
        <p:txBody>
          <a:bodyPr/>
          <a:lstStyle/>
          <a:p>
            <a:r>
              <a:rPr lang="en-US"/>
              <a:t>Drug and Gang </a:t>
            </a:r>
            <a:r>
              <a:rPr lang="en-US" err="1"/>
              <a:t>normalisation</a:t>
            </a:r>
            <a:r>
              <a:rPr lang="en-US"/>
              <a:t> and </a:t>
            </a:r>
            <a:r>
              <a:rPr lang="en-US" err="1"/>
              <a:t>operati</a:t>
            </a:r>
            <a:r>
              <a:rPr lang="en-US"/>
              <a:t>ons</a:t>
            </a:r>
          </a:p>
        </p:txBody>
      </p:sp>
      <p:sp>
        <p:nvSpPr>
          <p:cNvPr id="3" name="Content Placeholder 2">
            <a:extLst>
              <a:ext uri="{FF2B5EF4-FFF2-40B4-BE49-F238E27FC236}">
                <a16:creationId xmlns:a16="http://schemas.microsoft.com/office/drawing/2014/main" id="{40D4B848-3202-92D5-CC6D-9B62E7BFDEC3}"/>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500">
                <a:latin typeface="Arial"/>
                <a:cs typeface="Arial"/>
              </a:rPr>
              <a:t>Bandura's social learning theory more specifically the modeling process may be used to understand observing substance misuse at an early age may influence one to partake in drug related crimes, country lines is an example of this</a:t>
            </a:r>
          </a:p>
          <a:p>
            <a:endParaRPr lang="en-US" sz="1500">
              <a:latin typeface="Arial"/>
              <a:cs typeface="Arial"/>
            </a:endParaRPr>
          </a:p>
          <a:p>
            <a:r>
              <a:rPr lang="en-US" sz="1500">
                <a:latin typeface="Arial"/>
                <a:cs typeface="Arial"/>
              </a:rPr>
              <a:t>the four processes of the modelling process begin with attention, meaning observing the act, retention of the act, reproduction which is the ability to replicate the act, and finally the motivation, which is the means to carry out this act. (</a:t>
            </a:r>
            <a:r>
              <a:rPr lang="en-US" sz="1500" err="1">
                <a:latin typeface="Arial"/>
                <a:cs typeface="Arial"/>
              </a:rPr>
              <a:t>Nabavi</a:t>
            </a:r>
            <a:r>
              <a:rPr lang="en-US" sz="1500">
                <a:latin typeface="Arial"/>
                <a:cs typeface="Arial"/>
              </a:rPr>
              <a:t> and </a:t>
            </a:r>
            <a:r>
              <a:rPr lang="en-US" sz="1500" err="1">
                <a:latin typeface="Arial"/>
                <a:cs typeface="Arial"/>
              </a:rPr>
              <a:t>Bijandi</a:t>
            </a:r>
            <a:r>
              <a:rPr lang="en-US" sz="1500">
                <a:latin typeface="Arial"/>
                <a:cs typeface="Arial"/>
              </a:rPr>
              <a:t>, 2012).</a:t>
            </a:r>
            <a:endParaRPr lang="en-US"/>
          </a:p>
          <a:p>
            <a:endParaRPr lang="en-US" sz="1500">
              <a:latin typeface="Arial"/>
              <a:cs typeface="Arial"/>
            </a:endParaRPr>
          </a:p>
          <a:p>
            <a:r>
              <a:rPr lang="en-US" sz="1500">
                <a:latin typeface="Arial"/>
                <a:cs typeface="Arial"/>
              </a:rPr>
              <a:t>When drugs and gang </a:t>
            </a:r>
            <a:r>
              <a:rPr lang="en-US" sz="1500" err="1">
                <a:latin typeface="Arial"/>
                <a:cs typeface="Arial"/>
              </a:rPr>
              <a:t>behaviour</a:t>
            </a:r>
            <a:r>
              <a:rPr lang="en-US" sz="1500">
                <a:latin typeface="Arial"/>
                <a:cs typeface="Arial"/>
              </a:rPr>
              <a:t> are </a:t>
            </a:r>
            <a:r>
              <a:rPr lang="en-US" sz="1500" err="1">
                <a:latin typeface="Arial"/>
                <a:cs typeface="Arial"/>
              </a:rPr>
              <a:t>normalised</a:t>
            </a:r>
            <a:r>
              <a:rPr lang="en-US" sz="1500">
                <a:latin typeface="Arial"/>
                <a:cs typeface="Arial"/>
              </a:rPr>
              <a:t> the moral </a:t>
            </a:r>
            <a:r>
              <a:rPr lang="en-US" sz="1500" err="1">
                <a:latin typeface="Arial"/>
                <a:cs typeface="Arial"/>
              </a:rPr>
              <a:t>boundery</a:t>
            </a:r>
            <a:r>
              <a:rPr lang="en-US" sz="1500">
                <a:latin typeface="Arial"/>
                <a:cs typeface="Arial"/>
              </a:rPr>
              <a:t> between wrong and right begins to decrease, in terms of trafficking </a:t>
            </a:r>
          </a:p>
          <a:p>
            <a:endParaRPr lang="en-US" sz="1500">
              <a:latin typeface="Arial"/>
              <a:cs typeface="Arial"/>
            </a:endParaRPr>
          </a:p>
          <a:p>
            <a:r>
              <a:rPr lang="en-US" sz="1600">
                <a:latin typeface="Arial"/>
                <a:cs typeface="Arial"/>
              </a:rPr>
              <a:t>The majority of the youths involved in gangs are at the bottom of the gang hierarchy and are often manipulated into these operations while the members higher in the operation profit from the exploitation of these individuals (Maxwell, 2024) and with </a:t>
            </a:r>
            <a:r>
              <a:rPr lang="en-US" sz="1600" err="1">
                <a:latin typeface="Arial"/>
                <a:cs typeface="Arial"/>
              </a:rPr>
              <a:t>normalisation</a:t>
            </a:r>
            <a:r>
              <a:rPr lang="en-US" sz="1600">
                <a:latin typeface="Arial"/>
                <a:cs typeface="Arial"/>
              </a:rPr>
              <a:t> in the moral boundery comes </a:t>
            </a:r>
            <a:r>
              <a:rPr lang="en-US" sz="1600" err="1">
                <a:latin typeface="Arial"/>
                <a:cs typeface="Arial"/>
              </a:rPr>
              <a:t>victimimasation</a:t>
            </a:r>
            <a:r>
              <a:rPr lang="en-US" sz="1600">
                <a:latin typeface="Arial"/>
                <a:cs typeface="Arial"/>
              </a:rPr>
              <a:t> of youth gang members. </a:t>
            </a:r>
            <a:endParaRPr lang="en-US" sz="1500">
              <a:latin typeface="Arial"/>
              <a:cs typeface="Arial"/>
            </a:endParaRPr>
          </a:p>
          <a:p>
            <a:endParaRPr lang="en-US" sz="16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500">
              <a:latin typeface="Arial"/>
              <a:cs typeface="Arial"/>
            </a:endParaRPr>
          </a:p>
          <a:p>
            <a:endParaRPr lang="en-US" sz="1400">
              <a:latin typeface="Arial"/>
              <a:cs typeface="Arial"/>
            </a:endParaRPr>
          </a:p>
          <a:p>
            <a:endParaRPr lang="en-US" sz="1400">
              <a:latin typeface="Arial"/>
              <a:cs typeface="Arial"/>
            </a:endParaRPr>
          </a:p>
          <a:p>
            <a:endParaRPr lang="en-US" sz="1200">
              <a:latin typeface="Arial"/>
              <a:cs typeface="Arial"/>
            </a:endParaRPr>
          </a:p>
        </p:txBody>
      </p:sp>
    </p:spTree>
    <p:extLst>
      <p:ext uri="{BB962C8B-B14F-4D97-AF65-F5344CB8AC3E}">
        <p14:creationId xmlns:p14="http://schemas.microsoft.com/office/powerpoint/2010/main" val="1433874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3B799-F838-8BB9-DB43-482713D37A4E}"/>
              </a:ext>
            </a:extLst>
          </p:cNvPr>
          <p:cNvSpPr>
            <a:spLocks noGrp="1"/>
          </p:cNvSpPr>
          <p:nvPr>
            <p:ph type="title"/>
          </p:nvPr>
        </p:nvSpPr>
        <p:spPr/>
        <p:txBody>
          <a:bodyPr/>
          <a:lstStyle/>
          <a:p>
            <a:r>
              <a:rPr lang="en-US"/>
              <a:t>Drug Debt and trafficking </a:t>
            </a:r>
            <a:endParaRPr lang="en-US">
              <a:ea typeface="Calibri Light"/>
              <a:cs typeface="Calibri Light"/>
            </a:endParaRPr>
          </a:p>
        </p:txBody>
      </p:sp>
      <p:sp>
        <p:nvSpPr>
          <p:cNvPr id="3" name="Content Placeholder 2">
            <a:extLst>
              <a:ext uri="{FF2B5EF4-FFF2-40B4-BE49-F238E27FC236}">
                <a16:creationId xmlns:a16="http://schemas.microsoft.com/office/drawing/2014/main" id="{4067CA6D-CE81-3122-D7D7-817106398CD5}"/>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800">
                <a:latin typeface="Arial"/>
                <a:cs typeface="Arial"/>
              </a:rPr>
              <a:t>Drug debt is a common way for a substant using or dealing youth to be exploited into a gang </a:t>
            </a:r>
          </a:p>
          <a:p>
            <a:endParaRPr lang="en-US" sz="1800">
              <a:latin typeface="Arial"/>
              <a:cs typeface="Arial"/>
            </a:endParaRPr>
          </a:p>
          <a:p>
            <a:r>
              <a:rPr lang="en-US" sz="1800">
                <a:latin typeface="Arial"/>
                <a:cs typeface="Arial"/>
              </a:rPr>
              <a:t>Drug trafficking is often seen as a profitable way to deal drugs, and so youths are often exploited at a young age when most vulnerable. (UKDPC,2008)</a:t>
            </a:r>
            <a:endParaRPr lang="en-US" sz="1800">
              <a:latin typeface="Arial"/>
              <a:ea typeface="Calibri"/>
              <a:cs typeface="Arial"/>
            </a:endParaRPr>
          </a:p>
          <a:p>
            <a:endParaRPr lang="en-US" sz="1800">
              <a:latin typeface="Arial"/>
              <a:ea typeface="Calibri"/>
              <a:cs typeface="Arial"/>
            </a:endParaRPr>
          </a:p>
          <a:p>
            <a:r>
              <a:rPr lang="en-US" sz="1800">
                <a:latin typeface="Arial"/>
                <a:ea typeface="Calibri"/>
                <a:cs typeface="Arial"/>
              </a:rPr>
              <a:t>When drugs and gang </a:t>
            </a:r>
            <a:r>
              <a:rPr lang="en-US" sz="1800" err="1">
                <a:latin typeface="Arial"/>
                <a:ea typeface="Calibri"/>
                <a:cs typeface="Arial"/>
              </a:rPr>
              <a:t>behaviour</a:t>
            </a:r>
            <a:r>
              <a:rPr lang="en-US" sz="1800">
                <a:latin typeface="Arial"/>
                <a:ea typeface="Calibri"/>
                <a:cs typeface="Arial"/>
              </a:rPr>
              <a:t> are </a:t>
            </a:r>
            <a:r>
              <a:rPr lang="en-US" sz="1800" err="1">
                <a:latin typeface="Arial"/>
                <a:ea typeface="Calibri"/>
                <a:cs typeface="Arial"/>
              </a:rPr>
              <a:t>normalised</a:t>
            </a:r>
            <a:r>
              <a:rPr lang="en-US" sz="1800">
                <a:latin typeface="Arial"/>
                <a:ea typeface="Calibri"/>
                <a:cs typeface="Arial"/>
              </a:rPr>
              <a:t> the moral boundary between wrong and right begins to decrease, </a:t>
            </a:r>
          </a:p>
          <a:p>
            <a:endParaRPr lang="en-US" sz="1800">
              <a:latin typeface="Arial"/>
              <a:ea typeface="Calibri"/>
              <a:cs typeface="Arial"/>
            </a:endParaRPr>
          </a:p>
          <a:p>
            <a:r>
              <a:rPr lang="en-US" sz="1800">
                <a:latin typeface="Arial"/>
                <a:ea typeface="Calibri"/>
                <a:cs typeface="Arial"/>
              </a:rPr>
              <a:t>A case study showed that Traffickers had higher levels of moral disengagement and noted to </a:t>
            </a:r>
            <a:r>
              <a:rPr lang="en-US" sz="1800" err="1">
                <a:latin typeface="Arial"/>
                <a:ea typeface="Calibri"/>
                <a:cs typeface="Arial"/>
              </a:rPr>
              <a:t>dehumanise</a:t>
            </a:r>
            <a:r>
              <a:rPr lang="en-US" sz="1800">
                <a:latin typeface="Arial"/>
                <a:ea typeface="Calibri"/>
                <a:cs typeface="Arial"/>
              </a:rPr>
              <a:t> victims </a:t>
            </a:r>
            <a:r>
              <a:rPr lang="en-US" sz="1800">
                <a:latin typeface="Arial"/>
                <a:ea typeface="+mn-lt"/>
                <a:cs typeface="Arial"/>
              </a:rPr>
              <a:t>(</a:t>
            </a:r>
            <a:r>
              <a:rPr lang="en-US" sz="1800" err="1">
                <a:latin typeface="Arial"/>
                <a:ea typeface="+mn-lt"/>
                <a:cs typeface="Arial"/>
              </a:rPr>
              <a:t>D’Urso</a:t>
            </a:r>
            <a:r>
              <a:rPr lang="en-US" sz="1800">
                <a:latin typeface="Arial"/>
                <a:ea typeface="+mn-lt"/>
                <a:cs typeface="Arial"/>
              </a:rPr>
              <a:t>, </a:t>
            </a:r>
            <a:r>
              <a:rPr lang="en-US" sz="1800" err="1">
                <a:latin typeface="Arial"/>
                <a:ea typeface="+mn-lt"/>
                <a:cs typeface="Arial"/>
              </a:rPr>
              <a:t>Petruccelli</a:t>
            </a:r>
            <a:r>
              <a:rPr lang="en-US" sz="1800">
                <a:latin typeface="Arial"/>
                <a:ea typeface="+mn-lt"/>
                <a:cs typeface="Arial"/>
              </a:rPr>
              <a:t> and Pace, 2018)</a:t>
            </a:r>
            <a:endParaRPr lang="en-US" sz="1800">
              <a:latin typeface="Arial"/>
              <a:ea typeface="Calibri"/>
              <a:cs typeface="Arial"/>
            </a:endParaRPr>
          </a:p>
          <a:p>
            <a:endParaRPr lang="en-US" sz="1800">
              <a:latin typeface="Arial"/>
              <a:ea typeface="Calibri"/>
              <a:cs typeface="Arial"/>
            </a:endParaRPr>
          </a:p>
          <a:p>
            <a:r>
              <a:rPr lang="en-US" sz="1800">
                <a:latin typeface="Arial"/>
                <a:ea typeface="Calibri"/>
                <a:cs typeface="Arial"/>
              </a:rPr>
              <a:t>With this means that people in the higher levels in the gang operations may feel </a:t>
            </a:r>
            <a:r>
              <a:rPr lang="en-US" sz="1800" err="1">
                <a:latin typeface="Arial"/>
                <a:ea typeface="Calibri"/>
                <a:cs typeface="Arial"/>
              </a:rPr>
              <a:t>normalised</a:t>
            </a:r>
            <a:r>
              <a:rPr lang="en-US" sz="1800">
                <a:latin typeface="Arial"/>
                <a:ea typeface="Calibri"/>
                <a:cs typeface="Arial"/>
              </a:rPr>
              <a:t> in their actions to </a:t>
            </a:r>
            <a:r>
              <a:rPr lang="en-US" sz="1800" err="1">
                <a:latin typeface="Arial"/>
                <a:ea typeface="Calibri"/>
                <a:cs typeface="Arial"/>
              </a:rPr>
              <a:t>cooerce</a:t>
            </a:r>
            <a:r>
              <a:rPr lang="en-US" sz="1800">
                <a:latin typeface="Arial"/>
                <a:ea typeface="Calibri"/>
                <a:cs typeface="Arial"/>
              </a:rPr>
              <a:t> and manipulate a child into their gang. </a:t>
            </a: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2504850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324E7-57BD-41AA-C13D-151FFF158FDB}"/>
              </a:ext>
            </a:extLst>
          </p:cNvPr>
          <p:cNvSpPr>
            <a:spLocks noGrp="1"/>
          </p:cNvSpPr>
          <p:nvPr>
            <p:ph type="title"/>
          </p:nvPr>
        </p:nvSpPr>
        <p:spPr/>
        <p:txBody>
          <a:bodyPr/>
          <a:lstStyle/>
          <a:p>
            <a:r>
              <a:rPr lang="en-US">
                <a:ea typeface="Calibri Light"/>
                <a:cs typeface="Calibri Light"/>
              </a:rPr>
              <a:t>Substance use Disorders (SUD)</a:t>
            </a:r>
            <a:endParaRPr lang="en-US"/>
          </a:p>
        </p:txBody>
      </p:sp>
      <p:sp>
        <p:nvSpPr>
          <p:cNvPr id="3" name="Content Placeholder 2">
            <a:extLst>
              <a:ext uri="{FF2B5EF4-FFF2-40B4-BE49-F238E27FC236}">
                <a16:creationId xmlns:a16="http://schemas.microsoft.com/office/drawing/2014/main" id="{32B83B00-3349-2F78-9093-E0F3C564F8F4}"/>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pPr marL="0" indent="0">
              <a:buNone/>
            </a:pPr>
            <a:endParaRPr lang="en-US" sz="1800">
              <a:ea typeface="Calibri"/>
              <a:cs typeface="Calibri"/>
            </a:endParaRPr>
          </a:p>
          <a:p>
            <a:r>
              <a:rPr lang="en-US" sz="1800" err="1">
                <a:ea typeface="Calibri"/>
                <a:cs typeface="Calibri"/>
              </a:rPr>
              <a:t>Adolescense</a:t>
            </a:r>
            <a:r>
              <a:rPr lang="en-US" sz="1800">
                <a:ea typeface="Calibri"/>
                <a:cs typeface="Calibri"/>
              </a:rPr>
              <a:t> is the pinnacle of cognitive activity and growth however is also the peak of risk-taking and impulsive </a:t>
            </a:r>
            <a:r>
              <a:rPr lang="en-US" sz="1800" err="1">
                <a:ea typeface="Calibri"/>
                <a:cs typeface="Calibri"/>
              </a:rPr>
              <a:t>behaviour</a:t>
            </a:r>
            <a:r>
              <a:rPr lang="en-US" sz="1800">
                <a:ea typeface="+mn-lt"/>
                <a:cs typeface="+mn-lt"/>
              </a:rPr>
              <a:t>. (</a:t>
            </a:r>
            <a:r>
              <a:rPr lang="en-US" sz="1800" err="1">
                <a:ea typeface="+mn-lt"/>
                <a:cs typeface="+mn-lt"/>
              </a:rPr>
              <a:t>Ravindranath</a:t>
            </a:r>
            <a:r>
              <a:rPr lang="en-US" sz="1800">
                <a:ea typeface="+mn-lt"/>
                <a:cs typeface="+mn-lt"/>
              </a:rPr>
              <a:t> et al., 2024)</a:t>
            </a:r>
          </a:p>
          <a:p>
            <a:endParaRPr lang="en-US" sz="1200">
              <a:ea typeface="+mn-lt"/>
              <a:cs typeface="+mn-lt"/>
            </a:endParaRPr>
          </a:p>
          <a:p>
            <a:r>
              <a:rPr lang="en-US" sz="1800">
                <a:ea typeface="+mn-lt"/>
                <a:cs typeface="+mn-lt"/>
              </a:rPr>
              <a:t>Much of this impulsive </a:t>
            </a:r>
            <a:r>
              <a:rPr lang="en-US" sz="1800" err="1">
                <a:ea typeface="+mn-lt"/>
                <a:cs typeface="+mn-lt"/>
              </a:rPr>
              <a:t>behaviour</a:t>
            </a:r>
            <a:r>
              <a:rPr lang="en-US" sz="1800">
                <a:ea typeface="+mn-lt"/>
                <a:cs typeface="+mn-lt"/>
              </a:rPr>
              <a:t> tends to be substance misuse, often alcohol and cannabis consumption, when these are consumed there is a vast amount of damage to brain development. </a:t>
            </a:r>
            <a:endParaRPr lang="en-US" sz="1800">
              <a:ea typeface="Calibri"/>
              <a:cs typeface="Calibri"/>
            </a:endParaRPr>
          </a:p>
          <a:p>
            <a:endParaRPr lang="en-US" sz="1800">
              <a:ea typeface="Calibri"/>
              <a:cs typeface="Calibri"/>
            </a:endParaRPr>
          </a:p>
          <a:p>
            <a:r>
              <a:rPr lang="en-US" sz="1800">
                <a:ea typeface="Calibri"/>
                <a:cs typeface="Calibri"/>
              </a:rPr>
              <a:t>Substance use disorders often are </a:t>
            </a:r>
            <a:r>
              <a:rPr lang="en-US" sz="1800" err="1">
                <a:ea typeface="Calibri"/>
                <a:cs typeface="Calibri"/>
              </a:rPr>
              <a:t>assosicated</a:t>
            </a:r>
            <a:r>
              <a:rPr lang="en-US" sz="1800">
                <a:ea typeface="Calibri"/>
                <a:cs typeface="Calibri"/>
              </a:rPr>
              <a:t> with violent and aggressive </a:t>
            </a:r>
            <a:r>
              <a:rPr lang="en-US" sz="1800" err="1">
                <a:ea typeface="Calibri"/>
                <a:cs typeface="Calibri"/>
              </a:rPr>
              <a:t>behaviour</a:t>
            </a:r>
            <a:r>
              <a:rPr lang="en-US" sz="1800">
                <a:ea typeface="Calibri"/>
                <a:cs typeface="Calibri"/>
              </a:rPr>
              <a:t>, a common side effect of SUDs is the damage to the </a:t>
            </a:r>
            <a:r>
              <a:rPr lang="en-US" sz="1600">
                <a:latin typeface="Open Sans"/>
                <a:ea typeface="Open Sans"/>
                <a:cs typeface="Open Sans"/>
              </a:rPr>
              <a:t>adolescent brain impair neurocognitive function. </a:t>
            </a:r>
            <a:r>
              <a:rPr lang="en-US" sz="1800">
                <a:ea typeface="Calibri"/>
                <a:cs typeface="Calibri"/>
              </a:rPr>
              <a:t>(Doran et al., 2012).</a:t>
            </a:r>
          </a:p>
          <a:p>
            <a:endParaRPr lang="en-US" sz="1800">
              <a:ea typeface="Calibri"/>
              <a:cs typeface="Calibri"/>
            </a:endParaRPr>
          </a:p>
          <a:p>
            <a:r>
              <a:rPr lang="en-US" sz="1800">
                <a:ea typeface="Calibri"/>
                <a:cs typeface="Calibri"/>
              </a:rPr>
              <a:t>With this youths may be more </a:t>
            </a:r>
            <a:r>
              <a:rPr lang="en-US" sz="1800" err="1">
                <a:ea typeface="Calibri"/>
                <a:cs typeface="Calibri"/>
              </a:rPr>
              <a:t>suseptible</a:t>
            </a:r>
            <a:r>
              <a:rPr lang="en-US" sz="1800">
                <a:ea typeface="Calibri"/>
                <a:cs typeface="Calibri"/>
              </a:rPr>
              <a:t> into a community that have these things in common such as drug use, </a:t>
            </a:r>
            <a:r>
              <a:rPr lang="en-US" sz="1800" err="1">
                <a:ea typeface="Calibri"/>
                <a:cs typeface="Calibri"/>
              </a:rPr>
              <a:t>alcahol</a:t>
            </a:r>
            <a:r>
              <a:rPr lang="en-US" sz="1800">
                <a:ea typeface="Calibri"/>
                <a:cs typeface="Calibri"/>
              </a:rPr>
              <a:t> use and aggressive </a:t>
            </a:r>
            <a:r>
              <a:rPr lang="en-US" sz="1800" err="1">
                <a:ea typeface="Calibri"/>
                <a:cs typeface="Calibri"/>
              </a:rPr>
              <a:t>behaviour</a:t>
            </a:r>
            <a:r>
              <a:rPr lang="en-US" sz="1800">
                <a:ea typeface="Calibri"/>
                <a:cs typeface="Calibri"/>
              </a:rPr>
              <a:t>. They may find community in gangs as these acts are well known in such groups. </a:t>
            </a:r>
          </a:p>
          <a:p>
            <a:endParaRPr lang="en-US" sz="1800">
              <a:ea typeface="Calibri"/>
              <a:cs typeface="Calibri"/>
            </a:endParaRPr>
          </a:p>
          <a:p>
            <a:endParaRPr lang="en-US" sz="1800">
              <a:ea typeface="Calibri"/>
              <a:cs typeface="Calibri"/>
            </a:endParaRPr>
          </a:p>
          <a:p>
            <a:endParaRPr lang="en-US" sz="1800">
              <a:ea typeface="Calibri"/>
              <a:cs typeface="Calibri"/>
            </a:endParaRPr>
          </a:p>
          <a:p>
            <a:endParaRPr lang="en-US" sz="1600">
              <a:ea typeface="Calibri"/>
              <a:cs typeface="Calibri"/>
            </a:endParaRPr>
          </a:p>
        </p:txBody>
      </p:sp>
    </p:spTree>
    <p:extLst>
      <p:ext uri="{BB962C8B-B14F-4D97-AF65-F5344CB8AC3E}">
        <p14:creationId xmlns:p14="http://schemas.microsoft.com/office/powerpoint/2010/main" val="2282545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E4332-F50A-2B02-986E-38FEAD0A8256}"/>
              </a:ext>
            </a:extLst>
          </p:cNvPr>
          <p:cNvSpPr>
            <a:spLocks noGrp="1"/>
          </p:cNvSpPr>
          <p:nvPr>
            <p:ph type="title"/>
          </p:nvPr>
        </p:nvSpPr>
        <p:spPr/>
        <p:txBody>
          <a:bodyPr/>
          <a:lstStyle/>
          <a:p>
            <a:r>
              <a:rPr lang="en-US"/>
              <a:t>Drug Connections and Exposure</a:t>
            </a:r>
          </a:p>
        </p:txBody>
      </p:sp>
      <p:sp>
        <p:nvSpPr>
          <p:cNvPr id="3" name="Content Placeholder 2">
            <a:extLst>
              <a:ext uri="{FF2B5EF4-FFF2-40B4-BE49-F238E27FC236}">
                <a16:creationId xmlns:a16="http://schemas.microsoft.com/office/drawing/2014/main" id="{E7FC4E21-5642-92DB-F064-C22D44352A92}"/>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r>
              <a:rPr lang="en-US" sz="1800">
                <a:ea typeface="Calibri"/>
                <a:cs typeface="Calibri"/>
              </a:rPr>
              <a:t>Gang connections are easily made by Youths at a young age, From </a:t>
            </a:r>
            <a:r>
              <a:rPr lang="en-US" sz="1800" err="1">
                <a:ea typeface="Calibri"/>
                <a:cs typeface="Calibri"/>
              </a:rPr>
              <a:t>perchusing</a:t>
            </a:r>
            <a:r>
              <a:rPr lang="en-US" sz="1800">
                <a:ea typeface="Calibri"/>
                <a:cs typeface="Calibri"/>
              </a:rPr>
              <a:t> substances and in many cases turning to dealing.</a:t>
            </a:r>
          </a:p>
          <a:p>
            <a:endParaRPr lang="en-US">
              <a:ea typeface="Calibri"/>
              <a:cs typeface="Calibri"/>
            </a:endParaRPr>
          </a:p>
          <a:p>
            <a:r>
              <a:rPr lang="en-US" sz="1800">
                <a:ea typeface="+mn-lt"/>
                <a:cs typeface="+mn-lt"/>
              </a:rPr>
              <a:t>(</a:t>
            </a:r>
            <a:r>
              <a:rPr lang="en-US" sz="1800" err="1">
                <a:ea typeface="+mn-lt"/>
                <a:cs typeface="+mn-lt"/>
              </a:rPr>
              <a:t>Morselli</a:t>
            </a:r>
            <a:r>
              <a:rPr lang="en-US" sz="1800">
                <a:ea typeface="+mn-lt"/>
                <a:cs typeface="+mn-lt"/>
              </a:rPr>
              <a:t>, 2009) connected how ties within </a:t>
            </a:r>
            <a:r>
              <a:rPr lang="en-US" sz="1800" err="1">
                <a:ea typeface="+mn-lt"/>
                <a:cs typeface="+mn-lt"/>
              </a:rPr>
              <a:t>neighbourhoods</a:t>
            </a:r>
            <a:r>
              <a:rPr lang="en-US" sz="1800">
                <a:ea typeface="+mn-lt"/>
                <a:cs typeface="+mn-lt"/>
              </a:rPr>
              <a:t>, communities, families and friendships may influence how one may have ties within criminal networks.</a:t>
            </a:r>
          </a:p>
          <a:p>
            <a:endParaRPr lang="en-US" sz="1800">
              <a:ea typeface="Calibri"/>
              <a:cs typeface="Calibri"/>
            </a:endParaRPr>
          </a:p>
          <a:p>
            <a:r>
              <a:rPr lang="en-US" sz="1800">
                <a:ea typeface="Calibri"/>
                <a:cs typeface="Calibri"/>
              </a:rPr>
              <a:t>Exposure to these networks makes the introduction into a gang easier for a young person as they may already know some of these people from the the drug community and </a:t>
            </a:r>
            <a:r>
              <a:rPr lang="en-US" sz="1800" err="1">
                <a:ea typeface="Calibri"/>
                <a:cs typeface="Calibri"/>
              </a:rPr>
              <a:t>perchusing</a:t>
            </a:r>
            <a:r>
              <a:rPr lang="en-US" sz="1800">
                <a:ea typeface="Calibri"/>
                <a:cs typeface="Calibri"/>
              </a:rPr>
              <a:t>.</a:t>
            </a:r>
          </a:p>
          <a:p>
            <a:endParaRPr lang="en-US" sz="1800">
              <a:ea typeface="Calibri"/>
              <a:cs typeface="Calibri"/>
            </a:endParaRPr>
          </a:p>
          <a:p>
            <a:r>
              <a:rPr lang="en-US" sz="1800">
                <a:ea typeface="Calibri"/>
                <a:cs typeface="Calibri"/>
              </a:rPr>
              <a:t>However, often these connections and friendships are a result of drug grooming and manipulation. Once these </a:t>
            </a:r>
            <a:r>
              <a:rPr lang="en-US" sz="1800" err="1">
                <a:ea typeface="Calibri"/>
                <a:cs typeface="Calibri"/>
              </a:rPr>
              <a:t>conncections</a:t>
            </a:r>
            <a:r>
              <a:rPr lang="en-US" sz="1800">
                <a:ea typeface="Calibri"/>
                <a:cs typeface="Calibri"/>
              </a:rPr>
              <a:t> are made it becomes more difficult to detach from the community. </a:t>
            </a:r>
          </a:p>
        </p:txBody>
      </p:sp>
    </p:spTree>
    <p:extLst>
      <p:ext uri="{BB962C8B-B14F-4D97-AF65-F5344CB8AC3E}">
        <p14:creationId xmlns:p14="http://schemas.microsoft.com/office/powerpoint/2010/main" val="1891352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4BCCB-CB08-E327-3B85-04364F1ABDEF}"/>
              </a:ext>
            </a:extLst>
          </p:cNvPr>
          <p:cNvSpPr>
            <a:spLocks noGrp="1"/>
          </p:cNvSpPr>
          <p:nvPr>
            <p:ph type="title"/>
          </p:nvPr>
        </p:nvSpPr>
        <p:spPr/>
        <p:txBody>
          <a:bodyPr/>
          <a:lstStyle/>
          <a:p>
            <a:r>
              <a:rPr lang="en-US"/>
              <a:t>County lines statistics </a:t>
            </a:r>
          </a:p>
        </p:txBody>
      </p:sp>
      <p:sp>
        <p:nvSpPr>
          <p:cNvPr id="3" name="Content Placeholder 2">
            <a:extLst>
              <a:ext uri="{FF2B5EF4-FFF2-40B4-BE49-F238E27FC236}">
                <a16:creationId xmlns:a16="http://schemas.microsoft.com/office/drawing/2014/main" id="{3893B337-C55E-D3F7-4F9D-3FB3EFA3C83D}"/>
              </a:ext>
            </a:extLst>
          </p:cNvPr>
          <p:cNvSpPr>
            <a:spLocks noGrp="1"/>
          </p:cNvSpPr>
          <p:nvPr>
            <p:ph idx="1"/>
          </p:nvPr>
        </p:nvSpPr>
        <p:spPr>
          <a:xfrm>
            <a:off x="838199" y="1579441"/>
            <a:ext cx="10602191" cy="5133086"/>
          </a:xfrm>
          <a:solidFill>
            <a:schemeClr val="bg2">
              <a:lumMod val="90000"/>
            </a:schemeClr>
          </a:solidFill>
        </p:spPr>
        <p:txBody>
          <a:bodyPr vert="horz" lIns="91440" tIns="45720" rIns="91440" bIns="45720" rtlCol="0" anchor="t">
            <a:noAutofit/>
          </a:bodyPr>
          <a:lstStyle/>
          <a:p>
            <a:r>
              <a:rPr lang="en-US" sz="1600">
                <a:solidFill>
                  <a:schemeClr val="tx1">
                    <a:lumMod val="95000"/>
                    <a:lumOff val="5000"/>
                  </a:schemeClr>
                </a:solidFill>
                <a:latin typeface="Arial"/>
                <a:cs typeface="Arial"/>
              </a:rPr>
              <a:t>748 children and young people have received support from the dedicated County Lines specialist support </a:t>
            </a:r>
            <a:endParaRPr lang="en-US" sz="1600">
              <a:solidFill>
                <a:schemeClr val="tx1">
                  <a:lumMod val="95000"/>
                  <a:lumOff val="5000"/>
                </a:schemeClr>
              </a:solidFill>
              <a:latin typeface="Arial"/>
              <a:ea typeface="Calibri"/>
              <a:cs typeface="Arial"/>
            </a:endParaRPr>
          </a:p>
          <a:p>
            <a:pPr marL="0" indent="0">
              <a:buNone/>
            </a:pPr>
            <a:r>
              <a:rPr lang="en-US" sz="1600">
                <a:solidFill>
                  <a:schemeClr val="tx1">
                    <a:lumMod val="95000"/>
                    <a:lumOff val="5000"/>
                  </a:schemeClr>
                </a:solidFill>
                <a:latin typeface="Arial"/>
                <a:cs typeface="Arial"/>
              </a:rPr>
              <a:t>    service  (Home Office, 2024)</a:t>
            </a:r>
            <a:endParaRPr lang="en-US" sz="1600">
              <a:solidFill>
                <a:schemeClr val="tx1">
                  <a:lumMod val="95000"/>
                  <a:lumOff val="5000"/>
                </a:schemeClr>
              </a:solidFill>
              <a:latin typeface="Arial"/>
              <a:ea typeface="Calibri"/>
              <a:cs typeface="Arial"/>
            </a:endParaRPr>
          </a:p>
          <a:p>
            <a:pPr marL="0" indent="0">
              <a:buNone/>
            </a:pPr>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5,420 safeguarding referrals year ending 2024 (Home Office,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1,348 people , including 252 girls and 544 boys under the age of 18 safeguarded in one week in March</a:t>
            </a:r>
          </a:p>
          <a:p>
            <a:endParaRPr lang="en-US" sz="1600">
              <a:solidFill>
                <a:schemeClr val="tx1">
                  <a:lumMod val="95000"/>
                  <a:lumOff val="5000"/>
                </a:schemeClr>
              </a:solidFill>
              <a:latin typeface="Arial"/>
              <a:cs typeface="Arial"/>
            </a:endParaRPr>
          </a:p>
          <a:p>
            <a:pPr marL="0" indent="0">
              <a:buNone/>
            </a:pPr>
            <a:r>
              <a:rPr lang="en-US" sz="1600">
                <a:solidFill>
                  <a:schemeClr val="tx1">
                    <a:lumMod val="95000"/>
                    <a:lumOff val="5000"/>
                  </a:schemeClr>
                </a:solidFill>
                <a:latin typeface="Arial"/>
                <a:cs typeface="Arial"/>
              </a:rPr>
              <a:t>    2026 (National Police Chiefs’ Council (NPCC), 2026)</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46,000 young people are believed to be involved in county lines (Jaggers,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1 in 5 boys are being offered work inside a county lines operation (Jaggers, 2024)</a:t>
            </a:r>
          </a:p>
          <a:p>
            <a:endParaRPr lang="en-US" sz="1600">
              <a:solidFill>
                <a:schemeClr val="tx1">
                  <a:lumMod val="95000"/>
                  <a:lumOff val="5000"/>
                </a:schemeClr>
              </a:solidFill>
              <a:latin typeface="Arial"/>
              <a:cs typeface="Arial"/>
            </a:endParaRPr>
          </a:p>
          <a:p>
            <a:r>
              <a:rPr lang="en-US" sz="1600">
                <a:solidFill>
                  <a:schemeClr val="tx1">
                    <a:lumMod val="95000"/>
                    <a:lumOff val="5000"/>
                  </a:schemeClr>
                </a:solidFill>
                <a:latin typeface="Arial"/>
                <a:cs typeface="Arial"/>
              </a:rPr>
              <a:t>estimated that around 14,000 children are at risk of child criminal exploitation and drug trafficking in county line operations (</a:t>
            </a:r>
            <a:r>
              <a:rPr lang="en-US" sz="1600" err="1">
                <a:solidFill>
                  <a:schemeClr val="tx1">
                    <a:lumMod val="95000"/>
                    <a:lumOff val="5000"/>
                  </a:schemeClr>
                </a:solidFill>
                <a:latin typeface="Arial"/>
                <a:cs typeface="Arial"/>
              </a:rPr>
              <a:t>Parliament.uk</a:t>
            </a:r>
            <a:r>
              <a:rPr lang="en-US" sz="1600">
                <a:solidFill>
                  <a:schemeClr val="tx1">
                    <a:lumMod val="95000"/>
                    <a:lumOff val="5000"/>
                  </a:schemeClr>
                </a:solidFill>
                <a:latin typeface="Arial"/>
                <a:cs typeface="Arial"/>
              </a:rPr>
              <a:t>, 2025)</a:t>
            </a:r>
            <a:br>
              <a:rPr lang="en-US" sz="1600">
                <a:latin typeface="Arial"/>
                <a:cs typeface="Arial"/>
              </a:rPr>
            </a:br>
            <a:endParaRPr lang="en-US" sz="1800"/>
          </a:p>
        </p:txBody>
      </p:sp>
    </p:spTree>
    <p:extLst>
      <p:ext uri="{BB962C8B-B14F-4D97-AF65-F5344CB8AC3E}">
        <p14:creationId xmlns:p14="http://schemas.microsoft.com/office/powerpoint/2010/main" val="38463888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24" name="Freeform: Shape 23">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9" name="Freeform: Shape 28">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691D1DF-CDBB-996B-25EE-BE95D0A15AEA}"/>
              </a:ext>
            </a:extLst>
          </p:cNvPr>
          <p:cNvSpPr>
            <a:spLocks noGrp="1"/>
          </p:cNvSpPr>
          <p:nvPr>
            <p:ph type="title"/>
          </p:nvPr>
        </p:nvSpPr>
        <p:spPr>
          <a:xfrm>
            <a:off x="3215729" y="1764407"/>
            <a:ext cx="5760846" cy="2310312"/>
          </a:xfrm>
        </p:spPr>
        <p:txBody>
          <a:bodyPr vert="horz" lIns="91440" tIns="45720" rIns="91440" bIns="45720" rtlCol="0" anchor="b">
            <a:normAutofit/>
          </a:bodyPr>
          <a:lstStyle/>
          <a:p>
            <a:pPr algn="ctr"/>
            <a:r>
              <a:rPr lang="en-US" sz="5200" u="sng" kern="1200">
                <a:solidFill>
                  <a:schemeClr val="tx2"/>
                </a:solidFill>
                <a:latin typeface="+mj-lt"/>
                <a:ea typeface="+mj-ea"/>
                <a:cs typeface="+mj-cs"/>
              </a:rPr>
              <a:t>Gang Involvement and Peer Groups and Education</a:t>
            </a:r>
          </a:p>
        </p:txBody>
      </p:sp>
    </p:spTree>
    <p:extLst>
      <p:ext uri="{BB962C8B-B14F-4D97-AF65-F5344CB8AC3E}">
        <p14:creationId xmlns:p14="http://schemas.microsoft.com/office/powerpoint/2010/main" val="2593284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Arc 3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31851680-53DE-0A91-4832-4097DEDD3AC1}"/>
              </a:ext>
            </a:extLst>
          </p:cNvPr>
          <p:cNvSpPr>
            <a:spLocks noGrp="1"/>
          </p:cNvSpPr>
          <p:nvPr>
            <p:ph type="title"/>
          </p:nvPr>
        </p:nvSpPr>
        <p:spPr>
          <a:xfrm>
            <a:off x="838200" y="365125"/>
            <a:ext cx="10515599" cy="1325563"/>
          </a:xfrm>
        </p:spPr>
        <p:txBody>
          <a:bodyPr>
            <a:normAutofit/>
          </a:bodyPr>
          <a:lstStyle/>
          <a:p>
            <a:r>
              <a:rPr lang="en-GB"/>
              <a:t>Vulnerable students </a:t>
            </a:r>
            <a:endParaRPr lang="en-US"/>
          </a:p>
        </p:txBody>
      </p:sp>
      <p:sp>
        <p:nvSpPr>
          <p:cNvPr id="3" name="Content Placeholder 2">
            <a:extLst>
              <a:ext uri="{FF2B5EF4-FFF2-40B4-BE49-F238E27FC236}">
                <a16:creationId xmlns:a16="http://schemas.microsoft.com/office/drawing/2014/main" id="{0BE44926-61E9-769C-BA1E-FE528FEE58C6}"/>
              </a:ext>
            </a:extLst>
          </p:cNvPr>
          <p:cNvSpPr>
            <a:spLocks noGrp="1"/>
          </p:cNvSpPr>
          <p:nvPr>
            <p:ph idx="1"/>
          </p:nvPr>
        </p:nvSpPr>
        <p:spPr>
          <a:xfrm>
            <a:off x="838200" y="1825625"/>
            <a:ext cx="5393361" cy="4351338"/>
          </a:xfrm>
        </p:spPr>
        <p:txBody>
          <a:bodyPr>
            <a:normAutofit/>
          </a:bodyPr>
          <a:lstStyle/>
          <a:p>
            <a:r>
              <a:rPr lang="en-GB" sz="1800"/>
              <a:t>A poor educational background can be difficult for student to be engaged in school, and be difficult for the individuals to gain the proper qualifications they need to find employment opportunities resulting in people turning to to crime to support themselves</a:t>
            </a:r>
          </a:p>
          <a:p>
            <a:r>
              <a:rPr lang="en-GB" sz="1800"/>
              <a:t>Young people tend to loose interest in education once they have joined a gang as they are receiving money however they still don’t receive there qualifications to be able to get a proper job in the future </a:t>
            </a:r>
          </a:p>
          <a:p>
            <a:r>
              <a:rPr lang="en-GB" sz="1800"/>
              <a:t>There is a correlation between high exclusion rates and increased vulnerability to gang  recruitment </a:t>
            </a:r>
          </a:p>
          <a:p>
            <a:r>
              <a:rPr lang="en-GB" sz="1800"/>
              <a:t>(Novus, 2025), ( Emery et al., 2025)</a:t>
            </a:r>
          </a:p>
          <a:p>
            <a:endParaRPr lang="en-US" sz="1800"/>
          </a:p>
        </p:txBody>
      </p:sp>
      <p:sp>
        <p:nvSpPr>
          <p:cNvPr id="40" name="Oval 3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 name="Graphic 19" descr="Schoolhouse">
            <a:extLst>
              <a:ext uri="{FF2B5EF4-FFF2-40B4-BE49-F238E27FC236}">
                <a16:creationId xmlns:a16="http://schemas.microsoft.com/office/drawing/2014/main" id="{153CC650-7BA3-383B-8C02-360E6C44578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109962" y="1929820"/>
            <a:ext cx="4221597" cy="4221597"/>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363735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27F5414-118C-6B7F-D7FF-799D10E3D273}"/>
              </a:ext>
            </a:extLst>
          </p:cNvPr>
          <p:cNvSpPr>
            <a:spLocks noGrp="1"/>
          </p:cNvSpPr>
          <p:nvPr>
            <p:ph type="title"/>
          </p:nvPr>
        </p:nvSpPr>
        <p:spPr>
          <a:xfrm>
            <a:off x="838200" y="365125"/>
            <a:ext cx="5393361" cy="1325563"/>
          </a:xfrm>
        </p:spPr>
        <p:txBody>
          <a:bodyPr>
            <a:normAutofit/>
          </a:bodyPr>
          <a:lstStyle/>
          <a:p>
            <a:r>
              <a:rPr lang="en-GB"/>
              <a:t>Peer pressure </a:t>
            </a:r>
            <a:endParaRPr lang="en-US"/>
          </a:p>
        </p:txBody>
      </p:sp>
      <p:sp>
        <p:nvSpPr>
          <p:cNvPr id="3" name="Content Placeholder 2">
            <a:extLst>
              <a:ext uri="{FF2B5EF4-FFF2-40B4-BE49-F238E27FC236}">
                <a16:creationId xmlns:a16="http://schemas.microsoft.com/office/drawing/2014/main" id="{54D88BDE-01EC-ADB1-3561-8868EF5C30B8}"/>
              </a:ext>
            </a:extLst>
          </p:cNvPr>
          <p:cNvSpPr>
            <a:spLocks noGrp="1"/>
          </p:cNvSpPr>
          <p:nvPr>
            <p:ph idx="1"/>
          </p:nvPr>
        </p:nvSpPr>
        <p:spPr>
          <a:xfrm>
            <a:off x="838200" y="1825625"/>
            <a:ext cx="5393361" cy="4351338"/>
          </a:xfrm>
        </p:spPr>
        <p:txBody>
          <a:bodyPr>
            <a:normAutofit/>
          </a:bodyPr>
          <a:lstStyle/>
          <a:p>
            <a:r>
              <a:rPr lang="en-GB" sz="2400"/>
              <a:t>A child can easily be peer pressured in to joining a gang and wanting to fit in with others and to feel powerful and to gain status</a:t>
            </a:r>
          </a:p>
          <a:p>
            <a:r>
              <a:rPr lang="en-GB" sz="2400"/>
              <a:t>Or they want to feel protected from other gangs and avoiding being targeted</a:t>
            </a:r>
          </a:p>
          <a:p>
            <a:r>
              <a:rPr lang="en-GB" sz="2400"/>
              <a:t>Social media are being used by gangs for recruitment, boasting, and bullying often intensifying peer pressure </a:t>
            </a:r>
          </a:p>
          <a:p>
            <a:r>
              <a:rPr lang="en-GB" sz="2400"/>
              <a:t>(BBC, n.d)</a:t>
            </a:r>
          </a:p>
        </p:txBody>
      </p:sp>
      <p:pic>
        <p:nvPicPr>
          <p:cNvPr id="5" name="Picture 4" descr="Red toy person in front of two lines of white figures">
            <a:extLst>
              <a:ext uri="{FF2B5EF4-FFF2-40B4-BE49-F238E27FC236}">
                <a16:creationId xmlns:a16="http://schemas.microsoft.com/office/drawing/2014/main" id="{6B64562B-D3F6-458B-9799-399CE0BB4199}"/>
              </a:ext>
            </a:extLst>
          </p:cNvPr>
          <p:cNvPicPr>
            <a:picLocks noChangeAspect="1"/>
          </p:cNvPicPr>
          <p:nvPr/>
        </p:nvPicPr>
        <p:blipFill>
          <a:blip r:embed="rId2"/>
          <a:srcRect l="19004" r="15245"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7789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636D6-35EC-837B-F0C7-1D0F3CE504A7}"/>
              </a:ext>
            </a:extLst>
          </p:cNvPr>
          <p:cNvSpPr>
            <a:spLocks noGrp="1"/>
          </p:cNvSpPr>
          <p:nvPr>
            <p:ph type="title"/>
          </p:nvPr>
        </p:nvSpPr>
        <p:spPr>
          <a:xfrm>
            <a:off x="1171074" y="1396686"/>
            <a:ext cx="3240506" cy="4064628"/>
          </a:xfrm>
        </p:spPr>
        <p:txBody>
          <a:bodyPr>
            <a:normAutofit/>
          </a:bodyPr>
          <a:lstStyle/>
          <a:p>
            <a:r>
              <a:rPr lang="en-GB">
                <a:solidFill>
                  <a:srgbClr val="FFFFFF"/>
                </a:solidFill>
              </a:rPr>
              <a:t>Special educational needs </a:t>
            </a:r>
            <a:endParaRPr lang="en-US">
              <a:solidFill>
                <a:srgbClr val="FFFFFF"/>
              </a:solidFill>
            </a:endParaRPr>
          </a:p>
        </p:txBody>
      </p:sp>
      <p:sp>
        <p:nvSpPr>
          <p:cNvPr id="31" name="Arc 3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9C2CAA9-E6DC-2B86-83BF-1E1B92194F53}"/>
              </a:ext>
            </a:extLst>
          </p:cNvPr>
          <p:cNvSpPr>
            <a:spLocks noGrp="1"/>
          </p:cNvSpPr>
          <p:nvPr>
            <p:ph idx="1"/>
          </p:nvPr>
        </p:nvSpPr>
        <p:spPr>
          <a:xfrm>
            <a:off x="5370153" y="1526033"/>
            <a:ext cx="5536397" cy="3935281"/>
          </a:xfrm>
        </p:spPr>
        <p:txBody>
          <a:bodyPr>
            <a:normAutofit/>
          </a:bodyPr>
          <a:lstStyle/>
          <a:p>
            <a:r>
              <a:rPr lang="en-GB" sz="2200"/>
              <a:t>Children with special educational needs and disability’s are significantly more countable to criminal exploitation </a:t>
            </a:r>
          </a:p>
          <a:p>
            <a:r>
              <a:rPr lang="en-GB" sz="2200"/>
              <a:t>Gangs will often target children with educational needs, mental health issues or disability’s as they will often look for emotional vulnerability </a:t>
            </a:r>
          </a:p>
          <a:p>
            <a:r>
              <a:rPr lang="en-GB" sz="2200"/>
              <a:t>A child is more apt risk of being recruited if they have been excluded from school or have special educational needs </a:t>
            </a:r>
          </a:p>
          <a:p>
            <a:r>
              <a:rPr lang="en-GB" sz="2200"/>
              <a:t>(Leeds city council, 2022)</a:t>
            </a:r>
            <a:endParaRPr lang="en-US" sz="2200"/>
          </a:p>
        </p:txBody>
      </p:sp>
    </p:spTree>
    <p:extLst>
      <p:ext uri="{BB962C8B-B14F-4D97-AF65-F5344CB8AC3E}">
        <p14:creationId xmlns:p14="http://schemas.microsoft.com/office/powerpoint/2010/main" val="22961925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Rounded Corners 36">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739E0-CD78-42B7-AD24-B217A6D64E02}"/>
              </a:ext>
            </a:extLst>
          </p:cNvPr>
          <p:cNvSpPr>
            <a:spLocks noGrp="1"/>
          </p:cNvSpPr>
          <p:nvPr>
            <p:ph type="title"/>
          </p:nvPr>
        </p:nvSpPr>
        <p:spPr>
          <a:xfrm>
            <a:off x="956826" y="1112969"/>
            <a:ext cx="3937298" cy="4166010"/>
          </a:xfrm>
        </p:spPr>
        <p:txBody>
          <a:bodyPr>
            <a:normAutofit/>
          </a:bodyPr>
          <a:lstStyle/>
          <a:p>
            <a:r>
              <a:rPr lang="en-GB">
                <a:solidFill>
                  <a:srgbClr val="FFFFFF"/>
                </a:solidFill>
              </a:rPr>
              <a:t>Police involvement in schools </a:t>
            </a:r>
            <a:endParaRPr lang="en-US">
              <a:solidFill>
                <a:srgbClr val="FFFFFF"/>
              </a:solidFill>
            </a:endParaRPr>
          </a:p>
        </p:txBody>
      </p:sp>
      <p:sp>
        <p:nvSpPr>
          <p:cNvPr id="39" name="Freeform: Shape 38">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C72719-6D68-BA2F-7908-0E3C7090E4F6}"/>
              </a:ext>
            </a:extLst>
          </p:cNvPr>
          <p:cNvSpPr>
            <a:spLocks noGrp="1"/>
          </p:cNvSpPr>
          <p:nvPr>
            <p:ph idx="1"/>
          </p:nvPr>
        </p:nvSpPr>
        <p:spPr>
          <a:xfrm>
            <a:off x="6096000" y="820880"/>
            <a:ext cx="5257799" cy="4889350"/>
          </a:xfrm>
        </p:spPr>
        <p:txBody>
          <a:bodyPr anchor="t">
            <a:normAutofit/>
          </a:bodyPr>
          <a:lstStyle/>
          <a:p>
            <a:r>
              <a:rPr lang="en-GB" sz="2000"/>
              <a:t>Safer school officers where introduced to combat gang activity and youth violence with over 650 in the uk going in to schools</a:t>
            </a:r>
          </a:p>
          <a:p>
            <a:r>
              <a:rPr lang="en-GB" sz="2000"/>
              <a:t>They work in schools to provide a rapport with students, acting as a direct link between the community and the police to reduce crime </a:t>
            </a:r>
          </a:p>
          <a:p>
            <a:r>
              <a:rPr lang="en-GB" sz="2000"/>
              <a:t>They help deliver lessons on the dangers of drugs, knife crime and county lines gang activity and help raise awareness among students  </a:t>
            </a:r>
          </a:p>
          <a:p>
            <a:r>
              <a:rPr lang="en-GB" sz="2000"/>
              <a:t>Police focus on early interventions for young people showing behavioural signs of being drown into violence and aim to prevent them from becoming involved in gangs </a:t>
            </a:r>
          </a:p>
          <a:p>
            <a:r>
              <a:rPr lang="en-GB" sz="2000"/>
              <a:t>(HMICFRS,2023)</a:t>
            </a:r>
          </a:p>
        </p:txBody>
      </p:sp>
      <p:sp>
        <p:nvSpPr>
          <p:cNvPr id="45" name="Freeform: Shape 44">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539364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EA46E-7A47-C245-4483-0F01F271608F}"/>
              </a:ext>
            </a:extLst>
          </p:cNvPr>
          <p:cNvSpPr>
            <a:spLocks noGrp="1"/>
          </p:cNvSpPr>
          <p:nvPr>
            <p:ph type="title"/>
          </p:nvPr>
        </p:nvSpPr>
        <p:spPr>
          <a:xfrm>
            <a:off x="686834" y="1153572"/>
            <a:ext cx="3200400" cy="4461163"/>
          </a:xfrm>
        </p:spPr>
        <p:txBody>
          <a:bodyPr>
            <a:normAutofit/>
          </a:bodyPr>
          <a:lstStyle/>
          <a:p>
            <a:r>
              <a:rPr lang="en-GB">
                <a:solidFill>
                  <a:srgbClr val="FFFFFF"/>
                </a:solidFill>
              </a:rPr>
              <a:t>Statistics on education and the criminal justice system </a:t>
            </a:r>
            <a:endParaRPr lang="en-US">
              <a:solidFill>
                <a:srgbClr val="FFFFFF"/>
              </a:solidFill>
            </a:endParaRPr>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AD66007-A245-3970-9119-41E204B70427}"/>
              </a:ext>
            </a:extLst>
          </p:cNvPr>
          <p:cNvSpPr>
            <a:spLocks noGrp="1"/>
          </p:cNvSpPr>
          <p:nvPr>
            <p:ph idx="1"/>
          </p:nvPr>
        </p:nvSpPr>
        <p:spPr>
          <a:xfrm>
            <a:off x="4447308" y="591344"/>
            <a:ext cx="6906491" cy="5585619"/>
          </a:xfrm>
        </p:spPr>
        <p:txBody>
          <a:bodyPr anchor="ctr">
            <a:normAutofit/>
          </a:bodyPr>
          <a:lstStyle/>
          <a:p>
            <a:r>
              <a:rPr lang="en-GB"/>
              <a:t>Young adults who received custodial sentences had a lower levels of educational attainment, 36.9% achieving the expected level of English and maths by the end of key stage 2 </a:t>
            </a:r>
          </a:p>
          <a:p>
            <a:r>
              <a:rPr lang="en-GB"/>
              <a:t>52.5% of young adults who received custodial sentences had been persistently absent during schooling </a:t>
            </a:r>
          </a:p>
          <a:p>
            <a:r>
              <a:rPr lang="en-GB"/>
              <a:t>72.2% of those who had a custodial sentence had received a fixed exclusion compared of those with a non custodial sentences or cautions </a:t>
            </a:r>
          </a:p>
          <a:p>
            <a:r>
              <a:rPr lang="en-GB"/>
              <a:t>(Office for national statistics, 2022)</a:t>
            </a:r>
            <a:endParaRPr lang="en-US"/>
          </a:p>
        </p:txBody>
      </p:sp>
    </p:spTree>
    <p:extLst>
      <p:ext uri="{BB962C8B-B14F-4D97-AF65-F5344CB8AC3E}">
        <p14:creationId xmlns:p14="http://schemas.microsoft.com/office/powerpoint/2010/main" val="2101358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FF377-347D-8C36-E299-611EF06ABE4A}"/>
              </a:ext>
            </a:extLst>
          </p:cNvPr>
          <p:cNvSpPr>
            <a:spLocks noGrp="1"/>
          </p:cNvSpPr>
          <p:nvPr>
            <p:ph type="title"/>
          </p:nvPr>
        </p:nvSpPr>
        <p:spPr/>
        <p:txBody>
          <a:bodyPr/>
          <a:lstStyle/>
          <a:p>
            <a:r>
              <a:rPr lang="en-US" u="sng"/>
              <a:t>Conclusion</a:t>
            </a:r>
          </a:p>
        </p:txBody>
      </p:sp>
      <p:sp>
        <p:nvSpPr>
          <p:cNvPr id="3" name="Content Placeholder 2">
            <a:extLst>
              <a:ext uri="{FF2B5EF4-FFF2-40B4-BE49-F238E27FC236}">
                <a16:creationId xmlns:a16="http://schemas.microsoft.com/office/drawing/2014/main" id="{F50B1C05-4183-9D71-9614-D24A7AC949A3}"/>
              </a:ext>
            </a:extLst>
          </p:cNvPr>
          <p:cNvSpPr>
            <a:spLocks noGrp="1"/>
          </p:cNvSpPr>
          <p:nvPr>
            <p:ph idx="1"/>
          </p:nvPr>
        </p:nvSpPr>
        <p:spPr>
          <a:solidFill>
            <a:schemeClr val="bg2">
              <a:lumMod val="90000"/>
            </a:schemeClr>
          </a:solidFill>
        </p:spPr>
        <p:txBody>
          <a:bodyPr vert="horz" lIns="91440" tIns="45720" rIns="91440" bIns="45720" rtlCol="0" anchor="t">
            <a:normAutofit/>
          </a:bodyPr>
          <a:lstStyle/>
          <a:p>
            <a:pPr marL="0" indent="0">
              <a:buNone/>
            </a:pPr>
            <a:endParaRPr lang="en-US">
              <a:ea typeface="Calibri" panose="020F0502020204030204"/>
              <a:cs typeface="Calibri" panose="020F0502020204030204"/>
            </a:endParaRPr>
          </a:p>
          <a:p>
            <a:pPr marL="457200" indent="-457200"/>
            <a:r>
              <a:rPr lang="en-US">
                <a:ea typeface="Calibri" panose="020F0502020204030204"/>
                <a:cs typeface="Calibri" panose="020F0502020204030204"/>
              </a:rPr>
              <a:t>In conclusion, the factors that lead into youth gang involvement are not just black in white nor a singular issue is an array of different and complicated issues that may </a:t>
            </a:r>
            <a:r>
              <a:rPr lang="en-US" err="1">
                <a:ea typeface="Calibri" panose="020F0502020204030204"/>
                <a:cs typeface="Calibri" panose="020F0502020204030204"/>
              </a:rPr>
              <a:t>inevitibly</a:t>
            </a:r>
            <a:r>
              <a:rPr lang="en-US">
                <a:ea typeface="Calibri" panose="020F0502020204030204"/>
                <a:cs typeface="Calibri" panose="020F0502020204030204"/>
              </a:rPr>
              <a:t> lead a young person into these situation.</a:t>
            </a:r>
          </a:p>
          <a:p>
            <a:pPr marL="457200" indent="-457200"/>
            <a:r>
              <a:rPr lang="en-US">
                <a:ea typeface="Calibri" panose="020F0502020204030204"/>
                <a:cs typeface="Calibri" panose="020F0502020204030204"/>
              </a:rPr>
              <a:t>Vulnerabilities often brought on by many adverse childhood experiences are often at the heart of a young person yearning for belonging elsewhere. </a:t>
            </a:r>
          </a:p>
          <a:p>
            <a:pPr marL="0" indent="0">
              <a:buNone/>
            </a:pPr>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a:p>
            <a:pPr marL="457200" indent="-457200"/>
            <a:endParaRPr lang="en-US">
              <a:solidFill>
                <a:srgbClr val="BFBFBF"/>
              </a:solidFill>
              <a:ea typeface="Calibri" panose="020F0502020204030204"/>
              <a:cs typeface="Calibri" panose="020F0502020204030204"/>
            </a:endParaRPr>
          </a:p>
        </p:txBody>
      </p:sp>
    </p:spTree>
    <p:extLst>
      <p:ext uri="{BB962C8B-B14F-4D97-AF65-F5344CB8AC3E}">
        <p14:creationId xmlns:p14="http://schemas.microsoft.com/office/powerpoint/2010/main" val="3781691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69718-9BE0-FB3C-E97B-09BE78A2BDC2}"/>
              </a:ext>
            </a:extLst>
          </p:cNvPr>
          <p:cNvSpPr>
            <a:spLocks noGrp="1"/>
          </p:cNvSpPr>
          <p:nvPr>
            <p:ph type="title"/>
          </p:nvPr>
        </p:nvSpPr>
        <p:spPr/>
        <p:txBody>
          <a:bodyPr/>
          <a:lstStyle/>
          <a:p>
            <a:r>
              <a:rPr lang="en-US" u="sng">
                <a:ea typeface="Calibri Light"/>
                <a:cs typeface="Calibri Light"/>
              </a:rPr>
              <a:t>Conclusion</a:t>
            </a:r>
            <a:endParaRPr lang="en-US" u="sng"/>
          </a:p>
        </p:txBody>
      </p:sp>
      <p:sp>
        <p:nvSpPr>
          <p:cNvPr id="3" name="Content Placeholder 2">
            <a:extLst>
              <a:ext uri="{FF2B5EF4-FFF2-40B4-BE49-F238E27FC236}">
                <a16:creationId xmlns:a16="http://schemas.microsoft.com/office/drawing/2014/main" id="{F98B5F8D-CB91-ED4F-9E1D-380F63071F58}"/>
              </a:ext>
            </a:extLst>
          </p:cNvPr>
          <p:cNvSpPr>
            <a:spLocks noGrp="1"/>
          </p:cNvSpPr>
          <p:nvPr>
            <p:ph idx="1"/>
          </p:nvPr>
        </p:nvSpPr>
        <p:spPr>
          <a:solidFill>
            <a:schemeClr val="bg2">
              <a:lumMod val="90000"/>
            </a:schemeClr>
          </a:solidFill>
        </p:spPr>
        <p:txBody>
          <a:bodyPr vert="horz" lIns="91440" tIns="45720" rIns="91440" bIns="45720" rtlCol="0" anchor="t">
            <a:normAutofit fontScale="92500"/>
          </a:bodyPr>
          <a:lstStyle/>
          <a:p>
            <a:r>
              <a:rPr lang="en-US">
                <a:ea typeface="Calibri"/>
                <a:cs typeface="Calibri"/>
              </a:rPr>
              <a:t>These factors including, </a:t>
            </a:r>
          </a:p>
          <a:p>
            <a:r>
              <a:rPr lang="en-US">
                <a:ea typeface="Calibri"/>
                <a:cs typeface="Calibri"/>
              </a:rPr>
              <a:t>Family environments surrounded in toxicity and neglect often are a factor of youths in gangs </a:t>
            </a:r>
            <a:r>
              <a:rPr lang="en-US" err="1">
                <a:ea typeface="Calibri"/>
                <a:cs typeface="Calibri"/>
              </a:rPr>
              <a:t>evidentily</a:t>
            </a:r>
            <a:r>
              <a:rPr lang="en-US">
                <a:ea typeface="Calibri"/>
                <a:cs typeface="Calibri"/>
              </a:rPr>
              <a:t> seeking comfort elsewhere.</a:t>
            </a:r>
            <a:endParaRPr lang="en-US"/>
          </a:p>
          <a:p>
            <a:r>
              <a:rPr lang="en-US">
                <a:ea typeface="Calibri"/>
                <a:cs typeface="Calibri"/>
              </a:rPr>
              <a:t>Poverty another cause of concern for such things as the push for financial stability and reach for survival in a community of limited opportunities.</a:t>
            </a:r>
          </a:p>
          <a:p>
            <a:r>
              <a:rPr lang="en-US">
                <a:ea typeface="Calibri"/>
                <a:cs typeface="Calibri"/>
              </a:rPr>
              <a:t>Substance misuse reinforcing patterns of learnt </a:t>
            </a:r>
            <a:r>
              <a:rPr lang="en-US" err="1">
                <a:ea typeface="Calibri"/>
                <a:cs typeface="Calibri"/>
              </a:rPr>
              <a:t>behaviour</a:t>
            </a:r>
            <a:r>
              <a:rPr lang="en-US">
                <a:ea typeface="Calibri"/>
                <a:cs typeface="Calibri"/>
              </a:rPr>
              <a:t> and resulting in cycles of harm and danger to individuals and others.</a:t>
            </a:r>
          </a:p>
          <a:p>
            <a:r>
              <a:rPr lang="en-US">
                <a:ea typeface="Calibri"/>
                <a:cs typeface="Calibri"/>
              </a:rPr>
              <a:t>And finally peer pressure within friendships and education influencing desire for community and acceptance, in gang culture for the worse </a:t>
            </a:r>
          </a:p>
          <a:p>
            <a:r>
              <a:rPr lang="en-US">
                <a:ea typeface="Calibri"/>
                <a:cs typeface="Calibri"/>
              </a:rPr>
              <a:t>And a lack of education restricting the chance for change and a future. </a:t>
            </a:r>
          </a:p>
          <a:p>
            <a:endParaRPr lang="en-US">
              <a:ea typeface="Calibri"/>
              <a:cs typeface="Calibri"/>
            </a:endParaRPr>
          </a:p>
        </p:txBody>
      </p:sp>
    </p:spTree>
    <p:extLst>
      <p:ext uri="{BB962C8B-B14F-4D97-AF65-F5344CB8AC3E}">
        <p14:creationId xmlns:p14="http://schemas.microsoft.com/office/powerpoint/2010/main" val="2873892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5B5C-B1ED-6E9C-978E-53347D987578}"/>
              </a:ext>
            </a:extLst>
          </p:cNvPr>
          <p:cNvSpPr>
            <a:spLocks noGrp="1"/>
          </p:cNvSpPr>
          <p:nvPr>
            <p:ph type="title"/>
          </p:nvPr>
        </p:nvSpPr>
        <p:spPr/>
        <p:txBody>
          <a:bodyPr/>
          <a:lstStyle/>
          <a:p>
            <a:r>
              <a:rPr lang="en-US" u="sng"/>
              <a:t>Maddison’s Reference list</a:t>
            </a:r>
          </a:p>
        </p:txBody>
      </p:sp>
      <p:sp>
        <p:nvSpPr>
          <p:cNvPr id="3" name="Content Placeholder 2">
            <a:extLst>
              <a:ext uri="{FF2B5EF4-FFF2-40B4-BE49-F238E27FC236}">
                <a16:creationId xmlns:a16="http://schemas.microsoft.com/office/drawing/2014/main" id="{3DFF0654-B914-4AA8-9A31-9A9D40897384}"/>
              </a:ext>
            </a:extLst>
          </p:cNvPr>
          <p:cNvSpPr>
            <a:spLocks noGrp="1"/>
          </p:cNvSpPr>
          <p:nvPr>
            <p:ph idx="1"/>
          </p:nvPr>
        </p:nvSpPr>
        <p:spPr>
          <a:xfrm>
            <a:off x="249383" y="1070265"/>
            <a:ext cx="11700162" cy="5683826"/>
          </a:xfrm>
        </p:spPr>
        <p:txBody>
          <a:bodyPr>
            <a:normAutofit fontScale="77500" lnSpcReduction="20000"/>
          </a:bodyPr>
          <a:lstStyle/>
          <a:p>
            <a:pPr marL="0" indent="0">
              <a:lnSpc>
                <a:spcPct val="115000"/>
              </a:lnSpc>
              <a:spcAft>
                <a:spcPts val="800"/>
              </a:spcAft>
              <a:buNone/>
            </a:pP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Anderson, E. (1999) </a:t>
            </a:r>
            <a:r>
              <a:rPr lang="en-GB" sz="1800" i="1" kern="150">
                <a:effectLst/>
                <a:latin typeface="Arial" panose="020B0604020202020204" pitchFamily="34" charset="0"/>
                <a:ea typeface="Aptos" panose="020B0004020202020204" pitchFamily="34" charset="0"/>
                <a:cs typeface="Times New Roman" panose="02020603050405020304" pitchFamily="18" charset="0"/>
              </a:rPr>
              <a:t>Code of the Street</a:t>
            </a:r>
            <a:r>
              <a:rPr lang="en-GB" sz="1800" kern="150">
                <a:effectLst/>
                <a:latin typeface="Arial" panose="020B0604020202020204" pitchFamily="34" charset="0"/>
                <a:ea typeface="Aptos" panose="020B0004020202020204" pitchFamily="34" charset="0"/>
                <a:cs typeface="Times New Roman" panose="02020603050405020304" pitchFamily="18" charset="0"/>
              </a:rPr>
              <a:t>. New York: W.W. Norton.</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Thompson, K. M., and Braaten-Antrim, R. (1998) ‘Youth Maltreatment and Gang Involvement’, </a:t>
            </a:r>
            <a:r>
              <a:rPr lang="en-GB" sz="1800" i="1" kern="150">
                <a:effectLst/>
                <a:latin typeface="Arial" panose="020B0604020202020204" pitchFamily="34" charset="0"/>
                <a:ea typeface="Aptos" panose="020B0004020202020204" pitchFamily="34" charset="0"/>
                <a:cs typeface="Times New Roman" panose="02020603050405020304" pitchFamily="18" charset="0"/>
              </a:rPr>
              <a:t>Journal of Interpersonal Violence</a:t>
            </a:r>
            <a:r>
              <a:rPr lang="en-GB" sz="1800" kern="150">
                <a:effectLst/>
                <a:latin typeface="Arial" panose="020B0604020202020204" pitchFamily="34" charset="0"/>
                <a:ea typeface="Aptos" panose="020B0004020202020204" pitchFamily="34" charset="0"/>
                <a:cs typeface="Times New Roman" panose="02020603050405020304" pitchFamily="18" charset="0"/>
              </a:rPr>
              <a:t>. 13(3), 328-345. Available at: https://</a:t>
            </a:r>
            <a:r>
              <a:rPr lang="en-GB" sz="1800" kern="150" err="1">
                <a:effectLst/>
                <a:latin typeface="Arial" panose="020B0604020202020204" pitchFamily="34" charset="0"/>
                <a:ea typeface="Aptos" panose="020B0004020202020204" pitchFamily="34" charset="0"/>
                <a:cs typeface="Times New Roman" panose="02020603050405020304" pitchFamily="18" charset="0"/>
              </a:rPr>
              <a:t>doi.org</a:t>
            </a:r>
            <a:r>
              <a:rPr lang="en-GB" sz="1800" kern="150">
                <a:effectLst/>
                <a:latin typeface="Arial" panose="020B0604020202020204" pitchFamily="34" charset="0"/>
                <a:ea typeface="Aptos" panose="020B0004020202020204" pitchFamily="34" charset="0"/>
                <a:cs typeface="Times New Roman" panose="02020603050405020304" pitchFamily="18" charset="0"/>
              </a:rPr>
              <a:t>/10.1177/088626098013003002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Bandura, A. (1977) </a:t>
            </a:r>
            <a:r>
              <a:rPr lang="en-GB" sz="1800" i="1" kern="150">
                <a:effectLst/>
                <a:latin typeface="Arial" panose="020B0604020202020204" pitchFamily="34" charset="0"/>
                <a:ea typeface="Aptos" panose="020B0004020202020204" pitchFamily="34" charset="0"/>
                <a:cs typeface="Times New Roman" panose="02020603050405020304" pitchFamily="18" charset="0"/>
              </a:rPr>
              <a:t>Social Learning Theory. </a:t>
            </a:r>
            <a:r>
              <a:rPr lang="en-GB" sz="1800" kern="150">
                <a:effectLst/>
                <a:latin typeface="Arial" panose="020B0604020202020204" pitchFamily="34" charset="0"/>
                <a:ea typeface="Aptos" panose="020B0004020202020204" pitchFamily="34" charset="0"/>
                <a:cs typeface="Times New Roman" panose="02020603050405020304" pitchFamily="18" charset="0"/>
              </a:rPr>
              <a:t>Englewood Cliffs: Prentice Hall. Available at:</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a:solidFill>
                  <a:srgbClr val="467886"/>
                </a:solidFill>
                <a:effectLst/>
                <a:uFill>
                  <a:solidFill>
                    <a:srgbClr val="000000"/>
                  </a:solidFill>
                </a:uFill>
                <a:latin typeface="Open Sans" panose="020B0606030504020204" pitchFamily="34" charset="0"/>
                <a:ea typeface="Aptos" panose="020B0004020202020204" pitchFamily="34" charset="0"/>
                <a:cs typeface="Times New Roman" panose="02020603050405020304" pitchFamily="18" charset="0"/>
                <a:hlinkClick r:id="rId2"/>
              </a:rPr>
              <a:t>https://doi.org/10.1177/105960117700200317</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Centre for Social Justice (2009) </a:t>
            </a:r>
            <a:r>
              <a:rPr lang="en-GB" sz="1800" i="1" kern="150">
                <a:effectLst/>
                <a:latin typeface="Arial" panose="020B0604020202020204" pitchFamily="34" charset="0"/>
                <a:ea typeface="Aptos" panose="020B0004020202020204" pitchFamily="34" charset="0"/>
                <a:cs typeface="Times New Roman" panose="02020603050405020304" pitchFamily="18" charset="0"/>
              </a:rPr>
              <a:t>Dying to Belong</a:t>
            </a:r>
            <a:r>
              <a:rPr lang="en-GB" sz="1800" kern="150">
                <a:effectLst/>
                <a:latin typeface="Arial" panose="020B0604020202020204" pitchFamily="34" charset="0"/>
                <a:ea typeface="Aptos" panose="020B0004020202020204" pitchFamily="34" charset="0"/>
                <a:cs typeface="Times New Roman" panose="02020603050405020304" pitchFamily="18" charset="0"/>
              </a:rPr>
              <a:t>. London: CSJ.</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Children’s Commissioner (2017) </a:t>
            </a:r>
            <a:r>
              <a:rPr lang="en-GB" sz="1800" i="1" kern="150">
                <a:effectLst/>
                <a:latin typeface="Arial" panose="020B0604020202020204" pitchFamily="34" charset="0"/>
                <a:ea typeface="Aptos" panose="020B0004020202020204" pitchFamily="34" charset="0"/>
                <a:cs typeface="Times New Roman" panose="02020603050405020304" pitchFamily="18" charset="0"/>
              </a:rPr>
              <a:t>Shining a Light on the Experiences of Children in Gangs in England</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https://www.childrenscommissioner.gov.uk/blog/shining-a-light-on-the-experiences-of-children-involved-in-gangs-in-england/</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8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Children’s Commissioner (2019) </a:t>
            </a:r>
            <a:r>
              <a:rPr lang="en-GB" sz="1800" i="1" kern="150">
                <a:effectLst/>
                <a:latin typeface="Arial" panose="020B0604020202020204" pitchFamily="34" charset="0"/>
                <a:ea typeface="Aptos" panose="020B0004020202020204" pitchFamily="34" charset="0"/>
                <a:cs typeface="Times New Roman" panose="02020603050405020304" pitchFamily="18" charset="0"/>
              </a:rPr>
              <a:t>Keeping Kids Safe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4"/>
              </a:rPr>
              <a:t>https://www.childrenscommissioner.gov.uk/resource/keeping-kids-safe/</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14 April 2026]</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Decker, S.H. and Van Winkle, B. (1996) </a:t>
            </a:r>
            <a:r>
              <a:rPr lang="en-GB" sz="1800" i="1" kern="150">
                <a:effectLst/>
                <a:latin typeface="Arial" panose="020B0604020202020204" pitchFamily="34" charset="0"/>
                <a:ea typeface="Aptos" panose="020B0004020202020204" pitchFamily="34" charset="0"/>
                <a:cs typeface="Times New Roman" panose="02020603050405020304" pitchFamily="18" charset="0"/>
              </a:rPr>
              <a:t>Life in the Gang</a:t>
            </a:r>
            <a:r>
              <a:rPr lang="en-GB" sz="1800" kern="150">
                <a:effectLst/>
                <a:latin typeface="Arial" panose="020B0604020202020204" pitchFamily="34" charset="0"/>
                <a:ea typeface="Aptos" panose="020B0004020202020204" pitchFamily="34" charset="0"/>
                <a:cs typeface="Times New Roman" panose="02020603050405020304" pitchFamily="18" charset="0"/>
              </a:rPr>
              <a:t>. Cambridge: Cambridge University Press.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Dodge, K.A., Bates, J.E. and Pettit, G.S. (1990) ‘Mechanisms in the cycle of violence’, </a:t>
            </a:r>
            <a:r>
              <a:rPr lang="en-GB" sz="1800" i="1" kern="150">
                <a:effectLst/>
                <a:latin typeface="Arial" panose="020B0604020202020204" pitchFamily="34" charset="0"/>
                <a:ea typeface="Aptos" panose="020B0004020202020204" pitchFamily="34" charset="0"/>
                <a:cs typeface="Times New Roman" panose="02020603050405020304" pitchFamily="18" charset="0"/>
              </a:rPr>
              <a:t>Science</a:t>
            </a:r>
            <a:r>
              <a:rPr lang="en-GB" sz="1800" kern="150">
                <a:effectLst/>
                <a:latin typeface="Arial" panose="020B0604020202020204" pitchFamily="34" charset="0"/>
                <a:ea typeface="Aptos" panose="020B0004020202020204" pitchFamily="34" charset="0"/>
                <a:cs typeface="Times New Roman" panose="02020603050405020304" pitchFamily="18" charset="0"/>
              </a:rPr>
              <a:t>, 250(4988), pp. 1678–1683. Available at: https://</a:t>
            </a:r>
            <a:r>
              <a:rPr lang="en-GB" sz="1800" kern="150" err="1">
                <a:effectLst/>
                <a:latin typeface="Arial" panose="020B0604020202020204" pitchFamily="34" charset="0"/>
                <a:ea typeface="Aptos" panose="020B0004020202020204" pitchFamily="34" charset="0"/>
                <a:cs typeface="Times New Roman" panose="02020603050405020304" pitchFamily="18" charset="0"/>
              </a:rPr>
              <a:t>doi.org</a:t>
            </a:r>
            <a:r>
              <a:rPr lang="en-GB" sz="1800" kern="150">
                <a:effectLst/>
                <a:latin typeface="Arial" panose="020B0604020202020204" pitchFamily="34" charset="0"/>
                <a:ea typeface="Aptos" panose="020B0004020202020204" pitchFamily="34" charset="0"/>
                <a:cs typeface="Times New Roman" panose="02020603050405020304" pitchFamily="18" charset="0"/>
              </a:rPr>
              <a:t>/10.1126/science.2270481</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HM Inspectorate of Probation (2021) </a:t>
            </a:r>
            <a:r>
              <a:rPr lang="en-GB" sz="1800" i="1" kern="150">
                <a:effectLst/>
                <a:latin typeface="Arial" panose="020B0604020202020204" pitchFamily="34" charset="0"/>
                <a:ea typeface="Aptos" panose="020B0004020202020204" pitchFamily="34" charset="0"/>
                <a:cs typeface="Times New Roman" panose="02020603050405020304" pitchFamily="18" charset="0"/>
              </a:rPr>
              <a:t>Children involved in urban street gangs</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u="sng" kern="150">
                <a:solidFill>
                  <a:srgbClr val="467886"/>
                </a:solidFill>
                <a:effectLst/>
                <a:uFill>
                  <a:solidFill>
                    <a:srgbClr val="000000"/>
                  </a:solidFill>
                </a:uFill>
                <a:latin typeface="Aptos" panose="020B0004020202020204" pitchFamily="34" charset="0"/>
                <a:ea typeface="Times New Roman" panose="02020603050405020304" pitchFamily="18" charset="0"/>
                <a:cs typeface="Times New Roman" panose="02020603050405020304" pitchFamily="18" charset="0"/>
                <a:hlinkClick r:id="rId5"/>
              </a:rPr>
              <a:t>https://hmiprobation.justiceinspectorates.gov.uk/our-research/evidence-base-youth-justice/specific-sub-groups/children-involved-in-urban-street-gangs/</a:t>
            </a:r>
            <a:r>
              <a:rPr lang="en-GB" sz="1800" b="1" kern="150">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29883973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7D9AA-ADAF-5D82-AE79-D3919491B0B4}"/>
              </a:ext>
            </a:extLst>
          </p:cNvPr>
          <p:cNvSpPr>
            <a:spLocks noGrp="1"/>
          </p:cNvSpPr>
          <p:nvPr>
            <p:ph idx="1"/>
          </p:nvPr>
        </p:nvSpPr>
        <p:spPr>
          <a:xfrm>
            <a:off x="207817" y="218208"/>
            <a:ext cx="11876809" cy="6826828"/>
          </a:xfrm>
        </p:spPr>
        <p:txBody>
          <a:bodyPr>
            <a:normAutofit fontScale="85000" lnSpcReduction="10000"/>
          </a:bodyPr>
          <a:lstStyle/>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HM Inspectorate of Probation (2023)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 Evidence Base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2"/>
              </a:rPr>
              <a:t>https://hmiprobation.justiceinspectorates.gov.uk/our-research/evidence-base-youth-justice/</a:t>
            </a:r>
            <a:r>
              <a:rPr lang="en-GB" sz="1800" kern="150">
                <a:effectLst/>
                <a:latin typeface="Arial" panose="020B0604020202020204" pitchFamily="34" charset="0"/>
                <a:ea typeface="Aptos" panose="020B0004020202020204" pitchFamily="34" charset="0"/>
                <a:cs typeface="Times New Roman" panose="02020603050405020304" pitchFamily="18" charset="0"/>
              </a:rPr>
              <a:t> [Accessed: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Hirschi, T. (1969) </a:t>
            </a:r>
            <a:r>
              <a:rPr lang="en-GB" sz="1800" i="1" kern="150">
                <a:effectLst/>
                <a:latin typeface="Arial" panose="020B0604020202020204" pitchFamily="34" charset="0"/>
                <a:ea typeface="Aptos" panose="020B0004020202020204" pitchFamily="34" charset="0"/>
                <a:cs typeface="Times New Roman" panose="02020603050405020304" pitchFamily="18" charset="0"/>
              </a:rPr>
              <a:t>Causes of Delinquency</a:t>
            </a:r>
            <a:r>
              <a:rPr lang="en-GB" sz="1800" kern="150">
                <a:effectLst/>
                <a:latin typeface="Arial" panose="020B0604020202020204" pitchFamily="34" charset="0"/>
                <a:ea typeface="Aptos" panose="020B0004020202020204" pitchFamily="34" charset="0"/>
                <a:cs typeface="Times New Roman" panose="02020603050405020304" pitchFamily="18" charset="0"/>
              </a:rPr>
              <a:t>. Berkeley: University of California Press.</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Holt, S., Buckley, H., and Whelan, S. (2008) ‘</a:t>
            </a:r>
            <a:r>
              <a:rPr lang="en-GB" sz="1800" i="1" kern="150">
                <a:effectLst/>
                <a:latin typeface="Arial" panose="020B0604020202020204" pitchFamily="34" charset="0"/>
                <a:ea typeface="Aptos" panose="020B0004020202020204" pitchFamily="34" charset="0"/>
                <a:cs typeface="Times New Roman" panose="02020603050405020304" pitchFamily="18" charset="0"/>
              </a:rPr>
              <a:t>The impact of exposure to domestic violence on children and young people: A review of the literature’</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3"/>
              </a:rPr>
              <a:t>https://doi.org/10.1016/j.chiabu.2008.02.004</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err="1">
                <a:effectLst/>
                <a:latin typeface="Arial" panose="020B0604020202020204" pitchFamily="34" charset="0"/>
                <a:ea typeface="Aptos" panose="020B0004020202020204" pitchFamily="34" charset="0"/>
                <a:cs typeface="Times New Roman" panose="02020603050405020304" pitchFamily="18" charset="0"/>
              </a:rPr>
              <a:t>Lenzi</a:t>
            </a:r>
            <a:r>
              <a:rPr lang="en-GB" sz="1800" kern="150">
                <a:effectLst/>
                <a:latin typeface="Arial" panose="020B0604020202020204" pitchFamily="34" charset="0"/>
                <a:ea typeface="Aptos" panose="020B0004020202020204" pitchFamily="34" charset="0"/>
                <a:cs typeface="Times New Roman" panose="02020603050405020304" pitchFamily="18" charset="0"/>
              </a:rPr>
              <a:t>, M., Sharkey, J., </a:t>
            </a:r>
            <a:r>
              <a:rPr lang="en-GB" sz="1800" kern="150" err="1">
                <a:effectLst/>
                <a:latin typeface="Arial" panose="020B0604020202020204" pitchFamily="34" charset="0"/>
                <a:ea typeface="Aptos" panose="020B0004020202020204" pitchFamily="34" charset="0"/>
                <a:cs typeface="Times New Roman" panose="02020603050405020304" pitchFamily="18" charset="0"/>
              </a:rPr>
              <a:t>Vieno</a:t>
            </a:r>
            <a:r>
              <a:rPr lang="en-GB" sz="1800" kern="150">
                <a:effectLst/>
                <a:latin typeface="Arial" panose="020B0604020202020204" pitchFamily="34" charset="0"/>
                <a:ea typeface="Aptos" panose="020B0004020202020204" pitchFamily="34" charset="0"/>
                <a:cs typeface="Times New Roman" panose="02020603050405020304" pitchFamily="18" charset="0"/>
              </a:rPr>
              <a:t>, A., </a:t>
            </a:r>
            <a:r>
              <a:rPr lang="en-GB" sz="1800" kern="150" err="1">
                <a:effectLst/>
                <a:latin typeface="Arial" panose="020B0604020202020204" pitchFamily="34" charset="0"/>
                <a:ea typeface="Aptos" panose="020B0004020202020204" pitchFamily="34" charset="0"/>
                <a:cs typeface="Times New Roman" panose="02020603050405020304" pitchFamily="18" charset="0"/>
              </a:rPr>
              <a:t>Mayworm</a:t>
            </a:r>
            <a:r>
              <a:rPr lang="en-GB" sz="1800" kern="150">
                <a:effectLst/>
                <a:latin typeface="Arial" panose="020B0604020202020204" pitchFamily="34" charset="0"/>
                <a:ea typeface="Aptos" panose="020B0004020202020204" pitchFamily="34" charset="0"/>
                <a:cs typeface="Times New Roman" panose="02020603050405020304" pitchFamily="18" charset="0"/>
              </a:rPr>
              <a:t>, A., Dougherty, D., and </a:t>
            </a:r>
            <a:r>
              <a:rPr lang="en-GB" sz="1800" kern="150" err="1">
                <a:effectLst/>
                <a:latin typeface="Arial" panose="020B0604020202020204" pitchFamily="34" charset="0"/>
                <a:ea typeface="Aptos" panose="020B0004020202020204" pitchFamily="34" charset="0"/>
                <a:cs typeface="Times New Roman" panose="02020603050405020304" pitchFamily="18" charset="0"/>
              </a:rPr>
              <a:t>Nylund</a:t>
            </a:r>
            <a:r>
              <a:rPr lang="en-GB" sz="1800" kern="150">
                <a:effectLst/>
                <a:latin typeface="Arial" panose="020B0604020202020204" pitchFamily="34" charset="0"/>
                <a:ea typeface="Aptos" panose="020B0004020202020204" pitchFamily="34" charset="0"/>
                <a:cs typeface="Times New Roman" panose="02020603050405020304" pitchFamily="18" charset="0"/>
              </a:rPr>
              <a:t>-Gibson, K. (2014) ‘Adolescent gang involvement: The role of individual, family, peer, and school factors in a multilevel perspective’, </a:t>
            </a:r>
            <a:r>
              <a:rPr lang="en-GB" sz="1800" i="1" kern="150">
                <a:effectLst/>
                <a:latin typeface="Arial" panose="020B0604020202020204" pitchFamily="34" charset="0"/>
                <a:ea typeface="Aptos" panose="020B0004020202020204" pitchFamily="34" charset="0"/>
                <a:cs typeface="Times New Roman" panose="02020603050405020304" pitchFamily="18" charset="0"/>
              </a:rPr>
              <a:t>Aggressive </a:t>
            </a:r>
            <a:r>
              <a:rPr lang="en-GB" sz="1800" i="1" kern="150" err="1">
                <a:effectLst/>
                <a:latin typeface="Arial" panose="020B0604020202020204" pitchFamily="34" charset="0"/>
                <a:ea typeface="Aptos" panose="020B0004020202020204" pitchFamily="34" charset="0"/>
                <a:cs typeface="Times New Roman" panose="02020603050405020304" pitchFamily="18" charset="0"/>
              </a:rPr>
              <a:t>Behavior</a:t>
            </a:r>
            <a:r>
              <a:rPr lang="en-GB" sz="1800" kern="150">
                <a:effectLst/>
                <a:latin typeface="Arial" panose="020B0604020202020204" pitchFamily="34" charset="0"/>
                <a:ea typeface="Aptos" panose="020B0004020202020204" pitchFamily="34" charset="0"/>
                <a:cs typeface="Times New Roman" panose="02020603050405020304" pitchFamily="18" charset="0"/>
              </a:rPr>
              <a:t>, 41(3), pp. 259–271.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4"/>
              </a:rPr>
              <a:t>https://doi.org/10.1002/ab.21562</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Ministry of Justice (2025)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 Statistics 2023–2024</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5"/>
              </a:rPr>
              <a:t>https://www.gov.uk/government/statistics/youth-justice-statistics-2023-to-2024</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10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Thornberry, T.P. and </a:t>
            </a:r>
            <a:r>
              <a:rPr lang="en-GB" sz="1800" kern="150" err="1">
                <a:effectLst/>
                <a:latin typeface="Arial" panose="020B0604020202020204" pitchFamily="34" charset="0"/>
                <a:ea typeface="Aptos" panose="020B0004020202020204" pitchFamily="34" charset="0"/>
                <a:cs typeface="Times New Roman" panose="02020603050405020304" pitchFamily="18" charset="0"/>
              </a:rPr>
              <a:t>Krohn</a:t>
            </a:r>
            <a:r>
              <a:rPr lang="en-GB" sz="1800" kern="150">
                <a:effectLst/>
                <a:latin typeface="Arial" panose="020B0604020202020204" pitchFamily="34" charset="0"/>
                <a:ea typeface="Aptos" panose="020B0004020202020204" pitchFamily="34" charset="0"/>
                <a:cs typeface="Times New Roman" panose="02020603050405020304" pitchFamily="18" charset="0"/>
              </a:rPr>
              <a:t>, M.D. (2001) ‘</a:t>
            </a:r>
            <a:r>
              <a:rPr lang="en-GB" sz="1800" i="1" kern="150">
                <a:effectLst/>
                <a:latin typeface="Arial" panose="020B0604020202020204" pitchFamily="34" charset="0"/>
                <a:ea typeface="Aptos" panose="020B0004020202020204" pitchFamily="34" charset="0"/>
                <a:cs typeface="Times New Roman" panose="02020603050405020304" pitchFamily="18" charset="0"/>
              </a:rPr>
              <a:t>The Development of Delinquency’</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a:t>
            </a:r>
            <a:r>
              <a:rPr lang="en-GB" sz="1800" kern="150">
                <a:solidFill>
                  <a:srgbClr val="555555"/>
                </a:solidFill>
                <a:effectLst/>
                <a:latin typeface="Roboto" panose="02000000000000000000" pitchFamily="2" charset="0"/>
                <a:ea typeface="Aptos" panose="020B0004020202020204" pitchFamily="34" charset="0"/>
                <a:cs typeface="Times New Roman" panose="02020603050405020304" pitchFamily="18" charset="0"/>
              </a:rPr>
              <a:t> </a:t>
            </a:r>
            <a:r>
              <a:rPr lang="en-GB" sz="1800" kern="150">
                <a:effectLst/>
                <a:latin typeface="Aptos" panose="020B0004020202020204" pitchFamily="34" charset="0"/>
                <a:ea typeface="Aptos" panose="020B0004020202020204" pitchFamily="34" charset="0"/>
                <a:cs typeface="Times New Roman" panose="02020603050405020304" pitchFamily="18" charset="0"/>
              </a:rPr>
              <a:t>https://</a:t>
            </a:r>
            <a:r>
              <a:rPr lang="en-GB" sz="1800" kern="150" err="1">
                <a:effectLst/>
                <a:latin typeface="Aptos" panose="020B0004020202020204" pitchFamily="34" charset="0"/>
                <a:ea typeface="Aptos" panose="020B0004020202020204" pitchFamily="34" charset="0"/>
                <a:cs typeface="Times New Roman" panose="02020603050405020304" pitchFamily="18" charset="0"/>
              </a:rPr>
              <a:t>doi.org</a:t>
            </a:r>
            <a:r>
              <a:rPr lang="en-GB" sz="1800" kern="150">
                <a:effectLst/>
                <a:latin typeface="Aptos" panose="020B0004020202020204" pitchFamily="34" charset="0"/>
                <a:ea typeface="Aptos" panose="020B0004020202020204" pitchFamily="34" charset="0"/>
                <a:cs typeface="Times New Roman" panose="02020603050405020304" pitchFamily="18" charset="0"/>
              </a:rPr>
              <a:t>/</a:t>
            </a:r>
            <a:r>
              <a:rPr lang="en-GB" sz="1800" u="sng" kern="15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10.1007/978-1-4615-1289-9_15</a:t>
            </a:r>
            <a:r>
              <a:rPr lang="en-GB" sz="1800" kern="150">
                <a:effectLst/>
                <a:latin typeface="Aptos" panose="020B0004020202020204" pitchFamily="34" charset="0"/>
                <a:ea typeface="Aptos" panose="020B0004020202020204" pitchFamily="34" charset="0"/>
                <a:cs typeface="Times New Roman" panose="02020603050405020304" pitchFamily="18" charset="0"/>
              </a:rPr>
              <a:t> </a:t>
            </a:r>
            <a:r>
              <a:rPr lang="en-GB" sz="1800" kern="150">
                <a:effectLst/>
                <a:latin typeface="Arial" panose="020B0604020202020204" pitchFamily="34" charset="0"/>
                <a:ea typeface="Aptos" panose="020B0004020202020204" pitchFamily="34" charset="0"/>
                <a:cs typeface="Times New Roman" panose="02020603050405020304" pitchFamily="18" charset="0"/>
              </a:rPr>
              <a:t> </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err="1">
                <a:effectLst/>
                <a:latin typeface="Arial" panose="020B0604020202020204" pitchFamily="34" charset="0"/>
                <a:ea typeface="Aptos" panose="020B0004020202020204" pitchFamily="34" charset="0"/>
                <a:cs typeface="Times New Roman" panose="02020603050405020304" pitchFamily="18" charset="0"/>
              </a:rPr>
              <a:t>Widom</a:t>
            </a:r>
            <a:r>
              <a:rPr lang="en-GB" sz="1800" kern="150">
                <a:effectLst/>
                <a:latin typeface="Arial" panose="020B0604020202020204" pitchFamily="34" charset="0"/>
                <a:ea typeface="Aptos" panose="020B0004020202020204" pitchFamily="34" charset="0"/>
                <a:cs typeface="Times New Roman" panose="02020603050405020304" pitchFamily="18" charset="0"/>
              </a:rPr>
              <a:t>, C.S. (1989) ‘The Cycle of Violence’, </a:t>
            </a:r>
            <a:r>
              <a:rPr lang="en-GB" sz="1800" i="1" kern="150">
                <a:effectLst/>
                <a:latin typeface="Arial" panose="020B0604020202020204" pitchFamily="34" charset="0"/>
                <a:ea typeface="Aptos" panose="020B0004020202020204" pitchFamily="34" charset="0"/>
                <a:cs typeface="Times New Roman" panose="02020603050405020304" pitchFamily="18" charset="0"/>
              </a:rPr>
              <a:t>Science</a:t>
            </a:r>
            <a:r>
              <a:rPr lang="en-GB" sz="1800" kern="150">
                <a:effectLst/>
                <a:latin typeface="Arial" panose="020B0604020202020204" pitchFamily="34" charset="0"/>
                <a:ea typeface="Aptos" panose="020B0004020202020204" pitchFamily="34" charset="0"/>
                <a:cs typeface="Times New Roman" panose="02020603050405020304" pitchFamily="18" charset="0"/>
              </a:rPr>
              <a:t>, 244(4901), pp. 160–166.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7"/>
              </a:rPr>
              <a:t>https://doi.org/10.1126/science.2704995</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Youth Endowment Fund (2023) </a:t>
            </a:r>
            <a:r>
              <a:rPr lang="en-GB" sz="1800" i="1" kern="150">
                <a:effectLst/>
                <a:latin typeface="Arial" panose="020B0604020202020204" pitchFamily="34" charset="0"/>
                <a:ea typeface="Aptos" panose="020B0004020202020204" pitchFamily="34" charset="0"/>
                <a:cs typeface="Times New Roman" panose="02020603050405020304" pitchFamily="18" charset="0"/>
              </a:rPr>
              <a:t>Children, Violence and Vulnerability</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8"/>
              </a:rPr>
              <a:t>https://youthendowmentfund.org.uk</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Youth Endowment Fund (2025) </a:t>
            </a:r>
            <a:r>
              <a:rPr lang="en-GB" sz="1800" i="1" kern="150">
                <a:effectLst/>
                <a:latin typeface="Arial" panose="020B0604020202020204" pitchFamily="34" charset="0"/>
                <a:ea typeface="Aptos" panose="020B0004020202020204" pitchFamily="34" charset="0"/>
                <a:cs typeface="Times New Roman" panose="02020603050405020304" pitchFamily="18" charset="0"/>
              </a:rPr>
              <a:t>Teen exploitation statistics</a:t>
            </a:r>
            <a:r>
              <a:rPr lang="en-GB" sz="1800" kern="15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8"/>
              </a:rPr>
              <a:t>https://youthendowmentfund.org.uk</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a:t>
            </a:r>
            <a:r>
              <a:rPr lang="en-GB" sz="1800" u="none" strike="noStrike"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[Accessed:</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rPr>
              <a:t> 7 April 2026]</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Yates, J. (2010) </a:t>
            </a:r>
            <a:r>
              <a:rPr lang="en-GB" sz="1800" i="1" kern="150">
                <a:effectLst/>
                <a:latin typeface="Arial" panose="020B0604020202020204" pitchFamily="34" charset="0"/>
                <a:ea typeface="Aptos" panose="020B0004020202020204" pitchFamily="34" charset="0"/>
                <a:cs typeface="Times New Roman" panose="02020603050405020304" pitchFamily="18" charset="0"/>
              </a:rPr>
              <a:t>What Prospects for Young Offenders?</a:t>
            </a:r>
            <a:r>
              <a:rPr lang="en-GB" sz="1800" kern="150">
                <a:effectLst/>
                <a:latin typeface="Arial" panose="020B0604020202020204" pitchFamily="34" charset="0"/>
                <a:ea typeface="Aptos" panose="020B0004020202020204" pitchFamily="34" charset="0"/>
                <a:cs typeface="Times New Roman" panose="02020603050405020304" pitchFamily="18" charset="0"/>
              </a:rPr>
              <a:t> London: Routledge.</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50">
                <a:effectLst/>
                <a:latin typeface="Arial" panose="020B0604020202020204" pitchFamily="34" charset="0"/>
                <a:ea typeface="Aptos" panose="020B0004020202020204" pitchFamily="34" charset="0"/>
                <a:cs typeface="Times New Roman" panose="02020603050405020304" pitchFamily="18" charset="0"/>
              </a:rPr>
              <a:t>Young, T., Fitzgibbon, W. and Silverstone, D. (2014) ‘A Question of Family? Youth and Gangs’, </a:t>
            </a:r>
            <a:r>
              <a:rPr lang="en-GB" sz="1800" i="1" kern="150">
                <a:effectLst/>
                <a:latin typeface="Arial" panose="020B0604020202020204" pitchFamily="34" charset="0"/>
                <a:ea typeface="Aptos" panose="020B0004020202020204" pitchFamily="34" charset="0"/>
                <a:cs typeface="Times New Roman" panose="02020603050405020304" pitchFamily="18" charset="0"/>
              </a:rPr>
              <a:t>Youth Justice</a:t>
            </a:r>
            <a:r>
              <a:rPr lang="en-GB" sz="1800" kern="150">
                <a:effectLst/>
                <a:latin typeface="Arial" panose="020B0604020202020204" pitchFamily="34" charset="0"/>
                <a:ea typeface="Aptos" panose="020B0004020202020204" pitchFamily="34" charset="0"/>
                <a:cs typeface="Times New Roman" panose="02020603050405020304" pitchFamily="18" charset="0"/>
              </a:rPr>
              <a:t>, 14(2), pp. 171–185. Available at: </a:t>
            </a:r>
            <a:r>
              <a:rPr lang="en-GB" sz="1800" u="sng" kern="150">
                <a:solidFill>
                  <a:srgbClr val="467886"/>
                </a:solidFill>
                <a:effectLst/>
                <a:uFill>
                  <a:solidFill>
                    <a:srgbClr val="000000"/>
                  </a:solidFill>
                </a:uFill>
                <a:latin typeface="Arial" panose="020B0604020202020204" pitchFamily="34" charset="0"/>
                <a:ea typeface="Aptos" panose="020B0004020202020204" pitchFamily="34" charset="0"/>
                <a:cs typeface="Times New Roman" panose="02020603050405020304" pitchFamily="18" charset="0"/>
                <a:hlinkClick r:id="rId9"/>
              </a:rPr>
              <a:t>https://doi.org/10.1177/1473225414537569</a:t>
            </a:r>
            <a:endParaRPr lang="en-GB" sz="1800" kern="150">
              <a:effectLst/>
              <a:latin typeface="Aptos" panose="020B0004020202020204" pitchFamily="34" charset="0"/>
              <a:ea typeface="Aptos" panose="020B0004020202020204" pitchFamily="34" charset="0"/>
              <a:cs typeface="Times New Roman" panose="02020603050405020304" pitchFamily="18" charset="0"/>
            </a:endParaRPr>
          </a:p>
          <a:p>
            <a:endParaRPr lang="en-US"/>
          </a:p>
        </p:txBody>
      </p:sp>
    </p:spTree>
    <p:extLst>
      <p:ext uri="{BB962C8B-B14F-4D97-AF65-F5344CB8AC3E}">
        <p14:creationId xmlns:p14="http://schemas.microsoft.com/office/powerpoint/2010/main" val="8332504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5980-6EC9-82B6-58B5-C7F693FEAC3E}"/>
              </a:ext>
            </a:extLst>
          </p:cNvPr>
          <p:cNvSpPr>
            <a:spLocks noGrp="1"/>
          </p:cNvSpPr>
          <p:nvPr>
            <p:ph type="title"/>
          </p:nvPr>
        </p:nvSpPr>
        <p:spPr/>
        <p:txBody>
          <a:bodyPr/>
          <a:lstStyle/>
          <a:p>
            <a:r>
              <a:rPr lang="en-US"/>
              <a:t>Chanel’s Reference list -</a:t>
            </a:r>
          </a:p>
        </p:txBody>
      </p:sp>
      <p:sp>
        <p:nvSpPr>
          <p:cNvPr id="3" name="Content Placeholder 2">
            <a:extLst>
              <a:ext uri="{FF2B5EF4-FFF2-40B4-BE49-F238E27FC236}">
                <a16:creationId xmlns:a16="http://schemas.microsoft.com/office/drawing/2014/main" id="{6A0B8926-B50A-5EDA-2059-F5B5A1B8D0F7}"/>
              </a:ext>
            </a:extLst>
          </p:cNvPr>
          <p:cNvSpPr>
            <a:spLocks noGrp="1"/>
          </p:cNvSpPr>
          <p:nvPr>
            <p:ph idx="1"/>
          </p:nvPr>
        </p:nvSpPr>
        <p:spPr>
          <a:xfrm>
            <a:off x="838200" y="1499738"/>
            <a:ext cx="10515600" cy="4351338"/>
          </a:xfrm>
        </p:spPr>
        <p:txBody>
          <a:bodyPr vert="horz" lIns="91440" tIns="45720" rIns="91440" bIns="45720" rtlCol="0" anchor="t">
            <a:noAutofit/>
          </a:bodyPr>
          <a:lstStyle/>
          <a:p>
            <a:pPr marL="285750" indent="-285750"/>
            <a:r>
              <a:rPr lang="en-US" sz="1600">
                <a:latin typeface="Times New Roman"/>
                <a:cs typeface="Times New Roman"/>
              </a:rPr>
              <a:t>Assari, S., Boyce, S., Caldwell, C.H., Bazargan, M. and Mincy, R. (2020). Family Income and Gang Presence in the Neighborhood: Diminished Returns of Black Families. </a:t>
            </a:r>
            <a:r>
              <a:rPr lang="en-US" sz="1600" i="1">
                <a:latin typeface="Times New Roman"/>
                <a:cs typeface="Times New Roman"/>
              </a:rPr>
              <a:t>Urban Science</a:t>
            </a:r>
            <a:r>
              <a:rPr lang="en-US" sz="1600">
                <a:latin typeface="Times New Roman"/>
                <a:cs typeface="Times New Roman"/>
              </a:rPr>
              <a:t>, 4(2), p.29. </a:t>
            </a:r>
            <a:r>
              <a:rPr lang="en-US" sz="1600" err="1">
                <a:latin typeface="Times New Roman"/>
                <a:cs typeface="Times New Roman"/>
              </a:rPr>
              <a:t>doi:https</a:t>
            </a:r>
            <a:r>
              <a:rPr lang="en-US" sz="1600">
                <a:latin typeface="Times New Roman"/>
                <a:cs typeface="Times New Roman"/>
              </a:rPr>
              <a:t>://doi.org/10.3390/urbansci4020029.</a:t>
            </a:r>
            <a:endParaRPr lang="en-US" sz="1600">
              <a:ea typeface="Calibri"/>
              <a:cs typeface="Calibri"/>
            </a:endParaRPr>
          </a:p>
          <a:p>
            <a:r>
              <a:rPr lang="en-US" sz="1600" err="1">
                <a:latin typeface="Times New Roman"/>
                <a:cs typeface="Times New Roman"/>
              </a:rPr>
              <a:t>Clemmow</a:t>
            </a:r>
            <a:r>
              <a:rPr lang="en-US" sz="1600">
                <a:latin typeface="Times New Roman"/>
                <a:cs typeface="Times New Roman"/>
              </a:rPr>
              <a:t>, C., Rottweiler, B., Unal, C., Doherty, P., Seaward, A., </a:t>
            </a:r>
            <a:r>
              <a:rPr lang="en-US" sz="1600" err="1">
                <a:latin typeface="Times New Roman"/>
                <a:cs typeface="Times New Roman"/>
              </a:rPr>
              <a:t>Marchment</a:t>
            </a:r>
            <a:r>
              <a:rPr lang="en-US" sz="1600">
                <a:latin typeface="Times New Roman"/>
                <a:cs typeface="Times New Roman"/>
              </a:rPr>
              <a:t>, Z. and Gill, P. (2025). </a:t>
            </a:r>
            <a:r>
              <a:rPr lang="en-US" sz="1600" i="1">
                <a:latin typeface="Times New Roman"/>
                <a:cs typeface="Times New Roman"/>
              </a:rPr>
              <a:t>EVIDENCE REVIEW Evidence Review on Poverty and Youth Crime and Violence Prepared by</a:t>
            </a:r>
            <a:r>
              <a:rPr lang="en-US" sz="1600">
                <a:latin typeface="Times New Roman"/>
                <a:cs typeface="Times New Roman"/>
              </a:rPr>
              <a:t>. [online] Available at: </a:t>
            </a:r>
            <a:r>
              <a:rPr lang="en-US" sz="1600">
                <a:latin typeface="Times New Roman"/>
                <a:cs typeface="Times New Roman"/>
                <a:hlinkClick r:id="rId2"/>
              </a:rPr>
              <a:t>https://youthendowmentfund.org.uk/wp-content/uploads/2025/08/YEF-Poverty-Evidence-Review-Technical-Report-August-2025.pdf</a:t>
            </a:r>
            <a:r>
              <a:rPr lang="en-US" sz="1600">
                <a:latin typeface="Times New Roman"/>
                <a:cs typeface="Times New Roman"/>
              </a:rPr>
              <a:t> [Accessed 2 Sep. 2025].</a:t>
            </a:r>
            <a:endParaRPr lang="en-US" sz="1600">
              <a:ea typeface="Calibri"/>
              <a:cs typeface="Calibri"/>
            </a:endParaRPr>
          </a:p>
          <a:p>
            <a:r>
              <a:rPr lang="en-US" sz="1600" err="1">
                <a:latin typeface="Times New Roman"/>
                <a:cs typeface="Times New Roman"/>
              </a:rPr>
              <a:t>Gmelch</a:t>
            </a:r>
            <a:r>
              <a:rPr lang="en-US" sz="1600">
                <a:latin typeface="Times New Roman"/>
                <a:cs typeface="Times New Roman"/>
              </a:rPr>
              <a:t>, G. and Kuppinger, P. (2018). </a:t>
            </a:r>
            <a:r>
              <a:rPr lang="en-US" sz="1600" i="1">
                <a:latin typeface="Times New Roman"/>
                <a:cs typeface="Times New Roman"/>
              </a:rPr>
              <a:t>Urban Life</a:t>
            </a:r>
            <a:r>
              <a:rPr lang="en-US" sz="1600">
                <a:latin typeface="Times New Roman"/>
                <a:cs typeface="Times New Roman"/>
              </a:rPr>
              <a:t>. [online] Google Books. Available at: </a:t>
            </a:r>
            <a:r>
              <a:rPr lang="en-US" sz="1600">
                <a:latin typeface="Times New Roman"/>
                <a:cs typeface="Times New Roman"/>
                <a:hlinkClick r:id="rId3"/>
              </a:rPr>
              <a:t>https://books.google.co.uk/books?hl=en&amp;lr=&amp;id=9D5FDwAAQBAJ&amp;oi=fnd&amp;pg=PA245&amp;dq=links+between+poverty+and+gangs&amp;ots=9q1HVl8pri&amp;sig=oHi7g8V42-SYKsDfLul_WgLfmSA#v=onepage&amp;q&amp;f=false</a:t>
            </a:r>
            <a:r>
              <a:rPr lang="en-US" sz="1600">
                <a:latin typeface="Times New Roman"/>
                <a:cs typeface="Times New Roman"/>
              </a:rPr>
              <a:t> [Accessed 27 Apr. 2026].</a:t>
            </a:r>
            <a:endParaRPr lang="en-US" sz="1600">
              <a:ea typeface="Calibri"/>
              <a:cs typeface="Calibri"/>
            </a:endParaRPr>
          </a:p>
          <a:p>
            <a:r>
              <a:rPr lang="en-US" sz="1600">
                <a:latin typeface="Times New Roman"/>
                <a:cs typeface="Times New Roman"/>
              </a:rPr>
              <a:t>GOV.UK (2011). </a:t>
            </a:r>
            <a:r>
              <a:rPr lang="en-US" sz="1600" i="1">
                <a:latin typeface="Times New Roman"/>
                <a:cs typeface="Times New Roman"/>
              </a:rPr>
              <a:t>Ending Gang and Youth Violence A Cross-Government Report including further evidence and good practice case studies</a:t>
            </a:r>
            <a:r>
              <a:rPr lang="en-US" sz="1600">
                <a:latin typeface="Times New Roman"/>
                <a:cs typeface="Times New Roman"/>
              </a:rPr>
              <a:t>. [online] Available at: </a:t>
            </a:r>
            <a:r>
              <a:rPr lang="en-US" sz="1600">
                <a:latin typeface="Times New Roman"/>
                <a:cs typeface="Times New Roman"/>
                <a:hlinkClick r:id="rId4"/>
              </a:rPr>
              <a:t>https://assets.publishing.service.gov.uk/media/5a79e1d1e5274a684690cc73/gang-violence-detailreport.pdf</a:t>
            </a:r>
            <a:r>
              <a:rPr lang="en-US" sz="1600">
                <a:latin typeface="Times New Roman"/>
                <a:cs typeface="Times New Roman"/>
              </a:rPr>
              <a:t>.</a:t>
            </a:r>
            <a:endParaRPr lang="en-US" sz="1600">
              <a:ea typeface="Calibri"/>
              <a:cs typeface="Calibri"/>
            </a:endParaRPr>
          </a:p>
          <a:p>
            <a:r>
              <a:rPr lang="en-US" sz="1600">
                <a:latin typeface="Times New Roman"/>
                <a:cs typeface="Times New Roman"/>
              </a:rPr>
              <a:t>Gov.uk (2021). </a:t>
            </a:r>
            <a:r>
              <a:rPr lang="en-US" sz="1600" i="1">
                <a:latin typeface="Times New Roman"/>
                <a:cs typeface="Times New Roman"/>
              </a:rPr>
              <a:t>Crime and policing</a:t>
            </a:r>
            <a:r>
              <a:rPr lang="en-US" sz="1600">
                <a:latin typeface="Times New Roman"/>
                <a:cs typeface="Times New Roman"/>
              </a:rPr>
              <a:t>. [online] GOV.UK. Available at: </a:t>
            </a:r>
            <a:r>
              <a:rPr lang="en-US" sz="1600">
                <a:latin typeface="Times New Roman"/>
                <a:cs typeface="Times New Roman"/>
                <a:hlinkClick r:id="rId5"/>
              </a:rPr>
              <a:t>https://www.gov.uk/government/publications/the-report-of-the-commission-on-race-and-ethnic-disparities/crime-and-policing</a:t>
            </a:r>
            <a:r>
              <a:rPr lang="en-US" sz="1600">
                <a:latin typeface="Times New Roman"/>
                <a:cs typeface="Times New Roman"/>
              </a:rPr>
              <a:t>.</a:t>
            </a:r>
            <a:endParaRPr lang="en-US" sz="1600">
              <a:ea typeface="Calibri"/>
              <a:cs typeface="Calibri"/>
            </a:endParaRPr>
          </a:p>
          <a:p>
            <a:r>
              <a:rPr lang="en-US" sz="1600">
                <a:latin typeface="Times New Roman"/>
                <a:cs typeface="Times New Roman"/>
              </a:rPr>
              <a:t>Higginson, A., </a:t>
            </a:r>
            <a:r>
              <a:rPr lang="en-US" sz="1600" err="1">
                <a:latin typeface="Times New Roman"/>
                <a:cs typeface="Times New Roman"/>
              </a:rPr>
              <a:t>Benier</a:t>
            </a:r>
            <a:r>
              <a:rPr lang="en-US" sz="1600">
                <a:latin typeface="Times New Roman"/>
                <a:cs typeface="Times New Roman"/>
              </a:rPr>
              <a:t>, K., </a:t>
            </a:r>
            <a:r>
              <a:rPr lang="en-US" sz="1600" err="1">
                <a:latin typeface="Times New Roman"/>
                <a:cs typeface="Times New Roman"/>
              </a:rPr>
              <a:t>Shenderovich</a:t>
            </a:r>
            <a:r>
              <a:rPr lang="en-US" sz="1600">
                <a:latin typeface="Times New Roman"/>
                <a:cs typeface="Times New Roman"/>
              </a:rPr>
              <a:t>, Y., Bedford, L., Mazerolle, L. and Murray, J. (2018). Factors associated with youth gang membership in low‐ and middle‐income countries: a systematic review. </a:t>
            </a:r>
            <a:r>
              <a:rPr lang="en-US" sz="1600" i="1">
                <a:latin typeface="Times New Roman"/>
                <a:cs typeface="Times New Roman"/>
              </a:rPr>
              <a:t>Campbell Systematic Reviews</a:t>
            </a:r>
            <a:r>
              <a:rPr lang="en-US" sz="1600">
                <a:latin typeface="Times New Roman"/>
                <a:cs typeface="Times New Roman"/>
              </a:rPr>
              <a:t>, [online] 14(1), pp.1–128. </a:t>
            </a:r>
            <a:r>
              <a:rPr lang="en-US" sz="1600" err="1">
                <a:latin typeface="Times New Roman"/>
                <a:cs typeface="Times New Roman"/>
              </a:rPr>
              <a:t>doi:https</a:t>
            </a:r>
            <a:r>
              <a:rPr lang="en-US" sz="1600">
                <a:latin typeface="Times New Roman"/>
                <a:cs typeface="Times New Roman"/>
              </a:rPr>
              <a:t>://doi.org/10.4073/csr.2018.11.</a:t>
            </a:r>
            <a:endParaRPr lang="en-US" sz="1600"/>
          </a:p>
          <a:p>
            <a:endParaRPr lang="en-US" sz="1200">
              <a:latin typeface="Times New Roman"/>
              <a:cs typeface="Times New Roman"/>
            </a:endParaRPr>
          </a:p>
          <a:p>
            <a:endParaRPr lang="en-US">
              <a:ea typeface="Calibri"/>
              <a:cs typeface="Calibri"/>
            </a:endParaRPr>
          </a:p>
        </p:txBody>
      </p:sp>
    </p:spTree>
    <p:extLst>
      <p:ext uri="{BB962C8B-B14F-4D97-AF65-F5344CB8AC3E}">
        <p14:creationId xmlns:p14="http://schemas.microsoft.com/office/powerpoint/2010/main" val="22534301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DDCA9C-1BEB-A783-A4A5-BD668BEB1BF4}"/>
              </a:ext>
            </a:extLst>
          </p:cNvPr>
          <p:cNvSpPr>
            <a:spLocks noGrp="1"/>
          </p:cNvSpPr>
          <p:nvPr>
            <p:ph idx="1"/>
          </p:nvPr>
        </p:nvSpPr>
        <p:spPr>
          <a:xfrm>
            <a:off x="387710" y="483739"/>
            <a:ext cx="10966090" cy="5894507"/>
          </a:xfrm>
        </p:spPr>
        <p:txBody>
          <a:bodyPr vert="horz" lIns="91440" tIns="45720" rIns="91440" bIns="45720" rtlCol="0" anchor="t">
            <a:normAutofit/>
          </a:bodyPr>
          <a:lstStyle/>
          <a:p>
            <a:pPr marL="285750" indent="-285750"/>
            <a:r>
              <a:rPr lang="en-GB" sz="1600">
                <a:latin typeface="Times New Roman"/>
                <a:cs typeface="Times New Roman"/>
              </a:rPr>
              <a:t>HM Inspectorate of Probation (2024). </a:t>
            </a:r>
            <a:r>
              <a:rPr lang="en-GB" sz="1600" i="1">
                <a:latin typeface="Times New Roman"/>
                <a:cs typeface="Times New Roman"/>
              </a:rPr>
              <a:t>Children involved in urban street gangs</a:t>
            </a:r>
            <a:r>
              <a:rPr lang="en-GB" sz="1600">
                <a:latin typeface="Times New Roman"/>
                <a:cs typeface="Times New Roman"/>
              </a:rPr>
              <a:t>. [online] Justiceinspectorates.gov.uk. Available at: </a:t>
            </a:r>
            <a:r>
              <a:rPr lang="en-GB" sz="1600">
                <a:latin typeface="Times New Roman"/>
                <a:cs typeface="Times New Roman"/>
                <a:hlinkClick r:id="rId2"/>
              </a:rPr>
              <a:t>https://hmiprobation.justiceinspectorates.gov.uk/our-research/evidence-base-youth-justice/specific-sub-groups/children-involved-in-urban-street-gangs/</a:t>
            </a:r>
            <a:r>
              <a:rPr lang="en-GB" sz="1600">
                <a:latin typeface="Times New Roman"/>
                <a:cs typeface="Times New Roman"/>
              </a:rPr>
              <a:t>.</a:t>
            </a:r>
            <a:endParaRPr lang="en-GB" sz="1600">
              <a:ea typeface="Calibri"/>
              <a:cs typeface="Calibri"/>
            </a:endParaRPr>
          </a:p>
          <a:p>
            <a:r>
              <a:rPr lang="en-GB" sz="1600">
                <a:latin typeface="Times New Roman"/>
                <a:cs typeface="Times New Roman"/>
              </a:rPr>
              <a:t>Home Office (2024). </a:t>
            </a:r>
            <a:r>
              <a:rPr lang="en-GB" sz="1600" i="1">
                <a:latin typeface="Times New Roman"/>
                <a:cs typeface="Times New Roman"/>
              </a:rPr>
              <a:t>Arrests</a:t>
            </a:r>
            <a:r>
              <a:rPr lang="en-GB" sz="1600">
                <a:latin typeface="Times New Roman"/>
                <a:cs typeface="Times New Roman"/>
              </a:rPr>
              <a:t>. [online] </a:t>
            </a:r>
            <a:r>
              <a:rPr lang="en-GB" sz="1600">
                <a:latin typeface="Times New Roman"/>
                <a:cs typeface="Times New Roman"/>
                <a:hlinkClick r:id="rId3"/>
              </a:rPr>
              <a:t>www.ethnicity-facts-figures.service.gov.uk</a:t>
            </a:r>
            <a:r>
              <a:rPr lang="en-GB" sz="1600">
                <a:latin typeface="Times New Roman"/>
                <a:cs typeface="Times New Roman"/>
              </a:rPr>
              <a:t>. Available at: </a:t>
            </a:r>
            <a:r>
              <a:rPr lang="en-GB" sz="1600">
                <a:latin typeface="Times New Roman"/>
                <a:cs typeface="Times New Roman"/>
                <a:hlinkClick r:id="rId4"/>
              </a:rPr>
              <a:t>https://www.ethnicity-facts-figures.service.gov.uk/crime-justice-and-the-law/policing/number-of-arrests/latest/</a:t>
            </a:r>
            <a:r>
              <a:rPr lang="en-GB" sz="1600">
                <a:latin typeface="Times New Roman"/>
                <a:cs typeface="Times New Roman"/>
              </a:rPr>
              <a:t>.</a:t>
            </a:r>
            <a:endParaRPr lang="en-GB" sz="1600">
              <a:ea typeface="Calibri"/>
              <a:cs typeface="Calibri"/>
            </a:endParaRPr>
          </a:p>
          <a:p>
            <a:r>
              <a:rPr lang="en-GB" sz="1600">
                <a:latin typeface="Times New Roman"/>
                <a:cs typeface="Times New Roman"/>
              </a:rPr>
              <a:t>Kakar, S. (1998). YOUTH GANGS AND THEIR FAMILIES: EFFECT OF GANG MEMBERSHIP ON FAMILY’S SUBJECTIVE WELL-BEING. </a:t>
            </a:r>
            <a:r>
              <a:rPr lang="en-GB" sz="1600" i="1">
                <a:latin typeface="Times New Roman"/>
                <a:cs typeface="Times New Roman"/>
              </a:rPr>
              <a:t>Journal of Crime and Justice</a:t>
            </a:r>
            <a:r>
              <a:rPr lang="en-GB" sz="1600">
                <a:latin typeface="Times New Roman"/>
                <a:cs typeface="Times New Roman"/>
              </a:rPr>
              <a:t>, 21(2), pp.157–172. </a:t>
            </a:r>
            <a:r>
              <a:rPr lang="en-GB" sz="1600" err="1">
                <a:latin typeface="Times New Roman"/>
                <a:cs typeface="Times New Roman"/>
              </a:rPr>
              <a:t>doi:https</a:t>
            </a:r>
            <a:r>
              <a:rPr lang="en-GB" sz="1600">
                <a:latin typeface="Times New Roman"/>
                <a:cs typeface="Times New Roman"/>
              </a:rPr>
              <a:t>://doi.org/10.1080/0735648x.1998.9721605.</a:t>
            </a:r>
            <a:endParaRPr lang="en-GB" sz="1600">
              <a:ea typeface="Calibri"/>
              <a:cs typeface="Calibri"/>
            </a:endParaRPr>
          </a:p>
          <a:p>
            <a:r>
              <a:rPr lang="en-GB" sz="1600">
                <a:latin typeface="Times New Roman"/>
                <a:cs typeface="Times New Roman"/>
              </a:rPr>
              <a:t>National Education Union (2024). </a:t>
            </a:r>
            <a:r>
              <a:rPr lang="en-GB" sz="1600" i="1">
                <a:latin typeface="Times New Roman"/>
                <a:cs typeface="Times New Roman"/>
              </a:rPr>
              <a:t>State of education: child poverty | National Education Union</a:t>
            </a:r>
            <a:r>
              <a:rPr lang="en-GB" sz="1600">
                <a:latin typeface="Times New Roman"/>
                <a:cs typeface="Times New Roman"/>
              </a:rPr>
              <a:t>. [online] National Education Union. Available at: </a:t>
            </a:r>
            <a:r>
              <a:rPr lang="en-GB" sz="1600">
                <a:latin typeface="Times New Roman"/>
                <a:cs typeface="Times New Roman"/>
                <a:hlinkClick r:id="rId5"/>
              </a:rPr>
              <a:t>https://neu.org.uk/latest/press-releases/state-education-child-poverty</a:t>
            </a:r>
            <a:r>
              <a:rPr lang="en-GB" sz="1600">
                <a:latin typeface="Times New Roman"/>
                <a:cs typeface="Times New Roman"/>
              </a:rPr>
              <a:t>.</a:t>
            </a:r>
            <a:endParaRPr lang="en-GB" sz="1600">
              <a:ea typeface="Calibri"/>
              <a:cs typeface="Calibri"/>
            </a:endParaRPr>
          </a:p>
          <a:p>
            <a:r>
              <a:rPr lang="en-GB" sz="1600">
                <a:latin typeface="Times New Roman"/>
                <a:cs typeface="Times New Roman"/>
              </a:rPr>
              <a:t>Petersen, K., Elisa and Ladefoged, L. (2018). </a:t>
            </a:r>
            <a:r>
              <a:rPr lang="en-GB" sz="1600" i="1">
                <a:latin typeface="Times New Roman"/>
                <a:cs typeface="Times New Roman"/>
              </a:rPr>
              <a:t>Danish University Colleges Youth in gangs: what do we know -and what don’t we know? A research review of national and international knowledge about youth in gangs</a:t>
            </a:r>
            <a:r>
              <a:rPr lang="en-GB" sz="1600">
                <a:latin typeface="Times New Roman"/>
                <a:cs typeface="Times New Roman"/>
              </a:rPr>
              <a:t>. [online] Available at: </a:t>
            </a:r>
            <a:r>
              <a:rPr lang="en-GB" sz="1600">
                <a:latin typeface="Times New Roman"/>
                <a:cs typeface="Times New Roman"/>
                <a:hlinkClick r:id="rId6"/>
              </a:rPr>
              <a:t>https://www.ucviden.dk/ws/portalfiles/portal/124427815/Youth_in_gangs_what_do_we_know_and_what_don_t_we_know_A_research_review_of_national_and_international_knowledge_about_youth_in_gangs.pdf</a:t>
            </a:r>
            <a:r>
              <a:rPr lang="en-GB" sz="1600">
                <a:latin typeface="Times New Roman"/>
                <a:cs typeface="Times New Roman"/>
              </a:rPr>
              <a:t> [Accessed 29 Dec. 2024].</a:t>
            </a:r>
            <a:endParaRPr lang="en-GB" sz="1600">
              <a:ea typeface="Calibri"/>
              <a:cs typeface="Calibri"/>
            </a:endParaRPr>
          </a:p>
          <a:p>
            <a:r>
              <a:rPr lang="en-GB" sz="1600">
                <a:latin typeface="Times New Roman"/>
                <a:cs typeface="Times New Roman"/>
              </a:rPr>
              <a:t>Rowland Atkinson, Gesa Helms and University Of Glasgow. Department Of Urban Studies (2007). </a:t>
            </a:r>
            <a:r>
              <a:rPr lang="en-GB" sz="1600" i="1">
                <a:latin typeface="Times New Roman"/>
                <a:cs typeface="Times New Roman"/>
              </a:rPr>
              <a:t>Securing an urban renaissance : Crime, community, and British urban policy</a:t>
            </a:r>
            <a:r>
              <a:rPr lang="en-GB" sz="1600">
                <a:latin typeface="Times New Roman"/>
                <a:cs typeface="Times New Roman"/>
              </a:rPr>
              <a:t>. Bristol: Policy Press.</a:t>
            </a:r>
            <a:endParaRPr lang="en-GB" sz="1600">
              <a:ea typeface="Calibri"/>
              <a:cs typeface="Calibri"/>
            </a:endParaRPr>
          </a:p>
          <a:p>
            <a:r>
              <a:rPr lang="en-GB" sz="1600">
                <a:latin typeface="Times New Roman"/>
                <a:cs typeface="Times New Roman"/>
              </a:rPr>
              <a:t>Service.gov.uk. (2025). </a:t>
            </a:r>
            <a:r>
              <a:rPr lang="en-GB" sz="1600" i="1">
                <a:latin typeface="Times New Roman"/>
                <a:cs typeface="Times New Roman"/>
              </a:rPr>
              <a:t>Children in need, Reporting year 2025</a:t>
            </a:r>
            <a:r>
              <a:rPr lang="en-GB" sz="1600">
                <a:latin typeface="Times New Roman"/>
                <a:cs typeface="Times New Roman"/>
              </a:rPr>
              <a:t>. [online] Available at: </a:t>
            </a:r>
            <a:r>
              <a:rPr lang="en-GB" sz="1600">
                <a:latin typeface="Times New Roman"/>
                <a:cs typeface="Times New Roman"/>
                <a:hlinkClick r:id="rId7"/>
              </a:rPr>
              <a:t>https://explore-education-statistics.service.gov.uk/find-statistics/children-in-need/2025</a:t>
            </a:r>
            <a:r>
              <a:rPr lang="en-GB" sz="1600">
                <a:latin typeface="Times New Roman"/>
                <a:cs typeface="Times New Roman"/>
              </a:rPr>
              <a:t>.</a:t>
            </a:r>
            <a:endParaRPr lang="en-GB" sz="1600">
              <a:ea typeface="Calibri"/>
              <a:cs typeface="Calibri"/>
            </a:endParaRPr>
          </a:p>
          <a:p>
            <a:r>
              <a:rPr lang="en-GB" sz="1600">
                <a:latin typeface="Times New Roman"/>
                <a:cs typeface="Times New Roman"/>
              </a:rPr>
              <a:t>The Health Foundation. (2023). </a:t>
            </a:r>
            <a:r>
              <a:rPr lang="en-GB" sz="1600" i="1">
                <a:latin typeface="Times New Roman"/>
                <a:cs typeface="Times New Roman"/>
              </a:rPr>
              <a:t>Inequalities in likelihood of living in high-crime neighbourhoods</a:t>
            </a:r>
            <a:r>
              <a:rPr lang="en-GB" sz="1600">
                <a:latin typeface="Times New Roman"/>
                <a:cs typeface="Times New Roman"/>
              </a:rPr>
              <a:t>. [online] Available at: </a:t>
            </a:r>
            <a:r>
              <a:rPr lang="en-GB" sz="1600">
                <a:latin typeface="Times New Roman"/>
                <a:cs typeface="Times New Roman"/>
                <a:hlinkClick r:id="rId8"/>
              </a:rPr>
              <a:t>https://www.health.org.uk/evidence-hub/surroundings/inequalities-in-likelihood-of-living-in-high-crime-neighbourhoods</a:t>
            </a:r>
            <a:r>
              <a:rPr lang="en-GB" sz="1600">
                <a:latin typeface="Times New Roman"/>
                <a:cs typeface="Times New Roman"/>
              </a:rPr>
              <a:t>.</a:t>
            </a:r>
            <a:endParaRPr lang="en-GB" sz="1600"/>
          </a:p>
          <a:p>
            <a:endParaRPr lang="en-GB">
              <a:ea typeface="Calibri"/>
              <a:cs typeface="Calibri"/>
            </a:endParaRPr>
          </a:p>
        </p:txBody>
      </p:sp>
    </p:spTree>
    <p:extLst>
      <p:ext uri="{BB962C8B-B14F-4D97-AF65-F5344CB8AC3E}">
        <p14:creationId xmlns:p14="http://schemas.microsoft.com/office/powerpoint/2010/main" val="35537757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AE062-CAA1-91E8-0A8F-B34276F15050}"/>
              </a:ext>
            </a:extLst>
          </p:cNvPr>
          <p:cNvSpPr>
            <a:spLocks noGrp="1"/>
          </p:cNvSpPr>
          <p:nvPr>
            <p:ph type="title"/>
          </p:nvPr>
        </p:nvSpPr>
        <p:spPr/>
        <p:txBody>
          <a:bodyPr/>
          <a:lstStyle/>
          <a:p>
            <a:r>
              <a:rPr lang="en-US"/>
              <a:t>Gwen’s Reference list-</a:t>
            </a:r>
          </a:p>
        </p:txBody>
      </p:sp>
      <p:sp>
        <p:nvSpPr>
          <p:cNvPr id="3" name="Content Placeholder 2">
            <a:extLst>
              <a:ext uri="{FF2B5EF4-FFF2-40B4-BE49-F238E27FC236}">
                <a16:creationId xmlns:a16="http://schemas.microsoft.com/office/drawing/2014/main" id="{F288EC6A-036F-3BC8-33F4-5D180595D87D}"/>
              </a:ext>
            </a:extLst>
          </p:cNvPr>
          <p:cNvSpPr>
            <a:spLocks noGrp="1"/>
          </p:cNvSpPr>
          <p:nvPr>
            <p:ph idx="1"/>
          </p:nvPr>
        </p:nvSpPr>
        <p:spPr/>
        <p:txBody>
          <a:bodyPr vert="horz" lIns="91440" tIns="45720" rIns="91440" bIns="45720" rtlCol="0" anchor="t">
            <a:noAutofit/>
          </a:bodyPr>
          <a:lstStyle/>
          <a:p>
            <a:r>
              <a:rPr lang="en-US" sz="1600">
                <a:ea typeface="+mn-lt"/>
                <a:cs typeface="+mn-lt"/>
              </a:rPr>
              <a:t>National Police Chiefs’ Council (NPCC). (2026). </a:t>
            </a:r>
            <a:r>
              <a:rPr lang="en-US" sz="1600" i="1">
                <a:ea typeface="+mn-lt"/>
                <a:cs typeface="+mn-lt"/>
              </a:rPr>
              <a:t>Hundreds of County Lines Dismantled in National Crackdown</a:t>
            </a:r>
            <a:r>
              <a:rPr lang="en-US" sz="1600">
                <a:ea typeface="+mn-lt"/>
                <a:cs typeface="+mn-lt"/>
              </a:rPr>
              <a:t>. [online] Available at: </a:t>
            </a:r>
            <a:r>
              <a:rPr lang="en-US" sz="1600">
                <a:ea typeface="+mn-lt"/>
                <a:cs typeface="+mn-lt"/>
                <a:hlinkClick r:id="rId2"/>
              </a:rPr>
              <a:t>https://news.npcc.police.uk/releases/hundreds-of-county-lines-drug-networks-dismantled-in-major-national-crackdown</a:t>
            </a:r>
            <a:r>
              <a:rPr lang="en-US" sz="1600">
                <a:ea typeface="+mn-lt"/>
                <a:cs typeface="+mn-lt"/>
              </a:rPr>
              <a:t> [Accessed 18 Apr. 2026].</a:t>
            </a:r>
            <a:endParaRPr lang="en-US" sz="1600">
              <a:ea typeface="Calibri"/>
              <a:cs typeface="Calibri"/>
            </a:endParaRPr>
          </a:p>
          <a:p>
            <a:r>
              <a:rPr lang="en-US" sz="1600">
                <a:ea typeface="+mn-lt"/>
                <a:cs typeface="+mn-lt"/>
              </a:rPr>
              <a:t>Parliament.uk. (2025). </a:t>
            </a:r>
            <a:r>
              <a:rPr lang="en-US" sz="1600" i="1">
                <a:ea typeface="+mn-lt"/>
                <a:cs typeface="+mn-lt"/>
              </a:rPr>
              <a:t>County Lines Drug Trafficking - Hansard - UK Parliament</a:t>
            </a:r>
            <a:r>
              <a:rPr lang="en-US" sz="1600">
                <a:ea typeface="+mn-lt"/>
                <a:cs typeface="+mn-lt"/>
              </a:rPr>
              <a:t>. [online] Available at: </a:t>
            </a:r>
            <a:r>
              <a:rPr lang="en-US" sz="1600">
                <a:ea typeface="+mn-lt"/>
                <a:cs typeface="+mn-lt"/>
                <a:hlinkClick r:id="rId3"/>
              </a:rPr>
              <a:t>https://hansard.parliament.uk/lords/2025-02-24/debates/63AD28E7-D12D-48F9-8159-A64F0B46C1B6/CountyLinesDrugTrafficking</a:t>
            </a:r>
            <a:r>
              <a:rPr lang="en-US" sz="1600">
                <a:ea typeface="+mn-lt"/>
                <a:cs typeface="+mn-lt"/>
              </a:rPr>
              <a:t>.</a:t>
            </a:r>
            <a:endParaRPr lang="en-US" sz="1600">
              <a:ea typeface="Calibri"/>
              <a:cs typeface="Calibri"/>
            </a:endParaRPr>
          </a:p>
          <a:p>
            <a:r>
              <a:rPr lang="en-US" sz="1600">
                <a:ea typeface="+mn-lt"/>
                <a:cs typeface="+mn-lt"/>
              </a:rPr>
              <a:t>UK Drug Policy Commission (2008). </a:t>
            </a:r>
            <a:r>
              <a:rPr lang="en-US" sz="1600" i="1">
                <a:ea typeface="+mn-lt"/>
                <a:cs typeface="+mn-lt"/>
              </a:rPr>
              <a:t>Tackling Drug Markets and Distribution Networks in the UK</a:t>
            </a:r>
            <a:r>
              <a:rPr lang="en-US" sz="1600">
                <a:ea typeface="+mn-lt"/>
                <a:cs typeface="+mn-lt"/>
              </a:rPr>
              <a:t>. Available at: </a:t>
            </a:r>
            <a:r>
              <a:rPr lang="en-US" sz="1600">
                <a:ea typeface="+mn-lt"/>
                <a:cs typeface="+mn-lt"/>
                <a:hlinkClick r:id="rId4"/>
              </a:rPr>
              <a:t>https://www.ukdpc.org.uk/wp-content/uploads/Policy%20report%20-%20Tackling%20drug%20markets%20and%20distribution%20networks%20in%20the%20UK%20(summary).pdf</a:t>
            </a:r>
            <a:r>
              <a:rPr lang="en-US" sz="1600">
                <a:ea typeface="+mn-lt"/>
                <a:cs typeface="+mn-lt"/>
              </a:rPr>
              <a:t>.</a:t>
            </a:r>
            <a:endParaRPr lang="en-US" sz="1600">
              <a:ea typeface="Calibri"/>
              <a:cs typeface="Calibri"/>
            </a:endParaRPr>
          </a:p>
          <a:p>
            <a:r>
              <a:rPr lang="en-US" sz="1600">
                <a:ea typeface="+mn-lt"/>
                <a:cs typeface="+mn-lt"/>
              </a:rPr>
              <a:t>D’Urso, G., Petruccelli, I. and Pace, U. (2018). Drug Use as a Risk Factor of Moral Disengagement: a Study on Drug Traffickers and Offenders against Other Persons. </a:t>
            </a:r>
            <a:r>
              <a:rPr lang="en-US" sz="1600" i="1">
                <a:ea typeface="+mn-lt"/>
                <a:cs typeface="+mn-lt"/>
              </a:rPr>
              <a:t>Psychiatry, Psychology and Law</a:t>
            </a:r>
            <a:r>
              <a:rPr lang="en-US" sz="1600">
                <a:ea typeface="+mn-lt"/>
                <a:cs typeface="+mn-lt"/>
              </a:rPr>
              <a:t>, 25(3), pp.417–424. </a:t>
            </a:r>
            <a:r>
              <a:rPr lang="en-US" sz="1600" err="1">
                <a:ea typeface="+mn-lt"/>
                <a:cs typeface="+mn-lt"/>
              </a:rPr>
              <a:t>doi:https</a:t>
            </a:r>
            <a:r>
              <a:rPr lang="en-US" sz="1600">
                <a:ea typeface="+mn-lt"/>
                <a:cs typeface="+mn-lt"/>
              </a:rPr>
              <a:t>://doi.org/10.1080/13218719.2018.1437092.</a:t>
            </a:r>
            <a:endParaRPr lang="en-US" sz="1600">
              <a:ea typeface="Calibri"/>
              <a:cs typeface="Calibri"/>
            </a:endParaRPr>
          </a:p>
          <a:p>
            <a:r>
              <a:rPr lang="en-US" sz="1600">
                <a:ea typeface="+mn-lt"/>
                <a:cs typeface="+mn-lt"/>
              </a:rPr>
              <a:t>Doran, N., Luczak, S.E., Bekman, N., </a:t>
            </a:r>
            <a:r>
              <a:rPr lang="en-US" sz="1600" err="1">
                <a:ea typeface="+mn-lt"/>
                <a:cs typeface="+mn-lt"/>
              </a:rPr>
              <a:t>Koutsenok</a:t>
            </a:r>
            <a:r>
              <a:rPr lang="en-US" sz="1600">
                <a:ea typeface="+mn-lt"/>
                <a:cs typeface="+mn-lt"/>
              </a:rPr>
              <a:t>, I. and Brown, S.A. (2012). Adolescent Substance Use and Aggression. </a:t>
            </a:r>
            <a:r>
              <a:rPr lang="en-US" sz="1600" i="1">
                <a:ea typeface="+mn-lt"/>
                <a:cs typeface="+mn-lt"/>
              </a:rPr>
              <a:t>Criminal Justice and Behavior</a:t>
            </a:r>
            <a:r>
              <a:rPr lang="en-US" sz="1600">
                <a:ea typeface="+mn-lt"/>
                <a:cs typeface="+mn-lt"/>
              </a:rPr>
              <a:t>, 39(6), pp.748–769. </a:t>
            </a:r>
            <a:r>
              <a:rPr lang="en-US" sz="1600" err="1">
                <a:ea typeface="+mn-lt"/>
                <a:cs typeface="+mn-lt"/>
              </a:rPr>
              <a:t>doi:https</a:t>
            </a:r>
            <a:r>
              <a:rPr lang="en-US" sz="1600">
                <a:ea typeface="+mn-lt"/>
                <a:cs typeface="+mn-lt"/>
              </a:rPr>
              <a:t>://doi.org/10.1177/0093854812437022.</a:t>
            </a:r>
            <a:endParaRPr lang="en-US" sz="1600">
              <a:ea typeface="Calibri"/>
              <a:cs typeface="Calibri"/>
            </a:endParaRPr>
          </a:p>
          <a:p>
            <a:r>
              <a:rPr lang="en-US" sz="1600">
                <a:ea typeface="+mn-lt"/>
                <a:cs typeface="+mn-lt"/>
              </a:rPr>
              <a:t>Home Office (2024). </a:t>
            </a:r>
            <a:r>
              <a:rPr lang="en-US" sz="1600" i="1">
                <a:ea typeface="+mn-lt"/>
                <a:cs typeface="+mn-lt"/>
              </a:rPr>
              <a:t>County Lines </a:t>
            </a:r>
            <a:r>
              <a:rPr lang="en-US" sz="1600" i="1" err="1">
                <a:ea typeface="+mn-lt"/>
                <a:cs typeface="+mn-lt"/>
              </a:rPr>
              <a:t>Programme</a:t>
            </a:r>
            <a:r>
              <a:rPr lang="en-US" sz="1600" i="1">
                <a:ea typeface="+mn-lt"/>
                <a:cs typeface="+mn-lt"/>
              </a:rPr>
              <a:t> Data</a:t>
            </a:r>
            <a:r>
              <a:rPr lang="en-US" sz="1600">
                <a:ea typeface="+mn-lt"/>
                <a:cs typeface="+mn-lt"/>
              </a:rPr>
              <a:t>. [online] GOV.UK. Available at: </a:t>
            </a:r>
            <a:r>
              <a:rPr lang="en-US" sz="1600">
                <a:ea typeface="+mn-lt"/>
                <a:cs typeface="+mn-lt"/>
                <a:hlinkClick r:id="rId5"/>
              </a:rPr>
              <a:t>https://www.gov.uk/government/publications/home-offices-county-lines-programme-data/county-lines-programme-data</a:t>
            </a:r>
            <a:r>
              <a:rPr lang="en-US" sz="1600">
                <a:ea typeface="+mn-lt"/>
                <a:cs typeface="+mn-lt"/>
              </a:rPr>
              <a:t>.</a:t>
            </a:r>
            <a:endParaRPr lang="en-US" sz="1600">
              <a:ea typeface="Calibri"/>
              <a:cs typeface="Calibri"/>
            </a:endParaRPr>
          </a:p>
          <a:p>
            <a:endParaRPr lang="en-US" sz="1600">
              <a:ea typeface="Calibri"/>
              <a:cs typeface="Calibri"/>
            </a:endParaRPr>
          </a:p>
          <a:p>
            <a:endParaRPr lang="en-US" sz="1600">
              <a:ea typeface="Calibri"/>
              <a:cs typeface="Calibri"/>
            </a:endParaRPr>
          </a:p>
          <a:p>
            <a:endParaRPr lang="en-US" sz="1200">
              <a:ea typeface="Calibri"/>
              <a:cs typeface="Calibri"/>
            </a:endParaRP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19159348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2B4D4-FB68-8E55-D55F-2C4B294B6ADE}"/>
              </a:ext>
            </a:extLst>
          </p:cNvPr>
          <p:cNvSpPr>
            <a:spLocks noGrp="1"/>
          </p:cNvSpPr>
          <p:nvPr>
            <p:ph type="title"/>
          </p:nvPr>
        </p:nvSpPr>
        <p:spPr/>
        <p:txBody>
          <a:bodyPr/>
          <a:lstStyle/>
          <a:p>
            <a:r>
              <a:rPr lang="en-US">
                <a:ea typeface="Calibri Light"/>
                <a:cs typeface="Calibri Light"/>
              </a:rPr>
              <a:t>Gwen's reference list </a:t>
            </a:r>
            <a:endParaRPr lang="en-US"/>
          </a:p>
        </p:txBody>
      </p:sp>
      <p:sp>
        <p:nvSpPr>
          <p:cNvPr id="3" name="Content Placeholder 2">
            <a:extLst>
              <a:ext uri="{FF2B5EF4-FFF2-40B4-BE49-F238E27FC236}">
                <a16:creationId xmlns:a16="http://schemas.microsoft.com/office/drawing/2014/main" id="{2E0E5FBD-A1B3-CB14-003E-4ACCF9B674B7}"/>
              </a:ext>
            </a:extLst>
          </p:cNvPr>
          <p:cNvSpPr>
            <a:spLocks noGrp="1"/>
          </p:cNvSpPr>
          <p:nvPr>
            <p:ph idx="1"/>
          </p:nvPr>
        </p:nvSpPr>
        <p:spPr/>
        <p:txBody>
          <a:bodyPr vert="horz" lIns="91440" tIns="45720" rIns="91440" bIns="45720" rtlCol="0" anchor="t">
            <a:normAutofit/>
          </a:bodyPr>
          <a:lstStyle/>
          <a:p>
            <a:r>
              <a:rPr lang="en-US" sz="1600">
                <a:ea typeface="+mn-lt"/>
                <a:cs typeface="+mn-lt"/>
              </a:rPr>
              <a:t>Jaggers, G. (2024). </a:t>
            </a:r>
            <a:r>
              <a:rPr lang="en-US" sz="1600" i="1">
                <a:ea typeface="+mn-lt"/>
                <a:cs typeface="+mn-lt"/>
              </a:rPr>
              <a:t>COUNTY LINES - THE NUMBERS - Justice in Motion</a:t>
            </a:r>
            <a:r>
              <a:rPr lang="en-US" sz="1600">
                <a:ea typeface="+mn-lt"/>
                <a:cs typeface="+mn-lt"/>
              </a:rPr>
              <a:t>. [online] Justice in Motion. Available at: </a:t>
            </a:r>
            <a:r>
              <a:rPr lang="en-US" sz="1600">
                <a:ea typeface="+mn-lt"/>
                <a:cs typeface="+mn-lt"/>
                <a:hlinkClick r:id="rId2"/>
              </a:rPr>
              <a:t>https://www.justiceinmotion.co.uk/2024/08/07/county-lines-the-numbers/</a:t>
            </a:r>
            <a:r>
              <a:rPr lang="en-US" sz="1600">
                <a:ea typeface="+mn-lt"/>
                <a:cs typeface="+mn-lt"/>
              </a:rPr>
              <a:t> [Accessed 19 Apr. 2026].</a:t>
            </a:r>
          </a:p>
          <a:p>
            <a:r>
              <a:rPr lang="en-US" sz="1600">
                <a:ea typeface="+mn-lt"/>
                <a:cs typeface="+mn-lt"/>
              </a:rPr>
              <a:t>Maxwell, N. (2024). ‘Shove that. There’s Always hope’: Young People’s Lived Experience of Child Criminal Exploitation. </a:t>
            </a:r>
            <a:r>
              <a:rPr lang="en-US" sz="1600" i="1">
                <a:ea typeface="+mn-lt"/>
                <a:cs typeface="+mn-lt"/>
              </a:rPr>
              <a:t>Journal of Youth Studies</a:t>
            </a:r>
            <a:r>
              <a:rPr lang="en-US" sz="1600">
                <a:ea typeface="+mn-lt"/>
                <a:cs typeface="+mn-lt"/>
              </a:rPr>
              <a:t>, pp.54–70. </a:t>
            </a:r>
            <a:r>
              <a:rPr lang="en-US" sz="1600" err="1">
                <a:ea typeface="+mn-lt"/>
                <a:cs typeface="+mn-lt"/>
              </a:rPr>
              <a:t>doi:https</a:t>
            </a:r>
            <a:r>
              <a:rPr lang="en-US" sz="1600">
                <a:ea typeface="+mn-lt"/>
                <a:cs typeface="+mn-lt"/>
              </a:rPr>
              <a:t>://doi.org/10.1080/13676261.2024.2397025.</a:t>
            </a:r>
            <a:endParaRPr lang="en-US"/>
          </a:p>
          <a:p>
            <a:r>
              <a:rPr lang="en-US" sz="1600" err="1">
                <a:ea typeface="+mn-lt"/>
                <a:cs typeface="+mn-lt"/>
              </a:rPr>
              <a:t>Morselli</a:t>
            </a:r>
            <a:r>
              <a:rPr lang="en-US" sz="1600">
                <a:ea typeface="+mn-lt"/>
                <a:cs typeface="+mn-lt"/>
              </a:rPr>
              <a:t>, C. (2009). </a:t>
            </a:r>
            <a:r>
              <a:rPr lang="en-US" sz="1600" i="1">
                <a:ea typeface="+mn-lt"/>
                <a:cs typeface="+mn-lt"/>
              </a:rPr>
              <a:t>Inside Criminal Networks</a:t>
            </a:r>
            <a:r>
              <a:rPr lang="en-US" sz="1600">
                <a:ea typeface="+mn-lt"/>
                <a:cs typeface="+mn-lt"/>
              </a:rPr>
              <a:t>. [online] p.3. Available at: </a:t>
            </a:r>
            <a:r>
              <a:rPr lang="en-US" sz="1600">
                <a:ea typeface="+mn-lt"/>
                <a:cs typeface="+mn-lt"/>
                <a:hlinkClick r:id="rId3"/>
              </a:rPr>
              <a:t>https://content.e-bookshelf.de/media/reading/L-122-a21a28ff1c.pdf</a:t>
            </a:r>
            <a:r>
              <a:rPr lang="en-US" sz="1600">
                <a:ea typeface="+mn-lt"/>
                <a:cs typeface="+mn-lt"/>
              </a:rPr>
              <a:t> [Accessed 26 Apr. 2026].</a:t>
            </a:r>
            <a:endParaRPr lang="en-US" sz="1600">
              <a:ea typeface="Calibri"/>
              <a:cs typeface="Calibri"/>
            </a:endParaRPr>
          </a:p>
          <a:p>
            <a:r>
              <a:rPr lang="en-US" sz="1600">
                <a:ea typeface="+mn-lt"/>
                <a:cs typeface="+mn-lt"/>
              </a:rPr>
              <a:t>Nabavi, R. and </a:t>
            </a:r>
            <a:r>
              <a:rPr lang="en-US" sz="1600" err="1">
                <a:ea typeface="+mn-lt"/>
                <a:cs typeface="+mn-lt"/>
              </a:rPr>
              <a:t>Bijandi</a:t>
            </a:r>
            <a:r>
              <a:rPr lang="en-US" sz="1600">
                <a:ea typeface="+mn-lt"/>
                <a:cs typeface="+mn-lt"/>
              </a:rPr>
              <a:t>, M. (2012). </a:t>
            </a:r>
            <a:r>
              <a:rPr lang="en-US" sz="1600" i="1">
                <a:ea typeface="+mn-lt"/>
                <a:cs typeface="+mn-lt"/>
              </a:rPr>
              <a:t>Bandura’s Social Learning Theory &amp; Social Cognitive Learning Theory</a:t>
            </a:r>
            <a:r>
              <a:rPr lang="en-US" sz="1600">
                <a:ea typeface="+mn-lt"/>
                <a:cs typeface="+mn-lt"/>
              </a:rPr>
              <a:t>. [online] ResearchGate. Available at: </a:t>
            </a:r>
            <a:r>
              <a:rPr lang="en-US" sz="1600">
                <a:ea typeface="+mn-lt"/>
                <a:cs typeface="+mn-lt"/>
                <a:hlinkClick r:id="rId4"/>
              </a:rPr>
              <a:t>https://www.researchgate.net/publication/267750204_Bandura</a:t>
            </a:r>
            <a:r>
              <a:rPr lang="en-US" sz="1600">
                <a:ea typeface="+mn-lt"/>
                <a:cs typeface="+mn-lt"/>
              </a:rPr>
              <a:t>.</a:t>
            </a:r>
            <a:endParaRPr lang="en-US" sz="1600">
              <a:ea typeface="Calibri" panose="020F0502020204030204"/>
              <a:cs typeface="Calibri" panose="020F0502020204030204"/>
            </a:endParaRPr>
          </a:p>
          <a:p>
            <a:r>
              <a:rPr lang="en-US" sz="1600">
                <a:ea typeface="+mn-lt"/>
                <a:cs typeface="+mn-lt"/>
              </a:rPr>
              <a:t>Ravindranath, O., Perica, M.I., Parr, A.C., Ojha, A., McKeon, S.D., Montano, G., </a:t>
            </a:r>
            <a:r>
              <a:rPr lang="en-US" sz="1600" err="1">
                <a:ea typeface="+mn-lt"/>
                <a:cs typeface="+mn-lt"/>
              </a:rPr>
              <a:t>Ullendorf</a:t>
            </a:r>
            <a:r>
              <a:rPr lang="en-US" sz="1600">
                <a:ea typeface="+mn-lt"/>
                <a:cs typeface="+mn-lt"/>
              </a:rPr>
              <a:t>, N., Luna, B. and E. Kale Edmiston (2024). Adolescent neurocognitive development and decision-making abilities regarding gender-affirming care. </a:t>
            </a:r>
            <a:r>
              <a:rPr lang="en-US" sz="1600" i="1">
                <a:ea typeface="+mn-lt"/>
                <a:cs typeface="+mn-lt"/>
              </a:rPr>
              <a:t>Developmental Cognitive Neuroscience</a:t>
            </a:r>
            <a:r>
              <a:rPr lang="en-US" sz="1600">
                <a:ea typeface="+mn-lt"/>
                <a:cs typeface="+mn-lt"/>
              </a:rPr>
              <a:t>, 67, pp.101351–101351. </a:t>
            </a:r>
            <a:r>
              <a:rPr lang="en-US" sz="1600" err="1">
                <a:ea typeface="+mn-lt"/>
                <a:cs typeface="+mn-lt"/>
              </a:rPr>
              <a:t>doi:https</a:t>
            </a:r>
            <a:r>
              <a:rPr lang="en-US" sz="1600">
                <a:ea typeface="+mn-lt"/>
                <a:cs typeface="+mn-lt"/>
              </a:rPr>
              <a:t>://doi.org/10.1016/j.dcn.2024.101351.</a:t>
            </a:r>
            <a:endParaRPr lang="en-US" sz="1600">
              <a:ea typeface="Calibri"/>
              <a:cs typeface="Calibri"/>
            </a:endParaRPr>
          </a:p>
          <a:p>
            <a:endParaRPr lang="en-US" sz="1200">
              <a:ea typeface="Calibri"/>
              <a:cs typeface="Calibri"/>
            </a:endParaRPr>
          </a:p>
          <a:p>
            <a:endParaRPr lang="en-US">
              <a:ea typeface="Calibri"/>
              <a:cs typeface="Calibri"/>
            </a:endParaRPr>
          </a:p>
        </p:txBody>
      </p:sp>
    </p:spTree>
    <p:extLst>
      <p:ext uri="{BB962C8B-B14F-4D97-AF65-F5344CB8AC3E}">
        <p14:creationId xmlns:p14="http://schemas.microsoft.com/office/powerpoint/2010/main" val="27054477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56DB-C641-A23C-F2BE-6457A2699D0C}"/>
              </a:ext>
            </a:extLst>
          </p:cNvPr>
          <p:cNvSpPr>
            <a:spLocks noGrp="1"/>
          </p:cNvSpPr>
          <p:nvPr>
            <p:ph type="title"/>
          </p:nvPr>
        </p:nvSpPr>
        <p:spPr/>
        <p:txBody>
          <a:bodyPr/>
          <a:lstStyle/>
          <a:p>
            <a:r>
              <a:rPr lang="en-US" err="1"/>
              <a:t>Seren’s</a:t>
            </a:r>
            <a:r>
              <a:rPr lang="en-US"/>
              <a:t> Reference list-</a:t>
            </a:r>
          </a:p>
        </p:txBody>
      </p:sp>
      <p:sp>
        <p:nvSpPr>
          <p:cNvPr id="3" name="Content Placeholder 2">
            <a:extLst>
              <a:ext uri="{FF2B5EF4-FFF2-40B4-BE49-F238E27FC236}">
                <a16:creationId xmlns:a16="http://schemas.microsoft.com/office/drawing/2014/main" id="{F4673600-858C-6EC1-4C73-4A79FDDFC54C}"/>
              </a:ext>
            </a:extLst>
          </p:cNvPr>
          <p:cNvSpPr>
            <a:spLocks noGrp="1"/>
          </p:cNvSpPr>
          <p:nvPr>
            <p:ph idx="1"/>
          </p:nvPr>
        </p:nvSpPr>
        <p:spPr>
          <a:xfrm>
            <a:off x="317499" y="1375833"/>
            <a:ext cx="11505595" cy="5337024"/>
          </a:xfrm>
        </p:spPr>
        <p:txBody>
          <a:bodyPr/>
          <a:lstStyle/>
          <a:p>
            <a:r>
              <a:rPr lang="en-GB" sz="1800" b="0" i="0">
                <a:solidFill>
                  <a:srgbClr val="000000"/>
                </a:solidFill>
                <a:effectLst/>
                <a:latin typeface="Times New Roman" panose="02020603050405020304" pitchFamily="18" charset="0"/>
              </a:rPr>
              <a:t>BBC (n.d.). </a:t>
            </a:r>
            <a:r>
              <a:rPr lang="en-GB" sz="1800" b="0" i="1">
                <a:solidFill>
                  <a:srgbClr val="000000"/>
                </a:solidFill>
                <a:effectLst/>
                <a:latin typeface="Times New Roman" panose="02020603050405020304" pitchFamily="18" charset="0"/>
              </a:rPr>
              <a:t>Violent media - Causes and theories of crime - Higher Modern Studies Revision</a:t>
            </a:r>
            <a:r>
              <a:rPr lang="en-GB" sz="1800" b="0" i="0">
                <a:solidFill>
                  <a:srgbClr val="000000"/>
                </a:solidFill>
                <a:effectLst/>
                <a:latin typeface="Times New Roman" panose="02020603050405020304" pitchFamily="18" charset="0"/>
              </a:rPr>
              <a:t>. [online] BBC Bitesize. Available at: </a:t>
            </a:r>
            <a:r>
              <a:rPr lang="en-GB" sz="1800" b="0" i="0">
                <a:solidFill>
                  <a:srgbClr val="000000"/>
                </a:solidFill>
                <a:effectLst/>
                <a:latin typeface="Times New Roman" panose="02020603050405020304" pitchFamily="18" charset="0"/>
                <a:hlinkClick r:id="rId2"/>
              </a:rPr>
              <a:t>https://</a:t>
            </a:r>
            <a:r>
              <a:rPr lang="en-GB" sz="1800" b="0" i="0" err="1">
                <a:solidFill>
                  <a:srgbClr val="000000"/>
                </a:solidFill>
                <a:effectLst/>
                <a:latin typeface="Times New Roman" panose="02020603050405020304" pitchFamily="18" charset="0"/>
                <a:hlinkClick r:id="rId2"/>
              </a:rPr>
              <a:t>www.bbc.co.uk</a:t>
            </a:r>
            <a:r>
              <a:rPr lang="en-GB" sz="1800" b="0" i="0">
                <a:solidFill>
                  <a:srgbClr val="000000"/>
                </a:solidFill>
                <a:effectLst/>
                <a:latin typeface="Times New Roman" panose="02020603050405020304" pitchFamily="18" charset="0"/>
                <a:hlinkClick r:id="rId2"/>
              </a:rPr>
              <a:t>/bitesize/guides/</a:t>
            </a:r>
            <a:r>
              <a:rPr lang="en-GB" sz="1800" b="0" i="0" err="1">
                <a:solidFill>
                  <a:srgbClr val="000000"/>
                </a:solidFill>
                <a:effectLst/>
                <a:latin typeface="Times New Roman" panose="02020603050405020304" pitchFamily="18" charset="0"/>
                <a:hlinkClick r:id="rId2"/>
              </a:rPr>
              <a:t>zdwwt39</a:t>
            </a:r>
            <a:r>
              <a:rPr lang="en-GB" sz="1800" b="0" i="0">
                <a:solidFill>
                  <a:srgbClr val="000000"/>
                </a:solidFill>
                <a:effectLst/>
                <a:latin typeface="Times New Roman" panose="02020603050405020304" pitchFamily="18" charset="0"/>
                <a:hlinkClick r:id="rId2"/>
              </a:rPr>
              <a:t>/revision/6</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Emery, H., </a:t>
            </a:r>
            <a:r>
              <a:rPr lang="en-GB" sz="1800" b="0" i="0" err="1">
                <a:solidFill>
                  <a:srgbClr val="000000"/>
                </a:solidFill>
                <a:effectLst/>
                <a:latin typeface="Times New Roman" panose="02020603050405020304" pitchFamily="18" charset="0"/>
              </a:rPr>
              <a:t>Tawell</a:t>
            </a:r>
            <a:r>
              <a:rPr lang="en-GB" sz="1800" b="0" i="0">
                <a:solidFill>
                  <a:srgbClr val="000000"/>
                </a:solidFill>
                <a:effectLst/>
                <a:latin typeface="Times New Roman" panose="02020603050405020304" pitchFamily="18" charset="0"/>
              </a:rPr>
              <a:t>, A., Thompson, I. and Mulholland, M. (2025). </a:t>
            </a:r>
            <a:r>
              <a:rPr lang="en-GB" sz="1800" b="0" i="1">
                <a:solidFill>
                  <a:srgbClr val="000000"/>
                </a:solidFill>
                <a:effectLst/>
                <a:latin typeface="Times New Roman" panose="02020603050405020304" pitchFamily="18" charset="0"/>
              </a:rPr>
              <a:t>Education, violence and the SEND system in England and Wales: a policy and practice review </a:t>
            </a:r>
            <a:r>
              <a:rPr lang="en-GB" sz="1800" b="0" i="1" err="1">
                <a:solidFill>
                  <a:srgbClr val="000000"/>
                </a:solidFill>
                <a:effectLst/>
                <a:latin typeface="Times New Roman" panose="02020603050405020304" pitchFamily="18" charset="0"/>
              </a:rPr>
              <a:t>Baz</a:t>
            </a:r>
            <a:r>
              <a:rPr lang="en-GB" sz="1800" b="0" i="1">
                <a:solidFill>
                  <a:srgbClr val="000000"/>
                </a:solidFill>
                <a:effectLst/>
                <a:latin typeface="Times New Roman" panose="02020603050405020304" pitchFamily="18" charset="0"/>
              </a:rPr>
              <a:t> R </a:t>
            </a:r>
            <a:r>
              <a:rPr lang="en-GB" sz="1800" b="0" i="1" err="1">
                <a:solidFill>
                  <a:srgbClr val="000000"/>
                </a:solidFill>
                <a:effectLst/>
                <a:latin typeface="Times New Roman" panose="02020603050405020304" pitchFamily="18" charset="0"/>
              </a:rPr>
              <a:t>amaiah</a:t>
            </a:r>
            <a:r>
              <a:rPr lang="en-GB" sz="1800" b="0" i="1">
                <a:solidFill>
                  <a:srgbClr val="000000"/>
                </a:solidFill>
                <a:effectLst/>
                <a:latin typeface="Times New Roman" panose="02020603050405020304" pitchFamily="18" charset="0"/>
              </a:rPr>
              <a:t>, Conor Carleton, </a:t>
            </a:r>
            <a:r>
              <a:rPr lang="en-GB" sz="1800" b="0" i="1" err="1">
                <a:solidFill>
                  <a:srgbClr val="000000"/>
                </a:solidFill>
                <a:effectLst/>
                <a:latin typeface="Times New Roman" panose="02020603050405020304" pitchFamily="18" charset="0"/>
              </a:rPr>
              <a:t>Róisín</a:t>
            </a:r>
            <a:r>
              <a:rPr lang="en-GB" sz="1800" b="0" i="1">
                <a:solidFill>
                  <a:srgbClr val="000000"/>
                </a:solidFill>
                <a:effectLst/>
                <a:latin typeface="Times New Roman" panose="02020603050405020304" pitchFamily="18" charset="0"/>
              </a:rPr>
              <a:t> </a:t>
            </a:r>
            <a:r>
              <a:rPr lang="en-GB" sz="1800" b="0" i="1" err="1">
                <a:solidFill>
                  <a:srgbClr val="000000"/>
                </a:solidFill>
                <a:effectLst/>
                <a:latin typeface="Times New Roman" panose="02020603050405020304" pitchFamily="18" charset="0"/>
              </a:rPr>
              <a:t>Killick</a:t>
            </a:r>
            <a:r>
              <a:rPr lang="en-GB" sz="1800" b="0" i="1">
                <a:solidFill>
                  <a:srgbClr val="000000"/>
                </a:solidFill>
                <a:effectLst/>
                <a:latin typeface="Times New Roman" panose="02020603050405020304" pitchFamily="18" charset="0"/>
              </a:rPr>
              <a:t> (The Centre for Education and Youth) </a:t>
            </a:r>
            <a:r>
              <a:rPr lang="en-GB" sz="1800" b="0" i="0">
                <a:solidFill>
                  <a:srgbClr val="000000"/>
                </a:solidFill>
                <a:effectLst/>
                <a:latin typeface="Times New Roman" panose="02020603050405020304" pitchFamily="18" charset="0"/>
              </a:rPr>
              <a:t>[online] Available at: </a:t>
            </a:r>
            <a:r>
              <a:rPr lang="en-GB" sz="1800" b="0" i="0">
                <a:solidFill>
                  <a:srgbClr val="000000"/>
                </a:solidFill>
                <a:effectLst/>
                <a:latin typeface="Times New Roman" panose="02020603050405020304" pitchFamily="18" charset="0"/>
                <a:hlinkClick r:id="rId3"/>
              </a:rPr>
              <a:t>https://youthendowmentfund.org.uk/</a:t>
            </a:r>
            <a:r>
              <a:rPr lang="en-GB" sz="1800" b="0" i="0" err="1">
                <a:solidFill>
                  <a:srgbClr val="000000"/>
                </a:solidFill>
                <a:effectLst/>
                <a:latin typeface="Times New Roman" panose="02020603050405020304" pitchFamily="18" charset="0"/>
                <a:hlinkClick r:id="rId3"/>
              </a:rPr>
              <a:t>wp-content</a:t>
            </a:r>
            <a:r>
              <a:rPr lang="en-GB" sz="1800" b="0" i="0">
                <a:solidFill>
                  <a:srgbClr val="000000"/>
                </a:solidFill>
                <a:effectLst/>
                <a:latin typeface="Times New Roman" panose="02020603050405020304" pitchFamily="18" charset="0"/>
                <a:hlinkClick r:id="rId3"/>
              </a:rPr>
              <a:t>/uploads/2025/04/CfEY-and-University-of-Oxford.-Education-violence-and-the-SEND-system.pdf</a:t>
            </a:r>
            <a:r>
              <a:rPr lang="en-GB" sz="1800" b="0" i="0">
                <a:solidFill>
                  <a:srgbClr val="000000"/>
                </a:solidFill>
                <a:effectLst/>
                <a:latin typeface="Times New Roman" panose="02020603050405020304" pitchFamily="18" charset="0"/>
              </a:rPr>
              <a:t>.</a:t>
            </a:r>
          </a:p>
          <a:p>
            <a:r>
              <a:rPr lang="en-GB" sz="1800" b="0" i="0" err="1">
                <a:solidFill>
                  <a:srgbClr val="000000"/>
                </a:solidFill>
                <a:effectLst/>
                <a:latin typeface="Times New Roman" panose="02020603050405020304" pitchFamily="18" charset="0"/>
              </a:rPr>
              <a:t>HMICFRS</a:t>
            </a:r>
            <a:r>
              <a:rPr lang="en-GB" sz="1800" b="0" i="0">
                <a:solidFill>
                  <a:srgbClr val="000000"/>
                </a:solidFill>
                <a:effectLst/>
                <a:latin typeface="Times New Roman" panose="02020603050405020304" pitchFamily="18" charset="0"/>
              </a:rPr>
              <a:t> (2023). </a:t>
            </a:r>
            <a:r>
              <a:rPr lang="en-GB" sz="1800" b="0" i="1">
                <a:solidFill>
                  <a:srgbClr val="000000"/>
                </a:solidFill>
                <a:effectLst/>
                <a:latin typeface="Times New Roman" panose="02020603050405020304" pitchFamily="18" charset="0"/>
              </a:rPr>
              <a:t>An inspection of how well the police tackle serious youth violence</a:t>
            </a:r>
            <a:r>
              <a:rPr lang="en-GB" sz="1800" b="0" i="0">
                <a:solidFill>
                  <a:srgbClr val="000000"/>
                </a:solidFill>
                <a:effectLst/>
                <a:latin typeface="Times New Roman" panose="02020603050405020304" pitchFamily="18" charset="0"/>
              </a:rPr>
              <a:t>. [online] His Majesty’s Inspectorate of Constabulary and Fire &amp; Rescue Services. Available at: </a:t>
            </a:r>
            <a:r>
              <a:rPr lang="en-GB" sz="1800" b="0" i="0">
                <a:solidFill>
                  <a:srgbClr val="000000"/>
                </a:solidFill>
                <a:effectLst/>
                <a:latin typeface="Times New Roman" panose="02020603050405020304" pitchFamily="18" charset="0"/>
                <a:hlinkClick r:id="rId4"/>
              </a:rPr>
              <a:t>https://hmicfrs.justiceinspectorates.gov.uk/publication-html/inspection-of-how-well-the-police-tackle-serious-youth-violence/</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Leeds city council (2022). </a:t>
            </a:r>
            <a:r>
              <a:rPr lang="en-GB" sz="1800" b="0" i="1">
                <a:solidFill>
                  <a:srgbClr val="000000"/>
                </a:solidFill>
                <a:effectLst/>
                <a:latin typeface="Times New Roman" panose="02020603050405020304" pitchFamily="18" charset="0"/>
              </a:rPr>
              <a:t>One minute guide: Child criminal exploitation</a:t>
            </a:r>
            <a:r>
              <a:rPr lang="en-GB" sz="1800" b="0" i="0">
                <a:solidFill>
                  <a:srgbClr val="000000"/>
                </a:solidFill>
                <a:effectLst/>
                <a:latin typeface="Times New Roman" panose="02020603050405020304" pitchFamily="18" charset="0"/>
              </a:rPr>
              <a:t>. [online] Leeds.gov.uk. Available at: </a:t>
            </a:r>
            <a:r>
              <a:rPr lang="en-GB" sz="1800" b="0" i="0">
                <a:solidFill>
                  <a:srgbClr val="000000"/>
                </a:solidFill>
                <a:effectLst/>
                <a:latin typeface="Times New Roman" panose="02020603050405020304" pitchFamily="18" charset="0"/>
                <a:hlinkClick r:id="rId5"/>
              </a:rPr>
              <a:t>https://</a:t>
            </a:r>
            <a:r>
              <a:rPr lang="en-GB" sz="1800" b="0" i="0" err="1">
                <a:solidFill>
                  <a:srgbClr val="000000"/>
                </a:solidFill>
                <a:effectLst/>
                <a:latin typeface="Times New Roman" panose="02020603050405020304" pitchFamily="18" charset="0"/>
                <a:hlinkClick r:id="rId5"/>
              </a:rPr>
              <a:t>www.leeds.gov.uk</a:t>
            </a:r>
            <a:r>
              <a:rPr lang="en-GB" sz="1800" b="0" i="0">
                <a:solidFill>
                  <a:srgbClr val="000000"/>
                </a:solidFill>
                <a:effectLst/>
                <a:latin typeface="Times New Roman" panose="02020603050405020304" pitchFamily="18" charset="0"/>
                <a:hlinkClick r:id="rId5"/>
              </a:rPr>
              <a:t>/one-minute-guides/child-criminal-exploitation</a:t>
            </a:r>
            <a:r>
              <a:rPr lang="en-GB" sz="1800" b="0" i="0">
                <a:solidFill>
                  <a:srgbClr val="000000"/>
                </a:solidFill>
                <a:effectLst/>
                <a:latin typeface="Times New Roman" panose="02020603050405020304" pitchFamily="18" charset="0"/>
              </a:rPr>
              <a:t>.</a:t>
            </a:r>
          </a:p>
          <a:p>
            <a:r>
              <a:rPr lang="en-GB" sz="1800" b="0" i="0" err="1">
                <a:solidFill>
                  <a:srgbClr val="000000"/>
                </a:solidFill>
                <a:effectLst/>
                <a:latin typeface="Times New Roman" panose="02020603050405020304" pitchFamily="18" charset="0"/>
              </a:rPr>
              <a:t>Novus</a:t>
            </a:r>
            <a:r>
              <a:rPr lang="en-GB" sz="1800" b="0" i="0">
                <a:solidFill>
                  <a:srgbClr val="000000"/>
                </a:solidFill>
                <a:effectLst/>
                <a:latin typeface="Times New Roman" panose="02020603050405020304" pitchFamily="18" charset="0"/>
              </a:rPr>
              <a:t> (2025). </a:t>
            </a:r>
            <a:r>
              <a:rPr lang="en-GB" sz="1800" b="0" i="1">
                <a:solidFill>
                  <a:srgbClr val="000000"/>
                </a:solidFill>
                <a:effectLst/>
                <a:latin typeface="Times New Roman" panose="02020603050405020304" pitchFamily="18" charset="0"/>
              </a:rPr>
              <a:t>Education to Prison Pipeline: How Poor Literacy Rates Lead to Higher Crime</a:t>
            </a:r>
            <a:r>
              <a:rPr lang="en-GB" sz="1800" b="0" i="0">
                <a:solidFill>
                  <a:srgbClr val="000000"/>
                </a:solidFill>
                <a:effectLst/>
                <a:latin typeface="Times New Roman" panose="02020603050405020304" pitchFamily="18" charset="0"/>
              </a:rPr>
              <a:t>. [online] </a:t>
            </a:r>
            <a:r>
              <a:rPr lang="en-GB" sz="1800" b="0" i="0" err="1">
                <a:solidFill>
                  <a:srgbClr val="000000"/>
                </a:solidFill>
                <a:effectLst/>
                <a:latin typeface="Times New Roman" panose="02020603050405020304" pitchFamily="18" charset="0"/>
              </a:rPr>
              <a:t>Novus</a:t>
            </a:r>
            <a:r>
              <a:rPr lang="en-GB" sz="1800" b="0" i="0">
                <a:solidFill>
                  <a:srgbClr val="000000"/>
                </a:solidFill>
                <a:effectLst/>
                <a:latin typeface="Times New Roman" panose="02020603050405020304" pitchFamily="18" charset="0"/>
              </a:rPr>
              <a:t>. Available at: </a:t>
            </a:r>
            <a:r>
              <a:rPr lang="en-GB" sz="1800" b="0" i="0">
                <a:solidFill>
                  <a:srgbClr val="000000"/>
                </a:solidFill>
                <a:effectLst/>
                <a:latin typeface="Times New Roman" panose="02020603050405020304" pitchFamily="18" charset="0"/>
                <a:hlinkClick r:id="rId6"/>
              </a:rPr>
              <a:t>https://</a:t>
            </a:r>
            <a:r>
              <a:rPr lang="en-GB" sz="1800" b="0" i="0" err="1">
                <a:solidFill>
                  <a:srgbClr val="000000"/>
                </a:solidFill>
                <a:effectLst/>
                <a:latin typeface="Times New Roman" panose="02020603050405020304" pitchFamily="18" charset="0"/>
                <a:hlinkClick r:id="rId6"/>
              </a:rPr>
              <a:t>www.novus.ac.uk</a:t>
            </a:r>
            <a:r>
              <a:rPr lang="en-GB" sz="1800" b="0" i="0">
                <a:solidFill>
                  <a:srgbClr val="000000"/>
                </a:solidFill>
                <a:effectLst/>
                <a:latin typeface="Times New Roman" panose="02020603050405020304" pitchFamily="18" charset="0"/>
                <a:hlinkClick r:id="rId6"/>
              </a:rPr>
              <a:t>/news/education-to-prison-pipeline/</a:t>
            </a:r>
            <a:r>
              <a:rPr lang="en-GB" sz="1800" b="0" i="0">
                <a:solidFill>
                  <a:srgbClr val="000000"/>
                </a:solidFill>
                <a:effectLst/>
                <a:latin typeface="Times New Roman" panose="02020603050405020304" pitchFamily="18" charset="0"/>
              </a:rPr>
              <a:t>.</a:t>
            </a:r>
          </a:p>
          <a:p>
            <a:r>
              <a:rPr lang="en-GB" sz="1800" b="0" i="0">
                <a:solidFill>
                  <a:srgbClr val="000000"/>
                </a:solidFill>
                <a:effectLst/>
                <a:latin typeface="Times New Roman" panose="02020603050405020304" pitchFamily="18" charset="0"/>
              </a:rPr>
              <a:t>Office for National Statistics (2022b). </a:t>
            </a:r>
            <a:r>
              <a:rPr lang="en-GB" sz="1800" b="0" i="1">
                <a:solidFill>
                  <a:srgbClr val="000000"/>
                </a:solidFill>
                <a:effectLst/>
                <a:latin typeface="Times New Roman" panose="02020603050405020304" pitchFamily="18" charset="0"/>
              </a:rPr>
              <a:t>The education and social care background of young people who interact with the criminal justice system - Office for National Statistics</a:t>
            </a:r>
            <a:r>
              <a:rPr lang="en-GB" sz="1800" b="0" i="0">
                <a:solidFill>
                  <a:srgbClr val="000000"/>
                </a:solidFill>
                <a:effectLst/>
                <a:latin typeface="Times New Roman" panose="02020603050405020304" pitchFamily="18" charset="0"/>
              </a:rPr>
              <a:t>. [online] www.ons.gov.uk. Available at: </a:t>
            </a:r>
            <a:r>
              <a:rPr lang="en-GB" sz="1800" b="0" i="0">
                <a:solidFill>
                  <a:srgbClr val="000000"/>
                </a:solidFill>
                <a:effectLst/>
                <a:latin typeface="Times New Roman" panose="02020603050405020304" pitchFamily="18" charset="0"/>
                <a:hlinkClick r:id="rId7"/>
              </a:rPr>
              <a:t>https://www.ons.gov.uk/peoplepopulationandcommunity/</a:t>
            </a:r>
            <a:r>
              <a:rPr lang="en-GB" sz="1800" b="0" i="0" err="1">
                <a:solidFill>
                  <a:srgbClr val="000000"/>
                </a:solidFill>
                <a:effectLst/>
                <a:latin typeface="Times New Roman" panose="02020603050405020304" pitchFamily="18" charset="0"/>
                <a:hlinkClick r:id="rId7"/>
              </a:rPr>
              <a:t>educationandchildcare</a:t>
            </a:r>
            <a:r>
              <a:rPr lang="en-GB" sz="1800" b="0" i="0">
                <a:solidFill>
                  <a:srgbClr val="000000"/>
                </a:solidFill>
                <a:effectLst/>
                <a:latin typeface="Times New Roman" panose="02020603050405020304" pitchFamily="18" charset="0"/>
                <a:hlinkClick r:id="rId7"/>
              </a:rPr>
              <a:t>/articles/theeducationandsocialcarebackgroundofyoungpeoplewhointeractwiththecriminaljusticesystem/may2022</a:t>
            </a:r>
            <a:r>
              <a:rPr lang="en-GB" sz="1800" b="0" i="0">
                <a:solidFill>
                  <a:srgbClr val="000000"/>
                </a:solidFill>
                <a:effectLst/>
                <a:latin typeface="Times New Roman" panose="02020603050405020304" pitchFamily="18" charset="0"/>
              </a:rPr>
              <a:t>.</a:t>
            </a: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GB" sz="1800" b="0" i="0">
              <a:solidFill>
                <a:srgbClr val="000000"/>
              </a:solidFill>
              <a:effectLst/>
              <a:latin typeface="Times New Roman" panose="02020603050405020304" pitchFamily="18" charset="0"/>
            </a:endParaRPr>
          </a:p>
          <a:p>
            <a:endParaRPr lang="en-US"/>
          </a:p>
        </p:txBody>
      </p:sp>
    </p:spTree>
    <p:extLst>
      <p:ext uri="{BB962C8B-B14F-4D97-AF65-F5344CB8AC3E}">
        <p14:creationId xmlns:p14="http://schemas.microsoft.com/office/powerpoint/2010/main" val="657877290"/>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Application>Microsoft Office PowerPoint</Application>
  <PresentationFormat>Widescreen</PresentationFormat>
  <Slides>40</Slides>
  <Notes>0</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2013 - 2022 Theme</vt:lpstr>
      <vt:lpstr>Factors that make young people vulnerable to gang involvement </vt:lpstr>
      <vt:lpstr>Table of contents </vt:lpstr>
      <vt:lpstr>Introduction</vt:lpstr>
      <vt:lpstr>Family instability and Gang involvement </vt:lpstr>
      <vt:lpstr>Family breakdown and unstable homes</vt:lpstr>
      <vt:lpstr>Trauma, Abuse and the ‘Cycle of Violence’</vt:lpstr>
      <vt:lpstr>Weak Attachment and Parenting Factors</vt:lpstr>
      <vt:lpstr>Gangs as a ‘Surrogate Family”</vt:lpstr>
      <vt:lpstr>Poverty, Family Stress and Survival</vt:lpstr>
      <vt:lpstr>Interactional Theory </vt:lpstr>
      <vt:lpstr>UK Trends and Criminal Exploitation</vt:lpstr>
      <vt:lpstr>Linking Intervention and Policy</vt:lpstr>
      <vt:lpstr>Gang Involvement and Poverty</vt:lpstr>
      <vt:lpstr>Low-income areas </vt:lpstr>
      <vt:lpstr>Low-income Households</vt:lpstr>
      <vt:lpstr>Lack of education</vt:lpstr>
      <vt:lpstr>Immigration </vt:lpstr>
      <vt:lpstr>Police involvement in low-income areas</vt:lpstr>
      <vt:lpstr>Statistics on gang crime rates in low-income areas</vt:lpstr>
      <vt:lpstr>Gang Involvement and Substance Misuse</vt:lpstr>
      <vt:lpstr>Drug and Gang normalisation and operations</vt:lpstr>
      <vt:lpstr>Drug Debt and trafficking </vt:lpstr>
      <vt:lpstr>Substance use Disorders (SUD)</vt:lpstr>
      <vt:lpstr>Drug Connections and Exposure</vt:lpstr>
      <vt:lpstr>County lines statistics </vt:lpstr>
      <vt:lpstr>Gang Involvement and Peer Groups and Education</vt:lpstr>
      <vt:lpstr>Vulnerable students </vt:lpstr>
      <vt:lpstr>Peer pressure </vt:lpstr>
      <vt:lpstr>Special educational needs </vt:lpstr>
      <vt:lpstr>Police involvement in schools </vt:lpstr>
      <vt:lpstr>Statistics on education and the criminal justice system </vt:lpstr>
      <vt:lpstr>Conclusion</vt:lpstr>
      <vt:lpstr>Conclusion</vt:lpstr>
      <vt:lpstr>Maddison’s Reference list</vt:lpstr>
      <vt:lpstr>PowerPoint Presentation</vt:lpstr>
      <vt:lpstr>Chanel’s Reference list -</vt:lpstr>
      <vt:lpstr>PowerPoint Presentation</vt:lpstr>
      <vt:lpstr>Gwen’s Reference list-</vt:lpstr>
      <vt:lpstr>Gwen's reference list </vt:lpstr>
      <vt:lpstr>Seren’s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Maddison Or Maddie McCarthy (2500781)</dc:creator>
  <cp:lastModifiedBy>Seren Roberts (2405040)</cp:lastModifiedBy>
  <cp:revision>1</cp:revision>
  <dcterms:created xsi:type="dcterms:W3CDTF">2026-04-19T18:52:46Z</dcterms:created>
  <dcterms:modified xsi:type="dcterms:W3CDTF">2026-04-27T22:42:58Z</dcterms:modified>
</cp:coreProperties>
</file>