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7" r:id="rId2"/>
    <p:sldId id="258" r:id="rId3"/>
    <p:sldId id="259" r:id="rId4"/>
    <p:sldId id="261" r:id="rId5"/>
    <p:sldId id="295" r:id="rId6"/>
    <p:sldId id="296" r:id="rId7"/>
    <p:sldId id="297" r:id="rId8"/>
    <p:sldId id="298" r:id="rId9"/>
    <p:sldId id="294" r:id="rId10"/>
    <p:sldId id="262" r:id="rId11"/>
    <p:sldId id="260" r:id="rId12"/>
    <p:sldId id="304" r:id="rId13"/>
    <p:sldId id="305" r:id="rId14"/>
    <p:sldId id="263" r:id="rId15"/>
    <p:sldId id="264" r:id="rId16"/>
    <p:sldId id="265" r:id="rId17"/>
    <p:sldId id="270" r:id="rId18"/>
    <p:sldId id="271" r:id="rId19"/>
    <p:sldId id="292" r:id="rId20"/>
    <p:sldId id="275" r:id="rId21"/>
    <p:sldId id="293" r:id="rId22"/>
    <p:sldId id="274" r:id="rId23"/>
    <p:sldId id="276" r:id="rId24"/>
    <p:sldId id="279" r:id="rId25"/>
    <p:sldId id="283" r:id="rId26"/>
    <p:sldId id="284" r:id="rId27"/>
    <p:sldId id="301" r:id="rId28"/>
    <p:sldId id="278" r:id="rId29"/>
    <p:sldId id="280" r:id="rId30"/>
    <p:sldId id="282" r:id="rId31"/>
    <p:sldId id="281" r:id="rId32"/>
    <p:sldId id="285" r:id="rId33"/>
    <p:sldId id="286" r:id="rId34"/>
    <p:sldId id="300" r:id="rId35"/>
    <p:sldId id="287" r:id="rId36"/>
    <p:sldId id="288" r:id="rId37"/>
    <p:sldId id="277" r:id="rId38"/>
    <p:sldId id="290" r:id="rId39"/>
    <p:sldId id="291" r:id="rId40"/>
    <p:sldId id="303"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6" d="100"/>
          <a:sy n="66" d="100"/>
        </p:scale>
        <p:origin x="972" y="5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C1A376C-C063-41E7-8DD9-65419160E7AB}" type="datetimeFigureOut">
              <a:rPr lang="en-GB" smtClean="0"/>
              <a:t>20/02/2017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5EFFD4A-D686-4E62-8D70-41FA45E1713C}" type="slidenum">
              <a:rPr lang="en-GB" smtClean="0"/>
              <a:t>‹#›</a:t>
            </a:fld>
            <a:endParaRPr lang="en-GB"/>
          </a:p>
        </p:txBody>
      </p:sp>
    </p:spTree>
    <p:extLst>
      <p:ext uri="{BB962C8B-B14F-4D97-AF65-F5344CB8AC3E}">
        <p14:creationId xmlns:p14="http://schemas.microsoft.com/office/powerpoint/2010/main" val="30237109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ED6F567-0A3B-44D5-99C5-0CC8A89B7E2F}" type="datetimeFigureOut">
              <a:rPr lang="en-GB" smtClean="0"/>
              <a:t>20/02/2017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C473873-66C5-4C9A-9DB2-CB0598D30C0E}" type="slidenum">
              <a:rPr lang="en-GB" smtClean="0"/>
              <a:t>‹#›</a:t>
            </a:fld>
            <a:endParaRPr lang="en-GB"/>
          </a:p>
        </p:txBody>
      </p:sp>
    </p:spTree>
    <p:extLst>
      <p:ext uri="{BB962C8B-B14F-4D97-AF65-F5344CB8AC3E}">
        <p14:creationId xmlns:p14="http://schemas.microsoft.com/office/powerpoint/2010/main" val="1532333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1265660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9</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473873-66C5-4C9A-9DB2-CB0598D30C0E}" type="slidenum">
              <a:rPr lang="en-GB" smtClean="0"/>
              <a:t>11</a:t>
            </a:fld>
            <a:endParaRPr lang="en-GB" dirty="0"/>
          </a:p>
        </p:txBody>
      </p:sp>
    </p:spTree>
    <p:extLst>
      <p:ext uri="{BB962C8B-B14F-4D97-AF65-F5344CB8AC3E}">
        <p14:creationId xmlns:p14="http://schemas.microsoft.com/office/powerpoint/2010/main" val="774100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17</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18</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19</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20</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21</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22</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23</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24</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25</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26</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28</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29</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30</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31</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32</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33</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36</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37</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38</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39</a:t>
            </a:fld>
            <a:endParaRPr lang="en-GB"/>
          </a:p>
        </p:txBody>
      </p:sp>
    </p:spTree>
    <p:extLst>
      <p:ext uri="{BB962C8B-B14F-4D97-AF65-F5344CB8AC3E}">
        <p14:creationId xmlns:p14="http://schemas.microsoft.com/office/powerpoint/2010/main" val="2791973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B640E84-6DB2-4670-927B-7D1739C5FE79}" type="slidenum">
              <a:rPr lang="en-GB" smtClean="0"/>
              <a:t>40</a:t>
            </a:fld>
            <a:endParaRPr lang="en-GB"/>
          </a:p>
        </p:txBody>
      </p:sp>
    </p:spTree>
    <p:extLst>
      <p:ext uri="{BB962C8B-B14F-4D97-AF65-F5344CB8AC3E}">
        <p14:creationId xmlns:p14="http://schemas.microsoft.com/office/powerpoint/2010/main" val="2710853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C3CB52-C1B8-4AF0-927A-B005180080F4}"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2097353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C3CB52-C1B8-4AF0-927A-B005180080F4}"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4080256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C3CB52-C1B8-4AF0-927A-B005180080F4}"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173301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C3CB52-C1B8-4AF0-927A-B005180080F4}"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1427591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C3CB52-C1B8-4AF0-927A-B005180080F4}" type="datetimeFigureOut">
              <a:rPr lang="en-GB" smtClean="0"/>
              <a:t>20/02/2017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3970000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C3CB52-C1B8-4AF0-927A-B005180080F4}" type="datetimeFigureOut">
              <a:rPr lang="en-GB" smtClean="0"/>
              <a:t>20/02/2017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1525588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C3CB52-C1B8-4AF0-927A-B005180080F4}" type="datetimeFigureOut">
              <a:rPr lang="en-GB" smtClean="0"/>
              <a:t>20/02/2017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2695214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C3CB52-C1B8-4AF0-927A-B005180080F4}"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194748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C3CB52-C1B8-4AF0-927A-B005180080F4}"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2107949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C3CB52-C1B8-4AF0-927A-B005180080F4}"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659225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C3CB52-C1B8-4AF0-927A-B005180080F4}"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A0925-C6EA-4787-ACBE-7737EEE72313}" type="slidenum">
              <a:rPr lang="en-GB" smtClean="0"/>
              <a:t>‹#›</a:t>
            </a:fld>
            <a:endParaRPr lang="en-GB"/>
          </a:p>
        </p:txBody>
      </p:sp>
    </p:spTree>
    <p:extLst>
      <p:ext uri="{BB962C8B-B14F-4D97-AF65-F5344CB8AC3E}">
        <p14:creationId xmlns:p14="http://schemas.microsoft.com/office/powerpoint/2010/main" val="61797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3CB52-C1B8-4AF0-927A-B005180080F4}" type="datetimeFigureOut">
              <a:rPr lang="en-GB" smtClean="0"/>
              <a:t>20/02/2017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BA0925-C6EA-4787-ACBE-7737EEE72313}" type="slidenum">
              <a:rPr lang="en-GB" smtClean="0"/>
              <a:t>‹#›</a:t>
            </a:fld>
            <a:endParaRPr lang="en-GB"/>
          </a:p>
        </p:txBody>
      </p:sp>
    </p:spTree>
    <p:extLst>
      <p:ext uri="{BB962C8B-B14F-4D97-AF65-F5344CB8AC3E}">
        <p14:creationId xmlns:p14="http://schemas.microsoft.com/office/powerpoint/2010/main" val="11475768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39.png"/><Relationship Id="rId4" Type="http://schemas.openxmlformats.org/officeDocument/2006/relationships/image" Target="../media/image38.emf"/></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470025"/>
          </a:xfrm>
        </p:spPr>
        <p:txBody>
          <a:bodyPr>
            <a:normAutofit fontScale="90000"/>
          </a:bodyPr>
          <a:lstStyle/>
          <a:p>
            <a:r>
              <a:rPr lang="en-GB" b="1" dirty="0"/>
              <a:t>Gateway – HUSK4004</a:t>
            </a:r>
            <a:r>
              <a:rPr lang="en-GB" dirty="0"/>
              <a:t/>
            </a:r>
            <a:br>
              <a:rPr lang="en-GB" dirty="0"/>
            </a:br>
            <a:r>
              <a:rPr lang="en-GB" b="1" dirty="0"/>
              <a:t>Introduction to the Humanities </a:t>
            </a:r>
            <a:r>
              <a:rPr lang="en-GB" dirty="0"/>
              <a:t/>
            </a:r>
            <a:br>
              <a:rPr lang="en-GB" dirty="0"/>
            </a:br>
            <a:endParaRPr lang="en-GB" dirty="0"/>
          </a:p>
        </p:txBody>
      </p:sp>
      <p:sp>
        <p:nvSpPr>
          <p:cNvPr id="3" name="Subtitle 2"/>
          <p:cNvSpPr>
            <a:spLocks noGrp="1"/>
          </p:cNvSpPr>
          <p:nvPr>
            <p:ph type="subTitle" idx="1"/>
          </p:nvPr>
        </p:nvSpPr>
        <p:spPr>
          <a:xfrm>
            <a:off x="1403648" y="2924944"/>
            <a:ext cx="6400800" cy="1752600"/>
          </a:xfrm>
        </p:spPr>
        <p:txBody>
          <a:bodyPr>
            <a:normAutofit fontScale="85000" lnSpcReduction="20000"/>
          </a:bodyPr>
          <a:lstStyle/>
          <a:p>
            <a:r>
              <a:rPr lang="en-GB" sz="6000" b="1" dirty="0" smtClean="0">
                <a:solidFill>
                  <a:srgbClr val="FF0000"/>
                </a:solidFill>
                <a:effectLst>
                  <a:outerShdw blurRad="38100" dist="38100" dir="2700000" algn="tl">
                    <a:srgbClr val="000000">
                      <a:alpha val="43137"/>
                    </a:srgbClr>
                  </a:outerShdw>
                </a:effectLst>
              </a:rPr>
              <a:t>What is History?</a:t>
            </a:r>
          </a:p>
          <a:p>
            <a:pPr marL="514350" indent="-514350">
              <a:buAutoNum type="arabicPeriod"/>
            </a:pPr>
            <a:r>
              <a:rPr lang="en-GB" sz="2800" b="1" dirty="0" smtClean="0">
                <a:solidFill>
                  <a:srgbClr val="FF0000"/>
                </a:solidFill>
                <a:effectLst>
                  <a:outerShdw blurRad="38100" dist="38100" dir="2700000" algn="tl">
                    <a:srgbClr val="000000">
                      <a:alpha val="43137"/>
                    </a:srgbClr>
                  </a:outerShdw>
                </a:effectLst>
              </a:rPr>
              <a:t>An introduction to studying history at university</a:t>
            </a:r>
          </a:p>
          <a:p>
            <a:pPr marL="514350" indent="-514350">
              <a:buAutoNum type="arabicPeriod"/>
            </a:pPr>
            <a:r>
              <a:rPr lang="en-GB" sz="2800" b="1" dirty="0" smtClean="0">
                <a:solidFill>
                  <a:srgbClr val="FF0000"/>
                </a:solidFill>
                <a:effectLst>
                  <a:outerShdw blurRad="38100" dist="38100" dir="2700000" algn="tl">
                    <a:srgbClr val="000000">
                      <a:alpha val="43137"/>
                    </a:srgbClr>
                  </a:outerShdw>
                </a:effectLst>
              </a:rPr>
              <a:t>Case study: cultural histories of food</a:t>
            </a:r>
          </a:p>
          <a:p>
            <a:endParaRPr lang="en-GB" sz="28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997992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7772400" cy="1470025"/>
          </a:xfrm>
        </p:spPr>
        <p:txBody>
          <a:bodyPr>
            <a:normAutofit/>
          </a:bodyPr>
          <a:lstStyle/>
          <a:p>
            <a:r>
              <a:rPr lang="en-GB" dirty="0"/>
              <a:t/>
            </a:r>
            <a:br>
              <a:rPr lang="en-GB" dirty="0"/>
            </a:br>
            <a:endParaRPr lang="en-GB" dirty="0"/>
          </a:p>
        </p:txBody>
      </p:sp>
      <p:sp>
        <p:nvSpPr>
          <p:cNvPr id="3" name="Subtitle 2"/>
          <p:cNvSpPr>
            <a:spLocks noGrp="1"/>
          </p:cNvSpPr>
          <p:nvPr>
            <p:ph type="subTitle" idx="1"/>
          </p:nvPr>
        </p:nvSpPr>
        <p:spPr>
          <a:xfrm>
            <a:off x="1403648" y="2924944"/>
            <a:ext cx="6400800" cy="1752600"/>
          </a:xfrm>
        </p:spPr>
        <p:txBody>
          <a:bodyPr>
            <a:normAutofit fontScale="92500" lnSpcReduction="10000"/>
          </a:bodyPr>
          <a:lstStyle/>
          <a:p>
            <a:r>
              <a:rPr lang="en-GB" sz="6000" b="1" dirty="0" smtClean="0">
                <a:solidFill>
                  <a:srgbClr val="FF0000"/>
                </a:solidFill>
                <a:effectLst>
                  <a:outerShdw blurRad="38100" dist="38100" dir="2700000" algn="tl">
                    <a:srgbClr val="000000">
                      <a:alpha val="43137"/>
                    </a:srgbClr>
                  </a:outerShdw>
                </a:effectLst>
              </a:rPr>
              <a:t>What is History?</a:t>
            </a:r>
          </a:p>
          <a:p>
            <a:r>
              <a:rPr lang="en-GB" sz="2800" b="1" dirty="0" smtClean="0">
                <a:solidFill>
                  <a:srgbClr val="FF0000"/>
                </a:solidFill>
                <a:effectLst>
                  <a:outerShdw blurRad="38100" dist="38100" dir="2700000" algn="tl">
                    <a:srgbClr val="000000">
                      <a:alpha val="43137"/>
                    </a:srgbClr>
                  </a:outerShdw>
                </a:effectLst>
              </a:rPr>
              <a:t>What does it mean to study history at university?</a:t>
            </a:r>
            <a:endParaRPr lang="en-GB" sz="28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18430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What is History?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endParaRPr lang="en-GB" sz="1200" dirty="0" smtClean="0"/>
          </a:p>
          <a:p>
            <a:pPr marL="0" indent="0" algn="just">
              <a:buNone/>
            </a:pPr>
            <a:endParaRPr lang="en-GB" sz="1800" dirty="0"/>
          </a:p>
          <a:p>
            <a:pPr marL="0" indent="0" algn="just">
              <a:buNone/>
            </a:pPr>
            <a:r>
              <a:rPr lang="en-GB" sz="1800" dirty="0"/>
              <a:t>https://www.youtube.com/watch?v=t1Lo3P-Dp4Y</a:t>
            </a:r>
            <a:endParaRPr lang="en-GB" sz="1800"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1988840"/>
            <a:ext cx="276225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71533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 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400" b="1" dirty="0" smtClean="0"/>
              <a:t>history, n.</a:t>
            </a:r>
          </a:p>
          <a:p>
            <a:pPr marL="0" indent="0" algn="just">
              <a:buNone/>
            </a:pPr>
            <a:r>
              <a:rPr lang="en-GB" sz="2400" b="1" dirty="0" smtClean="0"/>
              <a:t>I </a:t>
            </a:r>
            <a:r>
              <a:rPr lang="en-GB" sz="2400" b="1" i="1" dirty="0" smtClean="0"/>
              <a:t>Senses relating to the narration, representation, or study of events or phenomena.</a:t>
            </a:r>
          </a:p>
          <a:p>
            <a:pPr marL="0" indent="0" algn="just">
              <a:buNone/>
            </a:pPr>
            <a:r>
              <a:rPr lang="en-GB" sz="1600" dirty="0" smtClean="0"/>
              <a:t>1</a:t>
            </a:r>
            <a:r>
              <a:rPr lang="en-GB" sz="1800" dirty="0" smtClean="0"/>
              <a:t>.  A </a:t>
            </a:r>
            <a:r>
              <a:rPr lang="en-GB" sz="1800" b="1" dirty="0" smtClean="0"/>
              <a:t>written </a:t>
            </a:r>
            <a:r>
              <a:rPr lang="en-GB" sz="1800" dirty="0" smtClean="0"/>
              <a:t>narrative constituting a continuous chronological record of important or public events (esp. in a particular place) or of a particular trend, institution, or person's life. Common in the titles of books.</a:t>
            </a:r>
          </a:p>
          <a:p>
            <a:pPr algn="just">
              <a:buFont typeface="+mj-lt"/>
              <a:buAutoNum type="alphaLcParenR"/>
            </a:pPr>
            <a:r>
              <a:rPr lang="en-GB" sz="1800" dirty="0" smtClean="0"/>
              <a:t>A narration of incidents, esp. (in later use) professedly true ones; a narrative, a story.</a:t>
            </a:r>
          </a:p>
          <a:p>
            <a:pPr marL="0" indent="0" algn="just">
              <a:buNone/>
            </a:pPr>
            <a:endParaRPr lang="en-GB" sz="1600" dirty="0" smtClean="0"/>
          </a:p>
          <a:p>
            <a:pPr marL="0" indent="0" algn="just">
              <a:buNone/>
            </a:pPr>
            <a:r>
              <a:rPr lang="en-GB" sz="1800" dirty="0" smtClean="0"/>
              <a:t>2.  The branch of knowledge that deals with </a:t>
            </a:r>
            <a:r>
              <a:rPr lang="en-GB" sz="1800" b="1" dirty="0" smtClean="0"/>
              <a:t>past events</a:t>
            </a:r>
            <a:r>
              <a:rPr lang="en-GB" sz="1800" dirty="0" smtClean="0"/>
              <a:t>; the formal record or study of past events, esp. human affairs. Also: this as a subject of study.</a:t>
            </a:r>
          </a:p>
          <a:p>
            <a:pPr algn="just">
              <a:buFont typeface="+mj-lt"/>
              <a:buAutoNum type="alphaLcParenR"/>
            </a:pPr>
            <a:r>
              <a:rPr lang="en-GB" sz="1800" dirty="0" smtClean="0"/>
              <a:t>Unmodified. 2005   </a:t>
            </a:r>
            <a:r>
              <a:rPr lang="en-GB" sz="1400" i="1" dirty="0" smtClean="0"/>
              <a:t>Atlanta</a:t>
            </a:r>
            <a:r>
              <a:rPr lang="en-GB" sz="1400" dirty="0" smtClean="0"/>
              <a:t> July 63/2   He relentlessly studied history, philosophy and classic literature.</a:t>
            </a:r>
          </a:p>
          <a:p>
            <a:pPr algn="just">
              <a:buFont typeface="+mj-lt"/>
              <a:buAutoNum type="alphaLcParenR"/>
            </a:pPr>
            <a:r>
              <a:rPr lang="en-GB" sz="1800" b="1" dirty="0" smtClean="0">
                <a:solidFill>
                  <a:srgbClr val="FF0000"/>
                </a:solidFill>
              </a:rPr>
              <a:t>Modified by an adjective designating the period, region, etc., recorded or studied.</a:t>
            </a:r>
          </a:p>
          <a:p>
            <a:pPr marL="400050" lvl="1" indent="0" algn="just">
              <a:buNone/>
            </a:pPr>
            <a:r>
              <a:rPr lang="en-GB" sz="1300" dirty="0" smtClean="0"/>
              <a:t>1605   Bacon </a:t>
            </a:r>
            <a:r>
              <a:rPr lang="en-GB" sz="1300" i="1" dirty="0" smtClean="0"/>
              <a:t>Of Aduancem. Learning</a:t>
            </a:r>
            <a:r>
              <a:rPr lang="en-GB" sz="1300" dirty="0" smtClean="0"/>
              <a:t> ii. sig. Cc4,   Histories which may ... be tearmed the Antiquities of the World; and after them, Histories which may bee likewise called by the name of Moderne Historie.</a:t>
            </a:r>
          </a:p>
          <a:p>
            <a:pPr marL="400050" lvl="1" indent="0" algn="just">
              <a:buNone/>
            </a:pPr>
            <a:r>
              <a:rPr lang="en-GB" sz="1300" dirty="0" smtClean="0"/>
              <a:t>1735   Visct. Bolingbroke </a:t>
            </a:r>
            <a:r>
              <a:rPr lang="en-GB" sz="1300" i="1" dirty="0" smtClean="0"/>
              <a:t>Lett. Study Hist.</a:t>
            </a:r>
            <a:r>
              <a:rPr lang="en-GB" sz="1300" dirty="0" smtClean="0"/>
              <a:t> (1752) ii. 36   Modern history shews the causes, when experience presents the effects alone: and ancient history enables us to guess at the effects, when experience presents the causes alone.</a:t>
            </a:r>
          </a:p>
          <a:p>
            <a:pPr marL="400050" lvl="1" indent="0" algn="just">
              <a:buNone/>
            </a:pPr>
            <a:r>
              <a:rPr lang="en-GB" sz="1300" dirty="0" smtClean="0"/>
              <a:t>1773   H. Chapone </a:t>
            </a:r>
            <a:r>
              <a:rPr lang="en-GB" sz="1300" i="1" dirty="0" smtClean="0"/>
              <a:t>Lett. Improvem. Mind</a:t>
            </a:r>
            <a:r>
              <a:rPr lang="en-GB" sz="1300" dirty="0" smtClean="0"/>
              <a:t> II. 183,   I only mean to warn you against mixing </a:t>
            </a:r>
            <a:r>
              <a:rPr lang="en-GB" sz="1300" i="1" dirty="0" smtClean="0"/>
              <a:t>ancient</a:t>
            </a:r>
            <a:r>
              <a:rPr lang="en-GB" sz="1300" dirty="0" smtClean="0"/>
              <a:t> history with </a:t>
            </a:r>
            <a:r>
              <a:rPr lang="en-GB" sz="1300" i="1" dirty="0" smtClean="0"/>
              <a:t>modern</a:t>
            </a:r>
            <a:r>
              <a:rPr lang="en-GB" sz="1300" dirty="0" smtClean="0"/>
              <a:t>.</a:t>
            </a:r>
          </a:p>
          <a:p>
            <a:pPr marL="400050" lvl="1" indent="0" algn="just">
              <a:buNone/>
            </a:pPr>
            <a:r>
              <a:rPr lang="en-GB" sz="1300" dirty="0" smtClean="0"/>
              <a:t>2009   </a:t>
            </a:r>
            <a:r>
              <a:rPr lang="en-GB" sz="1300" i="1" dirty="0" smtClean="0"/>
              <a:t>Archaeol. Ireland</a:t>
            </a:r>
            <a:r>
              <a:rPr lang="en-GB" sz="1300" dirty="0" smtClean="0"/>
              <a:t> Autumn 47/3   The target audience is those engaged in postgraduate studies in medieval history, family history, or local studies.</a:t>
            </a:r>
          </a:p>
        </p:txBody>
      </p:sp>
    </p:spTree>
    <p:extLst>
      <p:ext uri="{BB962C8B-B14F-4D97-AF65-F5344CB8AC3E}">
        <p14:creationId xmlns:p14="http://schemas.microsoft.com/office/powerpoint/2010/main" val="25546201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What </a:t>
            </a:r>
            <a:r>
              <a:rPr lang="en-GB" sz="2800" b="1" dirty="0" smtClean="0">
                <a:effectLst>
                  <a:outerShdw blurRad="38100" dist="38100" dir="2700000" algn="tl">
                    <a:srgbClr val="000000">
                      <a:alpha val="43137"/>
                    </a:srgbClr>
                  </a:outerShdw>
                </a:effectLst>
              </a:rPr>
              <a:t>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buNone/>
            </a:pPr>
            <a:r>
              <a:rPr lang="en-GB" sz="2800" b="1" dirty="0" smtClean="0"/>
              <a:t>history, n.</a:t>
            </a:r>
          </a:p>
          <a:p>
            <a:pPr marL="0" indent="0" algn="r">
              <a:buNone/>
            </a:pPr>
            <a:r>
              <a:rPr lang="en-GB" sz="2800" b="1" dirty="0" smtClean="0"/>
              <a:t>I </a:t>
            </a:r>
            <a:r>
              <a:rPr lang="en-GB" sz="2800" b="1" i="1" dirty="0" smtClean="0"/>
              <a:t>Senses relating to the </a:t>
            </a:r>
            <a:r>
              <a:rPr lang="en-GB" sz="2800" b="1" i="1" dirty="0" smtClean="0">
                <a:solidFill>
                  <a:srgbClr val="FF0000"/>
                </a:solidFill>
              </a:rPr>
              <a:t>narration, representation, or study of events or phenomena</a:t>
            </a:r>
            <a:r>
              <a:rPr lang="en-GB" sz="2800" b="1" i="1" dirty="0" smtClean="0">
                <a:solidFill>
                  <a:srgbClr val="FF0000"/>
                </a:solidFill>
              </a:rPr>
              <a:t>.</a:t>
            </a:r>
            <a:endParaRPr lang="en-GB" dirty="0" smtClean="0">
              <a:solidFill>
                <a:srgbClr val="FF0000"/>
              </a:solidFill>
            </a:endParaRPr>
          </a:p>
          <a:p>
            <a:pPr marL="0" indent="0" algn="just">
              <a:buNone/>
            </a:pPr>
            <a:r>
              <a:rPr lang="en-GB" sz="2800" b="1" dirty="0" smtClean="0">
                <a:solidFill>
                  <a:srgbClr val="FF0000"/>
                </a:solidFill>
              </a:rPr>
              <a:t>Modified by an adjective … </a:t>
            </a:r>
          </a:p>
          <a:p>
            <a:pPr marL="0" indent="0" algn="ctr">
              <a:buNone/>
            </a:pPr>
            <a:r>
              <a:rPr lang="en-GB" sz="4400" b="1" dirty="0" smtClean="0">
                <a:solidFill>
                  <a:srgbClr val="FFFF00"/>
                </a:solidFill>
              </a:rPr>
              <a:t> </a:t>
            </a:r>
            <a:r>
              <a:rPr lang="en-GB" sz="4400" b="1" dirty="0" smtClean="0">
                <a:solidFill>
                  <a:schemeClr val="accent2"/>
                </a:solidFill>
              </a:rPr>
              <a:t>… history</a:t>
            </a:r>
          </a:p>
          <a:p>
            <a:pPr marL="0" indent="0" algn="ctr">
              <a:buNone/>
            </a:pPr>
            <a:r>
              <a:rPr lang="en-GB" sz="4400" b="1" dirty="0" smtClean="0">
                <a:solidFill>
                  <a:schemeClr val="accent2"/>
                </a:solidFill>
              </a:rPr>
              <a:t>… </a:t>
            </a:r>
            <a:r>
              <a:rPr lang="en-GB" sz="4400" b="1" dirty="0" smtClean="0">
                <a:solidFill>
                  <a:schemeClr val="accent2"/>
                </a:solidFill>
              </a:rPr>
              <a:t>historian</a:t>
            </a:r>
          </a:p>
          <a:p>
            <a:pPr marL="0" lvl="0" indent="0">
              <a:buNone/>
            </a:pPr>
            <a:endParaRPr lang="en-GB" sz="2400" i="1" dirty="0" smtClean="0"/>
          </a:p>
          <a:p>
            <a:pPr marL="0" lvl="0" indent="0" algn="just">
              <a:buNone/>
            </a:pPr>
            <a:r>
              <a:rPr lang="en-GB" sz="2400" i="1" dirty="0" smtClean="0"/>
              <a:t>Take few </a:t>
            </a:r>
            <a:r>
              <a:rPr lang="en-GB" sz="2400" i="1" dirty="0"/>
              <a:t>moments to think about words you can put in front of ‘history’ or ‘</a:t>
            </a:r>
            <a:r>
              <a:rPr lang="en-GB" sz="2400" i="1" dirty="0" smtClean="0"/>
              <a:t>historian.’ </a:t>
            </a:r>
            <a:r>
              <a:rPr lang="en-GB" sz="2400" i="1" dirty="0"/>
              <a:t>What </a:t>
            </a:r>
            <a:r>
              <a:rPr lang="en-GB" sz="2400" i="1" dirty="0" smtClean="0"/>
              <a:t>‘genres’ or types of </a:t>
            </a:r>
            <a:r>
              <a:rPr lang="en-GB" sz="2400" i="1" dirty="0"/>
              <a:t>history </a:t>
            </a:r>
            <a:r>
              <a:rPr lang="en-GB" sz="2400" i="1" dirty="0" smtClean="0"/>
              <a:t>are you aware of or interested in? </a:t>
            </a:r>
            <a:r>
              <a:rPr lang="en-GB" sz="2400" i="1" dirty="0"/>
              <a:t>What type of historian do you think you are? What type of historian would you say I </a:t>
            </a:r>
            <a:r>
              <a:rPr lang="en-GB" sz="2400" i="1" dirty="0" smtClean="0"/>
              <a:t>(Dr Alexander Scott, </a:t>
            </a:r>
            <a:r>
              <a:rPr lang="en-GB" sz="1000" i="1" dirty="0" smtClean="0"/>
              <a:t>BA Hons, MA, PhD</a:t>
            </a:r>
            <a:r>
              <a:rPr lang="en-GB" sz="2400" i="1" dirty="0" smtClean="0"/>
              <a:t>) am</a:t>
            </a:r>
            <a:r>
              <a:rPr lang="en-GB" sz="2400" i="1" dirty="0"/>
              <a:t>?</a:t>
            </a:r>
            <a:endParaRPr lang="en-US" sz="2400" dirty="0"/>
          </a:p>
          <a:p>
            <a:endParaRPr lang="en-US" sz="4400" dirty="0"/>
          </a:p>
          <a:p>
            <a:pPr marL="0" indent="0" algn="ctr">
              <a:buNone/>
            </a:pPr>
            <a:endParaRPr lang="en-GB" sz="4400" b="1" dirty="0" smtClean="0">
              <a:solidFill>
                <a:schemeClr val="accent2"/>
              </a:solidFill>
            </a:endParaRPr>
          </a:p>
        </p:txBody>
      </p:sp>
    </p:spTree>
    <p:extLst>
      <p:ext uri="{BB962C8B-B14F-4D97-AF65-F5344CB8AC3E}">
        <p14:creationId xmlns:p14="http://schemas.microsoft.com/office/powerpoint/2010/main" val="2082089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extBox 1"/>
          <p:cNvSpPr txBox="1"/>
          <p:nvPr/>
        </p:nvSpPr>
        <p:spPr>
          <a:xfrm>
            <a:off x="3785386" y="0"/>
            <a:ext cx="5358614" cy="1534945"/>
          </a:xfrm>
          <a:prstGeom prst="rect">
            <a:avLst/>
          </a:prstGeom>
          <a:noFill/>
        </p:spPr>
        <p:txBody>
          <a:bodyPr wrap="square" lIns="360000" tIns="360000" rIns="360000" bIns="360000" rtlCol="0">
            <a:spAutoFit/>
          </a:bodyPr>
          <a:lstStyle/>
          <a:p>
            <a:r>
              <a:rPr lang="en-GB" b="1" dirty="0" smtClean="0">
                <a:solidFill>
                  <a:prstClr val="black"/>
                </a:solidFill>
                <a:effectLst>
                  <a:outerShdw blurRad="38100" dist="38100" dir="2700000" algn="tl">
                    <a:srgbClr val="000000">
                      <a:alpha val="43137"/>
                    </a:srgbClr>
                  </a:outerShdw>
                </a:effectLst>
              </a:rPr>
              <a:t>Topics in modern cultural history – </a:t>
            </a:r>
          </a:p>
          <a:p>
            <a:r>
              <a:rPr lang="en-GB" b="1" dirty="0" smtClean="0">
                <a:solidFill>
                  <a:prstClr val="black"/>
                </a:solidFill>
                <a:effectLst>
                  <a:outerShdw blurRad="38100" dist="38100" dir="2700000" algn="tl">
                    <a:srgbClr val="000000">
                      <a:alpha val="43137"/>
                    </a:srgbClr>
                  </a:outerShdw>
                </a:effectLst>
              </a:rPr>
              <a:t>e.g. Spanish-American War (1898) in mass media</a:t>
            </a:r>
            <a:endParaRPr lang="en-GB" b="1" dirty="0">
              <a:solidFill>
                <a:prstClr val="black"/>
              </a:solidFill>
              <a:effectLst>
                <a:outerShdw blurRad="38100" dist="38100" dir="2700000" algn="tl">
                  <a:srgbClr val="000000">
                    <a:alpha val="43137"/>
                  </a:srgbClr>
                </a:outerShdw>
              </a:effectLst>
            </a:endParaRPr>
          </a:p>
          <a:p>
            <a:endParaRPr lang="en-GB" sz="1650" dirty="0" smtClean="0">
              <a:solidFill>
                <a:prstClr val="black"/>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576"/>
            <a:ext cx="3785386" cy="51330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94647" y="3610525"/>
            <a:ext cx="4349353" cy="3237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8224" y="964906"/>
            <a:ext cx="2555776" cy="27343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7784" y="4107356"/>
            <a:ext cx="2132436" cy="2767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66" y="4093368"/>
            <a:ext cx="2432844" cy="27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16224" y="979991"/>
            <a:ext cx="457200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819813" y="2204865"/>
            <a:ext cx="2768412" cy="1200329"/>
          </a:xfrm>
          <a:prstGeom prst="rect">
            <a:avLst/>
          </a:prstGeom>
        </p:spPr>
        <p:txBody>
          <a:bodyPr wrap="square">
            <a:spAutoFit/>
          </a:bodyPr>
          <a:lstStyle/>
          <a:p>
            <a:r>
              <a:rPr lang="en-GB" dirty="0" smtClean="0"/>
              <a:t>From</a:t>
            </a:r>
            <a:endParaRPr lang="en-US" dirty="0"/>
          </a:p>
          <a:p>
            <a:r>
              <a:rPr lang="en-US" dirty="0" smtClean="0"/>
              <a:t>AHHI5017 </a:t>
            </a:r>
            <a:r>
              <a:rPr lang="en-US" dirty="0"/>
              <a:t>Contesting Conflict: Representations of War, 1789–Present</a:t>
            </a:r>
          </a:p>
        </p:txBody>
      </p:sp>
    </p:spTree>
    <p:extLst>
      <p:ext uri="{BB962C8B-B14F-4D97-AF65-F5344CB8AC3E}">
        <p14:creationId xmlns:p14="http://schemas.microsoft.com/office/powerpoint/2010/main" val="1058864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5104289" cy="3669919"/>
          </a:xfrm>
          <a:prstGeom prst="rect">
            <a:avLst/>
          </a:prstGeom>
        </p:spPr>
      </p:pic>
      <p:sp>
        <p:nvSpPr>
          <p:cNvPr id="4" name="TextBox 3"/>
          <p:cNvSpPr txBox="1"/>
          <p:nvPr/>
        </p:nvSpPr>
        <p:spPr>
          <a:xfrm>
            <a:off x="0" y="-171400"/>
            <a:ext cx="5358614" cy="2296692"/>
          </a:xfrm>
          <a:prstGeom prst="rect">
            <a:avLst/>
          </a:prstGeom>
          <a:noFill/>
        </p:spPr>
        <p:txBody>
          <a:bodyPr wrap="square" lIns="360000" tIns="360000" rIns="360000" bIns="360000" rtlCol="0">
            <a:spAutoFit/>
          </a:bodyPr>
          <a:lstStyle/>
          <a:p>
            <a:r>
              <a:rPr lang="en-GB" b="1" dirty="0" smtClean="0">
                <a:solidFill>
                  <a:prstClr val="black"/>
                </a:solidFill>
                <a:effectLst>
                  <a:outerShdw blurRad="38100" dist="38100" dir="2700000" algn="tl">
                    <a:srgbClr val="000000">
                      <a:alpha val="43137"/>
                    </a:srgbClr>
                  </a:outerShdw>
                </a:effectLst>
              </a:rPr>
              <a:t>Topics in modern cultural history – </a:t>
            </a:r>
          </a:p>
          <a:p>
            <a:r>
              <a:rPr lang="en-GB" b="1" dirty="0" smtClean="0">
                <a:solidFill>
                  <a:prstClr val="black"/>
                </a:solidFill>
                <a:effectLst>
                  <a:outerShdw blurRad="38100" dist="38100" dir="2700000" algn="tl">
                    <a:srgbClr val="000000">
                      <a:alpha val="43137"/>
                    </a:srgbClr>
                  </a:outerShdw>
                </a:effectLst>
              </a:rPr>
              <a:t>e.g. urban culture in pre-WWII Shanghai</a:t>
            </a:r>
          </a:p>
          <a:p>
            <a:r>
              <a:rPr lang="en-GB" sz="1650" dirty="0">
                <a:solidFill>
                  <a:prstClr val="black"/>
                </a:solidFill>
              </a:rPr>
              <a:t>From </a:t>
            </a:r>
            <a:r>
              <a:rPr lang="en-US" sz="1650" dirty="0">
                <a:solidFill>
                  <a:prstClr val="black"/>
                </a:solidFill>
              </a:rPr>
              <a:t>AHHI6012 Imagining the City: The Urban Experience, c. 1851–Present</a:t>
            </a:r>
          </a:p>
          <a:p>
            <a:endParaRPr lang="en-GB" sz="1650" b="1" dirty="0">
              <a:solidFill>
                <a:prstClr val="black"/>
              </a:solidFill>
              <a:effectLst>
                <a:outerShdw blurRad="38100" dist="38100" dir="2700000" algn="tl">
                  <a:srgbClr val="000000">
                    <a:alpha val="43137"/>
                  </a:srgbClr>
                </a:outerShdw>
              </a:effectLst>
            </a:endParaRPr>
          </a:p>
          <a:p>
            <a:endParaRPr lang="en-GB" sz="1650" dirty="0" smtClean="0">
              <a:solidFill>
                <a:prstClr val="black"/>
              </a:solidFill>
            </a:endParaRPr>
          </a:p>
        </p:txBody>
      </p:sp>
      <p:pic>
        <p:nvPicPr>
          <p:cNvPr id="5" name="Picture 4"/>
          <p:cNvPicPr>
            <a:picLocks noChangeAspect="1"/>
          </p:cNvPicPr>
          <p:nvPr/>
        </p:nvPicPr>
        <p:blipFill>
          <a:blip r:embed="rId3"/>
          <a:stretch>
            <a:fillRect/>
          </a:stretch>
        </p:blipFill>
        <p:spPr>
          <a:xfrm>
            <a:off x="5134491" y="0"/>
            <a:ext cx="4002146" cy="3411604"/>
          </a:xfrm>
          <a:prstGeom prst="rect">
            <a:avLst/>
          </a:prstGeom>
        </p:spPr>
      </p:pic>
      <p:pic>
        <p:nvPicPr>
          <p:cNvPr id="6" name="Picture 5"/>
          <p:cNvPicPr>
            <a:picLocks noChangeAspect="1"/>
          </p:cNvPicPr>
          <p:nvPr/>
        </p:nvPicPr>
        <p:blipFill>
          <a:blip r:embed="rId4"/>
          <a:stretch>
            <a:fillRect/>
          </a:stretch>
        </p:blipFill>
        <p:spPr>
          <a:xfrm>
            <a:off x="4095671" y="3669919"/>
            <a:ext cx="5048329" cy="3188081"/>
          </a:xfrm>
          <a:prstGeom prst="rect">
            <a:avLst/>
          </a:prstGeom>
        </p:spPr>
      </p:pic>
      <p:pic>
        <p:nvPicPr>
          <p:cNvPr id="7" name="Picture 6"/>
          <p:cNvPicPr>
            <a:picLocks noChangeAspect="1"/>
          </p:cNvPicPr>
          <p:nvPr/>
        </p:nvPicPr>
        <p:blipFill>
          <a:blip r:embed="rId5"/>
          <a:stretch>
            <a:fillRect/>
          </a:stretch>
        </p:blipFill>
        <p:spPr>
          <a:xfrm>
            <a:off x="-30202" y="3411604"/>
            <a:ext cx="4090771" cy="3438442"/>
          </a:xfrm>
          <a:prstGeom prst="rect">
            <a:avLst/>
          </a:prstGeom>
        </p:spPr>
      </p:pic>
    </p:spTree>
    <p:extLst>
      <p:ext uri="{BB962C8B-B14F-4D97-AF65-F5344CB8AC3E}">
        <p14:creationId xmlns:p14="http://schemas.microsoft.com/office/powerpoint/2010/main" val="32893786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07990" y="34211"/>
            <a:ext cx="5261698" cy="2962741"/>
          </a:xfrm>
          <a:prstGeom prst="rect">
            <a:avLst/>
          </a:prstGeom>
        </p:spPr>
      </p:pic>
      <p:pic>
        <p:nvPicPr>
          <p:cNvPr id="3" name="Picture 2"/>
          <p:cNvPicPr>
            <a:picLocks noChangeAspect="1"/>
          </p:cNvPicPr>
          <p:nvPr/>
        </p:nvPicPr>
        <p:blipFill>
          <a:blip r:embed="rId3"/>
          <a:stretch>
            <a:fillRect/>
          </a:stretch>
        </p:blipFill>
        <p:spPr>
          <a:xfrm>
            <a:off x="5156870" y="2994266"/>
            <a:ext cx="3987130" cy="2658086"/>
          </a:xfrm>
          <a:prstGeom prst="rect">
            <a:avLst/>
          </a:prstGeom>
        </p:spPr>
      </p:pic>
      <p:pic>
        <p:nvPicPr>
          <p:cNvPr id="4" name="Picture 3"/>
          <p:cNvPicPr>
            <a:picLocks noChangeAspect="1"/>
          </p:cNvPicPr>
          <p:nvPr/>
        </p:nvPicPr>
        <p:blipFill rotWithShape="1">
          <a:blip r:embed="rId4"/>
          <a:srcRect l="-308" t="-909" r="308" b="24591"/>
          <a:stretch/>
        </p:blipFill>
        <p:spPr>
          <a:xfrm>
            <a:off x="10357" y="4465305"/>
            <a:ext cx="6217399" cy="2374093"/>
          </a:xfrm>
          <a:prstGeom prst="rect">
            <a:avLst/>
          </a:prstGeom>
        </p:spPr>
      </p:pic>
      <p:pic>
        <p:nvPicPr>
          <p:cNvPr id="5" name="Picture 4"/>
          <p:cNvPicPr>
            <a:picLocks noChangeAspect="1"/>
          </p:cNvPicPr>
          <p:nvPr/>
        </p:nvPicPr>
        <p:blipFill>
          <a:blip r:embed="rId5"/>
          <a:stretch>
            <a:fillRect/>
          </a:stretch>
        </p:blipFill>
        <p:spPr>
          <a:xfrm>
            <a:off x="-15797" y="1873014"/>
            <a:ext cx="4572396" cy="2566638"/>
          </a:xfrm>
          <a:prstGeom prst="rect">
            <a:avLst/>
          </a:prstGeom>
        </p:spPr>
      </p:pic>
      <p:sp>
        <p:nvSpPr>
          <p:cNvPr id="6" name="TextBox 5"/>
          <p:cNvSpPr txBox="1"/>
          <p:nvPr/>
        </p:nvSpPr>
        <p:spPr>
          <a:xfrm>
            <a:off x="0" y="50098"/>
            <a:ext cx="4040003" cy="2550607"/>
          </a:xfrm>
          <a:prstGeom prst="rect">
            <a:avLst/>
          </a:prstGeom>
          <a:noFill/>
        </p:spPr>
        <p:txBody>
          <a:bodyPr wrap="square" lIns="360000" tIns="360000" rIns="360000" bIns="360000" rtlCol="0">
            <a:spAutoFit/>
          </a:bodyPr>
          <a:lstStyle/>
          <a:p>
            <a:r>
              <a:rPr lang="en-GB" b="1" dirty="0" smtClean="0">
                <a:solidFill>
                  <a:prstClr val="black"/>
                </a:solidFill>
                <a:effectLst>
                  <a:outerShdw blurRad="38100" dist="38100" dir="2700000" algn="tl">
                    <a:srgbClr val="000000">
                      <a:alpha val="43137"/>
                    </a:srgbClr>
                  </a:outerShdw>
                </a:effectLst>
              </a:rPr>
              <a:t>Topics in modern cultural history – </a:t>
            </a:r>
          </a:p>
          <a:p>
            <a:r>
              <a:rPr lang="en-GB" b="1" dirty="0" smtClean="0">
                <a:solidFill>
                  <a:prstClr val="black"/>
                </a:solidFill>
                <a:effectLst>
                  <a:outerShdw blurRad="38100" dist="38100" dir="2700000" algn="tl">
                    <a:srgbClr val="000000">
                      <a:alpha val="43137"/>
                    </a:srgbClr>
                  </a:outerShdw>
                </a:effectLst>
              </a:rPr>
              <a:t>e.g. contested memory of WWI</a:t>
            </a:r>
          </a:p>
          <a:p>
            <a:r>
              <a:rPr lang="en-GB" sz="1650" dirty="0">
                <a:solidFill>
                  <a:prstClr val="black"/>
                </a:solidFill>
              </a:rPr>
              <a:t>From </a:t>
            </a:r>
            <a:r>
              <a:rPr lang="en-GB" sz="1650" dirty="0" smtClean="0">
                <a:solidFill>
                  <a:prstClr val="black"/>
                </a:solidFill>
              </a:rPr>
              <a:t>AHHI7023 </a:t>
            </a:r>
            <a:r>
              <a:rPr lang="en-US" sz="1650" dirty="0" smtClean="0">
                <a:solidFill>
                  <a:prstClr val="black"/>
                </a:solidFill>
              </a:rPr>
              <a:t>Looking Back:</a:t>
            </a:r>
          </a:p>
          <a:p>
            <a:r>
              <a:rPr lang="en-US" sz="1650" dirty="0" smtClean="0">
                <a:solidFill>
                  <a:prstClr val="black"/>
                </a:solidFill>
              </a:rPr>
              <a:t>A Study of War Memory and Commemoration</a:t>
            </a:r>
          </a:p>
          <a:p>
            <a:endParaRPr lang="en-GB" sz="1650" b="1" dirty="0">
              <a:solidFill>
                <a:prstClr val="black"/>
              </a:solidFill>
              <a:effectLst>
                <a:outerShdw blurRad="38100" dist="38100" dir="2700000" algn="tl">
                  <a:srgbClr val="000000">
                    <a:alpha val="43137"/>
                  </a:srgbClr>
                </a:outerShdw>
              </a:effectLst>
            </a:endParaRPr>
          </a:p>
          <a:p>
            <a:endParaRPr lang="en-GB" sz="1650" dirty="0" smtClean="0">
              <a:solidFill>
                <a:prstClr val="black"/>
              </a:solidFill>
            </a:endParaRPr>
          </a:p>
        </p:txBody>
      </p:sp>
    </p:spTree>
    <p:extLst>
      <p:ext uri="{BB962C8B-B14F-4D97-AF65-F5344CB8AC3E}">
        <p14:creationId xmlns:p14="http://schemas.microsoft.com/office/powerpoint/2010/main" val="2465064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8520" y="3140968"/>
            <a:ext cx="9505056" cy="1470025"/>
          </a:xfrm>
        </p:spPr>
        <p:txBody>
          <a:bodyPr lIns="540000" rIns="540000">
            <a:normAutofit/>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sz="9600" dirty="0" smtClean="0">
              <a:solidFill>
                <a:schemeClr val="tx1"/>
              </a:solidFill>
            </a:endParaRPr>
          </a:p>
          <a:p>
            <a:endParaRPr lang="en-GB" dirty="0" smtClean="0"/>
          </a:p>
          <a:p>
            <a:endParaRPr lang="en-GB" dirty="0"/>
          </a:p>
        </p:txBody>
      </p:sp>
      <p:sp>
        <p:nvSpPr>
          <p:cNvPr id="5" name="Rectangle 4"/>
          <p:cNvSpPr/>
          <p:nvPr/>
        </p:nvSpPr>
        <p:spPr>
          <a:xfrm>
            <a:off x="2195736" y="1628800"/>
            <a:ext cx="4393194" cy="2308324"/>
          </a:xfrm>
          <a:prstGeom prst="rect">
            <a:avLst/>
          </a:prstGeom>
        </p:spPr>
        <p:txBody>
          <a:bodyPr wrap="square">
            <a:spAutoFit/>
          </a:bodyPr>
          <a:lstStyle/>
          <a:p>
            <a:pPr algn="ctr"/>
            <a:r>
              <a:rPr lang="en-GB" sz="4800" b="1" dirty="0" smtClean="0">
                <a:solidFill>
                  <a:srgbClr val="FF0000"/>
                </a:solidFill>
                <a:effectLst>
                  <a:outerShdw blurRad="38100" dist="38100" dir="2700000" algn="tl">
                    <a:srgbClr val="000000">
                      <a:alpha val="43137"/>
                    </a:srgbClr>
                  </a:outerShdw>
                </a:effectLst>
              </a:rPr>
              <a:t>When did modern history ‘start’?</a:t>
            </a:r>
          </a:p>
        </p:txBody>
      </p:sp>
    </p:spTree>
    <p:extLst>
      <p:ext uri="{BB962C8B-B14F-4D97-AF65-F5344CB8AC3E}">
        <p14:creationId xmlns:p14="http://schemas.microsoft.com/office/powerpoint/2010/main" val="40470914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What is Modern History?</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620688"/>
            <a:ext cx="8424936" cy="5832648"/>
          </a:xfrm>
        </p:spPr>
        <p:txBody>
          <a:bodyPr>
            <a:noAutofit/>
          </a:bodyPr>
          <a:lstStyle/>
          <a:p>
            <a:pPr marL="0" indent="0" algn="ctr">
              <a:buNone/>
            </a:pPr>
            <a:r>
              <a:rPr lang="en-GB" sz="4000" b="1" dirty="0" smtClean="0"/>
              <a:t>When did modern history ‘start’?</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94744"/>
            <a:ext cx="2455225" cy="3396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1328513"/>
            <a:ext cx="4155106" cy="328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9359" y="3501008"/>
            <a:ext cx="2584641" cy="3356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462122" y="1328513"/>
            <a:ext cx="1461806" cy="1015663"/>
          </a:xfrm>
          <a:prstGeom prst="rect">
            <a:avLst/>
          </a:prstGeom>
          <a:noFill/>
        </p:spPr>
        <p:txBody>
          <a:bodyPr wrap="square" rtlCol="0">
            <a:spAutoFit/>
          </a:bodyPr>
          <a:lstStyle/>
          <a:p>
            <a:r>
              <a:rPr lang="en-GB" dirty="0">
                <a:solidFill>
                  <a:prstClr val="black"/>
                </a:solidFill>
              </a:rPr>
              <a:t>Renaissance</a:t>
            </a:r>
          </a:p>
          <a:p>
            <a:r>
              <a:rPr lang="en-GB" sz="1200" dirty="0">
                <a:solidFill>
                  <a:prstClr val="black"/>
                </a:solidFill>
              </a:rPr>
              <a:t>(i.e. 14</a:t>
            </a:r>
            <a:r>
              <a:rPr lang="en-GB" sz="1200" baseline="30000" dirty="0">
                <a:solidFill>
                  <a:prstClr val="black"/>
                </a:solidFill>
              </a:rPr>
              <a:t>th</a:t>
            </a:r>
            <a:r>
              <a:rPr lang="en-GB" sz="1200" dirty="0">
                <a:solidFill>
                  <a:prstClr val="black"/>
                </a:solidFill>
              </a:rPr>
              <a:t>–17</a:t>
            </a:r>
            <a:r>
              <a:rPr lang="en-GB" sz="1200" baseline="30000" dirty="0">
                <a:solidFill>
                  <a:prstClr val="black"/>
                </a:solidFill>
              </a:rPr>
              <a:t>th</a:t>
            </a:r>
            <a:r>
              <a:rPr lang="en-GB" sz="1200" dirty="0">
                <a:solidFill>
                  <a:prstClr val="black"/>
                </a:solidFill>
              </a:rPr>
              <a:t>  centuries)</a:t>
            </a:r>
          </a:p>
          <a:p>
            <a:endParaRPr lang="en-GB" dirty="0">
              <a:solidFill>
                <a:prstClr val="black"/>
              </a:solidFill>
            </a:endParaRPr>
          </a:p>
        </p:txBody>
      </p:sp>
      <p:sp>
        <p:nvSpPr>
          <p:cNvPr id="11" name="TextBox 10"/>
          <p:cNvSpPr txBox="1"/>
          <p:nvPr/>
        </p:nvSpPr>
        <p:spPr>
          <a:xfrm>
            <a:off x="179512" y="6165303"/>
            <a:ext cx="1763688" cy="830997"/>
          </a:xfrm>
          <a:prstGeom prst="rect">
            <a:avLst/>
          </a:prstGeom>
          <a:noFill/>
        </p:spPr>
        <p:txBody>
          <a:bodyPr wrap="square" rtlCol="0">
            <a:spAutoFit/>
          </a:bodyPr>
          <a:lstStyle/>
          <a:p>
            <a:r>
              <a:rPr lang="en-GB" dirty="0">
                <a:solidFill>
                  <a:prstClr val="black"/>
                </a:solidFill>
              </a:rPr>
              <a:t>Enlightenment</a:t>
            </a:r>
          </a:p>
          <a:p>
            <a:r>
              <a:rPr lang="en-GB" sz="1200" dirty="0">
                <a:solidFill>
                  <a:prstClr val="black"/>
                </a:solidFill>
              </a:rPr>
              <a:t>(17</a:t>
            </a:r>
            <a:r>
              <a:rPr lang="en-GB" sz="1200" baseline="30000" dirty="0">
                <a:solidFill>
                  <a:prstClr val="black"/>
                </a:solidFill>
              </a:rPr>
              <a:t>th</a:t>
            </a:r>
            <a:r>
              <a:rPr lang="en-GB" sz="1200" dirty="0">
                <a:solidFill>
                  <a:prstClr val="black"/>
                </a:solidFill>
              </a:rPr>
              <a:t> –18</a:t>
            </a:r>
            <a:r>
              <a:rPr lang="en-GB" sz="1200" baseline="30000" dirty="0">
                <a:solidFill>
                  <a:prstClr val="black"/>
                </a:solidFill>
              </a:rPr>
              <a:t>th</a:t>
            </a:r>
            <a:r>
              <a:rPr lang="en-GB" sz="1200" dirty="0">
                <a:solidFill>
                  <a:prstClr val="black"/>
                </a:solidFill>
              </a:rPr>
              <a:t> centuries)</a:t>
            </a:r>
          </a:p>
          <a:p>
            <a:endParaRPr lang="en-GB" dirty="0">
              <a:solidFill>
                <a:prstClr val="black"/>
              </a:solidFill>
            </a:endParaRPr>
          </a:p>
        </p:txBody>
      </p:sp>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43200" y="4157663"/>
            <a:ext cx="4103687" cy="2700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p:cNvSpPr txBox="1"/>
          <p:nvPr/>
        </p:nvSpPr>
        <p:spPr>
          <a:xfrm>
            <a:off x="2885289" y="2492896"/>
            <a:ext cx="1461806" cy="1200329"/>
          </a:xfrm>
          <a:prstGeom prst="rect">
            <a:avLst/>
          </a:prstGeom>
          <a:noFill/>
        </p:spPr>
        <p:txBody>
          <a:bodyPr wrap="square" rtlCol="0">
            <a:spAutoFit/>
          </a:bodyPr>
          <a:lstStyle/>
          <a:p>
            <a:r>
              <a:rPr lang="en-GB" dirty="0">
                <a:solidFill>
                  <a:prstClr val="black"/>
                </a:solidFill>
              </a:rPr>
              <a:t>Revolution</a:t>
            </a:r>
          </a:p>
          <a:p>
            <a:r>
              <a:rPr lang="en-GB" sz="1200" dirty="0">
                <a:solidFill>
                  <a:prstClr val="black"/>
                </a:solidFill>
              </a:rPr>
              <a:t>(French 18</a:t>
            </a:r>
            <a:r>
              <a:rPr lang="en-GB" sz="1200" baseline="30000" dirty="0">
                <a:solidFill>
                  <a:prstClr val="black"/>
                </a:solidFill>
              </a:rPr>
              <a:t>th</a:t>
            </a:r>
            <a:r>
              <a:rPr lang="en-GB" sz="1200" dirty="0">
                <a:solidFill>
                  <a:prstClr val="black"/>
                </a:solidFill>
              </a:rPr>
              <a:t>–19</a:t>
            </a:r>
            <a:r>
              <a:rPr lang="en-GB" sz="1200" baseline="30000" dirty="0">
                <a:solidFill>
                  <a:prstClr val="black"/>
                </a:solidFill>
              </a:rPr>
              <a:t>th</a:t>
            </a:r>
            <a:r>
              <a:rPr lang="en-GB" sz="1200" dirty="0">
                <a:solidFill>
                  <a:prstClr val="black"/>
                </a:solidFill>
              </a:rPr>
              <a:t> centuries; Industrial, 19</a:t>
            </a:r>
            <a:r>
              <a:rPr lang="en-GB" sz="1200" baseline="30000" dirty="0">
                <a:solidFill>
                  <a:prstClr val="black"/>
                </a:solidFill>
              </a:rPr>
              <a:t>th</a:t>
            </a:r>
            <a:r>
              <a:rPr lang="en-GB" sz="1200" dirty="0">
                <a:solidFill>
                  <a:prstClr val="black"/>
                </a:solidFill>
              </a:rPr>
              <a:t> century –?) </a:t>
            </a:r>
          </a:p>
          <a:p>
            <a:endParaRPr lang="en-GB" dirty="0">
              <a:solidFill>
                <a:prstClr val="black"/>
              </a:solidFill>
            </a:endParaRPr>
          </a:p>
        </p:txBody>
      </p:sp>
    </p:spTree>
    <p:extLst>
      <p:ext uri="{BB962C8B-B14F-4D97-AF65-F5344CB8AC3E}">
        <p14:creationId xmlns:p14="http://schemas.microsoft.com/office/powerpoint/2010/main" val="5321384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What is Modern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buNone/>
            </a:pPr>
            <a:r>
              <a:rPr lang="en-GB" sz="2800" b="1" dirty="0"/>
              <a:t>modern, adj. and n.</a:t>
            </a:r>
          </a:p>
          <a:p>
            <a:pPr marL="0" indent="0">
              <a:buNone/>
            </a:pPr>
            <a:r>
              <a:rPr lang="en-GB" sz="1800" dirty="0"/>
              <a:t>1. </a:t>
            </a:r>
            <a:r>
              <a:rPr lang="en-GB" sz="1800" dirty="0" smtClean="0"/>
              <a:t> </a:t>
            </a:r>
            <a:r>
              <a:rPr lang="en-GB" sz="1800" b="1" dirty="0" smtClean="0"/>
              <a:t>Being </a:t>
            </a:r>
            <a:r>
              <a:rPr lang="en-GB" sz="1800" b="1" dirty="0"/>
              <a:t>in existence at this time; current, present</a:t>
            </a:r>
            <a:r>
              <a:rPr lang="en-GB" sz="1800" dirty="0"/>
              <a:t>. </a:t>
            </a:r>
          </a:p>
          <a:p>
            <a:pPr marL="0" indent="0">
              <a:buNone/>
            </a:pPr>
            <a:endParaRPr lang="en-GB" sz="1800" dirty="0" smtClean="0"/>
          </a:p>
          <a:p>
            <a:pPr marL="0" indent="0">
              <a:buNone/>
            </a:pPr>
            <a:r>
              <a:rPr lang="en-GB" sz="1800" dirty="0" smtClean="0"/>
              <a:t>2</a:t>
            </a:r>
            <a:r>
              <a:rPr lang="en-GB" sz="1800" dirty="0"/>
              <a:t>. </a:t>
            </a:r>
            <a:r>
              <a:rPr lang="en-GB" sz="1800" dirty="0" smtClean="0"/>
              <a:t> a</a:t>
            </a:r>
            <a:r>
              <a:rPr lang="en-GB" sz="1800" dirty="0"/>
              <a:t>. Of or relating to the present and recent times, as </a:t>
            </a:r>
            <a:r>
              <a:rPr lang="en-GB" sz="1800" b="1" dirty="0"/>
              <a:t>opposed to the remote past; </a:t>
            </a:r>
            <a:r>
              <a:rPr lang="en-GB" sz="1800" dirty="0"/>
              <a:t>of, relating to, or originating in the current age or period.</a:t>
            </a:r>
          </a:p>
          <a:p>
            <a:pPr marL="0" indent="0">
              <a:buNone/>
            </a:pPr>
            <a:endParaRPr lang="en-GB" sz="1800" dirty="0" smtClean="0"/>
          </a:p>
          <a:p>
            <a:pPr marL="0" indent="0">
              <a:buNone/>
            </a:pPr>
            <a:r>
              <a:rPr lang="en-GB" sz="1800" dirty="0" smtClean="0"/>
              <a:t>…  </a:t>
            </a:r>
            <a:r>
              <a:rPr lang="en-GB" sz="1800" dirty="0"/>
              <a:t>d. Of, relating to, or designating a current or recent movement or trend in art, architecture, etc., characterized by a departure from or a repudiation of accepted or traditional styles and values. Freq. in modern art. Also: designating or relating to work produced by such a movement; = modernist adj.   </a:t>
            </a:r>
            <a:endParaRPr lang="en-GB" sz="1800" dirty="0" smtClean="0"/>
          </a:p>
          <a:p>
            <a:pPr marL="0" indent="0">
              <a:buNone/>
            </a:pPr>
            <a:endParaRPr lang="en-GB" sz="1800" dirty="0" smtClean="0"/>
          </a:p>
          <a:p>
            <a:pPr marL="0" indent="0">
              <a:buNone/>
            </a:pPr>
            <a:r>
              <a:rPr lang="en-GB" sz="1800" dirty="0" smtClean="0"/>
              <a:t>3</a:t>
            </a:r>
            <a:r>
              <a:rPr lang="en-GB" sz="1800" dirty="0"/>
              <a:t>. </a:t>
            </a:r>
            <a:r>
              <a:rPr lang="en-GB" sz="1800" dirty="0" smtClean="0"/>
              <a:t> a</a:t>
            </a:r>
            <a:r>
              <a:rPr lang="en-GB" sz="1800" dirty="0"/>
              <a:t>. </a:t>
            </a:r>
            <a:r>
              <a:rPr lang="en-GB" sz="1800" b="1" dirty="0"/>
              <a:t>Characteristic of the present time, or the time of writing</a:t>
            </a:r>
            <a:r>
              <a:rPr lang="en-GB" sz="1800" dirty="0"/>
              <a:t>; not old-fashioned, antiquated, or obsolete</a:t>
            </a:r>
            <a:r>
              <a:rPr lang="en-GB" sz="1800" b="1" dirty="0"/>
              <a:t>; employing the most up-to-date ideas, techniques, or equipmen</a:t>
            </a:r>
            <a:r>
              <a:rPr lang="en-GB" sz="1800" dirty="0"/>
              <a:t>t.</a:t>
            </a:r>
          </a:p>
          <a:p>
            <a:pPr marL="0" indent="0">
              <a:buNone/>
            </a:pPr>
            <a:endParaRPr lang="en-GB" sz="1800" dirty="0"/>
          </a:p>
          <a:p>
            <a:pPr marL="0" indent="0">
              <a:buNone/>
            </a:pPr>
            <a:r>
              <a:rPr lang="en-GB" sz="1800" dirty="0" smtClean="0"/>
              <a:t>b</a:t>
            </a:r>
            <a:r>
              <a:rPr lang="en-GB" sz="1800" dirty="0"/>
              <a:t>. Of a person or (occas.) something personified: up to date in behaviour, outlook, opinions, etc.; embracing innovation and new ideas; liberal-minded. Esp. in modern girl, modern woman</a:t>
            </a:r>
            <a:r>
              <a:rPr lang="en-GB" sz="1400" dirty="0"/>
              <a:t>.</a:t>
            </a:r>
          </a:p>
        </p:txBody>
      </p:sp>
    </p:spTree>
    <p:extLst>
      <p:ext uri="{BB962C8B-B14F-4D97-AF65-F5344CB8AC3E}">
        <p14:creationId xmlns:p14="http://schemas.microsoft.com/office/powerpoint/2010/main" val="34184310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What </a:t>
            </a:r>
            <a:r>
              <a:rPr lang="en-GB" sz="2800" b="1" dirty="0">
                <a:effectLst>
                  <a:outerShdw blurRad="38100" dist="38100" dir="2700000" algn="tl">
                    <a:srgbClr val="000000">
                      <a:alpha val="43137"/>
                    </a:srgbClr>
                  </a:outerShdw>
                </a:effectLst>
              </a:rPr>
              <a:t>is </a:t>
            </a:r>
            <a:r>
              <a:rPr lang="en-GB" sz="2800" b="1" dirty="0" smtClean="0">
                <a:effectLst>
                  <a:outerShdw blurRad="38100" dist="38100" dir="2700000" algn="tl">
                    <a:srgbClr val="000000">
                      <a:alpha val="43137"/>
                    </a:srgbClr>
                  </a:outerShdw>
                </a:effectLst>
              </a:rPr>
              <a:t>(Modern) History</a:t>
            </a:r>
            <a:r>
              <a:rPr lang="en-GB" sz="2800" b="1" dirty="0">
                <a:effectLst>
                  <a:outerShdw blurRad="38100" dist="38100" dir="2700000" algn="tl">
                    <a:srgbClr val="000000">
                      <a:alpha val="43137"/>
                    </a:srgbClr>
                  </a:outerShdw>
                </a:effectLst>
              </a:rPr>
              <a:t>? Meanings and Definitions</a:t>
            </a:r>
            <a:br>
              <a:rPr lang="en-GB" sz="2800" b="1" dirty="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908720"/>
            <a:ext cx="8424936" cy="5832648"/>
          </a:xfrm>
        </p:spPr>
        <p:txBody>
          <a:bodyPr>
            <a:noAutofit/>
          </a:bodyPr>
          <a:lstStyle/>
          <a:p>
            <a:pPr marL="0" indent="0">
              <a:lnSpc>
                <a:spcPct val="100000"/>
              </a:lnSpc>
              <a:buNone/>
            </a:pPr>
            <a:r>
              <a:rPr lang="en-GB" sz="4000" b="1" dirty="0" smtClean="0"/>
              <a:t>‘Modern history begins with the Fall of Rome’ 			</a:t>
            </a:r>
            <a:r>
              <a:rPr lang="en-GB" sz="1800" dirty="0" smtClean="0"/>
              <a:t>(i.e. 4</a:t>
            </a:r>
            <a:r>
              <a:rPr lang="en-GB" sz="1800" baseline="30000" dirty="0" smtClean="0"/>
              <a:t>th</a:t>
            </a:r>
            <a:r>
              <a:rPr lang="en-GB" sz="1800" dirty="0" smtClean="0"/>
              <a:t> – 5</a:t>
            </a:r>
            <a:r>
              <a:rPr lang="en-GB" sz="1800" baseline="30000" dirty="0" smtClean="0"/>
              <a:t>th</a:t>
            </a:r>
            <a:r>
              <a:rPr lang="en-GB" sz="1800" dirty="0" smtClean="0"/>
              <a:t> Century ACE)</a:t>
            </a:r>
          </a:p>
          <a:p>
            <a:pPr marL="0" indent="0">
              <a:lnSpc>
                <a:spcPct val="100000"/>
              </a:lnSpc>
              <a:buNone/>
            </a:pPr>
            <a:r>
              <a:rPr lang="en-GB" sz="2800" dirty="0" smtClean="0"/>
              <a:t>Sir Frederick Maurice </a:t>
            </a:r>
            <a:r>
              <a:rPr lang="en-GB" sz="2800" dirty="0" err="1" smtClean="0"/>
              <a:t>Powicke</a:t>
            </a:r>
            <a:r>
              <a:rPr lang="en-GB" sz="2800" dirty="0" smtClean="0"/>
              <a:t> (1879–1963)</a:t>
            </a:r>
          </a:p>
          <a:p>
            <a:pPr marL="0" indent="0">
              <a:lnSpc>
                <a:spcPct val="100000"/>
              </a:lnSpc>
              <a:buNone/>
            </a:pPr>
            <a:r>
              <a:rPr lang="en-GB" sz="1600" dirty="0" smtClean="0"/>
              <a:t>Professor of </a:t>
            </a:r>
            <a:r>
              <a:rPr lang="en-GB" sz="1600" b="1" dirty="0" smtClean="0">
                <a:solidFill>
                  <a:srgbClr val="7030A0"/>
                </a:solidFill>
              </a:rPr>
              <a:t>Modern </a:t>
            </a:r>
            <a:r>
              <a:rPr lang="en-GB" sz="1600" b="1" dirty="0">
                <a:solidFill>
                  <a:srgbClr val="7030A0"/>
                </a:solidFill>
              </a:rPr>
              <a:t>H</a:t>
            </a:r>
            <a:r>
              <a:rPr lang="en-GB" sz="1600" b="1" dirty="0" smtClean="0">
                <a:solidFill>
                  <a:srgbClr val="7030A0"/>
                </a:solidFill>
              </a:rPr>
              <a:t>istory </a:t>
            </a:r>
            <a:r>
              <a:rPr lang="en-GB" sz="1600" dirty="0" smtClean="0"/>
              <a:t>at Queen’s University, Belfast, 1909 to 1919 </a:t>
            </a:r>
          </a:p>
          <a:p>
            <a:pPr marL="0" indent="0">
              <a:lnSpc>
                <a:spcPct val="100000"/>
              </a:lnSpc>
              <a:buNone/>
            </a:pPr>
            <a:r>
              <a:rPr lang="en-GB" sz="1600" dirty="0" smtClean="0"/>
              <a:t>Professor of </a:t>
            </a:r>
            <a:r>
              <a:rPr lang="en-GB" sz="1600" b="1" dirty="0" smtClean="0">
                <a:solidFill>
                  <a:srgbClr val="00B050"/>
                </a:solidFill>
              </a:rPr>
              <a:t>Medieval History </a:t>
            </a:r>
            <a:r>
              <a:rPr lang="en-GB" sz="1600" dirty="0" smtClean="0"/>
              <a:t>at University of Manchester, 1919 to 1928</a:t>
            </a:r>
          </a:p>
          <a:p>
            <a:pPr marL="0" indent="0">
              <a:lnSpc>
                <a:spcPct val="100000"/>
              </a:lnSpc>
              <a:buNone/>
            </a:pPr>
            <a:r>
              <a:rPr lang="en-GB" sz="1600" dirty="0" smtClean="0"/>
              <a:t>Professor of </a:t>
            </a:r>
            <a:r>
              <a:rPr lang="en-GB" sz="1600" b="1" dirty="0" smtClean="0">
                <a:solidFill>
                  <a:srgbClr val="7030A0"/>
                </a:solidFill>
              </a:rPr>
              <a:t>Modern History </a:t>
            </a:r>
            <a:r>
              <a:rPr lang="en-GB" sz="1600" dirty="0" smtClean="0"/>
              <a:t>at University of Oxford, 1928 to 1947</a:t>
            </a:r>
          </a:p>
          <a:p>
            <a:pPr marL="400050" lvl="1" indent="0">
              <a:lnSpc>
                <a:spcPct val="100000"/>
              </a:lnSpc>
              <a:buNone/>
            </a:pPr>
            <a:endParaRPr lang="en-GB" sz="1200" dirty="0"/>
          </a:p>
          <a:p>
            <a:pPr marL="0" indent="0">
              <a:lnSpc>
                <a:spcPct val="100000"/>
              </a:lnSpc>
              <a:spcBef>
                <a:spcPts val="0"/>
              </a:spcBef>
              <a:buNone/>
            </a:pPr>
            <a:r>
              <a:rPr lang="en-GB" sz="1600" dirty="0" smtClean="0"/>
              <a:t>Works included:</a:t>
            </a:r>
          </a:p>
          <a:p>
            <a:pPr marL="0" indent="-457200">
              <a:lnSpc>
                <a:spcPct val="100000"/>
              </a:lnSpc>
              <a:spcBef>
                <a:spcPts val="0"/>
              </a:spcBef>
              <a:buNone/>
            </a:pPr>
            <a:r>
              <a:rPr lang="en-GB" sz="1600" i="1" dirty="0" smtClean="0">
                <a:effectLst/>
              </a:rPr>
              <a:t>The Loss of Normandy 1189–1204: Studies in the History of the </a:t>
            </a:r>
            <a:r>
              <a:rPr lang="en-GB" sz="1600" i="1" dirty="0" err="1" smtClean="0">
                <a:effectLst/>
              </a:rPr>
              <a:t>Angevin</a:t>
            </a:r>
            <a:r>
              <a:rPr lang="en-GB" sz="1600" i="1" dirty="0" smtClean="0">
                <a:effectLst/>
              </a:rPr>
              <a:t> Empire</a:t>
            </a:r>
            <a:r>
              <a:rPr lang="en-GB" sz="1600" dirty="0" smtClean="0">
                <a:effectLst/>
              </a:rPr>
              <a:t> (1913)</a:t>
            </a:r>
          </a:p>
          <a:p>
            <a:pPr marL="0" indent="-457200">
              <a:lnSpc>
                <a:spcPct val="100000"/>
              </a:lnSpc>
              <a:spcBef>
                <a:spcPts val="0"/>
              </a:spcBef>
              <a:buNone/>
            </a:pPr>
            <a:r>
              <a:rPr lang="en-GB" sz="1600" i="1" dirty="0" smtClean="0">
                <a:effectLst/>
              </a:rPr>
              <a:t>Gerald of Wales</a:t>
            </a:r>
            <a:r>
              <a:rPr lang="en-GB" sz="1600" dirty="0" smtClean="0">
                <a:effectLst/>
              </a:rPr>
              <a:t> (1928)</a:t>
            </a:r>
          </a:p>
          <a:p>
            <a:pPr marL="0" indent="-457200">
              <a:lnSpc>
                <a:spcPct val="100000"/>
              </a:lnSpc>
              <a:spcBef>
                <a:spcPts val="0"/>
              </a:spcBef>
              <a:buNone/>
            </a:pPr>
            <a:r>
              <a:rPr lang="en-GB" sz="1600" i="1" dirty="0" smtClean="0">
                <a:effectLst/>
              </a:rPr>
              <a:t>King Henry III and the Lord Edward: the Community of the Realm in the Thirteenth Century</a:t>
            </a:r>
            <a:r>
              <a:rPr lang="en-GB" sz="1600" dirty="0" smtClean="0">
                <a:effectLst/>
              </a:rPr>
              <a:t> (1947) 2 </a:t>
            </a:r>
            <a:r>
              <a:rPr lang="en-GB" sz="1600" dirty="0" err="1" smtClean="0">
                <a:effectLst/>
              </a:rPr>
              <a:t>vols</a:t>
            </a:r>
            <a:r>
              <a:rPr lang="en-GB" sz="1600" dirty="0" smtClean="0">
                <a:effectLst/>
              </a:rPr>
              <a:t> </a:t>
            </a:r>
            <a:r>
              <a:rPr lang="en-GB" sz="1600" i="1" dirty="0" smtClean="0">
                <a:effectLst/>
              </a:rPr>
              <a:t>Mediaeval England, 1066–1485</a:t>
            </a:r>
            <a:r>
              <a:rPr lang="en-GB" sz="1600" dirty="0" smtClean="0">
                <a:effectLst/>
              </a:rPr>
              <a:t> (1948)</a:t>
            </a:r>
          </a:p>
          <a:p>
            <a:pPr marL="0" indent="-457200">
              <a:lnSpc>
                <a:spcPct val="100000"/>
              </a:lnSpc>
              <a:spcBef>
                <a:spcPts val="0"/>
              </a:spcBef>
              <a:buNone/>
            </a:pPr>
            <a:r>
              <a:rPr lang="en-GB" sz="1600" i="1" dirty="0" smtClean="0">
                <a:effectLst/>
              </a:rPr>
              <a:t>Ways of Medieval Life and Thought: Essays and Addresses</a:t>
            </a:r>
            <a:r>
              <a:rPr lang="en-GB" sz="1600" dirty="0" smtClean="0">
                <a:effectLst/>
              </a:rPr>
              <a:t> (1949)</a:t>
            </a:r>
          </a:p>
          <a:p>
            <a:pPr marL="0" indent="-457200">
              <a:lnSpc>
                <a:spcPct val="100000"/>
              </a:lnSpc>
              <a:spcBef>
                <a:spcPts val="0"/>
              </a:spcBef>
              <a:buNone/>
            </a:pPr>
            <a:r>
              <a:rPr lang="en-GB" sz="1600" i="1" dirty="0" smtClean="0">
                <a:effectLst/>
              </a:rPr>
              <a:t>Oxford History of England – Thirteenth Century 1216 – 1307</a:t>
            </a:r>
            <a:r>
              <a:rPr lang="en-GB" sz="1600" dirty="0" smtClean="0">
                <a:effectLst/>
              </a:rPr>
              <a:t> (1953)</a:t>
            </a:r>
          </a:p>
          <a:p>
            <a:pPr marL="0" indent="-457200">
              <a:lnSpc>
                <a:spcPct val="100000"/>
              </a:lnSpc>
              <a:spcBef>
                <a:spcPts val="0"/>
              </a:spcBef>
              <a:buNone/>
            </a:pPr>
            <a:r>
              <a:rPr lang="en-GB" sz="1600" i="1" dirty="0" smtClean="0">
                <a:effectLst/>
              </a:rPr>
              <a:t>The Reformation in England</a:t>
            </a:r>
            <a:r>
              <a:rPr lang="en-GB" sz="1600" dirty="0" smtClean="0">
                <a:effectLst/>
              </a:rPr>
              <a:t> (1953)</a:t>
            </a:r>
          </a:p>
          <a:p>
            <a:pPr marL="400050" lvl="1" indent="0">
              <a:buNone/>
            </a:pPr>
            <a:endParaRPr lang="en-GB" sz="1200" dirty="0"/>
          </a:p>
        </p:txBody>
      </p:sp>
      <p:pic>
        <p:nvPicPr>
          <p:cNvPr id="307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1734533"/>
            <a:ext cx="2073275" cy="2079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174666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836712"/>
            <a:ext cx="8229600" cy="4525963"/>
          </a:xfrm>
        </p:spPr>
        <p:txBody>
          <a:bodyPr>
            <a:noAutofit/>
          </a:bodyPr>
          <a:lstStyle/>
          <a:p>
            <a:pPr marL="0" indent="0">
              <a:lnSpc>
                <a:spcPct val="100000"/>
              </a:lnSpc>
              <a:spcBef>
                <a:spcPts val="0"/>
              </a:spcBef>
              <a:buNone/>
            </a:pPr>
            <a:r>
              <a:rPr lang="en-GB" b="1" dirty="0">
                <a:solidFill>
                  <a:srgbClr val="00B050"/>
                </a:solidFill>
              </a:rPr>
              <a:t>m</a:t>
            </a:r>
            <a:r>
              <a:rPr lang="en-GB" b="1" dirty="0" smtClean="0">
                <a:solidFill>
                  <a:srgbClr val="00B050"/>
                </a:solidFill>
              </a:rPr>
              <a:t>edieval, adj. and n.</a:t>
            </a:r>
          </a:p>
          <a:p>
            <a:pPr marL="0" indent="0">
              <a:lnSpc>
                <a:spcPct val="100000"/>
              </a:lnSpc>
              <a:spcBef>
                <a:spcPts val="0"/>
              </a:spcBef>
              <a:buNone/>
            </a:pPr>
            <a:r>
              <a:rPr lang="en-GB" sz="1800" dirty="0" smtClean="0"/>
              <a:t>of or relating to a period of time intervening between (periods designated as) ancient and modern; </a:t>
            </a:r>
            <a:r>
              <a:rPr lang="en-GB" sz="1800" i="1" dirty="0" smtClean="0"/>
              <a:t>spec.</a:t>
            </a:r>
            <a:r>
              <a:rPr lang="en-GB" sz="1800" dirty="0" smtClean="0"/>
              <a:t> of, relating to, or characteristic of the Middle Ages. </a:t>
            </a:r>
          </a:p>
          <a:p>
            <a:pPr marL="400050" lvl="1" indent="0">
              <a:lnSpc>
                <a:spcPct val="100000"/>
              </a:lnSpc>
              <a:spcBef>
                <a:spcPts val="0"/>
              </a:spcBef>
              <a:buNone/>
            </a:pPr>
            <a:r>
              <a:rPr lang="en-GB" sz="1400" dirty="0" smtClean="0"/>
              <a:t>1817   T. D. </a:t>
            </a:r>
            <a:r>
              <a:rPr lang="en-GB" sz="1400" dirty="0" err="1" smtClean="0"/>
              <a:t>Fosbroke</a:t>
            </a:r>
            <a:r>
              <a:rPr lang="en-GB" sz="1400" dirty="0" smtClean="0"/>
              <a:t> </a:t>
            </a:r>
            <a:r>
              <a:rPr lang="en-GB" sz="1400" i="1" dirty="0" smtClean="0"/>
              <a:t>Brit. </a:t>
            </a:r>
            <a:r>
              <a:rPr lang="en-GB" sz="1400" i="1" dirty="0" err="1" smtClean="0"/>
              <a:t>Monachism</a:t>
            </a:r>
            <a:r>
              <a:rPr lang="en-GB" sz="1400" dirty="0" smtClean="0"/>
              <a:t> (ed. 2) I. Pref. p. vi,   The Author… professes to illustrate </a:t>
            </a:r>
            <a:r>
              <a:rPr lang="en-GB" sz="1400" dirty="0" err="1" smtClean="0"/>
              <a:t>mediæval</a:t>
            </a:r>
            <a:r>
              <a:rPr lang="en-GB" sz="1400" dirty="0" smtClean="0"/>
              <a:t> customs upon </a:t>
            </a:r>
            <a:r>
              <a:rPr lang="en-GB" sz="1400" dirty="0" err="1" smtClean="0"/>
              <a:t>mediæval</a:t>
            </a:r>
            <a:r>
              <a:rPr lang="en-GB" sz="1400" dirty="0" smtClean="0"/>
              <a:t> principles.</a:t>
            </a:r>
          </a:p>
          <a:p>
            <a:pPr marL="400050" lvl="1" indent="0">
              <a:lnSpc>
                <a:spcPct val="100000"/>
              </a:lnSpc>
              <a:spcBef>
                <a:spcPts val="0"/>
              </a:spcBef>
              <a:buNone/>
            </a:pPr>
            <a:r>
              <a:rPr lang="en-GB" sz="1400" dirty="0" smtClean="0"/>
              <a:t>1848   Webb </a:t>
            </a:r>
            <a:r>
              <a:rPr lang="en-GB" sz="1400" i="1" dirty="0" smtClean="0"/>
              <a:t>Sketches Continental </a:t>
            </a:r>
            <a:r>
              <a:rPr lang="en-GB" sz="1400" i="1" dirty="0" err="1" smtClean="0"/>
              <a:t>Ecclesiol</a:t>
            </a:r>
            <a:r>
              <a:rPr lang="en-GB" sz="1400" i="1" dirty="0" smtClean="0"/>
              <a:t>.</a:t>
            </a:r>
            <a:r>
              <a:rPr lang="en-GB" sz="1400" dirty="0" smtClean="0"/>
              <a:t> 22   Open grills were not uncommon in mediaeval times instead of close screens.</a:t>
            </a:r>
          </a:p>
          <a:p>
            <a:pPr marL="400050" lvl="1" indent="0">
              <a:lnSpc>
                <a:spcPct val="100000"/>
              </a:lnSpc>
              <a:spcBef>
                <a:spcPts val="0"/>
              </a:spcBef>
              <a:buNone/>
            </a:pPr>
            <a:r>
              <a:rPr lang="en-GB" sz="1400" dirty="0" smtClean="0"/>
              <a:t>1876   Stubbs </a:t>
            </a:r>
            <a:r>
              <a:rPr lang="en-GB" sz="1400" i="1" dirty="0" smtClean="0"/>
              <a:t>Early </a:t>
            </a:r>
            <a:r>
              <a:rPr lang="en-GB" sz="1400" i="1" dirty="0" err="1" smtClean="0"/>
              <a:t>Plantagenets</a:t>
            </a:r>
            <a:r>
              <a:rPr lang="en-GB" sz="1400" dirty="0" smtClean="0"/>
              <a:t>  Weapons drawn from the storehouse of medieval English history.</a:t>
            </a:r>
          </a:p>
          <a:p>
            <a:pPr marL="400050" lvl="1" indent="0">
              <a:lnSpc>
                <a:spcPct val="100000"/>
              </a:lnSpc>
              <a:spcBef>
                <a:spcPts val="0"/>
              </a:spcBef>
              <a:buNone/>
            </a:pPr>
            <a:r>
              <a:rPr lang="en-GB" sz="1400" dirty="0" smtClean="0"/>
              <a:t>1882   S. F. A. </a:t>
            </a:r>
            <a:r>
              <a:rPr lang="en-GB" sz="1400" dirty="0" err="1" smtClean="0"/>
              <a:t>Caulfeild</a:t>
            </a:r>
            <a:r>
              <a:rPr lang="en-GB" sz="1400" dirty="0" smtClean="0"/>
              <a:t> &amp; B. C. </a:t>
            </a:r>
            <a:r>
              <a:rPr lang="en-GB" sz="1400" dirty="0" err="1" smtClean="0"/>
              <a:t>Saward</a:t>
            </a:r>
            <a:r>
              <a:rPr lang="en-GB" sz="1400" dirty="0" smtClean="0"/>
              <a:t> </a:t>
            </a:r>
            <a:r>
              <a:rPr lang="en-GB" sz="1400" i="1" dirty="0" smtClean="0"/>
              <a:t>Dict. Needlework</a:t>
            </a:r>
            <a:r>
              <a:rPr lang="en-GB" sz="1400" dirty="0" smtClean="0"/>
              <a:t> 344/1   </a:t>
            </a:r>
            <a:r>
              <a:rPr lang="en-GB" sz="1400" i="1" dirty="0" smtClean="0"/>
              <a:t>Medieval embroidery</a:t>
            </a:r>
            <a:r>
              <a:rPr lang="en-GB" sz="1400" dirty="0" smtClean="0"/>
              <a:t>, this is a modern Embroidery worked in the same stitches as are used in Church Embroidery, [etc.].</a:t>
            </a:r>
          </a:p>
          <a:p>
            <a:pPr marL="0" indent="0">
              <a:lnSpc>
                <a:spcPct val="100000"/>
              </a:lnSpc>
              <a:spcBef>
                <a:spcPts val="0"/>
              </a:spcBef>
              <a:buNone/>
            </a:pPr>
            <a:endParaRPr lang="en-GB" sz="1400" b="1" dirty="0" smtClean="0"/>
          </a:p>
          <a:p>
            <a:pPr marL="0" indent="0" algn="just">
              <a:lnSpc>
                <a:spcPct val="100000"/>
              </a:lnSpc>
              <a:spcBef>
                <a:spcPts val="0"/>
              </a:spcBef>
              <a:buNone/>
            </a:pPr>
            <a:r>
              <a:rPr lang="en-GB" b="1" dirty="0" smtClean="0">
                <a:solidFill>
                  <a:srgbClr val="00B050"/>
                </a:solidFill>
              </a:rPr>
              <a:t>early modern adj. </a:t>
            </a:r>
          </a:p>
          <a:p>
            <a:pPr marL="0" indent="0" algn="just">
              <a:lnSpc>
                <a:spcPct val="100000"/>
              </a:lnSpc>
              <a:spcBef>
                <a:spcPts val="0"/>
              </a:spcBef>
              <a:buNone/>
            </a:pPr>
            <a:r>
              <a:rPr lang="en-GB" sz="1800" dirty="0" smtClean="0"/>
              <a:t>of, belonging to, or designating that period of history regarded as the earliest stage of modern history, now usually taken as extending from the late 15th cent. until the 18th cent. Early Modern English: a phase in the history of the English language lasting from approximately 1500–1700</a:t>
            </a:r>
            <a:r>
              <a:rPr lang="en-GB" sz="2000" dirty="0" smtClean="0"/>
              <a:t>.</a:t>
            </a:r>
          </a:p>
          <a:p>
            <a:pPr marL="400050" lvl="1" indent="0">
              <a:lnSpc>
                <a:spcPct val="100000"/>
              </a:lnSpc>
              <a:spcBef>
                <a:spcPts val="0"/>
              </a:spcBef>
              <a:buNone/>
            </a:pPr>
            <a:r>
              <a:rPr lang="en-GB" sz="1400" dirty="0" smtClean="0"/>
              <a:t>1817   </a:t>
            </a:r>
            <a:r>
              <a:rPr lang="en-GB" sz="1400" i="1" dirty="0" smtClean="0"/>
              <a:t>Examiner</a:t>
            </a:r>
            <a:r>
              <a:rPr lang="en-GB" sz="1400" dirty="0" smtClean="0"/>
              <a:t> 16 Nov.   The union of a masculine nation [</a:t>
            </a:r>
            <a:r>
              <a:rPr lang="en-GB" sz="1400" i="1" dirty="0" smtClean="0"/>
              <a:t>sc.</a:t>
            </a:r>
            <a:r>
              <a:rPr lang="en-GB" sz="1400" dirty="0" smtClean="0"/>
              <a:t> the Goths] with the degenerate Romans produced that fine race of people, the early modern Italians.</a:t>
            </a:r>
          </a:p>
          <a:p>
            <a:pPr marL="400050" lvl="1" indent="0">
              <a:lnSpc>
                <a:spcPct val="100000"/>
              </a:lnSpc>
              <a:spcBef>
                <a:spcPts val="0"/>
              </a:spcBef>
              <a:buNone/>
            </a:pPr>
            <a:r>
              <a:rPr lang="en-GB" sz="1400" dirty="0" smtClean="0"/>
              <a:t>1874   H. Sweet </a:t>
            </a:r>
            <a:r>
              <a:rPr lang="en-GB" sz="1400" i="1" dirty="0" smtClean="0"/>
              <a:t>Hist. Eng. Sounds</a:t>
            </a:r>
            <a:r>
              <a:rPr lang="en-GB" sz="1400" dirty="0" smtClean="0"/>
              <a:t> 83   The valuable pronouncing vocabulary of Early Modern English given by Mr. Ellis.</a:t>
            </a:r>
          </a:p>
          <a:p>
            <a:pPr marL="400050" lvl="1" indent="0">
              <a:lnSpc>
                <a:spcPct val="100000"/>
              </a:lnSpc>
              <a:spcBef>
                <a:spcPts val="0"/>
              </a:spcBef>
              <a:buNone/>
            </a:pPr>
            <a:r>
              <a:rPr lang="en-GB" sz="1400" dirty="0" smtClean="0"/>
              <a:t>1880   </a:t>
            </a:r>
            <a:r>
              <a:rPr lang="en-GB" sz="1400" i="1" dirty="0" smtClean="0"/>
              <a:t>Encycl. Brit.</a:t>
            </a:r>
            <a:r>
              <a:rPr lang="en-GB" sz="1400" dirty="0" smtClean="0"/>
              <a:t> XI. 351/2   The book may be regarded as a general view of early modern history.</a:t>
            </a:r>
          </a:p>
          <a:p>
            <a:pPr marL="400050" lvl="1" indent="0">
              <a:lnSpc>
                <a:spcPct val="100000"/>
              </a:lnSpc>
              <a:spcBef>
                <a:spcPts val="0"/>
              </a:spcBef>
              <a:buNone/>
            </a:pPr>
            <a:r>
              <a:rPr lang="en-GB" sz="1400" dirty="0" smtClean="0"/>
              <a:t>1953   </a:t>
            </a:r>
            <a:r>
              <a:rPr lang="en-GB" sz="1400" i="1" dirty="0" err="1" smtClean="0"/>
              <a:t>Jrnl</a:t>
            </a:r>
            <a:r>
              <a:rPr lang="en-GB" sz="1400" i="1" dirty="0" smtClean="0"/>
              <a:t>. Hist. Ideas</a:t>
            </a:r>
            <a:r>
              <a:rPr lang="en-GB" sz="1400" dirty="0" smtClean="0"/>
              <a:t> 14 36   The classicist humanism of the early modern age originated in a deep longing for a new society and a new individual.</a:t>
            </a:r>
          </a:p>
          <a:p>
            <a:pPr marL="400050" lvl="1" indent="0">
              <a:lnSpc>
                <a:spcPct val="120000"/>
              </a:lnSpc>
              <a:buNone/>
            </a:pPr>
            <a:endParaRPr lang="en-GB" sz="1500" dirty="0"/>
          </a:p>
          <a:p>
            <a:pPr marL="0" indent="0">
              <a:lnSpc>
                <a:spcPct val="120000"/>
              </a:lnSpc>
              <a:buNone/>
            </a:pPr>
            <a:endParaRPr lang="en-GB" sz="1500" dirty="0" smtClean="0"/>
          </a:p>
        </p:txBody>
      </p:sp>
      <p:sp>
        <p:nvSpPr>
          <p:cNvPr id="4" name="Title 1"/>
          <p:cNvSpPr txBox="1">
            <a:spLocks/>
          </p:cNvSpPr>
          <p:nvPr/>
        </p:nvSpPr>
        <p:spPr>
          <a:xfrm>
            <a:off x="467544"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smtClean="0">
                <a:effectLst>
                  <a:outerShdw blurRad="38100" dist="38100" dir="2700000" algn="tl">
                    <a:srgbClr val="000000">
                      <a:alpha val="43137"/>
                    </a:srgbClr>
                  </a:outerShdw>
                </a:effectLst>
              </a:rPr>
              <a:t> </a:t>
            </a:r>
            <a:r>
              <a:rPr lang="en-GB" sz="2800" b="1" dirty="0">
                <a:effectLst>
                  <a:outerShdw blurRad="38100" dist="38100" dir="2700000" algn="tl">
                    <a:srgbClr val="000000">
                      <a:alpha val="43137"/>
                    </a:srgbClr>
                  </a:outerShdw>
                </a:effectLst>
              </a:rPr>
              <a:t>What is History? Meanings and Definitions</a:t>
            </a:r>
          </a:p>
        </p:txBody>
      </p:sp>
    </p:spTree>
    <p:extLst>
      <p:ext uri="{BB962C8B-B14F-4D97-AF65-F5344CB8AC3E}">
        <p14:creationId xmlns:p14="http://schemas.microsoft.com/office/powerpoint/2010/main" val="30835364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history, n.</a:t>
            </a:r>
          </a:p>
          <a:p>
            <a:pPr marL="0" indent="0" algn="just">
              <a:buNone/>
            </a:pPr>
            <a:r>
              <a:rPr lang="en-GB" sz="2800" b="1" dirty="0"/>
              <a:t>I </a:t>
            </a:r>
            <a:r>
              <a:rPr lang="en-GB" sz="2800" b="1" i="1" dirty="0"/>
              <a:t>Senses relating to the narration, representation, or study of events or phenomena</a:t>
            </a:r>
            <a:endParaRPr lang="en-GB" sz="2800" b="1" dirty="0" smtClean="0"/>
          </a:p>
          <a:p>
            <a:pPr marL="0" indent="0" algn="just">
              <a:buNone/>
            </a:pPr>
            <a:endParaRPr lang="en-GB" sz="2800" b="1" dirty="0" smtClean="0"/>
          </a:p>
          <a:p>
            <a:pPr marL="0" indent="0" algn="just">
              <a:buNone/>
            </a:pPr>
            <a:r>
              <a:rPr lang="en-GB" sz="2800" b="1" dirty="0" smtClean="0"/>
              <a:t>II  </a:t>
            </a:r>
            <a:r>
              <a:rPr lang="en-GB" sz="2800" b="1" i="1" dirty="0" smtClean="0"/>
              <a:t>Past events and related senses</a:t>
            </a:r>
          </a:p>
          <a:p>
            <a:pPr marL="0" indent="0" algn="just">
              <a:buNone/>
            </a:pPr>
            <a:r>
              <a:rPr lang="en-GB" sz="1600" dirty="0" smtClean="0"/>
              <a:t>7.</a:t>
            </a:r>
          </a:p>
          <a:p>
            <a:pPr marL="0" indent="0" algn="just">
              <a:buNone/>
            </a:pPr>
            <a:r>
              <a:rPr lang="en-GB" sz="1600" dirty="0" smtClean="0"/>
              <a:t>a) The whole series of past events connected with a particular person, country, institution, or thing.</a:t>
            </a:r>
          </a:p>
          <a:p>
            <a:pPr marL="400050" lvl="1" indent="0" algn="just">
              <a:buNone/>
            </a:pPr>
            <a:r>
              <a:rPr lang="en-GB" sz="1400" dirty="0" smtClean="0"/>
              <a:t>2009   </a:t>
            </a:r>
            <a:r>
              <a:rPr lang="en-GB" sz="1400" i="1" dirty="0" smtClean="0"/>
              <a:t>Vanity Fair </a:t>
            </a:r>
            <a:r>
              <a:rPr lang="en-GB" sz="1400" dirty="0" smtClean="0"/>
              <a:t>(N.Y.) Dec. 260/1   It was a very dramatic moment in the history of Italy.</a:t>
            </a:r>
          </a:p>
          <a:p>
            <a:pPr marL="0" indent="0" algn="just">
              <a:buNone/>
            </a:pPr>
            <a:endParaRPr lang="en-GB" sz="1600" dirty="0" smtClean="0"/>
          </a:p>
          <a:p>
            <a:pPr marL="0" indent="0" algn="just">
              <a:buNone/>
            </a:pPr>
            <a:r>
              <a:rPr lang="en-GB" sz="1600" i="1" dirty="0" smtClean="0"/>
              <a:t>b)</a:t>
            </a:r>
            <a:r>
              <a:rPr lang="en-GB" sz="1600" i="1" dirty="0"/>
              <a:t> </a:t>
            </a:r>
            <a:r>
              <a:rPr lang="en-GB" sz="1600" i="1" dirty="0" smtClean="0"/>
              <a:t>The aggregate of past events; the course of human affairs.</a:t>
            </a:r>
          </a:p>
          <a:p>
            <a:pPr marL="400050" lvl="1" indent="0" algn="just">
              <a:buNone/>
            </a:pPr>
            <a:r>
              <a:rPr lang="en-GB" sz="1400" dirty="0" smtClean="0"/>
              <a:t>1745   </a:t>
            </a:r>
            <a:r>
              <a:rPr lang="en-GB" sz="1400" i="1" dirty="0" smtClean="0"/>
              <a:t>Universal Hist</a:t>
            </a:r>
            <a:r>
              <a:rPr lang="en-GB" sz="1400" dirty="0" smtClean="0"/>
              <a:t>. (Dublin rev. ed.) VIII. 258   The giving a full, distinct, and perspicuous account of such perplexed parts of history, is one of the greatest services a writer can render to posterity.</a:t>
            </a:r>
          </a:p>
          <a:p>
            <a:pPr marL="400050" lvl="1" indent="0" algn="just">
              <a:buNone/>
            </a:pPr>
            <a:r>
              <a:rPr lang="en-GB" sz="1400" dirty="0" smtClean="0"/>
              <a:t>1871   S. Smiles </a:t>
            </a:r>
            <a:r>
              <a:rPr lang="en-GB" sz="1400" i="1" dirty="0" smtClean="0"/>
              <a:t>Character </a:t>
            </a:r>
            <a:r>
              <a:rPr lang="en-GB" sz="1400" dirty="0" smtClean="0"/>
              <a:t>i. 22   History is but continuous humanity influenced by men of character.</a:t>
            </a:r>
          </a:p>
          <a:p>
            <a:pPr marL="400050" lvl="1" indent="0" algn="just">
              <a:buNone/>
            </a:pPr>
            <a:r>
              <a:rPr lang="en-GB" sz="1400" dirty="0" smtClean="0"/>
              <a:t>1902   G. S. Whitmore </a:t>
            </a:r>
            <a:r>
              <a:rPr lang="en-GB" sz="1400" i="1" dirty="0" smtClean="0"/>
              <a:t>Last Maori War </a:t>
            </a:r>
            <a:r>
              <a:rPr lang="en-GB" sz="1400" dirty="0" smtClean="0"/>
              <a:t>p. vi,   Everything should be done to save the native people from the fate which in all history had befallen aboriginal races brought into contact with civilization.</a:t>
            </a:r>
          </a:p>
          <a:p>
            <a:pPr marL="400050" lvl="1" indent="0" algn="just">
              <a:buNone/>
            </a:pPr>
            <a:r>
              <a:rPr lang="en-GB" sz="1400" dirty="0" smtClean="0"/>
              <a:t>2008   </a:t>
            </a:r>
            <a:r>
              <a:rPr lang="en-GB" sz="1400" i="1" dirty="0" smtClean="0"/>
              <a:t>Independent</a:t>
            </a:r>
            <a:r>
              <a:rPr lang="en-GB" sz="1400" dirty="0" smtClean="0"/>
              <a:t> 20 June 34/1   Some of humankind's most significant advances throughout history have been a result of agricultural innovation.</a:t>
            </a:r>
          </a:p>
          <a:p>
            <a:pPr marL="0" indent="0" algn="just">
              <a:buNone/>
            </a:pPr>
            <a:endParaRPr lang="en-GB" sz="1600" dirty="0" smtClean="0"/>
          </a:p>
          <a:p>
            <a:pPr marL="0" indent="0" algn="just">
              <a:buNone/>
            </a:pPr>
            <a:r>
              <a:rPr lang="en-GB" sz="1600" dirty="0" smtClean="0"/>
              <a:t> </a:t>
            </a:r>
          </a:p>
        </p:txBody>
      </p:sp>
    </p:spTree>
    <p:extLst>
      <p:ext uri="{BB962C8B-B14F-4D97-AF65-F5344CB8AC3E}">
        <p14:creationId xmlns:p14="http://schemas.microsoft.com/office/powerpoint/2010/main" val="37365524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What is History</a:t>
            </a:r>
            <a:r>
              <a:rPr lang="en-GB" sz="2800" b="1" dirty="0">
                <a:effectLst>
                  <a:outerShdw blurRad="38100" dist="38100" dir="2700000" algn="tl">
                    <a:srgbClr val="000000">
                      <a:alpha val="43137"/>
                    </a:srgbClr>
                  </a:outerShdw>
                </a:effectLst>
              </a:rPr>
              <a:t>? </a:t>
            </a:r>
            <a:r>
              <a:rPr lang="en-GB" sz="2800" b="1" dirty="0" smtClean="0">
                <a:effectLst>
                  <a:outerShdw blurRad="38100" dist="38100" dir="2700000" algn="tl">
                    <a:srgbClr val="000000">
                      <a:alpha val="43137"/>
                    </a:srgbClr>
                  </a:outerShdw>
                </a:effectLst>
              </a:rPr>
              <a:t>Meanings </a:t>
            </a:r>
            <a:r>
              <a:rPr lang="en-GB" sz="2800" b="1" dirty="0">
                <a:effectLst>
                  <a:outerShdw blurRad="38100" dist="38100" dir="2700000" algn="tl">
                    <a:srgbClr val="000000">
                      <a:alpha val="43137"/>
                    </a:srgbClr>
                  </a:outerShdw>
                </a:effectLst>
              </a:rPr>
              <a:t>and </a:t>
            </a:r>
            <a:r>
              <a:rPr lang="en-GB" sz="2800" b="1" dirty="0" smtClean="0">
                <a:effectLst>
                  <a:outerShdw blurRad="38100" dist="38100" dir="2700000" algn="tl">
                    <a:srgbClr val="000000">
                      <a:alpha val="43137"/>
                    </a:srgbClr>
                  </a:outerShdw>
                </a:effectLst>
              </a:rPr>
              <a:t>Definitions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 </a:t>
            </a:r>
            <a:r>
              <a:rPr lang="en-GB" sz="2800" b="1" dirty="0"/>
              <a:t>historiography, n</a:t>
            </a:r>
            <a:r>
              <a:rPr lang="en-GB" sz="2800" b="1" dirty="0" smtClean="0"/>
              <a:t>.</a:t>
            </a:r>
            <a:endParaRPr lang="en-GB" sz="2800" b="1" dirty="0"/>
          </a:p>
        </p:txBody>
      </p:sp>
    </p:spTree>
    <p:extLst>
      <p:ext uri="{BB962C8B-B14F-4D97-AF65-F5344CB8AC3E}">
        <p14:creationId xmlns:p14="http://schemas.microsoft.com/office/powerpoint/2010/main" val="26683301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 What is History</a:t>
            </a:r>
            <a:r>
              <a:rPr lang="en-GB" sz="2800" b="1" dirty="0">
                <a:effectLst>
                  <a:outerShdw blurRad="38100" dist="38100" dir="2700000" algn="tl">
                    <a:srgbClr val="000000">
                      <a:alpha val="43137"/>
                    </a:srgbClr>
                  </a:outerShdw>
                </a:effectLst>
              </a:rPr>
              <a:t>? </a:t>
            </a:r>
            <a:r>
              <a:rPr lang="en-GB" sz="2800" b="1" dirty="0" smtClean="0">
                <a:effectLst>
                  <a:outerShdw blurRad="38100" dist="38100" dir="2700000" algn="tl">
                    <a:srgbClr val="000000">
                      <a:alpha val="43137"/>
                    </a:srgbClr>
                  </a:outerShdw>
                </a:effectLst>
              </a:rPr>
              <a:t>Meanings </a:t>
            </a:r>
            <a:r>
              <a:rPr lang="en-GB" sz="2800" b="1" dirty="0">
                <a:effectLst>
                  <a:outerShdw blurRad="38100" dist="38100" dir="2700000" algn="tl">
                    <a:srgbClr val="000000">
                      <a:alpha val="43137"/>
                    </a:srgbClr>
                  </a:outerShdw>
                </a:effectLst>
              </a:rPr>
              <a:t>and </a:t>
            </a:r>
            <a:r>
              <a:rPr lang="en-GB" sz="2800" b="1" dirty="0" smtClean="0">
                <a:effectLst>
                  <a:outerShdw blurRad="38100" dist="38100" dir="2700000" algn="tl">
                    <a:srgbClr val="000000">
                      <a:alpha val="43137"/>
                    </a:srgbClr>
                  </a:outerShdw>
                </a:effectLst>
              </a:rPr>
              <a:t>Definitions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 </a:t>
            </a:r>
            <a:r>
              <a:rPr lang="en-GB" sz="2800" b="1" dirty="0"/>
              <a:t>historiography, n.</a:t>
            </a:r>
          </a:p>
          <a:p>
            <a:pPr marL="0" indent="0" algn="just">
              <a:buNone/>
            </a:pPr>
            <a:r>
              <a:rPr lang="en-GB" sz="2000" b="1" dirty="0" smtClean="0"/>
              <a:t>1</a:t>
            </a:r>
            <a:r>
              <a:rPr lang="en-GB" sz="2000" b="1" dirty="0"/>
              <a:t>. The writing of history; written history</a:t>
            </a:r>
            <a:r>
              <a:rPr lang="en-GB" sz="1600" b="1" dirty="0"/>
              <a:t>.</a:t>
            </a:r>
          </a:p>
          <a:p>
            <a:pPr marL="400050" lvl="1" indent="0" algn="just">
              <a:buNone/>
            </a:pPr>
            <a:r>
              <a:rPr lang="en-GB" sz="1400" dirty="0"/>
              <a:t>1565   W. </a:t>
            </a:r>
            <a:r>
              <a:rPr lang="en-GB" sz="1400" dirty="0" err="1"/>
              <a:t>Cuningham</a:t>
            </a:r>
            <a:r>
              <a:rPr lang="en-GB" sz="1400" dirty="0"/>
              <a:t> in J. Hall tr. Lanfranc Most Excellent </a:t>
            </a:r>
            <a:r>
              <a:rPr lang="en-GB" sz="1400" dirty="0" err="1"/>
              <a:t>Woorke</a:t>
            </a:r>
            <a:r>
              <a:rPr lang="en-GB" sz="1400" dirty="0"/>
              <a:t> </a:t>
            </a:r>
            <a:r>
              <a:rPr lang="en-GB" sz="1400" dirty="0" err="1"/>
              <a:t>Chirurg</a:t>
            </a:r>
            <a:r>
              <a:rPr lang="en-GB" sz="1400" dirty="0"/>
              <a:t>. sig. ¶.</a:t>
            </a:r>
            <a:r>
              <a:rPr lang="en-GB" sz="1400" dirty="0" err="1"/>
              <a:t>iiij</a:t>
            </a:r>
            <a:r>
              <a:rPr lang="en-GB" sz="1400" dirty="0"/>
              <a:t>,   </a:t>
            </a:r>
            <a:r>
              <a:rPr lang="en-GB" sz="1400" dirty="0" err="1"/>
              <a:t>Diuinitie</a:t>
            </a:r>
            <a:r>
              <a:rPr lang="en-GB" sz="1400" dirty="0"/>
              <a:t>, </a:t>
            </a:r>
            <a:r>
              <a:rPr lang="en-GB" sz="1400" dirty="0" err="1"/>
              <a:t>phisique</a:t>
            </a:r>
            <a:r>
              <a:rPr lang="en-GB" sz="1400" dirty="0"/>
              <a:t> </a:t>
            </a:r>
            <a:r>
              <a:rPr lang="en-GB" sz="1400" dirty="0" err="1"/>
              <a:t>mathematicalles</a:t>
            </a:r>
            <a:r>
              <a:rPr lang="en-GB" sz="1400" dirty="0"/>
              <a:t>, </a:t>
            </a:r>
            <a:r>
              <a:rPr lang="en-GB" sz="1400" dirty="0" err="1"/>
              <a:t>lawe</a:t>
            </a:r>
            <a:r>
              <a:rPr lang="en-GB" sz="1400" dirty="0"/>
              <a:t>, </a:t>
            </a:r>
            <a:r>
              <a:rPr lang="en-GB" sz="1400" dirty="0" err="1"/>
              <a:t>historiographie</a:t>
            </a:r>
            <a:r>
              <a:rPr lang="en-GB" sz="1400" dirty="0"/>
              <a:t>, </a:t>
            </a:r>
            <a:r>
              <a:rPr lang="en-GB" sz="1400" dirty="0" err="1"/>
              <a:t>poetrie</a:t>
            </a:r>
            <a:r>
              <a:rPr lang="en-GB" sz="1400" dirty="0"/>
              <a:t> Agriculture, and other profitable studies.</a:t>
            </a:r>
          </a:p>
          <a:p>
            <a:pPr marL="400050" lvl="1" indent="0" algn="just">
              <a:buNone/>
            </a:pPr>
            <a:r>
              <a:rPr lang="en-GB" sz="1400" dirty="0"/>
              <a:t>1597   N. Breton Wit's </a:t>
            </a:r>
            <a:r>
              <a:rPr lang="en-GB" sz="1400" i="1" dirty="0" err="1"/>
              <a:t>Trenchmour</a:t>
            </a:r>
            <a:r>
              <a:rPr lang="en-GB" sz="1400" dirty="0"/>
              <a:t> in Wks. (1879) 13   </a:t>
            </a:r>
            <a:r>
              <a:rPr lang="en-GB" sz="1400" dirty="0" err="1"/>
              <a:t>Haue</a:t>
            </a:r>
            <a:r>
              <a:rPr lang="en-GB" sz="1400" dirty="0"/>
              <a:t> you not </a:t>
            </a:r>
            <a:r>
              <a:rPr lang="en-GB" sz="1400" dirty="0" err="1"/>
              <a:t>beene</a:t>
            </a:r>
            <a:r>
              <a:rPr lang="en-GB" sz="1400" dirty="0"/>
              <a:t> a little red in </a:t>
            </a:r>
            <a:r>
              <a:rPr lang="en-GB" sz="1400" dirty="0" err="1"/>
              <a:t>historiographie</a:t>
            </a:r>
            <a:r>
              <a:rPr lang="en-GB" sz="1400" dirty="0"/>
              <a:t>.</a:t>
            </a:r>
          </a:p>
          <a:p>
            <a:pPr marL="400050" lvl="1" indent="0" algn="just">
              <a:buNone/>
            </a:pPr>
            <a:r>
              <a:rPr lang="en-GB" sz="1400" dirty="0" smtClean="0"/>
              <a:t>1797   </a:t>
            </a:r>
            <a:r>
              <a:rPr lang="en-GB" sz="1400" i="1" dirty="0"/>
              <a:t>Monthly Mag. </a:t>
            </a:r>
            <a:r>
              <a:rPr lang="en-GB" sz="1400" dirty="0"/>
              <a:t>3 269   An important </a:t>
            </a:r>
            <a:r>
              <a:rPr lang="en-GB" sz="1400" dirty="0" err="1"/>
              <a:t>work..beginning</a:t>
            </a:r>
            <a:r>
              <a:rPr lang="en-GB" sz="1400" dirty="0"/>
              <a:t> with the historiography of the first founders of the school of Florence.</a:t>
            </a:r>
          </a:p>
          <a:p>
            <a:pPr marL="400050" lvl="1" indent="0" algn="just">
              <a:buNone/>
            </a:pPr>
            <a:r>
              <a:rPr lang="en-GB" sz="1400" dirty="0"/>
              <a:t>1828   </a:t>
            </a:r>
            <a:r>
              <a:rPr lang="en-GB" sz="1400" i="1" dirty="0"/>
              <a:t>Foreign</a:t>
            </a:r>
            <a:r>
              <a:rPr lang="en-GB" sz="1400" dirty="0"/>
              <a:t> Rev. 2 332   Here is historiography in its cradle, the annalistic method of marking events in one or two lines.</a:t>
            </a:r>
          </a:p>
          <a:p>
            <a:pPr marL="400050" lvl="1" indent="0" algn="just">
              <a:buNone/>
            </a:pPr>
            <a:r>
              <a:rPr lang="en-GB" sz="1400" dirty="0"/>
              <a:t>1858   J. H. Newman </a:t>
            </a:r>
            <a:r>
              <a:rPr lang="en-GB" sz="1400" i="1" dirty="0"/>
              <a:t>Hist. Sketches </a:t>
            </a:r>
            <a:r>
              <a:rPr lang="en-GB" sz="1400" dirty="0"/>
              <a:t>(1873) III. iv. xi. 419   Monastic </a:t>
            </a:r>
            <a:r>
              <a:rPr lang="en-GB" sz="1400" dirty="0" err="1"/>
              <a:t>historiography..proceeded</a:t>
            </a:r>
            <a:r>
              <a:rPr lang="en-GB" sz="1400" dirty="0"/>
              <a:t> from the motive of religious duty.</a:t>
            </a:r>
          </a:p>
          <a:p>
            <a:pPr marL="400050" lvl="1" indent="0" algn="just">
              <a:buNone/>
            </a:pPr>
            <a:r>
              <a:rPr lang="en-GB" sz="1400" dirty="0" smtClean="0"/>
              <a:t>1996   </a:t>
            </a:r>
            <a:r>
              <a:rPr lang="en-GB" sz="1400" i="1" dirty="0"/>
              <a:t>Amer. Hist. Rev. </a:t>
            </a:r>
            <a:r>
              <a:rPr lang="en-GB" sz="1400" dirty="0"/>
              <a:t>101 828/2   No contemporary treatment exists on the </a:t>
            </a:r>
            <a:r>
              <a:rPr lang="en-GB" sz="1400" b="1" dirty="0"/>
              <a:t>combined corpus </a:t>
            </a:r>
            <a:r>
              <a:rPr lang="en-GB" sz="1400" dirty="0"/>
              <a:t>of Anglo-Norman historiography.</a:t>
            </a:r>
          </a:p>
          <a:p>
            <a:pPr marL="0" indent="0" algn="just">
              <a:buNone/>
            </a:pPr>
            <a:r>
              <a:rPr lang="en-GB" sz="2000" b="1" dirty="0" smtClean="0"/>
              <a:t>2</a:t>
            </a:r>
            <a:r>
              <a:rPr lang="en-GB" sz="2000" b="1" dirty="0"/>
              <a:t>. The study of history-writing, esp. as an academic discipline.</a:t>
            </a:r>
          </a:p>
          <a:p>
            <a:pPr marL="400050" lvl="1" indent="0" algn="just">
              <a:buNone/>
            </a:pPr>
            <a:r>
              <a:rPr lang="en-GB" sz="1400" dirty="0"/>
              <a:t>1889   R. G. Boone </a:t>
            </a:r>
            <a:r>
              <a:rPr lang="en-GB" sz="1400" i="1" dirty="0"/>
              <a:t>Educ. in U.S</a:t>
            </a:r>
            <a:r>
              <a:rPr lang="en-GB" sz="1400" dirty="0"/>
              <a:t>. x. 183   The </a:t>
            </a:r>
            <a:r>
              <a:rPr lang="en-GB" sz="1400" dirty="0" smtClean="0"/>
              <a:t>department .. provides lectures ...on ...</a:t>
            </a:r>
            <a:r>
              <a:rPr lang="en-GB" sz="1400" dirty="0"/>
              <a:t>modern historical </a:t>
            </a:r>
            <a:r>
              <a:rPr lang="en-GB" sz="1400" b="1" dirty="0"/>
              <a:t>criticism</a:t>
            </a:r>
            <a:r>
              <a:rPr lang="en-GB" sz="1400" dirty="0"/>
              <a:t>, historiography and modern </a:t>
            </a:r>
            <a:r>
              <a:rPr lang="en-GB" sz="1400" b="1" dirty="0"/>
              <a:t>methods</a:t>
            </a:r>
            <a:r>
              <a:rPr lang="en-GB" sz="1400" dirty="0"/>
              <a:t> of historical </a:t>
            </a:r>
            <a:r>
              <a:rPr lang="en-GB" sz="1400" b="1" dirty="0"/>
              <a:t>research</a:t>
            </a:r>
            <a:r>
              <a:rPr lang="en-GB" sz="1400" dirty="0"/>
              <a:t>.</a:t>
            </a:r>
          </a:p>
          <a:p>
            <a:pPr marL="400050" lvl="1" indent="0" algn="just">
              <a:buNone/>
            </a:pPr>
            <a:r>
              <a:rPr lang="en-GB" sz="1400" dirty="0"/>
              <a:t>1946   </a:t>
            </a:r>
            <a:r>
              <a:rPr lang="en-GB" sz="1400" i="1" dirty="0"/>
              <a:t>Mississippi Valley Hist. Rev. </a:t>
            </a:r>
            <a:r>
              <a:rPr lang="en-GB" sz="1400" dirty="0"/>
              <a:t>32 599   If Mr. </a:t>
            </a:r>
            <a:r>
              <a:rPr lang="en-GB" sz="1400" dirty="0" err="1"/>
              <a:t>Adamic</a:t>
            </a:r>
            <a:r>
              <a:rPr lang="en-GB" sz="1400" dirty="0"/>
              <a:t> expects ‘standard’ historians to be impressed by a catalogue of names, he is in need of a course in historiography.</a:t>
            </a:r>
          </a:p>
          <a:p>
            <a:pPr marL="400050" lvl="1" indent="0" algn="just">
              <a:buNone/>
            </a:pPr>
            <a:r>
              <a:rPr lang="en-GB" sz="1400" dirty="0"/>
              <a:t>1951   </a:t>
            </a:r>
            <a:r>
              <a:rPr lang="en-GB" sz="1400" i="1" dirty="0"/>
              <a:t>Speculum</a:t>
            </a:r>
            <a:r>
              <a:rPr lang="en-GB" sz="1400" dirty="0"/>
              <a:t> 26 166   A wise old professor outlined for the class in historiography three major aspects of the subject: (1) the assembling and testing of source material, (2) the synthesizing of this material into a logical pattern, and (3) its transmission to the reader.</a:t>
            </a:r>
          </a:p>
          <a:p>
            <a:pPr marL="400050" lvl="1" indent="0" algn="just">
              <a:buNone/>
            </a:pPr>
            <a:r>
              <a:rPr lang="en-GB" sz="1400" dirty="0" smtClean="0"/>
              <a:t>2008   </a:t>
            </a:r>
            <a:r>
              <a:rPr lang="en-GB" sz="1400" i="1" dirty="0"/>
              <a:t>Wall St. </a:t>
            </a:r>
            <a:r>
              <a:rPr lang="en-GB" sz="1400" i="1" dirty="0" err="1"/>
              <a:t>Jrnl</a:t>
            </a:r>
            <a:r>
              <a:rPr lang="en-GB" sz="1400" dirty="0"/>
              <a:t>. 16 Jan. d10/1   The book is an example of historiography, the study of the principles and techniques of history—a discipline that is usually dryness itself.</a:t>
            </a:r>
            <a:endParaRPr lang="en-GB" sz="1400" dirty="0" smtClean="0"/>
          </a:p>
        </p:txBody>
      </p:sp>
    </p:spTree>
    <p:extLst>
      <p:ext uri="{BB962C8B-B14F-4D97-AF65-F5344CB8AC3E}">
        <p14:creationId xmlns:p14="http://schemas.microsoft.com/office/powerpoint/2010/main" val="35905707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76672"/>
            <a:ext cx="8424936"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What is History?</a:t>
            </a:r>
            <a:r>
              <a:rPr lang="en-GB" sz="8800" b="1" dirty="0" smtClean="0">
                <a:solidFill>
                  <a:srgbClr val="FF0000"/>
                </a:solidFill>
                <a:effectLst>
                  <a:outerShdw blurRad="38100" dist="38100" dir="2700000" algn="tl">
                    <a:srgbClr val="000000">
                      <a:alpha val="43137"/>
                    </a:srgbClr>
                  </a:outerShdw>
                </a:effectLst>
              </a:rPr>
              <a:t/>
            </a:r>
            <a:br>
              <a:rPr lang="en-GB" sz="8800"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What does it mean to study history at university?</a:t>
            </a: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fontScale="25000" lnSpcReduction="20000"/>
          </a:bodyPr>
          <a:lstStyle/>
          <a:p>
            <a:pPr marL="514350" indent="-514350">
              <a:buAutoNum type="arabicPeriod"/>
            </a:pPr>
            <a:r>
              <a:rPr lang="en-GB" sz="11200" b="1" dirty="0" smtClean="0">
                <a:solidFill>
                  <a:schemeClr val="tx1"/>
                </a:solidFill>
                <a:effectLst>
                  <a:outerShdw blurRad="38100" dist="38100" dir="2700000" algn="tl">
                    <a:srgbClr val="000000">
                      <a:alpha val="43137"/>
                    </a:srgbClr>
                  </a:outerShdw>
                </a:effectLst>
              </a:rPr>
              <a:t>A dynamic, fluid subject</a:t>
            </a:r>
          </a:p>
          <a:p>
            <a:pPr marL="1143000" indent="-1143000">
              <a:buFontTx/>
              <a:buChar char="-"/>
            </a:pPr>
            <a:r>
              <a:rPr lang="en-GB" sz="9600" dirty="0" smtClean="0">
                <a:solidFill>
                  <a:schemeClr val="tx1"/>
                </a:solidFill>
              </a:rPr>
              <a:t>Understanding the contemporary world we live in</a:t>
            </a:r>
          </a:p>
          <a:p>
            <a:pPr marL="457200" indent="-457200">
              <a:buFontTx/>
              <a:buChar char="-"/>
            </a:pPr>
            <a:r>
              <a:rPr lang="en-GB" sz="9600" dirty="0" smtClean="0">
                <a:solidFill>
                  <a:schemeClr val="tx1"/>
                </a:solidFill>
              </a:rPr>
              <a:t>Understanding of ‘History’ as having its own history</a:t>
            </a:r>
          </a:p>
          <a:p>
            <a:endParaRPr lang="en-GB" sz="11200" b="1" dirty="0" smtClean="0">
              <a:solidFill>
                <a:schemeClr val="tx1"/>
              </a:solidFill>
              <a:effectLst>
                <a:outerShdw blurRad="38100" dist="38100" dir="2700000" algn="tl">
                  <a:srgbClr val="000000">
                    <a:alpha val="43137"/>
                  </a:srgbClr>
                </a:outerShdw>
              </a:effectLst>
            </a:endParaRPr>
          </a:p>
          <a:p>
            <a:r>
              <a:rPr lang="en-GB" sz="11200" b="1" dirty="0" smtClean="0">
                <a:solidFill>
                  <a:schemeClr val="tx1"/>
                </a:solidFill>
                <a:effectLst>
                  <a:outerShdw blurRad="38100" dist="38100" dir="2700000" algn="tl">
                    <a:srgbClr val="000000">
                      <a:alpha val="43137"/>
                    </a:srgbClr>
                  </a:outerShdw>
                </a:effectLst>
              </a:rPr>
              <a:t>2. Diverse subject matter</a:t>
            </a:r>
          </a:p>
          <a:p>
            <a:endParaRPr lang="en-GB" sz="11200" b="1" dirty="0" smtClean="0">
              <a:solidFill>
                <a:schemeClr val="tx1"/>
              </a:solidFill>
              <a:effectLst>
                <a:outerShdw blurRad="38100" dist="38100" dir="2700000" algn="tl">
                  <a:srgbClr val="000000">
                    <a:alpha val="43137"/>
                  </a:srgbClr>
                </a:outerShdw>
              </a:effectLst>
            </a:endParaRPr>
          </a:p>
          <a:p>
            <a:r>
              <a:rPr lang="en-GB" sz="11200" b="1" dirty="0" smtClean="0">
                <a:solidFill>
                  <a:schemeClr val="tx1"/>
                </a:solidFill>
                <a:effectLst>
                  <a:outerShdw blurRad="38100" dist="38100" dir="2700000" algn="tl">
                    <a:srgbClr val="000000">
                      <a:alpha val="43137"/>
                    </a:srgbClr>
                  </a:outerShdw>
                </a:effectLst>
              </a:rPr>
              <a:t>3. Developing analytical and critical thinking skills</a:t>
            </a:r>
          </a:p>
          <a:p>
            <a:pPr marL="457200" indent="-457200">
              <a:buFontTx/>
              <a:buChar char="-"/>
            </a:pPr>
            <a:r>
              <a:rPr lang="en-GB" sz="9600" dirty="0" smtClean="0">
                <a:solidFill>
                  <a:schemeClr val="tx1"/>
                </a:solidFill>
              </a:rPr>
              <a:t>Scrutinising terminology and querying commonly-held assumptions </a:t>
            </a:r>
          </a:p>
          <a:p>
            <a:endParaRPr lang="en-GB" sz="9600" dirty="0" smtClean="0">
              <a:solidFill>
                <a:schemeClr val="tx1"/>
              </a:solidFill>
            </a:endParaRPr>
          </a:p>
          <a:p>
            <a:endParaRPr lang="en-GB" dirty="0" smtClean="0"/>
          </a:p>
          <a:p>
            <a:endParaRPr lang="en-GB" dirty="0"/>
          </a:p>
        </p:txBody>
      </p:sp>
    </p:spTree>
    <p:extLst>
      <p:ext uri="{BB962C8B-B14F-4D97-AF65-F5344CB8AC3E}">
        <p14:creationId xmlns:p14="http://schemas.microsoft.com/office/powerpoint/2010/main" val="16929478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8520" y="3140968"/>
            <a:ext cx="9505056" cy="1470025"/>
          </a:xfrm>
        </p:spPr>
        <p:txBody>
          <a:bodyPr lIns="540000" rIns="540000">
            <a:normAutofit/>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sz="9600" dirty="0" smtClean="0">
              <a:solidFill>
                <a:schemeClr val="tx1"/>
              </a:solidFill>
            </a:endParaRPr>
          </a:p>
          <a:p>
            <a:endParaRPr lang="en-GB" dirty="0" smtClean="0"/>
          </a:p>
          <a:p>
            <a:endParaRPr lang="en-GB" dirty="0"/>
          </a:p>
        </p:txBody>
      </p:sp>
      <p:sp>
        <p:nvSpPr>
          <p:cNvPr id="5" name="Rectangle 4"/>
          <p:cNvSpPr/>
          <p:nvPr/>
        </p:nvSpPr>
        <p:spPr>
          <a:xfrm>
            <a:off x="2195736" y="1628800"/>
            <a:ext cx="4393194" cy="1569660"/>
          </a:xfrm>
          <a:prstGeom prst="rect">
            <a:avLst/>
          </a:prstGeom>
        </p:spPr>
        <p:txBody>
          <a:bodyPr wrap="square">
            <a:spAutoFit/>
          </a:bodyPr>
          <a:lstStyle/>
          <a:p>
            <a:r>
              <a:rPr lang="en-GB" sz="4800" b="1" dirty="0" smtClean="0">
                <a:solidFill>
                  <a:srgbClr val="FF0000"/>
                </a:solidFill>
                <a:effectLst>
                  <a:outerShdw blurRad="38100" dist="38100" dir="2700000" algn="tl">
                    <a:srgbClr val="000000">
                      <a:alpha val="43137"/>
                    </a:srgbClr>
                  </a:outerShdw>
                </a:effectLst>
              </a:rPr>
              <a:t>2. Case study: histories of food</a:t>
            </a:r>
          </a:p>
        </p:txBody>
      </p:sp>
    </p:spTree>
    <p:extLst>
      <p:ext uri="{BB962C8B-B14F-4D97-AF65-F5344CB8AC3E}">
        <p14:creationId xmlns:p14="http://schemas.microsoft.com/office/powerpoint/2010/main" val="13599568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8520" y="3140968"/>
            <a:ext cx="9505056" cy="1470025"/>
          </a:xfrm>
        </p:spPr>
        <p:txBody>
          <a:bodyPr lIns="540000" rIns="540000">
            <a:normAutofit fontScale="90000"/>
          </a:bodyPr>
          <a:lstStyle/>
          <a:p>
            <a:r>
              <a:rPr lang="en-GB" b="1" dirty="0" smtClean="0">
                <a:solidFill>
                  <a:srgbClr val="FF0000"/>
                </a:solidFill>
                <a:effectLst>
                  <a:outerShdw blurRad="38100" dist="38100" dir="2700000" algn="tl">
                    <a:srgbClr val="000000">
                      <a:alpha val="43137"/>
                    </a:srgbClr>
                  </a:outerShdw>
                </a:effectLst>
              </a:rPr>
              <a:t>What might a history of food be ‘about’?</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Why would an historian be interested in food?</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What sorts of questions might an historian want to ask and answer about the history of food?</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sz="9600" dirty="0" smtClean="0">
              <a:solidFill>
                <a:schemeClr val="tx1"/>
              </a:solidFill>
            </a:endParaRPr>
          </a:p>
          <a:p>
            <a:endParaRPr lang="en-GB" dirty="0" smtClean="0"/>
          </a:p>
          <a:p>
            <a:endParaRPr lang="en-GB" dirty="0"/>
          </a:p>
        </p:txBody>
      </p:sp>
    </p:spTree>
    <p:extLst>
      <p:ext uri="{BB962C8B-B14F-4D97-AF65-F5344CB8AC3E}">
        <p14:creationId xmlns:p14="http://schemas.microsoft.com/office/powerpoint/2010/main" val="28079920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A cultural history of Scouse</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sz="9600" dirty="0" smtClean="0">
              <a:solidFill>
                <a:schemeClr val="tx1"/>
              </a:solidFill>
            </a:endParaRPr>
          </a:p>
          <a:p>
            <a:endParaRPr lang="en-GB" dirty="0" smtClean="0"/>
          </a:p>
          <a:p>
            <a:endParaRPr lang="en-GB" dirty="0"/>
          </a:p>
        </p:txBody>
      </p:sp>
    </p:spTree>
    <p:extLst>
      <p:ext uri="{BB962C8B-B14F-4D97-AF65-F5344CB8AC3E}">
        <p14:creationId xmlns:p14="http://schemas.microsoft.com/office/powerpoint/2010/main" val="24397970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A cultural history of Scouse</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err="1" smtClean="0">
                <a:solidFill>
                  <a:srgbClr val="FF0000"/>
                </a:solidFill>
                <a:effectLst>
                  <a:outerShdw blurRad="38100" dist="38100" dir="2700000" algn="tl">
                    <a:srgbClr val="000000">
                      <a:alpha val="43137"/>
                    </a:srgbClr>
                  </a:outerShdw>
                </a:effectLst>
              </a:rPr>
              <a:t>Scouse</a:t>
            </a:r>
            <a:r>
              <a:rPr lang="en-GB" b="1" dirty="0" smtClean="0">
                <a:solidFill>
                  <a:srgbClr val="FF0000"/>
                </a:solidFill>
                <a:effectLst>
                  <a:outerShdw blurRad="38100" dist="38100" dir="2700000" algn="tl">
                    <a:srgbClr val="000000">
                      <a:alpha val="43137"/>
                    </a:srgbClr>
                  </a:outerShdw>
                </a:effectLst>
              </a:rPr>
              <a:t> =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Liverpudlian accent/dialect</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sz="9600" dirty="0" smtClean="0">
              <a:solidFill>
                <a:schemeClr val="tx1"/>
              </a:solidFill>
            </a:endParaRPr>
          </a:p>
          <a:p>
            <a:endParaRPr lang="en-GB" dirty="0" smtClean="0"/>
          </a:p>
          <a:p>
            <a:endParaRPr lang="en-GB" dirty="0"/>
          </a:p>
        </p:txBody>
      </p:sp>
    </p:spTree>
    <p:extLst>
      <p:ext uri="{BB962C8B-B14F-4D97-AF65-F5344CB8AC3E}">
        <p14:creationId xmlns:p14="http://schemas.microsoft.com/office/powerpoint/2010/main" val="17034678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A cultural history of Scouse</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err="1" smtClean="0">
                <a:solidFill>
                  <a:srgbClr val="FF0000"/>
                </a:solidFill>
                <a:effectLst>
                  <a:outerShdw blurRad="38100" dist="38100" dir="2700000" algn="tl">
                    <a:srgbClr val="000000">
                      <a:alpha val="43137"/>
                    </a:srgbClr>
                  </a:outerShdw>
                </a:effectLst>
              </a:rPr>
              <a:t>Scouse</a:t>
            </a:r>
            <a:r>
              <a:rPr lang="en-GB" b="1" dirty="0" smtClean="0">
                <a:solidFill>
                  <a:srgbClr val="FF0000"/>
                </a:solidFill>
                <a:effectLst>
                  <a:outerShdw blurRad="38100" dist="38100" dir="2700000" algn="tl">
                    <a:srgbClr val="000000">
                      <a:alpha val="43137"/>
                    </a:srgbClr>
                  </a:outerShdw>
                </a:effectLst>
              </a:rPr>
              <a:t> =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Liverpudlian accent/dialect</a:t>
            </a:r>
            <a:br>
              <a:rPr lang="en-GB" b="1" dirty="0" smtClean="0">
                <a:solidFill>
                  <a:srgbClr val="FF0000"/>
                </a:solidFill>
                <a:effectLst>
                  <a:outerShdw blurRad="38100" dist="38100" dir="2700000" algn="tl">
                    <a:srgbClr val="000000">
                      <a:alpha val="43137"/>
                    </a:srgbClr>
                  </a:outerShdw>
                </a:effectLst>
              </a:rPr>
            </a:br>
            <a:r>
              <a:rPr lang="en-GB" b="1" i="1" dirty="0" smtClean="0">
                <a:solidFill>
                  <a:srgbClr val="FF0000"/>
                </a:solidFill>
                <a:effectLst>
                  <a:outerShdw blurRad="38100" dist="38100" dir="2700000" algn="tl">
                    <a:srgbClr val="000000">
                      <a:alpha val="43137"/>
                    </a:srgbClr>
                  </a:outerShdw>
                </a:effectLst>
              </a:rPr>
              <a:t>and </a:t>
            </a:r>
            <a:br>
              <a:rPr lang="en-GB" b="1" i="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a type of stew  </a:t>
            </a:r>
            <a:r>
              <a:rPr lang="en-GB" b="1" i="1" dirty="0" smtClean="0">
                <a:solidFill>
                  <a:srgbClr val="FF0000"/>
                </a:solidFill>
                <a:effectLst>
                  <a:outerShdw blurRad="38100" dist="38100" dir="2700000" algn="tl">
                    <a:srgbClr val="000000">
                      <a:alpha val="43137"/>
                    </a:srgbClr>
                  </a:outerShdw>
                </a:effectLst>
              </a:rPr>
              <a:t/>
            </a:r>
            <a:br>
              <a:rPr lang="en-GB" b="1" i="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sz="9600" dirty="0" smtClean="0">
              <a:solidFill>
                <a:schemeClr val="tx1"/>
              </a:solidFill>
            </a:endParaRPr>
          </a:p>
          <a:p>
            <a:endParaRPr lang="en-GB" dirty="0" smtClean="0"/>
          </a:p>
          <a:p>
            <a:endParaRPr lang="en-GB" dirty="0"/>
          </a:p>
        </p:txBody>
      </p:sp>
    </p:spTree>
    <p:extLst>
      <p:ext uri="{BB962C8B-B14F-4D97-AF65-F5344CB8AC3E}">
        <p14:creationId xmlns:p14="http://schemas.microsoft.com/office/powerpoint/2010/main" val="18902751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Scouse</a:t>
            </a: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Typical </a:t>
            </a:r>
            <a:r>
              <a:rPr lang="en-GB" b="1" dirty="0">
                <a:solidFill>
                  <a:srgbClr val="FF0000"/>
                </a:solidFill>
                <a:effectLst>
                  <a:outerShdw blurRad="38100" dist="38100" dir="2700000" algn="tl">
                    <a:srgbClr val="000000">
                      <a:alpha val="43137"/>
                    </a:srgbClr>
                  </a:outerShdw>
                </a:effectLst>
              </a:rPr>
              <a:t>i</a:t>
            </a:r>
            <a:r>
              <a:rPr lang="en-GB" b="1" dirty="0" smtClean="0">
                <a:solidFill>
                  <a:srgbClr val="FF0000"/>
                </a:solidFill>
                <a:effectLst>
                  <a:outerShdw blurRad="38100" dist="38100" dir="2700000" algn="tl">
                    <a:srgbClr val="000000">
                      <a:alpha val="43137"/>
                    </a:srgbClr>
                  </a:outerShdw>
                </a:effectLst>
              </a:rPr>
              <a:t>ngredients include:</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Beef/lamb</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Potatoes</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Carrots</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Onion</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Herbs</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328133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Scouse</a:t>
            </a: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Typical </a:t>
            </a:r>
            <a:r>
              <a:rPr lang="en-GB" sz="2700" b="1" dirty="0">
                <a:solidFill>
                  <a:srgbClr val="FF0000"/>
                </a:solidFill>
                <a:effectLst>
                  <a:outerShdw blurRad="38100" dist="38100" dir="2700000" algn="tl">
                    <a:srgbClr val="000000">
                      <a:alpha val="43137"/>
                    </a:srgbClr>
                  </a:outerShdw>
                </a:effectLst>
              </a:rPr>
              <a:t>i</a:t>
            </a:r>
            <a:r>
              <a:rPr lang="en-GB" sz="2700" b="1" dirty="0" smtClean="0">
                <a:solidFill>
                  <a:srgbClr val="FF0000"/>
                </a:solidFill>
                <a:effectLst>
                  <a:outerShdw blurRad="38100" dist="38100" dir="2700000" algn="tl">
                    <a:srgbClr val="000000">
                      <a:alpha val="43137"/>
                    </a:srgbClr>
                  </a:outerShdw>
                </a:effectLst>
              </a:rPr>
              <a:t>ngredients include:</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Beef/lamb</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Potatoes</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Carrots</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Onion</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Herbs</a:t>
            </a: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0070C0"/>
                </a:solidFill>
                <a:effectLst>
                  <a:outerShdw blurRad="38100" dist="38100" dir="2700000" algn="tl">
                    <a:srgbClr val="000000">
                      <a:alpha val="43137"/>
                    </a:srgbClr>
                  </a:outerShdw>
                </a:effectLst>
              </a:rPr>
              <a:t>What might, say, a carrot tell us about history?</a:t>
            </a: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635843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lIns="396000" rIns="396000">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dirty="0" smtClean="0">
                <a:solidFill>
                  <a:srgbClr val="FF0000"/>
                </a:solidFill>
              </a:rPr>
              <a:t>In the 17th century, Dutch growers cultivated </a:t>
            </a:r>
            <a:r>
              <a:rPr lang="en-GB" sz="2700" b="1" dirty="0" smtClean="0">
                <a:solidFill>
                  <a:srgbClr val="FF0000"/>
                </a:solidFill>
              </a:rPr>
              <a:t>orange </a:t>
            </a:r>
            <a:r>
              <a:rPr lang="en-GB" sz="2700" dirty="0" smtClean="0">
                <a:solidFill>
                  <a:srgbClr val="FF0000"/>
                </a:solidFill>
              </a:rPr>
              <a:t>(as opposed to purple) </a:t>
            </a:r>
            <a:r>
              <a:rPr lang="en-GB" sz="2700" b="1" dirty="0" smtClean="0">
                <a:solidFill>
                  <a:srgbClr val="FF0000"/>
                </a:solidFill>
              </a:rPr>
              <a:t>carrots</a:t>
            </a:r>
            <a:r>
              <a:rPr lang="en-GB" sz="2700" dirty="0" smtClean="0">
                <a:solidFill>
                  <a:srgbClr val="FF0000"/>
                </a:solidFill>
              </a:rPr>
              <a:t> as a tribute to </a:t>
            </a:r>
            <a:r>
              <a:rPr lang="en-GB" sz="2700" b="1" dirty="0" smtClean="0">
                <a:solidFill>
                  <a:srgbClr val="FF0000"/>
                </a:solidFill>
              </a:rPr>
              <a:t>William of Orange</a:t>
            </a:r>
            <a:r>
              <a:rPr lang="en-GB" sz="2700" dirty="0" smtClean="0">
                <a:solidFill>
                  <a:srgbClr val="FF0000"/>
                </a:solidFill>
              </a:rPr>
              <a:t> </a:t>
            </a:r>
            <a:br>
              <a:rPr lang="en-GB" sz="2700" dirty="0" smtClean="0">
                <a:solidFill>
                  <a:srgbClr val="FF0000"/>
                </a:solidFill>
              </a:rPr>
            </a:br>
            <a:r>
              <a:rPr lang="en-GB" sz="2700" dirty="0" smtClean="0">
                <a:solidFill>
                  <a:srgbClr val="FF0000"/>
                </a:solidFill>
              </a:rPr>
              <a:t>William later King William III of England and Ireland after Union of English parliamentarians and Dutch royal family and reasserted pre-eminence of  Protestantism as main religious faith in Englan</a:t>
            </a:r>
            <a:r>
              <a:rPr lang="en-GB" sz="3100" dirty="0" smtClean="0">
                <a:solidFill>
                  <a:srgbClr val="FF0000"/>
                </a:solidFill>
              </a:rPr>
              <a:t>d </a:t>
            </a:r>
            <a:r>
              <a:rPr lang="en-GB" dirty="0" smtClean="0"/>
              <a:t/>
            </a:r>
            <a:br>
              <a:rPr lang="en-GB" dirty="0" smtClean="0"/>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116632"/>
            <a:ext cx="2232248" cy="283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931773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lIns="396000" rIns="396000">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dirty="0" smtClean="0">
                <a:solidFill>
                  <a:srgbClr val="FF0000"/>
                </a:solidFill>
              </a:rPr>
              <a:t>In the 17th century, Dutch growers cultivated </a:t>
            </a:r>
            <a:r>
              <a:rPr lang="en-GB" sz="2700" b="1" dirty="0" smtClean="0">
                <a:solidFill>
                  <a:srgbClr val="FF0000"/>
                </a:solidFill>
              </a:rPr>
              <a:t>orange </a:t>
            </a:r>
            <a:r>
              <a:rPr lang="en-GB" sz="2700" dirty="0" smtClean="0">
                <a:solidFill>
                  <a:srgbClr val="FF0000"/>
                </a:solidFill>
              </a:rPr>
              <a:t>(as opposed to purple) </a:t>
            </a:r>
            <a:r>
              <a:rPr lang="en-GB" sz="2700" b="1" dirty="0" smtClean="0">
                <a:solidFill>
                  <a:srgbClr val="FF0000"/>
                </a:solidFill>
              </a:rPr>
              <a:t>carrots</a:t>
            </a:r>
            <a:r>
              <a:rPr lang="en-GB" sz="2700" dirty="0" smtClean="0">
                <a:solidFill>
                  <a:srgbClr val="FF0000"/>
                </a:solidFill>
              </a:rPr>
              <a:t> as a tribute to </a:t>
            </a:r>
            <a:r>
              <a:rPr lang="en-GB" sz="2700" b="1" dirty="0" smtClean="0">
                <a:solidFill>
                  <a:srgbClr val="FF0000"/>
                </a:solidFill>
              </a:rPr>
              <a:t>William of Orange</a:t>
            </a:r>
            <a:r>
              <a:rPr lang="en-GB" sz="2700" dirty="0" smtClean="0">
                <a:solidFill>
                  <a:srgbClr val="FF0000"/>
                </a:solidFill>
              </a:rPr>
              <a:t> </a:t>
            </a:r>
            <a:br>
              <a:rPr lang="en-GB" sz="2700" dirty="0" smtClean="0">
                <a:solidFill>
                  <a:srgbClr val="FF0000"/>
                </a:solidFill>
              </a:rPr>
            </a:br>
            <a:r>
              <a:rPr lang="en-GB" sz="2700" dirty="0" smtClean="0">
                <a:solidFill>
                  <a:srgbClr val="FF0000"/>
                </a:solidFill>
              </a:rPr>
              <a:t>William later King William III of England and Ireland after Union of English parliamentarians and Dutch royal family and reasserted pre-eminence of  Protestantism as main religious faith in England</a:t>
            </a:r>
            <a:br>
              <a:rPr lang="en-GB" sz="2700" dirty="0" smtClean="0">
                <a:solidFill>
                  <a:srgbClr val="FF0000"/>
                </a:solidFill>
              </a:rPr>
            </a:br>
            <a:r>
              <a:rPr lang="en-GB" sz="2700" dirty="0" smtClean="0">
                <a:solidFill>
                  <a:srgbClr val="FF0000"/>
                </a:solidFill>
              </a:rPr>
              <a:t/>
            </a:r>
            <a:br>
              <a:rPr lang="en-GB" sz="2700" dirty="0" smtClean="0">
                <a:solidFill>
                  <a:srgbClr val="FF0000"/>
                </a:solidFill>
              </a:rPr>
            </a:br>
            <a:r>
              <a:rPr lang="en-GB" sz="2700" dirty="0" smtClean="0">
                <a:solidFill>
                  <a:srgbClr val="0070C0"/>
                </a:solidFill>
              </a:rPr>
              <a:t>A symbol of dynastic regime change</a:t>
            </a:r>
            <a:br>
              <a:rPr lang="en-GB" sz="2700" dirty="0" smtClean="0">
                <a:solidFill>
                  <a:srgbClr val="0070C0"/>
                </a:solidFill>
              </a:rPr>
            </a:br>
            <a:r>
              <a:rPr lang="en-GB" sz="2700" dirty="0" smtClean="0">
                <a:solidFill>
                  <a:srgbClr val="0070C0"/>
                </a:solidFill>
              </a:rPr>
              <a:t>A symbol (obliquely) of sectarianism </a:t>
            </a:r>
            <a:r>
              <a:rPr lang="en-GB" sz="3100" dirty="0" smtClean="0">
                <a:solidFill>
                  <a:srgbClr val="FF0000"/>
                </a:solidFill>
              </a:rPr>
              <a:t> </a:t>
            </a:r>
            <a:r>
              <a:rPr lang="en-GB" dirty="0" smtClean="0"/>
              <a:t/>
            </a:r>
            <a:br>
              <a:rPr lang="en-GB" dirty="0" smtClean="0"/>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116632"/>
            <a:ext cx="2232248" cy="283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77567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p:cNvPicPr>
            <a:picLocks noChangeAspect="1"/>
          </p:cNvPicPr>
          <p:nvPr/>
        </p:nvPicPr>
        <p:blipFill>
          <a:blip r:embed="rId2"/>
          <a:stretch>
            <a:fillRect/>
          </a:stretch>
        </p:blipFill>
        <p:spPr>
          <a:xfrm>
            <a:off x="2496616" y="0"/>
            <a:ext cx="6647384" cy="3739154"/>
          </a:xfrm>
          <a:prstGeom prst="rect">
            <a:avLst/>
          </a:prstGeom>
        </p:spPr>
      </p:pic>
      <p:sp>
        <p:nvSpPr>
          <p:cNvPr id="8" name="Rectangle 7"/>
          <p:cNvSpPr/>
          <p:nvPr/>
        </p:nvSpPr>
        <p:spPr>
          <a:xfrm>
            <a:off x="216039" y="217309"/>
            <a:ext cx="2296042" cy="1200329"/>
          </a:xfrm>
          <a:prstGeom prst="rect">
            <a:avLst/>
          </a:prstGeom>
        </p:spPr>
        <p:txBody>
          <a:bodyPr wrap="square">
            <a:spAutoFit/>
          </a:bodyPr>
          <a:lstStyle/>
          <a:p>
            <a:r>
              <a:rPr lang="en-US" dirty="0"/>
              <a:t>Liverpool Orange Lodge Homecoming </a:t>
            </a:r>
            <a:r>
              <a:rPr lang="en-US" dirty="0" smtClean="0"/>
              <a:t>July 12 2013 and in 1950s</a:t>
            </a:r>
            <a:endParaRPr lang="en-US" dirty="0"/>
          </a:p>
        </p:txBody>
      </p:sp>
      <p:pic>
        <p:nvPicPr>
          <p:cNvPr id="10" name="Picture 9"/>
          <p:cNvPicPr>
            <a:picLocks noChangeAspect="1"/>
          </p:cNvPicPr>
          <p:nvPr/>
        </p:nvPicPr>
        <p:blipFill>
          <a:blip r:embed="rId3"/>
          <a:stretch>
            <a:fillRect/>
          </a:stretch>
        </p:blipFill>
        <p:spPr>
          <a:xfrm>
            <a:off x="-25612" y="3739154"/>
            <a:ext cx="5008854" cy="3118846"/>
          </a:xfrm>
          <a:prstGeom prst="rect">
            <a:avLst/>
          </a:prstGeom>
        </p:spPr>
      </p:pic>
      <p:pic>
        <p:nvPicPr>
          <p:cNvPr id="3" name="Picture 2"/>
          <p:cNvPicPr>
            <a:picLocks noChangeAspect="1"/>
          </p:cNvPicPr>
          <p:nvPr/>
        </p:nvPicPr>
        <p:blipFill>
          <a:blip r:embed="rId4"/>
          <a:stretch>
            <a:fillRect/>
          </a:stretch>
        </p:blipFill>
        <p:spPr>
          <a:xfrm>
            <a:off x="4985789" y="3739154"/>
            <a:ext cx="5063062" cy="3118846"/>
          </a:xfrm>
          <a:prstGeom prst="rect">
            <a:avLst/>
          </a:prstGeom>
        </p:spPr>
      </p:pic>
      <p:sp>
        <p:nvSpPr>
          <p:cNvPr id="4" name="Content Placeholder 3"/>
          <p:cNvSpPr>
            <a:spLocks noGrp="1"/>
          </p:cNvSpPr>
          <p:nvPr>
            <p:ph idx="1"/>
          </p:nvPr>
        </p:nvSpPr>
        <p:spPr/>
        <p:txBody>
          <a:bodyPr/>
          <a:lstStyle/>
          <a:p>
            <a:endParaRPr lang="en-US" dirty="0"/>
          </a:p>
        </p:txBody>
      </p:sp>
      <p:pic>
        <p:nvPicPr>
          <p:cNvPr id="11" name="Content Placeholder 8"/>
          <p:cNvPicPr>
            <a:picLocks noChangeAspect="1"/>
          </p:cNvPicPr>
          <p:nvPr/>
        </p:nvPicPr>
        <p:blipFill>
          <a:blip r:embed="rId5"/>
          <a:stretch>
            <a:fillRect/>
          </a:stretch>
        </p:blipFill>
        <p:spPr>
          <a:xfrm>
            <a:off x="-25612" y="1414077"/>
            <a:ext cx="3017917" cy="2810805"/>
          </a:xfrm>
          <a:prstGeom prst="rect">
            <a:avLst/>
          </a:prstGeom>
        </p:spPr>
      </p:pic>
    </p:spTree>
    <p:extLst>
      <p:ext uri="{BB962C8B-B14F-4D97-AF65-F5344CB8AC3E}">
        <p14:creationId xmlns:p14="http://schemas.microsoft.com/office/powerpoint/2010/main" val="32265783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Scouse</a:t>
            </a: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Typical </a:t>
            </a:r>
            <a:r>
              <a:rPr lang="en-GB" sz="2700" b="1" dirty="0">
                <a:solidFill>
                  <a:srgbClr val="FF0000"/>
                </a:solidFill>
                <a:effectLst>
                  <a:outerShdw blurRad="38100" dist="38100" dir="2700000" algn="tl">
                    <a:srgbClr val="000000">
                      <a:alpha val="43137"/>
                    </a:srgbClr>
                  </a:outerShdw>
                </a:effectLst>
              </a:rPr>
              <a:t>i</a:t>
            </a:r>
            <a:r>
              <a:rPr lang="en-GB" sz="2700" b="1" dirty="0" smtClean="0">
                <a:solidFill>
                  <a:srgbClr val="FF0000"/>
                </a:solidFill>
                <a:effectLst>
                  <a:outerShdw blurRad="38100" dist="38100" dir="2700000" algn="tl">
                    <a:srgbClr val="000000">
                      <a:alpha val="43137"/>
                    </a:srgbClr>
                  </a:outerShdw>
                </a:effectLst>
              </a:rPr>
              <a:t>ngredients include:</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Beef/lamb</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Potatoes</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Carrots</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Onion</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Herbs</a:t>
            </a: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0070C0"/>
                </a:solidFill>
                <a:effectLst>
                  <a:outerShdw blurRad="38100" dist="38100" dir="2700000" algn="tl">
                    <a:srgbClr val="000000">
                      <a:alpha val="43137"/>
                    </a:srgbClr>
                  </a:outerShdw>
                </a:effectLst>
              </a:rPr>
              <a:t>What might, say, a potato tell us about history?</a:t>
            </a: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952490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3573016"/>
            <a:ext cx="9144000" cy="1470025"/>
          </a:xfrm>
        </p:spPr>
        <p:txBody>
          <a:bodyPr lIns="360000" rIns="360000">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Potatoes indigenous to Americas and </a:t>
            </a:r>
            <a:r>
              <a:rPr lang="en-GB" sz="2700" b="1" i="1" dirty="0" smtClean="0">
                <a:solidFill>
                  <a:srgbClr val="FF0000"/>
                </a:solidFill>
                <a:effectLst>
                  <a:outerShdw blurRad="38100" dist="38100" dir="2700000" algn="tl">
                    <a:srgbClr val="000000">
                      <a:alpha val="43137"/>
                    </a:srgbClr>
                  </a:outerShdw>
                </a:effectLst>
              </a:rPr>
              <a:t>not </a:t>
            </a:r>
            <a:r>
              <a:rPr lang="en-GB" sz="2700" b="1" dirty="0" smtClean="0">
                <a:solidFill>
                  <a:srgbClr val="FF0000"/>
                </a:solidFill>
                <a:effectLst>
                  <a:outerShdw blurRad="38100" dist="38100" dir="2700000" algn="tl">
                    <a:srgbClr val="000000">
                      <a:alpha val="43137"/>
                    </a:srgbClr>
                  </a:outerShdw>
                </a:effectLst>
              </a:rPr>
              <a:t>the ‘Old World’</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Brought to  Europe in late 16</a:t>
            </a:r>
            <a:r>
              <a:rPr lang="en-GB" sz="2700" b="1" baseline="30000" dirty="0" smtClean="0">
                <a:solidFill>
                  <a:srgbClr val="FF0000"/>
                </a:solidFill>
                <a:effectLst>
                  <a:outerShdw blurRad="38100" dist="38100" dir="2700000" algn="tl">
                    <a:srgbClr val="000000">
                      <a:alpha val="43137"/>
                    </a:srgbClr>
                  </a:outerShdw>
                </a:effectLst>
              </a:rPr>
              <a:t>th </a:t>
            </a:r>
            <a:r>
              <a:rPr lang="en-GB" sz="2700" b="1" dirty="0" smtClean="0">
                <a:solidFill>
                  <a:srgbClr val="FF0000"/>
                </a:solidFill>
                <a:effectLst>
                  <a:outerShdw blurRad="38100" dist="38100" dir="2700000" algn="tl">
                    <a:srgbClr val="000000">
                      <a:alpha val="43137"/>
                    </a:srgbClr>
                  </a:outerShdw>
                </a:effectLst>
              </a:rPr>
              <a:t>century by explorers (supposedly by Walter Raleigh, who also helped popularise tobacco)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Credited with helping provide Europeans with a stable diet and with boosting population growth</a:t>
            </a: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662" y="332656"/>
            <a:ext cx="235267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354159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3645024"/>
            <a:ext cx="9144000" cy="1470025"/>
          </a:xfrm>
        </p:spPr>
        <p:txBody>
          <a:bodyPr lIns="360000" rIns="360000">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Potatoes indigenous to Americas and </a:t>
            </a:r>
            <a:r>
              <a:rPr lang="en-GB" sz="2700" b="1" i="1" dirty="0" smtClean="0">
                <a:solidFill>
                  <a:srgbClr val="FF0000"/>
                </a:solidFill>
                <a:effectLst>
                  <a:outerShdw blurRad="38100" dist="38100" dir="2700000" algn="tl">
                    <a:srgbClr val="000000">
                      <a:alpha val="43137"/>
                    </a:srgbClr>
                  </a:outerShdw>
                </a:effectLst>
              </a:rPr>
              <a:t>not </a:t>
            </a:r>
            <a:r>
              <a:rPr lang="en-GB" sz="2700" b="1" dirty="0" smtClean="0">
                <a:solidFill>
                  <a:srgbClr val="FF0000"/>
                </a:solidFill>
                <a:effectLst>
                  <a:outerShdw blurRad="38100" dist="38100" dir="2700000" algn="tl">
                    <a:srgbClr val="000000">
                      <a:alpha val="43137"/>
                    </a:srgbClr>
                  </a:outerShdw>
                </a:effectLst>
              </a:rPr>
              <a:t>the ‘Old World’</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Brought to  Europe in late 16</a:t>
            </a:r>
            <a:r>
              <a:rPr lang="en-GB" sz="2700" b="1" baseline="30000" dirty="0" smtClean="0">
                <a:solidFill>
                  <a:srgbClr val="FF0000"/>
                </a:solidFill>
                <a:effectLst>
                  <a:outerShdw blurRad="38100" dist="38100" dir="2700000" algn="tl">
                    <a:srgbClr val="000000">
                      <a:alpha val="43137"/>
                    </a:srgbClr>
                  </a:outerShdw>
                </a:effectLst>
              </a:rPr>
              <a:t>th </a:t>
            </a:r>
            <a:r>
              <a:rPr lang="en-GB" sz="2700" b="1" dirty="0" smtClean="0">
                <a:solidFill>
                  <a:srgbClr val="FF0000"/>
                </a:solidFill>
                <a:effectLst>
                  <a:outerShdw blurRad="38100" dist="38100" dir="2700000" algn="tl">
                    <a:srgbClr val="000000">
                      <a:alpha val="43137"/>
                    </a:srgbClr>
                  </a:outerShdw>
                </a:effectLst>
              </a:rPr>
              <a:t>century by explorers (supposedly by Walter Raleigh, who also helped popularise tobacco)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Credited with helping provide Europeans with a stable diet and with boosting population growth</a:t>
            </a: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a:solidFill>
                  <a:srgbClr val="0070C0"/>
                </a:solidFill>
                <a:effectLst>
                  <a:outerShdw blurRad="38100" dist="38100" dir="2700000" algn="tl">
                    <a:srgbClr val="000000">
                      <a:alpha val="43137"/>
                    </a:srgbClr>
                  </a:outerShdw>
                </a:effectLst>
              </a:rPr>
              <a:t/>
            </a:r>
            <a:br>
              <a:rPr lang="en-GB" sz="2700" b="1" dirty="0">
                <a:solidFill>
                  <a:srgbClr val="0070C0"/>
                </a:solidFill>
                <a:effectLst>
                  <a:outerShdw blurRad="38100" dist="38100" dir="2700000" algn="tl">
                    <a:srgbClr val="000000">
                      <a:alpha val="43137"/>
                    </a:srgbClr>
                  </a:outerShdw>
                </a:effectLst>
              </a:rPr>
            </a:br>
            <a:r>
              <a:rPr lang="en-GB" sz="2700" b="1" dirty="0" smtClean="0">
                <a:solidFill>
                  <a:srgbClr val="0070C0"/>
                </a:solidFill>
                <a:effectLst>
                  <a:outerShdw blurRad="38100" dist="38100" dir="2700000" algn="tl">
                    <a:srgbClr val="000000">
                      <a:alpha val="43137"/>
                    </a:srgbClr>
                  </a:outerShdw>
                </a:effectLst>
              </a:rPr>
              <a:t>A symbol of European exploration and conquest</a:t>
            </a:r>
            <a:br>
              <a:rPr lang="en-GB" sz="2700" b="1" dirty="0" smtClean="0">
                <a:solidFill>
                  <a:srgbClr val="0070C0"/>
                </a:solidFill>
                <a:effectLst>
                  <a:outerShdw blurRad="38100" dist="38100" dir="2700000" algn="tl">
                    <a:srgbClr val="000000">
                      <a:alpha val="43137"/>
                    </a:srgbClr>
                  </a:outerShdw>
                </a:effectLst>
              </a:rPr>
            </a:br>
            <a:r>
              <a:rPr lang="en-GB" sz="2700" b="1" dirty="0" smtClean="0">
                <a:solidFill>
                  <a:srgbClr val="0070C0"/>
                </a:solidFill>
                <a:effectLst>
                  <a:outerShdw blurRad="38100" dist="38100" dir="2700000" algn="tl">
                    <a:srgbClr val="000000">
                      <a:alpha val="43137"/>
                    </a:srgbClr>
                  </a:outerShdw>
                </a:effectLst>
              </a:rPr>
              <a:t>A symbol of economic and demographic change</a:t>
            </a: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662" y="332656"/>
            <a:ext cx="235267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979510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3573016"/>
            <a:ext cx="9144000" cy="1470025"/>
          </a:xfrm>
        </p:spPr>
        <p:txBody>
          <a:bodyPr lIns="360000" rIns="360000">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 crop failure caused Great Famine in 19</a:t>
            </a:r>
            <a:r>
              <a:rPr lang="en-GB" sz="2700" b="1" baseline="30000" dirty="0" smtClean="0">
                <a:solidFill>
                  <a:srgbClr val="FF0000"/>
                </a:solidFill>
                <a:effectLst>
                  <a:outerShdw blurRad="38100" dist="38100" dir="2700000" algn="tl">
                    <a:srgbClr val="000000">
                      <a:alpha val="43137"/>
                    </a:srgbClr>
                  </a:outerShdw>
                </a:effectLst>
              </a:rPr>
              <a:t>th</a:t>
            </a:r>
            <a:r>
              <a:rPr lang="en-GB" sz="2700" b="1" dirty="0" smtClean="0">
                <a:solidFill>
                  <a:srgbClr val="FF0000"/>
                </a:solidFill>
                <a:effectLst>
                  <a:outerShdw blurRad="38100" dist="38100" dir="2700000" algn="tl">
                    <a:srgbClr val="000000">
                      <a:alpha val="43137"/>
                    </a:srgbClr>
                  </a:outerShdw>
                </a:effectLst>
              </a:rPr>
              <a:t>-century Ireland</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 dependency = easy to plant in less fertile lands onto which peasant farmers were moved by British colonists</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Mass starvation = c. 1 million deaths 1846–1851</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Millions of Irish migrate to Britain, North America and Australasia</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pic>
        <p:nvPicPr>
          <p:cNvPr id="3074" name="Picture 2" descr="Skibbereen by James Mahony, 184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447" y="260648"/>
            <a:ext cx="2342795" cy="324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7607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3573016"/>
            <a:ext cx="9144000" cy="1470025"/>
          </a:xfrm>
        </p:spPr>
        <p:txBody>
          <a:bodyPr lIns="360000" rIns="360000">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 crop failure caused Great Famine in 19</a:t>
            </a:r>
            <a:r>
              <a:rPr lang="en-GB" sz="2700" b="1" baseline="30000" dirty="0" smtClean="0">
                <a:solidFill>
                  <a:srgbClr val="FF0000"/>
                </a:solidFill>
                <a:effectLst>
                  <a:outerShdw blurRad="38100" dist="38100" dir="2700000" algn="tl">
                    <a:srgbClr val="000000">
                      <a:alpha val="43137"/>
                    </a:srgbClr>
                  </a:outerShdw>
                </a:effectLst>
              </a:rPr>
              <a:t>th</a:t>
            </a:r>
            <a:r>
              <a:rPr lang="en-GB" sz="2700" b="1" dirty="0" smtClean="0">
                <a:solidFill>
                  <a:srgbClr val="FF0000"/>
                </a:solidFill>
                <a:effectLst>
                  <a:outerShdw blurRad="38100" dist="38100" dir="2700000" algn="tl">
                    <a:srgbClr val="000000">
                      <a:alpha val="43137"/>
                    </a:srgbClr>
                  </a:outerShdw>
                </a:effectLst>
              </a:rPr>
              <a:t>-century Ireland</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Potato dependency = easy to plant in less fertile lands onto which peasant farmers were moved by British colonists</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Mass starvation = c. 1 million deaths 1846–1851</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Millions of Irish migrate to Britain, North America and Australasia</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0070C0"/>
                </a:solidFill>
                <a:effectLst>
                  <a:outerShdw blurRad="38100" dist="38100" dir="2700000" algn="tl">
                    <a:srgbClr val="000000">
                      <a:alpha val="43137"/>
                    </a:srgbClr>
                  </a:outerShdw>
                </a:effectLst>
              </a:rPr>
              <a:t>A symbol of economic and demographic change</a:t>
            </a:r>
            <a:br>
              <a:rPr lang="en-GB" sz="2700" b="1" dirty="0" smtClean="0">
                <a:solidFill>
                  <a:srgbClr val="0070C0"/>
                </a:solidFill>
                <a:effectLst>
                  <a:outerShdw blurRad="38100" dist="38100" dir="2700000" algn="tl">
                    <a:srgbClr val="000000">
                      <a:alpha val="43137"/>
                    </a:srgbClr>
                  </a:outerShdw>
                </a:effectLst>
              </a:rPr>
            </a:br>
            <a:r>
              <a:rPr lang="en-GB" sz="2700" b="1" dirty="0" smtClean="0">
                <a:solidFill>
                  <a:srgbClr val="0070C0"/>
                </a:solidFill>
                <a:effectLst>
                  <a:outerShdw blurRad="38100" dist="38100" dir="2700000" algn="tl">
                    <a:srgbClr val="000000">
                      <a:alpha val="43137"/>
                    </a:srgbClr>
                  </a:outerShdw>
                </a:effectLst>
              </a:rPr>
              <a:t>A symptom of power dynamics</a:t>
            </a: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pic>
        <p:nvPicPr>
          <p:cNvPr id="3074" name="Picture 2" descr="Skibbereen by James Mahony, 184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447" y="260648"/>
            <a:ext cx="2186609"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7519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3573016"/>
            <a:ext cx="9144000" cy="1470025"/>
          </a:xfrm>
        </p:spPr>
        <p:txBody>
          <a:bodyPr lIns="360000" rIns="360000">
            <a:normAutofit fontScale="90000"/>
          </a:bodyPr>
          <a:lstStyle/>
          <a:p>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Settlement of Irish community in Liverpool</a:t>
            </a:r>
            <a:br>
              <a:rPr lang="en-GB" sz="2700" b="1" dirty="0" smtClean="0">
                <a:solidFill>
                  <a:srgbClr val="FF0000"/>
                </a:solidFill>
                <a:effectLst>
                  <a:outerShdw blurRad="38100" dist="38100" dir="2700000" algn="tl">
                    <a:srgbClr val="000000">
                      <a:alpha val="43137"/>
                    </a:srgbClr>
                  </a:outerShdw>
                </a:effectLst>
              </a:rPr>
            </a:br>
            <a:r>
              <a:rPr lang="en-GB" sz="2700" b="1" dirty="0" err="1" smtClean="0">
                <a:solidFill>
                  <a:srgbClr val="FF0000"/>
                </a:solidFill>
                <a:effectLst>
                  <a:outerShdw blurRad="38100" dist="38100" dir="2700000" algn="tl">
                    <a:srgbClr val="000000">
                      <a:alpha val="43137"/>
                    </a:srgbClr>
                  </a:outerShdw>
                </a:effectLst>
              </a:rPr>
              <a:t>Liverpool</a:t>
            </a:r>
            <a:r>
              <a:rPr lang="en-GB" sz="2700" b="1" dirty="0" smtClean="0">
                <a:solidFill>
                  <a:srgbClr val="FF0000"/>
                </a:solidFill>
                <a:effectLst>
                  <a:outerShdw blurRad="38100" dist="38100" dir="2700000" algn="tl">
                    <a:srgbClr val="000000">
                      <a:alpha val="43137"/>
                    </a:srgbClr>
                  </a:outerShdw>
                </a:effectLst>
              </a:rPr>
              <a:t> port of transit for new world emigres</a:t>
            </a:r>
            <a:br>
              <a:rPr lang="en-GB" sz="2700" b="1" dirty="0" smtClean="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Liverpool Scotland Road constituency returned Home Rule politician TP O’Connor as MP from 1885 to </a:t>
            </a:r>
            <a:r>
              <a:rPr lang="en-GB" sz="2700" b="1" dirty="0" smtClean="0">
                <a:solidFill>
                  <a:srgbClr val="FF0000"/>
                </a:solidFill>
                <a:effectLst>
                  <a:outerShdw blurRad="38100" dist="38100" dir="2700000" algn="tl">
                    <a:srgbClr val="000000">
                      <a:alpha val="43137"/>
                    </a:srgbClr>
                  </a:outerShdw>
                </a:effectLst>
              </a:rPr>
              <a:t>1929</a:t>
            </a: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0070C0"/>
                </a:solidFill>
                <a:effectLst>
                  <a:outerShdw blurRad="38100" dist="38100" dir="2700000" algn="tl">
                    <a:srgbClr val="000000">
                      <a:alpha val="43137"/>
                    </a:srgbClr>
                  </a:outerShdw>
                </a:effectLst>
              </a:rPr>
              <a:t>A </a:t>
            </a:r>
            <a:r>
              <a:rPr lang="en-GB" sz="2700" b="1" dirty="0">
                <a:solidFill>
                  <a:srgbClr val="0070C0"/>
                </a:solidFill>
                <a:effectLst>
                  <a:outerShdw blurRad="38100" dist="38100" dir="2700000" algn="tl">
                    <a:srgbClr val="000000">
                      <a:alpha val="43137"/>
                    </a:srgbClr>
                  </a:outerShdw>
                </a:effectLst>
              </a:rPr>
              <a:t>symbol of </a:t>
            </a:r>
            <a:r>
              <a:rPr lang="en-GB" sz="2700" b="1" dirty="0" smtClean="0">
                <a:solidFill>
                  <a:srgbClr val="0070C0"/>
                </a:solidFill>
                <a:effectLst>
                  <a:outerShdw blurRad="38100" dist="38100" dir="2700000" algn="tl">
                    <a:srgbClr val="000000">
                      <a:alpha val="43137"/>
                    </a:srgbClr>
                  </a:outerShdw>
                </a:effectLst>
              </a:rPr>
              <a:t>migration and diaspora politics?</a:t>
            </a: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a:solidFill>
                  <a:srgbClr val="FF0000"/>
                </a:solidFill>
                <a:effectLst>
                  <a:outerShdw blurRad="38100" dist="38100" dir="2700000" algn="tl">
                    <a:srgbClr val="000000">
                      <a:alpha val="43137"/>
                    </a:srgbClr>
                  </a:outerShdw>
                </a:effectLst>
              </a:rPr>
              <a:t/>
            </a:r>
            <a:br>
              <a:rPr lang="en-GB" sz="2700" b="1" dirty="0">
                <a:solidFill>
                  <a:srgbClr val="FF0000"/>
                </a:solidFill>
                <a:effectLst>
                  <a:outerShdw blurRad="38100" dist="38100" dir="2700000" algn="tl">
                    <a:srgbClr val="000000">
                      <a:alpha val="43137"/>
                    </a:srgbClr>
                  </a:outerShdw>
                </a:effectLst>
              </a:rPr>
            </a:br>
            <a:r>
              <a:rPr lang="en-GB" sz="2700" b="1" dirty="0" smtClean="0">
                <a:solidFill>
                  <a:srgbClr val="FF0000"/>
                </a:solidFill>
                <a:effectLst>
                  <a:outerShdw blurRad="38100" dist="38100" dir="2700000" algn="tl">
                    <a:srgbClr val="000000">
                      <a:alpha val="43137"/>
                    </a:srgbClr>
                  </a:outerShdw>
                </a:effectLst>
              </a:rPr>
              <a:t/>
            </a:r>
            <a:br>
              <a:rPr lang="en-GB" sz="2700"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26405"/>
            <a:ext cx="5715000" cy="3324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1967" y="210491"/>
            <a:ext cx="2471936" cy="3599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48920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5467"/>
            <a:ext cx="2162175" cy="3295650"/>
          </a:xfrm>
          <a:prstGeom prst="rect">
            <a:avLst/>
          </a:prstGeom>
        </p:spPr>
      </p:pic>
      <p:pic>
        <p:nvPicPr>
          <p:cNvPr id="4" name="Picture 3"/>
          <p:cNvPicPr>
            <a:picLocks noChangeAspect="1"/>
          </p:cNvPicPr>
          <p:nvPr/>
        </p:nvPicPr>
        <p:blipFill>
          <a:blip r:embed="rId3"/>
          <a:stretch>
            <a:fillRect/>
          </a:stretch>
        </p:blipFill>
        <p:spPr>
          <a:xfrm>
            <a:off x="0" y="3583321"/>
            <a:ext cx="2127647" cy="3207541"/>
          </a:xfrm>
          <a:prstGeom prst="rect">
            <a:avLst/>
          </a:prstGeom>
        </p:spPr>
      </p:pic>
      <p:pic>
        <p:nvPicPr>
          <p:cNvPr id="5" name="Picture 4"/>
          <p:cNvPicPr>
            <a:picLocks noChangeAspect="1"/>
          </p:cNvPicPr>
          <p:nvPr/>
        </p:nvPicPr>
        <p:blipFill>
          <a:blip r:embed="rId4"/>
          <a:stretch>
            <a:fillRect/>
          </a:stretch>
        </p:blipFill>
        <p:spPr>
          <a:xfrm>
            <a:off x="2233010" y="3043619"/>
            <a:ext cx="4985792" cy="3780892"/>
          </a:xfrm>
          <a:prstGeom prst="rect">
            <a:avLst/>
          </a:prstGeom>
        </p:spPr>
      </p:pic>
      <p:pic>
        <p:nvPicPr>
          <p:cNvPr id="6" name="Picture 5"/>
          <p:cNvPicPr>
            <a:picLocks noChangeAspect="1"/>
          </p:cNvPicPr>
          <p:nvPr/>
        </p:nvPicPr>
        <p:blipFill>
          <a:blip r:embed="rId5"/>
          <a:stretch>
            <a:fillRect/>
          </a:stretch>
        </p:blipFill>
        <p:spPr>
          <a:xfrm>
            <a:off x="6610970" y="-10815"/>
            <a:ext cx="2581275" cy="3838575"/>
          </a:xfrm>
          <a:prstGeom prst="rect">
            <a:avLst/>
          </a:prstGeom>
        </p:spPr>
      </p:pic>
      <p:sp>
        <p:nvSpPr>
          <p:cNvPr id="7" name="Rectangle 6"/>
          <p:cNvSpPr/>
          <p:nvPr/>
        </p:nvSpPr>
        <p:spPr>
          <a:xfrm>
            <a:off x="2627784" y="2120108"/>
            <a:ext cx="2952328" cy="923330"/>
          </a:xfrm>
          <a:prstGeom prst="rect">
            <a:avLst/>
          </a:prstGeom>
        </p:spPr>
        <p:txBody>
          <a:bodyPr wrap="square">
            <a:spAutoFit/>
          </a:bodyPr>
          <a:lstStyle/>
          <a:p>
            <a:r>
              <a:rPr lang="en-US" dirty="0" smtClean="0"/>
              <a:t>St Patrick’s Day Parade, Hope St, Liverpool</a:t>
            </a:r>
          </a:p>
          <a:p>
            <a:endParaRPr lang="en-US" dirty="0"/>
          </a:p>
        </p:txBody>
      </p:sp>
      <p:sp>
        <p:nvSpPr>
          <p:cNvPr id="8" name="Rectangle 7"/>
          <p:cNvSpPr/>
          <p:nvPr/>
        </p:nvSpPr>
        <p:spPr>
          <a:xfrm>
            <a:off x="2704839" y="472963"/>
            <a:ext cx="2875273" cy="1200329"/>
          </a:xfrm>
          <a:prstGeom prst="rect">
            <a:avLst/>
          </a:prstGeom>
        </p:spPr>
        <p:txBody>
          <a:bodyPr wrap="square">
            <a:spAutoFit/>
          </a:bodyPr>
          <a:lstStyle/>
          <a:p>
            <a:pPr marL="285750" indent="-285750">
              <a:buFont typeface="Arial" panose="020B0604020202020204" pitchFamily="34" charset="0"/>
              <a:buChar char="•"/>
            </a:pPr>
            <a:r>
              <a:rPr lang="en-US" dirty="0"/>
              <a:t>Liverpool Protestant </a:t>
            </a:r>
            <a:r>
              <a:rPr lang="en-US" dirty="0" smtClean="0"/>
              <a:t>Party in existence 1903–1974</a:t>
            </a:r>
          </a:p>
          <a:p>
            <a:endParaRPr lang="en-US" dirty="0"/>
          </a:p>
        </p:txBody>
      </p:sp>
      <p:sp>
        <p:nvSpPr>
          <p:cNvPr id="9" name="Rectangle 8"/>
          <p:cNvSpPr/>
          <p:nvPr/>
        </p:nvSpPr>
        <p:spPr>
          <a:xfrm>
            <a:off x="2601495" y="1566020"/>
            <a:ext cx="2732543" cy="369332"/>
          </a:xfrm>
          <a:prstGeom prst="rect">
            <a:avLst/>
          </a:prstGeom>
        </p:spPr>
        <p:txBody>
          <a:bodyPr wrap="none">
            <a:spAutoFit/>
          </a:bodyPr>
          <a:lstStyle/>
          <a:p>
            <a:pPr algn="ctr"/>
            <a:r>
              <a:rPr lang="en-GB" b="1" dirty="0">
                <a:solidFill>
                  <a:srgbClr val="0070C0"/>
                </a:solidFill>
              </a:rPr>
              <a:t>A symbol </a:t>
            </a:r>
            <a:r>
              <a:rPr lang="en-GB" b="1" dirty="0" smtClean="0">
                <a:solidFill>
                  <a:srgbClr val="0070C0"/>
                </a:solidFill>
              </a:rPr>
              <a:t>of sectarianism? </a:t>
            </a:r>
            <a:endParaRPr lang="en-US" b="1" dirty="0"/>
          </a:p>
        </p:txBody>
      </p:sp>
    </p:spTree>
    <p:extLst>
      <p:ext uri="{BB962C8B-B14F-4D97-AF65-F5344CB8AC3E}">
        <p14:creationId xmlns:p14="http://schemas.microsoft.com/office/powerpoint/2010/main" val="5533434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12" name="Rectangle 11"/>
          <p:cNvSpPr/>
          <p:nvPr/>
        </p:nvSpPr>
        <p:spPr>
          <a:xfrm>
            <a:off x="467544" y="188640"/>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1" name="Rectangle 10"/>
          <p:cNvSpPr/>
          <p:nvPr/>
        </p:nvSpPr>
        <p:spPr>
          <a:xfrm>
            <a:off x="0" y="0"/>
            <a:ext cx="9175458" cy="671292"/>
          </a:xfrm>
          <a:prstGeom prst="rect">
            <a:avLst/>
          </a:prstGeom>
        </p:spPr>
        <p:txBody>
          <a:bodyPr wrap="square" lIns="180000" tIns="180000" rIns="180000" bIns="180000" numCol="1" spcCol="180000">
            <a:spAutoFit/>
          </a:bodyPr>
          <a:lstStyle/>
          <a:p>
            <a:endParaRPr lang="en-GB" sz="2000" b="1" dirty="0" smtClean="0">
              <a:solidFill>
                <a:srgbClr val="7030A0"/>
              </a:solidFill>
            </a:endParaRPr>
          </a:p>
        </p:txBody>
      </p:sp>
      <p:pic>
        <p:nvPicPr>
          <p:cNvPr id="9"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49" t="3780" r="2456" b="10537"/>
          <a:stretch/>
        </p:blipFill>
        <p:spPr bwMode="auto">
          <a:xfrm>
            <a:off x="125344" y="84763"/>
            <a:ext cx="6732240" cy="4077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501008"/>
            <a:ext cx="4248762" cy="3356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60040" y="4275416"/>
            <a:ext cx="4572000" cy="3385542"/>
          </a:xfrm>
          <a:prstGeom prst="rect">
            <a:avLst/>
          </a:prstGeom>
        </p:spPr>
        <p:txBody>
          <a:bodyPr>
            <a:spAutoFit/>
          </a:bodyPr>
          <a:lstStyle/>
          <a:p>
            <a:r>
              <a:rPr lang="en-GB" sz="2000" b="1" dirty="0" smtClean="0">
                <a:solidFill>
                  <a:srgbClr val="FF0000"/>
                </a:solidFill>
                <a:effectLst>
                  <a:outerShdw blurRad="38100" dist="38100" dir="2700000" algn="tl">
                    <a:srgbClr val="000000">
                      <a:alpha val="43137"/>
                    </a:srgbClr>
                  </a:outerShdw>
                </a:effectLst>
              </a:rPr>
              <a:t>Victorian and Edwardian Liverpool a diasporic city – home to (small) mainland European, Asian and African communities, plus larger temporary populations of seafarers and New World emigrants</a:t>
            </a:r>
          </a:p>
          <a:p>
            <a:r>
              <a:rPr lang="en-GB" sz="2000" b="1" dirty="0" smtClean="0">
                <a:solidFill>
                  <a:srgbClr val="0070C0"/>
                </a:solidFill>
                <a:effectLst>
                  <a:outerShdw blurRad="38100" dist="38100" dir="2700000" algn="tl">
                    <a:srgbClr val="000000">
                      <a:alpha val="43137"/>
                    </a:srgbClr>
                  </a:outerShdw>
                </a:effectLst>
              </a:rPr>
              <a:t>A </a:t>
            </a:r>
            <a:r>
              <a:rPr lang="en-GB" sz="2000" b="1" dirty="0" smtClean="0">
                <a:solidFill>
                  <a:srgbClr val="0070C0"/>
                </a:solidFill>
                <a:effectLst>
                  <a:outerShdw blurRad="38100" dist="38100" dir="2700000" algn="tl">
                    <a:srgbClr val="000000">
                      <a:alpha val="43137"/>
                    </a:srgbClr>
                  </a:outerShdw>
                </a:effectLst>
              </a:rPr>
              <a:t>metaphor for a multicultural ‘melting pot’?</a:t>
            </a: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dirty="0"/>
          </a:p>
        </p:txBody>
      </p:sp>
    </p:spTree>
    <p:extLst>
      <p:ext uri="{BB962C8B-B14F-4D97-AF65-F5344CB8AC3E}">
        <p14:creationId xmlns:p14="http://schemas.microsoft.com/office/powerpoint/2010/main" val="18243694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Scouse =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Liverpudlian accent/dialect</a:t>
            </a:r>
            <a:br>
              <a:rPr lang="en-GB" b="1" dirty="0" smtClean="0">
                <a:solidFill>
                  <a:srgbClr val="FF0000"/>
                </a:solidFill>
                <a:effectLst>
                  <a:outerShdw blurRad="38100" dist="38100" dir="2700000" algn="tl">
                    <a:srgbClr val="000000">
                      <a:alpha val="43137"/>
                    </a:srgbClr>
                  </a:outerShdw>
                </a:effectLst>
              </a:rPr>
            </a:br>
            <a:r>
              <a:rPr lang="en-GB" b="1" i="1" dirty="0" smtClean="0">
                <a:solidFill>
                  <a:srgbClr val="FF0000"/>
                </a:solidFill>
                <a:effectLst>
                  <a:outerShdw blurRad="38100" dist="38100" dir="2700000" algn="tl">
                    <a:srgbClr val="000000">
                      <a:alpha val="43137"/>
                    </a:srgbClr>
                  </a:outerShdw>
                </a:effectLst>
              </a:rPr>
              <a:t>and </a:t>
            </a:r>
            <a:br>
              <a:rPr lang="en-GB" b="1" i="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a type of stew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t>
            </a:r>
            <a:r>
              <a:rPr lang="en-GB" b="1" i="1" dirty="0" smtClean="0">
                <a:solidFill>
                  <a:srgbClr val="FF0000"/>
                </a:solidFill>
                <a:effectLst>
                  <a:outerShdw blurRad="38100" dist="38100" dir="2700000" algn="tl">
                    <a:srgbClr val="000000">
                      <a:alpha val="43137"/>
                    </a:srgbClr>
                  </a:outerShdw>
                </a:effectLst>
              </a:rPr>
              <a:t>and is </a:t>
            </a: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a derivation of the Scandinavian word ‘lobscouse,’ a dish traditionally eaten by northern European seafarers </a:t>
            </a:r>
            <a:r>
              <a:rPr lang="en-GB" b="1" i="1" dirty="0" smtClean="0">
                <a:solidFill>
                  <a:srgbClr val="FF0000"/>
                </a:solidFill>
                <a:effectLst>
                  <a:outerShdw blurRad="38100" dist="38100" dir="2700000" algn="tl">
                    <a:srgbClr val="000000">
                      <a:alpha val="43137"/>
                    </a:srgbClr>
                  </a:outerShdw>
                </a:effectLst>
              </a:rPr>
              <a:t/>
            </a:r>
            <a:br>
              <a:rPr lang="en-GB" b="1" i="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sz="9600" dirty="0" smtClean="0">
              <a:solidFill>
                <a:schemeClr val="tx1"/>
              </a:solidFill>
            </a:endParaRPr>
          </a:p>
          <a:p>
            <a:endParaRPr lang="en-GB" dirty="0" smtClean="0"/>
          </a:p>
          <a:p>
            <a:endParaRPr lang="en-GB" dirty="0"/>
          </a:p>
        </p:txBody>
      </p:sp>
    </p:spTree>
    <p:extLst>
      <p:ext uri="{BB962C8B-B14F-4D97-AF65-F5344CB8AC3E}">
        <p14:creationId xmlns:p14="http://schemas.microsoft.com/office/powerpoint/2010/main" val="218448348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683568" y="2492896"/>
            <a:ext cx="7776864" cy="1752600"/>
          </a:xfrm>
        </p:spPr>
        <p:txBody>
          <a:bodyPr>
            <a:normAutofit/>
          </a:bodyPr>
          <a:lstStyle/>
          <a:p>
            <a:endParaRPr lang="en-GB" dirty="0" smtClean="0"/>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320" y="404664"/>
            <a:ext cx="7037512" cy="46799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089320" y="5319105"/>
            <a:ext cx="7155233" cy="923330"/>
          </a:xfrm>
          <a:prstGeom prst="rect">
            <a:avLst/>
          </a:prstGeom>
        </p:spPr>
        <p:txBody>
          <a:bodyPr wrap="square">
            <a:spAutoFit/>
          </a:bodyPr>
          <a:lstStyle/>
          <a:p>
            <a:r>
              <a:rPr lang="en-GB" b="1" dirty="0" smtClean="0"/>
              <a:t>Gustav Adolf Church, Scandinavian Seamen's Church, Park Lane, Liverpool </a:t>
            </a:r>
          </a:p>
          <a:p>
            <a:r>
              <a:rPr lang="en-GB" dirty="0" smtClean="0"/>
              <a:t>Built 1883–1884</a:t>
            </a:r>
          </a:p>
          <a:p>
            <a:endParaRPr lang="en-GB" b="1" dirty="0"/>
          </a:p>
        </p:txBody>
      </p:sp>
    </p:spTree>
    <p:extLst>
      <p:ext uri="{BB962C8B-B14F-4D97-AF65-F5344CB8AC3E}">
        <p14:creationId xmlns:p14="http://schemas.microsoft.com/office/powerpoint/2010/main" val="313281335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Scouse as typically working-class dish</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Blind scouse: version of dish with (relatively costly) meat omitted</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9880707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Scouse </a:t>
            </a:r>
            <a:r>
              <a:rPr lang="en-GB" b="1" dirty="0" smtClean="0">
                <a:solidFill>
                  <a:srgbClr val="FF0000"/>
                </a:solidFill>
                <a:effectLst>
                  <a:outerShdw blurRad="38100" dist="38100" dir="2700000" algn="tl">
                    <a:srgbClr val="000000">
                      <a:alpha val="43137"/>
                    </a:srgbClr>
                  </a:outerShdw>
                </a:effectLst>
              </a:rPr>
              <a:t>today</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0070C0"/>
                </a:solidFill>
                <a:effectLst>
                  <a:outerShdw blurRad="38100" dist="38100" dir="2700000" algn="tl">
                    <a:srgbClr val="000000">
                      <a:alpha val="43137"/>
                    </a:srgbClr>
                  </a:outerShdw>
                </a:effectLst>
              </a:rPr>
              <a:t>A symbol of commodification, regeneration and gentrification</a:t>
            </a:r>
            <a:r>
              <a:rPr lang="en-GB" b="1" dirty="0" smtClean="0">
                <a:solidFill>
                  <a:srgbClr val="0070C0"/>
                </a:solidFill>
                <a:effectLst>
                  <a:outerShdw blurRad="38100" dist="38100" dir="2700000" algn="tl">
                    <a:srgbClr val="000000">
                      <a:alpha val="43137"/>
                    </a:srgbClr>
                  </a:outerShdw>
                </a:effectLst>
              </a:rPr>
              <a:t>?</a:t>
            </a:r>
            <a:br>
              <a:rPr lang="en-GB" b="1" dirty="0" smtClean="0">
                <a:solidFill>
                  <a:srgbClr val="0070C0"/>
                </a:solidFill>
                <a:effectLst>
                  <a:outerShdw blurRad="38100" dist="38100" dir="2700000" algn="tl">
                    <a:srgbClr val="000000">
                      <a:alpha val="43137"/>
                    </a:srgbClr>
                  </a:outerShdw>
                </a:effectLst>
              </a:rPr>
            </a:br>
            <a:r>
              <a:rPr lang="en-GB" sz="1600" b="1" dirty="0" smtClean="0"/>
              <a:t/>
            </a:r>
            <a:br>
              <a:rPr lang="en-GB" sz="1600" b="1" dirty="0" smtClean="0"/>
            </a:br>
            <a:r>
              <a:rPr lang="en-GB" sz="1600" b="1" dirty="0" smtClean="0"/>
              <a:t>See </a:t>
            </a:r>
            <a:r>
              <a:rPr lang="en-GB" sz="1600" dirty="0" smtClean="0"/>
              <a:t>Ciara </a:t>
            </a:r>
            <a:r>
              <a:rPr lang="en-GB" sz="1600" dirty="0" err="1" smtClean="0"/>
              <a:t>Kierans</a:t>
            </a:r>
            <a:r>
              <a:rPr lang="en-GB" sz="1600" dirty="0" smtClean="0"/>
              <a:t>  </a:t>
            </a:r>
            <a:r>
              <a:rPr lang="en-GB" sz="1600" dirty="0"/>
              <a:t>and Jane </a:t>
            </a:r>
            <a:r>
              <a:rPr lang="en-GB" sz="1600" dirty="0" err="1" smtClean="0"/>
              <a:t>Haeney</a:t>
            </a:r>
            <a:r>
              <a:rPr lang="en-GB" sz="1600" dirty="0" smtClean="0"/>
              <a:t>, ‘The </a:t>
            </a:r>
            <a:r>
              <a:rPr lang="en-GB" sz="1600" dirty="0"/>
              <a:t>‘Social Life’ of Scouse: Understanding Changing Contemporary Liverpool through Changing Food </a:t>
            </a:r>
            <a:r>
              <a:rPr lang="en-GB" sz="1600" dirty="0" smtClean="0"/>
              <a:t>Practices,’ </a:t>
            </a:r>
            <a:r>
              <a:rPr lang="en-GB" sz="1600" i="1" dirty="0" smtClean="0"/>
              <a:t>Cultural </a:t>
            </a:r>
            <a:r>
              <a:rPr lang="en-GB" sz="1600" i="1" dirty="0"/>
              <a:t>Sociology</a:t>
            </a:r>
            <a:r>
              <a:rPr lang="en-GB" sz="1600" dirty="0"/>
              <a:t> 4, no. 1 (March 2010): 101–122.</a:t>
            </a:r>
            <a:r>
              <a:rPr lang="en-US" sz="1300" dirty="0"/>
              <a:t/>
            </a:r>
            <a:br>
              <a:rPr lang="en-US" sz="1300" dirty="0"/>
            </a:br>
            <a:endParaRPr lang="en-GB" sz="1300" b="1" dirty="0">
              <a:solidFill>
                <a:srgbClr val="FF0000"/>
              </a:solidFill>
              <a:effectLst>
                <a:outerShdw blurRad="38100" dist="38100" dir="2700000" algn="tl">
                  <a:srgbClr val="000000">
                    <a:alpha val="43137"/>
                  </a:srgbClr>
                </a:outerShdw>
              </a:effectLst>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004" y="320586"/>
            <a:ext cx="2448272" cy="3744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15900" y="320586"/>
            <a:ext cx="2768729" cy="3683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176" y="320586"/>
            <a:ext cx="2675146" cy="3526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805564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192" y="1556792"/>
            <a:ext cx="9144000" cy="1470025"/>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Scouse </a:t>
            </a:r>
            <a:r>
              <a:rPr lang="en-GB" b="1" dirty="0" smtClean="0">
                <a:solidFill>
                  <a:srgbClr val="FF0000"/>
                </a:solidFill>
                <a:effectLst>
                  <a:outerShdw blurRad="38100" dist="38100" dir="2700000" algn="tl">
                    <a:srgbClr val="000000">
                      <a:alpha val="43137"/>
                    </a:srgbClr>
                  </a:outerShdw>
                </a:effectLst>
              </a:rPr>
              <a:t>today</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0070C0"/>
                </a:solidFill>
                <a:effectLst>
                  <a:outerShdw blurRad="38100" dist="38100" dir="2700000" algn="tl">
                    <a:srgbClr val="000000">
                      <a:alpha val="43137"/>
                    </a:srgbClr>
                  </a:outerShdw>
                </a:effectLst>
              </a:rPr>
              <a:t>A symbol of commodification, regeneration and gentrification</a:t>
            </a:r>
            <a:r>
              <a:rPr lang="en-GB" b="1" dirty="0" smtClean="0">
                <a:solidFill>
                  <a:srgbClr val="0070C0"/>
                </a:solidFill>
                <a:effectLst>
                  <a:outerShdw blurRad="38100" dist="38100" dir="2700000" algn="tl">
                    <a:srgbClr val="000000">
                      <a:alpha val="43137"/>
                    </a:srgbClr>
                  </a:outerShdw>
                </a:effectLst>
              </a:rPr>
              <a:t>?</a:t>
            </a:r>
            <a:br>
              <a:rPr lang="en-GB" b="1" dirty="0" smtClean="0">
                <a:solidFill>
                  <a:srgbClr val="0070C0"/>
                </a:solidFill>
                <a:effectLst>
                  <a:outerShdw blurRad="38100" dist="38100" dir="2700000" algn="tl">
                    <a:srgbClr val="000000">
                      <a:alpha val="43137"/>
                    </a:srgbClr>
                  </a:outerShdw>
                </a:effectLst>
              </a:rPr>
            </a:br>
            <a:r>
              <a:rPr lang="en-GB" sz="1600" b="1" dirty="0" smtClean="0"/>
              <a:t/>
            </a:r>
            <a:br>
              <a:rPr lang="en-GB" sz="1600" b="1" dirty="0" smtClean="0"/>
            </a:br>
            <a:r>
              <a:rPr lang="en-GB" sz="1600" b="1" dirty="0" smtClean="0"/>
              <a:t>See </a:t>
            </a:r>
            <a:r>
              <a:rPr lang="en-GB" sz="1600" dirty="0" smtClean="0"/>
              <a:t>Ciara </a:t>
            </a:r>
            <a:r>
              <a:rPr lang="en-GB" sz="1600" dirty="0" err="1" smtClean="0"/>
              <a:t>Kierans</a:t>
            </a:r>
            <a:r>
              <a:rPr lang="en-GB" sz="1600" dirty="0" smtClean="0"/>
              <a:t>  </a:t>
            </a:r>
            <a:r>
              <a:rPr lang="en-GB" sz="1600" dirty="0"/>
              <a:t>and Jane </a:t>
            </a:r>
            <a:r>
              <a:rPr lang="en-GB" sz="1600" dirty="0" err="1" smtClean="0"/>
              <a:t>Haeney</a:t>
            </a:r>
            <a:r>
              <a:rPr lang="en-GB" sz="1600" dirty="0" smtClean="0"/>
              <a:t>, ‘The </a:t>
            </a:r>
            <a:r>
              <a:rPr lang="en-GB" sz="1600" dirty="0"/>
              <a:t>‘Social Life’ of Scouse: Understanding Changing Contemporary Liverpool through Changing Food </a:t>
            </a:r>
            <a:r>
              <a:rPr lang="en-GB" sz="1600" dirty="0" smtClean="0"/>
              <a:t>Practices,’ </a:t>
            </a:r>
            <a:r>
              <a:rPr lang="en-GB" sz="1600" i="1" dirty="0" smtClean="0"/>
              <a:t>Cultural </a:t>
            </a:r>
            <a:r>
              <a:rPr lang="en-GB" sz="1600" i="1" dirty="0"/>
              <a:t>Sociology</a:t>
            </a:r>
            <a:r>
              <a:rPr lang="en-GB" sz="1600" dirty="0"/>
              <a:t> 4, no. 1 (March 2010): 101–122.</a:t>
            </a:r>
            <a:r>
              <a:rPr lang="en-US" sz="1300" dirty="0"/>
              <a:t/>
            </a:r>
            <a:br>
              <a:rPr lang="en-US" sz="1300" dirty="0"/>
            </a:br>
            <a:endParaRPr lang="en-GB" sz="1300" b="1" dirty="0">
              <a:solidFill>
                <a:srgbClr val="FF0000"/>
              </a:solidFill>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3"/>
          <a:stretch>
            <a:fillRect/>
          </a:stretch>
        </p:blipFill>
        <p:spPr>
          <a:xfrm>
            <a:off x="2712604" y="260648"/>
            <a:ext cx="3672408" cy="3672408"/>
          </a:xfrm>
          <a:prstGeom prst="rect">
            <a:avLst/>
          </a:prstGeom>
        </p:spPr>
      </p:pic>
    </p:spTree>
    <p:extLst>
      <p:ext uri="{BB962C8B-B14F-4D97-AF65-F5344CB8AC3E}">
        <p14:creationId xmlns:p14="http://schemas.microsoft.com/office/powerpoint/2010/main" val="41728219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332</TotalTime>
  <Words>1407</Words>
  <Application>Microsoft Office PowerPoint</Application>
  <PresentationFormat>On-screen Show (4:3)</PresentationFormat>
  <Paragraphs>194</Paragraphs>
  <Slides>40</Slides>
  <Notes>24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40</vt:i4>
      </vt:variant>
    </vt:vector>
  </HeadingPairs>
  <TitlesOfParts>
    <vt:vector size="43" baseType="lpstr">
      <vt:lpstr>Arial</vt:lpstr>
      <vt:lpstr>Calibri</vt:lpstr>
      <vt:lpstr>Office Theme</vt:lpstr>
      <vt:lpstr>Gateway – HUSK4004 Introduction to the Humanities  </vt:lpstr>
      <vt:lpstr> </vt:lpstr>
      <vt:lpstr>What is History? </vt:lpstr>
      <vt:lpstr> What is History? Meanings and Definitions</vt:lpstr>
      <vt:lpstr>What is History? Meanings and Definitions</vt:lpstr>
      <vt:lpstr>PowerPoint Presentation</vt:lpstr>
      <vt:lpstr>PowerPoint Presentation</vt:lpstr>
      <vt:lpstr>PowerPoint Presentation</vt:lpstr>
      <vt:lpstr> </vt:lpstr>
      <vt:lpstr> What is Modern History?  </vt:lpstr>
      <vt:lpstr>What is Modern History? Meanings and Definitions</vt:lpstr>
      <vt:lpstr>  What is (Modern) History? Meanings and Definitions  </vt:lpstr>
      <vt:lpstr>PowerPoint Presentation</vt:lpstr>
      <vt:lpstr>What is History? Meanings and Definitions</vt:lpstr>
      <vt:lpstr>What is History? Meanings and Definitions </vt:lpstr>
      <vt:lpstr> What is History? Meanings and Definitions </vt:lpstr>
      <vt:lpstr>What is History? What does it mean to study history at university?</vt:lpstr>
      <vt:lpstr> </vt:lpstr>
      <vt:lpstr>What might a history of food be ‘about’? Why would an historian be interested in food? What sorts of questions might an historian want to ask and answer about the history of food? </vt:lpstr>
      <vt:lpstr>   A cultural history of Scouse   </vt:lpstr>
      <vt:lpstr>   A cultural history of Scouse  Scouse =  Liverpudlian accent/dialect   </vt:lpstr>
      <vt:lpstr>   A cultural history of Scouse  Scouse =  Liverpudlian accent/dialect and  a type of stew     </vt:lpstr>
      <vt:lpstr>   Scouse Typical ingredients include:  Beef/lamb Potatoes Carrots Onion Herbs </vt:lpstr>
      <vt:lpstr>       Scouse Typical ingredients include:  Beef/lamb Potatoes Carrots Onion Herbs  What might, say, a carrot tell us about history? </vt:lpstr>
      <vt:lpstr>              In the 17th century, Dutch growers cultivated orange (as opposed to purple) carrots as a tribute to William of Orange  William later King William III of England and Ireland after Union of English parliamentarians and Dutch royal family and reasserted pre-eminence of  Protestantism as main religious faith in England   </vt:lpstr>
      <vt:lpstr>                In the 17th century, Dutch growers cultivated orange (as opposed to purple) carrots as a tribute to William of Orange  William later King William III of England and Ireland after Union of English parliamentarians and Dutch royal family and reasserted pre-eminence of  Protestantism as main religious faith in England  A symbol of dynastic regime change A symbol (obliquely) of sectarianism    </vt:lpstr>
      <vt:lpstr>PowerPoint Presentation</vt:lpstr>
      <vt:lpstr>       Scouse Typical ingredients include:  Beef/lamb Potatoes Carrots Onion Herbs  What might, say, a potato tell us about history? </vt:lpstr>
      <vt:lpstr>         Potatoes indigenous to Americas and not the ‘Old World’ Brought to  Europe in late 16th century by explorers (supposedly by Walter Raleigh, who also helped popularise tobacco)  Credited with helping provide Europeans with a stable diet and with boosting population growth       </vt:lpstr>
      <vt:lpstr>         Potatoes indigenous to Americas and not the ‘Old World’ Brought to  Europe in late 16th century by explorers (supposedly by Walter Raleigh, who also helped popularise tobacco)  Credited with helping provide Europeans with a stable diet and with boosting population growth  A symbol of European exploration and conquest A symbol of economic and demographic change      </vt:lpstr>
      <vt:lpstr>            Potato crop failure caused Great Famine in 19th-century Ireland Potato dependency = easy to plant in less fertile lands onto which peasant farmers were moved by British colonists Mass starvation = c. 1 million deaths 1846–1851 Millions of Irish migrate to Britain, North America and Australasia           </vt:lpstr>
      <vt:lpstr>           Potato crop failure caused Great Famine in 19th-century Ireland Potato dependency = easy to plant in less fertile lands onto which peasant farmers were moved by British colonists Mass starvation = c. 1 million deaths 1846–1851 Millions of Irish migrate to Britain, North America and Australasia  A symbol of economic and demographic change A symptom of power dynamics       </vt:lpstr>
      <vt:lpstr>          Settlement of Irish community in Liverpool Liverpool port of transit for new world emigres Liverpool Scotland Road constituency returned Home Rule politician TP O’Connor as MP from 1885 to 1929  A symbol of migration and diaspora politics?    </vt:lpstr>
      <vt:lpstr>PowerPoint Presentation</vt:lpstr>
      <vt:lpstr>PowerPoint Presentation</vt:lpstr>
      <vt:lpstr>      Scouse =  Liverpudlian accent/dialect and  a type of stew    and is  a derivation of the Scandinavian word ‘lobscouse,’ a dish traditionally eaten by northern European seafarers    </vt:lpstr>
      <vt:lpstr>   </vt:lpstr>
      <vt:lpstr>      Scouse as typically working-class dish  Blind scouse: version of dish with (relatively costly) meat omitted  </vt:lpstr>
      <vt:lpstr>          Scouse today A symbol of commodification, regeneration and gentrification?  See Ciara Kierans  and Jane Haeney, ‘The ‘Social Life’ of Scouse: Understanding Changing Contemporary Liverpool through Changing Food Practices,’ Cultural Sociology 4, no. 1 (March 2010): 101–122. </vt:lpstr>
      <vt:lpstr>          Scouse today A symbol of commodification, regeneration and gentrification?  See Ciara Kierans  and Jane Haeney, ‘The ‘Social Life’ of Scouse: Understanding Changing Contemporary Liverpool through Changing Food Practices,’ Cultural Sociology 4, no. 1 (March 2010): 101–122.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Gateway – HUSK4004 Introduction to the Humanities</dc:title>
  <dc:creator>Alex</dc:creator>
  <cp:lastModifiedBy>Alexander Scott</cp:lastModifiedBy>
  <cp:revision>21</cp:revision>
  <cp:lastPrinted>2016-02-16T10:58:17Z</cp:lastPrinted>
  <dcterms:created xsi:type="dcterms:W3CDTF">2016-02-15T21:23:41Z</dcterms:created>
  <dcterms:modified xsi:type="dcterms:W3CDTF">2017-02-20T12:19:26Z</dcterms:modified>
</cp:coreProperties>
</file>