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59" r:id="rId3"/>
    <p:sldId id="256" r:id="rId4"/>
    <p:sldId id="260" r:id="rId5"/>
    <p:sldId id="261" r:id="rId6"/>
    <p:sldId id="271" r:id="rId7"/>
    <p:sldId id="284" r:id="rId8"/>
    <p:sldId id="287" r:id="rId9"/>
    <p:sldId id="288" r:id="rId10"/>
    <p:sldId id="285" r:id="rId11"/>
    <p:sldId id="289" r:id="rId12"/>
    <p:sldId id="290" r:id="rId13"/>
    <p:sldId id="294" r:id="rId14"/>
    <p:sldId id="295" r:id="rId15"/>
    <p:sldId id="303" r:id="rId16"/>
    <p:sldId id="291" r:id="rId17"/>
    <p:sldId id="304" r:id="rId18"/>
    <p:sldId id="298" r:id="rId19"/>
    <p:sldId id="323" r:id="rId20"/>
    <p:sldId id="300" r:id="rId21"/>
    <p:sldId id="305" r:id="rId22"/>
    <p:sldId id="306" r:id="rId23"/>
    <p:sldId id="299" r:id="rId24"/>
    <p:sldId id="301" r:id="rId25"/>
    <p:sldId id="283" r:id="rId26"/>
    <p:sldId id="286" r:id="rId27"/>
    <p:sldId id="30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EDF5"/>
    <a:srgbClr val="24B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225BC3-FA74-4DD5-A2F9-7DC81E48BFAC}" v="1" dt="2025-08-24T15:36:31.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1188" autoAdjust="0"/>
  </p:normalViewPr>
  <p:slideViewPr>
    <p:cSldViewPr snapToGrid="0">
      <p:cViewPr varScale="1">
        <p:scale>
          <a:sx n="83" d="100"/>
          <a:sy n="83" d="100"/>
        </p:scale>
        <p:origin x="249" y="-33"/>
      </p:cViewPr>
      <p:guideLst/>
    </p:cSldViewPr>
  </p:slideViewPr>
  <p:notesTextViewPr>
    <p:cViewPr>
      <p:scale>
        <a:sx n="1" d="1"/>
        <a:sy n="1" d="1"/>
      </p:scale>
      <p:origin x="0" y="0"/>
    </p:cViewPr>
  </p:notesTextViewPr>
  <p:sorterViewPr>
    <p:cViewPr>
      <p:scale>
        <a:sx n="100" d="100"/>
        <a:sy n="100" d="100"/>
      </p:scale>
      <p:origin x="0" y="-118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49225BC3-FA74-4DD5-A2F9-7DC81E48BFAC}"/>
    <pc:docChg chg="custSel modSld">
      <pc:chgData name="Sue Ainsworth" userId="888be70d-2e4c-4f55-baa0-638ca1ed17b4" providerId="ADAL" clId="{49225BC3-FA74-4DD5-A2F9-7DC81E48BFAC}" dt="2025-08-24T15:37:56.443" v="30" actId="255"/>
      <pc:docMkLst>
        <pc:docMk/>
      </pc:docMkLst>
      <pc:sldChg chg="modSp mod">
        <pc:chgData name="Sue Ainsworth" userId="888be70d-2e4c-4f55-baa0-638ca1ed17b4" providerId="ADAL" clId="{49225BC3-FA74-4DD5-A2F9-7DC81E48BFAC}" dt="2025-08-24T15:37:08.838" v="20" actId="20577"/>
        <pc:sldMkLst>
          <pc:docMk/>
          <pc:sldMk cId="4195304978" sldId="261"/>
        </pc:sldMkLst>
        <pc:spChg chg="mod">
          <ac:chgData name="Sue Ainsworth" userId="888be70d-2e4c-4f55-baa0-638ca1ed17b4" providerId="ADAL" clId="{49225BC3-FA74-4DD5-A2F9-7DC81E48BFAC}" dt="2025-08-24T15:37:04.202" v="16" actId="20577"/>
          <ac:spMkLst>
            <pc:docMk/>
            <pc:sldMk cId="4195304978" sldId="261"/>
            <ac:spMk id="3" creationId="{00000000-0000-0000-0000-000000000000}"/>
          </ac:spMkLst>
        </pc:spChg>
        <pc:spChg chg="mod">
          <ac:chgData name="Sue Ainsworth" userId="888be70d-2e4c-4f55-baa0-638ca1ed17b4" providerId="ADAL" clId="{49225BC3-FA74-4DD5-A2F9-7DC81E48BFAC}" dt="2025-08-24T15:37:08.838" v="20" actId="20577"/>
          <ac:spMkLst>
            <pc:docMk/>
            <pc:sldMk cId="4195304978" sldId="261"/>
            <ac:spMk id="4" creationId="{00000000-0000-0000-0000-000000000000}"/>
          </ac:spMkLst>
        </pc:spChg>
      </pc:sldChg>
      <pc:sldChg chg="modSp mod">
        <pc:chgData name="Sue Ainsworth" userId="888be70d-2e4c-4f55-baa0-638ca1ed17b4" providerId="ADAL" clId="{49225BC3-FA74-4DD5-A2F9-7DC81E48BFAC}" dt="2025-08-24T15:37:56.443" v="30" actId="255"/>
        <pc:sldMkLst>
          <pc:docMk/>
          <pc:sldMk cId="3106741939" sldId="283"/>
        </pc:sldMkLst>
        <pc:spChg chg="mod">
          <ac:chgData name="Sue Ainsworth" userId="888be70d-2e4c-4f55-baa0-638ca1ed17b4" providerId="ADAL" clId="{49225BC3-FA74-4DD5-A2F9-7DC81E48BFAC}" dt="2025-08-24T15:37:56.443" v="30" actId="255"/>
          <ac:spMkLst>
            <pc:docMk/>
            <pc:sldMk cId="3106741939" sldId="283"/>
            <ac:spMk id="2" creationId="{00000000-0000-0000-0000-000000000000}"/>
          </ac:spMkLst>
        </pc:spChg>
      </pc:sldChg>
      <pc:sldChg chg="modSp mod">
        <pc:chgData name="Sue Ainsworth" userId="888be70d-2e4c-4f55-baa0-638ca1ed17b4" providerId="ADAL" clId="{49225BC3-FA74-4DD5-A2F9-7DC81E48BFAC}" dt="2025-08-24T15:36:49.486" v="12" actId="20577"/>
        <pc:sldMkLst>
          <pc:docMk/>
          <pc:sldMk cId="3064323076" sldId="302"/>
        </pc:sldMkLst>
        <pc:spChg chg="mod">
          <ac:chgData name="Sue Ainsworth" userId="888be70d-2e4c-4f55-baa0-638ca1ed17b4" providerId="ADAL" clId="{49225BC3-FA74-4DD5-A2F9-7DC81E48BFAC}" dt="2025-08-24T15:36:49.486" v="12" actId="20577"/>
          <ac:spMkLst>
            <pc:docMk/>
            <pc:sldMk cId="3064323076" sldId="302"/>
            <ac:spMk id="3" creationId="{528FE07B-F6EC-579C-E225-49BBF5D8F9BA}"/>
          </ac:spMkLst>
        </pc:spChg>
      </pc:sldChg>
      <pc:sldChg chg="modSp mod">
        <pc:chgData name="Sue Ainsworth" userId="888be70d-2e4c-4f55-baa0-638ca1ed17b4" providerId="ADAL" clId="{49225BC3-FA74-4DD5-A2F9-7DC81E48BFAC}" dt="2025-08-24T15:37:38.994" v="29" actId="20577"/>
        <pc:sldMkLst>
          <pc:docMk/>
          <pc:sldMk cId="2108340463" sldId="323"/>
        </pc:sldMkLst>
        <pc:spChg chg="mod">
          <ac:chgData name="Sue Ainsworth" userId="888be70d-2e4c-4f55-baa0-638ca1ed17b4" providerId="ADAL" clId="{49225BC3-FA74-4DD5-A2F9-7DC81E48BFAC}" dt="2025-08-24T15:37:38.994" v="29" actId="20577"/>
          <ac:spMkLst>
            <pc:docMk/>
            <pc:sldMk cId="2108340463" sldId="323"/>
            <ac:spMk id="8"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156062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743651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1655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345258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FE6CC68-CC77-4C1B-A15D-941FBC536D55}" type="datetimeFigureOut">
              <a:rPr lang="en-GB" smtClean="0"/>
              <a:t>24/08/2025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891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FE6CC68-CC77-4C1B-A15D-941FBC536D55}" type="datetimeFigureOut">
              <a:rPr lang="en-GB" smtClean="0"/>
              <a:t>24/08/2025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6878318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E6CC68-CC77-4C1B-A15D-941FBC536D55}" type="datetimeFigureOut">
              <a:rPr lang="en-GB" smtClean="0"/>
              <a:t>24/08/2025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3064792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41453834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E6CC68-CC77-4C1B-A15D-941FBC536D55}" type="datetimeFigureOut">
              <a:rPr lang="en-GB" smtClean="0"/>
              <a:t>24/08/2025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469497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525516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E6CC68-CC77-4C1B-A15D-941FBC536D55}" type="datetimeFigureOut">
              <a:rPr lang="en-GB" smtClean="0"/>
              <a:t>24/08/2025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EEC3DE-4AD3-428B-B5F4-B232D55402E4}" type="slidenum">
              <a:rPr lang="en-GB" smtClean="0"/>
              <a:t>‹#›</a:t>
            </a:fld>
            <a:endParaRPr lang="en-GB"/>
          </a:p>
        </p:txBody>
      </p:sp>
    </p:spTree>
    <p:extLst>
      <p:ext uri="{BB962C8B-B14F-4D97-AF65-F5344CB8AC3E}">
        <p14:creationId xmlns:p14="http://schemas.microsoft.com/office/powerpoint/2010/main" val="29708996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37797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675821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5449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1432363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7128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04053741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54484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993177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46245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64269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24/08/2025</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754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E6CC68-CC77-4C1B-A15D-941FBC536D55}" type="datetimeFigureOut">
              <a:rPr lang="en-GB" smtClean="0"/>
              <a:t>24/08/2025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EEC3DE-4AD3-428B-B5F4-B232D55402E4}" type="slidenum">
              <a:rPr lang="en-GB" smtClean="0"/>
              <a:t>‹#›</a:t>
            </a:fld>
            <a:endParaRPr lang="en-GB"/>
          </a:p>
        </p:txBody>
      </p:sp>
    </p:spTree>
    <p:extLst>
      <p:ext uri="{BB962C8B-B14F-4D97-AF65-F5344CB8AC3E}">
        <p14:creationId xmlns:p14="http://schemas.microsoft.com/office/powerpoint/2010/main" val="422448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24/08/2025</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825066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wwltd.com/about-us/education/"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pixnio.com/people/children-kids/two-caucasian-and-two-african-american-children-playing-together" TargetMode="External"/><Relationship Id="rId7" Type="http://schemas.openxmlformats.org/officeDocument/2006/relationships/hyperlink" Target="https://www.pexels.com/video/kids-playing-in-the-park-8034266/" TargetMode="External"/><Relationship Id="rId2"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hyperlink" Target="https://pxhere.com/en/photo/759682" TargetMode="External"/><Relationship Id="rId4" Type="http://schemas.openxmlformats.org/officeDocument/2006/relationships/image" Target="../media/image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8" Type="http://schemas.openxmlformats.org/officeDocument/2006/relationships/hyperlink" Target="https://ltl.org.uk/news/how-outdoor-learning-can-help-you-fulfil-the-four-purposes-of-the-new-curriculum-for-wales/#How%20Outdoor%20Learning%20Can%20Help" TargetMode="External"/><Relationship Id="rId3" Type="http://schemas.openxmlformats.org/officeDocument/2006/relationships/hyperlink" Target="https://awwltd.com/news/the-benefits-of-outdoor-education-on-mental-health/#:~:text=Outdoor%20education%20is%20therefore%20key%20during%20the%20child,hormone%20produces%20feelings%20of%20well-being%2C%20happiness%20and%20safety" TargetMode="External"/><Relationship Id="rId7" Type="http://schemas.openxmlformats.org/officeDocument/2006/relationships/hyperlink" Target="https://www.froebel.org.uk/training-and-resources/children-and-nature#:~:text=Froebel%20emphasised%20that%20children%20should%20experience%20all%20aspects,learn%20about%20the%20interrelationship%20of%20all%20living%20things" TargetMode="External"/><Relationship Id="rId2" Type="http://schemas.openxmlformats.org/officeDocument/2006/relationships/hyperlink" Target="https://activelearningcentres.co.uk/blog/how-outdoor-education-can-promote-environmental-awareness/#:~:text=Outdoor%20education%20allows%20students%20to%20see%20the%20impact,harm%20wildlife%20or%20how%20deforestation%20affects%20the%20climate" TargetMode="External"/><Relationship Id="rId1" Type="http://schemas.openxmlformats.org/officeDocument/2006/relationships/slideLayout" Target="../slideLayouts/slideLayout2.xml"/><Relationship Id="rId6" Type="http://schemas.openxmlformats.org/officeDocument/2006/relationships/hyperlink" Target="https://www.ed.ac.uk/education/rke/making-a-difference/outdoor-learning-and-policy-development-scotland#What%20Did%20We%20do" TargetMode="External"/><Relationship Id="rId5" Type="http://schemas.openxmlformats.org/officeDocument/2006/relationships/hyperlink" Target="https://www.eco-schools.org.uk/about/what-is-eco-schools/" TargetMode="External"/><Relationship Id="rId10" Type="http://schemas.openxmlformats.org/officeDocument/2006/relationships/hyperlink" Target="https://www.montessoripartnership.com/the-montessori-take-on-nature-and-outdoor-play/" TargetMode="External"/><Relationship Id="rId4" Type="http://schemas.openxmlformats.org/officeDocument/2006/relationships/hyperlink" Target="https://www.bbc.com/news/science-environment-36795912" TargetMode="External"/><Relationship Id="rId9" Type="http://schemas.openxmlformats.org/officeDocument/2006/relationships/hyperlink" Target="https://ltl.org.uk/"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gov.wales/sites/default/files/publications/2019-07/wales-a-play-friendly-country.pdf" TargetMode="External"/><Relationship Id="rId3" Type="http://schemas.openxmlformats.org/officeDocument/2006/relationships/hyperlink" Target="https://play.wales/" TargetMode="External"/><Relationship Id="rId7" Type="http://schemas.openxmlformats.org/officeDocument/2006/relationships/hyperlink" Target="https://www.verywellmind.com/outdoor-learning-school-kids-benefits-expert-advice-6455659" TargetMode="External"/><Relationship Id="rId2" Type="http://schemas.openxmlformats.org/officeDocument/2006/relationships/hyperlink" Target="https://digital.nhs.uk/data-and-information/publications/statistical/mental-health-of-children-and-young-people-in-england/2022-follow-up-to-the-2017-survey" TargetMode="External"/><Relationship Id="rId1" Type="http://schemas.openxmlformats.org/officeDocument/2006/relationships/slideLayout" Target="../slideLayouts/slideLayout2.xml"/><Relationship Id="rId6" Type="http://schemas.openxmlformats.org/officeDocument/2006/relationships/hyperlink" Target="https://www.hull.ac.uk/work-with-us/more/media-centre/news/2020/impact-of-covid-19-on-outdoor-learning-among-children-studied-by-university-phd-researcher" TargetMode="External"/><Relationship Id="rId5" Type="http://schemas.openxmlformats.org/officeDocument/2006/relationships/hyperlink" Target="https://e360.yale.edu/features/ecopsychology-how-immersion-in-nature-benefits-your-health" TargetMode="External"/><Relationship Id="rId10" Type="http://schemas.openxmlformats.org/officeDocument/2006/relationships/hyperlink" Target="https://research.senedd.wales/research-articles/children-and-young-people-is-there-a-mental-health-crisis/" TargetMode="External"/><Relationship Id="rId4" Type="http://schemas.openxmlformats.org/officeDocument/2006/relationships/hyperlink" Target="https://repository.uwtsd.ac.uk/id/eprint/2415/" TargetMode="External"/><Relationship Id="rId9" Type="http://schemas.openxmlformats.org/officeDocument/2006/relationships/hyperlink" Target="https://hwb.gov.wales/storage/fcb8539c-9be7-4883-8542-35d7b54b56f2/foundation-phase-outdoor-learning-handbook.pdf#:~:text=Outdoor%20learning%20is%20not%20just%20taking%20indoor%20activities,than%20a%20bank%20of%20lesson%20plans%20or%20resource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79177"/>
            <a:ext cx="10363200" cy="3583250"/>
          </a:xfrm>
        </p:spPr>
        <p:txBody>
          <a:bodyPr>
            <a:noAutofit/>
          </a:bodyPr>
          <a:lstStyle/>
          <a:p>
            <a:r>
              <a:rPr lang="en-GB" sz="6600" dirty="0">
                <a:solidFill>
                  <a:srgbClr val="0070C0"/>
                </a:solidFill>
                <a:effectLst>
                  <a:glow rad="101600">
                    <a:schemeClr val="bg1">
                      <a:alpha val="60000"/>
                    </a:schemeClr>
                  </a:glow>
                </a:effectLst>
              </a:rPr>
              <a:t>ECIE6001C</a:t>
            </a:r>
            <a:r>
              <a:rPr lang="en-GB" sz="6600" dirty="0">
                <a:solidFill>
                  <a:srgbClr val="0070C0"/>
                </a:solidFill>
              </a:rPr>
              <a:t> </a:t>
            </a:r>
            <a:br>
              <a:rPr lang="en-GB" sz="6600" dirty="0">
                <a:solidFill>
                  <a:srgbClr val="0070C0"/>
                </a:solidFill>
              </a:rPr>
            </a:br>
            <a:r>
              <a:rPr lang="cy-GB" sz="4800" i="1" dirty="0">
                <a:solidFill>
                  <a:srgbClr val="0070C0"/>
                </a:solidFill>
                <a:effectLst>
                  <a:glow rad="101600">
                    <a:schemeClr val="bg1">
                      <a:alpha val="60000"/>
                    </a:schemeClr>
                  </a:glow>
                </a:effectLst>
              </a:rPr>
              <a:t>Symud i ffwrdd o'r ystafell ddosbarth draddodiadol: Addysg a Dysgu yn yr Awyr Agored </a:t>
            </a:r>
          </a:p>
        </p:txBody>
      </p:sp>
      <p:sp>
        <p:nvSpPr>
          <p:cNvPr id="3" name="Subtitle 2"/>
          <p:cNvSpPr>
            <a:spLocks noGrp="1"/>
          </p:cNvSpPr>
          <p:nvPr>
            <p:ph type="subTitle" idx="1"/>
          </p:nvPr>
        </p:nvSpPr>
        <p:spPr>
          <a:xfrm>
            <a:off x="1677906" y="5062427"/>
            <a:ext cx="8534400" cy="612232"/>
          </a:xfrm>
        </p:spPr>
        <p:txBody>
          <a:bodyPr>
            <a:normAutofit/>
          </a:bodyPr>
          <a:lstStyle/>
          <a:p>
            <a:r>
              <a:rPr lang="en-GB" b="1" dirty="0" err="1">
                <a:solidFill>
                  <a:srgbClr val="0070C0"/>
                </a:solidFill>
              </a:rPr>
              <a:t>Darlith</a:t>
            </a:r>
            <a:r>
              <a:rPr lang="en-GB" b="1" dirty="0">
                <a:solidFill>
                  <a:srgbClr val="0070C0"/>
                </a:solidFill>
              </a:rPr>
              <a:t> 1 </a:t>
            </a:r>
            <a:r>
              <a:rPr lang="cy-GB" b="1" dirty="0">
                <a:solidFill>
                  <a:srgbClr val="0070C0"/>
                </a:solidFill>
              </a:rPr>
              <a:t>Rôl Addysg Awyr Agored</a:t>
            </a:r>
          </a:p>
        </p:txBody>
      </p:sp>
    </p:spTree>
    <p:extLst>
      <p:ext uri="{BB962C8B-B14F-4D97-AF65-F5344CB8AC3E}">
        <p14:creationId xmlns:p14="http://schemas.microsoft.com/office/powerpoint/2010/main" val="1453395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p:cNvSpPr/>
          <p:nvPr/>
        </p:nvSpPr>
        <p:spPr>
          <a:xfrm>
            <a:off x="783772" y="1095062"/>
            <a:ext cx="10624457" cy="5632311"/>
          </a:xfrm>
          <a:prstGeom prst="rect">
            <a:avLst/>
          </a:prstGeom>
        </p:spPr>
        <p:txBody>
          <a:bodyPr wrap="square">
            <a:spAutoFit/>
          </a:bodyPr>
          <a:lstStyle/>
          <a:p>
            <a:r>
              <a:rPr lang="cy-GB" sz="3600" dirty="0">
                <a:solidFill>
                  <a:srgbClr val="0070C0"/>
                </a:solidFill>
              </a:rPr>
              <a:t>Nodau'r modwl</a:t>
            </a:r>
            <a:r>
              <a:rPr lang="en-GB" sz="3600" dirty="0">
                <a:solidFill>
                  <a:srgbClr val="0070C0"/>
                </a:solidFill>
                <a:effectLst/>
              </a:rPr>
              <a:t>:  </a:t>
            </a:r>
          </a:p>
          <a:p>
            <a:pPr algn="just"/>
            <a:endParaRPr lang="en-GB" sz="3600" dirty="0">
              <a:solidFill>
                <a:srgbClr val="0070C0"/>
              </a:solidFill>
              <a:effectLst/>
            </a:endParaRPr>
          </a:p>
          <a:p>
            <a:pPr algn="just">
              <a:buFont typeface="Arial" panose="020B0604020202020204" pitchFamily="34" charset="0"/>
              <a:buChar char="•"/>
            </a:pPr>
            <a:r>
              <a:rPr lang="en-GB" sz="3600" dirty="0">
                <a:solidFill>
                  <a:srgbClr val="0070C0"/>
                </a:solidFill>
                <a:effectLst/>
              </a:rPr>
              <a:t> </a:t>
            </a:r>
            <a:r>
              <a:rPr lang="cy-GB" sz="3600" dirty="0">
                <a:solidFill>
                  <a:srgbClr val="0070C0"/>
                </a:solidFill>
              </a:rPr>
              <a:t>Gwerthfawrogi ac adfyfyrio'n feirniadol ar rôl addysg awyr agored yng Nghymru a thu hwnt</a:t>
            </a:r>
            <a:r>
              <a:rPr lang="en-GB" sz="3600" dirty="0">
                <a:solidFill>
                  <a:srgbClr val="0070C0"/>
                </a:solidFill>
                <a:effectLst/>
              </a:rPr>
              <a:t>. </a:t>
            </a:r>
          </a:p>
          <a:p>
            <a:pPr algn="just"/>
            <a:r>
              <a:rPr lang="en-GB" sz="3600" dirty="0">
                <a:solidFill>
                  <a:srgbClr val="0070C0"/>
                </a:solidFill>
                <a:effectLst/>
              </a:rPr>
              <a:t> </a:t>
            </a:r>
          </a:p>
          <a:p>
            <a:pPr algn="just">
              <a:buFont typeface="Arial" panose="020B0604020202020204" pitchFamily="34" charset="0"/>
              <a:buChar char="•"/>
            </a:pPr>
            <a:r>
              <a:rPr lang="en-GB" sz="3600" dirty="0">
                <a:solidFill>
                  <a:srgbClr val="0070C0"/>
                </a:solidFill>
                <a:effectLst/>
              </a:rPr>
              <a:t> </a:t>
            </a:r>
            <a:r>
              <a:rPr lang="cy-GB" sz="3600" dirty="0">
                <a:solidFill>
                  <a:srgbClr val="0070C0"/>
                </a:solidFill>
              </a:rPr>
              <a:t>Dangos dealltwriaeth o’r dadleuon mewn addysgeg awyr agored</a:t>
            </a:r>
            <a:r>
              <a:rPr lang="en-GB" sz="3600" dirty="0">
                <a:solidFill>
                  <a:srgbClr val="0070C0"/>
                </a:solidFill>
                <a:effectLst/>
              </a:rPr>
              <a:t>. </a:t>
            </a:r>
          </a:p>
          <a:p>
            <a:r>
              <a:rPr lang="en-GB" sz="3600" dirty="0">
                <a:effectLst/>
              </a:rPr>
              <a:t> </a:t>
            </a:r>
          </a:p>
          <a:p>
            <a:br>
              <a:rPr lang="en-GB" sz="3600" dirty="0"/>
            </a:br>
            <a:endParaRPr lang="en-GB" sz="3600" dirty="0"/>
          </a:p>
        </p:txBody>
      </p:sp>
    </p:spTree>
    <p:extLst>
      <p:ext uri="{BB962C8B-B14F-4D97-AF65-F5344CB8AC3E}">
        <p14:creationId xmlns:p14="http://schemas.microsoft.com/office/powerpoint/2010/main" val="2055619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377371" y="259087"/>
            <a:ext cx="11379200" cy="6001643"/>
          </a:xfrm>
          <a:prstGeom prst="rect">
            <a:avLst/>
          </a:prstGeom>
          <a:solidFill>
            <a:schemeClr val="accent4">
              <a:lumMod val="40000"/>
              <a:lumOff val="60000"/>
            </a:schemeClr>
          </a:solidFill>
        </p:spPr>
        <p:txBody>
          <a:bodyPr wrap="square">
            <a:spAutoFit/>
          </a:bodyPr>
          <a:lstStyle/>
          <a:p>
            <a:pPr algn="ctr"/>
            <a:r>
              <a:rPr lang="en-GB" sz="2400" b="1" u="sng" dirty="0">
                <a:solidFill>
                  <a:srgbClr val="0070C0"/>
                </a:solidFill>
                <a:effectLst/>
              </a:rPr>
              <a:t>DEILLIANNAU DYSGU</a:t>
            </a:r>
          </a:p>
          <a:p>
            <a:pPr algn="ctr"/>
            <a:endParaRPr lang="en-GB" sz="2400" b="1" u="sng" dirty="0">
              <a:solidFill>
                <a:srgbClr val="0070C0"/>
              </a:solidFill>
              <a:effectLst/>
            </a:endParaRPr>
          </a:p>
          <a:p>
            <a:r>
              <a:rPr lang="cy-GB" sz="2400" dirty="0">
                <a:solidFill>
                  <a:srgbClr val="0070C0"/>
                </a:solidFill>
              </a:rPr>
              <a:t>Ar ôl cwblhau'r modwl hwn yn llwyddiannus, dylech allu</a:t>
            </a:r>
            <a:r>
              <a:rPr lang="en-GB" sz="2400" dirty="0">
                <a:solidFill>
                  <a:srgbClr val="0070C0"/>
                </a:solidFill>
                <a:effectLst/>
              </a:rPr>
              <a:t>: </a:t>
            </a:r>
          </a:p>
          <a:p>
            <a:endParaRPr lang="en-GB" sz="2400" dirty="0">
              <a:solidFill>
                <a:srgbClr val="0070C0"/>
              </a:solidFill>
              <a:effectLst/>
            </a:endParaRPr>
          </a:p>
          <a:p>
            <a:pPr algn="just">
              <a:buFont typeface="Arial" panose="020B0604020202020204" pitchFamily="34" charset="0"/>
              <a:buChar char="•"/>
            </a:pPr>
            <a:r>
              <a:rPr lang="en-GB" sz="2400" dirty="0">
                <a:solidFill>
                  <a:srgbClr val="0070C0"/>
                </a:solidFill>
                <a:effectLst/>
              </a:rPr>
              <a:t> </a:t>
            </a:r>
            <a:r>
              <a:rPr lang="cy-GB" sz="2400" dirty="0">
                <a:solidFill>
                  <a:srgbClr val="0070C0"/>
                </a:solidFill>
              </a:rPr>
              <a:t>Gwerthfawrogi pwysigrwydd addysg awyr agored ar ddiogelu ein hadnoddau naturiol ar hyn o bryd ac yn y dyfodol a dealltwriaeth o'r hyn y mae hyn yn ei olygu yn gymdeithasol, yn economaidd ac yn ddiwylliannol</a:t>
            </a:r>
            <a:r>
              <a:rPr lang="en-GB" sz="2400" dirty="0">
                <a:solidFill>
                  <a:srgbClr val="0070C0"/>
                </a:solidFill>
                <a:effectLst/>
              </a:rPr>
              <a:t>.  </a:t>
            </a:r>
          </a:p>
          <a:p>
            <a:pPr algn="just">
              <a:buFont typeface="Arial" panose="020B0604020202020204" pitchFamily="34" charset="0"/>
              <a:buChar char="•"/>
            </a:pPr>
            <a:endParaRPr lang="en-GB" sz="2400" dirty="0">
              <a:solidFill>
                <a:srgbClr val="0070C0"/>
              </a:solidFill>
              <a:effectLst/>
            </a:endParaRPr>
          </a:p>
          <a:p>
            <a:pPr algn="just">
              <a:buFont typeface="Arial" panose="020B0604020202020204" pitchFamily="34" charset="0"/>
              <a:buChar char="•"/>
            </a:pPr>
            <a:r>
              <a:rPr lang="en-GB" sz="2400" dirty="0">
                <a:solidFill>
                  <a:srgbClr val="0070C0"/>
                </a:solidFill>
                <a:effectLst/>
              </a:rPr>
              <a:t> </a:t>
            </a:r>
            <a:r>
              <a:rPr lang="cy-GB" sz="2400" dirty="0">
                <a:solidFill>
                  <a:srgbClr val="0070C0"/>
                </a:solidFill>
              </a:rPr>
              <a:t>Adfyfyrio'n feirniadol ar y dulliau o ddysgu y tu allan i'r ystafell ddosbarth a phrofiadau bywyd go iawn ym myd natur, ar gyfer pob oedran a gallu</a:t>
            </a:r>
            <a:r>
              <a:rPr lang="en-GB" sz="2400" dirty="0">
                <a:solidFill>
                  <a:srgbClr val="0070C0"/>
                </a:solidFill>
                <a:effectLst/>
              </a:rPr>
              <a:t>.  </a:t>
            </a:r>
          </a:p>
          <a:p>
            <a:pPr algn="just">
              <a:buFont typeface="Arial" panose="020B0604020202020204" pitchFamily="34" charset="0"/>
              <a:buChar char="•"/>
            </a:pPr>
            <a:endParaRPr lang="en-GB" sz="2400" dirty="0">
              <a:solidFill>
                <a:srgbClr val="0070C0"/>
              </a:solidFill>
              <a:effectLst/>
            </a:endParaRPr>
          </a:p>
          <a:p>
            <a:pPr algn="just">
              <a:buFont typeface="Arial" panose="020B0604020202020204" pitchFamily="34" charset="0"/>
              <a:buChar char="•"/>
            </a:pPr>
            <a:r>
              <a:rPr lang="en-GB" sz="2400" dirty="0">
                <a:solidFill>
                  <a:srgbClr val="0070C0"/>
                </a:solidFill>
                <a:effectLst/>
              </a:rPr>
              <a:t> </a:t>
            </a:r>
            <a:r>
              <a:rPr lang="cy-GB" sz="2400" dirty="0">
                <a:solidFill>
                  <a:srgbClr val="0070C0"/>
                </a:solidFill>
              </a:rPr>
              <a:t>Trafod/gwerthuso heriau yn feirniadol a manteision lluosog dod â'r tri llinyn o amgylchedd naturiol, dysgu ac iechyd at ei gilydd</a:t>
            </a:r>
            <a:r>
              <a:rPr lang="en-GB" sz="2400" dirty="0">
                <a:solidFill>
                  <a:srgbClr val="0070C0"/>
                </a:solidFill>
                <a:effectLst/>
              </a:rPr>
              <a:t>. </a:t>
            </a:r>
          </a:p>
          <a:p>
            <a:pPr algn="just">
              <a:buFont typeface="Arial" panose="020B0604020202020204" pitchFamily="34" charset="0"/>
              <a:buChar char="•"/>
            </a:pPr>
            <a:endParaRPr lang="en-GB" sz="2400" dirty="0">
              <a:solidFill>
                <a:srgbClr val="0070C0"/>
              </a:solidFill>
              <a:effectLst/>
            </a:endParaRPr>
          </a:p>
          <a:p>
            <a:pPr algn="just">
              <a:buFont typeface="Arial" panose="020B0604020202020204" pitchFamily="34" charset="0"/>
              <a:buChar char="•"/>
            </a:pPr>
            <a:r>
              <a:rPr lang="en-GB" sz="2400" dirty="0">
                <a:solidFill>
                  <a:srgbClr val="0070C0"/>
                </a:solidFill>
                <a:effectLst/>
              </a:rPr>
              <a:t> </a:t>
            </a:r>
            <a:r>
              <a:rPr lang="cy-GB" sz="2400" dirty="0">
                <a:solidFill>
                  <a:srgbClr val="0070C0"/>
                </a:solidFill>
              </a:rPr>
              <a:t>Trefnu eu gwybodaeth a'u dysgu trwy ddefnyddio ystod o gyfryngau, a chyflwyno eu gwaith yn briodol mewn modd y gall cynulleidfaoedd arbenigol ac anarbenigol ei ddeall</a:t>
            </a:r>
            <a:r>
              <a:rPr lang="en-GB" sz="2400" dirty="0">
                <a:solidFill>
                  <a:srgbClr val="0070C0"/>
                </a:solidFill>
                <a:effectLst/>
              </a:rPr>
              <a:t>.  </a:t>
            </a:r>
          </a:p>
        </p:txBody>
      </p:sp>
    </p:spTree>
    <p:extLst>
      <p:ext uri="{BB962C8B-B14F-4D97-AF65-F5344CB8AC3E}">
        <p14:creationId xmlns:p14="http://schemas.microsoft.com/office/powerpoint/2010/main" val="3260260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txBox="1">
            <a:spLocks/>
          </p:cNvSpPr>
          <p:nvPr/>
        </p:nvSpPr>
        <p:spPr>
          <a:xfrm>
            <a:off x="838200" y="350611"/>
            <a:ext cx="10515600" cy="8413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4800" dirty="0">
                <a:latin typeface="Arial" panose="020B0604020202020204" pitchFamily="34" charset="0"/>
                <a:cs typeface="Arial" panose="020B0604020202020204" pitchFamily="34" charset="0"/>
              </a:rPr>
              <a:t>Aseiniad</a:t>
            </a:r>
            <a:r>
              <a:rPr lang="en-GB" sz="4800" dirty="0">
                <a:latin typeface="Arial" panose="020B0604020202020204" pitchFamily="34" charset="0"/>
                <a:cs typeface="Arial" panose="020B0604020202020204" pitchFamily="34" charset="0"/>
              </a:rPr>
              <a:t>          </a:t>
            </a:r>
            <a:r>
              <a:rPr lang="en-GB" sz="4800" i="1" dirty="0">
                <a:solidFill>
                  <a:srgbClr val="0070C0"/>
                </a:solidFill>
                <a:latin typeface="Arial" panose="020B0604020202020204" pitchFamily="34" charset="0"/>
                <a:cs typeface="Arial" panose="020B0604020202020204" pitchFamily="34" charset="0"/>
              </a:rPr>
              <a:t>Assignment</a:t>
            </a:r>
          </a:p>
        </p:txBody>
      </p:sp>
      <p:sp>
        <p:nvSpPr>
          <p:cNvPr id="3" name="Content Placeholder 2"/>
          <p:cNvSpPr txBox="1">
            <a:spLocks/>
          </p:cNvSpPr>
          <p:nvPr/>
        </p:nvSpPr>
        <p:spPr>
          <a:xfrm>
            <a:off x="598714" y="2156051"/>
            <a:ext cx="5181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cy-GB" sz="2800" dirty="0">
                <a:latin typeface="Arial" panose="020B0604020202020204" pitchFamily="34" charset="0"/>
                <a:cs typeface="Arial" panose="020B0604020202020204" pitchFamily="34" charset="0"/>
              </a:rPr>
              <a:t>Portffolio</a:t>
            </a:r>
          </a:p>
          <a:p>
            <a:r>
              <a:rPr lang="cy-GB" sz="2800" dirty="0">
                <a:latin typeface="Arial" panose="020B0604020202020204" pitchFamily="34" charset="0"/>
                <a:cs typeface="Arial" panose="020B0604020202020204" pitchFamily="34" charset="0"/>
              </a:rPr>
              <a:t>4 Elfen</a:t>
            </a:r>
          </a:p>
          <a:p>
            <a:r>
              <a:rPr lang="cy-GB" sz="2800" dirty="0">
                <a:latin typeface="Arial" panose="020B0604020202020204" pitchFamily="34" charset="0"/>
                <a:cs typeface="Arial" panose="020B0604020202020204" pitchFamily="34" charset="0"/>
              </a:rPr>
              <a:t>4000 gair</a:t>
            </a:r>
          </a:p>
          <a:p>
            <a:endParaRPr lang="cy-GB" sz="2800" dirty="0">
              <a:latin typeface="Arial" panose="020B0604020202020204" pitchFamily="34" charset="0"/>
              <a:cs typeface="Arial" panose="020B0604020202020204" pitchFamily="34" charset="0"/>
            </a:endParaRPr>
          </a:p>
          <a:p>
            <a:r>
              <a:rPr lang="cy-GB" sz="2800" dirty="0">
                <a:latin typeface="Arial" panose="020B0604020202020204" pitchFamily="34" charset="0"/>
                <a:cs typeface="Arial" panose="020B0604020202020204" pitchFamily="34" charset="0"/>
              </a:rPr>
              <a:t>Dyddiad cau 26.04.26 23.59</a:t>
            </a:r>
          </a:p>
          <a:p>
            <a:r>
              <a:rPr lang="cy-GB" sz="2800" dirty="0">
                <a:latin typeface="Arial" panose="020B0604020202020204" pitchFamily="34" charset="0"/>
                <a:cs typeface="Arial" panose="020B0604020202020204" pitchFamily="34" charset="0"/>
              </a:rPr>
              <a:t>Gweler y Canllawiau Aseiniad sy’n dilyn</a:t>
            </a:r>
          </a:p>
        </p:txBody>
      </p:sp>
      <p:sp>
        <p:nvSpPr>
          <p:cNvPr id="4" name="Content Placeholder 3"/>
          <p:cNvSpPr txBox="1">
            <a:spLocks/>
          </p:cNvSpPr>
          <p:nvPr/>
        </p:nvSpPr>
        <p:spPr>
          <a:xfrm>
            <a:off x="6172200" y="2115910"/>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solidFill>
                  <a:srgbClr val="0070C0"/>
                </a:solidFill>
                <a:latin typeface="Arial" panose="020B0604020202020204" pitchFamily="34" charset="0"/>
                <a:cs typeface="Arial" panose="020B0604020202020204" pitchFamily="34" charset="0"/>
              </a:rPr>
              <a:t>Portfolio</a:t>
            </a:r>
          </a:p>
          <a:p>
            <a:pPr marL="0" indent="0" algn="ctr">
              <a:buNone/>
            </a:pPr>
            <a:r>
              <a:rPr lang="en-GB" dirty="0">
                <a:solidFill>
                  <a:srgbClr val="0070C0"/>
                </a:solidFill>
                <a:latin typeface="Arial" panose="020B0604020202020204" pitchFamily="34" charset="0"/>
                <a:cs typeface="Arial" panose="020B0604020202020204" pitchFamily="34" charset="0"/>
              </a:rPr>
              <a:t>4 Elements</a:t>
            </a:r>
          </a:p>
          <a:p>
            <a:pPr marL="0" indent="0" algn="ctr">
              <a:buNone/>
            </a:pPr>
            <a:r>
              <a:rPr lang="en-GB" dirty="0">
                <a:solidFill>
                  <a:srgbClr val="0070C0"/>
                </a:solidFill>
                <a:latin typeface="Arial" panose="020B0604020202020204" pitchFamily="34" charset="0"/>
                <a:cs typeface="Arial" panose="020B0604020202020204" pitchFamily="34" charset="0"/>
              </a:rPr>
              <a:t>4000 words</a:t>
            </a:r>
          </a:p>
          <a:p>
            <a:pPr marL="0" indent="0" algn="ctr">
              <a:buNone/>
            </a:pPr>
            <a:endParaRPr lang="en-GB" dirty="0">
              <a:solidFill>
                <a:srgbClr val="0070C0"/>
              </a:solidFill>
              <a:latin typeface="Arial" panose="020B0604020202020204" pitchFamily="34" charset="0"/>
              <a:cs typeface="Arial" panose="020B0604020202020204" pitchFamily="34" charset="0"/>
            </a:endParaRPr>
          </a:p>
          <a:p>
            <a:pPr marL="0" indent="0" algn="ctr">
              <a:buNone/>
            </a:pPr>
            <a:r>
              <a:rPr lang="en-GB" dirty="0">
                <a:solidFill>
                  <a:srgbClr val="0070C0"/>
                </a:solidFill>
                <a:latin typeface="Arial" panose="020B0604020202020204" pitchFamily="34" charset="0"/>
                <a:cs typeface="Arial" panose="020B0604020202020204" pitchFamily="34" charset="0"/>
              </a:rPr>
              <a:t>Hand in date  26.04.26, 23.59</a:t>
            </a:r>
          </a:p>
          <a:p>
            <a:pPr marL="0" indent="0" algn="ctr">
              <a:buNone/>
            </a:pPr>
            <a:r>
              <a:rPr lang="en-GB" dirty="0">
                <a:solidFill>
                  <a:srgbClr val="0070C0"/>
                </a:solidFill>
                <a:latin typeface="Arial" panose="020B0604020202020204" pitchFamily="34" charset="0"/>
                <a:cs typeface="Arial" panose="020B0604020202020204" pitchFamily="34" charset="0"/>
              </a:rPr>
              <a:t>See following Assignment Guidance</a:t>
            </a:r>
          </a:p>
        </p:txBody>
      </p:sp>
    </p:spTree>
    <p:extLst>
      <p:ext uri="{BB962C8B-B14F-4D97-AF65-F5344CB8AC3E}">
        <p14:creationId xmlns:p14="http://schemas.microsoft.com/office/powerpoint/2010/main" val="41953049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txBox="1">
            <a:spLocks/>
          </p:cNvSpPr>
          <p:nvPr/>
        </p:nvSpPr>
        <p:spPr>
          <a:xfrm>
            <a:off x="838200" y="350611"/>
            <a:ext cx="10515600" cy="8413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4800" dirty="0">
                <a:latin typeface="Arial" panose="020B0604020202020204" pitchFamily="34" charset="0"/>
                <a:cs typeface="Arial" panose="020B0604020202020204" pitchFamily="34" charset="0"/>
              </a:rPr>
              <a:t>Aseiniad</a:t>
            </a:r>
            <a:r>
              <a:rPr lang="en-GB" sz="4800" dirty="0">
                <a:latin typeface="Arial" panose="020B0604020202020204" pitchFamily="34" charset="0"/>
                <a:cs typeface="Arial" panose="020B0604020202020204" pitchFamily="34" charset="0"/>
              </a:rPr>
              <a:t>          </a:t>
            </a:r>
            <a:r>
              <a:rPr lang="en-GB" sz="4800" dirty="0">
                <a:solidFill>
                  <a:srgbClr val="0070C0"/>
                </a:solidFill>
                <a:latin typeface="Arial" panose="020B0604020202020204" pitchFamily="34" charset="0"/>
                <a:cs typeface="Arial" panose="020B0604020202020204" pitchFamily="34" charset="0"/>
              </a:rPr>
              <a:t>Assignment</a:t>
            </a:r>
          </a:p>
        </p:txBody>
      </p:sp>
      <p:sp>
        <p:nvSpPr>
          <p:cNvPr id="5" name="Title 1">
            <a:extLst>
              <a:ext uri="{FF2B5EF4-FFF2-40B4-BE49-F238E27FC236}">
                <a16:creationId xmlns:a16="http://schemas.microsoft.com/office/drawing/2014/main" id="{500CBA94-888E-219B-4D93-FFF3A4ACF9E0}"/>
              </a:ext>
            </a:extLst>
          </p:cNvPr>
          <p:cNvSpPr txBox="1">
            <a:spLocks/>
          </p:cNvSpPr>
          <p:nvPr/>
        </p:nvSpPr>
        <p:spPr>
          <a:xfrm>
            <a:off x="783772" y="1109707"/>
            <a:ext cx="10515600" cy="659221"/>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600" dirty="0">
                <a:latin typeface="Arial" panose="020B0604020202020204" pitchFamily="34" charset="0"/>
                <a:cs typeface="Arial" panose="020B0604020202020204" pitchFamily="34" charset="0"/>
              </a:rPr>
              <a:t>Portffolio</a:t>
            </a:r>
            <a:r>
              <a:rPr lang="en-GB" sz="3600" b="1" dirty="0">
                <a:latin typeface="Arial" panose="020B0604020202020204" pitchFamily="34" charset="0"/>
                <a:cs typeface="Arial" panose="020B0604020202020204" pitchFamily="34" charset="0"/>
              </a:rPr>
              <a:t>      </a:t>
            </a:r>
            <a:r>
              <a:rPr lang="en-GB" sz="3600" dirty="0">
                <a:solidFill>
                  <a:srgbClr val="0070C0"/>
                </a:solidFill>
                <a:latin typeface="Arial" panose="020B0604020202020204" pitchFamily="34" charset="0"/>
                <a:cs typeface="Arial" panose="020B0604020202020204" pitchFamily="34" charset="0"/>
              </a:rPr>
              <a:t>Portfolio</a:t>
            </a:r>
          </a:p>
        </p:txBody>
      </p:sp>
      <p:sp>
        <p:nvSpPr>
          <p:cNvPr id="9" name="Rectangle: Folded Corner 8">
            <a:extLst>
              <a:ext uri="{FF2B5EF4-FFF2-40B4-BE49-F238E27FC236}">
                <a16:creationId xmlns:a16="http://schemas.microsoft.com/office/drawing/2014/main" id="{A4639ABF-EC77-CE49-CFE5-E0B34BA6A1DF}"/>
              </a:ext>
            </a:extLst>
          </p:cNvPr>
          <p:cNvSpPr/>
          <p:nvPr/>
        </p:nvSpPr>
        <p:spPr>
          <a:xfrm>
            <a:off x="9168382" y="2449285"/>
            <a:ext cx="2923060" cy="3510644"/>
          </a:xfrm>
          <a:prstGeom prst="foldedCorner">
            <a:avLst/>
          </a:prstGeom>
          <a:solidFill>
            <a:schemeClr val="accent5">
              <a:lumMod val="40000"/>
              <a:lumOff val="60000"/>
            </a:schemeClr>
          </a:solidFill>
          <a:ln>
            <a:solidFill>
              <a:schemeClr val="accent5">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0" algn="ctr">
              <a:buFont typeface="Arial" panose="020B0604020202020204" pitchFamily="34" charset="0"/>
              <a:buNone/>
            </a:pPr>
            <a:r>
              <a:rPr lang="en-GB" dirty="0">
                <a:solidFill>
                  <a:schemeClr val="tx1"/>
                </a:solidFill>
                <a:latin typeface="Arial" panose="020B0604020202020204" pitchFamily="34" charset="0"/>
                <a:cs typeface="Arial" panose="020B0604020202020204" pitchFamily="34" charset="0"/>
              </a:rPr>
              <a:t>‘</a:t>
            </a:r>
            <a:r>
              <a:rPr lang="cy-GB" b="1" u="sng" dirty="0">
                <a:solidFill>
                  <a:schemeClr val="tx1"/>
                </a:solidFill>
                <a:latin typeface="Arial" panose="020B0604020202020204" pitchFamily="34" charset="0"/>
                <a:cs typeface="Arial" panose="020B0604020202020204" pitchFamily="34" charset="0"/>
              </a:rPr>
              <a:t>Adolygiad Llenyddiaeth</a:t>
            </a:r>
          </a:p>
          <a:p>
            <a:pPr indent="0" algn="ctr">
              <a:buFont typeface="Arial" panose="020B0604020202020204" pitchFamily="34" charset="0"/>
              <a:buNone/>
            </a:pPr>
            <a:r>
              <a:rPr lang="cy-GB" dirty="0">
                <a:solidFill>
                  <a:schemeClr val="tx1"/>
                </a:solidFill>
                <a:latin typeface="Arial" panose="020B0604020202020204" pitchFamily="34" charset="0"/>
                <a:cs typeface="Arial" panose="020B0604020202020204" pitchFamily="34" charset="0"/>
              </a:rPr>
              <a:t>Rôl Addysg Awyr Agored</a:t>
            </a:r>
            <a:r>
              <a:rPr lang="en-GB" dirty="0">
                <a:solidFill>
                  <a:schemeClr val="tx1"/>
                </a:solidFill>
                <a:latin typeface="Arial" panose="020B0604020202020204" pitchFamily="34" charset="0"/>
                <a:cs typeface="Arial" panose="020B0604020202020204" pitchFamily="34" charset="0"/>
              </a:rPr>
              <a:t>’</a:t>
            </a:r>
          </a:p>
          <a:p>
            <a:pPr indent="0" algn="ctr">
              <a:buFont typeface="Arial" panose="020B0604020202020204" pitchFamily="34" charset="0"/>
              <a:buNone/>
            </a:pPr>
            <a:endParaRPr lang="en-GB"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1700 o eiriau</a:t>
            </a:r>
            <a:r>
              <a:rPr lang="en-GB" dirty="0">
                <a:solidFill>
                  <a:schemeClr val="tx1"/>
                </a:solidFill>
                <a:latin typeface="Arial" panose="020B0604020202020204" pitchFamily="34" charset="0"/>
                <a:cs typeface="Arial" panose="020B0604020202020204" pitchFamily="34" charset="0"/>
              </a:rPr>
              <a:t>)</a:t>
            </a:r>
          </a:p>
          <a:p>
            <a:pPr indent="0" algn="ctr">
              <a:buFont typeface="Arial" panose="020B0604020202020204" pitchFamily="34" charset="0"/>
              <a:buNone/>
            </a:pPr>
            <a:endParaRPr lang="en-US" dirty="0">
              <a:solidFill>
                <a:schemeClr val="tx1"/>
              </a:solidFill>
              <a:latin typeface="Arial" panose="020B0604020202020204" pitchFamily="34" charset="0"/>
              <a:cs typeface="Arial" panose="020B0604020202020204" pitchFamily="34" charset="0"/>
            </a:endParaRPr>
          </a:p>
        </p:txBody>
      </p:sp>
      <p:sp>
        <p:nvSpPr>
          <p:cNvPr id="10" name="Rectangle: Folded Corner 9">
            <a:extLst>
              <a:ext uri="{FF2B5EF4-FFF2-40B4-BE49-F238E27FC236}">
                <a16:creationId xmlns:a16="http://schemas.microsoft.com/office/drawing/2014/main" id="{B56BBDB8-CB26-BFD6-1CE5-79039C247807}"/>
              </a:ext>
            </a:extLst>
          </p:cNvPr>
          <p:cNvSpPr/>
          <p:nvPr/>
        </p:nvSpPr>
        <p:spPr>
          <a:xfrm>
            <a:off x="122464" y="2449285"/>
            <a:ext cx="2923060" cy="3510644"/>
          </a:xfrm>
          <a:prstGeom prst="foldedCorner">
            <a:avLst/>
          </a:prstGeom>
          <a:solidFill>
            <a:schemeClr val="accent2">
              <a:lumMod val="40000"/>
              <a:lumOff val="60000"/>
            </a:schemeClr>
          </a:solidFill>
          <a:ln>
            <a:solidFill>
              <a:schemeClr val="accent2">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 typeface="Arial" panose="020B0604020202020204" pitchFamily="34" charset="0"/>
              <a:buNone/>
            </a:pPr>
            <a:endParaRPr lang="en-GB" sz="1800" b="1" u="sng" dirty="0">
              <a:solidFill>
                <a:schemeClr val="tx1"/>
              </a:solidFill>
              <a:latin typeface="Arial" panose="020B0604020202020204" pitchFamily="34" charset="0"/>
              <a:cs typeface="Arial" panose="020B0604020202020204" pitchFamily="34" charset="0"/>
            </a:endParaRPr>
          </a:p>
          <a:p>
            <a:pPr algn="ctr"/>
            <a:r>
              <a:rPr lang="cy-GB" b="1" u="sng" dirty="0">
                <a:solidFill>
                  <a:schemeClr val="tx1"/>
                </a:solidFill>
                <a:latin typeface="Arial" panose="020B0604020202020204" pitchFamily="34" charset="0"/>
                <a:cs typeface="Arial" panose="020B0604020202020204" pitchFamily="34" charset="0"/>
              </a:rPr>
              <a:t>Traethawd</a:t>
            </a:r>
            <a:endParaRPr lang="cy-GB" sz="1800" b="1" u="sng" dirty="0">
              <a:solidFill>
                <a:schemeClr val="tx1"/>
              </a:solidFill>
              <a:latin typeface="Arial" panose="020B0604020202020204" pitchFamily="34" charset="0"/>
              <a:cs typeface="Arial" panose="020B0604020202020204" pitchFamily="34" charset="0"/>
            </a:endParaRPr>
          </a:p>
          <a:p>
            <a:pPr algn="ctr"/>
            <a:r>
              <a:rPr lang="cy-GB" dirty="0">
                <a:solidFill>
                  <a:schemeClr val="tx1"/>
                </a:solidFill>
                <a:latin typeface="Arial" panose="020B0604020202020204" pitchFamily="34" charset="0"/>
                <a:cs typeface="Arial" panose="020B0604020202020204" pitchFamily="34" charset="0"/>
              </a:rPr>
              <a:t>‘Cymharwch a chyferbynnu'r cwmpas a'r dull o ymdrin â darpariaeth awyr agored mewn dau fath o leoliad e.e. blynyddoedd cynnar, cynradd, uwchradd, PRU, unedau ADY, ac ati’</a:t>
            </a:r>
          </a:p>
          <a:p>
            <a:pPr marL="0" indent="0" algn="ctr">
              <a:buFont typeface="Arial" panose="020B0604020202020204" pitchFamily="34" charset="0"/>
              <a:buNone/>
            </a:pPr>
            <a:endParaRPr lang="cy-GB" dirty="0">
              <a:solidFill>
                <a:schemeClr val="tx1"/>
              </a:solidFill>
              <a:latin typeface="Arial" panose="020B0604020202020204" pitchFamily="34" charset="0"/>
              <a:cs typeface="Arial" panose="020B0604020202020204" pitchFamily="34" charset="0"/>
            </a:endParaRPr>
          </a:p>
          <a:p>
            <a:pPr algn="r"/>
            <a:r>
              <a:rPr lang="cy-GB" sz="1800"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1200 o eiriau</a:t>
            </a:r>
            <a:r>
              <a:rPr lang="en-GB" sz="1800" dirty="0">
                <a:solidFill>
                  <a:schemeClr val="tx1"/>
                </a:solidFill>
                <a:latin typeface="Arial" panose="020B0604020202020204" pitchFamily="34" charset="0"/>
                <a:cs typeface="Arial" panose="020B0604020202020204" pitchFamily="34" charset="0"/>
              </a:rPr>
              <a:t>)</a:t>
            </a:r>
          </a:p>
          <a:p>
            <a:pPr marL="0" indent="0" algn="ctr">
              <a:buFont typeface="Arial" panose="020B0604020202020204" pitchFamily="34" charset="0"/>
              <a:buNone/>
            </a:pPr>
            <a:endParaRPr lang="en-US" dirty="0">
              <a:solidFill>
                <a:schemeClr val="tx1"/>
              </a:solidFill>
              <a:latin typeface="Arial" panose="020B0604020202020204" pitchFamily="34" charset="0"/>
              <a:cs typeface="Arial" panose="020B0604020202020204" pitchFamily="34" charset="0"/>
            </a:endParaRPr>
          </a:p>
        </p:txBody>
      </p:sp>
      <p:sp>
        <p:nvSpPr>
          <p:cNvPr id="11" name="Rectangle: Folded Corner 10">
            <a:extLst>
              <a:ext uri="{FF2B5EF4-FFF2-40B4-BE49-F238E27FC236}">
                <a16:creationId xmlns:a16="http://schemas.microsoft.com/office/drawing/2014/main" id="{0C67A242-17E3-3660-7362-6C11926666B9}"/>
              </a:ext>
            </a:extLst>
          </p:cNvPr>
          <p:cNvSpPr/>
          <p:nvPr/>
        </p:nvSpPr>
        <p:spPr>
          <a:xfrm>
            <a:off x="3135465" y="2449285"/>
            <a:ext cx="2923060" cy="3510644"/>
          </a:xfrm>
          <a:prstGeom prst="foldedCorner">
            <a:avLst/>
          </a:prstGeom>
          <a:solidFill>
            <a:schemeClr val="accent4">
              <a:lumMod val="40000"/>
              <a:lumOff val="60000"/>
            </a:schemeClr>
          </a:solidFill>
          <a:ln>
            <a:solidFill>
              <a:schemeClr val="accent4">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Font typeface="Arial" panose="020B0604020202020204" pitchFamily="34" charset="0"/>
              <a:buNone/>
            </a:pPr>
            <a:r>
              <a:rPr lang="en-GB" b="1" dirty="0">
                <a:solidFill>
                  <a:schemeClr val="tx1"/>
                </a:solidFill>
                <a:latin typeface="Arial" panose="020B0604020202020204" pitchFamily="34" charset="0"/>
                <a:cs typeface="Arial" panose="020B0604020202020204" pitchFamily="34" charset="0"/>
              </a:rPr>
              <a:t> </a:t>
            </a: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dirty="0">
              <a:solidFill>
                <a:schemeClr val="tx1"/>
              </a:solidFill>
              <a:latin typeface="Arial" panose="020B0604020202020204" pitchFamily="34" charset="0"/>
              <a:cs typeface="Arial" panose="020B0604020202020204" pitchFamily="34" charset="0"/>
            </a:endParaRPr>
          </a:p>
          <a:p>
            <a:pPr algn="ctr"/>
            <a:r>
              <a:rPr lang="cy-GB" b="1" u="sng" dirty="0">
                <a:solidFill>
                  <a:schemeClr val="tx1"/>
                </a:solidFill>
                <a:latin typeface="Arial" panose="020B0604020202020204" pitchFamily="34" charset="0"/>
                <a:cs typeface="Arial" panose="020B0604020202020204" pitchFamily="34" charset="0"/>
              </a:rPr>
              <a:t>Taflen</a:t>
            </a:r>
          </a:p>
          <a:p>
            <a:pPr algn="ct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endParaRPr lang="en-GB" b="1" u="sng" dirty="0">
              <a:solidFill>
                <a:schemeClr val="tx1"/>
              </a:solidFill>
              <a:latin typeface="Arial" panose="020B0604020202020204" pitchFamily="34" charset="0"/>
              <a:cs typeface="Arial" panose="020B0604020202020204" pitchFamily="34" charset="0"/>
            </a:endParaRPr>
          </a:p>
          <a:p>
            <a:pPr algn="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500 o eiriau</a:t>
            </a:r>
            <a:r>
              <a:rPr lang="en-GB" dirty="0">
                <a:solidFill>
                  <a:schemeClr val="tx1"/>
                </a:solidFill>
                <a:latin typeface="Arial" panose="020B0604020202020204" pitchFamily="34" charset="0"/>
                <a:cs typeface="Arial" panose="020B0604020202020204" pitchFamily="34" charset="0"/>
              </a:rPr>
              <a:t>)</a:t>
            </a: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algn="r"/>
            <a:endParaRPr lang="en-GB" dirty="0">
              <a:solidFill>
                <a:schemeClr val="tx1"/>
              </a:solidFill>
              <a:latin typeface="Arial" panose="020B0604020202020204" pitchFamily="34" charset="0"/>
              <a:cs typeface="Arial" panose="020B0604020202020204" pitchFamily="34" charset="0"/>
            </a:endParaRPr>
          </a:p>
          <a:p>
            <a:pPr marL="0" indent="0" algn="ctr">
              <a:buFont typeface="Arial" panose="020B0604020202020204" pitchFamily="34" charset="0"/>
              <a:buNone/>
            </a:pPr>
            <a:r>
              <a:rPr lang="en-GB" b="1" dirty="0">
                <a:solidFill>
                  <a:schemeClr val="tx1"/>
                </a:solidFill>
                <a:latin typeface="Arial" panose="020B0604020202020204" pitchFamily="34" charset="0"/>
                <a:cs typeface="Arial" panose="020B0604020202020204" pitchFamily="34" charset="0"/>
              </a:rPr>
              <a:t> </a:t>
            </a:r>
            <a:endParaRPr lang="en-US" b="1" dirty="0">
              <a:solidFill>
                <a:schemeClr val="tx1"/>
              </a:solidFill>
              <a:latin typeface="Arial" panose="020B0604020202020204" pitchFamily="34" charset="0"/>
              <a:cs typeface="Arial" panose="020B0604020202020204" pitchFamily="34" charset="0"/>
            </a:endParaRPr>
          </a:p>
        </p:txBody>
      </p:sp>
      <p:sp>
        <p:nvSpPr>
          <p:cNvPr id="12" name="Rectangle: Folded Corner 11">
            <a:extLst>
              <a:ext uri="{FF2B5EF4-FFF2-40B4-BE49-F238E27FC236}">
                <a16:creationId xmlns:a16="http://schemas.microsoft.com/office/drawing/2014/main" id="{219F3BF7-272C-B4E5-644D-7AF5BCC390DD}"/>
              </a:ext>
            </a:extLst>
          </p:cNvPr>
          <p:cNvSpPr/>
          <p:nvPr/>
        </p:nvSpPr>
        <p:spPr>
          <a:xfrm>
            <a:off x="6148465" y="2449285"/>
            <a:ext cx="2923060" cy="3510644"/>
          </a:xfrm>
          <a:prstGeom prst="foldedCorner">
            <a:avLst/>
          </a:prstGeom>
          <a:solidFill>
            <a:schemeClr val="accent6">
              <a:lumMod val="40000"/>
              <a:lumOff val="60000"/>
            </a:schemeClr>
          </a:solidFill>
          <a:ln>
            <a:solidFill>
              <a:schemeClr val="accent6">
                <a:lumMod val="60000"/>
                <a:lumOff val="40000"/>
              </a:schemeClr>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b="1" u="sng" dirty="0">
                <a:solidFill>
                  <a:schemeClr val="tx1"/>
                </a:solidFill>
                <a:latin typeface="Arial" panose="020B0604020202020204" pitchFamily="34" charset="0"/>
                <a:cs typeface="Arial" panose="020B0604020202020204" pitchFamily="34" charset="0"/>
              </a:rPr>
              <a:t>Asesiad Risg Budd</a:t>
            </a: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b="1" u="sng" dirty="0">
              <a:solidFill>
                <a:schemeClr val="tx1"/>
              </a:solidFill>
              <a:latin typeface="Arial" panose="020B0604020202020204" pitchFamily="34" charset="0"/>
              <a:cs typeface="Arial" panose="020B0604020202020204" pitchFamily="34" charset="0"/>
            </a:endParaRPr>
          </a:p>
          <a:p>
            <a:pPr algn="ctr"/>
            <a:endParaRPr lang="en-GB" sz="1800" b="1" dirty="0"/>
          </a:p>
          <a:p>
            <a:pPr algn="r"/>
            <a:r>
              <a:rPr lang="en-GB" dirty="0">
                <a:solidFill>
                  <a:schemeClr val="tx1"/>
                </a:solidFill>
                <a:latin typeface="Arial" panose="020B0604020202020204" pitchFamily="34" charset="0"/>
                <a:cs typeface="Arial" panose="020B0604020202020204" pitchFamily="34" charset="0"/>
              </a:rPr>
              <a:t>(</a:t>
            </a:r>
            <a:r>
              <a:rPr lang="cy-GB" dirty="0">
                <a:solidFill>
                  <a:schemeClr val="tx1"/>
                </a:solidFill>
                <a:latin typeface="Arial" panose="020B0604020202020204" pitchFamily="34" charset="0"/>
                <a:cs typeface="Arial" panose="020B0604020202020204" pitchFamily="34" charset="0"/>
              </a:rPr>
              <a:t>Tua 600 o eiriau</a:t>
            </a:r>
            <a:r>
              <a:rPr lang="en-GB" dirty="0">
                <a:solidFill>
                  <a:schemeClr val="tx1"/>
                </a:solidFill>
                <a:latin typeface="Arial" panose="020B0604020202020204" pitchFamily="34" charset="0"/>
                <a:cs typeface="Arial" panose="020B0604020202020204" pitchFamily="34" charset="0"/>
              </a:rPr>
              <a:t>)</a:t>
            </a:r>
          </a:p>
          <a:p>
            <a:pPr algn="ctr"/>
            <a:endParaRPr lang="en-US" b="1" u="sng" dirty="0">
              <a:solidFill>
                <a:schemeClr val="tx1"/>
              </a:solidFill>
              <a:latin typeface="Arial" panose="020B0604020202020204" pitchFamily="34" charset="0"/>
              <a:cs typeface="Arial" panose="020B0604020202020204" pitchFamily="34" charset="0"/>
            </a:endParaRPr>
          </a:p>
        </p:txBody>
      </p:sp>
      <p:pic>
        <p:nvPicPr>
          <p:cNvPr id="21" name="Picture 20">
            <a:extLst>
              <a:ext uri="{FF2B5EF4-FFF2-40B4-BE49-F238E27FC236}">
                <a16:creationId xmlns:a16="http://schemas.microsoft.com/office/drawing/2014/main" id="{62BAA2F8-C494-4247-20DB-F90F31F77E88}"/>
              </a:ext>
            </a:extLst>
          </p:cNvPr>
          <p:cNvPicPr>
            <a:picLocks noChangeAspect="1"/>
          </p:cNvPicPr>
          <p:nvPr/>
        </p:nvPicPr>
        <p:blipFill rotWithShape="1">
          <a:blip r:embed="rId2"/>
          <a:srcRect l="14175" t="22727" r="12491" b="31111"/>
          <a:stretch/>
        </p:blipFill>
        <p:spPr>
          <a:xfrm>
            <a:off x="6245322" y="3429000"/>
            <a:ext cx="2729346" cy="1145373"/>
          </a:xfrm>
          <a:prstGeom prst="rect">
            <a:avLst/>
          </a:prstGeom>
        </p:spPr>
      </p:pic>
      <p:pic>
        <p:nvPicPr>
          <p:cNvPr id="23" name="Picture 22">
            <a:extLst>
              <a:ext uri="{FF2B5EF4-FFF2-40B4-BE49-F238E27FC236}">
                <a16:creationId xmlns:a16="http://schemas.microsoft.com/office/drawing/2014/main" id="{664D8C27-1AF9-5A3A-6F65-FFA6EAC39C03}"/>
              </a:ext>
            </a:extLst>
          </p:cNvPr>
          <p:cNvPicPr>
            <a:picLocks noChangeAspect="1"/>
          </p:cNvPicPr>
          <p:nvPr/>
        </p:nvPicPr>
        <p:blipFill rotWithShape="1">
          <a:blip r:embed="rId3"/>
          <a:srcRect l="40842" t="13095" r="22016" b="8485"/>
          <a:stretch/>
        </p:blipFill>
        <p:spPr>
          <a:xfrm>
            <a:off x="3778013" y="2914104"/>
            <a:ext cx="1545325" cy="2175164"/>
          </a:xfrm>
          <a:prstGeom prst="rect">
            <a:avLst/>
          </a:prstGeom>
        </p:spPr>
      </p:pic>
    </p:spTree>
    <p:extLst>
      <p:ext uri="{BB962C8B-B14F-4D97-AF65-F5344CB8AC3E}">
        <p14:creationId xmlns:p14="http://schemas.microsoft.com/office/powerpoint/2010/main" val="2348947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F5435-91B4-D69A-6902-A47951925B17}"/>
              </a:ext>
            </a:extLst>
          </p:cNvPr>
          <p:cNvSpPr>
            <a:spLocks noGrp="1"/>
          </p:cNvSpPr>
          <p:nvPr>
            <p:ph type="title"/>
          </p:nvPr>
        </p:nvSpPr>
        <p:spPr/>
        <p:txBody>
          <a:bodyPr/>
          <a:lstStyle/>
          <a:p>
            <a:r>
              <a:rPr lang="cy-GB" dirty="0">
                <a:solidFill>
                  <a:srgbClr val="0070C0"/>
                </a:solidFill>
              </a:rPr>
              <a:t>Rhaglen</a:t>
            </a:r>
          </a:p>
        </p:txBody>
      </p:sp>
      <p:sp>
        <p:nvSpPr>
          <p:cNvPr id="3" name="Content Placeholder 2">
            <a:extLst>
              <a:ext uri="{FF2B5EF4-FFF2-40B4-BE49-F238E27FC236}">
                <a16:creationId xmlns:a16="http://schemas.microsoft.com/office/drawing/2014/main" id="{99523011-BAF9-6064-38B4-D8A1F37E9920}"/>
              </a:ext>
            </a:extLst>
          </p:cNvPr>
          <p:cNvSpPr>
            <a:spLocks noGrp="1"/>
          </p:cNvSpPr>
          <p:nvPr>
            <p:ph idx="1"/>
          </p:nvPr>
        </p:nvSpPr>
        <p:spPr/>
        <p:txBody>
          <a:bodyPr>
            <a:normAutofit lnSpcReduction="10000"/>
          </a:bodyPr>
          <a:lstStyle/>
          <a:p>
            <a:r>
              <a:rPr lang="cy-GB" dirty="0">
                <a:solidFill>
                  <a:srgbClr val="0070C0"/>
                </a:solidFill>
              </a:rPr>
              <a:t>Wythnos 1:</a:t>
            </a:r>
          </a:p>
          <a:p>
            <a:pPr marL="0" indent="0">
              <a:buNone/>
            </a:pPr>
            <a:r>
              <a:rPr lang="cy-GB" dirty="0">
                <a:solidFill>
                  <a:srgbClr val="0070C0"/>
                </a:solidFill>
              </a:rPr>
              <a:t>Rôl addysg awyr agored</a:t>
            </a:r>
          </a:p>
          <a:p>
            <a:r>
              <a:rPr lang="cy-GB" dirty="0">
                <a:solidFill>
                  <a:srgbClr val="0070C0"/>
                </a:solidFill>
              </a:rPr>
              <a:t>Wythnos 2:</a:t>
            </a:r>
          </a:p>
          <a:p>
            <a:pPr marL="0" indent="0">
              <a:buNone/>
            </a:pPr>
            <a:r>
              <a:rPr lang="cy-GB" dirty="0">
                <a:solidFill>
                  <a:srgbClr val="0070C0"/>
                </a:solidFill>
              </a:rPr>
              <a:t>Y cwmpas a'r dull o ymdrin â darpariaeth awyr agored mewn gwahanol leoliadau</a:t>
            </a:r>
          </a:p>
          <a:p>
            <a:r>
              <a:rPr lang="cy-GB" dirty="0">
                <a:solidFill>
                  <a:srgbClr val="0070C0"/>
                </a:solidFill>
              </a:rPr>
              <a:t>Wythnos 3:</a:t>
            </a:r>
          </a:p>
          <a:p>
            <a:pPr marL="0" indent="0">
              <a:buNone/>
            </a:pPr>
            <a:r>
              <a:rPr lang="cy-GB" dirty="0">
                <a:solidFill>
                  <a:srgbClr val="0070C0"/>
                </a:solidFill>
              </a:rPr>
              <a:t>Asesiadau Risg a Budd/Creu a hysbysebu profiadau dysgu awyr agored</a:t>
            </a:r>
          </a:p>
          <a:p>
            <a:r>
              <a:rPr lang="cy-GB" dirty="0">
                <a:solidFill>
                  <a:srgbClr val="0070C0"/>
                </a:solidFill>
              </a:rPr>
              <a:t>Wythnos 4:</a:t>
            </a:r>
          </a:p>
          <a:p>
            <a:pPr marL="0" indent="0">
              <a:buNone/>
            </a:pPr>
            <a:r>
              <a:rPr lang="cy-GB" dirty="0">
                <a:solidFill>
                  <a:srgbClr val="0070C0"/>
                </a:solidFill>
              </a:rPr>
              <a:t>Damcaniaethau, polisïau, arferion gorau/canllawiau Aseiniadau</a:t>
            </a:r>
            <a:endParaRPr lang="cy-GB" dirty="0"/>
          </a:p>
        </p:txBody>
      </p:sp>
    </p:spTree>
    <p:extLst>
      <p:ext uri="{BB962C8B-B14F-4D97-AF65-F5344CB8AC3E}">
        <p14:creationId xmlns:p14="http://schemas.microsoft.com/office/powerpoint/2010/main" val="3284439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97C10-0DD5-2115-4C8A-258CF7B192EF}"/>
              </a:ext>
            </a:extLst>
          </p:cNvPr>
          <p:cNvSpPr>
            <a:spLocks noGrp="1"/>
          </p:cNvSpPr>
          <p:nvPr>
            <p:ph type="title"/>
          </p:nvPr>
        </p:nvSpPr>
        <p:spPr/>
        <p:txBody>
          <a:bodyPr/>
          <a:lstStyle/>
          <a:p>
            <a:pPr algn="ctr"/>
            <a:r>
              <a:rPr lang="cy-GB" dirty="0">
                <a:solidFill>
                  <a:srgbClr val="0070C0"/>
                </a:solidFill>
              </a:rPr>
              <a:t>Beth yw rôl addysg a dysgu awyr agored</a:t>
            </a:r>
            <a:r>
              <a:rPr lang="en-GB" dirty="0">
                <a:solidFill>
                  <a:srgbClr val="0070C0"/>
                </a:solidFill>
              </a:rPr>
              <a:t>?</a:t>
            </a:r>
          </a:p>
        </p:txBody>
      </p:sp>
      <p:sp>
        <p:nvSpPr>
          <p:cNvPr id="3" name="Content Placeholder 2">
            <a:extLst>
              <a:ext uri="{FF2B5EF4-FFF2-40B4-BE49-F238E27FC236}">
                <a16:creationId xmlns:a16="http://schemas.microsoft.com/office/drawing/2014/main" id="{2C8D6EA9-3449-6C4D-605B-84115BCF13C6}"/>
              </a:ext>
            </a:extLst>
          </p:cNvPr>
          <p:cNvSpPr>
            <a:spLocks noGrp="1"/>
          </p:cNvSpPr>
          <p:nvPr>
            <p:ph idx="1"/>
          </p:nvPr>
        </p:nvSpPr>
        <p:spPr/>
        <p:txBody>
          <a:bodyPr>
            <a:normAutofit/>
          </a:bodyPr>
          <a:lstStyle/>
          <a:p>
            <a:pPr marL="0" indent="0">
              <a:buNone/>
            </a:pPr>
            <a:r>
              <a:rPr lang="cy-GB" sz="3200" dirty="0">
                <a:solidFill>
                  <a:srgbClr val="0070C0"/>
                </a:solidFill>
                <a:latin typeface="MADETommySoft-Light"/>
              </a:rPr>
              <a:t>Pwysleisiodd </a:t>
            </a:r>
            <a:r>
              <a:rPr lang="cy-GB" sz="3200" dirty="0" err="1">
                <a:solidFill>
                  <a:srgbClr val="0070C0"/>
                </a:solidFill>
                <a:latin typeface="MADETommySoft-Light"/>
              </a:rPr>
              <a:t>Froebel</a:t>
            </a:r>
            <a:r>
              <a:rPr lang="cy-GB" sz="3200" dirty="0">
                <a:solidFill>
                  <a:srgbClr val="0070C0"/>
                </a:solidFill>
                <a:latin typeface="MADETommySoft-Light"/>
              </a:rPr>
              <a:t>: ‘</a:t>
            </a:r>
            <a:r>
              <a:rPr lang="en-GB" sz="3200" b="0" i="1" dirty="0">
                <a:solidFill>
                  <a:srgbClr val="0070C0"/>
                </a:solidFill>
                <a:effectLst/>
                <a:latin typeface="MADETommySoft-Light"/>
              </a:rPr>
              <a:t>children should experience all aspects of nature, not just plants and animals. One of the best ways children can experience nature, he argued, is through their play outdoors in the garden and in the wider natural environment.’   </a:t>
            </a:r>
            <a:r>
              <a:rPr lang="en-GB" sz="1200" dirty="0">
                <a:solidFill>
                  <a:srgbClr val="0070C0"/>
                </a:solidFill>
                <a:latin typeface="MADETommySoft-Light"/>
              </a:rPr>
              <a:t>Froebel Trust, 2023</a:t>
            </a:r>
          </a:p>
          <a:p>
            <a:pPr marL="0" indent="0">
              <a:buNone/>
            </a:pPr>
            <a:endParaRPr lang="en-GB" dirty="0">
              <a:solidFill>
                <a:srgbClr val="0070C0"/>
              </a:solidFill>
              <a:latin typeface="MADETommySoft-Light"/>
            </a:endParaRPr>
          </a:p>
          <a:p>
            <a:pPr marL="0" indent="0">
              <a:buNone/>
            </a:pPr>
            <a:r>
              <a:rPr lang="cy-GB" sz="3200" dirty="0">
                <a:solidFill>
                  <a:srgbClr val="0070C0"/>
                </a:solidFill>
                <a:latin typeface="MADETommySoft-Light"/>
              </a:rPr>
              <a:t>Roedd </a:t>
            </a:r>
            <a:r>
              <a:rPr lang="cy-GB" sz="3200" dirty="0" err="1">
                <a:solidFill>
                  <a:srgbClr val="0070C0"/>
                </a:solidFill>
                <a:latin typeface="MADETommySoft-Light"/>
              </a:rPr>
              <a:t>Montessori</a:t>
            </a:r>
            <a:r>
              <a:rPr lang="cy-GB" sz="3200" dirty="0">
                <a:solidFill>
                  <a:srgbClr val="0070C0"/>
                </a:solidFill>
                <a:latin typeface="MADETommySoft-Light"/>
              </a:rPr>
              <a:t> yn argymell y dylai plant gael </a:t>
            </a:r>
            <a:r>
              <a:rPr lang="en-GB" sz="3200" i="1" dirty="0">
                <a:solidFill>
                  <a:srgbClr val="0070C0"/>
                </a:solidFill>
                <a:latin typeface="MADETommySoft-Light"/>
              </a:rPr>
              <a:t>‘unfettered access to the outdoors, saying there must be provision for the child to have contact with nature.’ </a:t>
            </a:r>
            <a:r>
              <a:rPr lang="en-GB" sz="1200" dirty="0">
                <a:solidFill>
                  <a:srgbClr val="0070C0"/>
                </a:solidFill>
                <a:latin typeface="MADETommySoft-Light"/>
              </a:rPr>
              <a:t>Montessori Partnership, 2023</a:t>
            </a:r>
          </a:p>
          <a:p>
            <a:pPr marL="0" indent="0">
              <a:buNone/>
            </a:pPr>
            <a:endParaRPr lang="en-GB" sz="1000" dirty="0">
              <a:solidFill>
                <a:srgbClr val="0070C0"/>
              </a:solidFill>
              <a:latin typeface="MADETommySoft-Light"/>
            </a:endParaRPr>
          </a:p>
          <a:p>
            <a:pPr marL="0" indent="0">
              <a:buNone/>
            </a:pPr>
            <a:endParaRPr lang="en-GB" sz="1000" dirty="0">
              <a:solidFill>
                <a:srgbClr val="0070C0"/>
              </a:solidFill>
              <a:latin typeface="MADETommySoft-Light"/>
            </a:endParaRPr>
          </a:p>
          <a:p>
            <a:pPr marL="0" indent="0">
              <a:buNone/>
            </a:pPr>
            <a:endParaRPr lang="en-GB" sz="1000" dirty="0">
              <a:solidFill>
                <a:srgbClr val="0070C0"/>
              </a:solidFill>
              <a:latin typeface="MADETommySoft-Light"/>
            </a:endParaRPr>
          </a:p>
          <a:p>
            <a:pPr marL="0" indent="0">
              <a:buNone/>
            </a:pPr>
            <a:endParaRPr lang="en-GB" dirty="0">
              <a:solidFill>
                <a:srgbClr val="0070C0"/>
              </a:solidFill>
              <a:latin typeface="MADETommySoft-Light"/>
            </a:endParaRPr>
          </a:p>
          <a:p>
            <a:pPr marL="0" indent="0">
              <a:buNone/>
            </a:pPr>
            <a:endParaRPr lang="en-GB" sz="1000" dirty="0">
              <a:solidFill>
                <a:srgbClr val="0070C0"/>
              </a:solidFill>
            </a:endParaRPr>
          </a:p>
        </p:txBody>
      </p:sp>
    </p:spTree>
    <p:extLst>
      <p:ext uri="{BB962C8B-B14F-4D97-AF65-F5344CB8AC3E}">
        <p14:creationId xmlns:p14="http://schemas.microsoft.com/office/powerpoint/2010/main" val="3904394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B5FFF-5D12-3077-C492-8E14761CB328}"/>
              </a:ext>
            </a:extLst>
          </p:cNvPr>
          <p:cNvSpPr>
            <a:spLocks noGrp="1"/>
          </p:cNvSpPr>
          <p:nvPr>
            <p:ph type="title"/>
          </p:nvPr>
        </p:nvSpPr>
        <p:spPr/>
        <p:txBody>
          <a:bodyPr/>
          <a:lstStyle/>
          <a:p>
            <a:pPr algn="ctr"/>
            <a:r>
              <a:rPr lang="cy-GB" dirty="0">
                <a:solidFill>
                  <a:srgbClr val="0070C0"/>
                </a:solidFill>
              </a:rPr>
              <a:t>Beth yw rôl addysg a dysgu awyr agored</a:t>
            </a:r>
            <a:r>
              <a:rPr lang="en-GB" dirty="0">
                <a:solidFill>
                  <a:srgbClr val="0070C0"/>
                </a:solidFill>
              </a:rPr>
              <a:t>?</a:t>
            </a:r>
          </a:p>
        </p:txBody>
      </p:sp>
      <p:sp>
        <p:nvSpPr>
          <p:cNvPr id="3" name="Content Placeholder 2">
            <a:extLst>
              <a:ext uri="{FF2B5EF4-FFF2-40B4-BE49-F238E27FC236}">
                <a16:creationId xmlns:a16="http://schemas.microsoft.com/office/drawing/2014/main" id="{25330015-C998-B717-371D-B9DEF8662EED}"/>
              </a:ext>
            </a:extLst>
          </p:cNvPr>
          <p:cNvSpPr>
            <a:spLocks noGrp="1"/>
          </p:cNvSpPr>
          <p:nvPr>
            <p:ph idx="1"/>
          </p:nvPr>
        </p:nvSpPr>
        <p:spPr/>
        <p:txBody>
          <a:bodyPr>
            <a:normAutofit fontScale="85000" lnSpcReduction="20000"/>
          </a:bodyPr>
          <a:lstStyle/>
          <a:p>
            <a:pPr marL="0" indent="0">
              <a:buNone/>
            </a:pPr>
            <a:r>
              <a:rPr lang="en-GB" i="1" dirty="0">
                <a:solidFill>
                  <a:srgbClr val="0070C0"/>
                </a:solidFill>
                <a:latin typeface="Noto Sans JP"/>
                <a:hlinkClick r:id="rId2">
                  <a:extLst>
                    <a:ext uri="{A12FA001-AC4F-418D-AE19-62706E023703}">
                      <ahyp:hlinkClr xmlns:ahyp="http://schemas.microsoft.com/office/drawing/2018/hyperlinkcolor" val="tx"/>
                    </a:ext>
                  </a:extLst>
                </a:hlinkClick>
              </a:rPr>
              <a:t>‘</a:t>
            </a:r>
            <a:r>
              <a:rPr lang="en-GB" b="0" i="1" dirty="0">
                <a:solidFill>
                  <a:srgbClr val="0070C0"/>
                </a:solidFill>
                <a:effectLst/>
                <a:latin typeface="Noto Sans JP"/>
                <a:hlinkClick r:id="rId2">
                  <a:extLst>
                    <a:ext uri="{A12FA001-AC4F-418D-AE19-62706E023703}">
                      <ahyp:hlinkClr xmlns:ahyp="http://schemas.microsoft.com/office/drawing/2018/hyperlinkcolor" val="tx"/>
                    </a:ext>
                  </a:extLst>
                </a:hlinkClick>
              </a:rPr>
              <a:t>Outdoor education</a:t>
            </a:r>
            <a:r>
              <a:rPr lang="en-GB" b="0" i="1" dirty="0">
                <a:solidFill>
                  <a:srgbClr val="0070C0"/>
                </a:solidFill>
                <a:effectLst/>
                <a:latin typeface="Noto Sans JP"/>
              </a:rPr>
              <a:t> could be a key factor in supporting the UK’s current child mental health crisis. Recent studies have illustrated that outdoor environments provide stress relief, remove children from classroom norms and increase serotonin levels. These factors have a beneficial effect.’    </a:t>
            </a:r>
            <a:r>
              <a:rPr lang="en-GB" sz="1200" b="0" i="1" dirty="0">
                <a:solidFill>
                  <a:srgbClr val="0070C0"/>
                </a:solidFill>
                <a:effectLst/>
                <a:latin typeface="Noto Sans JP"/>
              </a:rPr>
              <a:t>AWWLTD, 2023</a:t>
            </a:r>
          </a:p>
          <a:p>
            <a:pPr marL="0" indent="0">
              <a:buNone/>
            </a:pPr>
            <a:endParaRPr lang="en-GB" sz="1200" i="1" dirty="0">
              <a:solidFill>
                <a:srgbClr val="0070C0"/>
              </a:solidFill>
              <a:latin typeface="Noto Sans JP"/>
            </a:endParaRPr>
          </a:p>
          <a:p>
            <a:pPr marL="0" indent="0">
              <a:buNone/>
            </a:pPr>
            <a:r>
              <a:rPr lang="en-GB" b="0" i="1" dirty="0">
                <a:solidFill>
                  <a:srgbClr val="0070C0"/>
                </a:solidFill>
                <a:effectLst/>
                <a:latin typeface="Noto Sans JP"/>
              </a:rPr>
              <a:t> </a:t>
            </a:r>
            <a:r>
              <a:rPr lang="en-GB" b="1" i="1" dirty="0">
                <a:solidFill>
                  <a:srgbClr val="0070C0"/>
                </a:solidFill>
                <a:effectLst/>
                <a:latin typeface="MADETommySoft-Light"/>
              </a:rPr>
              <a:t>‘Outdoor learning and play are so important for personal development, as these statistics from our Outdoor Classroom Day 2018 campaign prove:</a:t>
            </a:r>
          </a:p>
          <a:p>
            <a:pPr algn="ctr" fontAlgn="base"/>
            <a:r>
              <a:rPr lang="en-GB" b="0" i="1" dirty="0">
                <a:solidFill>
                  <a:srgbClr val="0070C0"/>
                </a:solidFill>
                <a:effectLst/>
                <a:latin typeface="MADETommySoft-Light"/>
              </a:rPr>
              <a:t>87% of teachers worldwide want more time to take lessons outdoors</a:t>
            </a:r>
          </a:p>
          <a:p>
            <a:pPr algn="ctr" fontAlgn="base"/>
            <a:r>
              <a:rPr lang="en-GB" b="0" i="1" dirty="0">
                <a:solidFill>
                  <a:srgbClr val="0070C0"/>
                </a:solidFill>
                <a:effectLst/>
                <a:latin typeface="MADETommySoft-Light"/>
              </a:rPr>
              <a:t>97% of teachers worldwide believe that outdoor playtime throughout the school day is critical for children to reach their full potential</a:t>
            </a:r>
          </a:p>
          <a:p>
            <a:pPr algn="ctr" fontAlgn="base"/>
            <a:r>
              <a:rPr lang="en-GB" b="0" i="1" dirty="0">
                <a:solidFill>
                  <a:srgbClr val="0070C0"/>
                </a:solidFill>
                <a:effectLst/>
                <a:latin typeface="MADETommySoft-Light"/>
              </a:rPr>
              <a:t>88% of teachers agreed that children are happier after playing outdoors</a:t>
            </a:r>
          </a:p>
          <a:p>
            <a:pPr algn="ctr" fontAlgn="base"/>
            <a:r>
              <a:rPr lang="en-GB" b="0" i="1" dirty="0">
                <a:solidFill>
                  <a:srgbClr val="0070C0"/>
                </a:solidFill>
                <a:effectLst/>
                <a:latin typeface="MADETommySoft-Light"/>
              </a:rPr>
              <a:t>65% of primary schools globally get less than one hour of playtime a day’</a:t>
            </a:r>
          </a:p>
          <a:p>
            <a:pPr marL="0" indent="0" algn="r" fontAlgn="base">
              <a:buNone/>
            </a:pPr>
            <a:r>
              <a:rPr lang="en-GB" sz="1300" dirty="0">
                <a:solidFill>
                  <a:srgbClr val="0070C0"/>
                </a:solidFill>
                <a:latin typeface="MADETommySoft-Light"/>
              </a:rPr>
              <a:t>Learning Through Landscapes , 2018</a:t>
            </a:r>
            <a:endParaRPr lang="en-GB" sz="1300" b="0" i="0" dirty="0">
              <a:solidFill>
                <a:srgbClr val="0070C0"/>
              </a:solidFill>
              <a:effectLst/>
              <a:latin typeface="MADETommySoft-Light"/>
            </a:endParaRPr>
          </a:p>
          <a:p>
            <a:pPr marL="0" indent="0">
              <a:buNone/>
            </a:pPr>
            <a:endParaRPr lang="en-GB" i="1" dirty="0">
              <a:solidFill>
                <a:srgbClr val="0070C0"/>
              </a:solidFill>
            </a:endParaRPr>
          </a:p>
        </p:txBody>
      </p:sp>
    </p:spTree>
    <p:extLst>
      <p:ext uri="{BB962C8B-B14F-4D97-AF65-F5344CB8AC3E}">
        <p14:creationId xmlns:p14="http://schemas.microsoft.com/office/powerpoint/2010/main" val="783864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10"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48AD2-0C2C-DA1D-0114-D81D056FB469}"/>
              </a:ext>
            </a:extLst>
          </p:cNvPr>
          <p:cNvSpPr>
            <a:spLocks noGrp="1"/>
          </p:cNvSpPr>
          <p:nvPr>
            <p:ph type="title"/>
          </p:nvPr>
        </p:nvSpPr>
        <p:spPr>
          <a:xfrm>
            <a:off x="6106390" y="759126"/>
            <a:ext cx="4596245" cy="1711119"/>
          </a:xfrm>
        </p:spPr>
        <p:txBody>
          <a:bodyPr anchor="ctr">
            <a:normAutofit/>
          </a:bodyPr>
          <a:lstStyle/>
          <a:p>
            <a:r>
              <a:rPr lang="cy-GB" sz="3700" dirty="0">
                <a:solidFill>
                  <a:srgbClr val="0070C0"/>
                </a:solidFill>
              </a:rPr>
              <a:t>Beth yw rôl addysg a dysgu awyr agored</a:t>
            </a:r>
            <a:r>
              <a:rPr lang="en-GB" sz="3700" dirty="0">
                <a:solidFill>
                  <a:srgbClr val="0070C0"/>
                </a:solidFill>
              </a:rPr>
              <a:t>?</a:t>
            </a:r>
          </a:p>
        </p:txBody>
      </p:sp>
      <p:sp>
        <p:nvSpPr>
          <p:cNvPr id="14" name="Rectangle 13">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 cover of a Foundation Phase Outdoor Learning Handbook (Welsh Assembly Government, 2009)&#10;">
            <a:extLst>
              <a:ext uri="{FF2B5EF4-FFF2-40B4-BE49-F238E27FC236}">
                <a16:creationId xmlns:a16="http://schemas.microsoft.com/office/drawing/2014/main" id="{19069C93-1B43-FACA-A2ED-084BEFA8E5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873" y="853816"/>
            <a:ext cx="3872455" cy="5184876"/>
          </a:xfrm>
          <a:prstGeom prst="rect">
            <a:avLst/>
          </a:prstGeom>
        </p:spPr>
      </p:pic>
      <p:sp>
        <p:nvSpPr>
          <p:cNvPr id="3" name="Content Placeholder 2">
            <a:extLst>
              <a:ext uri="{FF2B5EF4-FFF2-40B4-BE49-F238E27FC236}">
                <a16:creationId xmlns:a16="http://schemas.microsoft.com/office/drawing/2014/main" id="{03B16EAC-B105-A080-055F-8400AC699651}"/>
              </a:ext>
            </a:extLst>
          </p:cNvPr>
          <p:cNvSpPr>
            <a:spLocks noGrp="1"/>
          </p:cNvSpPr>
          <p:nvPr>
            <p:ph idx="1"/>
          </p:nvPr>
        </p:nvSpPr>
        <p:spPr>
          <a:xfrm>
            <a:off x="6106390" y="2470244"/>
            <a:ext cx="4596245" cy="3769836"/>
          </a:xfrm>
        </p:spPr>
        <p:txBody>
          <a:bodyPr anchor="ctr">
            <a:normAutofit/>
          </a:bodyPr>
          <a:lstStyle/>
          <a:p>
            <a:pPr marL="0" indent="0">
              <a:buNone/>
            </a:pPr>
            <a:r>
              <a:rPr lang="en-GB" sz="2000" i="1" dirty="0">
                <a:effectLst/>
                <a:latin typeface="Roboto" panose="02000000000000000000" pitchFamily="2" charset="0"/>
              </a:rPr>
              <a:t>‘</a:t>
            </a:r>
            <a:r>
              <a:rPr lang="cy-GB" sz="2000" i="1" dirty="0">
                <a:solidFill>
                  <a:schemeClr val="accent1">
                    <a:lumMod val="75000"/>
                  </a:schemeClr>
                </a:solidFill>
                <a:latin typeface="Roboto" panose="02000000000000000000" pitchFamily="2" charset="0"/>
                <a:ea typeface="Roboto" panose="02000000000000000000" pitchFamily="2" charset="0"/>
                <a:cs typeface="Roboto" panose="02000000000000000000" pitchFamily="2" charset="0"/>
              </a:rPr>
              <a:t>Mae mwy i ddysgu yn yr awyr agored na chymryd gweithgareddau dan do a’u cyflawni yn yr awyr agored. Nid amser chwarae i’r plant ydyw. Mae deall y gwahaniaeth hwn yn allweddol i sicrhau arferion da. Agwedd meddwl ydyw yn hytrach na banc o gynlluniau gwersi neu adnoddau.’ </a:t>
            </a:r>
          </a:p>
          <a:p>
            <a:pPr marL="0" indent="0">
              <a:buNone/>
            </a:pPr>
            <a:r>
              <a:rPr lang="cy-GB" sz="2000" i="1" dirty="0">
                <a:solidFill>
                  <a:srgbClr val="0070C0"/>
                </a:solidFill>
                <a:latin typeface="Roboto" panose="02000000000000000000" pitchFamily="2" charset="0"/>
              </a:rPr>
              <a:t>Llywodraeth Cynulliad Cymru, 2009</a:t>
            </a:r>
          </a:p>
          <a:p>
            <a:pPr marL="0" indent="0">
              <a:buNone/>
            </a:pPr>
            <a:endParaRPr lang="en-GB" sz="2000" dirty="0"/>
          </a:p>
        </p:txBody>
      </p:sp>
    </p:spTree>
    <p:extLst>
      <p:ext uri="{BB962C8B-B14F-4D97-AF65-F5344CB8AC3E}">
        <p14:creationId xmlns:p14="http://schemas.microsoft.com/office/powerpoint/2010/main" val="1825534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AB9F-8837-0EBA-63AF-F70D94FCDD40}"/>
              </a:ext>
            </a:extLst>
          </p:cNvPr>
          <p:cNvSpPr>
            <a:spLocks noGrp="1"/>
          </p:cNvSpPr>
          <p:nvPr>
            <p:ph type="title"/>
          </p:nvPr>
        </p:nvSpPr>
        <p:spPr/>
        <p:txBody>
          <a:bodyPr/>
          <a:lstStyle/>
          <a:p>
            <a:pPr algn="ctr"/>
            <a:r>
              <a:rPr lang="cy-GB" dirty="0">
                <a:solidFill>
                  <a:srgbClr val="0070C0"/>
                </a:solidFill>
              </a:rPr>
              <a:t>Beth yw'r themâu allweddol sy'n dod trwy addysg a dysgu awyr agored</a:t>
            </a:r>
            <a:r>
              <a:rPr lang="en-GB" dirty="0">
                <a:solidFill>
                  <a:srgbClr val="0070C0"/>
                </a:solidFill>
              </a:rPr>
              <a:t>?</a:t>
            </a:r>
          </a:p>
        </p:txBody>
      </p:sp>
      <p:sp>
        <p:nvSpPr>
          <p:cNvPr id="3" name="Content Placeholder 2">
            <a:extLst>
              <a:ext uri="{FF2B5EF4-FFF2-40B4-BE49-F238E27FC236}">
                <a16:creationId xmlns:a16="http://schemas.microsoft.com/office/drawing/2014/main" id="{A4B8E08B-3574-6788-F584-B15E63D70054}"/>
              </a:ext>
            </a:extLst>
          </p:cNvPr>
          <p:cNvSpPr>
            <a:spLocks noGrp="1"/>
          </p:cNvSpPr>
          <p:nvPr>
            <p:ph idx="1"/>
          </p:nvPr>
        </p:nvSpPr>
        <p:spPr/>
        <p:txBody>
          <a:bodyPr>
            <a:normAutofit/>
          </a:bodyPr>
          <a:lstStyle/>
          <a:p>
            <a:r>
              <a:rPr lang="cy-GB" dirty="0">
                <a:solidFill>
                  <a:srgbClr val="0070C0"/>
                </a:solidFill>
              </a:rPr>
              <a:t>Effaith ar iechyd meddwl a lles cadarnhaol</a:t>
            </a:r>
          </a:p>
          <a:p>
            <a:r>
              <a:rPr lang="cy-GB" dirty="0">
                <a:solidFill>
                  <a:srgbClr val="0070C0"/>
                </a:solidFill>
              </a:rPr>
              <a:t>Gwella iechyd corfforol</a:t>
            </a:r>
          </a:p>
          <a:p>
            <a:r>
              <a:rPr lang="cy-GB" dirty="0">
                <a:solidFill>
                  <a:srgbClr val="0070C0"/>
                </a:solidFill>
              </a:rPr>
              <a:t>Ymgysylltu â/dysgu am yr amgylchedd naturiol</a:t>
            </a:r>
          </a:p>
          <a:p>
            <a:r>
              <a:rPr lang="cy-GB" dirty="0">
                <a:solidFill>
                  <a:srgbClr val="0070C0"/>
                </a:solidFill>
              </a:rPr>
              <a:t>Cynaliadwyedd</a:t>
            </a:r>
          </a:p>
          <a:p>
            <a:r>
              <a:rPr lang="cy-GB" dirty="0">
                <a:solidFill>
                  <a:srgbClr val="0070C0"/>
                </a:solidFill>
              </a:rPr>
              <a:t>Cyfleoedd dysgu arbrofol, cydweithredol, ymarferol</a:t>
            </a:r>
          </a:p>
          <a:p>
            <a:r>
              <a:rPr lang="cy-GB" dirty="0">
                <a:solidFill>
                  <a:srgbClr val="0070C0"/>
                </a:solidFill>
              </a:rPr>
              <a:t>Datblygu sgiliau personol, e.e. hunanhyder; cymryd risg; datrys problemau</a:t>
            </a:r>
          </a:p>
          <a:p>
            <a:r>
              <a:rPr lang="cy-GB" dirty="0">
                <a:solidFill>
                  <a:srgbClr val="0070C0"/>
                </a:solidFill>
              </a:rPr>
              <a:t>Eraill?</a:t>
            </a:r>
          </a:p>
          <a:p>
            <a:endParaRPr lang="en-GB" dirty="0">
              <a:solidFill>
                <a:srgbClr val="0070C0"/>
              </a:solidFill>
            </a:endParaRPr>
          </a:p>
        </p:txBody>
      </p:sp>
    </p:spTree>
    <p:extLst>
      <p:ext uri="{BB962C8B-B14F-4D97-AF65-F5344CB8AC3E}">
        <p14:creationId xmlns:p14="http://schemas.microsoft.com/office/powerpoint/2010/main" val="1148230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E44A3-A148-EE26-8B56-245586369AAC}"/>
              </a:ext>
            </a:extLst>
          </p:cNvPr>
          <p:cNvSpPr>
            <a:spLocks noGrp="1"/>
          </p:cNvSpPr>
          <p:nvPr>
            <p:ph type="title"/>
          </p:nvPr>
        </p:nvSpPr>
        <p:spPr/>
        <p:txBody>
          <a:bodyPr/>
          <a:lstStyle/>
          <a:p>
            <a:pPr algn="ctr"/>
            <a:r>
              <a:rPr lang="cy-GB" dirty="0">
                <a:solidFill>
                  <a:srgbClr val="0070C0"/>
                </a:solidFill>
              </a:rPr>
              <a:t>Effaith ar iechyd corfforol cadarnhaol ac iechyd meddwl a lles</a:t>
            </a:r>
          </a:p>
        </p:txBody>
      </p:sp>
      <p:sp>
        <p:nvSpPr>
          <p:cNvPr id="3" name="Content Placeholder 2">
            <a:extLst>
              <a:ext uri="{FF2B5EF4-FFF2-40B4-BE49-F238E27FC236}">
                <a16:creationId xmlns:a16="http://schemas.microsoft.com/office/drawing/2014/main" id="{23A106F6-CC06-0FF9-4A8A-C311B61EB2C6}"/>
              </a:ext>
            </a:extLst>
          </p:cNvPr>
          <p:cNvSpPr>
            <a:spLocks noGrp="1"/>
          </p:cNvSpPr>
          <p:nvPr>
            <p:ph idx="1"/>
          </p:nvPr>
        </p:nvSpPr>
        <p:spPr/>
        <p:txBody>
          <a:bodyPr>
            <a:noAutofit/>
          </a:bodyPr>
          <a:lstStyle/>
          <a:p>
            <a:r>
              <a:rPr lang="cy-GB" sz="2400" dirty="0">
                <a:solidFill>
                  <a:srgbClr val="0070C0"/>
                </a:solidFill>
                <a:latin typeface="MADETommySoft-Light"/>
              </a:rPr>
              <a:t>Ar ôl Covid-19</a:t>
            </a:r>
          </a:p>
          <a:p>
            <a:r>
              <a:rPr lang="cy-GB" sz="2400" dirty="0">
                <a:solidFill>
                  <a:srgbClr val="0070C0"/>
                </a:solidFill>
                <a:latin typeface="MADETommySoft-Light"/>
              </a:rPr>
              <a:t>Cafodd y pandemig effaith anghymesur ar iechyd meddwl a lles emosiynol plant a phobl ifanc</a:t>
            </a:r>
          </a:p>
          <a:p>
            <a:r>
              <a:rPr lang="cy-GB" sz="2400" dirty="0">
                <a:solidFill>
                  <a:srgbClr val="0070C0"/>
                </a:solidFill>
                <a:latin typeface="MADETommySoft-Light"/>
              </a:rPr>
              <a:t>Mae gan 1 o bob 6 phlentyn a pherson ifanc (yn Lloegr) gyflwr iechyd meddwl y gellir ei ddadansoddi, ac mae'r rhai sy’n cael anawsterau iechyd meddwl yn llai tebygol o ddweud eu bod yn mwynhau dysgu</a:t>
            </a:r>
            <a:r>
              <a:rPr lang="cy-GB" sz="2400" b="0" i="0" dirty="0">
                <a:solidFill>
                  <a:srgbClr val="0070C0"/>
                </a:solidFill>
                <a:effectLst/>
                <a:latin typeface="MADETommySoft-Light"/>
              </a:rPr>
              <a:t>. </a:t>
            </a:r>
            <a:r>
              <a:rPr lang="cy-GB" sz="1200" b="0" i="0" dirty="0">
                <a:solidFill>
                  <a:srgbClr val="0070C0"/>
                </a:solidFill>
                <a:effectLst/>
                <a:latin typeface="MADETommySoft-Light"/>
              </a:rPr>
              <a:t>NHS,2022</a:t>
            </a:r>
            <a:endParaRPr lang="cy-GB" sz="2400" b="0" i="0" dirty="0">
              <a:solidFill>
                <a:srgbClr val="0070C0"/>
              </a:solidFill>
              <a:effectLst/>
              <a:latin typeface="MADETommySoft-Light"/>
            </a:endParaRPr>
          </a:p>
          <a:p>
            <a:pPr fontAlgn="base"/>
            <a:r>
              <a:rPr lang="cy-GB" sz="2400" dirty="0">
                <a:solidFill>
                  <a:srgbClr val="0070C0"/>
                </a:solidFill>
                <a:latin typeface="MADETommySoft-Light"/>
              </a:rPr>
              <a:t>Yng Nghymru, mae gan dri phlentyn a pherson ifanc ym mhob ystafell ddosbarth (neu 1 o bob 8 yn gyffredinol) gyflwr iechyd meddwl y gellir ei ddadansoddi. </a:t>
            </a:r>
            <a:r>
              <a:rPr lang="cy-GB" sz="1200" b="0" i="0" dirty="0">
                <a:solidFill>
                  <a:srgbClr val="0070C0"/>
                </a:solidFill>
                <a:effectLst/>
                <a:latin typeface="MADETommySoft-Light"/>
              </a:rPr>
              <a:t>Senedd Cymru, 2022</a:t>
            </a:r>
            <a:endParaRPr lang="cy-GB" sz="2400" b="0" i="0" dirty="0">
              <a:solidFill>
                <a:srgbClr val="0070C0"/>
              </a:solidFill>
              <a:effectLst/>
              <a:latin typeface="MADETommySoft-Light"/>
            </a:endParaRPr>
          </a:p>
          <a:p>
            <a:r>
              <a:rPr lang="cy-GB" sz="2400" dirty="0">
                <a:solidFill>
                  <a:srgbClr val="0070C0"/>
                </a:solidFill>
                <a:latin typeface="MADETommySoft-Light"/>
              </a:rPr>
              <a:t>Uchelgais i ganolbwyntio ar atal yng Nghymru</a:t>
            </a:r>
          </a:p>
        </p:txBody>
      </p:sp>
    </p:spTree>
    <p:extLst>
      <p:ext uri="{BB962C8B-B14F-4D97-AF65-F5344CB8AC3E}">
        <p14:creationId xmlns:p14="http://schemas.microsoft.com/office/powerpoint/2010/main" val="10858520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CA252-9B97-C791-1949-B2E85E006460}"/>
              </a:ext>
            </a:extLst>
          </p:cNvPr>
          <p:cNvSpPr>
            <a:spLocks noGrp="1"/>
          </p:cNvSpPr>
          <p:nvPr>
            <p:ph type="title"/>
          </p:nvPr>
        </p:nvSpPr>
        <p:spPr/>
        <p:txBody>
          <a:bodyPr>
            <a:normAutofit/>
          </a:bodyPr>
          <a:lstStyle/>
          <a:p>
            <a:pPr algn="ctr"/>
            <a:r>
              <a:rPr lang="cy-GB" dirty="0">
                <a:solidFill>
                  <a:srgbClr val="0070C0"/>
                </a:solidFill>
              </a:rPr>
              <a:t>Effaith ar iechyd corfforol cadarnhaol ac iechyd meddwl a lles</a:t>
            </a:r>
            <a:endParaRPr lang="cy-GB" dirty="0"/>
          </a:p>
        </p:txBody>
      </p:sp>
      <p:sp>
        <p:nvSpPr>
          <p:cNvPr id="3" name="Content Placeholder 2">
            <a:extLst>
              <a:ext uri="{FF2B5EF4-FFF2-40B4-BE49-F238E27FC236}">
                <a16:creationId xmlns:a16="http://schemas.microsoft.com/office/drawing/2014/main" id="{871A3EBD-F5D5-ABD2-E239-C5168EB68E89}"/>
              </a:ext>
            </a:extLst>
          </p:cNvPr>
          <p:cNvSpPr>
            <a:spLocks noGrp="1"/>
          </p:cNvSpPr>
          <p:nvPr>
            <p:ph idx="1"/>
          </p:nvPr>
        </p:nvSpPr>
        <p:spPr/>
        <p:txBody>
          <a:bodyPr>
            <a:normAutofit/>
          </a:bodyPr>
          <a:lstStyle/>
          <a:p>
            <a:pPr fontAlgn="base"/>
            <a:r>
              <a:rPr lang="cy-GB" dirty="0">
                <a:solidFill>
                  <a:srgbClr val="0070C0"/>
                </a:solidFill>
                <a:latin typeface="MADETommySoft-Light"/>
              </a:rPr>
              <a:t>Llywodraeth Cymru yn cymryd ymagwedd ysgol gyfan i ganolbwyntio ar arfogi plant a phobl ifanc sydd â sgiliau i ofalu am eu hiechyd meddwl eu hunain a'u dysgu sut i adeiladu eu gwytnwch emosiynol</a:t>
            </a:r>
            <a:r>
              <a:rPr lang="cy-GB" b="0" i="0" dirty="0">
                <a:solidFill>
                  <a:srgbClr val="0070C0"/>
                </a:solidFill>
                <a:effectLst/>
                <a:latin typeface="MADETommySoft-Light"/>
              </a:rPr>
              <a:t>.</a:t>
            </a:r>
          </a:p>
          <a:p>
            <a:pPr fontAlgn="base"/>
            <a:r>
              <a:rPr lang="cy-GB" dirty="0">
                <a:solidFill>
                  <a:srgbClr val="0070C0"/>
                </a:solidFill>
                <a:latin typeface="MADETommySoft-Light"/>
              </a:rPr>
              <a:t>Helpu ysgolion i gefnogi plant a phobl ifanc sy’n dioddef </a:t>
            </a:r>
            <a:r>
              <a:rPr lang="cy-GB" dirty="0" err="1">
                <a:solidFill>
                  <a:srgbClr val="0070C0"/>
                </a:solidFill>
                <a:latin typeface="MADETommySoft-Light"/>
              </a:rPr>
              <a:t>gorbryder</a:t>
            </a:r>
            <a:r>
              <a:rPr lang="cy-GB" dirty="0">
                <a:solidFill>
                  <a:srgbClr val="0070C0"/>
                </a:solidFill>
                <a:latin typeface="MADETommySoft-Light"/>
              </a:rPr>
              <a:t>, hunan-barch isel a phroblemau iechyd meddwl lefel isel eraill</a:t>
            </a:r>
            <a:r>
              <a:rPr lang="cy-GB" b="0" i="0" dirty="0">
                <a:solidFill>
                  <a:srgbClr val="0070C0"/>
                </a:solidFill>
                <a:effectLst/>
                <a:latin typeface="MADETommySoft-Light"/>
              </a:rPr>
              <a:t>.</a:t>
            </a:r>
          </a:p>
          <a:p>
            <a:pPr fontAlgn="base"/>
            <a:r>
              <a:rPr lang="cy-GB" dirty="0">
                <a:solidFill>
                  <a:srgbClr val="0070C0"/>
                </a:solidFill>
                <a:latin typeface="MADETommySoft-Light"/>
              </a:rPr>
              <a:t>Mae’r Cwricwlwm newydd i Gymru (2022) yn cynnwys iechyd a llesiant yn un o'r prif feysydd dysgu. Mae llesiant hefyd wedi ei weu drwy feysydd eraill y cwricwlwm</a:t>
            </a:r>
            <a:r>
              <a:rPr lang="en-GB" b="0" i="0" dirty="0">
                <a:solidFill>
                  <a:srgbClr val="0070C0"/>
                </a:solidFill>
                <a:effectLst/>
                <a:latin typeface="MADETommySoft-Light"/>
              </a:rPr>
              <a:t>.</a:t>
            </a:r>
          </a:p>
          <a:p>
            <a:pPr marL="0" indent="0" algn="r" fontAlgn="base">
              <a:buNone/>
            </a:pPr>
            <a:r>
              <a:rPr lang="en-GB" sz="1200" dirty="0">
                <a:solidFill>
                  <a:srgbClr val="0070C0"/>
                </a:solidFill>
                <a:latin typeface="MADETommySoft-Light"/>
              </a:rPr>
              <a:t>Senedd Cymru</a:t>
            </a:r>
            <a:r>
              <a:rPr lang="en-GB" sz="1200" b="0" i="0" dirty="0">
                <a:solidFill>
                  <a:srgbClr val="0070C0"/>
                </a:solidFill>
                <a:effectLst/>
                <a:latin typeface="MADETommySoft-Light"/>
              </a:rPr>
              <a:t>, 2022</a:t>
            </a:r>
            <a:endParaRPr lang="en-GB" sz="1200" b="0" i="0" dirty="0">
              <a:solidFill>
                <a:srgbClr val="0070C0"/>
              </a:solidFill>
              <a:effectLst/>
              <a:latin typeface="Montserrat" panose="00000500000000000000" pitchFamily="2" charset="0"/>
            </a:endParaRPr>
          </a:p>
        </p:txBody>
      </p:sp>
    </p:spTree>
    <p:extLst>
      <p:ext uri="{BB962C8B-B14F-4D97-AF65-F5344CB8AC3E}">
        <p14:creationId xmlns:p14="http://schemas.microsoft.com/office/powerpoint/2010/main" val="2562213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E89C7-338C-3735-2D67-EFDF3E525FD9}"/>
              </a:ext>
            </a:extLst>
          </p:cNvPr>
          <p:cNvSpPr>
            <a:spLocks noGrp="1"/>
          </p:cNvSpPr>
          <p:nvPr>
            <p:ph type="title"/>
          </p:nvPr>
        </p:nvSpPr>
        <p:spPr/>
        <p:txBody>
          <a:bodyPr/>
          <a:lstStyle/>
          <a:p>
            <a:pPr algn="ctr"/>
            <a:r>
              <a:rPr lang="cy-GB" dirty="0">
                <a:solidFill>
                  <a:srgbClr val="0070C0"/>
                </a:solidFill>
              </a:rPr>
              <a:t>Effaith cwricwlwm newydd ar addysg a dysgu awyr agored</a:t>
            </a:r>
          </a:p>
        </p:txBody>
      </p:sp>
      <p:sp>
        <p:nvSpPr>
          <p:cNvPr id="3" name="Content Placeholder 2">
            <a:extLst>
              <a:ext uri="{FF2B5EF4-FFF2-40B4-BE49-F238E27FC236}">
                <a16:creationId xmlns:a16="http://schemas.microsoft.com/office/drawing/2014/main" id="{8975D5E4-96EB-1E1D-3301-D0CE7B0D7536}"/>
              </a:ext>
            </a:extLst>
          </p:cNvPr>
          <p:cNvSpPr>
            <a:spLocks noGrp="1"/>
          </p:cNvSpPr>
          <p:nvPr>
            <p:ph idx="1"/>
          </p:nvPr>
        </p:nvSpPr>
        <p:spPr/>
        <p:txBody>
          <a:bodyPr/>
          <a:lstStyle/>
          <a:p>
            <a:pPr marL="0" indent="0" fontAlgn="base">
              <a:buNone/>
            </a:pPr>
            <a:r>
              <a:rPr lang="cy-GB" dirty="0">
                <a:solidFill>
                  <a:srgbClr val="0070C0"/>
                </a:solidFill>
                <a:latin typeface="Ubuntu" panose="020B0504030602030204" pitchFamily="34" charset="0"/>
              </a:rPr>
              <a:t>Y rhan y mae'n rhaid i ddysgu yn yr awyr agored chwarae arni:</a:t>
            </a:r>
          </a:p>
          <a:p>
            <a:pPr fontAlgn="base"/>
            <a:r>
              <a:rPr lang="cy-GB" dirty="0">
                <a:solidFill>
                  <a:srgbClr val="0070C0"/>
                </a:solidFill>
                <a:latin typeface="Ubuntu" panose="020B0504030602030204" pitchFamily="34" charset="0"/>
              </a:rPr>
              <a:t>Dysgwyr uchelgeisiol, galluog sy'n barod i ddysgu trwy gydol eu bywydau</a:t>
            </a:r>
          </a:p>
          <a:p>
            <a:pPr fontAlgn="base"/>
            <a:r>
              <a:rPr lang="cy-GB" dirty="0">
                <a:solidFill>
                  <a:srgbClr val="0070C0"/>
                </a:solidFill>
                <a:latin typeface="Ubuntu" panose="020B0504030602030204" pitchFamily="34" charset="0"/>
              </a:rPr>
              <a:t>Cyfranwyr mentrus, creadigol, yn barod i chwarae rhan lawn mewn bywyd a gwaith</a:t>
            </a:r>
          </a:p>
          <a:p>
            <a:pPr fontAlgn="base"/>
            <a:r>
              <a:rPr lang="cy-GB" dirty="0">
                <a:solidFill>
                  <a:srgbClr val="0070C0"/>
                </a:solidFill>
                <a:latin typeface="Ubuntu" panose="020B0504030602030204" pitchFamily="34" charset="0"/>
              </a:rPr>
              <a:t>Dinasyddion moesegol, gwybodus Cymru a'r byd</a:t>
            </a:r>
          </a:p>
          <a:p>
            <a:pPr fontAlgn="base"/>
            <a:r>
              <a:rPr lang="cy-GB" dirty="0">
                <a:solidFill>
                  <a:srgbClr val="0070C0"/>
                </a:solidFill>
                <a:latin typeface="Ubuntu" panose="020B0504030602030204" pitchFamily="34" charset="0"/>
              </a:rPr>
              <a:t>Unigolion iach, hyderus, yn barod i fyw bywydau boddhaus yn aelodau gwerthfawr o'r gymdeithas</a:t>
            </a:r>
            <a:r>
              <a:rPr lang="en-GB" b="0" i="0" dirty="0">
                <a:solidFill>
                  <a:srgbClr val="0070C0"/>
                </a:solidFill>
                <a:effectLst/>
                <a:latin typeface="Ubuntu" panose="020B0504030602030204" pitchFamily="34" charset="0"/>
              </a:rPr>
              <a:t>.                                         </a:t>
            </a:r>
            <a:r>
              <a:rPr lang="en-GB" sz="1200" b="0" i="0" dirty="0">
                <a:solidFill>
                  <a:srgbClr val="0070C0"/>
                </a:solidFill>
                <a:effectLst/>
                <a:latin typeface="Ubuntu" panose="020B0504030602030204" pitchFamily="34" charset="0"/>
              </a:rPr>
              <a:t>LTL, 2023</a:t>
            </a:r>
            <a:endParaRPr lang="en-GB" b="0" i="0" dirty="0">
              <a:solidFill>
                <a:srgbClr val="0070C0"/>
              </a:solidFill>
              <a:effectLst/>
              <a:latin typeface="Ubuntu" panose="020B0504030602030204" pitchFamily="34" charset="0"/>
            </a:endParaRPr>
          </a:p>
          <a:p>
            <a:pPr marL="0" indent="0">
              <a:buNone/>
            </a:pPr>
            <a:endParaRPr lang="en-GB" dirty="0"/>
          </a:p>
        </p:txBody>
      </p:sp>
    </p:spTree>
    <p:extLst>
      <p:ext uri="{BB962C8B-B14F-4D97-AF65-F5344CB8AC3E}">
        <p14:creationId xmlns:p14="http://schemas.microsoft.com/office/powerpoint/2010/main" val="3013285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C3BF9-8A96-1BAB-8C20-4916943A955D}"/>
              </a:ext>
            </a:extLst>
          </p:cNvPr>
          <p:cNvSpPr>
            <a:spLocks noGrp="1"/>
          </p:cNvSpPr>
          <p:nvPr>
            <p:ph type="title"/>
          </p:nvPr>
        </p:nvSpPr>
        <p:spPr/>
        <p:txBody>
          <a:bodyPr/>
          <a:lstStyle/>
          <a:p>
            <a:pPr algn="ctr"/>
            <a:r>
              <a:rPr lang="cy-GB" dirty="0">
                <a:solidFill>
                  <a:srgbClr val="0070C0"/>
                </a:solidFill>
              </a:rPr>
              <a:t>Rhai safbwyntiau cyferbyniol</a:t>
            </a:r>
          </a:p>
        </p:txBody>
      </p:sp>
      <p:sp>
        <p:nvSpPr>
          <p:cNvPr id="3" name="Content Placeholder 2">
            <a:extLst>
              <a:ext uri="{FF2B5EF4-FFF2-40B4-BE49-F238E27FC236}">
                <a16:creationId xmlns:a16="http://schemas.microsoft.com/office/drawing/2014/main" id="{0850B5B8-9A70-E6C1-B2BB-7568291B6D80}"/>
              </a:ext>
            </a:extLst>
          </p:cNvPr>
          <p:cNvSpPr>
            <a:spLocks noGrp="1"/>
          </p:cNvSpPr>
          <p:nvPr>
            <p:ph idx="1"/>
          </p:nvPr>
        </p:nvSpPr>
        <p:spPr/>
        <p:txBody>
          <a:bodyPr>
            <a:normAutofit fontScale="92500" lnSpcReduction="10000"/>
          </a:bodyPr>
          <a:lstStyle/>
          <a:p>
            <a:r>
              <a:rPr lang="cy-GB" dirty="0">
                <a:solidFill>
                  <a:srgbClr val="0070C0"/>
                </a:solidFill>
                <a:latin typeface="museo_sans500"/>
              </a:rPr>
              <a:t>Rheoliadau Iechyd a Diogelwch (e.e. pryderon am ddiogelwch a rheoli risg; peryglon naturiol; plant </a:t>
            </a:r>
            <a:r>
              <a:rPr lang="cy-GB" dirty="0" err="1">
                <a:solidFill>
                  <a:srgbClr val="0070C0"/>
                </a:solidFill>
                <a:latin typeface="museo_sans500"/>
              </a:rPr>
              <a:t>gorgynhyrfol</a:t>
            </a:r>
            <a:r>
              <a:rPr lang="cy-GB" dirty="0">
                <a:solidFill>
                  <a:srgbClr val="0070C0"/>
                </a:solidFill>
                <a:latin typeface="museo_sans500"/>
              </a:rPr>
              <a:t>; staff: cymarebau disgyblion; dysgwyr ag ADY</a:t>
            </a:r>
            <a:r>
              <a:rPr lang="cy-GB" b="0" i="0" dirty="0">
                <a:solidFill>
                  <a:srgbClr val="0070C0"/>
                </a:solidFill>
                <a:effectLst/>
                <a:latin typeface="museo_sans500"/>
              </a:rPr>
              <a:t>) </a:t>
            </a:r>
            <a:r>
              <a:rPr lang="cy-GB" sz="1200" b="0" i="0" dirty="0" err="1">
                <a:solidFill>
                  <a:srgbClr val="0070C0"/>
                </a:solidFill>
                <a:effectLst/>
                <a:latin typeface="museo_sans500"/>
              </a:rPr>
              <a:t>Passy</a:t>
            </a:r>
            <a:r>
              <a:rPr lang="cy-GB" sz="1200" b="0" i="0" dirty="0">
                <a:solidFill>
                  <a:srgbClr val="0070C0"/>
                </a:solidFill>
                <a:effectLst/>
                <a:latin typeface="museo_sans500"/>
              </a:rPr>
              <a:t>, 2014</a:t>
            </a:r>
            <a:endParaRPr lang="cy-GB" b="0" i="0" dirty="0">
              <a:solidFill>
                <a:srgbClr val="0070C0"/>
              </a:solidFill>
              <a:effectLst/>
              <a:latin typeface="museo_sans500"/>
            </a:endParaRPr>
          </a:p>
          <a:p>
            <a:r>
              <a:rPr lang="cy-GB" dirty="0">
                <a:solidFill>
                  <a:srgbClr val="0070C0"/>
                </a:solidFill>
                <a:latin typeface="museo_sans500"/>
              </a:rPr>
              <a:t>Gwaith papur ychwanegol (e.e. cynlluniau asesu risg, ffurflenni caniatâd</a:t>
            </a:r>
            <a:r>
              <a:rPr lang="cy-GB" b="0" i="0" dirty="0">
                <a:solidFill>
                  <a:srgbClr val="0070C0"/>
                </a:solidFill>
                <a:effectLst/>
                <a:latin typeface="museo_sans500"/>
              </a:rPr>
              <a:t>). </a:t>
            </a:r>
            <a:r>
              <a:rPr lang="cy-GB" sz="1300" b="0" i="0" dirty="0" err="1">
                <a:solidFill>
                  <a:srgbClr val="0070C0"/>
                </a:solidFill>
                <a:effectLst/>
                <a:latin typeface="museo_sans500"/>
              </a:rPr>
              <a:t>Passy</a:t>
            </a:r>
            <a:r>
              <a:rPr lang="cy-GB" sz="1300" b="0" i="0" dirty="0">
                <a:solidFill>
                  <a:srgbClr val="0070C0"/>
                </a:solidFill>
                <a:effectLst/>
                <a:latin typeface="museo_sans500"/>
              </a:rPr>
              <a:t>, 2014</a:t>
            </a:r>
            <a:endParaRPr lang="cy-GB" b="0" i="0" dirty="0">
              <a:solidFill>
                <a:srgbClr val="0070C0"/>
              </a:solidFill>
              <a:effectLst/>
              <a:latin typeface="museo_sans500"/>
            </a:endParaRPr>
          </a:p>
          <a:p>
            <a:r>
              <a:rPr lang="cy-GB" dirty="0">
                <a:solidFill>
                  <a:schemeClr val="accent1">
                    <a:lumMod val="75000"/>
                  </a:schemeClr>
                </a:solidFill>
                <a:effectLst/>
                <a:latin typeface="Segoe UI Web (West European)"/>
              </a:rPr>
              <a:t>Gall dilyn gofynion cwricwlwm (e.e. rhai pynciau megis mathemateg neu wyddoniaeth fod yn anodd eu hastudio y tu allan a chynnal gofynion y cwricwlwm</a:t>
            </a:r>
            <a:r>
              <a:rPr lang="cy-GB" b="0" i="0" dirty="0">
                <a:solidFill>
                  <a:srgbClr val="0070C0"/>
                </a:solidFill>
                <a:effectLst/>
                <a:latin typeface="museo_sans500"/>
              </a:rPr>
              <a:t>)    </a:t>
            </a:r>
            <a:r>
              <a:rPr lang="cy-GB" sz="1200" b="0" i="0" dirty="0">
                <a:solidFill>
                  <a:srgbClr val="0070C0"/>
                </a:solidFill>
                <a:effectLst/>
                <a:latin typeface="museo_sans500"/>
              </a:rPr>
              <a:t>Davies &amp; Hamilton, 2018</a:t>
            </a:r>
            <a:endParaRPr lang="cy-GB" b="0" i="0" dirty="0">
              <a:solidFill>
                <a:srgbClr val="0070C0"/>
              </a:solidFill>
              <a:effectLst/>
              <a:latin typeface="museo_sans500"/>
            </a:endParaRPr>
          </a:p>
          <a:p>
            <a:r>
              <a:rPr lang="cy-GB" dirty="0">
                <a:solidFill>
                  <a:srgbClr val="0070C0"/>
                </a:solidFill>
                <a:latin typeface="museo_sans500"/>
              </a:rPr>
              <a:t>Tywydd (e.e. peidio â chael y dillad cywir pan fydd y tywydd yn newid</a:t>
            </a:r>
            <a:r>
              <a:rPr lang="cy-GB" b="0" i="0" dirty="0">
                <a:solidFill>
                  <a:srgbClr val="0070C0"/>
                </a:solidFill>
                <a:effectLst/>
                <a:latin typeface="museo_sans500"/>
              </a:rPr>
              <a:t>)</a:t>
            </a:r>
          </a:p>
          <a:p>
            <a:r>
              <a:rPr lang="cy-GB" dirty="0">
                <a:solidFill>
                  <a:srgbClr val="0070C0"/>
                </a:solidFill>
              </a:rPr>
              <a:t>Hyder athrawon i ddefnyddio'r awyr agored yn effeithiol (pryderon nad oedd hyn yn rhan o'u hyfforddiant</a:t>
            </a:r>
            <a:r>
              <a:rPr lang="en-GB" dirty="0">
                <a:solidFill>
                  <a:srgbClr val="0070C0"/>
                </a:solidFill>
              </a:rPr>
              <a:t>)   </a:t>
            </a:r>
            <a:r>
              <a:rPr lang="en-GB" sz="1300" dirty="0">
                <a:solidFill>
                  <a:srgbClr val="0070C0"/>
                </a:solidFill>
              </a:rPr>
              <a:t>Maynard &amp; Walters, 2007                                                                </a:t>
            </a:r>
          </a:p>
          <a:p>
            <a:pPr marL="0" indent="0">
              <a:buNone/>
            </a:pPr>
            <a:endParaRPr lang="en-GB" dirty="0">
              <a:solidFill>
                <a:srgbClr val="00B0F0"/>
              </a:solidFill>
            </a:endParaRPr>
          </a:p>
        </p:txBody>
      </p:sp>
    </p:spTree>
    <p:extLst>
      <p:ext uri="{BB962C8B-B14F-4D97-AF65-F5344CB8AC3E}">
        <p14:creationId xmlns:p14="http://schemas.microsoft.com/office/powerpoint/2010/main" val="21764499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3857C-3E40-42D2-92C9-B5A4B7A78763}"/>
              </a:ext>
            </a:extLst>
          </p:cNvPr>
          <p:cNvSpPr>
            <a:spLocks noGrp="1"/>
          </p:cNvSpPr>
          <p:nvPr>
            <p:ph type="title"/>
          </p:nvPr>
        </p:nvSpPr>
        <p:spPr/>
        <p:txBody>
          <a:bodyPr/>
          <a:lstStyle/>
          <a:p>
            <a:pPr algn="ctr"/>
            <a:r>
              <a:rPr lang="cy-GB" dirty="0">
                <a:solidFill>
                  <a:srgbClr val="0070C0"/>
                </a:solidFill>
              </a:rPr>
              <a:t>Ymwybyddiaeth Amgylcheddol/Cynaliadwyedd</a:t>
            </a:r>
          </a:p>
        </p:txBody>
      </p:sp>
      <p:sp>
        <p:nvSpPr>
          <p:cNvPr id="3" name="Content Placeholder 2">
            <a:extLst>
              <a:ext uri="{FF2B5EF4-FFF2-40B4-BE49-F238E27FC236}">
                <a16:creationId xmlns:a16="http://schemas.microsoft.com/office/drawing/2014/main" id="{D117E73D-DD0E-662A-5F15-E4EA9A37D4EB}"/>
              </a:ext>
            </a:extLst>
          </p:cNvPr>
          <p:cNvSpPr>
            <a:spLocks noGrp="1"/>
          </p:cNvSpPr>
          <p:nvPr>
            <p:ph idx="1"/>
          </p:nvPr>
        </p:nvSpPr>
        <p:spPr/>
        <p:txBody>
          <a:bodyPr>
            <a:normAutofit fontScale="77500" lnSpcReduction="20000"/>
          </a:bodyPr>
          <a:lstStyle/>
          <a:p>
            <a:pPr fontAlgn="base"/>
            <a:r>
              <a:rPr lang="cy-GB" dirty="0">
                <a:solidFill>
                  <a:srgbClr val="0070C0"/>
                </a:solidFill>
                <a:latin typeface="BarlowRegular"/>
              </a:rPr>
              <a:t>Mae addysg awyr agored yn rhoi cyfle gwych i hyrwyddo ymwybyddiaeth amgylcheddol mewn ffordd hwyliog a diddorol</a:t>
            </a:r>
          </a:p>
          <a:p>
            <a:pPr fontAlgn="base"/>
            <a:r>
              <a:rPr lang="cy-GB" dirty="0">
                <a:solidFill>
                  <a:srgbClr val="0070C0"/>
                </a:solidFill>
                <a:latin typeface="BarlowRegular"/>
              </a:rPr>
              <a:t>Yn gallu addysgu dysgwyr am natur, cadwraeth a chynaliadwyedd</a:t>
            </a:r>
            <a:r>
              <a:rPr lang="cy-GB" b="0" i="0" dirty="0">
                <a:solidFill>
                  <a:srgbClr val="0070C0"/>
                </a:solidFill>
                <a:effectLst/>
                <a:latin typeface="BarlowRegular"/>
              </a:rPr>
              <a:t>.</a:t>
            </a:r>
          </a:p>
          <a:p>
            <a:pPr fontAlgn="base"/>
            <a:r>
              <a:rPr lang="cy-GB" dirty="0">
                <a:solidFill>
                  <a:srgbClr val="0070C0"/>
                </a:solidFill>
                <a:latin typeface="BarlowRegular"/>
              </a:rPr>
              <a:t>Yn agos at fywyd gwyllt, mae dysgwyr yn profi eu hamgylchedd a'r byd naturiol o'u cwmpas</a:t>
            </a:r>
            <a:r>
              <a:rPr lang="cy-GB" b="0" i="0" dirty="0">
                <a:solidFill>
                  <a:srgbClr val="0070C0"/>
                </a:solidFill>
                <a:effectLst/>
                <a:latin typeface="BarlowRegular"/>
              </a:rPr>
              <a:t>.</a:t>
            </a:r>
          </a:p>
          <a:p>
            <a:pPr fontAlgn="base"/>
            <a:r>
              <a:rPr lang="cy-GB" dirty="0">
                <a:solidFill>
                  <a:srgbClr val="0070C0"/>
                </a:solidFill>
                <a:latin typeface="BarlowRegular"/>
              </a:rPr>
              <a:t>Mae trochi dysgwyr ym myd natur yn eu cysylltu â'r amgylchedd, yn gallu tanio cariad at natur ac ysbrydoli arferion eco-gyfeillgar</a:t>
            </a:r>
            <a:r>
              <a:rPr lang="cy-GB" b="0" i="0" dirty="0">
                <a:solidFill>
                  <a:srgbClr val="0070C0"/>
                </a:solidFill>
                <a:effectLst/>
                <a:latin typeface="BarlowRegular"/>
              </a:rPr>
              <a:t>. </a:t>
            </a:r>
          </a:p>
          <a:p>
            <a:pPr fontAlgn="base"/>
            <a:r>
              <a:rPr lang="cy-GB" dirty="0">
                <a:solidFill>
                  <a:srgbClr val="0070C0"/>
                </a:solidFill>
                <a:latin typeface="BarlowRegular"/>
              </a:rPr>
              <a:t>Mae dysgwyr yn fwy tebygol o werthfawrogi gwerth gwarchod byd natur pan fyddant wedi ei brofi'n uniongyrchol</a:t>
            </a:r>
            <a:r>
              <a:rPr lang="cy-GB" b="0" i="0" dirty="0">
                <a:solidFill>
                  <a:srgbClr val="0070C0"/>
                </a:solidFill>
                <a:effectLst/>
                <a:latin typeface="BarlowRegular"/>
              </a:rPr>
              <a:t>.</a:t>
            </a:r>
          </a:p>
          <a:p>
            <a:pPr fontAlgn="base"/>
            <a:r>
              <a:rPr lang="cy-GB" dirty="0">
                <a:solidFill>
                  <a:srgbClr val="0070C0"/>
                </a:solidFill>
                <a:latin typeface="BarlowRegular"/>
              </a:rPr>
              <a:t>Mae addysg awyr agored yn caniatáu i ddysgwyr weld effaith gweithgarwch dynol ar yr amgylchedd, gan ei gwneud yn haws deall pwysigrwydd cynaliadwyedd (e.e. sut mae sbwriel a llygredd yn niweidio bywyd gwyllt neu sut mae datgoedwigo yn effeithio ar yr hinsawdd</a:t>
            </a:r>
            <a:r>
              <a:rPr lang="en-GB" b="0" i="0" dirty="0">
                <a:solidFill>
                  <a:srgbClr val="0070C0"/>
                </a:solidFill>
                <a:effectLst/>
                <a:latin typeface="BarlowRegular"/>
              </a:rPr>
              <a:t>).</a:t>
            </a:r>
          </a:p>
          <a:p>
            <a:pPr marL="0" indent="0" algn="r">
              <a:lnSpc>
                <a:spcPct val="150000"/>
              </a:lnSpc>
              <a:buNone/>
            </a:pPr>
            <a:r>
              <a:rPr lang="en-GB" sz="1500" dirty="0">
                <a:solidFill>
                  <a:srgbClr val="0070C0"/>
                </a:solidFill>
                <a:latin typeface="Arial" panose="020B0604020202020204" pitchFamily="34" charset="0"/>
                <a:cs typeface="Arial" panose="020B0604020202020204" pitchFamily="34" charset="0"/>
              </a:rPr>
              <a:t>Active Learning Centres, 2023</a:t>
            </a:r>
          </a:p>
        </p:txBody>
      </p:sp>
    </p:spTree>
    <p:extLst>
      <p:ext uri="{BB962C8B-B14F-4D97-AF65-F5344CB8AC3E}">
        <p14:creationId xmlns:p14="http://schemas.microsoft.com/office/powerpoint/2010/main" val="2016390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90CFB-925B-5113-4905-90AEA006275A}"/>
              </a:ext>
            </a:extLst>
          </p:cNvPr>
          <p:cNvSpPr>
            <a:spLocks noGrp="1"/>
          </p:cNvSpPr>
          <p:nvPr>
            <p:ph type="title"/>
          </p:nvPr>
        </p:nvSpPr>
        <p:spPr/>
        <p:txBody>
          <a:bodyPr/>
          <a:lstStyle/>
          <a:p>
            <a:r>
              <a:rPr lang="cy-GB" dirty="0">
                <a:solidFill>
                  <a:srgbClr val="0070C0"/>
                </a:solidFill>
              </a:rPr>
              <a:t>Ymwybyddiaeth Amgylcheddol/ Cynaliadwyedd</a:t>
            </a:r>
            <a:endParaRPr lang="cy-GB" dirty="0"/>
          </a:p>
        </p:txBody>
      </p:sp>
      <p:sp>
        <p:nvSpPr>
          <p:cNvPr id="3" name="Content Placeholder 2">
            <a:extLst>
              <a:ext uri="{FF2B5EF4-FFF2-40B4-BE49-F238E27FC236}">
                <a16:creationId xmlns:a16="http://schemas.microsoft.com/office/drawing/2014/main" id="{46788A42-8807-915C-A93D-8B076EE5B4D8}"/>
              </a:ext>
            </a:extLst>
          </p:cNvPr>
          <p:cNvSpPr>
            <a:spLocks noGrp="1"/>
          </p:cNvSpPr>
          <p:nvPr>
            <p:ph idx="1"/>
          </p:nvPr>
        </p:nvSpPr>
        <p:spPr/>
        <p:txBody>
          <a:bodyPr>
            <a:normAutofit fontScale="92500"/>
          </a:bodyPr>
          <a:lstStyle/>
          <a:p>
            <a:pPr marL="0" indent="0">
              <a:buNone/>
            </a:pPr>
            <a:r>
              <a:rPr lang="cy-GB" dirty="0">
                <a:solidFill>
                  <a:srgbClr val="0070C0"/>
                </a:solidFill>
              </a:rPr>
              <a:t>Ysgolion Eco</a:t>
            </a:r>
          </a:p>
          <a:p>
            <a:r>
              <a:rPr lang="cy-GB" dirty="0">
                <a:solidFill>
                  <a:srgbClr val="0070C0"/>
                </a:solidFill>
                <a:latin typeface="proxima-nova"/>
              </a:rPr>
              <a:t>Mae'r rhaglen Ysgolion Eco yn darparu saith cam gan rymuso pobl ifanc i wneud gwahaniaeth yn eu hysgol, eu cymuned leol a thu hwnt.. </a:t>
            </a:r>
          </a:p>
          <a:p>
            <a:r>
              <a:rPr lang="cy-GB" dirty="0">
                <a:solidFill>
                  <a:srgbClr val="0070C0"/>
                </a:solidFill>
                <a:latin typeface="proxima-nova"/>
              </a:rPr>
              <a:t>Mae eu hymdrechion yn cael eu cydnabod â bri Baner Werdd Ysgolion  Eco</a:t>
            </a:r>
            <a:r>
              <a:rPr lang="cy-GB" b="0" i="0" dirty="0">
                <a:solidFill>
                  <a:srgbClr val="0070C0"/>
                </a:solidFill>
                <a:effectLst/>
                <a:latin typeface="proxima-nova"/>
              </a:rPr>
              <a:t>.</a:t>
            </a:r>
          </a:p>
          <a:p>
            <a:r>
              <a:rPr lang="cy-GB" dirty="0">
                <a:solidFill>
                  <a:srgbClr val="0070C0"/>
                </a:solidFill>
                <a:latin typeface="proxima-nova"/>
              </a:rPr>
              <a:t>Mae ysgolion yn cysylltu eu gweithgareddau â thri neu ragor o Ddeg Pwnc Ysgolion Eco sy’n rhannu problemau byd-eang mawr (e.e. y newid yn yr hinsawdd, colli bioamrywiaeth a llygredd plastig) yn themâu hylaw sy'n annog pobl ifanc i ystyried newidiadau amgylcheddol y gallan nhw eu gwneud yn eu hysgol a’u bywydau bob dydd</a:t>
            </a:r>
            <a:r>
              <a:rPr lang="en-GB" b="0" i="0" dirty="0">
                <a:solidFill>
                  <a:srgbClr val="0070C0"/>
                </a:solidFill>
                <a:effectLst/>
                <a:latin typeface="proxima-nova"/>
              </a:rPr>
              <a:t>.           </a:t>
            </a:r>
            <a:r>
              <a:rPr lang="en-GB" sz="1200" b="0" i="0" dirty="0">
                <a:solidFill>
                  <a:srgbClr val="0070C0"/>
                </a:solidFill>
                <a:effectLst/>
                <a:latin typeface="proxima-nova"/>
              </a:rPr>
              <a:t>Eco Schools, 2023</a:t>
            </a:r>
            <a:endParaRPr lang="en-GB" b="0" i="0" dirty="0">
              <a:solidFill>
                <a:srgbClr val="0070C0"/>
              </a:solidFill>
              <a:effectLst/>
              <a:latin typeface="proxima-nova"/>
            </a:endParaRPr>
          </a:p>
          <a:p>
            <a:pPr marL="0" indent="0">
              <a:buNone/>
            </a:pPr>
            <a:endParaRPr lang="en-GB" dirty="0">
              <a:solidFill>
                <a:srgbClr val="0070C0"/>
              </a:solidFill>
            </a:endParaRPr>
          </a:p>
        </p:txBody>
      </p:sp>
    </p:spTree>
    <p:extLst>
      <p:ext uri="{BB962C8B-B14F-4D97-AF65-F5344CB8AC3E}">
        <p14:creationId xmlns:p14="http://schemas.microsoft.com/office/powerpoint/2010/main" val="1384057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EBC39-EECB-C250-F6C7-DF2B2A63BCC9}"/>
              </a:ext>
            </a:extLst>
          </p:cNvPr>
          <p:cNvSpPr>
            <a:spLocks noGrp="1"/>
          </p:cNvSpPr>
          <p:nvPr>
            <p:ph type="title"/>
          </p:nvPr>
        </p:nvSpPr>
        <p:spPr/>
        <p:txBody>
          <a:bodyPr/>
          <a:lstStyle/>
          <a:p>
            <a:pPr algn="ctr"/>
            <a:r>
              <a:rPr lang="cy-GB" dirty="0">
                <a:solidFill>
                  <a:srgbClr val="0070C0"/>
                </a:solidFill>
              </a:rPr>
              <a:t>Safbwyntiau cyferbyniol</a:t>
            </a:r>
          </a:p>
        </p:txBody>
      </p:sp>
      <p:sp>
        <p:nvSpPr>
          <p:cNvPr id="3" name="Content Placeholder 2">
            <a:extLst>
              <a:ext uri="{FF2B5EF4-FFF2-40B4-BE49-F238E27FC236}">
                <a16:creationId xmlns:a16="http://schemas.microsoft.com/office/drawing/2014/main" id="{04253C38-655F-6721-EE48-CD05EE54305F}"/>
              </a:ext>
            </a:extLst>
          </p:cNvPr>
          <p:cNvSpPr>
            <a:spLocks noGrp="1"/>
          </p:cNvSpPr>
          <p:nvPr>
            <p:ph idx="1"/>
          </p:nvPr>
        </p:nvSpPr>
        <p:spPr/>
        <p:txBody>
          <a:bodyPr/>
          <a:lstStyle/>
          <a:p>
            <a:r>
              <a:rPr lang="cy-GB" dirty="0">
                <a:solidFill>
                  <a:srgbClr val="0070C0"/>
                </a:solidFill>
                <a:latin typeface="Source Sans Pro" panose="020B0503030403020204" pitchFamily="34" charset="0"/>
              </a:rPr>
              <a:t>Mae gwreiddiau dysgu yn yr awyr agored yn y DU mewn gweithgareddau antur awyr agored heriol, gan ganolbwyntio ar annog pobl ifanc i ddatblygu sgiliau personol a chymdeithasol, megis gwaith tîm a datrys problemau, yn hytrach nag ymwybyddiaeth amgylcheddol a chynaliadwyedd</a:t>
            </a:r>
            <a:r>
              <a:rPr lang="cy-GB" b="0" i="0" dirty="0">
                <a:solidFill>
                  <a:srgbClr val="0070C0"/>
                </a:solidFill>
                <a:effectLst/>
                <a:latin typeface="Source Sans Pro" panose="020B0503030403020204" pitchFamily="34" charset="0"/>
              </a:rPr>
              <a:t>.</a:t>
            </a:r>
          </a:p>
          <a:p>
            <a:r>
              <a:rPr lang="cy-GB" dirty="0">
                <a:solidFill>
                  <a:srgbClr val="0070C0"/>
                </a:solidFill>
                <a:latin typeface="Source Sans Pro" panose="020B0503030403020204" pitchFamily="34" charset="0"/>
              </a:rPr>
              <a:t>Roedd y gweithgareddau hyn yn tueddu i gael eu cynnal mewn canolfannau preswyl sydd wedi'u lleoli ymhell o gartrefi pobl ifanc, yn aml yn dibynnu ar argaeledd trafnidiaeth gostus, staff arbenigol ac adnoddau</a:t>
            </a:r>
            <a:r>
              <a:rPr lang="en-GB" b="0" i="0" dirty="0">
                <a:solidFill>
                  <a:srgbClr val="0070C0"/>
                </a:solidFill>
                <a:effectLst/>
                <a:latin typeface="Source Sans Pro" panose="020B0503030403020204" pitchFamily="34" charset="0"/>
              </a:rPr>
              <a:t>.</a:t>
            </a:r>
          </a:p>
          <a:p>
            <a:pPr marL="0" indent="0" algn="r">
              <a:buNone/>
            </a:pPr>
            <a:r>
              <a:rPr lang="en-GB" sz="1200" dirty="0">
                <a:solidFill>
                  <a:srgbClr val="0070C0"/>
                </a:solidFill>
                <a:latin typeface="Source Sans Pro" panose="020B0503030403020204" pitchFamily="34" charset="0"/>
              </a:rPr>
              <a:t>Edinburgh University, 2023</a:t>
            </a:r>
            <a:endParaRPr lang="en-GB" sz="1200" dirty="0">
              <a:solidFill>
                <a:srgbClr val="0070C0"/>
              </a:solidFill>
            </a:endParaRPr>
          </a:p>
        </p:txBody>
      </p:sp>
    </p:spTree>
    <p:extLst>
      <p:ext uri="{BB962C8B-B14F-4D97-AF65-F5344CB8AC3E}">
        <p14:creationId xmlns:p14="http://schemas.microsoft.com/office/powerpoint/2010/main" val="6017697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126999" y="501134"/>
            <a:ext cx="3393878" cy="584775"/>
          </a:xfrm>
          <a:prstGeom prst="rect">
            <a:avLst/>
          </a:prstGeom>
        </p:spPr>
        <p:txBody>
          <a:bodyPr wrap="none">
            <a:spAutoFit/>
          </a:bodyPr>
          <a:lstStyle/>
          <a:p>
            <a:pPr algn="ctr"/>
            <a:r>
              <a:rPr lang="cy-GB" sz="3200" b="1" u="sng" dirty="0">
                <a:solidFill>
                  <a:srgbClr val="0070C0"/>
                </a:solidFill>
                <a:latin typeface="Arial" panose="020B0604020202020204" pitchFamily="34" charset="0"/>
                <a:cs typeface="Arial" panose="020B0604020202020204" pitchFamily="34" charset="0"/>
              </a:rPr>
              <a:t>Datblygu Sgiliau</a:t>
            </a:r>
          </a:p>
        </p:txBody>
      </p:sp>
      <p:sp>
        <p:nvSpPr>
          <p:cNvPr id="7" name="Rectangle 6"/>
          <p:cNvSpPr/>
          <p:nvPr/>
        </p:nvSpPr>
        <p:spPr>
          <a:xfrm>
            <a:off x="457200" y="1953167"/>
            <a:ext cx="10784379" cy="2597827"/>
          </a:xfrm>
          <a:prstGeom prst="rect">
            <a:avLst/>
          </a:prstGeom>
        </p:spPr>
        <p:txBody>
          <a:bodyPr wrap="square">
            <a:spAutoFit/>
          </a:bodyPr>
          <a:lstStyle/>
          <a:p>
            <a:pPr algn="ctr">
              <a:lnSpc>
                <a:spcPct val="150000"/>
              </a:lnSpc>
            </a:pPr>
            <a:r>
              <a:rPr lang="cy-GB" sz="2800" dirty="0">
                <a:solidFill>
                  <a:srgbClr val="0070C0"/>
                </a:solidFill>
                <a:latin typeface="Arial" panose="020B0604020202020204" pitchFamily="34" charset="0"/>
                <a:cs typeface="Arial" panose="020B0604020202020204" pitchFamily="34" charset="0"/>
              </a:rPr>
              <a:t>Mae chwarae'r tu allan yn datblygu cyfeillgarwch, yn lleihau ynysu cymdeithasol ac yn rhoi ymdeimlad o annibyniaeth a rheolaeth i blant, a phob un o’r rhain yn nodweddion pwysig o iechyd meddwl a lles corfforol</a:t>
            </a:r>
          </a:p>
        </p:txBody>
      </p:sp>
      <p:sp>
        <p:nvSpPr>
          <p:cNvPr id="8" name="Rectangle 7"/>
          <p:cNvSpPr/>
          <p:nvPr/>
        </p:nvSpPr>
        <p:spPr>
          <a:xfrm>
            <a:off x="7971554" y="3904663"/>
            <a:ext cx="3270025" cy="492443"/>
          </a:xfrm>
          <a:prstGeom prst="rect">
            <a:avLst/>
          </a:prstGeom>
        </p:spPr>
        <p:txBody>
          <a:bodyPr wrap="square">
            <a:spAutoFit/>
          </a:bodyPr>
          <a:lstStyle/>
          <a:p>
            <a:pPr algn="just"/>
            <a:r>
              <a:rPr lang="en-GB" sz="2600" dirty="0">
                <a:solidFill>
                  <a:srgbClr val="0070C0"/>
                </a:solidFill>
                <a:latin typeface="Arial" panose="020B0604020202020204" pitchFamily="34" charset="0"/>
                <a:cs typeface="Arial" panose="020B0604020202020204" pitchFamily="34" charset="0"/>
              </a:rPr>
              <a:t>(Tinney, 2023)</a:t>
            </a:r>
          </a:p>
        </p:txBody>
      </p:sp>
      <p:pic>
        <p:nvPicPr>
          <p:cNvPr id="3" name="Picture 2" descr="Children playing in the mud">
            <a:extLst>
              <a:ext uri="{FF2B5EF4-FFF2-40B4-BE49-F238E27FC236}">
                <a16:creationId xmlns:a16="http://schemas.microsoft.com/office/drawing/2014/main" id="{25129D5A-CE47-9049-ACF9-CBAEA0EEB55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5186" y="4643298"/>
            <a:ext cx="3141498" cy="2002504"/>
          </a:xfrm>
          <a:prstGeom prst="rect">
            <a:avLst/>
          </a:prstGeom>
          <a:ln>
            <a:noFill/>
          </a:ln>
          <a:effectLst>
            <a:innerShdw blurRad="63500" dist="50800" dir="13500000">
              <a:prstClr val="black">
                <a:alpha val="50000"/>
              </a:prstClr>
            </a:innerShdw>
          </a:effectLst>
        </p:spPr>
      </p:pic>
      <p:pic>
        <p:nvPicPr>
          <p:cNvPr id="6" name="Picture 5" descr="A picture containing grass, outdoor, person, sport">
            <a:extLst>
              <a:ext uri="{FF2B5EF4-FFF2-40B4-BE49-F238E27FC236}">
                <a16:creationId xmlns:a16="http://schemas.microsoft.com/office/drawing/2014/main" id="{690AC5B8-85C1-A576-D08E-740FC3EC2AF1}"/>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96066" y="4643298"/>
            <a:ext cx="3003758" cy="2002505"/>
          </a:xfrm>
          <a:prstGeom prst="rect">
            <a:avLst/>
          </a:prstGeom>
          <a:ln>
            <a:noFill/>
          </a:ln>
          <a:effectLst>
            <a:innerShdw blurRad="63500" dist="50800" dir="13500000">
              <a:prstClr val="black">
                <a:alpha val="50000"/>
              </a:prstClr>
            </a:innerShdw>
          </a:effectLst>
        </p:spPr>
      </p:pic>
      <p:pic>
        <p:nvPicPr>
          <p:cNvPr id="10" name="Picture 9" descr="A group of kids playing with a kite">
            <a:extLst>
              <a:ext uri="{FF2B5EF4-FFF2-40B4-BE49-F238E27FC236}">
                <a16:creationId xmlns:a16="http://schemas.microsoft.com/office/drawing/2014/main" id="{561D93FB-041A-A976-DCDE-E417BB0E3CDC}"/>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079641" y="4643298"/>
            <a:ext cx="3323467" cy="2002504"/>
          </a:xfrm>
          <a:prstGeom prst="rect">
            <a:avLst/>
          </a:prstGeom>
          <a:ln>
            <a:noFill/>
          </a:ln>
          <a:effectLst>
            <a:innerShdw blurRad="63500" dist="50800" dir="13500000">
              <a:prstClr val="black">
                <a:alpha val="50000"/>
              </a:prstClr>
            </a:innerShdw>
          </a:effectLst>
        </p:spPr>
      </p:pic>
    </p:spTree>
    <p:extLst>
      <p:ext uri="{BB962C8B-B14F-4D97-AF65-F5344CB8AC3E}">
        <p14:creationId xmlns:p14="http://schemas.microsoft.com/office/powerpoint/2010/main" val="2108340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EBC39-EECB-C250-F6C7-DF2B2A63BCC9}"/>
              </a:ext>
            </a:extLst>
          </p:cNvPr>
          <p:cNvSpPr>
            <a:spLocks noGrp="1"/>
          </p:cNvSpPr>
          <p:nvPr>
            <p:ph type="title"/>
          </p:nvPr>
        </p:nvSpPr>
        <p:spPr/>
        <p:txBody>
          <a:bodyPr/>
          <a:lstStyle/>
          <a:p>
            <a:pPr algn="ctr"/>
            <a:r>
              <a:rPr lang="cy-GB" b="1" dirty="0">
                <a:solidFill>
                  <a:srgbClr val="0070C0"/>
                </a:solidFill>
              </a:rPr>
              <a:t>Datblygu Sgiliau</a:t>
            </a:r>
          </a:p>
        </p:txBody>
      </p:sp>
      <p:sp>
        <p:nvSpPr>
          <p:cNvPr id="3" name="Content Placeholder 2">
            <a:extLst>
              <a:ext uri="{FF2B5EF4-FFF2-40B4-BE49-F238E27FC236}">
                <a16:creationId xmlns:a16="http://schemas.microsoft.com/office/drawing/2014/main" id="{04253C38-655F-6721-EE48-CD05EE54305F}"/>
              </a:ext>
            </a:extLst>
          </p:cNvPr>
          <p:cNvSpPr>
            <a:spLocks noGrp="1"/>
          </p:cNvSpPr>
          <p:nvPr>
            <p:ph idx="1"/>
          </p:nvPr>
        </p:nvSpPr>
        <p:spPr/>
        <p:txBody>
          <a:bodyPr>
            <a:normAutofit fontScale="85000" lnSpcReduction="20000"/>
          </a:bodyPr>
          <a:lstStyle/>
          <a:p>
            <a:r>
              <a:rPr lang="cy-GB" dirty="0">
                <a:solidFill>
                  <a:srgbClr val="0070C0"/>
                </a:solidFill>
              </a:rPr>
              <a:t>Archwilio a darganfod</a:t>
            </a:r>
          </a:p>
          <a:p>
            <a:r>
              <a:rPr lang="cy-GB" dirty="0">
                <a:solidFill>
                  <a:srgbClr val="0070C0"/>
                </a:solidFill>
              </a:rPr>
              <a:t>Annibyniaeth</a:t>
            </a:r>
          </a:p>
          <a:p>
            <a:r>
              <a:rPr lang="cy-GB" dirty="0">
                <a:solidFill>
                  <a:srgbClr val="0070C0"/>
                </a:solidFill>
              </a:rPr>
              <a:t>Adeiladu tîm</a:t>
            </a:r>
          </a:p>
          <a:p>
            <a:r>
              <a:rPr lang="cy-GB" dirty="0">
                <a:solidFill>
                  <a:srgbClr val="0070C0"/>
                </a:solidFill>
              </a:rPr>
              <a:t>Datrys problemau</a:t>
            </a:r>
          </a:p>
          <a:p>
            <a:r>
              <a:rPr lang="cy-GB" dirty="0">
                <a:solidFill>
                  <a:srgbClr val="0070C0"/>
                </a:solidFill>
              </a:rPr>
              <a:t>Hunanhyder</a:t>
            </a:r>
          </a:p>
          <a:p>
            <a:r>
              <a:rPr lang="cy-GB" dirty="0">
                <a:solidFill>
                  <a:srgbClr val="0070C0"/>
                </a:solidFill>
              </a:rPr>
              <a:t>Sgiliau echddygol</a:t>
            </a:r>
          </a:p>
          <a:p>
            <a:r>
              <a:rPr lang="cy-GB" dirty="0">
                <a:solidFill>
                  <a:srgbClr val="0070C0"/>
                </a:solidFill>
              </a:rPr>
              <a:t>Penderfyniadau</a:t>
            </a:r>
          </a:p>
          <a:p>
            <a:r>
              <a:rPr lang="cy-GB" dirty="0">
                <a:solidFill>
                  <a:srgbClr val="0070C0"/>
                </a:solidFill>
              </a:rPr>
              <a:t>Creadigrwydd/ Dychymyg</a:t>
            </a:r>
          </a:p>
          <a:p>
            <a:r>
              <a:rPr lang="cy-GB" dirty="0">
                <a:solidFill>
                  <a:srgbClr val="0070C0"/>
                </a:solidFill>
              </a:rPr>
              <a:t>Menter/cymhelliant</a:t>
            </a:r>
          </a:p>
          <a:p>
            <a:endParaRPr lang="cy-GB" dirty="0">
              <a:solidFill>
                <a:srgbClr val="0070C0"/>
              </a:solidFill>
            </a:endParaRPr>
          </a:p>
          <a:p>
            <a:pPr marL="0" indent="0">
              <a:buNone/>
            </a:pPr>
            <a:r>
              <a:rPr lang="cy-GB" dirty="0">
                <a:solidFill>
                  <a:srgbClr val="0070C0"/>
                </a:solidFill>
              </a:rPr>
              <a:t>Eraill?</a:t>
            </a:r>
          </a:p>
        </p:txBody>
      </p:sp>
    </p:spTree>
    <p:extLst>
      <p:ext uri="{BB962C8B-B14F-4D97-AF65-F5344CB8AC3E}">
        <p14:creationId xmlns:p14="http://schemas.microsoft.com/office/powerpoint/2010/main" val="5278057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60641-22B0-C8E7-82F8-1D9F7D5CCD8A}"/>
              </a:ext>
            </a:extLst>
          </p:cNvPr>
          <p:cNvSpPr>
            <a:spLocks noGrp="1"/>
          </p:cNvSpPr>
          <p:nvPr>
            <p:ph type="title"/>
          </p:nvPr>
        </p:nvSpPr>
        <p:spPr/>
        <p:txBody>
          <a:bodyPr/>
          <a:lstStyle/>
          <a:p>
            <a:pPr algn="ctr"/>
            <a:r>
              <a:rPr lang="cy-GB" dirty="0">
                <a:solidFill>
                  <a:srgbClr val="0070C0"/>
                </a:solidFill>
              </a:rPr>
              <a:t>Datblygu Sgiliau</a:t>
            </a:r>
          </a:p>
        </p:txBody>
      </p:sp>
      <p:sp>
        <p:nvSpPr>
          <p:cNvPr id="3" name="Content Placeholder 2">
            <a:extLst>
              <a:ext uri="{FF2B5EF4-FFF2-40B4-BE49-F238E27FC236}">
                <a16:creationId xmlns:a16="http://schemas.microsoft.com/office/drawing/2014/main" id="{6218F92C-4274-467C-195E-80964673279B}"/>
              </a:ext>
            </a:extLst>
          </p:cNvPr>
          <p:cNvSpPr>
            <a:spLocks noGrp="1"/>
          </p:cNvSpPr>
          <p:nvPr>
            <p:ph idx="1"/>
          </p:nvPr>
        </p:nvSpPr>
        <p:spPr/>
        <p:txBody>
          <a:bodyPr>
            <a:normAutofit fontScale="92500" lnSpcReduction="10000"/>
          </a:bodyPr>
          <a:lstStyle/>
          <a:p>
            <a:r>
              <a:rPr lang="cy-GB" dirty="0">
                <a:solidFill>
                  <a:srgbClr val="0070C0"/>
                </a:solidFill>
                <a:latin typeface="Roboto" panose="02000000000000000000" pitchFamily="2" charset="0"/>
                <a:ea typeface="Roboto" panose="02000000000000000000" pitchFamily="2" charset="0"/>
                <a:cs typeface="Roboto" panose="02000000000000000000" pitchFamily="2" charset="0"/>
              </a:rPr>
              <a:t>Cyfleoedd dysgu diriaethol: Mae plant ifanc yn dysgu geiriau am bethau y maen nhw'n eu profi, megis lliwiau, arogleuon a gweadau. Mae hyn yn caniatáu iddyn nhw ddysgu geirfa yn eu cyd-destun, yn hytrach na thrwy lyfr neu raglen</a:t>
            </a:r>
            <a:r>
              <a:rPr lang="cy-GB" b="0" i="0" dirty="0">
                <a:solidFill>
                  <a:srgbClr val="0070C0"/>
                </a:solidFill>
                <a:effectLst/>
                <a:latin typeface="Roboto" panose="02000000000000000000" pitchFamily="2" charset="0"/>
                <a:ea typeface="Roboto" panose="02000000000000000000" pitchFamily="2" charset="0"/>
                <a:cs typeface="Roboto" panose="02000000000000000000" pitchFamily="2" charset="0"/>
              </a:rPr>
              <a:t>.</a:t>
            </a:r>
          </a:p>
          <a:p>
            <a:pPr marL="0" indent="0">
              <a:buNone/>
            </a:pPr>
            <a:endParaRPr lang="cy-GB" i="1" dirty="0">
              <a:solidFill>
                <a:srgbClr val="0070C0"/>
              </a:solidFill>
              <a:latin typeface="Roboto" panose="02000000000000000000" pitchFamily="2" charset="0"/>
            </a:endParaRPr>
          </a:p>
          <a:p>
            <a:r>
              <a:rPr lang="cy-GB" dirty="0">
                <a:solidFill>
                  <a:srgbClr val="0070C0"/>
                </a:solidFill>
                <a:latin typeface="Roboto" panose="02000000000000000000" pitchFamily="2" charset="0"/>
              </a:rPr>
              <a:t>Gwerth cysylltiadau adeiladu: Mae astudiaethau'n dangos: </a:t>
            </a:r>
            <a:r>
              <a:rPr lang="en-GB" b="0" i="1" dirty="0">
                <a:solidFill>
                  <a:srgbClr val="0070C0"/>
                </a:solidFill>
                <a:effectLst/>
                <a:latin typeface="Roboto" panose="02000000000000000000" pitchFamily="2" charset="0"/>
              </a:rPr>
              <a:t>’</a:t>
            </a:r>
            <a:r>
              <a:rPr lang="en-GB" i="1" dirty="0">
                <a:solidFill>
                  <a:srgbClr val="0070C0"/>
                </a:solidFill>
                <a:effectLst/>
                <a:latin typeface="Roboto" panose="02000000000000000000" pitchFamily="2" charset="0"/>
              </a:rPr>
              <a:t>outdoor learning </a:t>
            </a:r>
            <a:r>
              <a:rPr lang="en-GB" b="0" i="1" dirty="0">
                <a:solidFill>
                  <a:srgbClr val="0070C0"/>
                </a:solidFill>
                <a:effectLst/>
                <a:latin typeface="Roboto" panose="02000000000000000000" pitchFamily="2" charset="0"/>
              </a:rPr>
              <a:t>can help students develop a variety of traits. These include the ability to complete tasks, the capacity to self-direct learning, and the ability to build connections with fellow students. These findings were particularly pronounced for students from ethnic minorities and low-income households</a:t>
            </a:r>
            <a:r>
              <a:rPr lang="cy-GB" b="0" i="1" dirty="0">
                <a:solidFill>
                  <a:srgbClr val="0070C0"/>
                </a:solidFill>
                <a:effectLst/>
                <a:latin typeface="Roboto" panose="02000000000000000000" pitchFamily="2" charset="0"/>
              </a:rPr>
              <a:t>.’</a:t>
            </a:r>
          </a:p>
          <a:p>
            <a:pPr marL="0" indent="0" algn="r">
              <a:buNone/>
            </a:pPr>
            <a:r>
              <a:rPr lang="en-GB" sz="1200" dirty="0">
                <a:solidFill>
                  <a:srgbClr val="0070C0"/>
                </a:solidFill>
                <a:latin typeface="Roboto" panose="02000000000000000000" pitchFamily="2" charset="0"/>
              </a:rPr>
              <a:t>Very Well Mind, 2022</a:t>
            </a:r>
            <a:endParaRPr lang="en-GB" sz="1200" dirty="0">
              <a:solidFill>
                <a:srgbClr val="0070C0"/>
              </a:solidFill>
            </a:endParaRPr>
          </a:p>
        </p:txBody>
      </p:sp>
    </p:spTree>
    <p:extLst>
      <p:ext uri="{BB962C8B-B14F-4D97-AF65-F5344CB8AC3E}">
        <p14:creationId xmlns:p14="http://schemas.microsoft.com/office/powerpoint/2010/main" val="3798323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F21E1-A520-E9A6-0F18-B6EE5E830F4D}"/>
              </a:ext>
            </a:extLst>
          </p:cNvPr>
          <p:cNvSpPr>
            <a:spLocks noGrp="1"/>
          </p:cNvSpPr>
          <p:nvPr>
            <p:ph type="title"/>
          </p:nvPr>
        </p:nvSpPr>
        <p:spPr/>
        <p:txBody>
          <a:bodyPr/>
          <a:lstStyle/>
          <a:p>
            <a:pPr algn="ctr"/>
            <a:r>
              <a:rPr lang="cy-GB" dirty="0">
                <a:solidFill>
                  <a:srgbClr val="0070C0"/>
                </a:solidFill>
              </a:rPr>
              <a:t>Safbwyntiau cyferbyniol</a:t>
            </a:r>
          </a:p>
        </p:txBody>
      </p:sp>
      <p:sp>
        <p:nvSpPr>
          <p:cNvPr id="3" name="Content Placeholder 2">
            <a:extLst>
              <a:ext uri="{FF2B5EF4-FFF2-40B4-BE49-F238E27FC236}">
                <a16:creationId xmlns:a16="http://schemas.microsoft.com/office/drawing/2014/main" id="{CBA76AC9-8E1C-ECB4-0450-756A0C6E4D05}"/>
              </a:ext>
            </a:extLst>
          </p:cNvPr>
          <p:cNvSpPr>
            <a:spLocks noGrp="1"/>
          </p:cNvSpPr>
          <p:nvPr>
            <p:ph idx="1"/>
          </p:nvPr>
        </p:nvSpPr>
        <p:spPr/>
        <p:txBody>
          <a:bodyPr>
            <a:normAutofit/>
          </a:bodyPr>
          <a:lstStyle/>
          <a:p>
            <a:r>
              <a:rPr lang="cy-GB" dirty="0">
                <a:solidFill>
                  <a:srgbClr val="0070C0"/>
                </a:solidFill>
              </a:rPr>
              <a:t>Daeth y plant i arfer ag aros dan do yn ystod Covid-19. Gall defnyddio technoleg a bywydau teuluol </a:t>
            </a:r>
            <a:r>
              <a:rPr lang="cy-GB" dirty="0" err="1">
                <a:solidFill>
                  <a:srgbClr val="0070C0"/>
                </a:solidFill>
              </a:rPr>
              <a:t>prysurach</a:t>
            </a:r>
            <a:r>
              <a:rPr lang="cy-GB" dirty="0">
                <a:solidFill>
                  <a:srgbClr val="0070C0"/>
                </a:solidFill>
              </a:rPr>
              <a:t> olygu bod plant yn llai tebygol o chwarae y tu allan neu ymgysylltu'n gyfforddus ag addysg a dysgu awyr agored.                                                                             </a:t>
            </a:r>
            <a:r>
              <a:rPr lang="cy-GB" sz="1200" dirty="0">
                <a:solidFill>
                  <a:srgbClr val="0070C0"/>
                </a:solidFill>
              </a:rPr>
              <a:t>Prifysgol </a:t>
            </a:r>
            <a:r>
              <a:rPr lang="cy-GB" sz="1200" dirty="0" err="1">
                <a:solidFill>
                  <a:srgbClr val="0070C0"/>
                </a:solidFill>
              </a:rPr>
              <a:t>Hull</a:t>
            </a:r>
            <a:r>
              <a:rPr lang="cy-GB" sz="1200" dirty="0">
                <a:solidFill>
                  <a:srgbClr val="0070C0"/>
                </a:solidFill>
              </a:rPr>
              <a:t>, 2022</a:t>
            </a:r>
            <a:r>
              <a:rPr lang="cy-GB" dirty="0">
                <a:solidFill>
                  <a:srgbClr val="0070C0"/>
                </a:solidFill>
              </a:rPr>
              <a:t>        </a:t>
            </a:r>
          </a:p>
          <a:p>
            <a:r>
              <a:rPr lang="cy-GB" dirty="0">
                <a:solidFill>
                  <a:srgbClr val="0070C0"/>
                </a:solidFill>
              </a:rPr>
              <a:t>Gall dysgu yn yr awyr agored gael effaith gadarnhaol ar ddatblygiad cymdeithasol, emosiynol a deallusol plant </a:t>
            </a:r>
            <a:r>
              <a:rPr lang="cy-GB" b="1" dirty="0">
                <a:solidFill>
                  <a:srgbClr val="0070C0"/>
                </a:solidFill>
              </a:rPr>
              <a:t>ond dim ond os caiff ei fabwysiadu'n ffurfiol</a:t>
            </a:r>
            <a:r>
              <a:rPr lang="cy-GB" dirty="0">
                <a:solidFill>
                  <a:srgbClr val="0070C0"/>
                </a:solidFill>
              </a:rPr>
              <a:t> yn y cwricwlwm                                        </a:t>
            </a:r>
            <a:r>
              <a:rPr lang="cy-GB" sz="1200" dirty="0">
                <a:solidFill>
                  <a:srgbClr val="0070C0"/>
                </a:solidFill>
              </a:rPr>
              <a:t>Newyddion BBC, 2016</a:t>
            </a:r>
          </a:p>
          <a:p>
            <a:r>
              <a:rPr lang="cy-GB" dirty="0">
                <a:solidFill>
                  <a:srgbClr val="0070C0"/>
                </a:solidFill>
              </a:rPr>
              <a:t>Sut y gellir dangos tystiolaeth o ddysgu yn yr awyr agored os nad yw gwaith wedi'i ysgrifennu mewn llyfrau</a:t>
            </a:r>
            <a:r>
              <a:rPr lang="en-GB" dirty="0">
                <a:solidFill>
                  <a:srgbClr val="0070C0"/>
                </a:solidFill>
              </a:rPr>
              <a:t>?</a:t>
            </a:r>
          </a:p>
          <a:p>
            <a:pPr marL="0" indent="0">
              <a:buNone/>
            </a:pPr>
            <a:endParaRPr lang="en-GB" dirty="0">
              <a:solidFill>
                <a:srgbClr val="0070C0"/>
              </a:solidFill>
            </a:endParaRPr>
          </a:p>
        </p:txBody>
      </p:sp>
    </p:spTree>
    <p:extLst>
      <p:ext uri="{BB962C8B-B14F-4D97-AF65-F5344CB8AC3E}">
        <p14:creationId xmlns:p14="http://schemas.microsoft.com/office/powerpoint/2010/main" val="41022137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36853-E5C8-2D89-C9DA-E5DFB736FFF8}"/>
              </a:ext>
            </a:extLst>
          </p:cNvPr>
          <p:cNvSpPr>
            <a:spLocks noGrp="1"/>
          </p:cNvSpPr>
          <p:nvPr>
            <p:ph type="title"/>
          </p:nvPr>
        </p:nvSpPr>
        <p:spPr/>
        <p:txBody>
          <a:bodyPr/>
          <a:lstStyle/>
          <a:p>
            <a:pPr algn="ctr"/>
            <a:r>
              <a:rPr lang="cy-GB" dirty="0">
                <a:solidFill>
                  <a:srgbClr val="0070C0"/>
                </a:solidFill>
              </a:rPr>
              <a:t>Rhai polisïau i ymgysylltu â nhw</a:t>
            </a:r>
            <a:endParaRPr lang="cy-GB" dirty="0"/>
          </a:p>
        </p:txBody>
      </p:sp>
      <p:sp>
        <p:nvSpPr>
          <p:cNvPr id="3" name="Content Placeholder 2">
            <a:extLst>
              <a:ext uri="{FF2B5EF4-FFF2-40B4-BE49-F238E27FC236}">
                <a16:creationId xmlns:a16="http://schemas.microsoft.com/office/drawing/2014/main" id="{10509509-49CB-01DB-5474-A21A824EA7BB}"/>
              </a:ext>
            </a:extLst>
          </p:cNvPr>
          <p:cNvSpPr>
            <a:spLocks noGrp="1"/>
          </p:cNvSpPr>
          <p:nvPr>
            <p:ph idx="1"/>
          </p:nvPr>
        </p:nvSpPr>
        <p:spPr/>
        <p:txBody>
          <a:bodyPr>
            <a:normAutofit fontScale="85000" lnSpcReduction="10000"/>
          </a:bodyPr>
          <a:lstStyle/>
          <a:p>
            <a:r>
              <a:rPr lang="cy-GB" dirty="0">
                <a:solidFill>
                  <a:srgbClr val="0070C0"/>
                </a:solidFill>
                <a:latin typeface="Arial"/>
                <a:cs typeface="Arial"/>
              </a:rPr>
              <a:t>Mae Erthygl 31 yn rhan o Gonfensiwn y Cenhedloedd Unedig ar Hawliau'r Plentyn. Mae'n nodi bod gan bob plentyn yr hawl i gael gorffwys a hamdden, i gymryd rhan mewn gweithgareddau chwarae a hamdden ac i gymryd rhan mewn bywyd diwylliannol ac yn y celfyddydau</a:t>
            </a:r>
            <a:r>
              <a:rPr lang="en-GB" dirty="0">
                <a:solidFill>
                  <a:srgbClr val="0070C0"/>
                </a:solidFill>
                <a:latin typeface="Arial"/>
                <a:cs typeface="Arial"/>
              </a:rPr>
              <a:t>.</a:t>
            </a:r>
            <a:r>
              <a:rPr lang="en-GB" sz="2800" dirty="0">
                <a:solidFill>
                  <a:srgbClr val="0070C0"/>
                </a:solidFill>
                <a:latin typeface="Arial"/>
                <a:cs typeface="Arial"/>
              </a:rPr>
              <a:t>.</a:t>
            </a:r>
            <a:r>
              <a:rPr lang="en-GB" dirty="0">
                <a:solidFill>
                  <a:srgbClr val="0070C0"/>
                </a:solidFill>
              </a:rPr>
              <a:t>) </a:t>
            </a:r>
            <a:r>
              <a:rPr lang="en-GB" sz="1200" dirty="0">
                <a:solidFill>
                  <a:srgbClr val="0070C0"/>
                </a:solidFill>
              </a:rPr>
              <a:t>CCUHP, 1989</a:t>
            </a:r>
          </a:p>
          <a:p>
            <a:endParaRPr lang="en-GB" sz="1200" dirty="0">
              <a:solidFill>
                <a:srgbClr val="0070C0"/>
              </a:solidFill>
            </a:endParaRPr>
          </a:p>
          <a:p>
            <a:r>
              <a:rPr lang="cy-GB" sz="2600" dirty="0">
                <a:solidFill>
                  <a:srgbClr val="0070C0"/>
                </a:solidFill>
                <a:latin typeface="Arial" panose="020B0604020202020204" pitchFamily="34" charset="0"/>
                <a:cs typeface="Arial" panose="020B0604020202020204" pitchFamily="34" charset="0"/>
              </a:rPr>
              <a:t>Saith Nod Craidd (Cymru)    Nod Craidd 4: </a:t>
            </a:r>
            <a:r>
              <a:rPr lang="cy-GB" sz="2600" b="1" i="0" dirty="0">
                <a:solidFill>
                  <a:srgbClr val="0070C0"/>
                </a:solidFill>
                <a:effectLst/>
                <a:latin typeface="Arial" panose="020B0604020202020204" pitchFamily="34" charset="0"/>
                <a:cs typeface="Arial" panose="020B0604020202020204" pitchFamily="34" charset="0"/>
              </a:rPr>
              <a:t> </a:t>
            </a:r>
            <a:r>
              <a:rPr lang="cy-GB" sz="2600" b="1" dirty="0">
                <a:solidFill>
                  <a:srgbClr val="0070C0"/>
                </a:solidFill>
                <a:latin typeface="Arial" panose="020B0604020202020204" pitchFamily="34" charset="0"/>
                <a:cs typeface="Arial" panose="020B0604020202020204" pitchFamily="34" charset="0"/>
              </a:rPr>
              <a:t>Mynediad i weithgareddau chwarae, hamdden, chwaraeon a diwylliannol</a:t>
            </a:r>
            <a:r>
              <a:rPr lang="cy-GB" sz="2600" b="1" i="0" dirty="0">
                <a:solidFill>
                  <a:srgbClr val="0070C0"/>
                </a:solidFill>
                <a:effectLst/>
                <a:latin typeface="Arial" panose="020B0604020202020204" pitchFamily="34" charset="0"/>
                <a:cs typeface="Arial" panose="020B0604020202020204" pitchFamily="34" charset="0"/>
              </a:rPr>
              <a:t> </a:t>
            </a:r>
            <a:r>
              <a:rPr lang="cy-GB" sz="1300" i="0" dirty="0">
                <a:solidFill>
                  <a:srgbClr val="0070C0"/>
                </a:solidFill>
                <a:effectLst/>
                <a:latin typeface="Arial" panose="020B0604020202020204" pitchFamily="34" charset="0"/>
                <a:cs typeface="Arial" panose="020B0604020202020204" pitchFamily="34" charset="0"/>
              </a:rPr>
              <a:t>Llywodraeth Cymru</a:t>
            </a:r>
            <a:r>
              <a:rPr lang="en-GB" sz="1300" i="0" dirty="0">
                <a:solidFill>
                  <a:srgbClr val="0070C0"/>
                </a:solidFill>
                <a:effectLst/>
                <a:latin typeface="Arial" panose="020B0604020202020204" pitchFamily="34" charset="0"/>
                <a:cs typeface="Arial" panose="020B0604020202020204" pitchFamily="34" charset="0"/>
              </a:rPr>
              <a:t>, 2014</a:t>
            </a:r>
            <a:endParaRPr lang="en-GB" sz="1300" dirty="0">
              <a:solidFill>
                <a:srgbClr val="0070C0"/>
              </a:solidFill>
              <a:latin typeface="Arial" panose="020B0604020202020204" pitchFamily="34" charset="0"/>
              <a:cs typeface="Arial" panose="020B0604020202020204" pitchFamily="34" charset="0"/>
            </a:endParaRPr>
          </a:p>
          <a:p>
            <a:endParaRPr lang="en-GB" sz="1200" dirty="0">
              <a:solidFill>
                <a:srgbClr val="0070C0"/>
              </a:solidFill>
            </a:endParaRPr>
          </a:p>
          <a:p>
            <a:r>
              <a:rPr lang="cy-GB" dirty="0">
                <a:solidFill>
                  <a:srgbClr val="0070C0"/>
                </a:solidFill>
                <a:latin typeface="Arial"/>
                <a:cs typeface="Arial"/>
              </a:rPr>
              <a:t>Yn 2010, Cymru oedd y wlad gyntaf yn y byd i ddeddfu ar gyfer chwarae drwy Fesur Plant a Theuluoedd (Cymru) 2010. Mae adran 11 o'r Mesur yn gosod dyletswydd ar awdurdodau lleol i asesu a sicrhau cyfleoedd chwarae digonol i blant yn eu hardal</a:t>
            </a:r>
            <a:r>
              <a:rPr lang="en-GB" dirty="0">
                <a:solidFill>
                  <a:srgbClr val="0070C0"/>
                </a:solidFill>
                <a:latin typeface="Arial"/>
                <a:cs typeface="Arial"/>
              </a:rPr>
              <a:t>.</a:t>
            </a:r>
            <a:r>
              <a:rPr lang="en-GB" sz="2800" dirty="0">
                <a:solidFill>
                  <a:srgbClr val="0070C0"/>
                </a:solidFill>
                <a:latin typeface="Arial"/>
                <a:cs typeface="Arial"/>
              </a:rPr>
              <a:t>.                                   </a:t>
            </a:r>
            <a:r>
              <a:rPr lang="en-GB" sz="1200" dirty="0">
                <a:solidFill>
                  <a:srgbClr val="0070C0"/>
                </a:solidFill>
                <a:latin typeface="Arial"/>
                <a:cs typeface="Arial"/>
              </a:rPr>
              <a:t>Play Wales, 2012</a:t>
            </a:r>
            <a:endParaRPr lang="en-GB" sz="2800" dirty="0">
              <a:solidFill>
                <a:srgbClr val="0070C0"/>
              </a:solidFill>
              <a:latin typeface="Arial"/>
              <a:cs typeface="Arial"/>
            </a:endParaRPr>
          </a:p>
          <a:p>
            <a:r>
              <a:rPr lang="cy-GB" dirty="0">
                <a:solidFill>
                  <a:srgbClr val="0070C0"/>
                </a:solidFill>
                <a:latin typeface="Arial" panose="020B0604020202020204" pitchFamily="34" charset="0"/>
                <a:cs typeface="Arial" panose="020B0604020202020204" pitchFamily="34" charset="0"/>
              </a:rPr>
              <a:t>Eich polisïau ysgol eich hun</a:t>
            </a:r>
          </a:p>
        </p:txBody>
      </p:sp>
    </p:spTree>
    <p:extLst>
      <p:ext uri="{BB962C8B-B14F-4D97-AF65-F5344CB8AC3E}">
        <p14:creationId xmlns:p14="http://schemas.microsoft.com/office/powerpoint/2010/main" val="3623638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8474-6BEB-CF3E-2068-D9182024ED82}"/>
              </a:ext>
            </a:extLst>
          </p:cNvPr>
          <p:cNvSpPr>
            <a:spLocks noGrp="1"/>
          </p:cNvSpPr>
          <p:nvPr>
            <p:ph type="title"/>
          </p:nvPr>
        </p:nvSpPr>
        <p:spPr/>
        <p:txBody>
          <a:bodyPr/>
          <a:lstStyle/>
          <a:p>
            <a:pPr algn="ctr"/>
            <a:r>
              <a:rPr lang="cy-GB" dirty="0">
                <a:solidFill>
                  <a:srgbClr val="0070C0"/>
                </a:solidFill>
              </a:rPr>
              <a:t>Rhai damcaniaethwyr i’w hastudio</a:t>
            </a:r>
          </a:p>
        </p:txBody>
      </p:sp>
      <p:sp>
        <p:nvSpPr>
          <p:cNvPr id="3" name="Content Placeholder 2">
            <a:extLst>
              <a:ext uri="{FF2B5EF4-FFF2-40B4-BE49-F238E27FC236}">
                <a16:creationId xmlns:a16="http://schemas.microsoft.com/office/drawing/2014/main" id="{8309A39C-F994-06B3-5E3E-F1FE804971EA}"/>
              </a:ext>
            </a:extLst>
          </p:cNvPr>
          <p:cNvSpPr>
            <a:spLocks noGrp="1"/>
          </p:cNvSpPr>
          <p:nvPr>
            <p:ph idx="1"/>
          </p:nvPr>
        </p:nvSpPr>
        <p:spPr/>
        <p:txBody>
          <a:bodyPr>
            <a:normAutofit fontScale="70000" lnSpcReduction="20000"/>
          </a:bodyPr>
          <a:lstStyle/>
          <a:p>
            <a:r>
              <a:rPr lang="en-GB" sz="3200" dirty="0">
                <a:solidFill>
                  <a:srgbClr val="0070C0"/>
                </a:solidFill>
              </a:rPr>
              <a:t>Froebel (</a:t>
            </a:r>
            <a:r>
              <a:rPr lang="cy-GB" sz="3200" dirty="0">
                <a:solidFill>
                  <a:srgbClr val="0070C0"/>
                </a:solidFill>
              </a:rPr>
              <a:t>chwarae yn yr awyr agored yn fuddiol i ddysgu</a:t>
            </a:r>
            <a:r>
              <a:rPr lang="en-GB" sz="3200" dirty="0">
                <a:solidFill>
                  <a:srgbClr val="0070C0"/>
                </a:solidFill>
              </a:rPr>
              <a:t>)</a:t>
            </a:r>
          </a:p>
          <a:p>
            <a:r>
              <a:rPr lang="en-GB" sz="3200" dirty="0">
                <a:solidFill>
                  <a:srgbClr val="0070C0"/>
                </a:solidFill>
              </a:rPr>
              <a:t>Montessori (</a:t>
            </a:r>
            <a:r>
              <a:rPr lang="cy-GB" sz="3200" dirty="0">
                <a:solidFill>
                  <a:srgbClr val="0070C0"/>
                </a:solidFill>
              </a:rPr>
              <a:t>yn pwysleisio profiadau synhwyraidd</a:t>
            </a:r>
            <a:r>
              <a:rPr lang="en-GB" sz="3200" dirty="0">
                <a:solidFill>
                  <a:srgbClr val="0070C0"/>
                </a:solidFill>
              </a:rPr>
              <a:t>)</a:t>
            </a:r>
          </a:p>
          <a:p>
            <a:r>
              <a:rPr lang="en-GB" sz="3200" dirty="0">
                <a:solidFill>
                  <a:srgbClr val="0070C0"/>
                </a:solidFill>
              </a:rPr>
              <a:t>Piaget (</a:t>
            </a:r>
            <a:r>
              <a:rPr lang="cy-GB" sz="3200" dirty="0">
                <a:solidFill>
                  <a:srgbClr val="0070C0"/>
                </a:solidFill>
              </a:rPr>
              <a:t>athroniaeth Dysgu trwy Chwarae</a:t>
            </a:r>
            <a:r>
              <a:rPr lang="en-GB" sz="3200" dirty="0">
                <a:solidFill>
                  <a:srgbClr val="0070C0"/>
                </a:solidFill>
              </a:rPr>
              <a:t>)</a:t>
            </a:r>
          </a:p>
          <a:p>
            <a:r>
              <a:rPr lang="en-GB" sz="3200" dirty="0">
                <a:solidFill>
                  <a:srgbClr val="0070C0"/>
                </a:solidFill>
              </a:rPr>
              <a:t>John Dewey (</a:t>
            </a:r>
            <a:r>
              <a:rPr lang="cy-GB" sz="3200" dirty="0">
                <a:solidFill>
                  <a:srgbClr val="0070C0"/>
                </a:solidFill>
              </a:rPr>
              <a:t>dysgu drwy wneud</a:t>
            </a:r>
            <a:r>
              <a:rPr lang="en-GB" sz="3200" dirty="0">
                <a:solidFill>
                  <a:srgbClr val="0070C0"/>
                </a:solidFill>
              </a:rPr>
              <a:t>)</a:t>
            </a:r>
          </a:p>
          <a:p>
            <a:r>
              <a:rPr lang="en-GB" sz="3200" dirty="0">
                <a:solidFill>
                  <a:srgbClr val="0070C0"/>
                </a:solidFill>
              </a:rPr>
              <a:t>Maslow (</a:t>
            </a:r>
            <a:r>
              <a:rPr lang="cy-GB" sz="3200" dirty="0">
                <a:solidFill>
                  <a:srgbClr val="0070C0"/>
                </a:solidFill>
              </a:rPr>
              <a:t>Rhaid bodloni pob anghenion corfforol a seicolegol i fod yn barod i ddysgu</a:t>
            </a:r>
            <a:r>
              <a:rPr lang="en-GB" sz="3200" dirty="0">
                <a:solidFill>
                  <a:srgbClr val="0070C0"/>
                </a:solidFill>
              </a:rPr>
              <a:t>)</a:t>
            </a:r>
          </a:p>
          <a:p>
            <a:r>
              <a:rPr lang="en-GB" sz="3200" dirty="0">
                <a:solidFill>
                  <a:srgbClr val="0070C0"/>
                </a:solidFill>
              </a:rPr>
              <a:t>Vygotsky (</a:t>
            </a:r>
            <a:r>
              <a:rPr lang="cy-GB" sz="3200" dirty="0">
                <a:solidFill>
                  <a:srgbClr val="0070C0"/>
                </a:solidFill>
              </a:rPr>
              <a:t>sgaffaldau</a:t>
            </a:r>
            <a:r>
              <a:rPr lang="en-GB" sz="3200" dirty="0">
                <a:solidFill>
                  <a:srgbClr val="0070C0"/>
                </a:solidFill>
              </a:rPr>
              <a:t>)</a:t>
            </a:r>
          </a:p>
          <a:p>
            <a:r>
              <a:rPr lang="en-GB" sz="3200" dirty="0">
                <a:solidFill>
                  <a:srgbClr val="0070C0"/>
                </a:solidFill>
              </a:rPr>
              <a:t>Bandura (</a:t>
            </a:r>
            <a:r>
              <a:rPr lang="cy-GB" sz="3200" dirty="0">
                <a:solidFill>
                  <a:srgbClr val="0070C0"/>
                </a:solidFill>
              </a:rPr>
              <a:t>modelu</a:t>
            </a:r>
            <a:r>
              <a:rPr lang="en-GB" sz="3200" dirty="0">
                <a:solidFill>
                  <a:srgbClr val="0070C0"/>
                </a:solidFill>
              </a:rPr>
              <a:t>)</a:t>
            </a:r>
          </a:p>
          <a:p>
            <a:r>
              <a:rPr lang="en-GB" sz="3200" dirty="0">
                <a:solidFill>
                  <a:srgbClr val="0070C0"/>
                </a:solidFill>
              </a:rPr>
              <a:t>Bronfenbrenner (</a:t>
            </a:r>
            <a:r>
              <a:rPr lang="cy-GB" sz="3200" dirty="0">
                <a:solidFill>
                  <a:srgbClr val="0070C0"/>
                </a:solidFill>
              </a:rPr>
              <a:t>Cymuned o amgylch plentyn yn cefnogi cyfleoedd dysgu ehangach</a:t>
            </a:r>
            <a:r>
              <a:rPr lang="en-GB" sz="3200" dirty="0">
                <a:solidFill>
                  <a:srgbClr val="0070C0"/>
                </a:solidFill>
              </a:rPr>
              <a:t>)</a:t>
            </a:r>
          </a:p>
          <a:p>
            <a:r>
              <a:rPr lang="en-GB" sz="3200" dirty="0">
                <a:solidFill>
                  <a:srgbClr val="0070C0"/>
                </a:solidFill>
              </a:rPr>
              <a:t>Steiner – Waldorf (</a:t>
            </a:r>
            <a:r>
              <a:rPr lang="cy-GB" sz="3200" dirty="0">
                <a:solidFill>
                  <a:srgbClr val="0070C0"/>
                </a:solidFill>
              </a:rPr>
              <a:t>dysgu drwy brofiad</a:t>
            </a:r>
            <a:r>
              <a:rPr lang="en-GB" sz="3200" dirty="0">
                <a:solidFill>
                  <a:srgbClr val="0070C0"/>
                </a:solidFill>
              </a:rPr>
              <a:t>) </a:t>
            </a:r>
          </a:p>
          <a:p>
            <a:r>
              <a:rPr lang="cy-GB" sz="3200" dirty="0">
                <a:solidFill>
                  <a:srgbClr val="0070C0"/>
                </a:solidFill>
              </a:rPr>
              <a:t>Eraill</a:t>
            </a:r>
            <a:r>
              <a:rPr lang="en-GB" sz="3200" dirty="0">
                <a:solidFill>
                  <a:srgbClr val="0070C0"/>
                </a:solidFill>
              </a:rPr>
              <a:t>?</a:t>
            </a:r>
          </a:p>
        </p:txBody>
      </p:sp>
    </p:spTree>
    <p:extLst>
      <p:ext uri="{BB962C8B-B14F-4D97-AF65-F5344CB8AC3E}">
        <p14:creationId xmlns:p14="http://schemas.microsoft.com/office/powerpoint/2010/main" val="13370564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407126" y="962973"/>
            <a:ext cx="11377748"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b="1" dirty="0">
                <a:solidFill>
                  <a:srgbClr val="0070C0"/>
                </a:solidFill>
                <a:latin typeface="Arial" panose="020B0604020202020204" pitchFamily="34" charset="0"/>
                <a:cs typeface="Arial" panose="020B0604020202020204" pitchFamily="34" charset="0"/>
              </a:rPr>
              <a:t>Cydran 4 – Adolygiad llenyddiaeth 'Rôl Addysg Awyr Agored</a:t>
            </a:r>
            <a:r>
              <a:rPr lang="en-GB" b="1" dirty="0">
                <a:solidFill>
                  <a:srgbClr val="0070C0"/>
                </a:solidFill>
                <a:latin typeface="Arial" panose="020B0604020202020204" pitchFamily="34" charset="0"/>
                <a:cs typeface="Arial" panose="020B0604020202020204" pitchFamily="34" charset="0"/>
              </a:rPr>
              <a:t>’</a:t>
            </a:r>
            <a:endParaRPr lang="en-US" b="1" dirty="0">
              <a:solidFill>
                <a:srgbClr val="0070C0"/>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r>
              <a:rPr lang="cy-GB" sz="2400" dirty="0">
                <a:solidFill>
                  <a:srgbClr val="0070C0"/>
                </a:solidFill>
                <a:latin typeface="Arial" panose="020B0604020202020204" pitchFamily="34" charset="0"/>
                <a:cs typeface="Arial" panose="020B0604020202020204" pitchFamily="34" charset="0"/>
              </a:rPr>
              <a:t>Bydd angen i chi ystyried y materion canlynol yn rhan o'ch adolygiad llenyddiaeth</a:t>
            </a:r>
            <a:r>
              <a:rPr lang="en-GB" sz="2400" dirty="0">
                <a:solidFill>
                  <a:srgbClr val="0070C0"/>
                </a:solidFill>
                <a:latin typeface="Arial" panose="020B0604020202020204" pitchFamily="34" charset="0"/>
                <a:cs typeface="Arial" panose="020B0604020202020204" pitchFamily="34" charset="0"/>
              </a:rPr>
              <a:t>:</a:t>
            </a:r>
          </a:p>
          <a:p>
            <a:r>
              <a:rPr lang="cy-GB" sz="2400" dirty="0">
                <a:solidFill>
                  <a:srgbClr val="0070C0"/>
                </a:solidFill>
                <a:latin typeface="Arial" panose="020B0604020202020204" pitchFamily="34" charset="0"/>
                <a:cs typeface="Arial" panose="020B0604020202020204" pitchFamily="34" charset="0"/>
              </a:rPr>
              <a:t>Cyflwyniad: diffiniadau o addysg awyr agored gan bobl/sefydliadau/ damcaniaethwyr allweddol (e.e. </a:t>
            </a:r>
            <a:r>
              <a:rPr lang="cy-GB" sz="2400" dirty="0" err="1">
                <a:solidFill>
                  <a:srgbClr val="0070C0"/>
                </a:solidFill>
                <a:latin typeface="Arial" panose="020B0604020202020204" pitchFamily="34" charset="0"/>
                <a:cs typeface="Arial" panose="020B0604020202020204" pitchFamily="34" charset="0"/>
              </a:rPr>
              <a:t>Froebel</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Learning</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Through</a:t>
            </a:r>
            <a:r>
              <a:rPr lang="cy-GB" sz="2400" dirty="0">
                <a:solidFill>
                  <a:srgbClr val="0070C0"/>
                </a:solidFill>
                <a:latin typeface="Arial" panose="020B0604020202020204" pitchFamily="34" charset="0"/>
                <a:cs typeface="Arial" panose="020B0604020202020204" pitchFamily="34" charset="0"/>
              </a:rPr>
              <a:t> </a:t>
            </a:r>
            <a:r>
              <a:rPr lang="cy-GB" sz="2400" dirty="0" err="1">
                <a:solidFill>
                  <a:srgbClr val="0070C0"/>
                </a:solidFill>
                <a:latin typeface="Arial" panose="020B0604020202020204" pitchFamily="34" charset="0"/>
                <a:cs typeface="Arial" panose="020B0604020202020204" pitchFamily="34" charset="0"/>
              </a:rPr>
              <a:t>Landscapes</a:t>
            </a:r>
            <a:r>
              <a:rPr lang="cy-GB" sz="2400" dirty="0">
                <a:solidFill>
                  <a:srgbClr val="0070C0"/>
                </a:solidFill>
                <a:latin typeface="Arial" panose="020B0604020202020204" pitchFamily="34" charset="0"/>
                <a:cs typeface="Arial" panose="020B0604020202020204" pitchFamily="34" charset="0"/>
              </a:rPr>
              <a:t>) (Tua 300 o eiriau)</a:t>
            </a:r>
          </a:p>
          <a:p>
            <a:r>
              <a:rPr lang="cy-GB" sz="2400" dirty="0">
                <a:solidFill>
                  <a:srgbClr val="0070C0"/>
                </a:solidFill>
                <a:latin typeface="Arial" panose="020B0604020202020204" pitchFamily="34" charset="0"/>
                <a:cs typeface="Arial" panose="020B0604020202020204" pitchFamily="34" charset="0"/>
              </a:rPr>
              <a:t>Beth yw'r prif bynciau sy'n ymwneud ag addysg awyr agored? (e.e. iechyd a lles corfforol a meddyliol; cynaliadwyedd/amgylchedd naturiol; datblygu sgiliau; cyfleoedd dysgu drwy brofiad awyr agored)</a:t>
            </a:r>
          </a:p>
          <a:p>
            <a:r>
              <a:rPr lang="cy-GB" sz="2400" dirty="0">
                <a:solidFill>
                  <a:srgbClr val="0070C0"/>
                </a:solidFill>
                <a:latin typeface="Arial" panose="020B0604020202020204" pitchFamily="34" charset="0"/>
                <a:cs typeface="Arial" panose="020B0604020202020204" pitchFamily="34" charset="0"/>
              </a:rPr>
              <a:t>Trafodwch tua 3 o'r rhain. Gwnewch yn siŵr eich bod yn cyfeirio at wybodaeth ac ymchwil o sawl ffynhonnell wahanol ac at farn gyferbyniol. (Tua 300 o eiriau ar gyfer pob thema)</a:t>
            </a:r>
          </a:p>
          <a:p>
            <a:r>
              <a:rPr lang="cy-GB" sz="2400" dirty="0">
                <a:solidFill>
                  <a:srgbClr val="0070C0"/>
                </a:solidFill>
                <a:latin typeface="Arial" panose="020B0604020202020204" pitchFamily="34" charset="0"/>
                <a:cs typeface="Arial" panose="020B0604020202020204" pitchFamily="34" charset="0"/>
              </a:rPr>
              <a:t>Yn eich casgliadau, tynnwch ynghyd y themâu allweddol yr ydych wedi’u nodi o blaid (ac yn erbyn) a nodi'r hyn rydych chi'n ei ystyried yn rôl addysg awyr agored. (500 o eiriau</a:t>
            </a:r>
            <a:r>
              <a:rPr lang="en-GB" sz="2400" dirty="0">
                <a:solidFill>
                  <a:srgbClr val="0070C0"/>
                </a:solidFill>
                <a:latin typeface="Arial" panose="020B0604020202020204" pitchFamily="34" charset="0"/>
                <a:cs typeface="Arial" panose="020B0604020202020204" pitchFamily="34" charset="0"/>
              </a:rPr>
              <a:t>)</a:t>
            </a:r>
          </a:p>
          <a:p>
            <a:pPr marL="0" indent="0" algn="r">
              <a:buNone/>
            </a:pPr>
            <a:r>
              <a:rPr lang="en-GB" sz="1400" b="1" dirty="0">
                <a:solidFill>
                  <a:srgbClr val="0070C0"/>
                </a:solidFill>
                <a:latin typeface="Arial" panose="020B0604020202020204" pitchFamily="34" charset="0"/>
                <a:cs typeface="Arial" panose="020B0604020202020204" pitchFamily="34" charset="0"/>
              </a:rPr>
              <a:t>(</a:t>
            </a:r>
            <a:r>
              <a:rPr lang="pt-BR" sz="1400" b="1" dirty="0">
                <a:solidFill>
                  <a:srgbClr val="0070C0"/>
                </a:solidFill>
                <a:latin typeface="Arial" panose="020B0604020202020204" pitchFamily="34" charset="0"/>
                <a:cs typeface="Arial" panose="020B0604020202020204" pitchFamily="34" charset="0"/>
              </a:rPr>
              <a:t>Tua 1700 o eiriau i gyd</a:t>
            </a:r>
            <a:r>
              <a:rPr lang="en-GB" sz="1400" b="1" dirty="0">
                <a:solidFill>
                  <a:srgbClr val="0070C0"/>
                </a:solidFill>
                <a:latin typeface="Arial" panose="020B0604020202020204" pitchFamily="34" charset="0"/>
                <a:cs typeface="Arial" panose="020B0604020202020204" pitchFamily="34" charset="0"/>
              </a:rPr>
              <a:t>)</a:t>
            </a:r>
            <a:endParaRPr lang="en-GB" sz="1400" dirty="0">
              <a:solidFill>
                <a:srgbClr val="0070C0"/>
              </a:solidFill>
              <a:latin typeface="Arial" panose="020B0604020202020204" pitchFamily="34" charset="0"/>
              <a:cs typeface="Arial" panose="020B0604020202020204" pitchFamily="34" charset="0"/>
            </a:endParaRPr>
          </a:p>
          <a:p>
            <a:pPr marL="0" indent="0" algn="r">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400" i="1" dirty="0">
              <a:solidFill>
                <a:schemeClr val="accent1"/>
              </a:solidFill>
            </a:endParaRPr>
          </a:p>
        </p:txBody>
      </p:sp>
      <p:sp>
        <p:nvSpPr>
          <p:cNvPr id="4" name="Title 1">
            <a:extLst>
              <a:ext uri="{FF2B5EF4-FFF2-40B4-BE49-F238E27FC236}">
                <a16:creationId xmlns:a16="http://schemas.microsoft.com/office/drawing/2014/main" id="{468E39DB-6653-856A-9C0B-4978BAD98AAF}"/>
              </a:ext>
            </a:extLst>
          </p:cNvPr>
          <p:cNvSpPr txBox="1">
            <a:spLocks/>
          </p:cNvSpPr>
          <p:nvPr/>
        </p:nvSpPr>
        <p:spPr>
          <a:xfrm>
            <a:off x="838200" y="37465"/>
            <a:ext cx="10515600" cy="659221"/>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600" b="1" dirty="0">
                <a:latin typeface="Arial" panose="020B0604020202020204" pitchFamily="34" charset="0"/>
                <a:cs typeface="Arial" panose="020B0604020202020204" pitchFamily="34" charset="0"/>
              </a:rPr>
              <a:t>Portffolio </a:t>
            </a:r>
            <a:r>
              <a:rPr lang="en-GB" sz="3600" b="1" dirty="0">
                <a:latin typeface="Arial" panose="020B0604020202020204" pitchFamily="34" charset="0"/>
                <a:cs typeface="Arial" panose="020B0604020202020204" pitchFamily="34" charset="0"/>
              </a:rPr>
              <a:t>     </a:t>
            </a:r>
            <a:r>
              <a:rPr lang="en-GB" sz="3600" b="1" dirty="0">
                <a:solidFill>
                  <a:srgbClr val="0070C0"/>
                </a:solidFill>
                <a:latin typeface="Arial" panose="020B0604020202020204" pitchFamily="34" charset="0"/>
                <a:cs typeface="Arial" panose="020B0604020202020204" pitchFamily="34" charset="0"/>
              </a:rPr>
              <a:t>Portfolio</a:t>
            </a:r>
          </a:p>
        </p:txBody>
      </p:sp>
    </p:spTree>
    <p:extLst>
      <p:ext uri="{BB962C8B-B14F-4D97-AF65-F5344CB8AC3E}">
        <p14:creationId xmlns:p14="http://schemas.microsoft.com/office/powerpoint/2010/main" val="3106741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2378-1146-1C6B-B1D8-7F48911C34A9}"/>
              </a:ext>
            </a:extLst>
          </p:cNvPr>
          <p:cNvSpPr>
            <a:spLocks noGrp="1"/>
          </p:cNvSpPr>
          <p:nvPr>
            <p:ph type="title"/>
          </p:nvPr>
        </p:nvSpPr>
        <p:spPr/>
        <p:txBody>
          <a:bodyPr/>
          <a:lstStyle/>
          <a:p>
            <a:r>
              <a:rPr lang="cy-GB" dirty="0">
                <a:solidFill>
                  <a:srgbClr val="0070C0"/>
                </a:solidFill>
              </a:rPr>
              <a:t>Cyfeiriadau</a:t>
            </a:r>
          </a:p>
        </p:txBody>
      </p:sp>
      <p:sp>
        <p:nvSpPr>
          <p:cNvPr id="3" name="Content Placeholder 2">
            <a:extLst>
              <a:ext uri="{FF2B5EF4-FFF2-40B4-BE49-F238E27FC236}">
                <a16:creationId xmlns:a16="http://schemas.microsoft.com/office/drawing/2014/main" id="{528FE07B-F6EC-579C-E225-49BBF5D8F9BA}"/>
              </a:ext>
            </a:extLst>
          </p:cNvPr>
          <p:cNvSpPr>
            <a:spLocks noGrp="1"/>
          </p:cNvSpPr>
          <p:nvPr>
            <p:ph idx="1"/>
          </p:nvPr>
        </p:nvSpPr>
        <p:spPr/>
        <p:txBody>
          <a:bodyPr>
            <a:normAutofit fontScale="92500" lnSpcReduction="20000"/>
          </a:bodyPr>
          <a:lstStyle/>
          <a:p>
            <a:pPr marL="0" indent="0">
              <a:buNone/>
            </a:pPr>
            <a:r>
              <a:rPr lang="en-GB" sz="1200" dirty="0">
                <a:solidFill>
                  <a:srgbClr val="0070C0"/>
                </a:solidFill>
              </a:rPr>
              <a:t>Active Learning Centres (2023)  Blog: </a:t>
            </a:r>
            <a:r>
              <a:rPr lang="en-GB" sz="1200" i="1" dirty="0">
                <a:solidFill>
                  <a:srgbClr val="0070C0"/>
                </a:solidFill>
              </a:rPr>
              <a:t>How outdoor education promotes environmental awareness. </a:t>
            </a:r>
            <a:r>
              <a:rPr lang="en-GB" sz="1200" dirty="0">
                <a:solidFill>
                  <a:srgbClr val="0070C0"/>
                </a:solidFill>
              </a:rPr>
              <a:t>Available at </a:t>
            </a:r>
            <a:r>
              <a:rPr lang="en-GB" sz="1200" dirty="0">
                <a:solidFill>
                  <a:srgbClr val="0070C0"/>
                </a:solidFill>
                <a:hlinkClick r:id="rId2"/>
              </a:rPr>
              <a:t>https://activelearningcentres.co.uk/blog/how-outdoor-education-can-promote-environmental-awareness/#:~:text=Outdoor%20education%20allows%20students%20to%20see%20the%20impact,harm%20wildlife%20or%20how%20deforestation%20affects%20the%20climate</a:t>
            </a:r>
            <a:r>
              <a:rPr lang="en-GB" sz="1200" dirty="0">
                <a:solidFill>
                  <a:srgbClr val="0070C0"/>
                </a:solidFill>
              </a:rPr>
              <a:t>. (Accessed 17.08.2023)</a:t>
            </a:r>
          </a:p>
          <a:p>
            <a:pPr marL="0" indent="0">
              <a:buNone/>
            </a:pPr>
            <a:r>
              <a:rPr lang="en-GB" sz="1200" dirty="0">
                <a:solidFill>
                  <a:srgbClr val="0070C0"/>
                </a:solidFill>
              </a:rPr>
              <a:t>AWWLTD (2023) </a:t>
            </a:r>
            <a:r>
              <a:rPr lang="en-GB" sz="1200" i="1" dirty="0">
                <a:solidFill>
                  <a:srgbClr val="0070C0"/>
                </a:solidFill>
              </a:rPr>
              <a:t>The Benefits of Outdoor Education on Mental Health</a:t>
            </a:r>
            <a:r>
              <a:rPr lang="en-GB" sz="1200" dirty="0">
                <a:solidFill>
                  <a:srgbClr val="0070C0"/>
                </a:solidFill>
              </a:rPr>
              <a:t>. Available at </a:t>
            </a:r>
            <a:r>
              <a:rPr lang="en-GB" sz="1200" dirty="0">
                <a:solidFill>
                  <a:srgbClr val="0070C0"/>
                </a:solidFill>
                <a:hlinkClick r:id="rId3"/>
              </a:rPr>
              <a:t>https://awwltd.com/news/the-benefits-of-outdoor-education-on-mental-health/#:~:text=Outdoor%20education%20is%20therefore%20key%20during%20the%20child,hormone%20produces%20feelings%20of%20well-being%2C%20happiness%20and%20safety</a:t>
            </a:r>
            <a:r>
              <a:rPr lang="en-GB" sz="1200" dirty="0">
                <a:solidFill>
                  <a:srgbClr val="0070C0"/>
                </a:solidFill>
              </a:rPr>
              <a:t>. (Accessed 17.08.2023)</a:t>
            </a:r>
          </a:p>
          <a:p>
            <a:pPr marL="0" indent="0">
              <a:buNone/>
            </a:pPr>
            <a:r>
              <a:rPr lang="en-GB" sz="1200" dirty="0">
                <a:solidFill>
                  <a:srgbClr val="0070C0"/>
                </a:solidFill>
              </a:rPr>
              <a:t>BBC News (2016) </a:t>
            </a:r>
            <a:r>
              <a:rPr lang="en-GB" sz="1200" i="1" dirty="0">
                <a:solidFill>
                  <a:srgbClr val="0070C0"/>
                </a:solidFill>
              </a:rPr>
              <a:t>Outdoors can boost children’s development. </a:t>
            </a:r>
            <a:r>
              <a:rPr lang="en-GB" sz="1200" dirty="0">
                <a:solidFill>
                  <a:srgbClr val="0070C0"/>
                </a:solidFill>
              </a:rPr>
              <a:t> Available at </a:t>
            </a:r>
            <a:r>
              <a:rPr lang="en-GB" sz="1200" dirty="0">
                <a:solidFill>
                  <a:srgbClr val="0070C0"/>
                </a:solidFill>
                <a:hlinkClick r:id="rId4"/>
              </a:rPr>
              <a:t>https://www.bbc.com/news/science-environment-36795912</a:t>
            </a:r>
            <a:r>
              <a:rPr lang="en-GB" sz="1200" dirty="0">
                <a:solidFill>
                  <a:srgbClr val="0070C0"/>
                </a:solidFill>
              </a:rPr>
              <a:t> (Accessed 17.08.2023)</a:t>
            </a:r>
          </a:p>
          <a:p>
            <a:pPr marL="0" indent="0">
              <a:buNone/>
            </a:pPr>
            <a:r>
              <a:rPr lang="en-GB" sz="1100" b="0" i="0" dirty="0">
                <a:solidFill>
                  <a:srgbClr val="0070C0"/>
                </a:solidFill>
                <a:effectLst/>
              </a:rPr>
              <a:t>Davies, R., and Hamilton, P. (2018). Assessing learning in the early years’ outdoor classroom: examining challenges in practice. </a:t>
            </a:r>
            <a:r>
              <a:rPr lang="en-GB" sz="1100" b="0" i="1" dirty="0">
                <a:solidFill>
                  <a:srgbClr val="0070C0"/>
                </a:solidFill>
                <a:effectLst/>
              </a:rPr>
              <a:t>Education</a:t>
            </a:r>
            <a:r>
              <a:rPr lang="en-GB" sz="1100" b="0" i="0" dirty="0">
                <a:solidFill>
                  <a:srgbClr val="0070C0"/>
                </a:solidFill>
                <a:effectLst/>
              </a:rPr>
              <a:t> 46, 117–129. </a:t>
            </a:r>
            <a:r>
              <a:rPr lang="en-GB" sz="1100" b="0" i="0" dirty="0" err="1">
                <a:solidFill>
                  <a:srgbClr val="0070C0"/>
                </a:solidFill>
                <a:effectLst/>
              </a:rPr>
              <a:t>doi</a:t>
            </a:r>
            <a:r>
              <a:rPr lang="en-GB" sz="1100" b="0" i="0" dirty="0">
                <a:solidFill>
                  <a:srgbClr val="0070C0"/>
                </a:solidFill>
                <a:effectLst/>
              </a:rPr>
              <a:t>: 10.1080/03004279.2016.1194448</a:t>
            </a:r>
          </a:p>
          <a:p>
            <a:pPr marL="0" indent="0">
              <a:buNone/>
            </a:pPr>
            <a:r>
              <a:rPr lang="en-GB" sz="1100" b="0" i="0" dirty="0">
                <a:solidFill>
                  <a:srgbClr val="0070C0"/>
                </a:solidFill>
                <a:effectLst/>
              </a:rPr>
              <a:t>Eco Schools (2023) </a:t>
            </a:r>
            <a:r>
              <a:rPr lang="en-GB" sz="1100" b="0" i="1" dirty="0">
                <a:solidFill>
                  <a:srgbClr val="0070C0"/>
                </a:solidFill>
                <a:effectLst/>
              </a:rPr>
              <a:t>What is Eco Schools? </a:t>
            </a:r>
            <a:r>
              <a:rPr lang="en-GB" sz="1100" b="0" i="0" dirty="0">
                <a:solidFill>
                  <a:srgbClr val="0070C0"/>
                </a:solidFill>
                <a:effectLst/>
              </a:rPr>
              <a:t>Available at </a:t>
            </a:r>
            <a:r>
              <a:rPr lang="en-GB" sz="1100" b="0" i="0" dirty="0">
                <a:solidFill>
                  <a:srgbClr val="0070C0"/>
                </a:solidFill>
                <a:effectLst/>
                <a:hlinkClick r:id="rId5"/>
              </a:rPr>
              <a:t>https://www.eco-schools.org.uk/about/what-is-eco-schools/</a:t>
            </a:r>
            <a:r>
              <a:rPr lang="en-GB" sz="1100" b="0" i="0" dirty="0">
                <a:solidFill>
                  <a:srgbClr val="0070C0"/>
                </a:solidFill>
                <a:effectLst/>
              </a:rPr>
              <a:t> (Accessed 17.08.2023)</a:t>
            </a:r>
          </a:p>
          <a:p>
            <a:pPr marL="0" indent="0">
              <a:buNone/>
            </a:pPr>
            <a:r>
              <a:rPr lang="en-GB" sz="1100" dirty="0">
                <a:solidFill>
                  <a:srgbClr val="0070C0"/>
                </a:solidFill>
              </a:rPr>
              <a:t>Edinburgh University (2023) </a:t>
            </a:r>
            <a:r>
              <a:rPr lang="en-GB" sz="1100" i="1" dirty="0">
                <a:solidFill>
                  <a:srgbClr val="0070C0"/>
                </a:solidFill>
              </a:rPr>
              <a:t>Outdoor Learning and Policy Development </a:t>
            </a:r>
            <a:r>
              <a:rPr lang="en-GB" sz="1100" dirty="0">
                <a:solidFill>
                  <a:srgbClr val="0070C0"/>
                </a:solidFill>
              </a:rPr>
              <a:t>Available at </a:t>
            </a:r>
            <a:r>
              <a:rPr lang="en-GB" sz="1100" dirty="0">
                <a:solidFill>
                  <a:srgbClr val="0070C0"/>
                </a:solidFill>
                <a:hlinkClick r:id="rId6"/>
              </a:rPr>
              <a:t>https://www.ed.ac.uk/education/rke/making-a-difference/outdoor-learning-and-policy-development-scotland#What%20Did%20We%20do</a:t>
            </a:r>
            <a:r>
              <a:rPr lang="en-GB" sz="1100" dirty="0">
                <a:solidFill>
                  <a:srgbClr val="0070C0"/>
                </a:solidFill>
              </a:rPr>
              <a:t>? (Accessed 17.08.2023)</a:t>
            </a:r>
          </a:p>
          <a:p>
            <a:pPr marL="0" indent="0">
              <a:buNone/>
            </a:pPr>
            <a:r>
              <a:rPr lang="en-GB" sz="1200" dirty="0">
                <a:solidFill>
                  <a:srgbClr val="0070C0"/>
                </a:solidFill>
              </a:rPr>
              <a:t>Froebel Trust (2023) </a:t>
            </a:r>
            <a:r>
              <a:rPr lang="en-GB" sz="1200" i="1" dirty="0">
                <a:solidFill>
                  <a:srgbClr val="0070C0"/>
                </a:solidFill>
              </a:rPr>
              <a:t>Children and Nature. </a:t>
            </a:r>
            <a:r>
              <a:rPr lang="en-GB" sz="1200" dirty="0">
                <a:solidFill>
                  <a:srgbClr val="0070C0"/>
                </a:solidFill>
              </a:rPr>
              <a:t>Available at </a:t>
            </a:r>
            <a:r>
              <a:rPr lang="en-GB" sz="1200" dirty="0">
                <a:solidFill>
                  <a:srgbClr val="0070C0"/>
                </a:solidFill>
                <a:hlinkClick r:id="rId7"/>
              </a:rPr>
              <a:t>https://www.froebel.org.uk/training-and-resources/children-and-nature#:~:text=Froebel%20emphasised%20that%20children%20should%20experience%20all%20aspects,learn%20about%20the%20interrelationship%20of%20all%20living%20things</a:t>
            </a:r>
            <a:r>
              <a:rPr lang="en-GB" sz="1200" dirty="0">
                <a:solidFill>
                  <a:srgbClr val="0070C0"/>
                </a:solidFill>
              </a:rPr>
              <a:t>. (Accessed 17.08.2023)</a:t>
            </a:r>
          </a:p>
          <a:p>
            <a:pPr marL="0" indent="0">
              <a:buNone/>
            </a:pPr>
            <a:r>
              <a:rPr lang="en-GB" sz="1200" dirty="0">
                <a:solidFill>
                  <a:srgbClr val="0070C0"/>
                </a:solidFill>
                <a:cs typeface="Arial" panose="020B0604020202020204" pitchFamily="34" charset="0"/>
              </a:rPr>
              <a:t>Jimenez, M. P., et al. (2021) “Associations between Nature Exposure and Health: A Review of the Evidence.” International journal of environmental research and public health vol. 18,9 4790.</a:t>
            </a:r>
            <a:endParaRPr lang="en-GB" sz="1200" dirty="0">
              <a:solidFill>
                <a:srgbClr val="0070C0"/>
              </a:solidFill>
            </a:endParaRPr>
          </a:p>
          <a:p>
            <a:pPr marL="0" indent="0">
              <a:buNone/>
            </a:pPr>
            <a:r>
              <a:rPr lang="en-GB" sz="1200" dirty="0">
                <a:solidFill>
                  <a:srgbClr val="0070C0"/>
                </a:solidFill>
              </a:rPr>
              <a:t>Learning Through Landscapes (2023) </a:t>
            </a:r>
            <a:r>
              <a:rPr lang="en-GB" sz="1200" i="1" dirty="0">
                <a:solidFill>
                  <a:srgbClr val="0070C0"/>
                </a:solidFill>
              </a:rPr>
              <a:t>How outdoor learning can help you fulfil the 4 purposes of the new curriculum for Wales. </a:t>
            </a:r>
            <a:r>
              <a:rPr lang="en-GB" sz="1200" dirty="0">
                <a:solidFill>
                  <a:srgbClr val="0070C0"/>
                </a:solidFill>
              </a:rPr>
              <a:t>Available at </a:t>
            </a:r>
            <a:r>
              <a:rPr lang="en-GB" sz="1200" dirty="0">
                <a:solidFill>
                  <a:srgbClr val="0070C0"/>
                </a:solidFill>
                <a:hlinkClick r:id="rId8"/>
              </a:rPr>
              <a:t>https://ltl.org.uk/news/how-outdoor-learning-can-help-you-fulfil-the-four-purposes-of-the-new-curriculum-for-wales/#How%20Outdoor%20Learning%20Can%20Help</a:t>
            </a:r>
            <a:r>
              <a:rPr lang="en-GB" sz="1200" dirty="0">
                <a:solidFill>
                  <a:srgbClr val="0070C0"/>
                </a:solidFill>
              </a:rPr>
              <a:t> (Accessed 17.08.2023)</a:t>
            </a:r>
          </a:p>
          <a:p>
            <a:pPr marL="0" indent="0">
              <a:buNone/>
            </a:pPr>
            <a:r>
              <a:rPr lang="en-GB" sz="1200" dirty="0">
                <a:solidFill>
                  <a:srgbClr val="0070C0"/>
                </a:solidFill>
              </a:rPr>
              <a:t>Learning Through Landscapes (2018) </a:t>
            </a:r>
            <a:r>
              <a:rPr lang="en-GB" sz="1200" i="1" dirty="0">
                <a:solidFill>
                  <a:srgbClr val="0070C0"/>
                </a:solidFill>
              </a:rPr>
              <a:t>Latest Statistics. </a:t>
            </a:r>
            <a:r>
              <a:rPr lang="en-GB" sz="1200" dirty="0">
                <a:solidFill>
                  <a:srgbClr val="0070C0"/>
                </a:solidFill>
              </a:rPr>
              <a:t>Available at </a:t>
            </a:r>
            <a:r>
              <a:rPr lang="en-GB" sz="1200" dirty="0">
                <a:solidFill>
                  <a:srgbClr val="0070C0"/>
                </a:solidFill>
                <a:hlinkClick r:id="rId9"/>
              </a:rPr>
              <a:t>https://ltl.org.uk/</a:t>
            </a:r>
            <a:r>
              <a:rPr lang="en-GB" sz="1200" dirty="0">
                <a:solidFill>
                  <a:srgbClr val="0070C0"/>
                </a:solidFill>
              </a:rPr>
              <a:t>  (Accessed 17.08.2023)</a:t>
            </a:r>
          </a:p>
          <a:p>
            <a:pPr marL="0" indent="0">
              <a:buNone/>
            </a:pPr>
            <a:r>
              <a:rPr lang="en-GB" sz="1200" b="0" i="0" dirty="0">
                <a:solidFill>
                  <a:srgbClr val="0070C0"/>
                </a:solidFill>
                <a:effectLst/>
                <a:cs typeface="Arial" panose="020B0604020202020204" pitchFamily="34" charset="0"/>
              </a:rPr>
              <a:t>Maynard, T., and Waters, J. (2007). Learning in the outdoor environment: a missed opportunity? </a:t>
            </a:r>
            <a:r>
              <a:rPr lang="en-GB" sz="1200" b="0" i="1" dirty="0">
                <a:solidFill>
                  <a:srgbClr val="0070C0"/>
                </a:solidFill>
                <a:effectLst/>
                <a:cs typeface="Arial" panose="020B0604020202020204" pitchFamily="34" charset="0"/>
              </a:rPr>
              <a:t>Early Years</a:t>
            </a:r>
            <a:r>
              <a:rPr lang="en-GB" sz="1200" b="0" i="0" dirty="0">
                <a:solidFill>
                  <a:srgbClr val="0070C0"/>
                </a:solidFill>
                <a:effectLst/>
                <a:cs typeface="Arial" panose="020B0604020202020204" pitchFamily="34" charset="0"/>
              </a:rPr>
              <a:t> 27, 255–265. </a:t>
            </a:r>
            <a:r>
              <a:rPr lang="en-GB" sz="1200" b="0" i="0" dirty="0" err="1">
                <a:solidFill>
                  <a:srgbClr val="0070C0"/>
                </a:solidFill>
                <a:effectLst/>
                <a:cs typeface="Arial" panose="020B0604020202020204" pitchFamily="34" charset="0"/>
              </a:rPr>
              <a:t>doi</a:t>
            </a:r>
            <a:r>
              <a:rPr lang="en-GB" sz="1200" b="0" i="0" dirty="0">
                <a:solidFill>
                  <a:srgbClr val="0070C0"/>
                </a:solidFill>
                <a:effectLst/>
                <a:cs typeface="Arial" panose="020B0604020202020204" pitchFamily="34" charset="0"/>
              </a:rPr>
              <a:t>: 10.1080/09575140701594400</a:t>
            </a:r>
            <a:endParaRPr lang="en-GB" sz="1200" dirty="0">
              <a:solidFill>
                <a:srgbClr val="0070C0"/>
              </a:solidFill>
              <a:cs typeface="Arial" panose="020B0604020202020204" pitchFamily="34" charset="0"/>
            </a:endParaRPr>
          </a:p>
          <a:p>
            <a:pPr marL="0" indent="0">
              <a:buNone/>
            </a:pPr>
            <a:r>
              <a:rPr lang="en-GB" sz="1200" dirty="0">
                <a:solidFill>
                  <a:srgbClr val="0070C0"/>
                </a:solidFill>
              </a:rPr>
              <a:t>Montessori Partnership (2023) </a:t>
            </a:r>
            <a:r>
              <a:rPr lang="en-GB" sz="1200" i="1" dirty="0">
                <a:solidFill>
                  <a:srgbClr val="0070C0"/>
                </a:solidFill>
              </a:rPr>
              <a:t>The Montessori take on nature and outdoor play. </a:t>
            </a:r>
            <a:r>
              <a:rPr lang="en-GB" sz="1200" dirty="0">
                <a:solidFill>
                  <a:srgbClr val="0070C0"/>
                </a:solidFill>
              </a:rPr>
              <a:t>Available at </a:t>
            </a:r>
            <a:r>
              <a:rPr lang="en-GB" sz="1200" dirty="0">
                <a:solidFill>
                  <a:srgbClr val="0070C0"/>
                </a:solidFill>
                <a:hlinkClick r:id="rId10"/>
              </a:rPr>
              <a:t>https://www.montessoripartnership.com/the-montessori-take-on-nature-and-outdoor-play/</a:t>
            </a:r>
            <a:r>
              <a:rPr lang="en-GB" sz="1200" dirty="0">
                <a:solidFill>
                  <a:srgbClr val="0070C0"/>
                </a:solidFill>
              </a:rPr>
              <a:t>  (Accessed 17.08.2023)</a:t>
            </a:r>
          </a:p>
        </p:txBody>
      </p:sp>
    </p:spTree>
    <p:extLst>
      <p:ext uri="{BB962C8B-B14F-4D97-AF65-F5344CB8AC3E}">
        <p14:creationId xmlns:p14="http://schemas.microsoft.com/office/powerpoint/2010/main" val="574281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2378-1146-1C6B-B1D8-7F48911C34A9}"/>
              </a:ext>
            </a:extLst>
          </p:cNvPr>
          <p:cNvSpPr>
            <a:spLocks noGrp="1"/>
          </p:cNvSpPr>
          <p:nvPr>
            <p:ph type="title"/>
          </p:nvPr>
        </p:nvSpPr>
        <p:spPr/>
        <p:txBody>
          <a:bodyPr/>
          <a:lstStyle/>
          <a:p>
            <a:r>
              <a:rPr lang="cy-GB" dirty="0">
                <a:solidFill>
                  <a:srgbClr val="0070C0"/>
                </a:solidFill>
              </a:rPr>
              <a:t>Cyfeiriadau</a:t>
            </a:r>
          </a:p>
        </p:txBody>
      </p:sp>
      <p:sp>
        <p:nvSpPr>
          <p:cNvPr id="3" name="Content Placeholder 2">
            <a:extLst>
              <a:ext uri="{FF2B5EF4-FFF2-40B4-BE49-F238E27FC236}">
                <a16:creationId xmlns:a16="http://schemas.microsoft.com/office/drawing/2014/main" id="{528FE07B-F6EC-579C-E225-49BBF5D8F9BA}"/>
              </a:ext>
            </a:extLst>
          </p:cNvPr>
          <p:cNvSpPr>
            <a:spLocks noGrp="1"/>
          </p:cNvSpPr>
          <p:nvPr>
            <p:ph idx="1"/>
          </p:nvPr>
        </p:nvSpPr>
        <p:spPr/>
        <p:txBody>
          <a:bodyPr>
            <a:normAutofit fontScale="92500" lnSpcReduction="20000"/>
          </a:bodyPr>
          <a:lstStyle/>
          <a:p>
            <a:pPr marL="0" indent="0">
              <a:buNone/>
            </a:pPr>
            <a:r>
              <a:rPr lang="en-GB" sz="1200" dirty="0">
                <a:solidFill>
                  <a:srgbClr val="0070C0"/>
                </a:solidFill>
                <a:cs typeface="Arial" panose="020B0604020202020204" pitchFamily="34" charset="0"/>
              </a:rPr>
              <a:t>NHS (2022) </a:t>
            </a:r>
            <a:r>
              <a:rPr lang="en-GB" sz="1200" i="1" dirty="0">
                <a:solidFill>
                  <a:srgbClr val="0070C0"/>
                </a:solidFill>
                <a:cs typeface="Arial" panose="020B0604020202020204" pitchFamily="34" charset="0"/>
              </a:rPr>
              <a:t>Mental Health of Children &amp; Young People in England 2022. </a:t>
            </a:r>
            <a:r>
              <a:rPr lang="en-GB" sz="1200" dirty="0">
                <a:solidFill>
                  <a:srgbClr val="0070C0"/>
                </a:solidFill>
                <a:cs typeface="Arial" panose="020B0604020202020204" pitchFamily="34" charset="0"/>
              </a:rPr>
              <a:t>Available at </a:t>
            </a:r>
            <a:r>
              <a:rPr lang="en-GB" sz="1200" dirty="0">
                <a:solidFill>
                  <a:srgbClr val="0070C0"/>
                </a:solidFill>
                <a:cs typeface="Arial" panose="020B0604020202020204" pitchFamily="34" charset="0"/>
                <a:hlinkClick r:id="rId2"/>
              </a:rPr>
              <a:t>https://digital.nhs.uk/data-and-information/publications/statistical/mental-health-of-children-and-young-people-in-england/2022-follow-up-to-the-2017-survey</a:t>
            </a:r>
            <a:r>
              <a:rPr lang="en-GB" sz="1200" dirty="0">
                <a:solidFill>
                  <a:srgbClr val="0070C0"/>
                </a:solidFill>
                <a:cs typeface="Arial" panose="020B0604020202020204" pitchFamily="34" charset="0"/>
              </a:rPr>
              <a:t> (Accessed 17.08.2023)</a:t>
            </a:r>
          </a:p>
          <a:p>
            <a:pPr marL="0" indent="0">
              <a:buNone/>
            </a:pPr>
            <a:r>
              <a:rPr lang="en-GB" sz="1200" b="0" i="0" dirty="0">
                <a:solidFill>
                  <a:srgbClr val="0070C0"/>
                </a:solidFill>
                <a:effectLst/>
              </a:rPr>
              <a:t>Passy, R. (2014). School gardens: teaching and learning outside the front door. </a:t>
            </a:r>
            <a:r>
              <a:rPr lang="en-GB" sz="1200" b="0" i="1" dirty="0">
                <a:solidFill>
                  <a:srgbClr val="0070C0"/>
                </a:solidFill>
                <a:effectLst/>
              </a:rPr>
              <a:t>Education</a:t>
            </a:r>
            <a:r>
              <a:rPr lang="en-GB" sz="1200" b="0" i="0" dirty="0">
                <a:solidFill>
                  <a:srgbClr val="0070C0"/>
                </a:solidFill>
                <a:effectLst/>
              </a:rPr>
              <a:t> 42, 23–38. </a:t>
            </a:r>
            <a:r>
              <a:rPr lang="en-GB" sz="1200" b="0" i="0" dirty="0" err="1">
                <a:solidFill>
                  <a:srgbClr val="0070C0"/>
                </a:solidFill>
                <a:effectLst/>
              </a:rPr>
              <a:t>doi</a:t>
            </a:r>
            <a:r>
              <a:rPr lang="en-GB" sz="1200" b="0" i="0" dirty="0">
                <a:solidFill>
                  <a:srgbClr val="0070C0"/>
                </a:solidFill>
                <a:effectLst/>
              </a:rPr>
              <a:t>: 10.1080/03004279.2011.636371</a:t>
            </a:r>
            <a:endParaRPr lang="en-GB" sz="1200" dirty="0">
              <a:solidFill>
                <a:srgbClr val="0070C0"/>
              </a:solidFill>
              <a:cs typeface="Arial" panose="020B0604020202020204" pitchFamily="34" charset="0"/>
            </a:endParaRPr>
          </a:p>
          <a:p>
            <a:pPr marL="0" indent="0">
              <a:buNone/>
            </a:pPr>
            <a:r>
              <a:rPr lang="en-GB" sz="1200" dirty="0">
                <a:solidFill>
                  <a:srgbClr val="0070C0"/>
                </a:solidFill>
                <a:cs typeface="Arial" panose="020B0604020202020204" pitchFamily="34" charset="0"/>
              </a:rPr>
              <a:t>Play Wales. </a:t>
            </a:r>
            <a:r>
              <a:rPr lang="en-GB" sz="1200" i="1" dirty="0">
                <a:solidFill>
                  <a:srgbClr val="0070C0"/>
                </a:solidFill>
                <a:cs typeface="Arial" panose="020B0604020202020204" pitchFamily="34" charset="0"/>
              </a:rPr>
              <a:t>Championing Children’s Play. </a:t>
            </a:r>
            <a:r>
              <a:rPr lang="en-GB" sz="1200" dirty="0">
                <a:solidFill>
                  <a:srgbClr val="0070C0"/>
                </a:solidFill>
                <a:cs typeface="Arial" panose="020B0604020202020204" pitchFamily="34" charset="0"/>
              </a:rPr>
              <a:t> Available at  </a:t>
            </a:r>
            <a:r>
              <a:rPr lang="en-GB" sz="1200" dirty="0">
                <a:solidFill>
                  <a:srgbClr val="0070C0"/>
                </a:solidFill>
                <a:cs typeface="Arial" panose="020B0604020202020204" pitchFamily="34" charset="0"/>
                <a:hlinkClick r:id="rId3"/>
              </a:rPr>
              <a:t>https://play.wales/</a:t>
            </a:r>
            <a:r>
              <a:rPr lang="en-GB" sz="1200" dirty="0">
                <a:solidFill>
                  <a:srgbClr val="0070C0"/>
                </a:solidFill>
                <a:cs typeface="Arial" panose="020B0604020202020204" pitchFamily="34" charset="0"/>
              </a:rPr>
              <a:t>  (Accessed 17.08.2023)</a:t>
            </a:r>
          </a:p>
          <a:p>
            <a:pPr marL="0" indent="0">
              <a:buNone/>
            </a:pPr>
            <a:r>
              <a:rPr lang="en-GB" sz="1200" dirty="0">
                <a:solidFill>
                  <a:srgbClr val="0070C0"/>
                </a:solidFill>
                <a:latin typeface="Arial" panose="020B0604020202020204" pitchFamily="34" charset="0"/>
                <a:cs typeface="Arial" panose="020B0604020202020204" pitchFamily="34" charset="0"/>
              </a:rPr>
              <a:t>Tovey, H. (2007) Playing Outdoors: Spaces And Places, Risk And Challenge: Spaces and Places, Risks and Challenge (Debating Play). 1st </a:t>
            </a:r>
            <a:r>
              <a:rPr lang="en-GB" sz="1200" dirty="0" err="1">
                <a:solidFill>
                  <a:srgbClr val="0070C0"/>
                </a:solidFill>
                <a:latin typeface="Arial" panose="020B0604020202020204" pitchFamily="34" charset="0"/>
                <a:cs typeface="Arial" panose="020B0604020202020204" pitchFamily="34" charset="0"/>
              </a:rPr>
              <a:t>edn</a:t>
            </a:r>
            <a:r>
              <a:rPr lang="en-GB" sz="1200" dirty="0">
                <a:solidFill>
                  <a:srgbClr val="0070C0"/>
                </a:solidFill>
                <a:latin typeface="Arial" panose="020B0604020202020204" pitchFamily="34" charset="0"/>
                <a:cs typeface="Arial" panose="020B0604020202020204" pitchFamily="34" charset="0"/>
              </a:rPr>
              <a:t>. Open University Press</a:t>
            </a:r>
          </a:p>
          <a:p>
            <a:pPr marL="0" indent="0">
              <a:buNone/>
            </a:pPr>
            <a:r>
              <a:rPr lang="en-GB" sz="1200" dirty="0">
                <a:solidFill>
                  <a:schemeClr val="accent1">
                    <a:lumMod val="75000"/>
                  </a:schemeClr>
                </a:solidFill>
              </a:rPr>
              <a:t>Tinney, G. (2023) </a:t>
            </a:r>
            <a:r>
              <a:rPr lang="en-GB" sz="1200" i="1" dirty="0">
                <a:solidFill>
                  <a:schemeClr val="accent1">
                    <a:lumMod val="75000"/>
                  </a:schemeClr>
                </a:solidFill>
              </a:rPr>
              <a:t>Big changes! The Great Outdoors and the Curriculum for Wales. </a:t>
            </a:r>
            <a:r>
              <a:rPr lang="en-GB" sz="1200" dirty="0">
                <a:solidFill>
                  <a:schemeClr val="accent1">
                    <a:lumMod val="75000"/>
                  </a:schemeClr>
                </a:solidFill>
              </a:rPr>
              <a:t>Available at </a:t>
            </a:r>
            <a:r>
              <a:rPr lang="en-GB" sz="1200" u="sng" dirty="0">
                <a:solidFill>
                  <a:schemeClr val="accent1">
                    <a:lumMod val="75000"/>
                  </a:schemeClr>
                </a:solidFill>
                <a:hlinkClick r:id="rId4">
                  <a:extLst>
                    <a:ext uri="{A12FA001-AC4F-418D-AE19-62706E023703}">
                      <ahyp:hlinkClr xmlns:ahyp="http://schemas.microsoft.com/office/drawing/2018/hyperlinkcolor" val="tx"/>
                    </a:ext>
                  </a:extLst>
                </a:hlinkClick>
              </a:rPr>
              <a:t>Big changes! The Great Outdoors and the Curriculum for Wales - Research Repository</a:t>
            </a:r>
            <a:r>
              <a:rPr lang="en-GB" sz="1200" dirty="0">
                <a:solidFill>
                  <a:schemeClr val="accent1">
                    <a:lumMod val="75000"/>
                  </a:schemeClr>
                </a:solidFill>
              </a:rPr>
              <a:t> </a:t>
            </a:r>
            <a:endParaRPr lang="en-GB" sz="1200" dirty="0">
              <a:solidFill>
                <a:schemeClr val="accent1">
                  <a:lumMod val="75000"/>
                </a:schemeClr>
              </a:solidFill>
              <a:cs typeface="Arial" panose="020B0604020202020204" pitchFamily="34" charset="0"/>
            </a:endParaRPr>
          </a:p>
          <a:p>
            <a:pPr marL="0" indent="0">
              <a:buNone/>
            </a:pPr>
            <a:r>
              <a:rPr lang="en-GB" sz="1200" dirty="0">
                <a:solidFill>
                  <a:srgbClr val="0070C0"/>
                </a:solidFill>
                <a:ea typeface="+mn-lt"/>
                <a:cs typeface="Arial" panose="020B0604020202020204" pitchFamily="34" charset="0"/>
              </a:rPr>
              <a:t>United Nations, (1989) Convention on the Rights of the Child. Available at: https://www.unicef.org.uk/wp-content/uploads/2016/08/unicef-convention-rights-child-uncrc.pdf (Accessed: 31 Jan 2023).</a:t>
            </a:r>
          </a:p>
          <a:p>
            <a:pPr marL="0" indent="0">
              <a:buNone/>
            </a:pPr>
            <a:r>
              <a:rPr lang="en-GB" sz="1200" dirty="0">
                <a:solidFill>
                  <a:srgbClr val="0070C0"/>
                </a:solidFill>
                <a:cs typeface="Arial" panose="020B0604020202020204" pitchFamily="34" charset="0"/>
              </a:rPr>
              <a:t>University of Exeter (2019)  </a:t>
            </a:r>
            <a:r>
              <a:rPr lang="en-GB" sz="1200" i="1" dirty="0">
                <a:solidFill>
                  <a:srgbClr val="0070C0"/>
                </a:solidFill>
                <a:cs typeface="Arial" panose="020B0604020202020204" pitchFamily="34" charset="0"/>
              </a:rPr>
              <a:t>How immersion in nature benefits your health. </a:t>
            </a:r>
            <a:r>
              <a:rPr lang="en-GB" sz="1200" dirty="0">
                <a:solidFill>
                  <a:srgbClr val="0070C0"/>
                </a:solidFill>
                <a:cs typeface="Arial" panose="020B0604020202020204" pitchFamily="34" charset="0"/>
              </a:rPr>
              <a:t>Available at </a:t>
            </a:r>
            <a:r>
              <a:rPr lang="en-GB" sz="1200" i="1" dirty="0">
                <a:solidFill>
                  <a:srgbClr val="0563C1"/>
                </a:solidFill>
                <a:cs typeface="Arial" panose="020B0604020202020204" pitchFamily="34" charset="0"/>
                <a:hlinkClick r:id="rId5">
                  <a:extLst>
                    <a:ext uri="{A12FA001-AC4F-418D-AE19-62706E023703}">
                      <ahyp:hlinkClr xmlns:ahyp="http://schemas.microsoft.com/office/drawing/2018/hyperlinkcolor" val="tx"/>
                    </a:ext>
                  </a:extLst>
                </a:hlinkClick>
              </a:rPr>
              <a:t>https://e360.yale.edu/features/</a:t>
            </a:r>
            <a:r>
              <a:rPr lang="en-GB" sz="1200" i="1" dirty="0">
                <a:solidFill>
                  <a:srgbClr val="0070C0"/>
                </a:solidFill>
                <a:cs typeface="Arial" panose="020B0604020202020204" pitchFamily="34" charset="0"/>
                <a:hlinkClick r:id="rId5">
                  <a:extLst>
                    <a:ext uri="{A12FA001-AC4F-418D-AE19-62706E023703}">
                      <ahyp:hlinkClr xmlns:ahyp="http://schemas.microsoft.com/office/drawing/2018/hyperlinkcolor" val="tx"/>
                    </a:ext>
                  </a:extLst>
                </a:hlinkClick>
              </a:rPr>
              <a:t>ecopsychology-how-immersion-in-nature-benefits-your-health</a:t>
            </a:r>
            <a:r>
              <a:rPr lang="en-GB" sz="1200" i="1" dirty="0">
                <a:solidFill>
                  <a:srgbClr val="0070C0"/>
                </a:solidFill>
                <a:cs typeface="Arial" panose="020B0604020202020204" pitchFamily="34" charset="0"/>
              </a:rPr>
              <a:t>  (Accessed 24.01.2023)</a:t>
            </a:r>
          </a:p>
          <a:p>
            <a:pPr marL="0" indent="0">
              <a:buNone/>
            </a:pPr>
            <a:r>
              <a:rPr lang="en-GB" sz="1200" dirty="0">
                <a:solidFill>
                  <a:srgbClr val="0070C0"/>
                </a:solidFill>
                <a:cs typeface="Arial" panose="020B0604020202020204" pitchFamily="34" charset="0"/>
              </a:rPr>
              <a:t>University of Hull (2022) </a:t>
            </a:r>
            <a:r>
              <a:rPr lang="en-GB" sz="1200" i="1" dirty="0">
                <a:solidFill>
                  <a:srgbClr val="0070C0"/>
                </a:solidFill>
                <a:cs typeface="Arial" panose="020B0604020202020204" pitchFamily="34" charset="0"/>
              </a:rPr>
              <a:t>Impact of Covid-19 on outdoor learning among children. </a:t>
            </a:r>
            <a:r>
              <a:rPr lang="en-GB" sz="1200" dirty="0">
                <a:solidFill>
                  <a:srgbClr val="0070C0"/>
                </a:solidFill>
                <a:cs typeface="Arial" panose="020B0604020202020204" pitchFamily="34" charset="0"/>
              </a:rPr>
              <a:t>Available at </a:t>
            </a:r>
            <a:r>
              <a:rPr lang="en-GB" sz="1200" dirty="0">
                <a:solidFill>
                  <a:srgbClr val="0070C0"/>
                </a:solidFill>
                <a:cs typeface="Arial" panose="020B0604020202020204" pitchFamily="34" charset="0"/>
                <a:hlinkClick r:id="rId6"/>
              </a:rPr>
              <a:t>https://www.hull.ac.uk/work-with-us/more/media-centre/news/2020/impact-of-covid-19-on-outdoor-learning-among-children-studied-by-university-phd-researcher</a:t>
            </a:r>
            <a:r>
              <a:rPr lang="en-GB" sz="1200" dirty="0">
                <a:solidFill>
                  <a:srgbClr val="0070C0"/>
                </a:solidFill>
                <a:cs typeface="Arial" panose="020B0604020202020204" pitchFamily="34" charset="0"/>
              </a:rPr>
              <a:t> (Accessed 17.08.2023)</a:t>
            </a:r>
            <a:endParaRPr lang="en-GB" sz="1200" i="1" dirty="0">
              <a:solidFill>
                <a:srgbClr val="0070C0"/>
              </a:solidFill>
              <a:cs typeface="Arial" panose="020B0604020202020204" pitchFamily="34" charset="0"/>
            </a:endParaRPr>
          </a:p>
          <a:p>
            <a:pPr marL="0" indent="0">
              <a:buNone/>
            </a:pPr>
            <a:r>
              <a:rPr lang="en-GB" sz="1200" dirty="0">
                <a:solidFill>
                  <a:srgbClr val="0070C0"/>
                </a:solidFill>
                <a:cs typeface="Arial" panose="020B0604020202020204" pitchFamily="34" charset="0"/>
              </a:rPr>
              <a:t>Very Well Mind (2022) </a:t>
            </a:r>
            <a:r>
              <a:rPr lang="en-GB" sz="1200" i="1" dirty="0">
                <a:solidFill>
                  <a:srgbClr val="0070C0"/>
                </a:solidFill>
                <a:cs typeface="Arial" panose="020B0604020202020204" pitchFamily="34" charset="0"/>
              </a:rPr>
              <a:t>Outdoor Learning Benefits </a:t>
            </a:r>
            <a:r>
              <a:rPr lang="en-GB" sz="1200" dirty="0">
                <a:solidFill>
                  <a:srgbClr val="0070C0"/>
                </a:solidFill>
                <a:cs typeface="Arial" panose="020B0604020202020204" pitchFamily="34" charset="0"/>
              </a:rPr>
              <a:t>Available at </a:t>
            </a:r>
            <a:r>
              <a:rPr lang="en-GB" sz="1200" dirty="0">
                <a:solidFill>
                  <a:srgbClr val="0070C0"/>
                </a:solidFill>
                <a:cs typeface="Arial" panose="020B0604020202020204" pitchFamily="34" charset="0"/>
                <a:hlinkClick r:id="rId7"/>
              </a:rPr>
              <a:t>https://www.verywellmind.com/outdoor-learning-school-kids-benefits-expert-advice-6455659</a:t>
            </a:r>
            <a:r>
              <a:rPr lang="en-GB" sz="1200" dirty="0">
                <a:solidFill>
                  <a:srgbClr val="0070C0"/>
                </a:solidFill>
                <a:cs typeface="Arial" panose="020B0604020202020204" pitchFamily="34" charset="0"/>
              </a:rPr>
              <a:t> (Accessed 17.08.2023)</a:t>
            </a:r>
          </a:p>
          <a:p>
            <a:pPr marL="0" indent="0">
              <a:buNone/>
            </a:pPr>
            <a:r>
              <a:rPr lang="en-GB" sz="1200" dirty="0">
                <a:solidFill>
                  <a:srgbClr val="0070C0"/>
                </a:solidFill>
                <a:cs typeface="Arial" panose="020B0604020202020204" pitchFamily="34" charset="0"/>
              </a:rPr>
              <a:t>Wales Government (2014) </a:t>
            </a:r>
            <a:r>
              <a:rPr lang="en-GB" sz="1200" i="1" dirty="0">
                <a:solidFill>
                  <a:srgbClr val="0070C0"/>
                </a:solidFill>
                <a:cs typeface="Arial" panose="020B0604020202020204" pitchFamily="34" charset="0"/>
              </a:rPr>
              <a:t>Wales: A Play Friendly Country. Available at </a:t>
            </a:r>
            <a:r>
              <a:rPr lang="en-GB" sz="1200" i="1" dirty="0">
                <a:solidFill>
                  <a:srgbClr val="0070C0"/>
                </a:solidFill>
                <a:cs typeface="Arial" panose="020B0604020202020204" pitchFamily="34" charset="0"/>
                <a:hlinkClick r:id="rId8"/>
              </a:rPr>
              <a:t>https://www.gov.wales/sites/default/files/publications/2019-07/wales-a-play-friendly-country.pdf</a:t>
            </a:r>
            <a:r>
              <a:rPr lang="en-GB" sz="1200" i="1" dirty="0">
                <a:solidFill>
                  <a:srgbClr val="0070C0"/>
                </a:solidFill>
                <a:cs typeface="Arial" panose="020B0604020202020204" pitchFamily="34" charset="0"/>
              </a:rPr>
              <a:t>  (Accessed 17.08.2023)</a:t>
            </a:r>
          </a:p>
          <a:p>
            <a:pPr marL="0" indent="0">
              <a:buNone/>
            </a:pPr>
            <a:r>
              <a:rPr lang="en-GB" sz="1200" dirty="0">
                <a:solidFill>
                  <a:srgbClr val="0070C0"/>
                </a:solidFill>
                <a:cs typeface="Arial" panose="020B0604020202020204" pitchFamily="34" charset="0"/>
              </a:rPr>
              <a:t>Welsh Assembly Government (2009) </a:t>
            </a:r>
            <a:r>
              <a:rPr lang="en-GB" sz="1200" i="1" dirty="0">
                <a:solidFill>
                  <a:srgbClr val="0070C0"/>
                </a:solidFill>
                <a:cs typeface="Arial" panose="020B0604020202020204" pitchFamily="34" charset="0"/>
              </a:rPr>
              <a:t>Foundation Phase Outdoor learning Handbook. </a:t>
            </a:r>
            <a:r>
              <a:rPr lang="en-GB" sz="1200" dirty="0">
                <a:solidFill>
                  <a:srgbClr val="0070C0"/>
                </a:solidFill>
                <a:cs typeface="Arial" panose="020B0604020202020204" pitchFamily="34" charset="0"/>
              </a:rPr>
              <a:t>Available at </a:t>
            </a:r>
            <a:r>
              <a:rPr lang="en-GB" sz="1200" dirty="0">
                <a:solidFill>
                  <a:srgbClr val="0070C0"/>
                </a:solidFill>
                <a:cs typeface="Arial" panose="020B0604020202020204" pitchFamily="34" charset="0"/>
                <a:hlinkClick r:id="rId9"/>
              </a:rPr>
              <a:t>https://hwb.gov.wales/storage/fcb8539c-9be7-4883-8542-35d7b54b56f2/foundation-phase-outdoor-learning-handbook.pdf#:~:text=Outdoor%20learning%20is%20not%20just%20taking%20indoor%20activities,than%20a%20bank%20of%20lesson%20plans%20or%20resources</a:t>
            </a:r>
            <a:r>
              <a:rPr lang="en-GB" sz="1200" dirty="0">
                <a:solidFill>
                  <a:srgbClr val="0070C0"/>
                </a:solidFill>
                <a:cs typeface="Arial" panose="020B0604020202020204" pitchFamily="34" charset="0"/>
              </a:rPr>
              <a:t>. (Accessed 17.08.2023)</a:t>
            </a:r>
          </a:p>
          <a:p>
            <a:pPr marL="0" indent="0">
              <a:buNone/>
            </a:pPr>
            <a:r>
              <a:rPr lang="en-GB" sz="1200" dirty="0">
                <a:solidFill>
                  <a:srgbClr val="0070C0"/>
                </a:solidFill>
                <a:cs typeface="Arial" panose="020B0604020202020204" pitchFamily="34" charset="0"/>
              </a:rPr>
              <a:t>Welsh Parliament (2022) </a:t>
            </a:r>
            <a:r>
              <a:rPr lang="en-GB" sz="1200" i="1" dirty="0">
                <a:solidFill>
                  <a:srgbClr val="0070C0"/>
                </a:solidFill>
                <a:cs typeface="Arial" panose="020B0604020202020204" pitchFamily="34" charset="0"/>
              </a:rPr>
              <a:t>Children &amp; Young People: Is there a mental health crisis? </a:t>
            </a:r>
            <a:r>
              <a:rPr lang="en-GB" sz="1200" dirty="0">
                <a:solidFill>
                  <a:srgbClr val="0070C0"/>
                </a:solidFill>
                <a:cs typeface="Arial" panose="020B0604020202020204" pitchFamily="34" charset="0"/>
              </a:rPr>
              <a:t>Available at </a:t>
            </a:r>
            <a:r>
              <a:rPr lang="en-GB" sz="1200" dirty="0">
                <a:solidFill>
                  <a:srgbClr val="0070C0"/>
                </a:solidFill>
                <a:cs typeface="Arial" panose="020B0604020202020204" pitchFamily="34" charset="0"/>
                <a:hlinkClick r:id="rId10"/>
              </a:rPr>
              <a:t>https://research.senedd.wales/research-articles/children-and-young-people-is-there-a-mental-health-crisis/</a:t>
            </a:r>
            <a:r>
              <a:rPr lang="en-GB" sz="1200" dirty="0">
                <a:solidFill>
                  <a:srgbClr val="0070C0"/>
                </a:solidFill>
                <a:cs typeface="Arial" panose="020B0604020202020204" pitchFamily="34" charset="0"/>
              </a:rPr>
              <a:t> (Accessed 17.08.2023)</a:t>
            </a:r>
          </a:p>
        </p:txBody>
      </p:sp>
    </p:spTree>
    <p:extLst>
      <p:ext uri="{BB962C8B-B14F-4D97-AF65-F5344CB8AC3E}">
        <p14:creationId xmlns:p14="http://schemas.microsoft.com/office/powerpoint/2010/main" val="30643230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3099</Words>
  <Application>Microsoft Office PowerPoint</Application>
  <PresentationFormat>Widescreen</PresentationFormat>
  <Paragraphs>227</Paragraphs>
  <Slides>26</Slides>
  <Notes>0</Notes>
  <HiddenSlides>0</HiddenSlides>
  <MMClips>0</MMClips>
  <ScaleCrop>false</ScaleCrop>
  <HeadingPairs>
    <vt:vector size="6" baseType="variant">
      <vt:variant>
        <vt:lpstr>Fonts Used</vt:lpstr>
      </vt:variant>
      <vt:variant>
        <vt:i4>14</vt:i4>
      </vt:variant>
      <vt:variant>
        <vt:lpstr>Theme</vt:lpstr>
      </vt:variant>
      <vt:variant>
        <vt:i4>2</vt:i4>
      </vt:variant>
      <vt:variant>
        <vt:lpstr>Slide Titles</vt:lpstr>
      </vt:variant>
      <vt:variant>
        <vt:i4>26</vt:i4>
      </vt:variant>
    </vt:vector>
  </HeadingPairs>
  <TitlesOfParts>
    <vt:vector size="42" baseType="lpstr">
      <vt:lpstr>BarlowRegular</vt:lpstr>
      <vt:lpstr>MADETommySoft-Light</vt:lpstr>
      <vt:lpstr>museo_sans500</vt:lpstr>
      <vt:lpstr>Myriad Pro</vt:lpstr>
      <vt:lpstr>Noto Sans JP</vt:lpstr>
      <vt:lpstr>proxima-nova</vt:lpstr>
      <vt:lpstr>Segoe UI Web (West European)</vt:lpstr>
      <vt:lpstr>Arial</vt:lpstr>
      <vt:lpstr>Calibri</vt:lpstr>
      <vt:lpstr>Calibri Light</vt:lpstr>
      <vt:lpstr>Montserrat</vt:lpstr>
      <vt:lpstr>Roboto</vt:lpstr>
      <vt:lpstr>Source Sans Pro</vt:lpstr>
      <vt:lpstr>Ubuntu</vt:lpstr>
      <vt:lpstr>Office Theme</vt:lpstr>
      <vt:lpstr>20140311PresentationUWTSDTemplate</vt:lpstr>
      <vt:lpstr>ECIE6001C  Symud i ffwrdd o'r ystafell ddosbarth draddodiadol: Addysg a Dysgu yn yr Awyr Agored </vt:lpstr>
      <vt:lpstr>PowerPoint Presentation</vt:lpstr>
      <vt:lpstr>PowerPoint Presentation</vt:lpstr>
      <vt:lpstr>PowerPoint Presentation</vt:lpstr>
      <vt:lpstr>PowerPoint Presentation</vt:lpstr>
      <vt:lpstr>Rhaglen</vt:lpstr>
      <vt:lpstr>Beth yw rôl addysg a dysgu awyr agored?</vt:lpstr>
      <vt:lpstr>Beth yw rôl addysg a dysgu awyr agored?</vt:lpstr>
      <vt:lpstr>Beth yw rôl addysg a dysgu awyr agored?</vt:lpstr>
      <vt:lpstr>Beth yw'r themâu allweddol sy'n dod trwy addysg a dysgu awyr agored?</vt:lpstr>
      <vt:lpstr>Effaith ar iechyd corfforol cadarnhaol ac iechyd meddwl a lles</vt:lpstr>
      <vt:lpstr>Effaith ar iechyd corfforol cadarnhaol ac iechyd meddwl a lles</vt:lpstr>
      <vt:lpstr>Effaith cwricwlwm newydd ar addysg a dysgu awyr agored</vt:lpstr>
      <vt:lpstr>Rhai safbwyntiau cyferbyniol</vt:lpstr>
      <vt:lpstr>Ymwybyddiaeth Amgylcheddol/Cynaliadwyedd</vt:lpstr>
      <vt:lpstr>Ymwybyddiaeth Amgylcheddol/ Cynaliadwyedd</vt:lpstr>
      <vt:lpstr>Safbwyntiau cyferbyniol</vt:lpstr>
      <vt:lpstr>PowerPoint Presentation</vt:lpstr>
      <vt:lpstr>Datblygu Sgiliau</vt:lpstr>
      <vt:lpstr>Datblygu Sgiliau</vt:lpstr>
      <vt:lpstr>Safbwyntiau cyferbyniol</vt:lpstr>
      <vt:lpstr>Rhai polisïau i ymgysylltu â nhw</vt:lpstr>
      <vt:lpstr>Rhai damcaniaethwyr i’w hastudio</vt:lpstr>
      <vt:lpstr>PowerPoint Presentation</vt:lpstr>
      <vt:lpstr>Cyfeiriadau</vt:lpstr>
      <vt:lpstr>Cyfeiriadau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ECIE6001  Moving away from the traditional classroom: Outdoor Education and Learning</dc:title>
  <dc:creator>Victoria Girton-Smith</dc:creator>
  <cp:lastModifiedBy>Sue Ainsworth</cp:lastModifiedBy>
  <cp:revision>34</cp:revision>
  <dcterms:created xsi:type="dcterms:W3CDTF">2022-03-02T09:43:12Z</dcterms:created>
  <dcterms:modified xsi:type="dcterms:W3CDTF">2025-08-24T15:38:03Z</dcterms:modified>
</cp:coreProperties>
</file>