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8" r:id="rId3"/>
    <p:sldId id="260" r:id="rId4"/>
    <p:sldId id="259" r:id="rId5"/>
    <p:sldId id="262" r:id="rId6"/>
    <p:sldId id="263" r:id="rId7"/>
    <p:sldId id="264"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CDBDB4-9215-4D08-B36E-AEB5F18764E3}" v="1654" dt="2021-02-04T13:26:01.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50629" autoAdjust="0"/>
  </p:normalViewPr>
  <p:slideViewPr>
    <p:cSldViewPr snapToGrid="0">
      <p:cViewPr varScale="1">
        <p:scale>
          <a:sx n="37" d="100"/>
          <a:sy n="37" d="100"/>
        </p:scale>
        <p:origin x="181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08/02/2021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Alis direct aim/purpose was to kill his mother and therefore direct intention can be established. </a:t>
            </a:r>
          </a:p>
          <a:p>
            <a:r>
              <a:rPr lang="en-US">
                <a:cs typeface="Calibri"/>
              </a:rPr>
              <a:t>The fact that Ali appears to have done this based on a good motive (to put his mother out of her suffering) does not prevent the MR being established (Re A (conjoined twins) [2000]).</a:t>
            </a:r>
            <a:endParaRPr lang="en-US" dirty="0">
              <a:cs typeface="Calibri"/>
            </a:endParaRPr>
          </a:p>
          <a:p>
            <a:r>
              <a:rPr lang="en-US">
                <a:cs typeface="Calibri"/>
              </a:rPr>
              <a:t>There have been cases where D's good motive has prevented criminal liability from being established, but these should have been decided based on the defence of necessity (Steane [1947]).</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5</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Direct intention: It was not Barry's aim or purpose to cause the damage, so no direct intention.</a:t>
            </a:r>
          </a:p>
          <a:p>
            <a:r>
              <a:rPr lang="en-US">
                <a:cs typeface="Calibri"/>
              </a:rPr>
              <a:t>Indirect intention: - Woollin [1998]</a:t>
            </a:r>
            <a:endParaRPr lang="en-US" dirty="0">
              <a:cs typeface="Calibri"/>
            </a:endParaRPr>
          </a:p>
          <a:p>
            <a:r>
              <a:rPr lang="en-US">
                <a:cs typeface="Calibri"/>
              </a:rPr>
              <a:t>1. Was the result a virtually certain consequence? - YES</a:t>
            </a:r>
            <a:endParaRPr lang="en-US" dirty="0">
              <a:cs typeface="Calibri"/>
            </a:endParaRPr>
          </a:p>
          <a:p>
            <a:r>
              <a:rPr lang="en-US">
                <a:cs typeface="Calibri"/>
              </a:rPr>
              <a:t>2. Was Barry aware that it was a virtually certain consequence – NO as he could not smell the gas.  -No indirect intention</a:t>
            </a:r>
            <a:endParaRPr lang="en-US" dirty="0">
              <a:cs typeface="Calibri"/>
            </a:endParaRPr>
          </a:p>
          <a:p>
            <a:endParaRPr lang="en-US" dirty="0">
              <a:cs typeface="Calibri"/>
            </a:endParaRPr>
          </a:p>
          <a:p>
            <a:r>
              <a:rPr lang="en-US">
                <a:cs typeface="Calibri"/>
              </a:rPr>
              <a:t>Recklessness: Criminal damage can be committed recklessly.</a:t>
            </a:r>
            <a:endParaRPr lang="en-US" dirty="0">
              <a:cs typeface="Calibri"/>
            </a:endParaRPr>
          </a:p>
          <a:p>
            <a:r>
              <a:rPr lang="en-US">
                <a:cs typeface="Calibri"/>
              </a:rPr>
              <a:t>Under the previous Caldwell/objective recklessness Barry would have been found reckless as a reasonable person would have considered the risk.</a:t>
            </a:r>
            <a:endParaRPr lang="en-US" dirty="0">
              <a:cs typeface="Calibri"/>
            </a:endParaRPr>
          </a:p>
          <a:p>
            <a:r>
              <a:rPr lang="en-US">
                <a:cs typeface="Calibri"/>
              </a:rPr>
              <a:t>However, the current law since G and another [2003] where the House of Lords held that criminal damage requires proof of subjective recklessness. Based on the case facts, Barry has not go the MR of the offence as he did not foresee the risk.</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6</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Identify the doctrine of transferred malice.</a:t>
            </a:r>
          </a:p>
          <a:p>
            <a:r>
              <a:rPr lang="en-US">
                <a:cs typeface="Calibri"/>
              </a:rPr>
              <a:t>In this scenario the doctrine will not apply because the resulting offence (battery) was not the one intended (criminal damage) - Pembliton [1874].</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7</a:t>
            </a:fld>
            <a:endParaRPr lang="en-GB"/>
          </a:p>
        </p:txBody>
      </p:sp>
    </p:spTree>
    <p:extLst>
      <p:ext uri="{BB962C8B-B14F-4D97-AF65-F5344CB8AC3E}">
        <p14:creationId xmlns:p14="http://schemas.microsoft.com/office/powerpoint/2010/main" val="2385612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global.oup.com/uk/orc/law/criminal/child_ormerod/resources/mcqs/ch03/"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xmlns="" id="{D2C4BFA1-2075-4901-9E24-E41D1FDD51F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xmlns="" id="{985A7375-E3AF-4F5C-85AE-17E8832952CA}"/>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xmlns="" id="{F0307F65-8304-4FA8-A841-D4D7625411B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xmlns="" id="{C8B8394C-136F-4E05-A002-D93A5E79CD5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xmlns="" id="{053FB2EE-284F-4C87-AB3D-BBF87A9FAB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a:solidFill>
                  <a:schemeClr val="bg2"/>
                </a:solidFill>
                <a:cs typeface="Calibri Light"/>
              </a:rPr>
              <a:t>Mens Rea tutorial</a:t>
            </a:r>
            <a:endParaRPr lang="en-GB" sz="4000">
              <a:solidFill>
                <a:schemeClr val="bg2"/>
              </a:solidFill>
            </a:endParaRPr>
          </a:p>
        </p:txBody>
      </p:sp>
      <p:sp>
        <p:nvSpPr>
          <p:cNvPr id="3" name="TextBox 2"/>
          <p:cNvSpPr txBox="1"/>
          <p:nvPr/>
        </p:nvSpPr>
        <p:spPr>
          <a:xfrm>
            <a:off x="5196840" y="4343400"/>
            <a:ext cx="7393578" cy="369332"/>
          </a:xfrm>
          <a:prstGeom prst="rect">
            <a:avLst/>
          </a:prstGeom>
          <a:noFill/>
        </p:spPr>
        <p:txBody>
          <a:bodyPr wrap="square" rtlCol="0">
            <a:spAutoFit/>
          </a:bodyPr>
          <a:lstStyle/>
          <a:p>
            <a:r>
              <a:rPr lang="en-GB" dirty="0" smtClean="0"/>
              <a:t>Laura Knight</a:t>
            </a:r>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9122D980-3C76-473E-BAB0-5C71A415A459}"/>
              </a:ext>
            </a:extLst>
          </p:cNvPr>
          <p:cNvSpPr>
            <a:spLocks noGrp="1"/>
          </p:cNvSpPr>
          <p:nvPr>
            <p:ph type="title"/>
          </p:nvPr>
        </p:nvSpPr>
        <p:spPr>
          <a:xfrm>
            <a:off x="6094105" y="802955"/>
            <a:ext cx="4977976" cy="1454051"/>
          </a:xfrm>
        </p:spPr>
        <p:txBody>
          <a:bodyPr>
            <a:normAutofit/>
          </a:bodyPr>
          <a:lstStyle/>
          <a:p>
            <a:r>
              <a:rPr lang="en-GB">
                <a:solidFill>
                  <a:srgbClr val="000000"/>
                </a:solidFill>
                <a:cs typeface="Calibri Light"/>
              </a:rPr>
              <a:t>Quiz</a:t>
            </a:r>
            <a:endParaRPr lang="en-GB">
              <a:solidFill>
                <a:srgbClr val="000000"/>
              </a:solidFill>
            </a:endParaRPr>
          </a:p>
        </p:txBody>
      </p:sp>
      <p:sp>
        <p:nvSpPr>
          <p:cNvPr id="25"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2" descr="Logo&#10;&#10;Description automatically generated">
            <a:extLst>
              <a:ext uri="{FF2B5EF4-FFF2-40B4-BE49-F238E27FC236}">
                <a16:creationId xmlns:a16="http://schemas.microsoft.com/office/drawing/2014/main" xmlns="" id="{11647B96-9D8E-4A14-B12B-69028202435F}"/>
              </a:ext>
            </a:extLst>
          </p:cNvPr>
          <p:cNvPicPr>
            <a:picLocks noChangeAspect="1"/>
          </p:cNvPicPr>
          <p:nvPr/>
        </p:nvPicPr>
        <p:blipFill rotWithShape="1">
          <a:blip r:embed="rId3">
            <a:alphaModFix/>
          </a:blip>
          <a:srcRect r="4460"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B2A6D06C-9F05-4E7E-A9EB-D0872CD94949}"/>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2000">
                <a:solidFill>
                  <a:srgbClr val="000000"/>
                </a:solidFill>
                <a:ea typeface="+mn-lt"/>
                <a:cs typeface="+mn-lt"/>
                <a:hlinkClick r:id="rId4"/>
              </a:rPr>
              <a:t>http://global.oup.com/uk/orc/law/criminal/child_ormerod/resources/mcqs/ch03/</a:t>
            </a:r>
            <a:endParaRPr lang="en-GB" sz="2000">
              <a:solidFill>
                <a:srgbClr val="000000"/>
              </a:solidFill>
              <a:cs typeface="Calibri" panose="020F0502020204030204"/>
            </a:endParaRPr>
          </a:p>
          <a:p>
            <a:endParaRPr lang="en-GB" sz="2000">
              <a:solidFill>
                <a:srgbClr val="000000"/>
              </a:solidFill>
              <a:cs typeface="Calibri" panose="020F0502020204030204"/>
            </a:endParaRPr>
          </a:p>
        </p:txBody>
      </p:sp>
    </p:spTree>
    <p:extLst>
      <p:ext uri="{BB962C8B-B14F-4D97-AF65-F5344CB8AC3E}">
        <p14:creationId xmlns:p14="http://schemas.microsoft.com/office/powerpoint/2010/main" val="4226865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CA06CD6-90CA-4C45-856C-6771339E1E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ACFDC30-CA0C-4817-8D61-65F53D7922A0}"/>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Recap from the Mens Rea lecture</a:t>
            </a:r>
          </a:p>
        </p:txBody>
      </p:sp>
      <p:cxnSp>
        <p:nvCxnSpPr>
          <p:cNvPr id="11" name="Straight Connector 10">
            <a:extLst>
              <a:ext uri="{FF2B5EF4-FFF2-40B4-BE49-F238E27FC236}">
                <a16:creationId xmlns:a16="http://schemas.microsoft.com/office/drawing/2014/main" xmlns="" id="{5021601D-2758-4B15-A31C-FDA184C51B3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87C16481-EFFC-4F8B-8903-AF4B0671D7A1}"/>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400" dirty="0"/>
              <a:t>What are the types of intention?</a:t>
            </a:r>
          </a:p>
          <a:p>
            <a:r>
              <a:rPr lang="en-US" sz="2400" dirty="0"/>
              <a:t>Direct Intention</a:t>
            </a:r>
          </a:p>
          <a:p>
            <a:r>
              <a:rPr lang="en-US" sz="2400" dirty="0"/>
              <a:t>Indirect intention</a:t>
            </a:r>
          </a:p>
          <a:p>
            <a:pPr marL="0"/>
            <a:endParaRPr lang="en-US" sz="2400" dirty="0"/>
          </a:p>
          <a:p>
            <a:r>
              <a:rPr lang="en-US" sz="2400" dirty="0"/>
              <a:t>What is recklessness?</a:t>
            </a:r>
          </a:p>
          <a:p>
            <a:pPr marL="0"/>
            <a:endParaRPr lang="en-US" sz="2000" dirty="0"/>
          </a:p>
        </p:txBody>
      </p:sp>
      <p:sp>
        <p:nvSpPr>
          <p:cNvPr id="4" name="Content Placeholder 2">
            <a:extLst>
              <a:ext uri="{FF2B5EF4-FFF2-40B4-BE49-F238E27FC236}">
                <a16:creationId xmlns:a16="http://schemas.microsoft.com/office/drawing/2014/main" xmlns="" id="{5660B7CA-401E-4F77-9649-13F3EF54E78F}"/>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What is negligence?</a:t>
            </a:r>
          </a:p>
          <a:p>
            <a:pPr marL="0"/>
            <a:endParaRPr lang="en-US" sz="2400" dirty="0"/>
          </a:p>
          <a:p>
            <a:r>
              <a:rPr lang="en-US" sz="2400" dirty="0"/>
              <a:t>What is transferred malice?</a:t>
            </a:r>
          </a:p>
          <a:p>
            <a:pPr marL="0"/>
            <a:endParaRPr lang="en-US" sz="2400" dirty="0"/>
          </a:p>
          <a:p>
            <a:r>
              <a:rPr lang="en-US" sz="2400" dirty="0"/>
              <a:t>What is strict liability?</a:t>
            </a:r>
          </a:p>
        </p:txBody>
      </p:sp>
    </p:spTree>
    <p:extLst>
      <p:ext uri="{BB962C8B-B14F-4D97-AF65-F5344CB8AC3E}">
        <p14:creationId xmlns:p14="http://schemas.microsoft.com/office/powerpoint/2010/main" val="174400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xmlns=""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xmlns=""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xmlns=""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endParaRPr lang="en-GB" dirty="0">
              <a:cs typeface="Calibri"/>
            </a:endParaRPr>
          </a:p>
          <a:p>
            <a:pPr marL="0" indent="0">
              <a:buNone/>
            </a:pPr>
            <a:r>
              <a:rPr lang="en-GB">
                <a:cs typeface="Calibri"/>
              </a:rPr>
              <a:t>Barry is charged with criminal damage, contrary to s.1 Criminal Damage Act 1971.</a:t>
            </a:r>
            <a:endParaRPr lang="en-GB" dirty="0">
              <a:cs typeface="Calibri"/>
            </a:endParaRPr>
          </a:p>
          <a:p>
            <a:endParaRPr lang="en-GB" dirty="0">
              <a:solidFill>
                <a:schemeClr val="accent1">
                  <a:lumMod val="75000"/>
                </a:schemeClr>
              </a:solidFill>
              <a:cs typeface="Calibri"/>
            </a:endParaRPr>
          </a:p>
          <a:p>
            <a:r>
              <a:rPr lang="en-GB">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xmlns=""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407</TotalTime>
  <Words>338</Words>
  <Application>Microsoft Office PowerPoint</Application>
  <PresentationFormat>Widescreen</PresentationFormat>
  <Paragraphs>46</Paragraphs>
  <Slides>7</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Mens Rea tutorial</vt:lpstr>
      <vt:lpstr>Quiz</vt:lpstr>
      <vt:lpstr>Recap from the Mens Rea lecture</vt:lpstr>
      <vt:lpstr>Mens Rea in context to an offence</vt:lpstr>
      <vt:lpstr>Practice question 1:</vt:lpstr>
      <vt:lpstr>Practice question 2:</vt:lpstr>
      <vt:lpstr>Practice question 3:</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Laura Knight</cp:lastModifiedBy>
  <cp:revision>185</cp:revision>
  <dcterms:created xsi:type="dcterms:W3CDTF">2021-02-04T09:34:58Z</dcterms:created>
  <dcterms:modified xsi:type="dcterms:W3CDTF">2021-02-08T10:28:58Z</dcterms:modified>
</cp:coreProperties>
</file>