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3"/>
  </p:notesMasterIdLst>
  <p:sldIdLst>
    <p:sldId id="256" r:id="rId2"/>
    <p:sldId id="257" r:id="rId3"/>
    <p:sldId id="258" r:id="rId4"/>
    <p:sldId id="259" r:id="rId5"/>
    <p:sldId id="266"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E8BE89-EC88-4F5D-A9B6-933E88B0CBA2}" type="datetimeFigureOut">
              <a:rPr lang="en-US" smtClean="0"/>
              <a:t>12/2/2022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C9519A-7EF3-4EAE-B6ED-2889774A2500}" type="slidenum">
              <a:rPr lang="en-US" smtClean="0"/>
              <a:t>‹#›</a:t>
            </a:fld>
            <a:endParaRPr lang="en-US"/>
          </a:p>
        </p:txBody>
      </p:sp>
    </p:spTree>
    <p:extLst>
      <p:ext uri="{BB962C8B-B14F-4D97-AF65-F5344CB8AC3E}">
        <p14:creationId xmlns:p14="http://schemas.microsoft.com/office/powerpoint/2010/main" val="1498543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US" sz="12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Hospitality &amp; Tourism Management</a:t>
            </a:r>
            <a:br>
              <a:rPr kumimoji="0" lang="en-US" sz="12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br>
            <a:r>
              <a:rPr kumimoji="0" lang="en-US" sz="12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Institute of Management &amp; Health</a:t>
            </a:r>
            <a:r>
              <a:rPr kumimoji="0" lang="en-US" sz="54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
            </a:r>
            <a:br>
              <a:rPr kumimoji="0" lang="en-US" sz="54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br>
            <a:r>
              <a:rPr kumimoji="0" lang="en-US" sz="12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CertHE/BA International Hotel Management</a:t>
            </a:r>
            <a:r>
              <a:rPr kumimoji="0" lang="en-US" sz="54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
            </a:r>
            <a:br>
              <a:rPr kumimoji="0" lang="en-US" sz="54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br>
            <a:r>
              <a:rPr kumimoji="0" lang="en-US" sz="12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Module Handbook Autumn Term 2022</a:t>
            </a:r>
            <a:br>
              <a:rPr kumimoji="0" lang="en-US" sz="12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br>
            <a:r>
              <a:rPr kumimoji="0" lang="en-US" sz="12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BMIH4006</a:t>
            </a:r>
            <a:br>
              <a:rPr kumimoji="0" lang="en-US" sz="12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br>
            <a:r>
              <a:rPr kumimoji="0" lang="en-US" sz="12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Operating Hotel Facilities</a:t>
            </a:r>
            <a:br>
              <a:rPr kumimoji="0" lang="en-US" sz="12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br>
            <a:r>
              <a:rPr kumimoji="0" lang="en-US" sz="1200" b="0" i="0" u="none" strike="noStrike" kern="120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mj-cs"/>
              </a:rPr>
              <a:t>LEVEL 4</a:t>
            </a:r>
          </a:p>
          <a:p>
            <a:pPr marL="0" marR="0" lvl="0" indent="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0" u="none" strike="noStrike" kern="1200" cap="none" spc="0" normalizeH="0" baseline="0" noProof="0">
                <a:ln>
                  <a:noFill/>
                </a:ln>
                <a:solidFill>
                  <a:prstClr val="white"/>
                </a:solidFill>
                <a:effectLst/>
                <a:uLnTx/>
                <a:uFillTx/>
                <a:latin typeface="Trebuchet MS" panose="020B0603020202020204"/>
                <a:ea typeface="+mn-ea"/>
                <a:cs typeface="+mn-cs"/>
              </a:rPr>
              <a:t>Employee Engagement in Hotel and Hospital Industry</a:t>
            </a:r>
          </a:p>
          <a:p>
            <a:endParaRPr lang="en-US" dirty="0"/>
          </a:p>
        </p:txBody>
      </p:sp>
      <p:sp>
        <p:nvSpPr>
          <p:cNvPr id="4" name="Slide Number Placeholder 3"/>
          <p:cNvSpPr>
            <a:spLocks noGrp="1"/>
          </p:cNvSpPr>
          <p:nvPr>
            <p:ph type="sldNum" sz="quarter" idx="5"/>
          </p:nvPr>
        </p:nvSpPr>
        <p:spPr/>
        <p:txBody>
          <a:bodyPr/>
          <a:lstStyle/>
          <a:p>
            <a:fld id="{4EC9519A-7EF3-4EAE-B6ED-2889774A2500}" type="slidenum">
              <a:rPr lang="en-US" smtClean="0"/>
              <a:t>1</a:t>
            </a:fld>
            <a:endParaRPr lang="en-US"/>
          </a:p>
        </p:txBody>
      </p:sp>
    </p:spTree>
    <p:extLst>
      <p:ext uri="{BB962C8B-B14F-4D97-AF65-F5344CB8AC3E}">
        <p14:creationId xmlns:p14="http://schemas.microsoft.com/office/powerpoint/2010/main" val="3488784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600" b="1" kern="0">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The hotel and hospitality industry requires constant interaction with guests. The hotel staff is the initial point of contact for guests. To run a successful business that attracts and retains a growing number of clients, employee engagement is crucial.</a:t>
            </a:r>
          </a:p>
          <a:p>
            <a:endParaRPr lang="en-US" dirty="0"/>
          </a:p>
        </p:txBody>
      </p:sp>
      <p:sp>
        <p:nvSpPr>
          <p:cNvPr id="4" name="Slide Number Placeholder 3"/>
          <p:cNvSpPr>
            <a:spLocks noGrp="1"/>
          </p:cNvSpPr>
          <p:nvPr>
            <p:ph type="sldNum" sz="quarter" idx="5"/>
          </p:nvPr>
        </p:nvSpPr>
        <p:spPr/>
        <p:txBody>
          <a:bodyPr/>
          <a:lstStyle/>
          <a:p>
            <a:fld id="{4EC9519A-7EF3-4EAE-B6ED-2889774A2500}" type="slidenum">
              <a:rPr lang="en-US" smtClean="0"/>
              <a:t>2</a:t>
            </a:fld>
            <a:endParaRPr lang="en-US"/>
          </a:p>
        </p:txBody>
      </p:sp>
    </p:spTree>
    <p:extLst>
      <p:ext uri="{BB962C8B-B14F-4D97-AF65-F5344CB8AC3E}">
        <p14:creationId xmlns:p14="http://schemas.microsoft.com/office/powerpoint/2010/main" val="3308599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600" b="1" kern="0">
                <a:effectLst/>
                <a:latin typeface="Times New Roman" panose="02020603050405020304" pitchFamily="18" charset="0"/>
                <a:ea typeface="Times New Roman" panose="02020603050405020304" pitchFamily="18" charset="0"/>
                <a:cs typeface="Times New Roman" panose="02020603050405020304" pitchFamily="18" charset="0"/>
              </a:rPr>
              <a:t>Employee engagement in Hotel Industry</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According to Forbes, employee engagement is "the level to which a worker feels emotionally invested in the success of their business." Engaged guests and staff make it possible for hotels to operate at their peak efficiency by enhancing communication, raising productivity, and attracting and keeping the best talent. Only 32% of American employees reported having the same level of enthusiasm and dedication to their profession, according to a  study that found only 13% of workers worldwide are engaged (Carbonara, 2013).</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And despite the industry's ongoing labor issues, the number crunchers are nonetheless dedicated to researching to discover solutions. The samples from prior reports that are provided below may shed light on employee challenges and offer workable solutions to support your team's continued cohesion and success.</a:t>
            </a:r>
          </a:p>
          <a:p>
            <a:endParaRPr lang="en-US" dirty="0"/>
          </a:p>
        </p:txBody>
      </p:sp>
      <p:sp>
        <p:nvSpPr>
          <p:cNvPr id="4" name="Slide Number Placeholder 3"/>
          <p:cNvSpPr>
            <a:spLocks noGrp="1"/>
          </p:cNvSpPr>
          <p:nvPr>
            <p:ph type="sldNum" sz="quarter" idx="5"/>
          </p:nvPr>
        </p:nvSpPr>
        <p:spPr/>
        <p:txBody>
          <a:bodyPr/>
          <a:lstStyle/>
          <a:p>
            <a:fld id="{4EC9519A-7EF3-4EAE-B6ED-2889774A2500}" type="slidenum">
              <a:rPr lang="en-US" smtClean="0"/>
              <a:t>3</a:t>
            </a:fld>
            <a:endParaRPr lang="en-US"/>
          </a:p>
        </p:txBody>
      </p:sp>
    </p:spTree>
    <p:extLst>
      <p:ext uri="{BB962C8B-B14F-4D97-AF65-F5344CB8AC3E}">
        <p14:creationId xmlns:p14="http://schemas.microsoft.com/office/powerpoint/2010/main" val="2048522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600" b="1" kern="0">
                <a:effectLst/>
                <a:latin typeface="Times New Roman" panose="02020603050405020304" pitchFamily="18" charset="0"/>
                <a:ea typeface="Times New Roman" panose="02020603050405020304" pitchFamily="18" charset="0"/>
                <a:cs typeface="Times New Roman" panose="02020603050405020304" pitchFamily="18" charset="0"/>
              </a:rPr>
              <a:t>The AON-Hewitt model</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AON-engagement Numerous important efficiency and effectiveness criteria are included in the Hewitt model. Among these are purposeful thought, emotional awareness, purposeful goal-setting, and purposeful action (Kanwar and Sharma, 2016). The strategy is based on six employee engagement drivers (aspects over which employers have the most influence) and three objectives.</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 The key characteristics of a career, such as pay, perks, employment security, culture, and flexibility in balancing work and personal obligations. Organizational performance is determined by what we do at work, what we achieve, how much control we have over our work, how well we collaborate, how inclusive our company is, how well we communicate, how well we choose and develop our employees, how well we staff and manage our operations, and how well we cooperate.</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 Brand: Employee Value, CSR, and Reputation Initiative Leader Access and Orientation</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 Effectiveness is providing job chances, training, managing staff, and appreciating their work and achievements</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The following engagement results are dependent on the drivers' success: </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Speak highly of the company's accomplishments while speaking with coworkers, prospective employees, and customers (Nevett, 2016). Employees who Stay, Strive, and Stay are less likely to leave the company because they feel like a part of the team, are driven to work hard, and are more likely to achieve their goals there.</a:t>
            </a:r>
          </a:p>
          <a:p>
            <a:endParaRPr lang="en-US" dirty="0"/>
          </a:p>
        </p:txBody>
      </p:sp>
      <p:sp>
        <p:nvSpPr>
          <p:cNvPr id="4" name="Slide Number Placeholder 3"/>
          <p:cNvSpPr>
            <a:spLocks noGrp="1"/>
          </p:cNvSpPr>
          <p:nvPr>
            <p:ph type="sldNum" sz="quarter" idx="5"/>
          </p:nvPr>
        </p:nvSpPr>
        <p:spPr/>
        <p:txBody>
          <a:bodyPr/>
          <a:lstStyle/>
          <a:p>
            <a:fld id="{4EC9519A-7EF3-4EAE-B6ED-2889774A2500}" type="slidenum">
              <a:rPr lang="en-US" smtClean="0"/>
              <a:t>4</a:t>
            </a:fld>
            <a:endParaRPr lang="en-US"/>
          </a:p>
        </p:txBody>
      </p:sp>
    </p:spTree>
    <p:extLst>
      <p:ext uri="{BB962C8B-B14F-4D97-AF65-F5344CB8AC3E}">
        <p14:creationId xmlns:p14="http://schemas.microsoft.com/office/powerpoint/2010/main" val="3836224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600" b="1" kern="0">
                <a:effectLst/>
                <a:latin typeface="Times New Roman" panose="02020603050405020304" pitchFamily="18" charset="0"/>
                <a:ea typeface="Times New Roman" panose="02020603050405020304" pitchFamily="18" charset="0"/>
                <a:cs typeface="Times New Roman" panose="02020603050405020304" pitchFamily="18" charset="0"/>
              </a:rPr>
              <a:t>Best Practises of Employee Engagement</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Human resource executives and managers have traditionally prioritized talent acquisition, development, and retention. However, to attain high levels of success, they want hardworking, brilliant personnel that can think like customers. To help reduce employee turnover costs, boost job satisfaction among current employees, and assure exceptional customer service, they must develop a talent management strategy centered on building a performance-based evaluation culture (Byrne, 2015).To be effective, a talent management program's execution must be meticulously planned and founded on a thorough understanding of how all organizational components interact to generate results. A growing number of enterprises are turning to web-based solutions to free up time for hotel management, human resource executives, and workers to focus on higher-value tasks.</a:t>
            </a:r>
          </a:p>
          <a:p>
            <a:endParaRPr lang="en-US" dirty="0"/>
          </a:p>
        </p:txBody>
      </p:sp>
      <p:sp>
        <p:nvSpPr>
          <p:cNvPr id="4" name="Slide Number Placeholder 3"/>
          <p:cNvSpPr>
            <a:spLocks noGrp="1"/>
          </p:cNvSpPr>
          <p:nvPr>
            <p:ph type="sldNum" sz="quarter" idx="5"/>
          </p:nvPr>
        </p:nvSpPr>
        <p:spPr/>
        <p:txBody>
          <a:bodyPr/>
          <a:lstStyle/>
          <a:p>
            <a:fld id="{4EC9519A-7EF3-4EAE-B6ED-2889774A2500}" type="slidenum">
              <a:rPr lang="en-US" smtClean="0"/>
              <a:t>6</a:t>
            </a:fld>
            <a:endParaRPr lang="en-US"/>
          </a:p>
        </p:txBody>
      </p:sp>
    </p:spTree>
    <p:extLst>
      <p:ext uri="{BB962C8B-B14F-4D97-AF65-F5344CB8AC3E}">
        <p14:creationId xmlns:p14="http://schemas.microsoft.com/office/powerpoint/2010/main" val="541425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600" b="1" kern="0">
                <a:effectLst/>
                <a:latin typeface="Times New Roman" panose="02020603050405020304" pitchFamily="18" charset="0"/>
                <a:ea typeface="Times New Roman" panose="02020603050405020304" pitchFamily="18" charset="0"/>
                <a:cs typeface="Times New Roman" panose="02020603050405020304" pitchFamily="18" charset="0"/>
              </a:rPr>
              <a:t>Employee Engagement Crisis</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A research investigates the subject of employee engagement in the hospitality industry. Gallup revealed that firms with more engaged employees had 22% higher earnings, 21% higher productivity, and a substantial decrease in attrition. Your company's bottom line will reflect the level of commitment of its employees. (Olsen and Zhao, 2014) According to an Accumulate poll, disengaged workers may account for 65 percent of all lost customers. Communication challenges may arise when team members who are not in the same physical location or who do not have offices to meet in receive insufficient attention. One option is to improve internal and external communication. This might be achieved, for example, by deploying technology solutions that act as a gathering place for employees as well as a conduit of communication between workers and management. Employee participation may suffer as a result of a lack of understanding of the company's objectives or goals. According to a recent Modern Study survey, employees who feel that their company's values are "known and understood" are 51 times more likely to be completely engaged (O’fallon and Rutherford, 2021).</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Despite the prevalence of diversity in the workplace, particularly in the hospitality sector, there is always room for growth in terms of creating an inclusive environment for all employees. </a:t>
            </a:r>
          </a:p>
          <a:p>
            <a:endParaRPr lang="en-US" dirty="0"/>
          </a:p>
        </p:txBody>
      </p:sp>
      <p:sp>
        <p:nvSpPr>
          <p:cNvPr id="4" name="Slide Number Placeholder 3"/>
          <p:cNvSpPr>
            <a:spLocks noGrp="1"/>
          </p:cNvSpPr>
          <p:nvPr>
            <p:ph type="sldNum" sz="quarter" idx="5"/>
          </p:nvPr>
        </p:nvSpPr>
        <p:spPr/>
        <p:txBody>
          <a:bodyPr/>
          <a:lstStyle/>
          <a:p>
            <a:fld id="{4EC9519A-7EF3-4EAE-B6ED-2889774A2500}" type="slidenum">
              <a:rPr lang="en-US" smtClean="0"/>
              <a:t>7</a:t>
            </a:fld>
            <a:endParaRPr lang="en-US"/>
          </a:p>
        </p:txBody>
      </p:sp>
    </p:spTree>
    <p:extLst>
      <p:ext uri="{BB962C8B-B14F-4D97-AF65-F5344CB8AC3E}">
        <p14:creationId xmlns:p14="http://schemas.microsoft.com/office/powerpoint/2010/main" val="3635689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600" b="1" kern="0" dirty="0">
                <a:effectLst/>
                <a:latin typeface="Times New Roman" panose="02020603050405020304" pitchFamily="18" charset="0"/>
                <a:ea typeface="Times New Roman" panose="02020603050405020304" pitchFamily="18" charset="0"/>
                <a:cs typeface="Times New Roman" panose="02020603050405020304" pitchFamily="18" charset="0"/>
              </a:rPr>
              <a:t>Best Strategies for employee engagement</a:t>
            </a:r>
          </a:p>
          <a:p>
            <a:pPr marL="0" marR="0" algn="just">
              <a:lnSpc>
                <a:spcPct val="150000"/>
              </a:lnSpc>
              <a:spcBef>
                <a:spcPts val="200"/>
              </a:spcBef>
              <a:spcAft>
                <a:spcPts val="0"/>
              </a:spcAft>
            </a:pPr>
            <a:r>
              <a:rPr lang="en-US" sz="1400" b="1" dirty="0">
                <a:effectLst/>
                <a:latin typeface="Times New Roman" panose="02020603050405020304" pitchFamily="18" charset="0"/>
                <a:ea typeface="Times New Roman" panose="02020603050405020304" pitchFamily="18" charset="0"/>
                <a:cs typeface="Times New Roman" panose="02020603050405020304" pitchFamily="18" charset="0"/>
              </a:rPr>
              <a:t>Formation of Local Resource Groups</a:t>
            </a:r>
          </a:p>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Instead of focusing on recruiting new workers with specific skill sets for certain positions, hotels are developing internal talent pools and teaching staff to assume leadership roles when the time comes.</a:t>
            </a:r>
          </a:p>
          <a:p>
            <a:pPr marL="0" marR="0" algn="just">
              <a:lnSpc>
                <a:spcPct val="150000"/>
              </a:lnSpc>
              <a:spcBef>
                <a:spcPts val="200"/>
              </a:spcBef>
              <a:spcAft>
                <a:spcPts val="0"/>
              </a:spcAft>
            </a:pPr>
            <a:r>
              <a:rPr lang="en-US" sz="1400" b="1" dirty="0">
                <a:effectLst/>
                <a:latin typeface="Times New Roman" panose="02020603050405020304" pitchFamily="18" charset="0"/>
                <a:ea typeface="Times New Roman" panose="02020603050405020304" pitchFamily="18" charset="0"/>
                <a:cs typeface="Times New Roman" panose="02020603050405020304" pitchFamily="18" charset="0"/>
              </a:rPr>
              <a:t>Disassembling Data Islands to Promote Coordination</a:t>
            </a:r>
          </a:p>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When knowledge is difficult to move between departments and organizational levels, success suffers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Kotas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2015). Access to experience and knowledge, as well as proactive delivery of this information to the appropriate people at the appropriate time, are critical for improved performance.</a:t>
            </a:r>
          </a:p>
          <a:p>
            <a:pPr marL="0" marR="0" algn="just">
              <a:lnSpc>
                <a:spcPct val="150000"/>
              </a:lnSpc>
              <a:spcBef>
                <a:spcPts val="200"/>
              </a:spcBef>
              <a:spcAft>
                <a:spcPts val="0"/>
              </a:spcAft>
            </a:pPr>
            <a:r>
              <a:rPr lang="en-US" sz="1400" b="1" dirty="0">
                <a:effectLst/>
                <a:latin typeface="Times New Roman" panose="02020603050405020304" pitchFamily="18" charset="0"/>
                <a:ea typeface="Times New Roman" panose="02020603050405020304" pitchFamily="18" charset="0"/>
                <a:cs typeface="Times New Roman" panose="02020603050405020304" pitchFamily="18" charset="0"/>
              </a:rPr>
              <a:t>Values Influencing Customer Service</a:t>
            </a:r>
          </a:p>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While each hotel has its unique raison d'être and set of goals, they must all focus on delivering guests with an unforgettable experience. Higher management must clearly outline the hotel's customer service standards, and all employees, regardless of level, must understand how their activities contribute to meeting those standards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Mone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and London, 2018).</a:t>
            </a:r>
          </a:p>
          <a:p>
            <a:endParaRPr lang="en-US" dirty="0"/>
          </a:p>
        </p:txBody>
      </p:sp>
      <p:sp>
        <p:nvSpPr>
          <p:cNvPr id="4" name="Slide Number Placeholder 3"/>
          <p:cNvSpPr>
            <a:spLocks noGrp="1"/>
          </p:cNvSpPr>
          <p:nvPr>
            <p:ph type="sldNum" sz="quarter" idx="5"/>
          </p:nvPr>
        </p:nvSpPr>
        <p:spPr/>
        <p:txBody>
          <a:bodyPr/>
          <a:lstStyle/>
          <a:p>
            <a:fld id="{4EC9519A-7EF3-4EAE-B6ED-2889774A2500}" type="slidenum">
              <a:rPr lang="en-US" smtClean="0"/>
              <a:t>8</a:t>
            </a:fld>
            <a:endParaRPr lang="en-US"/>
          </a:p>
        </p:txBody>
      </p:sp>
    </p:spTree>
    <p:extLst>
      <p:ext uri="{BB962C8B-B14F-4D97-AF65-F5344CB8AC3E}">
        <p14:creationId xmlns:p14="http://schemas.microsoft.com/office/powerpoint/2010/main" val="972924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Individual Accountability and Organizational Goals</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Goal alignment can greatly improve managerial effectiveness. When you use this strategy to engage your staff, they will be more dedicated to attaining the hotel's strategic goals, which will result in higher productivity.</a:t>
            </a:r>
          </a:p>
          <a:p>
            <a:pPr marL="0" marR="0" algn="just">
              <a:lnSpc>
                <a:spcPct val="150000"/>
              </a:lnSpc>
              <a:spcBef>
                <a:spcPts val="200"/>
              </a:spcBef>
              <a:spcAft>
                <a:spcPts val="0"/>
              </a:spcAft>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Employee Involvement</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CEOs must also empower their workers to put these customer service values into action in ways that improve the customer experience(Yaneva, 2021). Furthermore, they must be able to appropriately integrate the hotel's goal with the employee autonomous culture to produce ideal results.</a:t>
            </a:r>
          </a:p>
          <a:p>
            <a:pPr marL="0" marR="0" algn="just">
              <a:lnSpc>
                <a:spcPct val="150000"/>
              </a:lnSpc>
              <a:spcBef>
                <a:spcPts val="200"/>
              </a:spcBef>
              <a:spcAft>
                <a:spcPts val="0"/>
              </a:spcAft>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Operating a Business- Widespread Change</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The four key factors of structural transformation success and durability are scale, size, length, and strategic relevance. However, hotels will only gain if their employees make the necessary changes. While there is no silver bullet for implementing change across an entire organization, there are several strategies that have proven effective in similar situations (Chakravarti, 2018).</a:t>
            </a:r>
          </a:p>
          <a:p>
            <a:pPr marL="0" marR="0" algn="just">
              <a:lnSpc>
                <a:spcPct val="150000"/>
              </a:lnSpc>
              <a:spcBef>
                <a:spcPts val="200"/>
              </a:spcBef>
              <a:spcAft>
                <a:spcPts val="0"/>
              </a:spcAft>
            </a:pPr>
            <a:r>
              <a:rPr lang="en-US" sz="1400" b="1">
                <a:effectLst/>
                <a:latin typeface="Times New Roman" panose="02020603050405020304" pitchFamily="18" charset="0"/>
                <a:ea typeface="Times New Roman" panose="02020603050405020304" pitchFamily="18" charset="0"/>
                <a:cs typeface="Times New Roman" panose="02020603050405020304" pitchFamily="18" charset="0"/>
              </a:rPr>
              <a:t>Change should be initiated from the top.</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Employees look to senior management and leaders for strength and support during times of organizational transition, which can be difficult for employees at all levels. If leaders want to motivate their teams, they must lead by example and adopt new strategies.</a:t>
            </a:r>
          </a:p>
          <a:p>
            <a:pPr marL="0" marR="0" algn="l">
              <a:lnSpc>
                <a:spcPct val="107000"/>
              </a:lnSpc>
              <a:spcBef>
                <a:spcPts val="0"/>
              </a:spcBef>
              <a:spcAft>
                <a:spcPts val="800"/>
              </a:spcAft>
            </a:pPr>
            <a:r>
              <a:rPr lang="en-US" sz="1200">
                <a:effectLst/>
                <a:latin typeface="Times New Roman" panose="02020603050405020304" pitchFamily="18" charset="0"/>
                <a:ea typeface="Calibri" panose="020F0502020204030204" pitchFamily="34" charset="0"/>
              </a:rPr>
              <a:t/>
            </a:r>
            <a:br>
              <a:rPr lang="en-US" sz="1200">
                <a:effectLst/>
                <a:latin typeface="Times New Roman" panose="02020603050405020304" pitchFamily="18" charset="0"/>
                <a:ea typeface="Calibri" panose="020F0502020204030204" pitchFamily="34" charset="0"/>
              </a:rPr>
            </a:br>
            <a:r>
              <a:rPr lang="en-US" sz="1600" b="1">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EC9519A-7EF3-4EAE-B6ED-2889774A2500}" type="slidenum">
              <a:rPr lang="en-US" smtClean="0"/>
              <a:t>9</a:t>
            </a:fld>
            <a:endParaRPr lang="en-US"/>
          </a:p>
        </p:txBody>
      </p:sp>
    </p:spTree>
    <p:extLst>
      <p:ext uri="{BB962C8B-B14F-4D97-AF65-F5344CB8AC3E}">
        <p14:creationId xmlns:p14="http://schemas.microsoft.com/office/powerpoint/2010/main" val="24486642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600" b="1" kern="0">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marL="0" marR="0" algn="just">
              <a:lnSpc>
                <a:spcPct val="150000"/>
              </a:lnSpc>
              <a:spcBef>
                <a:spcPts val="0"/>
              </a:spcBef>
              <a:spcAft>
                <a:spcPts val="800"/>
              </a:spcAft>
            </a:pPr>
            <a:r>
              <a:rPr lang="en-US" sz="1200">
                <a:effectLst/>
                <a:latin typeface="Times New Roman" panose="02020603050405020304" pitchFamily="18" charset="0"/>
                <a:ea typeface="Calibri" panose="020F0502020204030204" pitchFamily="34" charset="0"/>
                <a:cs typeface="Times New Roman" panose="02020603050405020304" pitchFamily="18" charset="0"/>
              </a:rPr>
              <a:t>When staff is actively involved in the hotel's operations, a smooth-running management system is created, which in turn generates more revenue and positive publicity for the business. Creating some strategies and following them can ensure that employees are engaging in the whole business.</a:t>
            </a:r>
          </a:p>
          <a:p>
            <a:endParaRPr lang="en-US" dirty="0"/>
          </a:p>
        </p:txBody>
      </p:sp>
      <p:sp>
        <p:nvSpPr>
          <p:cNvPr id="4" name="Slide Number Placeholder 3"/>
          <p:cNvSpPr>
            <a:spLocks noGrp="1"/>
          </p:cNvSpPr>
          <p:nvPr>
            <p:ph type="sldNum" sz="quarter" idx="5"/>
          </p:nvPr>
        </p:nvSpPr>
        <p:spPr/>
        <p:txBody>
          <a:bodyPr/>
          <a:lstStyle/>
          <a:p>
            <a:fld id="{4EC9519A-7EF3-4EAE-B6ED-2889774A2500}" type="slidenum">
              <a:rPr lang="en-US" smtClean="0"/>
              <a:t>10</a:t>
            </a:fld>
            <a:endParaRPr lang="en-US"/>
          </a:p>
        </p:txBody>
      </p:sp>
    </p:spTree>
    <p:extLst>
      <p:ext uri="{BB962C8B-B14F-4D97-AF65-F5344CB8AC3E}">
        <p14:creationId xmlns:p14="http://schemas.microsoft.com/office/powerpoint/2010/main" val="37338523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6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marL="0" marR="0">
              <a:lnSpc>
                <a:spcPct val="150000"/>
              </a:lnSpc>
              <a:spcBef>
                <a:spcPts val="0"/>
              </a:spcBef>
              <a:spcAft>
                <a:spcPts val="1200"/>
              </a:spcAft>
            </a:pPr>
            <a:r>
              <a:rPr lang="en-US" sz="1200" dirty="0">
                <a:effectLst/>
                <a:latin typeface="Times New Roman" panose="02020603050405020304" pitchFamily="18" charset="0"/>
                <a:ea typeface="Times New Roman" panose="02020603050405020304" pitchFamily="18" charset="0"/>
              </a:rPr>
              <a:t>Byrne, Z.S. (2015). </a:t>
            </a:r>
            <a:r>
              <a:rPr lang="en-US" sz="1200" i="1" dirty="0">
                <a:effectLst/>
                <a:latin typeface="Times New Roman" panose="02020603050405020304" pitchFamily="18" charset="0"/>
                <a:ea typeface="Times New Roman" panose="02020603050405020304" pitchFamily="18" charset="0"/>
              </a:rPr>
              <a:t>Understanding employee engagement: theory, research, and practice</a:t>
            </a:r>
            <a:r>
              <a:rPr lang="en-US" sz="1200" dirty="0">
                <a:effectLst/>
                <a:latin typeface="Times New Roman" panose="02020603050405020304" pitchFamily="18" charset="0"/>
                <a:ea typeface="Times New Roman" panose="02020603050405020304" pitchFamily="18" charset="0"/>
              </a:rPr>
              <a:t>. New York; London: Routledge, Taylor &amp; Francis Group.</a:t>
            </a:r>
          </a:p>
          <a:p>
            <a:pPr marL="0" marR="0">
              <a:lnSpc>
                <a:spcPct val="150000"/>
              </a:lnSpc>
              <a:spcBef>
                <a:spcPts val="0"/>
              </a:spcBef>
              <a:spcAft>
                <a:spcPts val="1200"/>
              </a:spcAft>
            </a:pPr>
            <a:r>
              <a:rPr lang="en-US" sz="1200" dirty="0">
                <a:effectLst/>
                <a:latin typeface="Times New Roman" panose="02020603050405020304" pitchFamily="18" charset="0"/>
                <a:ea typeface="Times New Roman" panose="02020603050405020304" pitchFamily="18" charset="0"/>
              </a:rPr>
              <a:t>Carbonara, S. (2013). </a:t>
            </a:r>
            <a:r>
              <a:rPr lang="en-US" sz="1200" i="1" dirty="0">
                <a:effectLst/>
                <a:latin typeface="Times New Roman" panose="02020603050405020304" pitchFamily="18" charset="0"/>
                <a:ea typeface="Times New Roman" panose="02020603050405020304" pitchFamily="18" charset="0"/>
              </a:rPr>
              <a:t>Manager’s Guide to Employee Engagement</a:t>
            </a:r>
            <a:r>
              <a:rPr lang="en-US" sz="1200" dirty="0">
                <a:effectLst/>
                <a:latin typeface="Times New Roman" panose="02020603050405020304" pitchFamily="18" charset="0"/>
                <a:ea typeface="Times New Roman" panose="02020603050405020304" pitchFamily="18" charset="0"/>
              </a:rPr>
              <a:t>. New York: </a:t>
            </a:r>
            <a:r>
              <a:rPr lang="en-US" sz="1200" dirty="0" err="1">
                <a:effectLst/>
                <a:latin typeface="Times New Roman" panose="02020603050405020304" pitchFamily="18" charset="0"/>
                <a:ea typeface="Times New Roman" panose="02020603050405020304" pitchFamily="18" charset="0"/>
              </a:rPr>
              <a:t>Mcgraw-Hill</a:t>
            </a:r>
            <a:r>
              <a:rPr lang="en-US" sz="1200" dirty="0">
                <a:effectLst/>
                <a:latin typeface="Times New Roman" panose="02020603050405020304" pitchFamily="18" charset="0"/>
                <a:ea typeface="Times New Roman" panose="02020603050405020304" pitchFamily="18" charset="0"/>
              </a:rPr>
              <a:t>.</a:t>
            </a:r>
          </a:p>
          <a:p>
            <a:pPr marL="0" marR="0">
              <a:lnSpc>
                <a:spcPct val="150000"/>
              </a:lnSpc>
              <a:spcBef>
                <a:spcPts val="0"/>
              </a:spcBef>
              <a:spcAft>
                <a:spcPts val="1200"/>
              </a:spcAft>
            </a:pPr>
            <a:r>
              <a:rPr lang="en-US" sz="1200" dirty="0" err="1">
                <a:effectLst/>
                <a:latin typeface="Times New Roman" panose="02020603050405020304" pitchFamily="18" charset="0"/>
                <a:ea typeface="Times New Roman" panose="02020603050405020304" pitchFamily="18" charset="0"/>
              </a:rPr>
              <a:t>Chakravarti</a:t>
            </a:r>
            <a:r>
              <a:rPr lang="en-US" sz="1200" dirty="0">
                <a:effectLst/>
                <a:latin typeface="Times New Roman" panose="02020603050405020304" pitchFamily="18" charset="0"/>
                <a:ea typeface="Times New Roman" panose="02020603050405020304" pitchFamily="18" charset="0"/>
              </a:rPr>
              <a:t>, B.K. (2018). </a:t>
            </a:r>
            <a:r>
              <a:rPr lang="en-US" sz="1200" i="1" dirty="0">
                <a:effectLst/>
                <a:latin typeface="Times New Roman" panose="02020603050405020304" pitchFamily="18" charset="0"/>
                <a:ea typeface="Times New Roman" panose="02020603050405020304" pitchFamily="18" charset="0"/>
              </a:rPr>
              <a:t>Hotel management</a:t>
            </a:r>
            <a:r>
              <a:rPr lang="en-US" sz="1200" dirty="0">
                <a:effectLst/>
                <a:latin typeface="Times New Roman" panose="02020603050405020304" pitchFamily="18" charset="0"/>
                <a:ea typeface="Times New Roman" panose="02020603050405020304" pitchFamily="18" charset="0"/>
              </a:rPr>
              <a:t>. New Delhi: A.P.H. Pub. Corp.</a:t>
            </a:r>
          </a:p>
          <a:p>
            <a:pPr marL="0" marR="0">
              <a:lnSpc>
                <a:spcPct val="150000"/>
              </a:lnSpc>
              <a:spcBef>
                <a:spcPts val="0"/>
              </a:spcBef>
              <a:spcAft>
                <a:spcPts val="1200"/>
              </a:spcAft>
            </a:pPr>
            <a:r>
              <a:rPr lang="en-US" sz="1200" dirty="0">
                <a:effectLst/>
                <a:latin typeface="Times New Roman" panose="02020603050405020304" pitchFamily="18" charset="0"/>
                <a:ea typeface="Times New Roman" panose="02020603050405020304" pitchFamily="18" charset="0"/>
              </a:rPr>
              <a:t>Kanwar, D. and Sharma, P. (2016). ‘employee engagement: identifying gaps in the hospitality industry to ‘employee engagement: an overview. </a:t>
            </a:r>
            <a:r>
              <a:rPr lang="en-US" sz="1200" i="1" dirty="0">
                <a:effectLst/>
                <a:latin typeface="Times New Roman" panose="02020603050405020304" pitchFamily="18" charset="0"/>
                <a:ea typeface="Times New Roman" panose="02020603050405020304" pitchFamily="18" charset="0"/>
              </a:rPr>
              <a:t>South Asian Journal of Marketing &amp; Management Research</a:t>
            </a:r>
            <a:r>
              <a:rPr lang="en-US" sz="1200" dirty="0">
                <a:effectLst/>
                <a:latin typeface="Times New Roman" panose="02020603050405020304" pitchFamily="18" charset="0"/>
                <a:ea typeface="Times New Roman" panose="02020603050405020304" pitchFamily="18" charset="0"/>
              </a:rPr>
              <a:t>, 6(10), p.70. doi:10.5958/2249-877x.2016.00027.8.</a:t>
            </a:r>
          </a:p>
          <a:p>
            <a:pPr marL="0" marR="0">
              <a:lnSpc>
                <a:spcPct val="150000"/>
              </a:lnSpc>
              <a:spcBef>
                <a:spcPts val="0"/>
              </a:spcBef>
              <a:spcAft>
                <a:spcPts val="1200"/>
              </a:spcAft>
            </a:pPr>
            <a:r>
              <a:rPr lang="en-US" sz="1200" dirty="0" err="1">
                <a:effectLst/>
                <a:latin typeface="Times New Roman" panose="02020603050405020304" pitchFamily="18" charset="0"/>
                <a:ea typeface="Times New Roman" panose="02020603050405020304" pitchFamily="18" charset="0"/>
              </a:rPr>
              <a:t>Kotas</a:t>
            </a:r>
            <a:r>
              <a:rPr lang="en-US" sz="1200" dirty="0">
                <a:effectLst/>
                <a:latin typeface="Times New Roman" panose="02020603050405020304" pitchFamily="18" charset="0"/>
                <a:ea typeface="Times New Roman" panose="02020603050405020304" pitchFamily="18" charset="0"/>
              </a:rPr>
              <a:t>, R. (2015). The British hotel industry with industry commentary. </a:t>
            </a:r>
            <a:r>
              <a:rPr lang="en-US" sz="1200" i="1" dirty="0">
                <a:effectLst/>
                <a:latin typeface="Times New Roman" panose="02020603050405020304" pitchFamily="18" charset="0"/>
                <a:ea typeface="Times New Roman" panose="02020603050405020304" pitchFamily="18" charset="0"/>
              </a:rPr>
              <a:t>International Journal of Hospitality Management</a:t>
            </a:r>
            <a:r>
              <a:rPr lang="en-US" sz="1200" dirty="0">
                <a:effectLst/>
                <a:latin typeface="Times New Roman" panose="02020603050405020304" pitchFamily="18" charset="0"/>
                <a:ea typeface="Times New Roman" panose="02020603050405020304" pitchFamily="18" charset="0"/>
              </a:rPr>
              <a:t>, 4(2), pp.89–90. doi:10.1016/0278-4319(85)90026-x.</a:t>
            </a:r>
          </a:p>
          <a:p>
            <a:pPr marL="0" marR="0">
              <a:lnSpc>
                <a:spcPct val="150000"/>
              </a:lnSpc>
              <a:spcBef>
                <a:spcPts val="0"/>
              </a:spcBef>
              <a:spcAft>
                <a:spcPts val="1200"/>
              </a:spcAft>
            </a:pPr>
            <a:r>
              <a:rPr lang="en-US" sz="1200" dirty="0" err="1">
                <a:effectLst/>
                <a:latin typeface="Times New Roman" panose="02020603050405020304" pitchFamily="18" charset="0"/>
                <a:ea typeface="Times New Roman" panose="02020603050405020304" pitchFamily="18" charset="0"/>
              </a:rPr>
              <a:t>Mone</a:t>
            </a:r>
            <a:r>
              <a:rPr lang="en-US" sz="1200" dirty="0">
                <a:effectLst/>
                <a:latin typeface="Times New Roman" panose="02020603050405020304" pitchFamily="18" charset="0"/>
                <a:ea typeface="Times New Roman" panose="02020603050405020304" pitchFamily="18" charset="0"/>
              </a:rPr>
              <a:t>, E.M. and London, M. (2018). </a:t>
            </a:r>
            <a:r>
              <a:rPr lang="en-US" sz="1200" i="1" dirty="0">
                <a:effectLst/>
                <a:latin typeface="Times New Roman" panose="02020603050405020304" pitchFamily="18" charset="0"/>
                <a:ea typeface="Times New Roman" panose="02020603050405020304" pitchFamily="18" charset="0"/>
              </a:rPr>
              <a:t>Employee engagement through effective performance management a practical guide for managers</a:t>
            </a:r>
            <a:r>
              <a:rPr lang="en-US" sz="1200" dirty="0">
                <a:effectLst/>
                <a:latin typeface="Times New Roman" panose="02020603050405020304" pitchFamily="18" charset="0"/>
                <a:ea typeface="Times New Roman" panose="02020603050405020304" pitchFamily="18" charset="0"/>
              </a:rPr>
              <a:t>. New York Routledge.</a:t>
            </a:r>
          </a:p>
          <a:p>
            <a:pPr marL="0" marR="0">
              <a:lnSpc>
                <a:spcPct val="150000"/>
              </a:lnSpc>
              <a:spcBef>
                <a:spcPts val="0"/>
              </a:spcBef>
              <a:spcAft>
                <a:spcPts val="1200"/>
              </a:spcAft>
            </a:pPr>
            <a:r>
              <a:rPr lang="en-US" sz="1200" dirty="0" err="1">
                <a:effectLst/>
                <a:latin typeface="Times New Roman" panose="02020603050405020304" pitchFamily="18" charset="0"/>
                <a:ea typeface="Times New Roman" panose="02020603050405020304" pitchFamily="18" charset="0"/>
              </a:rPr>
              <a:t>Nevett</a:t>
            </a:r>
            <a:r>
              <a:rPr lang="en-US" sz="1200" dirty="0">
                <a:effectLst/>
                <a:latin typeface="Times New Roman" panose="02020603050405020304" pitchFamily="18" charset="0"/>
                <a:ea typeface="Times New Roman" panose="02020603050405020304" pitchFamily="18" charset="0"/>
              </a:rPr>
              <a:t>, W. (2016). Operations management perspectives and the hospitality industry. </a:t>
            </a:r>
            <a:r>
              <a:rPr lang="en-US" sz="1200" i="1" dirty="0">
                <a:effectLst/>
                <a:latin typeface="Times New Roman" panose="02020603050405020304" pitchFamily="18" charset="0"/>
                <a:ea typeface="Times New Roman" panose="02020603050405020304" pitchFamily="18" charset="0"/>
              </a:rPr>
              <a:t>International Journal of Hospitality Management</a:t>
            </a:r>
            <a:r>
              <a:rPr lang="en-US" sz="1200" dirty="0">
                <a:effectLst/>
                <a:latin typeface="Times New Roman" panose="02020603050405020304" pitchFamily="18" charset="0"/>
                <a:ea typeface="Times New Roman" panose="02020603050405020304" pitchFamily="18" charset="0"/>
              </a:rPr>
              <a:t>, 4(4), pp.173–178. doi:10.1016/0278-4319(85)90055-6.</a:t>
            </a:r>
          </a:p>
          <a:p>
            <a:pPr marL="0" marR="0">
              <a:lnSpc>
                <a:spcPct val="150000"/>
              </a:lnSpc>
              <a:spcBef>
                <a:spcPts val="0"/>
              </a:spcBef>
              <a:spcAft>
                <a:spcPts val="1200"/>
              </a:spcAft>
            </a:pPr>
            <a:r>
              <a:rPr lang="en-US" sz="1200" dirty="0" err="1">
                <a:effectLst/>
                <a:latin typeface="Times New Roman" panose="02020603050405020304" pitchFamily="18" charset="0"/>
                <a:ea typeface="Times New Roman" panose="02020603050405020304" pitchFamily="18" charset="0"/>
              </a:rPr>
              <a:t>O’fallon</a:t>
            </a:r>
            <a:r>
              <a:rPr lang="en-US" sz="1200" dirty="0">
                <a:effectLst/>
                <a:latin typeface="Times New Roman" panose="02020603050405020304" pitchFamily="18" charset="0"/>
                <a:ea typeface="Times New Roman" panose="02020603050405020304" pitchFamily="18" charset="0"/>
              </a:rPr>
              <a:t>, M.J., and Rutherford, D.G. (2021). </a:t>
            </a:r>
            <a:r>
              <a:rPr lang="en-US" sz="1200" i="1" dirty="0">
                <a:effectLst/>
                <a:latin typeface="Times New Roman" panose="02020603050405020304" pitchFamily="18" charset="0"/>
                <a:ea typeface="Times New Roman" panose="02020603050405020304" pitchFamily="18" charset="0"/>
              </a:rPr>
              <a:t>Hotel management and operations</a:t>
            </a:r>
            <a:r>
              <a:rPr lang="en-US" sz="1200" dirty="0">
                <a:effectLst/>
                <a:latin typeface="Times New Roman" panose="02020603050405020304" pitchFamily="18" charset="0"/>
                <a:ea typeface="Times New Roman" panose="02020603050405020304" pitchFamily="18" charset="0"/>
              </a:rPr>
              <a:t>. Hoboken, N.J.: Wiley.</a:t>
            </a:r>
          </a:p>
          <a:p>
            <a:pPr marL="0" marR="0">
              <a:lnSpc>
                <a:spcPct val="150000"/>
              </a:lnSpc>
              <a:spcBef>
                <a:spcPts val="0"/>
              </a:spcBef>
              <a:spcAft>
                <a:spcPts val="1200"/>
              </a:spcAft>
            </a:pPr>
            <a:r>
              <a:rPr lang="en-US" sz="1200" dirty="0">
                <a:effectLst/>
                <a:latin typeface="Times New Roman" panose="02020603050405020304" pitchFamily="18" charset="0"/>
                <a:ea typeface="Times New Roman" panose="02020603050405020304" pitchFamily="18" charset="0"/>
              </a:rPr>
              <a:t>Olsen, M.D. and Zhao, J. (2014). Industry change, environmental scanning and firm strategy: how is the hospitality industry doing? </a:t>
            </a:r>
            <a:r>
              <a:rPr lang="en-US" sz="1200" i="1" dirty="0">
                <a:effectLst/>
                <a:latin typeface="Times New Roman" panose="02020603050405020304" pitchFamily="18" charset="0"/>
                <a:ea typeface="Times New Roman" panose="02020603050405020304" pitchFamily="18" charset="0"/>
              </a:rPr>
              <a:t>Tourism and Hospitality Planning &amp; Development</a:t>
            </a:r>
            <a:r>
              <a:rPr lang="en-US" sz="1200" dirty="0">
                <a:effectLst/>
                <a:latin typeface="Times New Roman" panose="02020603050405020304" pitchFamily="18" charset="0"/>
                <a:ea typeface="Times New Roman" panose="02020603050405020304" pitchFamily="18" charset="0"/>
              </a:rPr>
              <a:t>, 1(1), pp.13–18. doi:10.1080/1479053042000187775.</a:t>
            </a:r>
          </a:p>
          <a:p>
            <a:pPr marL="0" marR="0">
              <a:lnSpc>
                <a:spcPct val="150000"/>
              </a:lnSpc>
              <a:spcBef>
                <a:spcPts val="0"/>
              </a:spcBef>
              <a:spcAft>
                <a:spcPts val="1200"/>
              </a:spcAft>
            </a:pPr>
            <a:r>
              <a:rPr lang="en-US" sz="1200" dirty="0" err="1">
                <a:effectLst/>
                <a:latin typeface="Times New Roman" panose="02020603050405020304" pitchFamily="18" charset="0"/>
                <a:ea typeface="Times New Roman" panose="02020603050405020304" pitchFamily="18" charset="0"/>
              </a:rPr>
              <a:t>Yaneva</a:t>
            </a:r>
            <a:r>
              <a:rPr lang="en-US" sz="1200" dirty="0">
                <a:effectLst/>
                <a:latin typeface="Times New Roman" panose="02020603050405020304" pitchFamily="18" charset="0"/>
                <a:ea typeface="Times New Roman" panose="02020603050405020304" pitchFamily="18" charset="0"/>
              </a:rPr>
              <a:t>, M. (2021). Employee Satisfaction vs. Employee Engagement vs. Employee NPS. </a:t>
            </a:r>
            <a:r>
              <a:rPr lang="en-US" sz="1200" i="1" dirty="0">
                <a:effectLst/>
                <a:latin typeface="Times New Roman" panose="02020603050405020304" pitchFamily="18" charset="0"/>
                <a:ea typeface="Times New Roman" panose="02020603050405020304" pitchFamily="18" charset="0"/>
              </a:rPr>
              <a:t>European Journal of Economics and Business Studies</a:t>
            </a:r>
            <a:r>
              <a:rPr lang="en-US" sz="1200" dirty="0">
                <a:effectLst/>
                <a:latin typeface="Times New Roman" panose="02020603050405020304" pitchFamily="18" charset="0"/>
                <a:ea typeface="Times New Roman" panose="02020603050405020304" pitchFamily="18" charset="0"/>
              </a:rPr>
              <a:t>, 4(1), pp.221–227.</a:t>
            </a:r>
          </a:p>
          <a:p>
            <a:pPr marL="0" marR="0" algn="just">
              <a:lnSpc>
                <a:spcPct val="15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4EC9519A-7EF3-4EAE-B6ED-2889774A2500}" type="slidenum">
              <a:rPr lang="en-US" smtClean="0"/>
              <a:t>11</a:t>
            </a:fld>
            <a:endParaRPr lang="en-US"/>
          </a:p>
        </p:txBody>
      </p:sp>
    </p:spTree>
    <p:extLst>
      <p:ext uri="{BB962C8B-B14F-4D97-AF65-F5344CB8AC3E}">
        <p14:creationId xmlns:p14="http://schemas.microsoft.com/office/powerpoint/2010/main" val="37441466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B864CE-E196-496F-9B83-C560B90197C4}" type="datetimeFigureOut">
              <a:rPr lang="en-US" smtClean="0"/>
              <a:t>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897547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B864CE-E196-496F-9B83-C560B90197C4}" type="datetimeFigureOut">
              <a:rPr lang="en-US" smtClean="0"/>
              <a:t>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1075532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B864CE-E196-496F-9B83-C560B90197C4}" type="datetimeFigureOut">
              <a:rPr lang="en-US" smtClean="0"/>
              <a:t>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325535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B864CE-E196-496F-9B83-C560B90197C4}" type="datetimeFigureOut">
              <a:rPr lang="en-US" smtClean="0"/>
              <a:t>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2446468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B864CE-E196-496F-9B83-C560B90197C4}" type="datetimeFigureOut">
              <a:rPr lang="en-US" smtClean="0"/>
              <a:t>12/2/2022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3753048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864CE-E196-496F-9B83-C560B90197C4}" type="datetimeFigureOut">
              <a:rPr lang="en-US" smtClean="0"/>
              <a:t>12/2/2022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2056688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89B864CE-E196-496F-9B83-C560B90197C4}" type="datetimeFigureOut">
              <a:rPr lang="en-US" smtClean="0"/>
              <a:t>12/2/2022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1013723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B864CE-E196-496F-9B83-C560B90197C4}" type="datetimeFigureOut">
              <a:rPr lang="en-US" smtClean="0"/>
              <a:t>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3508906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B864CE-E196-496F-9B83-C560B90197C4}" type="datetimeFigureOut">
              <a:rPr lang="en-US" smtClean="0"/>
              <a:t>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566777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B864CE-E196-496F-9B83-C560B90197C4}" type="datetimeFigureOut">
              <a:rPr lang="en-US" smtClean="0"/>
              <a:t>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2339090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B864CE-E196-496F-9B83-C560B90197C4}" type="datetimeFigureOut">
              <a:rPr lang="en-US" smtClean="0"/>
              <a:t>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2902671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B864CE-E196-496F-9B83-C560B90197C4}" type="datetimeFigureOut">
              <a:rPr lang="en-US" smtClean="0"/>
              <a:t>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2C865BE3-7248-4A7E-82E9-9E8EA9F45E27}"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713417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B864CE-E196-496F-9B83-C560B90197C4}" type="datetimeFigureOut">
              <a:rPr lang="en-US" smtClean="0"/>
              <a:t>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2647637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9B864CE-E196-496F-9B83-C560B90197C4}" type="datetimeFigureOut">
              <a:rPr lang="en-US" smtClean="0"/>
              <a:t>12/2/2022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31828780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9B864CE-E196-496F-9B83-C560B90197C4}" type="datetimeFigureOut">
              <a:rPr lang="en-US" smtClean="0"/>
              <a:t>12/2/2022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537193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B864CE-E196-496F-9B83-C560B90197C4}" type="datetimeFigureOut">
              <a:rPr lang="en-US" smtClean="0"/>
              <a:t>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865BE3-7248-4A7E-82E9-9E8EA9F45E27}" type="slidenum">
              <a:rPr lang="en-US" smtClean="0"/>
              <a:t>‹#›</a:t>
            </a:fld>
            <a:endParaRPr lang="en-US"/>
          </a:p>
        </p:txBody>
      </p:sp>
    </p:spTree>
    <p:extLst>
      <p:ext uri="{BB962C8B-B14F-4D97-AF65-F5344CB8AC3E}">
        <p14:creationId xmlns:p14="http://schemas.microsoft.com/office/powerpoint/2010/main" val="4674995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89B864CE-E196-496F-9B83-C560B90197C4}" type="datetimeFigureOut">
              <a:rPr lang="en-US" smtClean="0"/>
              <a:t>12/2/2022</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2C865BE3-7248-4A7E-82E9-9E8EA9F45E27}" type="slidenum">
              <a:rPr lang="en-US" smtClean="0"/>
              <a:t>‹#›</a:t>
            </a:fld>
            <a:endParaRPr lang="en-US"/>
          </a:p>
        </p:txBody>
      </p:sp>
    </p:spTree>
    <p:extLst>
      <p:ext uri="{BB962C8B-B14F-4D97-AF65-F5344CB8AC3E}">
        <p14:creationId xmlns:p14="http://schemas.microsoft.com/office/powerpoint/2010/main" val="2143568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9B864CE-E196-496F-9B83-C560B90197C4}" type="datetimeFigureOut">
              <a:rPr lang="en-US" smtClean="0"/>
              <a:t>12/2/2022</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2C865BE3-7248-4A7E-82E9-9E8EA9F45E27}" type="slidenum">
              <a:rPr lang="en-US" smtClean="0"/>
              <a:t>‹#›</a:t>
            </a:fld>
            <a:endParaRPr lang="en-US"/>
          </a:p>
        </p:txBody>
      </p:sp>
    </p:spTree>
    <p:extLst>
      <p:ext uri="{BB962C8B-B14F-4D97-AF65-F5344CB8AC3E}">
        <p14:creationId xmlns:p14="http://schemas.microsoft.com/office/powerpoint/2010/main" val="355201128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31D07-DF47-4705-A19A-E379486D875C}"/>
              </a:ext>
            </a:extLst>
          </p:cNvPr>
          <p:cNvSpPr>
            <a:spLocks noGrp="1"/>
          </p:cNvSpPr>
          <p:nvPr>
            <p:ph type="ctrTitle"/>
          </p:nvPr>
        </p:nvSpPr>
        <p:spPr/>
        <p:txBody>
          <a:bodyPr/>
          <a:lstStyle/>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Hospitality &amp; Tourism Management</a:t>
            </a:r>
            <a:br>
              <a:rPr lang="en-US" sz="1200" dirty="0">
                <a:effectLst/>
                <a:latin typeface="Times New Roman" panose="02020603050405020304" pitchFamily="18" charset="0"/>
                <a:ea typeface="Calibri" panose="020F0502020204030204" pitchFamily="34" charset="0"/>
                <a:cs typeface="Times New Roman" panose="02020603050405020304" pitchFamily="18" charset="0"/>
              </a:rPr>
            </a:b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Institute of Management &amp; Health</a:t>
            </a:r>
            <a:r>
              <a:rPr lang="en-US" sz="5400" dirty="0">
                <a:effectLst/>
                <a:latin typeface="Times New Roman" panose="02020603050405020304" pitchFamily="18" charset="0"/>
                <a:ea typeface="Calibri" panose="020F0502020204030204" pitchFamily="34" charset="0"/>
                <a:cs typeface="Times New Roman" panose="02020603050405020304" pitchFamily="18" charset="0"/>
              </a:rPr>
              <a:t/>
            </a:r>
            <a:br>
              <a:rPr lang="en-US" sz="5400" dirty="0">
                <a:effectLst/>
                <a:latin typeface="Times New Roman" panose="02020603050405020304" pitchFamily="18" charset="0"/>
                <a:ea typeface="Calibri" panose="020F0502020204030204" pitchFamily="34" charset="0"/>
                <a:cs typeface="Times New Roman" panose="02020603050405020304" pitchFamily="18" charset="0"/>
              </a:rPr>
            </a:b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CertHE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/BA International Hotel Management</a:t>
            </a:r>
            <a:r>
              <a:rPr lang="en-US" sz="5400" dirty="0">
                <a:effectLst/>
                <a:latin typeface="Times New Roman" panose="02020603050405020304" pitchFamily="18" charset="0"/>
                <a:ea typeface="Calibri" panose="020F0502020204030204" pitchFamily="34" charset="0"/>
                <a:cs typeface="Times New Roman" panose="02020603050405020304" pitchFamily="18" charset="0"/>
              </a:rPr>
              <a:t/>
            </a:r>
            <a:br>
              <a:rPr lang="en-US" sz="5400" dirty="0">
                <a:effectLst/>
                <a:latin typeface="Times New Roman" panose="02020603050405020304" pitchFamily="18" charset="0"/>
                <a:ea typeface="Calibri" panose="020F0502020204030204" pitchFamily="34" charset="0"/>
                <a:cs typeface="Times New Roman" panose="02020603050405020304" pitchFamily="18" charset="0"/>
              </a:rPr>
            </a:b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Module Handbook Autumn Term 2022</a:t>
            </a:r>
            <a:br>
              <a:rPr lang="en-US" sz="1200" dirty="0">
                <a:effectLst/>
                <a:latin typeface="Times New Roman" panose="02020603050405020304" pitchFamily="18" charset="0"/>
                <a:ea typeface="Calibri" panose="020F0502020204030204" pitchFamily="34" charset="0"/>
                <a:cs typeface="Times New Roman" panose="02020603050405020304" pitchFamily="18" charset="0"/>
              </a:rPr>
            </a:b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BMIH4006</a:t>
            </a:r>
            <a:br>
              <a:rPr lang="en-US" sz="1200" dirty="0">
                <a:effectLst/>
                <a:latin typeface="Times New Roman" panose="02020603050405020304" pitchFamily="18" charset="0"/>
                <a:ea typeface="Calibri" panose="020F0502020204030204" pitchFamily="34" charset="0"/>
                <a:cs typeface="Times New Roman" panose="02020603050405020304" pitchFamily="18" charset="0"/>
              </a:rPr>
            </a:b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Operating Hotel Facilities</a:t>
            </a:r>
            <a:br>
              <a:rPr lang="en-US" sz="1200" dirty="0">
                <a:effectLst/>
                <a:latin typeface="Times New Roman" panose="02020603050405020304" pitchFamily="18" charset="0"/>
                <a:ea typeface="Calibri" panose="020F0502020204030204" pitchFamily="34" charset="0"/>
                <a:cs typeface="Times New Roman" panose="02020603050405020304" pitchFamily="18" charset="0"/>
              </a:rPr>
            </a:br>
            <a:r>
              <a:rPr lang="en-US" sz="1200" dirty="0">
                <a:effectLst/>
                <a:latin typeface="Times New Roman" panose="02020603050405020304" pitchFamily="18" charset="0"/>
                <a:ea typeface="Calibri" panose="020F0502020204030204" pitchFamily="34" charset="0"/>
              </a:rPr>
              <a:t>LEVEL 4</a:t>
            </a:r>
            <a:endParaRPr lang="en-US" sz="1200" dirty="0"/>
          </a:p>
        </p:txBody>
      </p:sp>
      <p:sp>
        <p:nvSpPr>
          <p:cNvPr id="3" name="Subtitle 2">
            <a:extLst>
              <a:ext uri="{FF2B5EF4-FFF2-40B4-BE49-F238E27FC236}">
                <a16:creationId xmlns:a16="http://schemas.microsoft.com/office/drawing/2014/main" id="{A94067F3-1893-49B4-BC2C-69DC163D29F7}"/>
              </a:ext>
            </a:extLst>
          </p:cNvPr>
          <p:cNvSpPr>
            <a:spLocks noGrp="1"/>
          </p:cNvSpPr>
          <p:nvPr>
            <p:ph type="subTitle" idx="1"/>
          </p:nvPr>
        </p:nvSpPr>
        <p:spPr>
          <a:xfrm>
            <a:off x="680322" y="4422175"/>
            <a:ext cx="8144134" cy="1117687"/>
          </a:xfrm>
        </p:spPr>
        <p:txBody>
          <a:bodyPr/>
          <a:lstStyle/>
          <a:p>
            <a:r>
              <a:rPr lang="en-US" dirty="0"/>
              <a:t>Employee Engagement in Hotel and Hospital Industry</a:t>
            </a:r>
          </a:p>
        </p:txBody>
      </p:sp>
      <p:sp>
        <p:nvSpPr>
          <p:cNvPr id="4" name="TextBox 3"/>
          <p:cNvSpPr txBox="1"/>
          <p:nvPr/>
        </p:nvSpPr>
        <p:spPr>
          <a:xfrm>
            <a:off x="9348717" y="2733709"/>
            <a:ext cx="2379177" cy="1477328"/>
          </a:xfrm>
          <a:prstGeom prst="rect">
            <a:avLst/>
          </a:prstGeom>
          <a:noFill/>
        </p:spPr>
        <p:txBody>
          <a:bodyPr wrap="none" rtlCol="0">
            <a:spAutoFit/>
          </a:bodyPr>
          <a:lstStyle/>
          <a:p>
            <a:r>
              <a:rPr lang="sv-SE" dirty="0" smtClean="0"/>
              <a:t>Shahin </a:t>
            </a:r>
            <a:r>
              <a:rPr lang="sv-SE" dirty="0"/>
              <a:t>Islam </a:t>
            </a:r>
          </a:p>
          <a:p>
            <a:r>
              <a:rPr lang="sv-SE" dirty="0"/>
              <a:t>2123468</a:t>
            </a:r>
          </a:p>
          <a:p>
            <a:endParaRPr lang="sv-SE" dirty="0" smtClean="0"/>
          </a:p>
          <a:p>
            <a:r>
              <a:rPr lang="sv-SE" dirty="0"/>
              <a:t>Lecturer</a:t>
            </a:r>
            <a:r>
              <a:rPr lang="sv-SE" dirty="0" smtClean="0"/>
              <a:t>: </a:t>
            </a:r>
          </a:p>
          <a:p>
            <a:r>
              <a:rPr lang="sv-SE" dirty="0" smtClean="0"/>
              <a:t>Muhammad Cassamo </a:t>
            </a:r>
            <a:endParaRPr lang="en-GB" dirty="0"/>
          </a:p>
        </p:txBody>
      </p:sp>
      <p:cxnSp>
        <p:nvCxnSpPr>
          <p:cNvPr id="6" name="Straight Connector 5"/>
          <p:cNvCxnSpPr/>
          <p:nvPr/>
        </p:nvCxnSpPr>
        <p:spPr>
          <a:xfrm>
            <a:off x="9389656" y="3363189"/>
            <a:ext cx="144666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1197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0D1F-24F7-40F8-8745-5A46489B606E}"/>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81D57AAB-E0B7-46D9-BC25-408E4111F369}"/>
              </a:ext>
            </a:extLst>
          </p:cNvPr>
          <p:cNvSpPr>
            <a:spLocks noGrp="1"/>
          </p:cNvSpPr>
          <p:nvPr>
            <p:ph idx="1"/>
          </p:nvPr>
        </p:nvSpPr>
        <p:spPr/>
        <p:txBody>
          <a:bodyPr/>
          <a:lstStyle/>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hotel and hospitality industry requires constant interaction with guests. The hotel staff is the initial point of contact for guests. To run a successful business that attracts and retains a growing number of clients, employee engagement is crucial.</a:t>
            </a:r>
          </a:p>
          <a:p>
            <a:endParaRPr lang="en-US" dirty="0"/>
          </a:p>
        </p:txBody>
      </p:sp>
    </p:spTree>
    <p:extLst>
      <p:ext uri="{BB962C8B-B14F-4D97-AF65-F5344CB8AC3E}">
        <p14:creationId xmlns:p14="http://schemas.microsoft.com/office/powerpoint/2010/main" val="2799606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0D900-D995-4C89-9394-E558F755AC2B}"/>
              </a:ext>
            </a:extLst>
          </p:cNvPr>
          <p:cNvSpPr>
            <a:spLocks noGrp="1"/>
          </p:cNvSpPr>
          <p:nvPr>
            <p:ph type="title"/>
          </p:nvPr>
        </p:nvSpPr>
        <p:spPr/>
        <p:txBody>
          <a:bodyPr>
            <a:normAutofit fontScale="90000"/>
          </a:bodyPr>
          <a:lstStyle/>
          <a:p>
            <a:pPr marL="0" marR="0">
              <a:lnSpc>
                <a:spcPct val="150000"/>
              </a:lnSpc>
              <a:spcBef>
                <a:spcPts val="1200"/>
              </a:spcBef>
              <a:spcAft>
                <a:spcPts val="0"/>
              </a:spcAft>
            </a:pPr>
            <a:r>
              <a:rPr lang="en-US" sz="3600" b="1" kern="0" dirty="0">
                <a:effectLst/>
                <a:latin typeface="Times New Roman" panose="02020603050405020304" pitchFamily="18" charset="0"/>
                <a:ea typeface="Times New Roman" panose="02020603050405020304" pitchFamily="18" charset="0"/>
                <a:cs typeface="Times New Roman" panose="02020603050405020304" pitchFamily="18" charset="0"/>
              </a:rPr>
              <a:t>Employee engagement in Hotel Industry</a:t>
            </a:r>
            <a:br>
              <a:rPr lang="en-US" sz="36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4" name="Text Placeholder 3">
            <a:extLst>
              <a:ext uri="{FF2B5EF4-FFF2-40B4-BE49-F238E27FC236}">
                <a16:creationId xmlns:a16="http://schemas.microsoft.com/office/drawing/2014/main" id="{39CEEB96-CC89-449E-AE03-2B8311818D7E}"/>
              </a:ext>
            </a:extLst>
          </p:cNvPr>
          <p:cNvSpPr>
            <a:spLocks noGrp="1"/>
          </p:cNvSpPr>
          <p:nvPr>
            <p:ph type="body" idx="1"/>
          </p:nvPr>
        </p:nvSpPr>
        <p:spPr/>
        <p:txBody>
          <a:bodyPr/>
          <a:lstStyle/>
          <a:p>
            <a:pPr algn="ctr"/>
            <a:r>
              <a:rPr lang="en-US" dirty="0"/>
              <a:t>Employee engagement</a:t>
            </a:r>
          </a:p>
        </p:txBody>
      </p:sp>
      <p:sp>
        <p:nvSpPr>
          <p:cNvPr id="3" name="Content Placeholder 2">
            <a:extLst>
              <a:ext uri="{FF2B5EF4-FFF2-40B4-BE49-F238E27FC236}">
                <a16:creationId xmlns:a16="http://schemas.microsoft.com/office/drawing/2014/main" id="{525FE523-D0D9-477E-A745-29E3F4018DA3}"/>
              </a:ext>
            </a:extLst>
          </p:cNvPr>
          <p:cNvSpPr>
            <a:spLocks noGrp="1"/>
          </p:cNvSpPr>
          <p:nvPr>
            <p:ph sz="half" idx="2"/>
          </p:nvPr>
        </p:nvSpPr>
        <p:spPr/>
        <p:txBody>
          <a:bodyPr>
            <a:normAutofit fontScale="47500" lnSpcReduction="20000"/>
          </a:bodyPr>
          <a:lstStyle/>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According to Forbes, employee engagement is "the level to which a worker feels emotionally invested in the success of their business." Engaged guests and staff make it possible for hotels to operate at their peak efficiency by enhancing communication, raising productivity, and attracting and keeping the best talent. Only 32% of American employees reported having the same level of enthusiasm and dedication to their profession, according to a  study that found only 13% of workers worldwide are engaged (Carbonara, 2013).</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And despite the industry's ongoing labor issues, the number crunchers are nonetheless dedicated to researching to discover solutions. The samples from prior reports that are provided below may shed light on employee challenges and offer workable solutions to support your team's continued cohesion and success.</a:t>
            </a:r>
          </a:p>
          <a:p>
            <a:endParaRPr lang="en-US" dirty="0"/>
          </a:p>
        </p:txBody>
      </p:sp>
      <p:sp>
        <p:nvSpPr>
          <p:cNvPr id="5" name="Text Placeholder 4">
            <a:extLst>
              <a:ext uri="{FF2B5EF4-FFF2-40B4-BE49-F238E27FC236}">
                <a16:creationId xmlns:a16="http://schemas.microsoft.com/office/drawing/2014/main" id="{B6BF249F-3E61-4F50-BE75-DDBF5B87D1D5}"/>
              </a:ext>
            </a:extLst>
          </p:cNvPr>
          <p:cNvSpPr>
            <a:spLocks noGrp="1"/>
          </p:cNvSpPr>
          <p:nvPr>
            <p:ph type="body" sz="quarter" idx="3"/>
          </p:nvPr>
        </p:nvSpPr>
        <p:spPr/>
        <p:txBody>
          <a:bodyPr/>
          <a:lstStyle/>
          <a:p>
            <a:pPr algn="ctr"/>
            <a:r>
              <a:rPr lang="en-US" dirty="0"/>
              <a:t>Hotel Industry</a:t>
            </a:r>
          </a:p>
        </p:txBody>
      </p:sp>
      <p:pic>
        <p:nvPicPr>
          <p:cNvPr id="7" name="Content Placeholder 6">
            <a:extLst>
              <a:ext uri="{FF2B5EF4-FFF2-40B4-BE49-F238E27FC236}">
                <a16:creationId xmlns:a16="http://schemas.microsoft.com/office/drawing/2014/main" id="{73078BFB-C73F-413D-9768-2FCB30AE418B}"/>
              </a:ext>
            </a:extLst>
          </p:cNvPr>
          <p:cNvPicPr>
            <a:picLocks noGrp="1" noChangeAspect="1"/>
          </p:cNvPicPr>
          <p:nvPr>
            <p:ph sz="quarter" idx="4"/>
          </p:nvPr>
        </p:nvPicPr>
        <p:blipFill>
          <a:blip r:embed="rId3"/>
          <a:stretch>
            <a:fillRect/>
          </a:stretch>
        </p:blipFill>
        <p:spPr>
          <a:xfrm>
            <a:off x="6096000" y="3137095"/>
            <a:ext cx="4196764" cy="2363372"/>
          </a:xfrm>
          <a:prstGeom prst="rect">
            <a:avLst/>
          </a:prstGeom>
        </p:spPr>
      </p:pic>
    </p:spTree>
    <p:extLst>
      <p:ext uri="{BB962C8B-B14F-4D97-AF65-F5344CB8AC3E}">
        <p14:creationId xmlns:p14="http://schemas.microsoft.com/office/powerpoint/2010/main" val="2342667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04F8-F8F1-482A-AA02-936591D297A0}"/>
              </a:ext>
            </a:extLst>
          </p:cNvPr>
          <p:cNvSpPr>
            <a:spLocks noGrp="1"/>
          </p:cNvSpPr>
          <p:nvPr>
            <p:ph type="title"/>
          </p:nvPr>
        </p:nvSpPr>
        <p:spPr/>
        <p:txBody>
          <a:bodyPr>
            <a:normAutofit fontScale="90000"/>
          </a:bodyPr>
          <a:lstStyle/>
          <a:p>
            <a:pPr marL="0" marR="0">
              <a:lnSpc>
                <a:spcPct val="150000"/>
              </a:lnSpc>
              <a:spcBef>
                <a:spcPts val="1200"/>
              </a:spcBef>
              <a:spcAft>
                <a:spcPts val="0"/>
              </a:spcAft>
            </a:pPr>
            <a:r>
              <a:rPr lang="en-US" sz="3600" b="1" kern="0" dirty="0">
                <a:effectLst/>
                <a:latin typeface="Times New Roman" panose="02020603050405020304" pitchFamily="18" charset="0"/>
                <a:ea typeface="Times New Roman" panose="02020603050405020304" pitchFamily="18" charset="0"/>
                <a:cs typeface="Times New Roman" panose="02020603050405020304" pitchFamily="18" charset="0"/>
              </a:rPr>
              <a:t>The AON-Hewitt model</a:t>
            </a:r>
            <a:br>
              <a:rPr lang="en-US" sz="36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035B1B83-6D92-4E12-9EB2-C16A29152618}"/>
              </a:ext>
            </a:extLst>
          </p:cNvPr>
          <p:cNvSpPr>
            <a:spLocks noGrp="1"/>
          </p:cNvSpPr>
          <p:nvPr>
            <p:ph idx="1"/>
          </p:nvPr>
        </p:nvSpPr>
        <p:spPr/>
        <p:txBody>
          <a:bodyPr>
            <a:normAutofit fontScale="47500" lnSpcReduction="20000"/>
          </a:bodyPr>
          <a:lstStyle/>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AON-engagement Numerous important efficiency and effectiveness criteria are included in the Hewitt model. Among these are purposeful thought, emotional awareness, purposeful goal-setting, and purposeful action (Kanwar and Sharma, 2016). The strategy is based on six employee engagement drivers (aspects over which employers have the most influence) and three objectives.</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The key characteristics of a career, such as pay, perks, employment security, culture, and flexibility in balancing work and personal obligations. Organizational performance is determined by what we do at work, what we achieve, how much control we have over our work, how well we collaborate, how inclusive our company is, how well we communicate, how well we choose and develop our employees, how well we staff and manage our operations, and how well we cooperate.</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Brand: Employee Value, CSR, and Reputation Initiative Leader Access and Orientation</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Effectiveness is providing job chances, training, managing staff, and appreciating their work and achievements</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following engagement results are dependent on the drivers' success: </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Speak highly of the company's accomplishments while speaking with coworkers, prospective employees, and customers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Nevett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2016). Employees who Stay, Strive, and Stay are less likely to leave the company because they feel like a part of the team, are driven to work hard, and are more likely to achieve their goals there.</a:t>
            </a:r>
          </a:p>
          <a:p>
            <a:endParaRPr lang="en-US" dirty="0"/>
          </a:p>
        </p:txBody>
      </p:sp>
    </p:spTree>
    <p:extLst>
      <p:ext uri="{BB962C8B-B14F-4D97-AF65-F5344CB8AC3E}">
        <p14:creationId xmlns:p14="http://schemas.microsoft.com/office/powerpoint/2010/main" val="4152401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9D562-27A3-4FC7-AD93-EA5042DF6CA6}"/>
              </a:ext>
            </a:extLst>
          </p:cNvPr>
          <p:cNvSpPr>
            <a:spLocks noGrp="1"/>
          </p:cNvSpPr>
          <p:nvPr>
            <p:ph type="title"/>
          </p:nvPr>
        </p:nvSpPr>
        <p:spPr/>
        <p:txBody>
          <a:bodyPr/>
          <a:lstStyle/>
          <a:p>
            <a:r>
              <a:rPr kumimoji="0" lang="en-US" sz="3200" b="1" i="0" u="none" strike="noStrike" kern="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The AON-Hewitt model</a:t>
            </a:r>
            <a:endParaRPr lang="en-US" dirty="0"/>
          </a:p>
        </p:txBody>
      </p:sp>
      <p:pic>
        <p:nvPicPr>
          <p:cNvPr id="4" name="Content Placeholder 3">
            <a:extLst>
              <a:ext uri="{FF2B5EF4-FFF2-40B4-BE49-F238E27FC236}">
                <a16:creationId xmlns:a16="http://schemas.microsoft.com/office/drawing/2014/main" id="{EB2C3228-DC32-4938-A34C-6453FCAA653C}"/>
              </a:ext>
            </a:extLst>
          </p:cNvPr>
          <p:cNvPicPr>
            <a:picLocks noGrp="1" noChangeAspect="1"/>
          </p:cNvPicPr>
          <p:nvPr>
            <p:ph idx="1"/>
          </p:nvPr>
        </p:nvPicPr>
        <p:blipFill>
          <a:blip r:embed="rId2"/>
          <a:stretch>
            <a:fillRect/>
          </a:stretch>
        </p:blipFill>
        <p:spPr>
          <a:xfrm>
            <a:off x="2672862" y="2336800"/>
            <a:ext cx="6091310" cy="3979594"/>
          </a:xfrm>
          <a:prstGeom prst="rect">
            <a:avLst/>
          </a:prstGeom>
        </p:spPr>
      </p:pic>
    </p:spTree>
    <p:extLst>
      <p:ext uri="{BB962C8B-B14F-4D97-AF65-F5344CB8AC3E}">
        <p14:creationId xmlns:p14="http://schemas.microsoft.com/office/powerpoint/2010/main" val="347239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9315B-8037-40FE-AC45-593F6D63412B}"/>
              </a:ext>
            </a:extLst>
          </p:cNvPr>
          <p:cNvSpPr>
            <a:spLocks noGrp="1"/>
          </p:cNvSpPr>
          <p:nvPr>
            <p:ph type="title"/>
          </p:nvPr>
        </p:nvSpPr>
        <p:spPr/>
        <p:txBody>
          <a:bodyPr>
            <a:normAutofit fontScale="90000"/>
          </a:bodyPr>
          <a:lstStyle/>
          <a:p>
            <a:pPr marL="0" marR="0">
              <a:lnSpc>
                <a:spcPct val="150000"/>
              </a:lnSpc>
              <a:spcBef>
                <a:spcPts val="1200"/>
              </a:spcBef>
              <a:spcAft>
                <a:spcPts val="0"/>
              </a:spcAft>
            </a:pPr>
            <a:r>
              <a:rPr lang="en-US" sz="3600" b="1" kern="0" dirty="0">
                <a:effectLst/>
                <a:latin typeface="Times New Roman" panose="02020603050405020304" pitchFamily="18" charset="0"/>
                <a:ea typeface="Times New Roman" panose="02020603050405020304" pitchFamily="18" charset="0"/>
                <a:cs typeface="Times New Roman" panose="02020603050405020304" pitchFamily="18" charset="0"/>
              </a:rPr>
              <a:t>Best Practices of Employee Engagement</a:t>
            </a:r>
            <a:br>
              <a:rPr lang="en-US" sz="36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BF5DCBFC-E43E-4760-A283-C186843BEC43}"/>
              </a:ext>
            </a:extLst>
          </p:cNvPr>
          <p:cNvSpPr>
            <a:spLocks noGrp="1"/>
          </p:cNvSpPr>
          <p:nvPr>
            <p:ph idx="1"/>
          </p:nvPr>
        </p:nvSpPr>
        <p:spPr/>
        <p:txBody>
          <a:bodyPr>
            <a:normAutofit fontScale="70000" lnSpcReduction="20000"/>
          </a:bodyPr>
          <a:lstStyle/>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Human resource executives and managers have traditionally prioritized talent acquisition, development, and retention. However, to attain high levels of success, they want hardworking, brilliant personnel that can think like customers. To help reduce employee turnover costs, boost job satisfaction among current employees, and assure exceptional customer service, they must develop a talent management strategy centered on building a performance-based evaluation culture (Byrne, 2015).To be effective, a talent management program's execution must be meticulously planned and founded on a thorough understanding of how all organizational components interact to generate results. A growing number of enterprises are turning to web-based solutions to free up time for hotel management, human resource executives, and workers to focus on higher-value tasks.</a:t>
            </a:r>
          </a:p>
          <a:p>
            <a:endParaRPr lang="en-US" dirty="0"/>
          </a:p>
        </p:txBody>
      </p:sp>
    </p:spTree>
    <p:extLst>
      <p:ext uri="{BB962C8B-B14F-4D97-AF65-F5344CB8AC3E}">
        <p14:creationId xmlns:p14="http://schemas.microsoft.com/office/powerpoint/2010/main" val="540425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16474-3D79-43AC-918E-520FC05EA666}"/>
              </a:ext>
            </a:extLst>
          </p:cNvPr>
          <p:cNvSpPr>
            <a:spLocks noGrp="1"/>
          </p:cNvSpPr>
          <p:nvPr>
            <p:ph type="title"/>
          </p:nvPr>
        </p:nvSpPr>
        <p:spPr/>
        <p:txBody>
          <a:bodyPr>
            <a:normAutofit fontScale="90000"/>
          </a:bodyPr>
          <a:lstStyle/>
          <a:p>
            <a:pPr marL="0" marR="0">
              <a:lnSpc>
                <a:spcPct val="150000"/>
              </a:lnSpc>
              <a:spcBef>
                <a:spcPts val="1200"/>
              </a:spcBef>
              <a:spcAft>
                <a:spcPts val="0"/>
              </a:spcAft>
            </a:pPr>
            <a:r>
              <a:rPr lang="en-US" sz="3600" b="1" kern="0" dirty="0">
                <a:effectLst/>
                <a:latin typeface="Times New Roman" panose="02020603050405020304" pitchFamily="18" charset="0"/>
                <a:ea typeface="Times New Roman" panose="02020603050405020304" pitchFamily="18" charset="0"/>
                <a:cs typeface="Times New Roman" panose="02020603050405020304" pitchFamily="18" charset="0"/>
              </a:rPr>
              <a:t>Employee Engagement Crisis</a:t>
            </a:r>
            <a:br>
              <a:rPr lang="en-US" sz="36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BC6872AC-686F-4647-8ABE-A3F4AAC87585}"/>
              </a:ext>
            </a:extLst>
          </p:cNvPr>
          <p:cNvSpPr>
            <a:spLocks noGrp="1"/>
          </p:cNvSpPr>
          <p:nvPr>
            <p:ph idx="1"/>
          </p:nvPr>
        </p:nvSpPr>
        <p:spPr/>
        <p:txBody>
          <a:bodyPr>
            <a:normAutofit fontScale="55000" lnSpcReduction="20000"/>
          </a:bodyPr>
          <a:lstStyle/>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 research investigates the subject of employee engagement in the hospitality industry. Gallup revealed that firms with more engaged employees had 22% higher earnings, 21% higher productivity, and a substantial decrease in attrition. Your company's bottom line will reflect the level of commitment of its employees. (Olsen and Zhao, 2014) According to an Accumulate poll, disengaged workers may account for 65 percent of all lost customers. Communication challenges may arise when team members who are not in the same physical location or who do not have offices to meet in receive insufficient attention. One option is to improve internal and external communication. This might be achieved, for example, by deploying technology solutions that act as a gathering place for employees as well as a conduit of communication between workers and management. Employee participation may suffer as a result of a lack of understanding of the company's objectives or goals. According to a recent Modern Study survey, employees who feel that their company's values are "known and understood" are 51 times more likely to be completely engaged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O’fallon</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and Rutherford, 2021).</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Despite the prevalence of diversity in the workplace, particularly in the hospitality sector, there is always room for growth in terms of creating an inclusive environment for all employees. </a:t>
            </a:r>
          </a:p>
          <a:p>
            <a:endParaRPr lang="en-US" dirty="0"/>
          </a:p>
        </p:txBody>
      </p:sp>
    </p:spTree>
    <p:extLst>
      <p:ext uri="{BB962C8B-B14F-4D97-AF65-F5344CB8AC3E}">
        <p14:creationId xmlns:p14="http://schemas.microsoft.com/office/powerpoint/2010/main" val="2799947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12A5F-A898-42F8-A35B-0EC5652AA521}"/>
              </a:ext>
            </a:extLst>
          </p:cNvPr>
          <p:cNvSpPr>
            <a:spLocks noGrp="1"/>
          </p:cNvSpPr>
          <p:nvPr>
            <p:ph type="title"/>
          </p:nvPr>
        </p:nvSpPr>
        <p:spPr/>
        <p:txBody>
          <a:bodyPr/>
          <a:lstStyle/>
          <a:p>
            <a:r>
              <a:rPr lang="en-US" dirty="0"/>
              <a:t>Best Strategies for employee engagement</a:t>
            </a:r>
          </a:p>
        </p:txBody>
      </p:sp>
      <p:sp>
        <p:nvSpPr>
          <p:cNvPr id="3" name="Content Placeholder 2">
            <a:extLst>
              <a:ext uri="{FF2B5EF4-FFF2-40B4-BE49-F238E27FC236}">
                <a16:creationId xmlns:a16="http://schemas.microsoft.com/office/drawing/2014/main" id="{FF356C97-F92B-48EB-A4B4-8BDF5392CDD0}"/>
              </a:ext>
            </a:extLst>
          </p:cNvPr>
          <p:cNvSpPr>
            <a:spLocks noGrp="1"/>
          </p:cNvSpPr>
          <p:nvPr>
            <p:ph idx="1"/>
          </p:nvPr>
        </p:nvSpPr>
        <p:spPr/>
        <p:txBody>
          <a:bodyPr>
            <a:normAutofit fontScale="55000" lnSpcReduction="20000"/>
          </a:bodyPr>
          <a:lstStyle/>
          <a:p>
            <a:pPr marL="0" marR="0" algn="just">
              <a:lnSpc>
                <a:spcPct val="150000"/>
              </a:lnSpc>
              <a:spcBef>
                <a:spcPts val="200"/>
              </a:spcBef>
              <a:spcAft>
                <a:spcPts val="0"/>
              </a:spcAft>
            </a:pPr>
            <a:r>
              <a:rPr lang="en-US" sz="2800" b="1" dirty="0">
                <a:effectLst/>
                <a:latin typeface="Times New Roman" panose="02020603050405020304" pitchFamily="18" charset="0"/>
                <a:ea typeface="Times New Roman" panose="02020603050405020304" pitchFamily="18" charset="0"/>
                <a:cs typeface="Times New Roman" panose="02020603050405020304" pitchFamily="18" charset="0"/>
              </a:rPr>
              <a:t>Formation of Local Resource Groups</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Instead of focusing on recruiting new workers with specific skill sets for certain positions, hotels are developing internal talent pools and teaching staff to assume leadership roles when the time comes.</a:t>
            </a:r>
          </a:p>
          <a:p>
            <a:pPr marL="0" marR="0" algn="just">
              <a:lnSpc>
                <a:spcPct val="150000"/>
              </a:lnSpc>
              <a:spcBef>
                <a:spcPts val="200"/>
              </a:spcBef>
              <a:spcAft>
                <a:spcPts val="0"/>
              </a:spcAft>
            </a:pPr>
            <a:r>
              <a:rPr lang="en-US" sz="2800" b="1" dirty="0">
                <a:effectLst/>
                <a:latin typeface="Times New Roman" panose="02020603050405020304" pitchFamily="18" charset="0"/>
                <a:ea typeface="Times New Roman" panose="02020603050405020304" pitchFamily="18" charset="0"/>
                <a:cs typeface="Times New Roman" panose="02020603050405020304" pitchFamily="18" charset="0"/>
              </a:rPr>
              <a:t>Disassembling Data Islands to Promote Coordination</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When knowledge is difficult to move between departments and organizational levels, success suffers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Kotas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2015). Access to experience and knowledge, as well as proactive delivery of this information to the appropriate people at the appropriate time, are critical for improved performance.</a:t>
            </a:r>
          </a:p>
          <a:p>
            <a:pPr marL="0" marR="0" algn="just">
              <a:lnSpc>
                <a:spcPct val="150000"/>
              </a:lnSpc>
              <a:spcBef>
                <a:spcPts val="200"/>
              </a:spcBef>
              <a:spcAft>
                <a:spcPts val="0"/>
              </a:spcAft>
            </a:pPr>
            <a:r>
              <a:rPr lang="en-US" sz="2800" b="1" dirty="0">
                <a:effectLst/>
                <a:latin typeface="Times New Roman" panose="02020603050405020304" pitchFamily="18" charset="0"/>
                <a:ea typeface="Times New Roman" panose="02020603050405020304" pitchFamily="18" charset="0"/>
                <a:cs typeface="Times New Roman" panose="02020603050405020304" pitchFamily="18" charset="0"/>
              </a:rPr>
              <a:t>Values Influencing Customer Service</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While each hotel has its unique raison d'être and set of goals, they must all focus on delivering guests with an unforgettable experience. Higher management must clearly outline the hotel's customer service standards, and all employees, regardless of level, must understand how their activities contribute to meeting those standards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Mone</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and London, 2018).</a:t>
            </a:r>
          </a:p>
          <a:p>
            <a:endParaRPr lang="en-US" dirty="0"/>
          </a:p>
        </p:txBody>
      </p:sp>
    </p:spTree>
    <p:extLst>
      <p:ext uri="{BB962C8B-B14F-4D97-AF65-F5344CB8AC3E}">
        <p14:creationId xmlns:p14="http://schemas.microsoft.com/office/powerpoint/2010/main" val="58632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BB4DA-2F24-4EB1-91D9-EA0A6884EA50}"/>
              </a:ext>
            </a:extLst>
          </p:cNvPr>
          <p:cNvSpPr>
            <a:spLocks noGrp="1"/>
          </p:cNvSpPr>
          <p:nvPr>
            <p:ph type="title"/>
          </p:nvPr>
        </p:nvSpPr>
        <p:spPr/>
        <p:txBody>
          <a:bodyPr/>
          <a:lstStyle/>
          <a:p>
            <a:r>
              <a:rPr kumimoji="0" lang="en-US" sz="3600" b="0" i="0" u="none" strike="noStrike" kern="1200" cap="none" spc="0" normalizeH="0" baseline="0" noProof="0" dirty="0">
                <a:ln>
                  <a:noFill/>
                </a:ln>
                <a:solidFill>
                  <a:prstClr val="white"/>
                </a:solidFill>
                <a:effectLst/>
                <a:uLnTx/>
                <a:uFillTx/>
                <a:latin typeface="Trebuchet MS" panose="020B0603020202020204"/>
                <a:ea typeface="+mj-ea"/>
                <a:cs typeface="+mj-cs"/>
              </a:rPr>
              <a:t>Best Strategies for employee engagement</a:t>
            </a:r>
            <a:endParaRPr lang="en-US" dirty="0"/>
          </a:p>
        </p:txBody>
      </p:sp>
      <p:sp>
        <p:nvSpPr>
          <p:cNvPr id="3" name="Content Placeholder 2">
            <a:extLst>
              <a:ext uri="{FF2B5EF4-FFF2-40B4-BE49-F238E27FC236}">
                <a16:creationId xmlns:a16="http://schemas.microsoft.com/office/drawing/2014/main" id="{D26ADED1-1DFF-4506-8255-1EE2D3A8BD53}"/>
              </a:ext>
            </a:extLst>
          </p:cNvPr>
          <p:cNvSpPr>
            <a:spLocks noGrp="1"/>
          </p:cNvSpPr>
          <p:nvPr>
            <p:ph idx="1"/>
          </p:nvPr>
        </p:nvSpPr>
        <p:spPr/>
        <p:txBody>
          <a:bodyPr>
            <a:normAutofit fontScale="47500" lnSpcReduction="20000"/>
          </a:bodyPr>
          <a:lstStyle/>
          <a:p>
            <a:pPr marL="0" marR="0" algn="just">
              <a:lnSpc>
                <a:spcPct val="150000"/>
              </a:lnSpc>
              <a:spcBef>
                <a:spcPts val="200"/>
              </a:spcBef>
              <a:spcAft>
                <a:spcPts val="0"/>
              </a:spcAft>
            </a:pPr>
            <a:r>
              <a:rPr lang="en-US" sz="2800" b="1" dirty="0">
                <a:effectLst/>
                <a:latin typeface="Times New Roman" panose="02020603050405020304" pitchFamily="18" charset="0"/>
                <a:ea typeface="Times New Roman" panose="02020603050405020304" pitchFamily="18" charset="0"/>
                <a:cs typeface="Times New Roman" panose="02020603050405020304" pitchFamily="18" charset="0"/>
              </a:rPr>
              <a:t>Individual Accountability and Organizational Goals</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Goal alignment can greatly improve managerial effectiveness. When you use this strategy to engage your staff, they will be more dedicated to attaining the hotel's strategic goals, which will result in higher productivity.</a:t>
            </a:r>
          </a:p>
          <a:p>
            <a:pPr marL="0" marR="0" algn="just">
              <a:lnSpc>
                <a:spcPct val="150000"/>
              </a:lnSpc>
              <a:spcBef>
                <a:spcPts val="200"/>
              </a:spcBef>
              <a:spcAft>
                <a:spcPts val="0"/>
              </a:spcAft>
            </a:pPr>
            <a:r>
              <a:rPr lang="en-US" sz="2800" b="1" dirty="0">
                <a:effectLst/>
                <a:latin typeface="Times New Roman" panose="02020603050405020304" pitchFamily="18" charset="0"/>
                <a:ea typeface="Times New Roman" panose="02020603050405020304" pitchFamily="18" charset="0"/>
                <a:cs typeface="Times New Roman" panose="02020603050405020304" pitchFamily="18" charset="0"/>
              </a:rPr>
              <a:t>Employee Involvement</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CEOs must also empower their workers to put these customer service values into action in ways that improve the customer experience(</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Yaneva</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2021). Furthermore, they must be able to appropriately integrate the hotel's goal with the employee autonomous culture to produce ideal results.</a:t>
            </a:r>
          </a:p>
          <a:p>
            <a:pPr marL="0" marR="0" algn="just">
              <a:lnSpc>
                <a:spcPct val="150000"/>
              </a:lnSpc>
              <a:spcBef>
                <a:spcPts val="200"/>
              </a:spcBef>
              <a:spcAft>
                <a:spcPts val="0"/>
              </a:spcAft>
            </a:pPr>
            <a:r>
              <a:rPr lang="en-US" sz="2800" b="1" dirty="0">
                <a:effectLst/>
                <a:latin typeface="Times New Roman" panose="02020603050405020304" pitchFamily="18" charset="0"/>
                <a:ea typeface="Times New Roman" panose="02020603050405020304" pitchFamily="18" charset="0"/>
                <a:cs typeface="Times New Roman" panose="02020603050405020304" pitchFamily="18" charset="0"/>
              </a:rPr>
              <a:t>Operating a Business- Widespread Change</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four key factors of structural transformation success and durability are scale, size, length, and strategic relevance. However, hotels will only gain if their employees make the necessary changes. While there is no silver bullet for implementing change across an entire organization, there are several strategies that have proven effective in similar situations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Chakravarti</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2018).</a:t>
            </a:r>
          </a:p>
          <a:p>
            <a:pPr marL="0" marR="0" algn="just">
              <a:lnSpc>
                <a:spcPct val="150000"/>
              </a:lnSpc>
              <a:spcBef>
                <a:spcPts val="200"/>
              </a:spcBef>
              <a:spcAft>
                <a:spcPts val="0"/>
              </a:spcAft>
            </a:pPr>
            <a:r>
              <a:rPr lang="en-US" sz="2800" b="1" dirty="0">
                <a:effectLst/>
                <a:latin typeface="Times New Roman" panose="02020603050405020304" pitchFamily="18" charset="0"/>
                <a:ea typeface="Times New Roman" panose="02020603050405020304" pitchFamily="18" charset="0"/>
                <a:cs typeface="Times New Roman" panose="02020603050405020304" pitchFamily="18" charset="0"/>
              </a:rPr>
              <a:t>Change should be initiated from the top.</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Employees look to senior management and leaders for strength and support during times of organizational transition, which can be difficult for employees at all levels. If leaders want to motivate their teams, they must lead by example and adopt new strategies.</a:t>
            </a:r>
          </a:p>
          <a:p>
            <a:endParaRPr lang="en-US" dirty="0"/>
          </a:p>
        </p:txBody>
      </p:sp>
    </p:spTree>
    <p:extLst>
      <p:ext uri="{BB962C8B-B14F-4D97-AF65-F5344CB8AC3E}">
        <p14:creationId xmlns:p14="http://schemas.microsoft.com/office/powerpoint/2010/main" val="3611227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B6F0C-4798-4921-B845-115F4E362C01}"/>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AFC51F5E-002B-467A-AA38-8C2E29EF92E0}"/>
              </a:ext>
            </a:extLst>
          </p:cNvPr>
          <p:cNvSpPr>
            <a:spLocks noGrp="1"/>
          </p:cNvSpPr>
          <p:nvPr>
            <p:ph idx="1"/>
          </p:nvPr>
        </p:nvSpPr>
        <p:spPr/>
        <p:txBody>
          <a:bodyPr/>
          <a:lstStyle/>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When staff is actively involved in the hotel's operations, a smooth-running management system is created, which in turn generates more revenue and positive publicity for the business. Creating some strategies and following them can ensure that employees are engaging in the whole business.</a:t>
            </a:r>
          </a:p>
          <a:p>
            <a:pPr marL="0" marR="0" algn="l">
              <a:lnSpc>
                <a:spcPct val="107000"/>
              </a:lnSpc>
              <a:spcBef>
                <a:spcPts val="0"/>
              </a:spcBef>
              <a:spcAft>
                <a:spcPts val="800"/>
              </a:spcAft>
            </a:pPr>
            <a:r>
              <a:rPr lang="en-US" sz="2400" dirty="0">
                <a:effectLst/>
                <a:latin typeface="Times New Roman" panose="02020603050405020304" pitchFamily="18" charset="0"/>
                <a:ea typeface="Calibri" panose="020F0502020204030204" pitchFamily="34" charset="0"/>
              </a:rPr>
              <a:t/>
            </a:r>
            <a:br>
              <a:rPr lang="en-US" sz="2400" dirty="0">
                <a:effectLst/>
                <a:latin typeface="Times New Roman" panose="02020603050405020304" pitchFamily="18" charset="0"/>
                <a:ea typeface="Calibri" panose="020F0502020204030204" pitchFamily="34" charset="0"/>
              </a:rPr>
            </a:b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2781443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5F62-BCDC-40A9-B763-481628EB113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766866B6-7778-4B70-95DE-A8AA1323E6DE}"/>
              </a:ext>
            </a:extLst>
          </p:cNvPr>
          <p:cNvSpPr>
            <a:spLocks noGrp="1"/>
          </p:cNvSpPr>
          <p:nvPr>
            <p:ph idx="1"/>
          </p:nvPr>
        </p:nvSpPr>
        <p:spPr/>
        <p:txBody>
          <a:bodyPr>
            <a:normAutofit fontScale="25000" lnSpcReduction="20000"/>
          </a:bodyPr>
          <a:lstStyle/>
          <a:p>
            <a:pPr marL="0" marR="0">
              <a:lnSpc>
                <a:spcPct val="150000"/>
              </a:lnSpc>
              <a:spcBef>
                <a:spcPts val="0"/>
              </a:spcBef>
              <a:spcAft>
                <a:spcPts val="1200"/>
              </a:spcAft>
            </a:pPr>
            <a:r>
              <a:rPr lang="en-US" sz="2400" dirty="0">
                <a:effectLst/>
                <a:latin typeface="Times New Roman" panose="02020603050405020304" pitchFamily="18" charset="0"/>
                <a:ea typeface="Times New Roman" panose="02020603050405020304" pitchFamily="18" charset="0"/>
              </a:rPr>
              <a:t>Byrne, Z.S. (2015). </a:t>
            </a:r>
            <a:r>
              <a:rPr lang="en-US" sz="2400" i="1" dirty="0">
                <a:effectLst/>
                <a:latin typeface="Times New Roman" panose="02020603050405020304" pitchFamily="18" charset="0"/>
                <a:ea typeface="Times New Roman" panose="02020603050405020304" pitchFamily="18" charset="0"/>
              </a:rPr>
              <a:t>Understanding employee engagement: theory, research, and practice</a:t>
            </a:r>
            <a:r>
              <a:rPr lang="en-US" sz="2400" dirty="0">
                <a:effectLst/>
                <a:latin typeface="Times New Roman" panose="02020603050405020304" pitchFamily="18" charset="0"/>
                <a:ea typeface="Times New Roman" panose="02020603050405020304" pitchFamily="18" charset="0"/>
              </a:rPr>
              <a:t>. New York; London: Routledge, Taylor &amp; Francis Group.</a:t>
            </a:r>
          </a:p>
          <a:p>
            <a:pPr marL="0" marR="0">
              <a:lnSpc>
                <a:spcPct val="150000"/>
              </a:lnSpc>
              <a:spcBef>
                <a:spcPts val="0"/>
              </a:spcBef>
              <a:spcAft>
                <a:spcPts val="1200"/>
              </a:spcAft>
            </a:pPr>
            <a:r>
              <a:rPr lang="en-US" sz="2400" dirty="0">
                <a:effectLst/>
                <a:latin typeface="Times New Roman" panose="02020603050405020304" pitchFamily="18" charset="0"/>
                <a:ea typeface="Times New Roman" panose="02020603050405020304" pitchFamily="18" charset="0"/>
              </a:rPr>
              <a:t>Carbonara, S. (2013). </a:t>
            </a:r>
            <a:r>
              <a:rPr lang="en-US" sz="2400" i="1" dirty="0">
                <a:effectLst/>
                <a:latin typeface="Times New Roman" panose="02020603050405020304" pitchFamily="18" charset="0"/>
                <a:ea typeface="Times New Roman" panose="02020603050405020304" pitchFamily="18" charset="0"/>
              </a:rPr>
              <a:t>Manager’s Guide to Employee Engagement</a:t>
            </a:r>
            <a:r>
              <a:rPr lang="en-US" sz="2400" dirty="0">
                <a:effectLst/>
                <a:latin typeface="Times New Roman" panose="02020603050405020304" pitchFamily="18" charset="0"/>
                <a:ea typeface="Times New Roman" panose="02020603050405020304" pitchFamily="18" charset="0"/>
              </a:rPr>
              <a:t>. New York: </a:t>
            </a:r>
            <a:r>
              <a:rPr lang="en-US" sz="2400" dirty="0" err="1">
                <a:effectLst/>
                <a:latin typeface="Times New Roman" panose="02020603050405020304" pitchFamily="18" charset="0"/>
                <a:ea typeface="Times New Roman" panose="02020603050405020304" pitchFamily="18" charset="0"/>
              </a:rPr>
              <a:t>Mcgraw-Hill</a:t>
            </a:r>
            <a:r>
              <a:rPr lang="en-US" sz="2400" dirty="0">
                <a:effectLst/>
                <a:latin typeface="Times New Roman" panose="02020603050405020304" pitchFamily="18" charset="0"/>
                <a:ea typeface="Times New Roman" panose="02020603050405020304" pitchFamily="18" charset="0"/>
              </a:rPr>
              <a:t>.</a:t>
            </a:r>
          </a:p>
          <a:p>
            <a:pPr marL="0" marR="0">
              <a:lnSpc>
                <a:spcPct val="150000"/>
              </a:lnSpc>
              <a:spcBef>
                <a:spcPts val="0"/>
              </a:spcBef>
              <a:spcAft>
                <a:spcPts val="1200"/>
              </a:spcAft>
            </a:pPr>
            <a:r>
              <a:rPr lang="en-US" sz="2400" dirty="0" err="1">
                <a:effectLst/>
                <a:latin typeface="Times New Roman" panose="02020603050405020304" pitchFamily="18" charset="0"/>
                <a:ea typeface="Times New Roman" panose="02020603050405020304" pitchFamily="18" charset="0"/>
              </a:rPr>
              <a:t>Chakravarti</a:t>
            </a:r>
            <a:r>
              <a:rPr lang="en-US" sz="2400" dirty="0">
                <a:effectLst/>
                <a:latin typeface="Times New Roman" panose="02020603050405020304" pitchFamily="18" charset="0"/>
                <a:ea typeface="Times New Roman" panose="02020603050405020304" pitchFamily="18" charset="0"/>
              </a:rPr>
              <a:t>, B.K. (2018). </a:t>
            </a:r>
            <a:r>
              <a:rPr lang="en-US" sz="2400" i="1" dirty="0">
                <a:effectLst/>
                <a:latin typeface="Times New Roman" panose="02020603050405020304" pitchFamily="18" charset="0"/>
                <a:ea typeface="Times New Roman" panose="02020603050405020304" pitchFamily="18" charset="0"/>
              </a:rPr>
              <a:t>Hotel management</a:t>
            </a:r>
            <a:r>
              <a:rPr lang="en-US" sz="2400" dirty="0">
                <a:effectLst/>
                <a:latin typeface="Times New Roman" panose="02020603050405020304" pitchFamily="18" charset="0"/>
                <a:ea typeface="Times New Roman" panose="02020603050405020304" pitchFamily="18" charset="0"/>
              </a:rPr>
              <a:t>. New Delhi: A.P.H. Pub. Corp.</a:t>
            </a:r>
          </a:p>
          <a:p>
            <a:pPr marL="0" marR="0">
              <a:lnSpc>
                <a:spcPct val="150000"/>
              </a:lnSpc>
              <a:spcBef>
                <a:spcPts val="0"/>
              </a:spcBef>
              <a:spcAft>
                <a:spcPts val="1200"/>
              </a:spcAft>
            </a:pPr>
            <a:r>
              <a:rPr lang="en-US" sz="2400" dirty="0">
                <a:effectLst/>
                <a:latin typeface="Times New Roman" panose="02020603050405020304" pitchFamily="18" charset="0"/>
                <a:ea typeface="Times New Roman" panose="02020603050405020304" pitchFamily="18" charset="0"/>
              </a:rPr>
              <a:t>Kanwar, D. and Sharma, P. (2016). ‘employee engagement: identifying gaps in the hospitality industry to ‘employee engagement: an overview. </a:t>
            </a:r>
            <a:r>
              <a:rPr lang="en-US" sz="2400" i="1" dirty="0">
                <a:effectLst/>
                <a:latin typeface="Times New Roman" panose="02020603050405020304" pitchFamily="18" charset="0"/>
                <a:ea typeface="Times New Roman" panose="02020603050405020304" pitchFamily="18" charset="0"/>
              </a:rPr>
              <a:t>South Asian Journal of Marketing &amp; Management Research</a:t>
            </a:r>
            <a:r>
              <a:rPr lang="en-US" sz="2400" dirty="0">
                <a:effectLst/>
                <a:latin typeface="Times New Roman" panose="02020603050405020304" pitchFamily="18" charset="0"/>
                <a:ea typeface="Times New Roman" panose="02020603050405020304" pitchFamily="18" charset="0"/>
              </a:rPr>
              <a:t>, 6(10), p.70. doi:10.5958/2249-877x.2016.00027.8.</a:t>
            </a:r>
          </a:p>
          <a:p>
            <a:pPr marL="0" marR="0">
              <a:lnSpc>
                <a:spcPct val="150000"/>
              </a:lnSpc>
              <a:spcBef>
                <a:spcPts val="0"/>
              </a:spcBef>
              <a:spcAft>
                <a:spcPts val="1200"/>
              </a:spcAft>
            </a:pPr>
            <a:r>
              <a:rPr lang="en-US" sz="2400" dirty="0" err="1">
                <a:effectLst/>
                <a:latin typeface="Times New Roman" panose="02020603050405020304" pitchFamily="18" charset="0"/>
                <a:ea typeface="Times New Roman" panose="02020603050405020304" pitchFamily="18" charset="0"/>
              </a:rPr>
              <a:t>Kotas</a:t>
            </a:r>
            <a:r>
              <a:rPr lang="en-US" sz="2400" dirty="0">
                <a:effectLst/>
                <a:latin typeface="Times New Roman" panose="02020603050405020304" pitchFamily="18" charset="0"/>
                <a:ea typeface="Times New Roman" panose="02020603050405020304" pitchFamily="18" charset="0"/>
              </a:rPr>
              <a:t>, R. (2015). The British hotel industry with industry commentary. </a:t>
            </a:r>
            <a:r>
              <a:rPr lang="en-US" sz="2400" i="1" dirty="0">
                <a:effectLst/>
                <a:latin typeface="Times New Roman" panose="02020603050405020304" pitchFamily="18" charset="0"/>
                <a:ea typeface="Times New Roman" panose="02020603050405020304" pitchFamily="18" charset="0"/>
              </a:rPr>
              <a:t>International Journal of Hospitality Management</a:t>
            </a:r>
            <a:r>
              <a:rPr lang="en-US" sz="2400" dirty="0">
                <a:effectLst/>
                <a:latin typeface="Times New Roman" panose="02020603050405020304" pitchFamily="18" charset="0"/>
                <a:ea typeface="Times New Roman" panose="02020603050405020304" pitchFamily="18" charset="0"/>
              </a:rPr>
              <a:t>, 4(2), pp.89–90. doi:10.1016/0278-4319(85)90026-x.</a:t>
            </a:r>
          </a:p>
          <a:p>
            <a:pPr marL="0" marR="0">
              <a:lnSpc>
                <a:spcPct val="150000"/>
              </a:lnSpc>
              <a:spcBef>
                <a:spcPts val="0"/>
              </a:spcBef>
              <a:spcAft>
                <a:spcPts val="1200"/>
              </a:spcAft>
            </a:pPr>
            <a:r>
              <a:rPr lang="en-US" sz="2400" dirty="0" err="1">
                <a:effectLst/>
                <a:latin typeface="Times New Roman" panose="02020603050405020304" pitchFamily="18" charset="0"/>
                <a:ea typeface="Times New Roman" panose="02020603050405020304" pitchFamily="18" charset="0"/>
              </a:rPr>
              <a:t>Mone</a:t>
            </a:r>
            <a:r>
              <a:rPr lang="en-US" sz="2400" dirty="0">
                <a:effectLst/>
                <a:latin typeface="Times New Roman" panose="02020603050405020304" pitchFamily="18" charset="0"/>
                <a:ea typeface="Times New Roman" panose="02020603050405020304" pitchFamily="18" charset="0"/>
              </a:rPr>
              <a:t>, E.M. and London, M. (2018). </a:t>
            </a:r>
            <a:r>
              <a:rPr lang="en-US" sz="2400" i="1" dirty="0">
                <a:effectLst/>
                <a:latin typeface="Times New Roman" panose="02020603050405020304" pitchFamily="18" charset="0"/>
                <a:ea typeface="Times New Roman" panose="02020603050405020304" pitchFamily="18" charset="0"/>
              </a:rPr>
              <a:t>Employee engagement through effective performance management a practical guide for managers</a:t>
            </a:r>
            <a:r>
              <a:rPr lang="en-US" sz="2400" dirty="0">
                <a:effectLst/>
                <a:latin typeface="Times New Roman" panose="02020603050405020304" pitchFamily="18" charset="0"/>
                <a:ea typeface="Times New Roman" panose="02020603050405020304" pitchFamily="18" charset="0"/>
              </a:rPr>
              <a:t>. New York Routledge.</a:t>
            </a:r>
          </a:p>
          <a:p>
            <a:pPr marL="0" marR="0">
              <a:lnSpc>
                <a:spcPct val="150000"/>
              </a:lnSpc>
              <a:spcBef>
                <a:spcPts val="0"/>
              </a:spcBef>
              <a:spcAft>
                <a:spcPts val="1200"/>
              </a:spcAft>
            </a:pPr>
            <a:r>
              <a:rPr lang="en-US" sz="2400" dirty="0" err="1">
                <a:effectLst/>
                <a:latin typeface="Times New Roman" panose="02020603050405020304" pitchFamily="18" charset="0"/>
                <a:ea typeface="Times New Roman" panose="02020603050405020304" pitchFamily="18" charset="0"/>
              </a:rPr>
              <a:t>Nevett</a:t>
            </a:r>
            <a:r>
              <a:rPr lang="en-US" sz="2400" dirty="0">
                <a:effectLst/>
                <a:latin typeface="Times New Roman" panose="02020603050405020304" pitchFamily="18" charset="0"/>
                <a:ea typeface="Times New Roman" panose="02020603050405020304" pitchFamily="18" charset="0"/>
              </a:rPr>
              <a:t>, W. (2016). Operations management perspectives and the hospitality industry. </a:t>
            </a:r>
            <a:r>
              <a:rPr lang="en-US" sz="2400" i="1" dirty="0">
                <a:effectLst/>
                <a:latin typeface="Times New Roman" panose="02020603050405020304" pitchFamily="18" charset="0"/>
                <a:ea typeface="Times New Roman" panose="02020603050405020304" pitchFamily="18" charset="0"/>
              </a:rPr>
              <a:t>International Journal of Hospitality Management</a:t>
            </a:r>
            <a:r>
              <a:rPr lang="en-US" sz="2400" dirty="0">
                <a:effectLst/>
                <a:latin typeface="Times New Roman" panose="02020603050405020304" pitchFamily="18" charset="0"/>
                <a:ea typeface="Times New Roman" panose="02020603050405020304" pitchFamily="18" charset="0"/>
              </a:rPr>
              <a:t>, 4(4), pp.173–178. doi:10.1016/0278-4319(85)90055-6.</a:t>
            </a:r>
          </a:p>
          <a:p>
            <a:pPr marL="0" marR="0">
              <a:lnSpc>
                <a:spcPct val="150000"/>
              </a:lnSpc>
              <a:spcBef>
                <a:spcPts val="0"/>
              </a:spcBef>
              <a:spcAft>
                <a:spcPts val="1200"/>
              </a:spcAft>
            </a:pPr>
            <a:r>
              <a:rPr lang="en-US" sz="2400" dirty="0" err="1">
                <a:effectLst/>
                <a:latin typeface="Times New Roman" panose="02020603050405020304" pitchFamily="18" charset="0"/>
                <a:ea typeface="Times New Roman" panose="02020603050405020304" pitchFamily="18" charset="0"/>
              </a:rPr>
              <a:t>O’fallon</a:t>
            </a:r>
            <a:r>
              <a:rPr lang="en-US" sz="2400" dirty="0">
                <a:effectLst/>
                <a:latin typeface="Times New Roman" panose="02020603050405020304" pitchFamily="18" charset="0"/>
                <a:ea typeface="Times New Roman" panose="02020603050405020304" pitchFamily="18" charset="0"/>
              </a:rPr>
              <a:t>, M.J., and Rutherford, D.G. (2021). </a:t>
            </a:r>
            <a:r>
              <a:rPr lang="en-US" sz="2400" i="1" dirty="0">
                <a:effectLst/>
                <a:latin typeface="Times New Roman" panose="02020603050405020304" pitchFamily="18" charset="0"/>
                <a:ea typeface="Times New Roman" panose="02020603050405020304" pitchFamily="18" charset="0"/>
              </a:rPr>
              <a:t>Hotel management and operations</a:t>
            </a:r>
            <a:r>
              <a:rPr lang="en-US" sz="2400" dirty="0">
                <a:effectLst/>
                <a:latin typeface="Times New Roman" panose="02020603050405020304" pitchFamily="18" charset="0"/>
                <a:ea typeface="Times New Roman" panose="02020603050405020304" pitchFamily="18" charset="0"/>
              </a:rPr>
              <a:t>. Hoboken, N.J.: Wiley.</a:t>
            </a:r>
          </a:p>
          <a:p>
            <a:pPr marL="0" marR="0">
              <a:lnSpc>
                <a:spcPct val="150000"/>
              </a:lnSpc>
              <a:spcBef>
                <a:spcPts val="0"/>
              </a:spcBef>
              <a:spcAft>
                <a:spcPts val="1200"/>
              </a:spcAft>
            </a:pPr>
            <a:r>
              <a:rPr lang="en-US" sz="2400" dirty="0">
                <a:effectLst/>
                <a:latin typeface="Times New Roman" panose="02020603050405020304" pitchFamily="18" charset="0"/>
                <a:ea typeface="Times New Roman" panose="02020603050405020304" pitchFamily="18" charset="0"/>
              </a:rPr>
              <a:t>Olsen, M.D. and Zhao, J. (2014). Industry change, environmental scanning and firm strategy: how is the hospitality industry doing? </a:t>
            </a:r>
            <a:r>
              <a:rPr lang="en-US" sz="2400" i="1" dirty="0">
                <a:effectLst/>
                <a:latin typeface="Times New Roman" panose="02020603050405020304" pitchFamily="18" charset="0"/>
                <a:ea typeface="Times New Roman" panose="02020603050405020304" pitchFamily="18" charset="0"/>
              </a:rPr>
              <a:t>Tourism and Hospitality Planning &amp; Development</a:t>
            </a:r>
            <a:r>
              <a:rPr lang="en-US" sz="2400" dirty="0">
                <a:effectLst/>
                <a:latin typeface="Times New Roman" panose="02020603050405020304" pitchFamily="18" charset="0"/>
                <a:ea typeface="Times New Roman" panose="02020603050405020304" pitchFamily="18" charset="0"/>
              </a:rPr>
              <a:t>, 1(1), pp.13–18. doi:10.1080/1479053042000187775.</a:t>
            </a:r>
          </a:p>
          <a:p>
            <a:pPr marL="0" marR="0">
              <a:lnSpc>
                <a:spcPct val="150000"/>
              </a:lnSpc>
              <a:spcBef>
                <a:spcPts val="0"/>
              </a:spcBef>
              <a:spcAft>
                <a:spcPts val="1200"/>
              </a:spcAft>
            </a:pPr>
            <a:r>
              <a:rPr lang="en-US" sz="2400" dirty="0" err="1">
                <a:effectLst/>
                <a:latin typeface="Times New Roman" panose="02020603050405020304" pitchFamily="18" charset="0"/>
                <a:ea typeface="Times New Roman" panose="02020603050405020304" pitchFamily="18" charset="0"/>
              </a:rPr>
              <a:t>Yaneva</a:t>
            </a:r>
            <a:r>
              <a:rPr lang="en-US" sz="2400" dirty="0">
                <a:effectLst/>
                <a:latin typeface="Times New Roman" panose="02020603050405020304" pitchFamily="18" charset="0"/>
                <a:ea typeface="Times New Roman" panose="02020603050405020304" pitchFamily="18" charset="0"/>
              </a:rPr>
              <a:t>, M. (2021). Employee Satisfaction vs. Employee Engagement vs. Employee NPS. </a:t>
            </a:r>
            <a:r>
              <a:rPr lang="en-US" sz="2400" i="1" dirty="0">
                <a:effectLst/>
                <a:latin typeface="Times New Roman" panose="02020603050405020304" pitchFamily="18" charset="0"/>
                <a:ea typeface="Times New Roman" panose="02020603050405020304" pitchFamily="18" charset="0"/>
              </a:rPr>
              <a:t>European Journal of Economics and Business Studies</a:t>
            </a:r>
            <a:r>
              <a:rPr lang="en-US" sz="2400" dirty="0">
                <a:effectLst/>
                <a:latin typeface="Times New Roman" panose="02020603050405020304" pitchFamily="18" charset="0"/>
                <a:ea typeface="Times New Roman" panose="02020603050405020304" pitchFamily="18" charset="0"/>
              </a:rPr>
              <a:t>, 4(1), pp.221–227.</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394809261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0</TotalTime>
  <Words>3195</Words>
  <PresentationFormat>Widescreen</PresentationFormat>
  <Paragraphs>117</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Times New Roman</vt:lpstr>
      <vt:lpstr>Trebuchet MS</vt:lpstr>
      <vt:lpstr>Berlin</vt:lpstr>
      <vt:lpstr>Hospitality &amp; Tourism Management Institute of Management &amp; Health CertHE/BA International Hotel Management Module Handbook Autumn Term 2022 BMIH4006 Operating Hotel Facilities LEVEL 4</vt:lpstr>
      <vt:lpstr>Introduction</vt:lpstr>
      <vt:lpstr>Employee engagement in Hotel Industry </vt:lpstr>
      <vt:lpstr>The AON-Hewitt model </vt:lpstr>
      <vt:lpstr>The AON-Hewitt model</vt:lpstr>
      <vt:lpstr>Best Practices of Employee Engagement </vt:lpstr>
      <vt:lpstr>Employee Engagement Crisis </vt:lpstr>
      <vt:lpstr>Best Strategies for employee engagement</vt:lpstr>
      <vt:lpstr>Best Strategies for employee engagement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2022-11-30T21:23:18Z</dcterms:created>
  <dcterms:modified xsi:type="dcterms:W3CDTF">2022-12-02T19:23:16Z</dcterms:modified>
</cp:coreProperties>
</file>