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handoutMasterIdLst>
    <p:handoutMasterId r:id="rId5"/>
  </p:handoutMasterIdLst>
  <p:sldIdLst>
    <p:sldId id="256" r:id="rId2"/>
    <p:sldId id="257" r:id="rId3"/>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F9431F"/>
    <a:srgbClr val="58B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647" autoAdjust="0"/>
    <p:restoredTop sz="94249" autoAdjust="0"/>
  </p:normalViewPr>
  <p:slideViewPr>
    <p:cSldViewPr snapToGrid="0">
      <p:cViewPr varScale="1">
        <p:scale>
          <a:sx n="18" d="100"/>
          <a:sy n="18" d="100"/>
        </p:scale>
        <p:origin x="1068" y="72"/>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12/8/2018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12/8/2018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200"/>
              </a:spcBef>
            </a:pPr>
            <a:endParaRPr lang="en-US" sz="1200" dirty="0">
              <a:solidFill>
                <a:prstClr val="white">
                  <a:lumMod val="50000"/>
                </a:prstClr>
              </a:solidFill>
              <a:cs typeface="Calibri" panose="020F0502020204030204" pitchFamily="34" charset="0"/>
            </a:endParaRPr>
          </a:p>
        </p:txBody>
      </p:sp>
      <p:sp>
        <p:nvSpPr>
          <p:cNvPr id="4" name="Slide Number Placeholder 3"/>
          <p:cNvSpPr>
            <a:spLocks noGrp="1"/>
          </p:cNvSpPr>
          <p:nvPr>
            <p:ph type="sldNum" sz="quarter" idx="10"/>
          </p:nvPr>
        </p:nvSpPr>
        <p:spPr/>
        <p:txBody>
          <a:bodyPr/>
          <a:lstStyle/>
          <a:p>
            <a:fld id="{37C7F044-5458-4B2E-BFA0-52AAA1C529D4}" type="slidenum">
              <a:rPr lang="en-US" smtClean="0"/>
              <a:t>1</a:t>
            </a:fld>
            <a:endParaRPr lang="en-US"/>
          </a:p>
        </p:txBody>
      </p:sp>
    </p:spTree>
    <p:extLst>
      <p:ext uri="{BB962C8B-B14F-4D97-AF65-F5344CB8AC3E}">
        <p14:creationId xmlns:p14="http://schemas.microsoft.com/office/powerpoint/2010/main" val="1953554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a:t>Click to edit Master title style</a:t>
            </a:r>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12/8/2018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12/8/2018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p15:clr>
            <a:srgbClr val="A4A3A4"/>
          </p15:clr>
        </p15:guide>
        <p15:guide id="2" pos="720">
          <p15:clr>
            <a:srgbClr val="A4A3A4"/>
          </p15:clr>
        </p15:guide>
        <p15:guide id="3" pos="26928">
          <p15:clr>
            <a:srgbClr val="A4A3A4"/>
          </p15:clr>
        </p15:guide>
        <p15:guide id="4" pos="13824">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www.standard.co.uk/news/uk/boy-13-is-youngest-victim-of-obesity-epidemic-after-fatal-blood-clot-caused-by-his-weight-a3939606.html" TargetMode="External"/><Relationship Id="rId2" Type="http://schemas.openxmlformats.org/officeDocument/2006/relationships/hyperlink" Target="https://search.proquest.com/docview/1174305957?accountid=130472" TargetMode="External"/><Relationship Id="rId1" Type="http://schemas.openxmlformats.org/officeDocument/2006/relationships/slideLayout" Target="../slideLayouts/slideLayout1.xml"/><Relationship Id="rId4" Type="http://schemas.openxmlformats.org/officeDocument/2006/relationships/hyperlink" Target="https://www.healthyplace.com/other-info/mental-health-newsletter/eating-disorders-3-things-to-know-about-anorexia-nervos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descr="Logo" title="Sample Pictur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1463040"/>
            <a:ext cx="3365284" cy="2200847"/>
          </a:xfrm>
          <a:prstGeom prst="rect">
            <a:avLst/>
          </a:prstGeom>
        </p:spPr>
      </p:pic>
      <p:sp>
        <p:nvSpPr>
          <p:cNvPr id="4" name="Title 3"/>
          <p:cNvSpPr>
            <a:spLocks noGrp="1"/>
          </p:cNvSpPr>
          <p:nvPr>
            <p:ph type="title"/>
          </p:nvPr>
        </p:nvSpPr>
        <p:spPr/>
        <p:txBody>
          <a:bodyPr/>
          <a:lstStyle/>
          <a:p>
            <a:pPr algn="ctr"/>
            <a:r>
              <a:rPr lang="en-US" dirty="0">
                <a:latin typeface="Garamond" panose="02020404030301010803" pitchFamily="18" charset="0"/>
              </a:rPr>
              <a:t>The Negativity and Effects that Stigma has on Eating Disorders.</a:t>
            </a:r>
          </a:p>
        </p:txBody>
      </p:sp>
      <p:sp>
        <p:nvSpPr>
          <p:cNvPr id="5" name="Text Placeholder 4"/>
          <p:cNvSpPr>
            <a:spLocks noGrp="1"/>
          </p:cNvSpPr>
          <p:nvPr>
            <p:ph type="body" sz="quarter" idx="13"/>
          </p:nvPr>
        </p:nvSpPr>
        <p:spPr>
          <a:xfrm>
            <a:off x="1143000" y="5852160"/>
            <a:ext cx="12801600" cy="1219200"/>
          </a:xfrm>
        </p:spPr>
        <p:txBody>
          <a:bodyPr/>
          <a:lstStyle/>
          <a:p>
            <a:r>
              <a:rPr lang="en-US" dirty="0">
                <a:latin typeface="Garamond" panose="02020404030301010803" pitchFamily="18" charset="0"/>
              </a:rPr>
              <a:t>Introduction</a:t>
            </a:r>
          </a:p>
        </p:txBody>
      </p:sp>
      <p:sp>
        <p:nvSpPr>
          <p:cNvPr id="11" name="Content Placeholder 10"/>
          <p:cNvSpPr>
            <a:spLocks noGrp="1"/>
          </p:cNvSpPr>
          <p:nvPr>
            <p:ph sz="quarter" idx="24"/>
          </p:nvPr>
        </p:nvSpPr>
        <p:spPr>
          <a:xfrm>
            <a:off x="1143000" y="7071360"/>
            <a:ext cx="12420600" cy="4553903"/>
          </a:xfrm>
        </p:spPr>
        <p:txBody>
          <a:bodyPr>
            <a:normAutofit/>
          </a:bodyPr>
          <a:lstStyle/>
          <a:p>
            <a:r>
              <a:rPr lang="en-GB" b="1" dirty="0">
                <a:solidFill>
                  <a:schemeClr val="accent6">
                    <a:lumMod val="50000"/>
                  </a:schemeClr>
                </a:solidFill>
                <a:latin typeface="Garamond" panose="02020404030301010803" pitchFamily="18" charset="0"/>
              </a:rPr>
              <a:t>Eating disorders are theorised to be ones that is developed over time. </a:t>
            </a:r>
            <a:r>
              <a:rPr lang="en-GB" dirty="0">
                <a:solidFill>
                  <a:schemeClr val="accent6">
                    <a:lumMod val="50000"/>
                  </a:schemeClr>
                </a:solidFill>
                <a:latin typeface="Garamond" panose="02020404030301010803" pitchFamily="18" charset="0"/>
              </a:rPr>
              <a:t>(Steiner &amp; </a:t>
            </a:r>
            <a:r>
              <a:rPr lang="en-GB" dirty="0" err="1">
                <a:solidFill>
                  <a:schemeClr val="accent6">
                    <a:lumMod val="50000"/>
                  </a:schemeClr>
                </a:solidFill>
                <a:latin typeface="Garamond" panose="02020404030301010803" pitchFamily="18" charset="0"/>
              </a:rPr>
              <a:t>Flament</a:t>
            </a:r>
            <a:r>
              <a:rPr lang="en-GB" dirty="0">
                <a:solidFill>
                  <a:schemeClr val="accent6">
                    <a:lumMod val="50000"/>
                  </a:schemeClr>
                </a:solidFill>
                <a:latin typeface="Garamond" panose="02020404030301010803" pitchFamily="18" charset="0"/>
              </a:rPr>
              <a:t>, 2012)</a:t>
            </a:r>
          </a:p>
          <a:p>
            <a:r>
              <a:rPr lang="en-GB" b="1" dirty="0">
                <a:solidFill>
                  <a:schemeClr val="accent6">
                    <a:lumMod val="50000"/>
                  </a:schemeClr>
                </a:solidFill>
                <a:latin typeface="Garamond" panose="02020404030301010803" pitchFamily="18" charset="0"/>
              </a:rPr>
              <a:t>Stigma has more effect on the individual than the disorder alone, as stigmatizing is seen to have negative impacts on individual by causing a </a:t>
            </a:r>
            <a:r>
              <a:rPr lang="en-GB" b="1" dirty="0" err="1">
                <a:solidFill>
                  <a:schemeClr val="accent6">
                    <a:lumMod val="50000"/>
                  </a:schemeClr>
                </a:solidFill>
                <a:latin typeface="Garamond" panose="02020404030301010803" pitchFamily="18" charset="0"/>
              </a:rPr>
              <a:t>depleation</a:t>
            </a:r>
            <a:r>
              <a:rPr lang="en-GB" b="1" dirty="0">
                <a:solidFill>
                  <a:schemeClr val="accent6">
                    <a:lumMod val="50000"/>
                  </a:schemeClr>
                </a:solidFill>
                <a:latin typeface="Garamond" panose="02020404030301010803" pitchFamily="18" charset="0"/>
              </a:rPr>
              <a:t> in self-esteem and overall well-being, </a:t>
            </a:r>
            <a:r>
              <a:rPr lang="en-GB" dirty="0">
                <a:solidFill>
                  <a:schemeClr val="accent6">
                    <a:lumMod val="50000"/>
                  </a:schemeClr>
                </a:solidFill>
                <a:latin typeface="Garamond" panose="02020404030301010803" pitchFamily="18" charset="0"/>
              </a:rPr>
              <a:t>(Link, </a:t>
            </a:r>
            <a:r>
              <a:rPr lang="en-GB" dirty="0" err="1">
                <a:solidFill>
                  <a:schemeClr val="accent6">
                    <a:lumMod val="50000"/>
                  </a:schemeClr>
                </a:solidFill>
                <a:latin typeface="Garamond" panose="02020404030301010803" pitchFamily="18" charset="0"/>
              </a:rPr>
              <a:t>Struening</a:t>
            </a:r>
            <a:r>
              <a:rPr lang="en-GB" dirty="0">
                <a:solidFill>
                  <a:schemeClr val="accent6">
                    <a:lumMod val="50000"/>
                  </a:schemeClr>
                </a:solidFill>
                <a:latin typeface="Garamond" panose="02020404030301010803" pitchFamily="18" charset="0"/>
              </a:rPr>
              <a:t>, </a:t>
            </a:r>
            <a:r>
              <a:rPr lang="en-GB" dirty="0" err="1">
                <a:solidFill>
                  <a:schemeClr val="accent6">
                    <a:lumMod val="50000"/>
                  </a:schemeClr>
                </a:solidFill>
                <a:latin typeface="Garamond" panose="02020404030301010803" pitchFamily="18" charset="0"/>
              </a:rPr>
              <a:t>Rahav</a:t>
            </a:r>
            <a:r>
              <a:rPr lang="en-GB" dirty="0">
                <a:solidFill>
                  <a:schemeClr val="accent6">
                    <a:lumMod val="50000"/>
                  </a:schemeClr>
                </a:solidFill>
                <a:latin typeface="Garamond" panose="02020404030301010803" pitchFamily="18" charset="0"/>
              </a:rPr>
              <a:t> &amp; Phelan, 1997), </a:t>
            </a:r>
            <a:r>
              <a:rPr lang="en-GB" b="1" dirty="0">
                <a:solidFill>
                  <a:schemeClr val="accent6">
                    <a:lumMod val="50000"/>
                  </a:schemeClr>
                </a:solidFill>
                <a:latin typeface="Garamond" panose="02020404030301010803" pitchFamily="18" charset="0"/>
              </a:rPr>
              <a:t>moreover a higher risk of suicide. </a:t>
            </a:r>
            <a:r>
              <a:rPr lang="en-GB" dirty="0">
                <a:solidFill>
                  <a:schemeClr val="accent6">
                    <a:lumMod val="50000"/>
                  </a:schemeClr>
                </a:solidFill>
                <a:latin typeface="Garamond" panose="02020404030301010803" pitchFamily="18" charset="0"/>
              </a:rPr>
              <a:t>(Eagles, Carson, </a:t>
            </a:r>
            <a:r>
              <a:rPr lang="en-GB" dirty="0" err="1">
                <a:solidFill>
                  <a:schemeClr val="accent6">
                    <a:lumMod val="50000"/>
                  </a:schemeClr>
                </a:solidFill>
                <a:latin typeface="Garamond" panose="02020404030301010803" pitchFamily="18" charset="0"/>
              </a:rPr>
              <a:t>Begg</a:t>
            </a:r>
            <a:r>
              <a:rPr lang="en-GB" dirty="0">
                <a:solidFill>
                  <a:schemeClr val="accent6">
                    <a:lumMod val="50000"/>
                  </a:schemeClr>
                </a:solidFill>
                <a:latin typeface="Garamond" panose="02020404030301010803" pitchFamily="18" charset="0"/>
              </a:rPr>
              <a:t> &amp; </a:t>
            </a:r>
            <a:r>
              <a:rPr lang="en-GB" dirty="0" err="1">
                <a:solidFill>
                  <a:schemeClr val="accent6">
                    <a:lumMod val="50000"/>
                  </a:schemeClr>
                </a:solidFill>
                <a:latin typeface="Garamond" panose="02020404030301010803" pitchFamily="18" charset="0"/>
              </a:rPr>
              <a:t>Naji</a:t>
            </a:r>
            <a:r>
              <a:rPr lang="en-GB" dirty="0">
                <a:solidFill>
                  <a:schemeClr val="accent6">
                    <a:lumMod val="50000"/>
                  </a:schemeClr>
                </a:solidFill>
                <a:latin typeface="Garamond" panose="02020404030301010803" pitchFamily="18" charset="0"/>
              </a:rPr>
              <a:t>, 2003)</a:t>
            </a:r>
          </a:p>
          <a:p>
            <a:r>
              <a:rPr lang="en-GB" b="1" dirty="0">
                <a:solidFill>
                  <a:schemeClr val="accent6">
                    <a:lumMod val="50000"/>
                  </a:schemeClr>
                </a:solidFill>
                <a:latin typeface="Garamond" panose="02020404030301010803" pitchFamily="18" charset="0"/>
              </a:rPr>
              <a:t>The individual will be less likely to seek treatment. </a:t>
            </a:r>
            <a:r>
              <a:rPr lang="en-GB" dirty="0">
                <a:solidFill>
                  <a:schemeClr val="accent6">
                    <a:lumMod val="50000"/>
                  </a:schemeClr>
                </a:solidFill>
                <a:latin typeface="Garamond" panose="02020404030301010803" pitchFamily="18" charset="0"/>
              </a:rPr>
              <a:t>(National Institute of Mental Health 1999).</a:t>
            </a:r>
          </a:p>
        </p:txBody>
      </p:sp>
      <p:sp>
        <p:nvSpPr>
          <p:cNvPr id="7" name="Text Placeholder 6"/>
          <p:cNvSpPr>
            <a:spLocks noGrp="1"/>
          </p:cNvSpPr>
          <p:nvPr>
            <p:ph type="body" sz="quarter" idx="17"/>
          </p:nvPr>
        </p:nvSpPr>
        <p:spPr>
          <a:xfrm>
            <a:off x="1328660" y="12234863"/>
            <a:ext cx="12801600" cy="1219200"/>
          </a:xfrm>
        </p:spPr>
        <p:txBody>
          <a:bodyPr/>
          <a:lstStyle/>
          <a:p>
            <a:r>
              <a:rPr lang="en-US" dirty="0">
                <a:latin typeface="Garamond" panose="02020404030301010803" pitchFamily="18" charset="0"/>
              </a:rPr>
              <a:t>Obesity</a:t>
            </a:r>
          </a:p>
        </p:txBody>
      </p:sp>
      <p:sp>
        <p:nvSpPr>
          <p:cNvPr id="12" name="Content Placeholder 11"/>
          <p:cNvSpPr>
            <a:spLocks noGrp="1"/>
          </p:cNvSpPr>
          <p:nvPr>
            <p:ph sz="quarter" idx="25"/>
          </p:nvPr>
        </p:nvSpPr>
        <p:spPr>
          <a:xfrm>
            <a:off x="1228932" y="13280854"/>
            <a:ext cx="12801600" cy="9398156"/>
          </a:xfrm>
        </p:spPr>
        <p:txBody>
          <a:bodyPr>
            <a:normAutofit/>
          </a:bodyPr>
          <a:lstStyle/>
          <a:p>
            <a:pPr marL="0" indent="0">
              <a:buNone/>
            </a:pPr>
            <a:r>
              <a:rPr lang="en-US" b="1" dirty="0">
                <a:solidFill>
                  <a:schemeClr val="accent3">
                    <a:lumMod val="50000"/>
                  </a:schemeClr>
                </a:solidFill>
                <a:latin typeface="Garamond" panose="02020404030301010803" pitchFamily="18" charset="0"/>
              </a:rPr>
              <a:t>Individuals with obesity is seen as stereotypically lazy, not motivated, lacking will-power, no self-discipline and unintelligent. </a:t>
            </a:r>
            <a:r>
              <a:rPr lang="en-US" dirty="0">
                <a:solidFill>
                  <a:schemeClr val="accent3">
                    <a:lumMod val="50000"/>
                  </a:schemeClr>
                </a:solidFill>
                <a:latin typeface="Garamond" panose="02020404030301010803" pitchFamily="18" charset="0"/>
              </a:rPr>
              <a:t>(</a:t>
            </a:r>
            <a:r>
              <a:rPr lang="en-US" dirty="0" err="1">
                <a:solidFill>
                  <a:schemeClr val="accent3">
                    <a:lumMod val="50000"/>
                  </a:schemeClr>
                </a:solidFill>
                <a:latin typeface="Garamond" panose="02020404030301010803" pitchFamily="18" charset="0"/>
              </a:rPr>
              <a:t>Hayran</a:t>
            </a:r>
            <a:r>
              <a:rPr lang="en-US" dirty="0">
                <a:solidFill>
                  <a:schemeClr val="accent3">
                    <a:lumMod val="50000"/>
                  </a:schemeClr>
                </a:solidFill>
                <a:latin typeface="Garamond" panose="02020404030301010803" pitchFamily="18" charset="0"/>
              </a:rPr>
              <a:t> et al., 2013; </a:t>
            </a:r>
            <a:r>
              <a:rPr lang="en-US" dirty="0" err="1">
                <a:solidFill>
                  <a:schemeClr val="accent3">
                    <a:lumMod val="50000"/>
                  </a:schemeClr>
                </a:solidFill>
                <a:latin typeface="Garamond" panose="02020404030301010803" pitchFamily="18" charset="0"/>
              </a:rPr>
              <a:t>Sikroski</a:t>
            </a:r>
            <a:r>
              <a:rPr lang="en-US" dirty="0">
                <a:solidFill>
                  <a:schemeClr val="accent3">
                    <a:lumMod val="50000"/>
                  </a:schemeClr>
                </a:solidFill>
                <a:latin typeface="Garamond" panose="02020404030301010803" pitchFamily="18" charset="0"/>
              </a:rPr>
              <a:t> et al., 2011; </a:t>
            </a:r>
            <a:r>
              <a:rPr lang="en-US" dirty="0" err="1">
                <a:solidFill>
                  <a:schemeClr val="accent3">
                    <a:lumMod val="50000"/>
                  </a:schemeClr>
                </a:solidFill>
                <a:latin typeface="Garamond" panose="02020404030301010803" pitchFamily="18" charset="0"/>
              </a:rPr>
              <a:t>Brochu</a:t>
            </a:r>
            <a:r>
              <a:rPr lang="en-US" dirty="0">
                <a:solidFill>
                  <a:schemeClr val="accent3">
                    <a:lumMod val="50000"/>
                  </a:schemeClr>
                </a:solidFill>
                <a:latin typeface="Garamond" panose="02020404030301010803" pitchFamily="18" charset="0"/>
              </a:rPr>
              <a:t> &amp; </a:t>
            </a:r>
            <a:r>
              <a:rPr lang="en-US" dirty="0" err="1">
                <a:solidFill>
                  <a:schemeClr val="accent3">
                    <a:lumMod val="50000"/>
                  </a:schemeClr>
                </a:solidFill>
                <a:latin typeface="Garamond" panose="02020404030301010803" pitchFamily="18" charset="0"/>
              </a:rPr>
              <a:t>Esses</a:t>
            </a:r>
            <a:r>
              <a:rPr lang="en-US" dirty="0">
                <a:solidFill>
                  <a:schemeClr val="accent3">
                    <a:lumMod val="50000"/>
                  </a:schemeClr>
                </a:solidFill>
                <a:latin typeface="Garamond" panose="02020404030301010803" pitchFamily="18" charset="0"/>
              </a:rPr>
              <a:t>, 2011; </a:t>
            </a:r>
            <a:r>
              <a:rPr lang="en-US" dirty="0" err="1">
                <a:solidFill>
                  <a:schemeClr val="accent3">
                    <a:lumMod val="50000"/>
                  </a:schemeClr>
                </a:solidFill>
                <a:latin typeface="Garamond" panose="02020404030301010803" pitchFamily="18" charset="0"/>
              </a:rPr>
              <a:t>Ambwani</a:t>
            </a:r>
            <a:r>
              <a:rPr lang="en-US" dirty="0">
                <a:solidFill>
                  <a:schemeClr val="accent3">
                    <a:lumMod val="50000"/>
                  </a:schemeClr>
                </a:solidFill>
                <a:latin typeface="Garamond" panose="02020404030301010803" pitchFamily="18" charset="0"/>
              </a:rPr>
              <a:t> et al., 2014)</a:t>
            </a:r>
            <a:endParaRPr lang="en-US" b="1" dirty="0">
              <a:solidFill>
                <a:schemeClr val="accent3">
                  <a:lumMod val="50000"/>
                </a:schemeClr>
              </a:solidFill>
              <a:latin typeface="Garamond" panose="02020404030301010803" pitchFamily="18" charset="0"/>
            </a:endParaRPr>
          </a:p>
          <a:p>
            <a:pPr marL="0" indent="0">
              <a:buNone/>
            </a:pPr>
            <a:r>
              <a:rPr lang="en-US" b="1" dirty="0">
                <a:solidFill>
                  <a:schemeClr val="accent3">
                    <a:lumMod val="50000"/>
                  </a:schemeClr>
                </a:solidFill>
                <a:latin typeface="Garamond" panose="02020404030301010803" pitchFamily="18" charset="0"/>
              </a:rPr>
              <a:t>The media is powerful for portraying the strong stigmas against individuals with obesity. Making them more vulnerable and susceptible to unfair treatment </a:t>
            </a:r>
            <a:r>
              <a:rPr lang="en-US" dirty="0">
                <a:solidFill>
                  <a:schemeClr val="accent3">
                    <a:lumMod val="50000"/>
                  </a:schemeClr>
                </a:solidFill>
                <a:latin typeface="Garamond" panose="02020404030301010803" pitchFamily="18" charset="0"/>
              </a:rPr>
              <a:t>(Brownell et al., 2005; </a:t>
            </a:r>
            <a:r>
              <a:rPr lang="en-US" dirty="0" err="1">
                <a:solidFill>
                  <a:schemeClr val="accent3">
                    <a:lumMod val="50000"/>
                  </a:schemeClr>
                </a:solidFill>
                <a:latin typeface="Garamond" panose="02020404030301010803" pitchFamily="18" charset="0"/>
              </a:rPr>
              <a:t>Puhl</a:t>
            </a:r>
            <a:r>
              <a:rPr lang="en-US" dirty="0">
                <a:solidFill>
                  <a:schemeClr val="accent3">
                    <a:lumMod val="50000"/>
                  </a:schemeClr>
                </a:solidFill>
                <a:latin typeface="Garamond" panose="02020404030301010803" pitchFamily="18" charset="0"/>
              </a:rPr>
              <a:t>, 2009).</a:t>
            </a:r>
          </a:p>
          <a:p>
            <a:pPr marL="0" indent="0">
              <a:buNone/>
            </a:pPr>
            <a:r>
              <a:rPr lang="en-US" b="1" dirty="0">
                <a:solidFill>
                  <a:schemeClr val="accent3">
                    <a:lumMod val="50000"/>
                  </a:schemeClr>
                </a:solidFill>
                <a:latin typeface="Garamond" panose="02020404030301010803" pitchFamily="18" charset="0"/>
              </a:rPr>
              <a:t>Women with obesity are subject to more stigma and discrimination than they would be according to their ethnicity or race. </a:t>
            </a:r>
            <a:r>
              <a:rPr lang="en-GB" dirty="0">
                <a:solidFill>
                  <a:schemeClr val="accent3">
                    <a:lumMod val="50000"/>
                  </a:schemeClr>
                </a:solidFill>
                <a:latin typeface="Garamond" panose="02020404030301010803" pitchFamily="18" charset="0"/>
              </a:rPr>
              <a:t>(</a:t>
            </a:r>
            <a:r>
              <a:rPr lang="en-GB" dirty="0" err="1">
                <a:solidFill>
                  <a:schemeClr val="accent3">
                    <a:lumMod val="50000"/>
                  </a:schemeClr>
                </a:solidFill>
                <a:latin typeface="Garamond" panose="02020404030301010803" pitchFamily="18" charset="0"/>
              </a:rPr>
              <a:t>Puhl</a:t>
            </a:r>
            <a:r>
              <a:rPr lang="en-GB" dirty="0">
                <a:solidFill>
                  <a:schemeClr val="accent3">
                    <a:lumMod val="50000"/>
                  </a:schemeClr>
                </a:solidFill>
                <a:latin typeface="Garamond" panose="02020404030301010803" pitchFamily="18" charset="0"/>
              </a:rPr>
              <a:t>, </a:t>
            </a:r>
            <a:r>
              <a:rPr lang="en-GB" dirty="0" err="1">
                <a:solidFill>
                  <a:schemeClr val="accent3">
                    <a:lumMod val="50000"/>
                  </a:schemeClr>
                </a:solidFill>
                <a:latin typeface="Garamond" panose="02020404030301010803" pitchFamily="18" charset="0"/>
              </a:rPr>
              <a:t>Andreyeva</a:t>
            </a:r>
            <a:r>
              <a:rPr lang="en-GB" dirty="0">
                <a:solidFill>
                  <a:schemeClr val="accent3">
                    <a:lumMod val="50000"/>
                  </a:schemeClr>
                </a:solidFill>
                <a:latin typeface="Garamond" panose="02020404030301010803" pitchFamily="18" charset="0"/>
              </a:rPr>
              <a:t> &amp; Brownell, 2008)</a:t>
            </a:r>
            <a:endParaRPr lang="en-US" b="1" dirty="0">
              <a:solidFill>
                <a:schemeClr val="accent3">
                  <a:lumMod val="50000"/>
                </a:schemeClr>
              </a:solidFill>
              <a:latin typeface="Garamond" panose="02020404030301010803" pitchFamily="18" charset="0"/>
            </a:endParaRPr>
          </a:p>
          <a:p>
            <a:pPr marL="0" indent="0">
              <a:buNone/>
            </a:pPr>
            <a:r>
              <a:rPr lang="en-US" b="1" dirty="0">
                <a:solidFill>
                  <a:schemeClr val="accent3">
                    <a:lumMod val="50000"/>
                  </a:schemeClr>
                </a:solidFill>
                <a:latin typeface="Garamond" panose="02020404030301010803" pitchFamily="18" charset="0"/>
              </a:rPr>
              <a:t>IWS: </a:t>
            </a:r>
            <a:r>
              <a:rPr lang="en-US" b="1" dirty="0" err="1">
                <a:solidFill>
                  <a:schemeClr val="accent3">
                    <a:lumMod val="50000"/>
                  </a:schemeClr>
                </a:solidFill>
                <a:latin typeface="Garamond" panose="02020404030301010803" pitchFamily="18" charset="0"/>
              </a:rPr>
              <a:t>Internalised</a:t>
            </a:r>
            <a:r>
              <a:rPr lang="en-US" b="1" dirty="0">
                <a:solidFill>
                  <a:schemeClr val="accent3">
                    <a:lumMod val="50000"/>
                  </a:schemeClr>
                </a:solidFill>
                <a:latin typeface="Garamond" panose="02020404030301010803" pitchFamily="18" charset="0"/>
              </a:rPr>
              <a:t> Weight Stigma</a:t>
            </a:r>
          </a:p>
          <a:p>
            <a:pPr marL="0" indent="0">
              <a:buNone/>
            </a:pPr>
            <a:r>
              <a:rPr lang="en-US" b="1" dirty="0">
                <a:solidFill>
                  <a:schemeClr val="accent3">
                    <a:lumMod val="50000"/>
                  </a:schemeClr>
                </a:solidFill>
                <a:latin typeface="Garamond" panose="02020404030301010803" pitchFamily="18" charset="0"/>
              </a:rPr>
              <a:t>Main risk factor is binge eating, the individual blaming self for the stigma they receive </a:t>
            </a:r>
            <a:r>
              <a:rPr lang="en-US" dirty="0">
                <a:solidFill>
                  <a:schemeClr val="accent3">
                    <a:lumMod val="50000"/>
                  </a:schemeClr>
                </a:solidFill>
                <a:latin typeface="Garamond" panose="02020404030301010803" pitchFamily="18" charset="0"/>
              </a:rPr>
              <a:t>(</a:t>
            </a:r>
            <a:r>
              <a:rPr lang="en-US" dirty="0" err="1">
                <a:solidFill>
                  <a:schemeClr val="accent3">
                    <a:lumMod val="50000"/>
                  </a:schemeClr>
                </a:solidFill>
                <a:latin typeface="Garamond" panose="02020404030301010803" pitchFamily="18" charset="0"/>
              </a:rPr>
              <a:t>Carels</a:t>
            </a:r>
            <a:r>
              <a:rPr lang="en-US" dirty="0">
                <a:solidFill>
                  <a:schemeClr val="accent3">
                    <a:lumMod val="50000"/>
                  </a:schemeClr>
                </a:solidFill>
                <a:latin typeface="Garamond" panose="02020404030301010803" pitchFamily="18" charset="0"/>
              </a:rPr>
              <a:t>, et al 2013; Pearl, White &amp; </a:t>
            </a:r>
            <a:r>
              <a:rPr lang="en-US" dirty="0" err="1">
                <a:solidFill>
                  <a:schemeClr val="accent3">
                    <a:lumMod val="50000"/>
                  </a:schemeClr>
                </a:solidFill>
                <a:latin typeface="Garamond" panose="02020404030301010803" pitchFamily="18" charset="0"/>
              </a:rPr>
              <a:t>Grilo</a:t>
            </a:r>
            <a:r>
              <a:rPr lang="en-US" dirty="0">
                <a:solidFill>
                  <a:schemeClr val="accent3">
                    <a:lumMod val="50000"/>
                  </a:schemeClr>
                </a:solidFill>
                <a:latin typeface="Garamond" panose="02020404030301010803" pitchFamily="18" charset="0"/>
              </a:rPr>
              <a:t>, 2014)</a:t>
            </a:r>
            <a:r>
              <a:rPr lang="en-US" b="1" dirty="0">
                <a:solidFill>
                  <a:schemeClr val="accent3">
                    <a:lumMod val="50000"/>
                  </a:schemeClr>
                </a:solidFill>
                <a:latin typeface="Garamond" panose="02020404030301010803" pitchFamily="18" charset="0"/>
              </a:rPr>
              <a:t>. Strong </a:t>
            </a:r>
            <a:r>
              <a:rPr lang="en-US" b="1" dirty="0" err="1">
                <a:solidFill>
                  <a:schemeClr val="accent3">
                    <a:lumMod val="50000"/>
                  </a:schemeClr>
                </a:solidFill>
                <a:latin typeface="Garamond" panose="02020404030301010803" pitchFamily="18" charset="0"/>
              </a:rPr>
              <a:t>corellations</a:t>
            </a:r>
            <a:r>
              <a:rPr lang="en-US" b="1" dirty="0">
                <a:solidFill>
                  <a:schemeClr val="accent3">
                    <a:lumMod val="50000"/>
                  </a:schemeClr>
                </a:solidFill>
                <a:latin typeface="Garamond" panose="02020404030301010803" pitchFamily="18" charset="0"/>
              </a:rPr>
              <a:t> between IWS and binge eating. </a:t>
            </a:r>
          </a:p>
          <a:p>
            <a:pPr marL="0" indent="0">
              <a:buNone/>
            </a:pPr>
            <a:r>
              <a:rPr lang="en-US" b="1" dirty="0">
                <a:solidFill>
                  <a:schemeClr val="accent3">
                    <a:lumMod val="50000"/>
                  </a:schemeClr>
                </a:solidFill>
                <a:latin typeface="Garamond" panose="02020404030301010803" pitchFamily="18" charset="0"/>
              </a:rPr>
              <a:t>Teasing from others due to binge eating, the individual would be less likely to take part in physical activity </a:t>
            </a:r>
            <a:r>
              <a:rPr lang="en-GB" dirty="0">
                <a:solidFill>
                  <a:schemeClr val="accent3">
                    <a:lumMod val="50000"/>
                  </a:schemeClr>
                </a:solidFill>
                <a:latin typeface="Garamond" panose="02020404030301010803" pitchFamily="18" charset="0"/>
              </a:rPr>
              <a:t>(Olvera et al., 2013; Libbey et al., 2008; </a:t>
            </a:r>
            <a:r>
              <a:rPr lang="en-GB" dirty="0" err="1">
                <a:solidFill>
                  <a:schemeClr val="accent3">
                    <a:lumMod val="50000"/>
                  </a:schemeClr>
                </a:solidFill>
                <a:latin typeface="Garamond" panose="02020404030301010803" pitchFamily="18" charset="0"/>
              </a:rPr>
              <a:t>Puhl</a:t>
            </a:r>
            <a:r>
              <a:rPr lang="en-GB" dirty="0">
                <a:solidFill>
                  <a:schemeClr val="accent3">
                    <a:lumMod val="50000"/>
                  </a:schemeClr>
                </a:solidFill>
                <a:latin typeface="Garamond" panose="02020404030301010803" pitchFamily="18" charset="0"/>
              </a:rPr>
              <a:t>, </a:t>
            </a:r>
            <a:r>
              <a:rPr lang="en-GB" dirty="0" err="1">
                <a:solidFill>
                  <a:schemeClr val="accent3">
                    <a:lumMod val="50000"/>
                  </a:schemeClr>
                </a:solidFill>
                <a:latin typeface="Garamond" panose="02020404030301010803" pitchFamily="18" charset="0"/>
              </a:rPr>
              <a:t>Luedicke</a:t>
            </a:r>
            <a:r>
              <a:rPr lang="en-GB" dirty="0">
                <a:solidFill>
                  <a:schemeClr val="accent3">
                    <a:lumMod val="50000"/>
                  </a:schemeClr>
                </a:solidFill>
                <a:latin typeface="Garamond" panose="02020404030301010803" pitchFamily="18" charset="0"/>
              </a:rPr>
              <a:t> &amp; Heuer, 2011) </a:t>
            </a:r>
            <a:r>
              <a:rPr lang="en-US" b="1" dirty="0">
                <a:solidFill>
                  <a:schemeClr val="accent3">
                    <a:lumMod val="50000"/>
                  </a:schemeClr>
                </a:solidFill>
                <a:latin typeface="Garamond" panose="02020404030301010803" pitchFamily="18" charset="0"/>
              </a:rPr>
              <a:t>and possible avoidance of any form of exercise completely. </a:t>
            </a:r>
            <a:r>
              <a:rPr lang="en-US" dirty="0">
                <a:solidFill>
                  <a:schemeClr val="accent3">
                    <a:lumMod val="50000"/>
                  </a:schemeClr>
                </a:solidFill>
                <a:latin typeface="Garamond" panose="02020404030301010803" pitchFamily="18" charset="0"/>
              </a:rPr>
              <a:t>(</a:t>
            </a:r>
            <a:r>
              <a:rPr lang="en-US" dirty="0" err="1">
                <a:solidFill>
                  <a:schemeClr val="accent3">
                    <a:lumMod val="50000"/>
                  </a:schemeClr>
                </a:solidFill>
                <a:latin typeface="Garamond" panose="02020404030301010803" pitchFamily="18" charset="0"/>
              </a:rPr>
              <a:t>Vartanian</a:t>
            </a:r>
            <a:r>
              <a:rPr lang="en-US" dirty="0">
                <a:solidFill>
                  <a:schemeClr val="accent3">
                    <a:lumMod val="50000"/>
                  </a:schemeClr>
                </a:solidFill>
                <a:latin typeface="Garamond" panose="02020404030301010803" pitchFamily="18" charset="0"/>
              </a:rPr>
              <a:t> &amp; </a:t>
            </a:r>
            <a:r>
              <a:rPr lang="en-US" dirty="0" err="1">
                <a:solidFill>
                  <a:schemeClr val="accent3">
                    <a:lumMod val="50000"/>
                  </a:schemeClr>
                </a:solidFill>
                <a:latin typeface="Garamond" panose="02020404030301010803" pitchFamily="18" charset="0"/>
              </a:rPr>
              <a:t>Shaprow</a:t>
            </a:r>
            <a:r>
              <a:rPr lang="en-US" dirty="0">
                <a:solidFill>
                  <a:schemeClr val="accent3">
                    <a:lumMod val="50000"/>
                  </a:schemeClr>
                </a:solidFill>
                <a:latin typeface="Garamond" panose="02020404030301010803" pitchFamily="18" charset="0"/>
              </a:rPr>
              <a:t>, 2008)</a:t>
            </a:r>
            <a:endParaRPr lang="en-US" b="1" dirty="0">
              <a:solidFill>
                <a:schemeClr val="accent3">
                  <a:lumMod val="50000"/>
                </a:schemeClr>
              </a:solidFill>
              <a:latin typeface="Garamond" panose="02020404030301010803" pitchFamily="18" charset="0"/>
            </a:endParaRPr>
          </a:p>
        </p:txBody>
      </p:sp>
      <p:sp>
        <p:nvSpPr>
          <p:cNvPr id="8" name="Text Placeholder 7"/>
          <p:cNvSpPr>
            <a:spLocks noGrp="1"/>
          </p:cNvSpPr>
          <p:nvPr>
            <p:ph type="body" sz="quarter" idx="19"/>
          </p:nvPr>
        </p:nvSpPr>
        <p:spPr>
          <a:xfrm>
            <a:off x="1228932" y="24627840"/>
            <a:ext cx="12801600" cy="1219200"/>
          </a:xfrm>
        </p:spPr>
        <p:txBody>
          <a:bodyPr/>
          <a:lstStyle/>
          <a:p>
            <a:r>
              <a:rPr lang="en-US" dirty="0">
                <a:latin typeface="Garamond" panose="02020404030301010803" pitchFamily="18" charset="0"/>
              </a:rPr>
              <a:t>Critiques</a:t>
            </a:r>
          </a:p>
        </p:txBody>
      </p:sp>
      <p:sp>
        <p:nvSpPr>
          <p:cNvPr id="13" name="Content Placeholder 12"/>
          <p:cNvSpPr>
            <a:spLocks noGrp="1"/>
          </p:cNvSpPr>
          <p:nvPr>
            <p:ph sz="quarter" idx="26"/>
          </p:nvPr>
        </p:nvSpPr>
        <p:spPr>
          <a:xfrm>
            <a:off x="1228932" y="25835869"/>
            <a:ext cx="12801600" cy="6687273"/>
          </a:xfrm>
        </p:spPr>
        <p:txBody>
          <a:bodyPr>
            <a:normAutofit fontScale="92500" lnSpcReduction="10000"/>
          </a:bodyPr>
          <a:lstStyle/>
          <a:p>
            <a:r>
              <a:rPr lang="en-US" b="1" dirty="0">
                <a:solidFill>
                  <a:schemeClr val="accent4">
                    <a:lumMod val="50000"/>
                  </a:schemeClr>
                </a:solidFill>
                <a:latin typeface="Garamond" panose="02020404030301010803" pitchFamily="18" charset="0"/>
              </a:rPr>
              <a:t>Table 1 may be taken considerably as it is dated, as there may have been a difference in the statistics between 1997 and now (2018). Also statistics may have more to them than just the figures at face value, men may have more problems with overall body dissatisfaction because of media portrayal and the emphasis on women and not so much on men, also seen as though eating disorders are interpreted as ‘feminine’ many men might not speak out about their problems.</a:t>
            </a:r>
          </a:p>
          <a:p>
            <a:r>
              <a:rPr lang="en-US" b="1" dirty="0">
                <a:solidFill>
                  <a:schemeClr val="accent4">
                    <a:lumMod val="50000"/>
                  </a:schemeClr>
                </a:solidFill>
                <a:latin typeface="Garamond" panose="02020404030301010803" pitchFamily="18" charset="0"/>
              </a:rPr>
              <a:t>Throughout </a:t>
            </a:r>
            <a:r>
              <a:rPr lang="en-US" dirty="0" err="1">
                <a:solidFill>
                  <a:schemeClr val="accent4">
                    <a:lumMod val="50000"/>
                  </a:schemeClr>
                </a:solidFill>
                <a:latin typeface="Garamond" panose="02020404030301010803" pitchFamily="18" charset="0"/>
              </a:rPr>
              <a:t>Puhl</a:t>
            </a:r>
            <a:r>
              <a:rPr lang="en-US" dirty="0">
                <a:solidFill>
                  <a:schemeClr val="accent4">
                    <a:lumMod val="50000"/>
                  </a:schemeClr>
                </a:solidFill>
                <a:latin typeface="Garamond" panose="02020404030301010803" pitchFamily="18" charset="0"/>
              </a:rPr>
              <a:t> &amp; Suh, (2015) </a:t>
            </a:r>
            <a:r>
              <a:rPr lang="en-US" b="1" dirty="0">
                <a:solidFill>
                  <a:schemeClr val="accent4">
                    <a:lumMod val="50000"/>
                  </a:schemeClr>
                </a:solidFill>
                <a:latin typeface="Garamond" panose="02020404030301010803" pitchFamily="18" charset="0"/>
              </a:rPr>
              <a:t>it is frequently raised that there is more research needed in other studies regarding AN, BN and BED and so the effects of stigma on eating disorders are scarce but by the dates of the studies that were stated, in this day and age could use modern research. </a:t>
            </a:r>
          </a:p>
          <a:p>
            <a:r>
              <a:rPr lang="en-US" b="1" dirty="0">
                <a:solidFill>
                  <a:schemeClr val="accent4">
                    <a:lumMod val="50000"/>
                  </a:schemeClr>
                </a:solidFill>
                <a:latin typeface="Garamond" panose="02020404030301010803" pitchFamily="18" charset="0"/>
              </a:rPr>
              <a:t>Furthermore, the majority of studies included for example, </a:t>
            </a:r>
            <a:r>
              <a:rPr lang="en-US" dirty="0" err="1">
                <a:solidFill>
                  <a:schemeClr val="accent4">
                    <a:lumMod val="50000"/>
                  </a:schemeClr>
                </a:solidFill>
                <a:latin typeface="Garamond" panose="02020404030301010803" pitchFamily="18" charset="0"/>
              </a:rPr>
              <a:t>Schvey</a:t>
            </a:r>
            <a:r>
              <a:rPr lang="en-US" dirty="0">
                <a:solidFill>
                  <a:schemeClr val="accent4">
                    <a:lumMod val="50000"/>
                  </a:schemeClr>
                </a:solidFill>
                <a:latin typeface="Garamond" panose="02020404030301010803" pitchFamily="18" charset="0"/>
              </a:rPr>
              <a:t> et al., (2016) and Wellman et al., (2018) </a:t>
            </a:r>
            <a:r>
              <a:rPr lang="en-US" b="1" dirty="0">
                <a:solidFill>
                  <a:schemeClr val="accent4">
                    <a:lumMod val="50000"/>
                  </a:schemeClr>
                </a:solidFill>
                <a:latin typeface="Garamond" panose="02020404030301010803" pitchFamily="18" charset="0"/>
              </a:rPr>
              <a:t>used a sample that was mainly constructed of women. This may be unfair due to the research looking into the stigma and its effects in both studies, however it is representative of the population of individuals that have reported and diagnosed eating disorders, women do have the majority, but they cannot simply rule out men completely.</a:t>
            </a:r>
          </a:p>
        </p:txBody>
      </p:sp>
      <p:sp>
        <p:nvSpPr>
          <p:cNvPr id="9" name="Text Placeholder 8"/>
          <p:cNvSpPr>
            <a:spLocks noGrp="1"/>
          </p:cNvSpPr>
          <p:nvPr>
            <p:ph type="body" sz="quarter" idx="21"/>
          </p:nvPr>
        </p:nvSpPr>
        <p:spPr>
          <a:xfrm>
            <a:off x="15632626" y="5852160"/>
            <a:ext cx="12801600" cy="1219200"/>
          </a:xfrm>
        </p:spPr>
        <p:txBody>
          <a:bodyPr/>
          <a:lstStyle/>
          <a:p>
            <a:r>
              <a:rPr lang="en-US" dirty="0">
                <a:latin typeface="Garamond" panose="02020404030301010803" pitchFamily="18" charset="0"/>
              </a:rPr>
              <a:t>Gender Differences</a:t>
            </a:r>
          </a:p>
        </p:txBody>
      </p:sp>
      <p:sp>
        <p:nvSpPr>
          <p:cNvPr id="14" name="Content Placeholder 13"/>
          <p:cNvSpPr>
            <a:spLocks noGrp="1"/>
          </p:cNvSpPr>
          <p:nvPr>
            <p:ph sz="quarter" idx="27"/>
          </p:nvPr>
        </p:nvSpPr>
        <p:spPr>
          <a:xfrm>
            <a:off x="14572073" y="6996707"/>
            <a:ext cx="8486194" cy="6284147"/>
          </a:xfrm>
        </p:spPr>
        <p:txBody>
          <a:bodyPr>
            <a:normAutofit/>
          </a:bodyPr>
          <a:lstStyle/>
          <a:p>
            <a:r>
              <a:rPr lang="en-GB" b="1" dirty="0">
                <a:solidFill>
                  <a:schemeClr val="accent1">
                    <a:lumMod val="50000"/>
                  </a:schemeClr>
                </a:solidFill>
                <a:latin typeface="Garamond" panose="02020404030301010803" pitchFamily="18" charset="0"/>
              </a:rPr>
              <a:t>The stereotypically male and female attributions towards disorders differ greatly </a:t>
            </a:r>
            <a:r>
              <a:rPr lang="en-GB" dirty="0">
                <a:solidFill>
                  <a:schemeClr val="accent1">
                    <a:lumMod val="50000"/>
                  </a:schemeClr>
                </a:solidFill>
                <a:latin typeface="Garamond" panose="02020404030301010803" pitchFamily="18" charset="0"/>
              </a:rPr>
              <a:t>(Boysen et al., 2014). </a:t>
            </a:r>
          </a:p>
          <a:p>
            <a:pPr lvl="1"/>
            <a:r>
              <a:rPr lang="en-GB" sz="2800" b="1" u="sng" dirty="0">
                <a:solidFill>
                  <a:schemeClr val="accent1">
                    <a:lumMod val="50000"/>
                  </a:schemeClr>
                </a:solidFill>
                <a:latin typeface="Garamond" panose="02020404030301010803" pitchFamily="18" charset="0"/>
              </a:rPr>
              <a:t>Male Disorders</a:t>
            </a:r>
          </a:p>
          <a:p>
            <a:pPr lvl="2"/>
            <a:r>
              <a:rPr lang="en-GB" sz="2800" b="1" i="1" dirty="0">
                <a:solidFill>
                  <a:schemeClr val="accent1">
                    <a:lumMod val="50000"/>
                  </a:schemeClr>
                </a:solidFill>
                <a:latin typeface="Garamond" panose="02020404030301010803" pitchFamily="18" charset="0"/>
              </a:rPr>
              <a:t>Impulse control disorders, Substance use disorder and antisocial personality disorder.</a:t>
            </a:r>
          </a:p>
          <a:p>
            <a:pPr lvl="1"/>
            <a:r>
              <a:rPr lang="en-GB" sz="2800" b="1" u="sng" dirty="0">
                <a:solidFill>
                  <a:schemeClr val="accent1">
                    <a:lumMod val="50000"/>
                  </a:schemeClr>
                </a:solidFill>
                <a:latin typeface="Garamond" panose="02020404030301010803" pitchFamily="18" charset="0"/>
              </a:rPr>
              <a:t>Female Disorders</a:t>
            </a:r>
          </a:p>
          <a:p>
            <a:pPr lvl="1"/>
            <a:r>
              <a:rPr lang="en-GB" sz="2800" b="1" i="1" dirty="0">
                <a:solidFill>
                  <a:schemeClr val="accent1">
                    <a:lumMod val="50000"/>
                  </a:schemeClr>
                </a:solidFill>
                <a:latin typeface="Garamond" panose="02020404030301010803" pitchFamily="18" charset="0"/>
              </a:rPr>
              <a:t>Eating disorders, dependent personality disorder, body dysmorphic disorder</a:t>
            </a:r>
          </a:p>
          <a:p>
            <a:pPr marL="640080" lvl="1" indent="0">
              <a:buNone/>
            </a:pPr>
            <a:r>
              <a:rPr lang="en-GB" sz="2800" dirty="0">
                <a:solidFill>
                  <a:schemeClr val="accent1">
                    <a:lumMod val="50000"/>
                  </a:schemeClr>
                </a:solidFill>
                <a:latin typeface="Garamond" panose="02020404030301010803" pitchFamily="18" charset="0"/>
              </a:rPr>
              <a:t>(</a:t>
            </a:r>
            <a:r>
              <a:rPr lang="en-GB" sz="2800" dirty="0" err="1">
                <a:solidFill>
                  <a:schemeClr val="accent1">
                    <a:lumMod val="50000"/>
                  </a:schemeClr>
                </a:solidFill>
                <a:latin typeface="Garamond" panose="02020404030301010803" pitchFamily="18" charset="0"/>
              </a:rPr>
              <a:t>Ilic</a:t>
            </a:r>
            <a:r>
              <a:rPr lang="en-GB" sz="2800" dirty="0">
                <a:solidFill>
                  <a:schemeClr val="accent1">
                    <a:lumMod val="50000"/>
                  </a:schemeClr>
                </a:solidFill>
                <a:latin typeface="Garamond" panose="02020404030301010803" pitchFamily="18" charset="0"/>
              </a:rPr>
              <a:t> et al., 2013; </a:t>
            </a:r>
            <a:r>
              <a:rPr lang="en-GB" sz="2800" dirty="0" err="1">
                <a:solidFill>
                  <a:schemeClr val="accent1">
                    <a:lumMod val="50000"/>
                  </a:schemeClr>
                </a:solidFill>
                <a:latin typeface="Garamond" panose="02020404030301010803" pitchFamily="18" charset="0"/>
              </a:rPr>
              <a:t>Rüsch</a:t>
            </a:r>
            <a:r>
              <a:rPr lang="en-GB" sz="2800" dirty="0">
                <a:solidFill>
                  <a:schemeClr val="accent1">
                    <a:lumMod val="50000"/>
                  </a:schemeClr>
                </a:solidFill>
                <a:latin typeface="Garamond" panose="02020404030301010803" pitchFamily="18" charset="0"/>
              </a:rPr>
              <a:t>, </a:t>
            </a:r>
            <a:r>
              <a:rPr lang="en-GB" sz="2800" dirty="0" err="1">
                <a:solidFill>
                  <a:schemeClr val="accent1">
                    <a:lumMod val="50000"/>
                  </a:schemeClr>
                </a:solidFill>
                <a:latin typeface="Garamond" panose="02020404030301010803" pitchFamily="18" charset="0"/>
              </a:rPr>
              <a:t>Angermeyer</a:t>
            </a:r>
            <a:r>
              <a:rPr lang="en-GB" sz="2800" dirty="0">
                <a:solidFill>
                  <a:schemeClr val="accent1">
                    <a:lumMod val="50000"/>
                  </a:schemeClr>
                </a:solidFill>
                <a:latin typeface="Garamond" panose="02020404030301010803" pitchFamily="18" charset="0"/>
              </a:rPr>
              <a:t>, &amp; Corrigan, 2005)</a:t>
            </a:r>
            <a:endParaRPr lang="en-GB" sz="2800" i="1" dirty="0">
              <a:solidFill>
                <a:schemeClr val="accent1">
                  <a:lumMod val="50000"/>
                </a:schemeClr>
              </a:solidFill>
              <a:latin typeface="Garamond" panose="02020404030301010803" pitchFamily="18" charset="0"/>
            </a:endParaRPr>
          </a:p>
        </p:txBody>
      </p:sp>
      <p:sp>
        <p:nvSpPr>
          <p:cNvPr id="34" name="Content Placeholder 33">
            <a:extLst>
              <a:ext uri="{FF2B5EF4-FFF2-40B4-BE49-F238E27FC236}">
                <a16:creationId xmlns:a16="http://schemas.microsoft.com/office/drawing/2014/main" id="{068671A4-694A-405E-9267-7970D1964209}"/>
              </a:ext>
            </a:extLst>
          </p:cNvPr>
          <p:cNvSpPr>
            <a:spLocks noGrp="1"/>
          </p:cNvSpPr>
          <p:nvPr>
            <p:ph sz="quarter" idx="28"/>
          </p:nvPr>
        </p:nvSpPr>
        <p:spPr>
          <a:xfrm>
            <a:off x="14929897" y="20271788"/>
            <a:ext cx="6738272" cy="3526997"/>
          </a:xfrm>
        </p:spPr>
        <p:txBody>
          <a:bodyPr>
            <a:normAutofit fontScale="92500" lnSpcReduction="20000"/>
          </a:bodyPr>
          <a:lstStyle/>
          <a:p>
            <a:pPr marL="0" indent="0">
              <a:buNone/>
            </a:pPr>
            <a:r>
              <a:rPr lang="en-GB" sz="3200" dirty="0">
                <a:solidFill>
                  <a:schemeClr val="accent5"/>
                </a:solidFill>
                <a:latin typeface="Garamond" panose="02020404030301010803" pitchFamily="18" charset="0"/>
              </a:rPr>
              <a:t>Table 1 shows the difference in body dissatisfaction from 1972 and 1997. It shows that women overall have higher body dissatisfaction however the amount is higher in 1997 than 1972 in both genders, with women still higher.</a:t>
            </a:r>
          </a:p>
          <a:p>
            <a:pPr marL="0" indent="0">
              <a:buNone/>
            </a:pPr>
            <a:r>
              <a:rPr lang="en-GB" sz="3200" b="1" dirty="0">
                <a:solidFill>
                  <a:schemeClr val="accent5"/>
                </a:solidFill>
                <a:latin typeface="Garamond" panose="02020404030301010803" pitchFamily="18" charset="0"/>
              </a:rPr>
              <a:t>(Comer, 2008; adapted from Garner et al., 1997, p. 42; Rodin, 1992, p. 57)</a:t>
            </a:r>
          </a:p>
        </p:txBody>
      </p:sp>
      <p:sp>
        <p:nvSpPr>
          <p:cNvPr id="16" name="Text Placeholder 15"/>
          <p:cNvSpPr>
            <a:spLocks noGrp="1"/>
          </p:cNvSpPr>
          <p:nvPr>
            <p:ph type="body" sz="quarter" idx="29"/>
          </p:nvPr>
        </p:nvSpPr>
        <p:spPr>
          <a:xfrm>
            <a:off x="15544800" y="24699295"/>
            <a:ext cx="12801600" cy="1219200"/>
          </a:xfrm>
        </p:spPr>
        <p:txBody>
          <a:bodyPr/>
          <a:lstStyle/>
          <a:p>
            <a:r>
              <a:rPr lang="en-US" dirty="0">
                <a:latin typeface="Garamond" panose="02020404030301010803" pitchFamily="18" charset="0"/>
              </a:rPr>
              <a:t>Bulimia Nervosa (BN)</a:t>
            </a:r>
          </a:p>
        </p:txBody>
      </p:sp>
      <p:sp>
        <p:nvSpPr>
          <p:cNvPr id="17" name="Content Placeholder 16"/>
          <p:cNvSpPr>
            <a:spLocks noGrp="1"/>
          </p:cNvSpPr>
          <p:nvPr>
            <p:ph sz="quarter" idx="30"/>
          </p:nvPr>
        </p:nvSpPr>
        <p:spPr>
          <a:xfrm>
            <a:off x="15521940" y="25918495"/>
            <a:ext cx="12801600" cy="6586950"/>
          </a:xfrm>
        </p:spPr>
        <p:txBody>
          <a:bodyPr/>
          <a:lstStyle/>
          <a:p>
            <a:pPr marL="0" indent="0">
              <a:buNone/>
            </a:pPr>
            <a:r>
              <a:rPr lang="en-GB" b="1" dirty="0">
                <a:solidFill>
                  <a:schemeClr val="accent6">
                    <a:lumMod val="50000"/>
                  </a:schemeClr>
                </a:solidFill>
                <a:latin typeface="Garamond" panose="02020404030301010803" pitchFamily="18" charset="0"/>
              </a:rPr>
              <a:t>Individuals with BN are similarly seen as people who lack self-discipline, are self-destructive and have psychological issues.  </a:t>
            </a:r>
            <a:r>
              <a:rPr lang="en-GB" dirty="0">
                <a:solidFill>
                  <a:schemeClr val="accent6">
                    <a:lumMod val="50000"/>
                  </a:schemeClr>
                </a:solidFill>
                <a:latin typeface="Garamond" panose="02020404030301010803" pitchFamily="18" charset="0"/>
              </a:rPr>
              <a:t>(</a:t>
            </a:r>
            <a:r>
              <a:rPr lang="en-GB" dirty="0" err="1">
                <a:solidFill>
                  <a:schemeClr val="accent6">
                    <a:lumMod val="50000"/>
                  </a:schemeClr>
                </a:solidFill>
                <a:latin typeface="Garamond" panose="02020404030301010803" pitchFamily="18" charset="0"/>
              </a:rPr>
              <a:t>Ebneter</a:t>
            </a:r>
            <a:r>
              <a:rPr lang="en-GB" dirty="0">
                <a:solidFill>
                  <a:schemeClr val="accent6">
                    <a:lumMod val="50000"/>
                  </a:schemeClr>
                </a:solidFill>
                <a:latin typeface="Garamond" panose="02020404030301010803" pitchFamily="18" charset="0"/>
              </a:rPr>
              <a:t>, </a:t>
            </a:r>
            <a:r>
              <a:rPr lang="en-GB" dirty="0" err="1">
                <a:solidFill>
                  <a:schemeClr val="accent6">
                    <a:lumMod val="50000"/>
                  </a:schemeClr>
                </a:solidFill>
                <a:latin typeface="Garamond" panose="02020404030301010803" pitchFamily="18" charset="0"/>
              </a:rPr>
              <a:t>Latner</a:t>
            </a:r>
            <a:r>
              <a:rPr lang="en-GB" dirty="0">
                <a:solidFill>
                  <a:schemeClr val="accent6">
                    <a:lumMod val="50000"/>
                  </a:schemeClr>
                </a:solidFill>
                <a:latin typeface="Garamond" panose="02020404030301010803" pitchFamily="18" charset="0"/>
              </a:rPr>
              <a:t> &amp; O’Brien, 2011; Wingfield et al., 2011; Rousseau, Callahan &amp; </a:t>
            </a:r>
            <a:r>
              <a:rPr lang="en-GB" dirty="0" err="1">
                <a:solidFill>
                  <a:schemeClr val="accent6">
                    <a:lumMod val="50000"/>
                  </a:schemeClr>
                </a:solidFill>
                <a:latin typeface="Garamond" panose="02020404030301010803" pitchFamily="18" charset="0"/>
              </a:rPr>
              <a:t>Chabrol</a:t>
            </a:r>
            <a:r>
              <a:rPr lang="en-GB" dirty="0">
                <a:solidFill>
                  <a:schemeClr val="accent6">
                    <a:lumMod val="50000"/>
                  </a:schemeClr>
                </a:solidFill>
                <a:latin typeface="Garamond" panose="02020404030301010803" pitchFamily="18" charset="0"/>
              </a:rPr>
              <a:t>, 2012; Furnham &amp; Davidson, 2012)</a:t>
            </a:r>
          </a:p>
          <a:p>
            <a:pPr marL="0" indent="0">
              <a:buNone/>
            </a:pPr>
            <a:r>
              <a:rPr lang="en-GB" b="1" dirty="0">
                <a:solidFill>
                  <a:schemeClr val="accent6">
                    <a:lumMod val="50000"/>
                  </a:schemeClr>
                </a:solidFill>
                <a:latin typeface="Garamond" panose="02020404030301010803" pitchFamily="18" charset="0"/>
              </a:rPr>
              <a:t>There are mixed attitudes towards individuals with BN, as there are some that believe that it is the persons fault and putt blame on the individual </a:t>
            </a:r>
            <a:r>
              <a:rPr lang="en-GB" dirty="0">
                <a:solidFill>
                  <a:schemeClr val="accent6">
                    <a:lumMod val="50000"/>
                  </a:schemeClr>
                </a:solidFill>
                <a:latin typeface="Garamond" panose="02020404030301010803" pitchFamily="18" charset="0"/>
              </a:rPr>
              <a:t>(Wingfield et al., 2011; McLean et al., 2014; </a:t>
            </a:r>
            <a:r>
              <a:rPr lang="en-GB" dirty="0" err="1">
                <a:solidFill>
                  <a:schemeClr val="accent6">
                    <a:lumMod val="50000"/>
                  </a:schemeClr>
                </a:solidFill>
                <a:latin typeface="Garamond" panose="02020404030301010803" pitchFamily="18" charset="0"/>
              </a:rPr>
              <a:t>Angermeyer</a:t>
            </a:r>
            <a:r>
              <a:rPr lang="en-GB" dirty="0">
                <a:solidFill>
                  <a:schemeClr val="accent6">
                    <a:lumMod val="50000"/>
                  </a:schemeClr>
                </a:solidFill>
                <a:latin typeface="Garamond" panose="02020404030301010803" pitchFamily="18" charset="0"/>
              </a:rPr>
              <a:t> et al., 2013)</a:t>
            </a:r>
          </a:p>
          <a:p>
            <a:pPr marL="0" indent="0">
              <a:buNone/>
            </a:pPr>
            <a:r>
              <a:rPr lang="en-GB" b="1" dirty="0">
                <a:solidFill>
                  <a:schemeClr val="accent6">
                    <a:lumMod val="50000"/>
                  </a:schemeClr>
                </a:solidFill>
                <a:latin typeface="Garamond" panose="02020404030301010803" pitchFamily="18" charset="0"/>
              </a:rPr>
              <a:t>Whereas there is another opinion and appreciation that it is a severe mental illness. </a:t>
            </a:r>
            <a:r>
              <a:rPr lang="en-GB" dirty="0">
                <a:solidFill>
                  <a:schemeClr val="accent6">
                    <a:lumMod val="50000"/>
                  </a:schemeClr>
                </a:solidFill>
                <a:latin typeface="Garamond" panose="02020404030301010803" pitchFamily="18" charset="0"/>
              </a:rPr>
              <a:t>(Rousseau, Callahan &amp; </a:t>
            </a:r>
            <a:r>
              <a:rPr lang="en-GB" dirty="0" err="1">
                <a:solidFill>
                  <a:schemeClr val="accent6">
                    <a:lumMod val="50000"/>
                  </a:schemeClr>
                </a:solidFill>
                <a:latin typeface="Garamond" panose="02020404030301010803" pitchFamily="18" charset="0"/>
              </a:rPr>
              <a:t>Chabrol</a:t>
            </a:r>
            <a:r>
              <a:rPr lang="en-GB" dirty="0">
                <a:solidFill>
                  <a:schemeClr val="accent6">
                    <a:lumMod val="50000"/>
                  </a:schemeClr>
                </a:solidFill>
                <a:latin typeface="Garamond" panose="02020404030301010803" pitchFamily="18" charset="0"/>
              </a:rPr>
              <a:t>, 2012; McLean et al., 2014; Mond &amp; </a:t>
            </a:r>
            <a:r>
              <a:rPr lang="en-GB" dirty="0" err="1">
                <a:solidFill>
                  <a:schemeClr val="accent6">
                    <a:lumMod val="50000"/>
                  </a:schemeClr>
                </a:solidFill>
                <a:latin typeface="Garamond" panose="02020404030301010803" pitchFamily="18" charset="0"/>
              </a:rPr>
              <a:t>Arrighi</a:t>
            </a:r>
            <a:r>
              <a:rPr lang="en-GB" dirty="0">
                <a:solidFill>
                  <a:schemeClr val="accent6">
                    <a:lumMod val="50000"/>
                  </a:schemeClr>
                </a:solidFill>
                <a:latin typeface="Garamond" panose="02020404030301010803" pitchFamily="18" charset="0"/>
              </a:rPr>
              <a:t>, 2012)</a:t>
            </a:r>
          </a:p>
          <a:p>
            <a:pPr marL="0" indent="0">
              <a:buNone/>
            </a:pPr>
            <a:r>
              <a:rPr lang="en-GB" b="1" dirty="0">
                <a:solidFill>
                  <a:schemeClr val="accent6">
                    <a:lumMod val="50000"/>
                  </a:schemeClr>
                </a:solidFill>
                <a:latin typeface="Garamond" panose="02020404030301010803" pitchFamily="18" charset="0"/>
              </a:rPr>
              <a:t>BN also is seen to increase the popularity of the individual similarly to AN. With addition of social acceptance. </a:t>
            </a:r>
            <a:r>
              <a:rPr lang="en-GB" dirty="0">
                <a:solidFill>
                  <a:schemeClr val="accent6">
                    <a:lumMod val="50000"/>
                  </a:schemeClr>
                </a:solidFill>
                <a:latin typeface="Garamond" panose="02020404030301010803" pitchFamily="18" charset="0"/>
              </a:rPr>
              <a:t>(Rousseau, Callahan &amp; </a:t>
            </a:r>
            <a:r>
              <a:rPr lang="en-GB" dirty="0" err="1">
                <a:solidFill>
                  <a:schemeClr val="accent6">
                    <a:lumMod val="50000"/>
                  </a:schemeClr>
                </a:solidFill>
                <a:latin typeface="Garamond" panose="02020404030301010803" pitchFamily="18" charset="0"/>
              </a:rPr>
              <a:t>Chabrol</a:t>
            </a:r>
            <a:r>
              <a:rPr lang="en-GB" dirty="0">
                <a:solidFill>
                  <a:schemeClr val="accent6">
                    <a:lumMod val="50000"/>
                  </a:schemeClr>
                </a:solidFill>
                <a:latin typeface="Garamond" panose="02020404030301010803" pitchFamily="18" charset="0"/>
              </a:rPr>
              <a:t>, 2012; Mond &amp; </a:t>
            </a:r>
            <a:r>
              <a:rPr lang="en-GB" dirty="0" err="1">
                <a:solidFill>
                  <a:schemeClr val="accent6">
                    <a:lumMod val="50000"/>
                  </a:schemeClr>
                </a:solidFill>
                <a:latin typeface="Garamond" panose="02020404030301010803" pitchFamily="18" charset="0"/>
              </a:rPr>
              <a:t>Arrighi</a:t>
            </a:r>
            <a:r>
              <a:rPr lang="en-GB" dirty="0">
                <a:solidFill>
                  <a:schemeClr val="accent6">
                    <a:lumMod val="50000"/>
                  </a:schemeClr>
                </a:solidFill>
                <a:latin typeface="Garamond" panose="02020404030301010803" pitchFamily="18" charset="0"/>
              </a:rPr>
              <a:t>, 2012)</a:t>
            </a:r>
            <a:endParaRPr lang="en-US" b="1" dirty="0">
              <a:solidFill>
                <a:schemeClr val="accent6">
                  <a:lumMod val="50000"/>
                </a:schemeClr>
              </a:solidFill>
              <a:latin typeface="Garamond" panose="02020404030301010803" pitchFamily="18" charset="0"/>
            </a:endParaRPr>
          </a:p>
        </p:txBody>
      </p:sp>
      <p:sp>
        <p:nvSpPr>
          <p:cNvPr id="18" name="Text Placeholder 17"/>
          <p:cNvSpPr>
            <a:spLocks noGrp="1"/>
          </p:cNvSpPr>
          <p:nvPr>
            <p:ph type="body" sz="quarter" idx="31"/>
          </p:nvPr>
        </p:nvSpPr>
        <p:spPr/>
        <p:txBody>
          <a:bodyPr/>
          <a:lstStyle/>
          <a:p>
            <a:r>
              <a:rPr lang="en-US" dirty="0">
                <a:latin typeface="Garamond" panose="02020404030301010803" pitchFamily="18" charset="0"/>
              </a:rPr>
              <a:t>More on stigma</a:t>
            </a:r>
          </a:p>
        </p:txBody>
      </p:sp>
      <p:sp>
        <p:nvSpPr>
          <p:cNvPr id="44" name="Content Placeholder 43">
            <a:extLst>
              <a:ext uri="{FF2B5EF4-FFF2-40B4-BE49-F238E27FC236}">
                <a16:creationId xmlns:a16="http://schemas.microsoft.com/office/drawing/2014/main" id="{E87D9894-56A7-48C7-BE0D-5D93AE2C0D45}"/>
              </a:ext>
            </a:extLst>
          </p:cNvPr>
          <p:cNvSpPr>
            <a:spLocks noGrp="1"/>
          </p:cNvSpPr>
          <p:nvPr>
            <p:ph sz="quarter" idx="32"/>
          </p:nvPr>
        </p:nvSpPr>
        <p:spPr/>
        <p:txBody>
          <a:bodyPr>
            <a:normAutofit/>
          </a:bodyPr>
          <a:lstStyle/>
          <a:p>
            <a:r>
              <a:rPr lang="en-GB" b="1" dirty="0">
                <a:solidFill>
                  <a:schemeClr val="accent6">
                    <a:lumMod val="50000"/>
                  </a:schemeClr>
                </a:solidFill>
                <a:latin typeface="Garamond" panose="02020404030301010803" pitchFamily="18" charset="0"/>
              </a:rPr>
              <a:t>A study conducted by </a:t>
            </a:r>
            <a:r>
              <a:rPr lang="en-GB" dirty="0" err="1">
                <a:solidFill>
                  <a:schemeClr val="accent6">
                    <a:lumMod val="50000"/>
                  </a:schemeClr>
                </a:solidFill>
                <a:latin typeface="Garamond" panose="02020404030301010803" pitchFamily="18" charset="0"/>
              </a:rPr>
              <a:t>Schvey</a:t>
            </a:r>
            <a:r>
              <a:rPr lang="en-GB" dirty="0">
                <a:solidFill>
                  <a:schemeClr val="accent6">
                    <a:lumMod val="50000"/>
                  </a:schemeClr>
                </a:solidFill>
                <a:latin typeface="Garamond" panose="02020404030301010803" pitchFamily="18" charset="0"/>
              </a:rPr>
              <a:t> et al. (2016) </a:t>
            </a:r>
            <a:r>
              <a:rPr lang="en-GB" b="1" dirty="0">
                <a:solidFill>
                  <a:schemeClr val="accent6">
                    <a:lumMod val="50000"/>
                  </a:schemeClr>
                </a:solidFill>
                <a:latin typeface="Garamond" panose="02020404030301010803" pitchFamily="18" charset="0"/>
              </a:rPr>
              <a:t>looked into weight stigma in fitness facilities and how motivation can be affected. Participants that were deemed overweight or obese would fill in self-reporting questionnaires online about their use, preferences, possible barriers within the gym and any experiences of stigma. They found that negative attitudes towards the gym was significantly connected to negative stigma, and further produced maladaptive coping mechanisms for stigma, unhealthy ways of controlling weight, WBI, poor emotional and physical health.</a:t>
            </a:r>
          </a:p>
          <a:p>
            <a:r>
              <a:rPr lang="en-GB" dirty="0">
                <a:solidFill>
                  <a:schemeClr val="accent6">
                    <a:lumMod val="50000"/>
                  </a:schemeClr>
                </a:solidFill>
                <a:latin typeface="Garamond" panose="02020404030301010803" pitchFamily="18" charset="0"/>
              </a:rPr>
              <a:t>Wellman et al., (2018) </a:t>
            </a:r>
            <a:r>
              <a:rPr lang="en-GB" b="1" dirty="0">
                <a:solidFill>
                  <a:schemeClr val="accent6">
                    <a:lumMod val="50000"/>
                  </a:schemeClr>
                </a:solidFill>
                <a:latin typeface="Garamond" panose="02020404030301010803" pitchFamily="18" charset="0"/>
              </a:rPr>
              <a:t>also investigated the relationship between weight stigma, weight gain and dysfunctional behaviours towards eating in two separate studies. The predictive value of weight stigma toward eating behaviours firstly, and secondly weight gain. It was seen that fear of fat was the common facilitator. It was shown to have a significant relationship between supposed weight stigma and restrained eating behaviour. Apparent weight stigma was an indicator for weight gain over a 10 week time frame, however this relationship was not significant.</a:t>
            </a:r>
          </a:p>
        </p:txBody>
      </p:sp>
      <p:sp>
        <p:nvSpPr>
          <p:cNvPr id="21" name="Text Placeholder 20"/>
          <p:cNvSpPr>
            <a:spLocks noGrp="1"/>
          </p:cNvSpPr>
          <p:nvPr>
            <p:ph type="body" sz="quarter" idx="34"/>
          </p:nvPr>
        </p:nvSpPr>
        <p:spPr>
          <a:xfrm>
            <a:off x="29860668" y="24627840"/>
            <a:ext cx="12801600" cy="1219200"/>
          </a:xfrm>
        </p:spPr>
        <p:txBody>
          <a:bodyPr/>
          <a:lstStyle/>
          <a:p>
            <a:r>
              <a:rPr lang="en-US">
                <a:latin typeface="Garamond" panose="02020404030301010803" pitchFamily="18" charset="0"/>
              </a:rPr>
              <a:t>conclusions</a:t>
            </a:r>
            <a:endParaRPr lang="en-US" dirty="0">
              <a:latin typeface="Garamond" panose="02020404030301010803" pitchFamily="18" charset="0"/>
            </a:endParaRPr>
          </a:p>
        </p:txBody>
      </p:sp>
      <p:sp>
        <p:nvSpPr>
          <p:cNvPr id="22" name="Content Placeholder 21"/>
          <p:cNvSpPr>
            <a:spLocks noGrp="1"/>
          </p:cNvSpPr>
          <p:nvPr>
            <p:ph sz="quarter" idx="35"/>
          </p:nvPr>
        </p:nvSpPr>
        <p:spPr>
          <a:xfrm>
            <a:off x="29930375" y="25936193"/>
            <a:ext cx="12801600" cy="6586950"/>
          </a:xfrm>
        </p:spPr>
        <p:txBody>
          <a:bodyPr/>
          <a:lstStyle/>
          <a:p>
            <a:r>
              <a:rPr lang="en-US" dirty="0">
                <a:solidFill>
                  <a:schemeClr val="accent5">
                    <a:lumMod val="50000"/>
                  </a:schemeClr>
                </a:solidFill>
                <a:latin typeface="Garamond" panose="02020404030301010803" pitchFamily="18" charset="0"/>
              </a:rPr>
              <a:t>In conclusion, there is several studies and much evidence to suggest that stigma has an impact on the individual’s wellbeing, this being shown by the adverse affects of weight internalization, and its lead toward binge eating disorder. There is also evidence to suggest that there are stigma surrounds many mental disorders but especially eating disorders, some in the way that would not always be apparent, for example the increase of popularity of individuals with AN/BN.</a:t>
            </a:r>
          </a:p>
          <a:p>
            <a:r>
              <a:rPr lang="en-US" dirty="0">
                <a:solidFill>
                  <a:schemeClr val="accent5">
                    <a:lumMod val="50000"/>
                  </a:schemeClr>
                </a:solidFill>
                <a:latin typeface="Garamond" panose="02020404030301010803" pitchFamily="18" charset="0"/>
              </a:rPr>
              <a:t>Overall there are many indicators that show to have serious effects impacting the individual, however there is also the constant need for more insight into some elements that have been missed, for example, investigating the depth of stigma towards AN and the individuals with it; how the disorders have an impact on the individual’s mental health along with the stigma – is there a correlation?</a:t>
            </a:r>
          </a:p>
        </p:txBody>
      </p:sp>
      <p:pic>
        <p:nvPicPr>
          <p:cNvPr id="36" name="Picture 35" descr="Logo" title="Sample Pictur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28636" y="1463040"/>
            <a:ext cx="3365284" cy="2200847"/>
          </a:xfrm>
          <a:prstGeom prst="rect">
            <a:avLst/>
          </a:prstGeom>
        </p:spPr>
      </p:pic>
      <p:pic>
        <p:nvPicPr>
          <p:cNvPr id="10" name="Picture 9">
            <a:extLst>
              <a:ext uri="{FF2B5EF4-FFF2-40B4-BE49-F238E27FC236}">
                <a16:creationId xmlns:a16="http://schemas.microsoft.com/office/drawing/2014/main" id="{0C14C60D-23EB-439B-8CE8-AB4040CC17B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8707" y="502604"/>
            <a:ext cx="4142429" cy="4121717"/>
          </a:xfrm>
          <a:prstGeom prst="rect">
            <a:avLst/>
          </a:prstGeom>
        </p:spPr>
      </p:pic>
      <p:pic>
        <p:nvPicPr>
          <p:cNvPr id="30" name="Picture 29">
            <a:extLst>
              <a:ext uri="{FF2B5EF4-FFF2-40B4-BE49-F238E27FC236}">
                <a16:creationId xmlns:a16="http://schemas.microsoft.com/office/drawing/2014/main" id="{9905D64C-8018-4C4D-8DE5-01D04FE56E3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040064" y="502603"/>
            <a:ext cx="4142429" cy="4121717"/>
          </a:xfrm>
          <a:prstGeom prst="rect">
            <a:avLst/>
          </a:prstGeom>
        </p:spPr>
      </p:pic>
      <p:sp>
        <p:nvSpPr>
          <p:cNvPr id="45" name="Text Placeholder 4">
            <a:extLst>
              <a:ext uri="{FF2B5EF4-FFF2-40B4-BE49-F238E27FC236}">
                <a16:creationId xmlns:a16="http://schemas.microsoft.com/office/drawing/2014/main" id="{A86D33AA-B025-438D-AA2D-CF0CDED541D3}"/>
              </a:ext>
            </a:extLst>
          </p:cNvPr>
          <p:cNvSpPr txBox="1">
            <a:spLocks/>
          </p:cNvSpPr>
          <p:nvPr/>
        </p:nvSpPr>
        <p:spPr>
          <a:xfrm>
            <a:off x="29900880" y="14571498"/>
            <a:ext cx="12801600" cy="1219200"/>
          </a:xfrm>
          <a:prstGeom prst="round1Rect">
            <a:avLst/>
          </a:prstGeom>
          <a:solidFill>
            <a:schemeClr val="accent2"/>
          </a:solidFill>
        </p:spPr>
        <p:txBody>
          <a:bodyPr vert="horz" lIns="365760" tIns="45720" rIns="91440" bIns="45720" rtlCol="0" anchor="ctr">
            <a:noAutofit/>
          </a:bodyPr>
          <a:lstStyle>
            <a:lvl1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9pPr>
          </a:lstStyle>
          <a:p>
            <a:r>
              <a:rPr lang="en-US" dirty="0">
                <a:latin typeface="Garamond" panose="02020404030301010803" pitchFamily="18" charset="0"/>
              </a:rPr>
              <a:t>Anorexia Nervosa (AN)</a:t>
            </a:r>
          </a:p>
        </p:txBody>
      </p:sp>
      <p:grpSp>
        <p:nvGrpSpPr>
          <p:cNvPr id="28" name="Group 27">
            <a:extLst>
              <a:ext uri="{FF2B5EF4-FFF2-40B4-BE49-F238E27FC236}">
                <a16:creationId xmlns:a16="http://schemas.microsoft.com/office/drawing/2014/main" id="{27DE619B-C809-46A2-973D-7501576524F1}"/>
              </a:ext>
            </a:extLst>
          </p:cNvPr>
          <p:cNvGrpSpPr/>
          <p:nvPr/>
        </p:nvGrpSpPr>
        <p:grpSpPr>
          <a:xfrm>
            <a:off x="22033426" y="13854965"/>
            <a:ext cx="7528290" cy="3964886"/>
            <a:chOff x="22039530" y="13563877"/>
            <a:chExt cx="7528290" cy="3964886"/>
          </a:xfrm>
        </p:grpSpPr>
        <p:sp>
          <p:nvSpPr>
            <p:cNvPr id="47" name="Flowchart: Connector 46">
              <a:extLst>
                <a:ext uri="{FF2B5EF4-FFF2-40B4-BE49-F238E27FC236}">
                  <a16:creationId xmlns:a16="http://schemas.microsoft.com/office/drawing/2014/main" id="{B224AF62-8C17-41D9-944A-19F1881AE92B}"/>
                </a:ext>
              </a:extLst>
            </p:cNvPr>
            <p:cNvSpPr/>
            <p:nvPr/>
          </p:nvSpPr>
          <p:spPr>
            <a:xfrm>
              <a:off x="22039530" y="14004420"/>
              <a:ext cx="3315210" cy="3524343"/>
            </a:xfrm>
            <a:prstGeom prst="flowChartConnector">
              <a:avLst/>
            </a:prstGeom>
            <a:solidFill>
              <a:srgbClr val="F9431F">
                <a:alpha val="50196"/>
              </a:srgb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latin typeface="Garamond" panose="02020404030301010803" pitchFamily="18" charset="0"/>
              </a:endParaRPr>
            </a:p>
          </p:txBody>
        </p:sp>
        <p:sp>
          <p:nvSpPr>
            <p:cNvPr id="48" name="Flowchart: Connector 47">
              <a:extLst>
                <a:ext uri="{FF2B5EF4-FFF2-40B4-BE49-F238E27FC236}">
                  <a16:creationId xmlns:a16="http://schemas.microsoft.com/office/drawing/2014/main" id="{F2E0BA09-9A44-4E0B-99CC-C912FDCB2A7D}"/>
                </a:ext>
              </a:extLst>
            </p:cNvPr>
            <p:cNvSpPr/>
            <p:nvPr/>
          </p:nvSpPr>
          <p:spPr>
            <a:xfrm>
              <a:off x="26252610" y="14004420"/>
              <a:ext cx="3315210" cy="3524343"/>
            </a:xfrm>
            <a:prstGeom prst="flowChartConnector">
              <a:avLst/>
            </a:prstGeom>
            <a:solidFill>
              <a:srgbClr val="FFFF00">
                <a:alpha val="50196"/>
              </a:srgb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latin typeface="Garamond" panose="02020404030301010803" pitchFamily="18" charset="0"/>
              </a:endParaRPr>
            </a:p>
          </p:txBody>
        </p:sp>
        <p:sp>
          <p:nvSpPr>
            <p:cNvPr id="49" name="Flowchart: Connector 48">
              <a:extLst>
                <a:ext uri="{FF2B5EF4-FFF2-40B4-BE49-F238E27FC236}">
                  <a16:creationId xmlns:a16="http://schemas.microsoft.com/office/drawing/2014/main" id="{5B61329D-D08A-4B4F-806B-7E1B10597263}"/>
                </a:ext>
              </a:extLst>
            </p:cNvPr>
            <p:cNvSpPr/>
            <p:nvPr/>
          </p:nvSpPr>
          <p:spPr>
            <a:xfrm>
              <a:off x="24180604" y="13563877"/>
              <a:ext cx="3315210" cy="3524343"/>
            </a:xfrm>
            <a:prstGeom prst="flowChartConnector">
              <a:avLst/>
            </a:prstGeom>
            <a:solidFill>
              <a:srgbClr val="0070C0">
                <a:alpha val="50196"/>
              </a:srgb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latin typeface="Garamond" panose="02020404030301010803" pitchFamily="18" charset="0"/>
              </a:endParaRPr>
            </a:p>
          </p:txBody>
        </p:sp>
        <p:sp>
          <p:nvSpPr>
            <p:cNvPr id="50" name="TextBox 49">
              <a:extLst>
                <a:ext uri="{FF2B5EF4-FFF2-40B4-BE49-F238E27FC236}">
                  <a16:creationId xmlns:a16="http://schemas.microsoft.com/office/drawing/2014/main" id="{8948A9DD-7D64-41B9-884A-C2E611F93738}"/>
                </a:ext>
              </a:extLst>
            </p:cNvPr>
            <p:cNvSpPr txBox="1"/>
            <p:nvPr/>
          </p:nvSpPr>
          <p:spPr>
            <a:xfrm>
              <a:off x="23058267" y="15411526"/>
              <a:ext cx="448934" cy="646331"/>
            </a:xfrm>
            <a:prstGeom prst="rect">
              <a:avLst/>
            </a:prstGeom>
            <a:noFill/>
          </p:spPr>
          <p:txBody>
            <a:bodyPr wrap="square" rtlCol="0">
              <a:spAutoFit/>
            </a:bodyPr>
            <a:lstStyle/>
            <a:p>
              <a:r>
                <a:rPr lang="en-GB" sz="3600" dirty="0">
                  <a:latin typeface="Garamond" panose="02020404030301010803" pitchFamily="18" charset="0"/>
                </a:rPr>
                <a:t>A</a:t>
              </a:r>
              <a:endParaRPr lang="en-GB" sz="6000" dirty="0">
                <a:latin typeface="Garamond" panose="02020404030301010803" pitchFamily="18" charset="0"/>
              </a:endParaRPr>
            </a:p>
          </p:txBody>
        </p:sp>
        <p:sp>
          <p:nvSpPr>
            <p:cNvPr id="51" name="TextBox 50">
              <a:extLst>
                <a:ext uri="{FF2B5EF4-FFF2-40B4-BE49-F238E27FC236}">
                  <a16:creationId xmlns:a16="http://schemas.microsoft.com/office/drawing/2014/main" id="{21A16D67-D248-439E-86F2-6BC8EDC16262}"/>
                </a:ext>
              </a:extLst>
            </p:cNvPr>
            <p:cNvSpPr txBox="1"/>
            <p:nvPr/>
          </p:nvSpPr>
          <p:spPr>
            <a:xfrm>
              <a:off x="24525938" y="15254394"/>
              <a:ext cx="448934" cy="646331"/>
            </a:xfrm>
            <a:prstGeom prst="rect">
              <a:avLst/>
            </a:prstGeom>
            <a:noFill/>
          </p:spPr>
          <p:txBody>
            <a:bodyPr wrap="square" rtlCol="0">
              <a:spAutoFit/>
            </a:bodyPr>
            <a:lstStyle/>
            <a:p>
              <a:r>
                <a:rPr lang="en-GB" sz="3600" dirty="0">
                  <a:latin typeface="Garamond" panose="02020404030301010803" pitchFamily="18" charset="0"/>
                </a:rPr>
                <a:t>B</a:t>
              </a:r>
              <a:endParaRPr lang="en-GB" sz="6000" dirty="0">
                <a:latin typeface="Garamond" panose="02020404030301010803" pitchFamily="18" charset="0"/>
              </a:endParaRPr>
            </a:p>
          </p:txBody>
        </p:sp>
        <p:sp>
          <p:nvSpPr>
            <p:cNvPr id="52" name="TextBox 51">
              <a:extLst>
                <a:ext uri="{FF2B5EF4-FFF2-40B4-BE49-F238E27FC236}">
                  <a16:creationId xmlns:a16="http://schemas.microsoft.com/office/drawing/2014/main" id="{122B60A8-35E7-457C-9804-B76FEBA0B007}"/>
                </a:ext>
              </a:extLst>
            </p:cNvPr>
            <p:cNvSpPr txBox="1"/>
            <p:nvPr/>
          </p:nvSpPr>
          <p:spPr>
            <a:xfrm>
              <a:off x="25668625" y="15039145"/>
              <a:ext cx="448934" cy="646331"/>
            </a:xfrm>
            <a:prstGeom prst="rect">
              <a:avLst/>
            </a:prstGeom>
            <a:noFill/>
          </p:spPr>
          <p:txBody>
            <a:bodyPr wrap="square" rtlCol="0">
              <a:spAutoFit/>
            </a:bodyPr>
            <a:lstStyle/>
            <a:p>
              <a:r>
                <a:rPr lang="en-GB" sz="3600" dirty="0">
                  <a:latin typeface="Garamond" panose="02020404030301010803" pitchFamily="18" charset="0"/>
                </a:rPr>
                <a:t>C</a:t>
              </a:r>
              <a:endParaRPr lang="en-GB" sz="6000" dirty="0">
                <a:latin typeface="Garamond" panose="02020404030301010803" pitchFamily="18" charset="0"/>
              </a:endParaRPr>
            </a:p>
          </p:txBody>
        </p:sp>
        <p:sp>
          <p:nvSpPr>
            <p:cNvPr id="54" name="TextBox 53">
              <a:extLst>
                <a:ext uri="{FF2B5EF4-FFF2-40B4-BE49-F238E27FC236}">
                  <a16:creationId xmlns:a16="http://schemas.microsoft.com/office/drawing/2014/main" id="{E02981E5-A15E-4689-A68E-FAF4F30F8C8F}"/>
                </a:ext>
              </a:extLst>
            </p:cNvPr>
            <p:cNvSpPr txBox="1"/>
            <p:nvPr/>
          </p:nvSpPr>
          <p:spPr>
            <a:xfrm>
              <a:off x="28169216" y="15390001"/>
              <a:ext cx="448934" cy="646331"/>
            </a:xfrm>
            <a:prstGeom prst="rect">
              <a:avLst/>
            </a:prstGeom>
            <a:noFill/>
          </p:spPr>
          <p:txBody>
            <a:bodyPr wrap="square" rtlCol="0">
              <a:spAutoFit/>
            </a:bodyPr>
            <a:lstStyle/>
            <a:p>
              <a:r>
                <a:rPr lang="en-GB" sz="3600" dirty="0">
                  <a:latin typeface="Garamond" panose="02020404030301010803" pitchFamily="18" charset="0"/>
                </a:rPr>
                <a:t>E</a:t>
              </a:r>
              <a:endParaRPr lang="en-GB" sz="6000" dirty="0">
                <a:latin typeface="Garamond" panose="02020404030301010803" pitchFamily="18" charset="0"/>
              </a:endParaRPr>
            </a:p>
          </p:txBody>
        </p:sp>
        <p:sp>
          <p:nvSpPr>
            <p:cNvPr id="55" name="TextBox 54">
              <a:extLst>
                <a:ext uri="{FF2B5EF4-FFF2-40B4-BE49-F238E27FC236}">
                  <a16:creationId xmlns:a16="http://schemas.microsoft.com/office/drawing/2014/main" id="{D62E1628-17BC-4C01-A5BA-DF6EC5857601}"/>
                </a:ext>
              </a:extLst>
            </p:cNvPr>
            <p:cNvSpPr txBox="1"/>
            <p:nvPr/>
          </p:nvSpPr>
          <p:spPr>
            <a:xfrm>
              <a:off x="26704628" y="15254394"/>
              <a:ext cx="448934" cy="646331"/>
            </a:xfrm>
            <a:prstGeom prst="rect">
              <a:avLst/>
            </a:prstGeom>
            <a:noFill/>
          </p:spPr>
          <p:txBody>
            <a:bodyPr wrap="square" rtlCol="0">
              <a:spAutoFit/>
            </a:bodyPr>
            <a:lstStyle/>
            <a:p>
              <a:r>
                <a:rPr lang="en-GB" sz="3600" dirty="0">
                  <a:latin typeface="Garamond" panose="02020404030301010803" pitchFamily="18" charset="0"/>
                </a:rPr>
                <a:t>D</a:t>
              </a:r>
              <a:endParaRPr lang="en-GB" sz="6000" dirty="0">
                <a:latin typeface="Garamond" panose="02020404030301010803" pitchFamily="18" charset="0"/>
              </a:endParaRPr>
            </a:p>
          </p:txBody>
        </p:sp>
      </p:grpSp>
      <p:sp>
        <p:nvSpPr>
          <p:cNvPr id="56" name="Content Placeholder 33">
            <a:extLst>
              <a:ext uri="{FF2B5EF4-FFF2-40B4-BE49-F238E27FC236}">
                <a16:creationId xmlns:a16="http://schemas.microsoft.com/office/drawing/2014/main" id="{A123944E-209E-4350-9018-984810AC08DB}"/>
              </a:ext>
            </a:extLst>
          </p:cNvPr>
          <p:cNvSpPr txBox="1">
            <a:spLocks/>
          </p:cNvSpPr>
          <p:nvPr/>
        </p:nvSpPr>
        <p:spPr>
          <a:xfrm>
            <a:off x="22282688" y="17920265"/>
            <a:ext cx="6939863" cy="3404082"/>
          </a:xfrm>
          <a:prstGeom prst="rect">
            <a:avLst/>
          </a:prstGeom>
        </p:spPr>
        <p:txBody>
          <a:bodyPr vert="horz" lIns="9144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r>
              <a:rPr lang="en-GB" b="1" dirty="0">
                <a:latin typeface="Garamond" panose="02020404030301010803" pitchFamily="18" charset="0"/>
              </a:rPr>
              <a:t>A= </a:t>
            </a:r>
            <a:r>
              <a:rPr lang="en-GB" dirty="0">
                <a:latin typeface="Garamond" panose="02020404030301010803" pitchFamily="18" charset="0"/>
              </a:rPr>
              <a:t>Restricting type Anorexia Nervosa</a:t>
            </a:r>
          </a:p>
          <a:p>
            <a:r>
              <a:rPr lang="en-GB" b="1" dirty="0">
                <a:latin typeface="Garamond" panose="02020404030301010803" pitchFamily="18" charset="0"/>
              </a:rPr>
              <a:t>B= </a:t>
            </a:r>
            <a:r>
              <a:rPr lang="en-GB" dirty="0">
                <a:latin typeface="Garamond" panose="02020404030301010803" pitchFamily="18" charset="0"/>
              </a:rPr>
              <a:t>Binge eating / Purging type Anorexia Nervosa</a:t>
            </a:r>
          </a:p>
          <a:p>
            <a:r>
              <a:rPr lang="en-GB" b="1" dirty="0">
                <a:latin typeface="Garamond" panose="02020404030301010803" pitchFamily="18" charset="0"/>
              </a:rPr>
              <a:t>C= </a:t>
            </a:r>
            <a:r>
              <a:rPr lang="en-GB" dirty="0">
                <a:latin typeface="Garamond" panose="02020404030301010803" pitchFamily="18" charset="0"/>
              </a:rPr>
              <a:t>Normal weight – Bulimia Nervosa</a:t>
            </a:r>
          </a:p>
          <a:p>
            <a:r>
              <a:rPr lang="en-GB" b="1" dirty="0">
                <a:latin typeface="Garamond" panose="02020404030301010803" pitchFamily="18" charset="0"/>
              </a:rPr>
              <a:t>D= </a:t>
            </a:r>
            <a:r>
              <a:rPr lang="en-GB" dirty="0">
                <a:latin typeface="Garamond" panose="02020404030301010803" pitchFamily="18" charset="0"/>
              </a:rPr>
              <a:t>Bulimic Obesity</a:t>
            </a:r>
          </a:p>
          <a:p>
            <a:r>
              <a:rPr lang="en-GB" b="1" dirty="0">
                <a:latin typeface="Garamond" panose="02020404030301010803" pitchFamily="18" charset="0"/>
              </a:rPr>
              <a:t>E= </a:t>
            </a:r>
            <a:r>
              <a:rPr lang="en-GB" dirty="0">
                <a:latin typeface="Garamond" panose="02020404030301010803" pitchFamily="18" charset="0"/>
              </a:rPr>
              <a:t>Obesity</a:t>
            </a:r>
          </a:p>
          <a:p>
            <a:endParaRPr lang="en-GB" dirty="0">
              <a:latin typeface="Garamond" panose="02020404030301010803" pitchFamily="18" charset="0"/>
            </a:endParaRPr>
          </a:p>
        </p:txBody>
      </p:sp>
      <p:sp>
        <p:nvSpPr>
          <p:cNvPr id="2" name="TextBox 1">
            <a:extLst>
              <a:ext uri="{FF2B5EF4-FFF2-40B4-BE49-F238E27FC236}">
                <a16:creationId xmlns:a16="http://schemas.microsoft.com/office/drawing/2014/main" id="{69AD02BA-CF76-431E-BB37-53C2285A9965}"/>
              </a:ext>
            </a:extLst>
          </p:cNvPr>
          <p:cNvSpPr txBox="1"/>
          <p:nvPr/>
        </p:nvSpPr>
        <p:spPr>
          <a:xfrm>
            <a:off x="24524304" y="12801577"/>
            <a:ext cx="2965406" cy="861774"/>
          </a:xfrm>
          <a:prstGeom prst="rect">
            <a:avLst/>
          </a:prstGeom>
          <a:noFill/>
        </p:spPr>
        <p:txBody>
          <a:bodyPr wrap="square" rtlCol="0">
            <a:spAutoFit/>
          </a:bodyPr>
          <a:lstStyle/>
          <a:p>
            <a:r>
              <a:rPr lang="en-GB" sz="5000" dirty="0">
                <a:latin typeface="Garamond" panose="02020404030301010803" pitchFamily="18" charset="0"/>
              </a:rPr>
              <a:t>Diagram 1</a:t>
            </a:r>
          </a:p>
        </p:txBody>
      </p:sp>
      <p:sp>
        <p:nvSpPr>
          <p:cNvPr id="37" name="TextBox 36">
            <a:extLst>
              <a:ext uri="{FF2B5EF4-FFF2-40B4-BE49-F238E27FC236}">
                <a16:creationId xmlns:a16="http://schemas.microsoft.com/office/drawing/2014/main" id="{AFF14821-8A0F-4C91-9C52-BEA57482FC74}"/>
              </a:ext>
            </a:extLst>
          </p:cNvPr>
          <p:cNvSpPr txBox="1"/>
          <p:nvPr/>
        </p:nvSpPr>
        <p:spPr>
          <a:xfrm>
            <a:off x="17740869" y="13020996"/>
            <a:ext cx="2241419" cy="861774"/>
          </a:xfrm>
          <a:prstGeom prst="rect">
            <a:avLst/>
          </a:prstGeom>
          <a:noFill/>
        </p:spPr>
        <p:txBody>
          <a:bodyPr wrap="square" rtlCol="0">
            <a:spAutoFit/>
          </a:bodyPr>
          <a:lstStyle/>
          <a:p>
            <a:r>
              <a:rPr lang="en-GB" sz="5000" dirty="0">
                <a:latin typeface="Garamond" panose="02020404030301010803" pitchFamily="18" charset="0"/>
              </a:rPr>
              <a:t>Table 1</a:t>
            </a:r>
          </a:p>
        </p:txBody>
      </p:sp>
      <p:sp>
        <p:nvSpPr>
          <p:cNvPr id="43" name="Content Placeholder 33">
            <a:extLst>
              <a:ext uri="{FF2B5EF4-FFF2-40B4-BE49-F238E27FC236}">
                <a16:creationId xmlns:a16="http://schemas.microsoft.com/office/drawing/2014/main" id="{7F13DD4F-6905-4E02-975D-513E43AD5D58}"/>
              </a:ext>
            </a:extLst>
          </p:cNvPr>
          <p:cNvSpPr txBox="1">
            <a:spLocks/>
          </p:cNvSpPr>
          <p:nvPr/>
        </p:nvSpPr>
        <p:spPr>
          <a:xfrm>
            <a:off x="22223032" y="21275087"/>
            <a:ext cx="7059176" cy="2399010"/>
          </a:xfrm>
          <a:prstGeom prst="rect">
            <a:avLst/>
          </a:prstGeom>
        </p:spPr>
        <p:txBody>
          <a:bodyPr vert="horz" lIns="91440" tIns="182880" rIns="91440" bIns="45720" rtlCol="0">
            <a:normAutofit fontScale="85000" lnSpcReduction="10000"/>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buFont typeface="Arial" panose="020B0604020202020204" pitchFamily="34" charset="0"/>
              <a:buNone/>
            </a:pPr>
            <a:r>
              <a:rPr lang="en-GB" sz="3200" dirty="0">
                <a:solidFill>
                  <a:schemeClr val="accent6"/>
                </a:solidFill>
                <a:latin typeface="Garamond" panose="02020404030301010803" pitchFamily="18" charset="0"/>
              </a:rPr>
              <a:t>Diagram 1 shows the spectrum of the different disorders and how they can all interlink in one way or another.</a:t>
            </a:r>
          </a:p>
          <a:p>
            <a:pPr marL="0" indent="0">
              <a:buNone/>
            </a:pPr>
            <a:r>
              <a:rPr lang="en-GB" sz="3200" b="1" dirty="0">
                <a:solidFill>
                  <a:schemeClr val="accent6"/>
                </a:solidFill>
                <a:latin typeface="Garamond" panose="02020404030301010803" pitchFamily="18" charset="0"/>
              </a:rPr>
              <a:t>(Comer, 2008; adapted from APA, 2000, 1994; Garner &amp; Fairburn, 1988; Russell, 1979.)</a:t>
            </a:r>
          </a:p>
        </p:txBody>
      </p:sp>
      <p:graphicFrame>
        <p:nvGraphicFramePr>
          <p:cNvPr id="46" name="Content Placeholder 23">
            <a:extLst>
              <a:ext uri="{FF2B5EF4-FFF2-40B4-BE49-F238E27FC236}">
                <a16:creationId xmlns:a16="http://schemas.microsoft.com/office/drawing/2014/main" id="{85314D39-64A4-4795-B819-F90C83060C88}"/>
              </a:ext>
            </a:extLst>
          </p:cNvPr>
          <p:cNvGraphicFramePr>
            <a:graphicFrameLocks/>
          </p:cNvGraphicFramePr>
          <p:nvPr>
            <p:extLst>
              <p:ext uri="{D42A27DB-BD31-4B8C-83A1-F6EECF244321}">
                <p14:modId xmlns:p14="http://schemas.microsoft.com/office/powerpoint/2010/main" val="2324709943"/>
              </p:ext>
            </p:extLst>
          </p:nvPr>
        </p:nvGraphicFramePr>
        <p:xfrm>
          <a:off x="15130205" y="14181364"/>
          <a:ext cx="6439326" cy="5824159"/>
        </p:xfrm>
        <a:graphic>
          <a:graphicData uri="http://schemas.openxmlformats.org/drawingml/2006/table">
            <a:tbl>
              <a:tblPr firstRow="1" bandRow="1">
                <a:tableStyleId>{68D230F3-CF80-4859-8CE7-A43EE81993B5}</a:tableStyleId>
              </a:tblPr>
              <a:tblGrid>
                <a:gridCol w="2732000">
                  <a:extLst>
                    <a:ext uri="{9D8B030D-6E8A-4147-A177-3AD203B41FA5}">
                      <a16:colId xmlns:a16="http://schemas.microsoft.com/office/drawing/2014/main" val="1313981331"/>
                    </a:ext>
                  </a:extLst>
                </a:gridCol>
                <a:gridCol w="1037399">
                  <a:extLst>
                    <a:ext uri="{9D8B030D-6E8A-4147-A177-3AD203B41FA5}">
                      <a16:colId xmlns:a16="http://schemas.microsoft.com/office/drawing/2014/main" val="1320371218"/>
                    </a:ext>
                  </a:extLst>
                </a:gridCol>
                <a:gridCol w="881247">
                  <a:extLst>
                    <a:ext uri="{9D8B030D-6E8A-4147-A177-3AD203B41FA5}">
                      <a16:colId xmlns:a16="http://schemas.microsoft.com/office/drawing/2014/main" val="2382734506"/>
                    </a:ext>
                  </a:extLst>
                </a:gridCol>
                <a:gridCol w="894339">
                  <a:extLst>
                    <a:ext uri="{9D8B030D-6E8A-4147-A177-3AD203B41FA5}">
                      <a16:colId xmlns:a16="http://schemas.microsoft.com/office/drawing/2014/main" val="3608225286"/>
                    </a:ext>
                  </a:extLst>
                </a:gridCol>
                <a:gridCol w="894341">
                  <a:extLst>
                    <a:ext uri="{9D8B030D-6E8A-4147-A177-3AD203B41FA5}">
                      <a16:colId xmlns:a16="http://schemas.microsoft.com/office/drawing/2014/main" val="3664696585"/>
                    </a:ext>
                  </a:extLst>
                </a:gridCol>
              </a:tblGrid>
              <a:tr h="476878">
                <a:tc>
                  <a:txBody>
                    <a:bodyPr/>
                    <a:lstStyle/>
                    <a:p>
                      <a:endParaRPr lang="en-GB" sz="2800" dirty="0">
                        <a:latin typeface="Garamond" panose="02020404030301010803" pitchFamily="18" charset="0"/>
                      </a:endParaRPr>
                    </a:p>
                  </a:txBody>
                  <a:tcPr/>
                </a:tc>
                <a:tc>
                  <a:txBody>
                    <a:bodyPr/>
                    <a:lstStyle/>
                    <a:p>
                      <a:r>
                        <a:rPr lang="en-GB" sz="2800" dirty="0">
                          <a:latin typeface="Garamond" panose="02020404030301010803" pitchFamily="18" charset="0"/>
                        </a:rPr>
                        <a:t>M</a:t>
                      </a:r>
                    </a:p>
                  </a:txBody>
                  <a:tcPr/>
                </a:tc>
                <a:tc>
                  <a:txBody>
                    <a:bodyPr/>
                    <a:lstStyle/>
                    <a:p>
                      <a:r>
                        <a:rPr lang="en-GB" sz="2800" dirty="0">
                          <a:latin typeface="Garamond" panose="02020404030301010803" pitchFamily="18" charset="0"/>
                        </a:rPr>
                        <a:t>F</a:t>
                      </a:r>
                    </a:p>
                  </a:txBody>
                  <a:tcPr/>
                </a:tc>
                <a:tc>
                  <a:txBody>
                    <a:bodyPr/>
                    <a:lstStyle/>
                    <a:p>
                      <a:r>
                        <a:rPr lang="en-GB" sz="2800" dirty="0">
                          <a:latin typeface="Garamond" panose="02020404030301010803" pitchFamily="18" charset="0"/>
                        </a:rPr>
                        <a:t>M</a:t>
                      </a:r>
                    </a:p>
                  </a:txBody>
                  <a:tcPr/>
                </a:tc>
                <a:tc>
                  <a:txBody>
                    <a:bodyPr/>
                    <a:lstStyle/>
                    <a:p>
                      <a:r>
                        <a:rPr lang="en-GB" sz="2800" dirty="0">
                          <a:latin typeface="Garamond" panose="02020404030301010803" pitchFamily="18" charset="0"/>
                        </a:rPr>
                        <a:t>F</a:t>
                      </a:r>
                    </a:p>
                  </a:txBody>
                  <a:tcPr/>
                </a:tc>
                <a:extLst>
                  <a:ext uri="{0D108BD9-81ED-4DB2-BD59-A6C34878D82A}">
                    <a16:rowId xmlns:a16="http://schemas.microsoft.com/office/drawing/2014/main" val="2808217721"/>
                  </a:ext>
                </a:extLst>
              </a:tr>
              <a:tr h="848420">
                <a:tc>
                  <a:txBody>
                    <a:bodyPr/>
                    <a:lstStyle/>
                    <a:p>
                      <a:r>
                        <a:rPr lang="en-GB" sz="2800" dirty="0">
                          <a:latin typeface="Garamond" panose="02020404030301010803" pitchFamily="18" charset="0"/>
                        </a:rPr>
                        <a:t>Overall Body</a:t>
                      </a:r>
                    </a:p>
                  </a:txBody>
                  <a:tcPr/>
                </a:tc>
                <a:tc>
                  <a:txBody>
                    <a:bodyPr/>
                    <a:lstStyle/>
                    <a:p>
                      <a:r>
                        <a:rPr lang="en-GB" sz="2800" dirty="0">
                          <a:latin typeface="Garamond" panose="02020404030301010803" pitchFamily="18" charset="0"/>
                        </a:rPr>
                        <a:t>15</a:t>
                      </a:r>
                    </a:p>
                  </a:txBody>
                  <a:tcPr/>
                </a:tc>
                <a:tc>
                  <a:txBody>
                    <a:bodyPr/>
                    <a:lstStyle/>
                    <a:p>
                      <a:r>
                        <a:rPr lang="en-GB" sz="2800" dirty="0">
                          <a:latin typeface="Garamond" panose="02020404030301010803" pitchFamily="18" charset="0"/>
                        </a:rPr>
                        <a:t>25</a:t>
                      </a:r>
                    </a:p>
                  </a:txBody>
                  <a:tcPr/>
                </a:tc>
                <a:tc>
                  <a:txBody>
                    <a:bodyPr/>
                    <a:lstStyle/>
                    <a:p>
                      <a:r>
                        <a:rPr lang="en-GB" sz="2800" dirty="0">
                          <a:latin typeface="Garamond" panose="02020404030301010803" pitchFamily="18" charset="0"/>
                        </a:rPr>
                        <a:t>43</a:t>
                      </a:r>
                    </a:p>
                  </a:txBody>
                  <a:tcPr/>
                </a:tc>
                <a:tc>
                  <a:txBody>
                    <a:bodyPr/>
                    <a:lstStyle/>
                    <a:p>
                      <a:r>
                        <a:rPr lang="en-GB" sz="2800" dirty="0">
                          <a:latin typeface="Garamond" panose="02020404030301010803" pitchFamily="18" charset="0"/>
                        </a:rPr>
                        <a:t>56</a:t>
                      </a:r>
                    </a:p>
                  </a:txBody>
                  <a:tcPr/>
                </a:tc>
                <a:extLst>
                  <a:ext uri="{0D108BD9-81ED-4DB2-BD59-A6C34878D82A}">
                    <a16:rowId xmlns:a16="http://schemas.microsoft.com/office/drawing/2014/main" val="4281648122"/>
                  </a:ext>
                </a:extLst>
              </a:tr>
              <a:tr h="764581">
                <a:tc>
                  <a:txBody>
                    <a:bodyPr/>
                    <a:lstStyle/>
                    <a:p>
                      <a:r>
                        <a:rPr lang="en-GB" sz="2800" dirty="0">
                          <a:latin typeface="Garamond" panose="02020404030301010803" pitchFamily="18" charset="0"/>
                        </a:rPr>
                        <a:t>Weight</a:t>
                      </a:r>
                    </a:p>
                  </a:txBody>
                  <a:tcPr/>
                </a:tc>
                <a:tc>
                  <a:txBody>
                    <a:bodyPr/>
                    <a:lstStyle/>
                    <a:p>
                      <a:r>
                        <a:rPr lang="en-GB" sz="2800" dirty="0">
                          <a:latin typeface="Garamond" panose="02020404030301010803" pitchFamily="18" charset="0"/>
                        </a:rPr>
                        <a:t>35</a:t>
                      </a:r>
                    </a:p>
                  </a:txBody>
                  <a:tcPr/>
                </a:tc>
                <a:tc>
                  <a:txBody>
                    <a:bodyPr/>
                    <a:lstStyle/>
                    <a:p>
                      <a:r>
                        <a:rPr lang="en-GB" sz="2800" dirty="0">
                          <a:latin typeface="Garamond" panose="02020404030301010803" pitchFamily="18" charset="0"/>
                        </a:rPr>
                        <a:t>48</a:t>
                      </a:r>
                    </a:p>
                  </a:txBody>
                  <a:tcPr/>
                </a:tc>
                <a:tc>
                  <a:txBody>
                    <a:bodyPr/>
                    <a:lstStyle/>
                    <a:p>
                      <a:r>
                        <a:rPr lang="en-GB" sz="2800" dirty="0">
                          <a:latin typeface="Garamond" panose="02020404030301010803" pitchFamily="18" charset="0"/>
                        </a:rPr>
                        <a:t>52</a:t>
                      </a:r>
                    </a:p>
                  </a:txBody>
                  <a:tcPr/>
                </a:tc>
                <a:tc>
                  <a:txBody>
                    <a:bodyPr/>
                    <a:lstStyle/>
                    <a:p>
                      <a:r>
                        <a:rPr lang="en-GB" sz="2800" dirty="0">
                          <a:latin typeface="Garamond" panose="02020404030301010803" pitchFamily="18" charset="0"/>
                        </a:rPr>
                        <a:t>66</a:t>
                      </a:r>
                    </a:p>
                  </a:txBody>
                  <a:tcPr/>
                </a:tc>
                <a:extLst>
                  <a:ext uri="{0D108BD9-81ED-4DB2-BD59-A6C34878D82A}">
                    <a16:rowId xmlns:a16="http://schemas.microsoft.com/office/drawing/2014/main" val="1535181042"/>
                  </a:ext>
                </a:extLst>
              </a:tr>
              <a:tr h="848420">
                <a:tc>
                  <a:txBody>
                    <a:bodyPr/>
                    <a:lstStyle/>
                    <a:p>
                      <a:r>
                        <a:rPr lang="en-GB" sz="2800" dirty="0">
                          <a:latin typeface="Garamond" panose="02020404030301010803" pitchFamily="18" charset="0"/>
                        </a:rPr>
                        <a:t>Muscle Tone</a:t>
                      </a:r>
                    </a:p>
                  </a:txBody>
                  <a:tcPr/>
                </a:tc>
                <a:tc>
                  <a:txBody>
                    <a:bodyPr/>
                    <a:lstStyle/>
                    <a:p>
                      <a:r>
                        <a:rPr lang="en-GB" sz="2800" dirty="0">
                          <a:latin typeface="Garamond" panose="02020404030301010803" pitchFamily="18" charset="0"/>
                        </a:rPr>
                        <a:t>25</a:t>
                      </a:r>
                    </a:p>
                  </a:txBody>
                  <a:tcPr/>
                </a:tc>
                <a:tc>
                  <a:txBody>
                    <a:bodyPr/>
                    <a:lstStyle/>
                    <a:p>
                      <a:r>
                        <a:rPr lang="en-GB" sz="2800" dirty="0">
                          <a:latin typeface="Garamond" panose="02020404030301010803" pitchFamily="18" charset="0"/>
                        </a:rPr>
                        <a:t>30</a:t>
                      </a:r>
                    </a:p>
                  </a:txBody>
                  <a:tcPr/>
                </a:tc>
                <a:tc>
                  <a:txBody>
                    <a:bodyPr/>
                    <a:lstStyle/>
                    <a:p>
                      <a:r>
                        <a:rPr lang="en-GB" sz="2800" dirty="0">
                          <a:latin typeface="Garamond" panose="02020404030301010803" pitchFamily="18" charset="0"/>
                        </a:rPr>
                        <a:t>45</a:t>
                      </a:r>
                    </a:p>
                  </a:txBody>
                  <a:tcPr/>
                </a:tc>
                <a:tc>
                  <a:txBody>
                    <a:bodyPr/>
                    <a:lstStyle/>
                    <a:p>
                      <a:r>
                        <a:rPr lang="en-GB" sz="2800" dirty="0">
                          <a:latin typeface="Garamond" panose="02020404030301010803" pitchFamily="18" charset="0"/>
                        </a:rPr>
                        <a:t>57</a:t>
                      </a:r>
                    </a:p>
                  </a:txBody>
                  <a:tcPr/>
                </a:tc>
                <a:extLst>
                  <a:ext uri="{0D108BD9-81ED-4DB2-BD59-A6C34878D82A}">
                    <a16:rowId xmlns:a16="http://schemas.microsoft.com/office/drawing/2014/main" val="2466714973"/>
                  </a:ext>
                </a:extLst>
              </a:tr>
              <a:tr h="848420">
                <a:tc>
                  <a:txBody>
                    <a:bodyPr/>
                    <a:lstStyle/>
                    <a:p>
                      <a:r>
                        <a:rPr lang="en-GB" sz="2800" dirty="0">
                          <a:latin typeface="Garamond" panose="02020404030301010803" pitchFamily="18" charset="0"/>
                        </a:rPr>
                        <a:t>Breasts /Chest</a:t>
                      </a:r>
                    </a:p>
                  </a:txBody>
                  <a:tcPr/>
                </a:tc>
                <a:tc>
                  <a:txBody>
                    <a:bodyPr/>
                    <a:lstStyle/>
                    <a:p>
                      <a:r>
                        <a:rPr lang="en-GB" sz="2800" dirty="0">
                          <a:latin typeface="Garamond" panose="02020404030301010803" pitchFamily="18" charset="0"/>
                        </a:rPr>
                        <a:t>18</a:t>
                      </a:r>
                    </a:p>
                  </a:txBody>
                  <a:tcPr/>
                </a:tc>
                <a:tc>
                  <a:txBody>
                    <a:bodyPr/>
                    <a:lstStyle/>
                    <a:p>
                      <a:r>
                        <a:rPr lang="en-GB" sz="2800" dirty="0">
                          <a:latin typeface="Garamond" panose="02020404030301010803" pitchFamily="18" charset="0"/>
                        </a:rPr>
                        <a:t>26</a:t>
                      </a:r>
                    </a:p>
                  </a:txBody>
                  <a:tcPr/>
                </a:tc>
                <a:tc>
                  <a:txBody>
                    <a:bodyPr/>
                    <a:lstStyle/>
                    <a:p>
                      <a:r>
                        <a:rPr lang="en-GB" sz="2800" dirty="0">
                          <a:latin typeface="Garamond" panose="02020404030301010803" pitchFamily="18" charset="0"/>
                        </a:rPr>
                        <a:t>38</a:t>
                      </a:r>
                    </a:p>
                  </a:txBody>
                  <a:tcPr/>
                </a:tc>
                <a:tc>
                  <a:txBody>
                    <a:bodyPr/>
                    <a:lstStyle/>
                    <a:p>
                      <a:r>
                        <a:rPr lang="en-GB" sz="2800" dirty="0">
                          <a:latin typeface="Garamond" panose="02020404030301010803" pitchFamily="18" charset="0"/>
                        </a:rPr>
                        <a:t>34</a:t>
                      </a:r>
                    </a:p>
                  </a:txBody>
                  <a:tcPr/>
                </a:tc>
                <a:extLst>
                  <a:ext uri="{0D108BD9-81ED-4DB2-BD59-A6C34878D82A}">
                    <a16:rowId xmlns:a16="http://schemas.microsoft.com/office/drawing/2014/main" val="3254812887"/>
                  </a:ext>
                </a:extLst>
              </a:tr>
              <a:tr h="764581">
                <a:tc>
                  <a:txBody>
                    <a:bodyPr/>
                    <a:lstStyle/>
                    <a:p>
                      <a:r>
                        <a:rPr lang="en-GB" sz="2800" dirty="0">
                          <a:latin typeface="Garamond" panose="02020404030301010803" pitchFamily="18" charset="0"/>
                        </a:rPr>
                        <a:t>Abdomen</a:t>
                      </a:r>
                    </a:p>
                  </a:txBody>
                  <a:tcPr/>
                </a:tc>
                <a:tc>
                  <a:txBody>
                    <a:bodyPr/>
                    <a:lstStyle/>
                    <a:p>
                      <a:r>
                        <a:rPr lang="en-GB" sz="2800" dirty="0">
                          <a:latin typeface="Garamond" panose="02020404030301010803" pitchFamily="18" charset="0"/>
                        </a:rPr>
                        <a:t>36</a:t>
                      </a:r>
                    </a:p>
                  </a:txBody>
                  <a:tcPr/>
                </a:tc>
                <a:tc>
                  <a:txBody>
                    <a:bodyPr/>
                    <a:lstStyle/>
                    <a:p>
                      <a:r>
                        <a:rPr lang="en-GB" sz="2800" dirty="0">
                          <a:latin typeface="Garamond" panose="02020404030301010803" pitchFamily="18" charset="0"/>
                        </a:rPr>
                        <a:t>50</a:t>
                      </a:r>
                    </a:p>
                  </a:txBody>
                  <a:tcPr/>
                </a:tc>
                <a:tc>
                  <a:txBody>
                    <a:bodyPr/>
                    <a:lstStyle/>
                    <a:p>
                      <a:r>
                        <a:rPr lang="en-GB" sz="2800" dirty="0">
                          <a:latin typeface="Garamond" panose="02020404030301010803" pitchFamily="18" charset="0"/>
                        </a:rPr>
                        <a:t>63</a:t>
                      </a:r>
                    </a:p>
                  </a:txBody>
                  <a:tcPr/>
                </a:tc>
                <a:tc>
                  <a:txBody>
                    <a:bodyPr/>
                    <a:lstStyle/>
                    <a:p>
                      <a:r>
                        <a:rPr lang="en-GB" sz="2800" dirty="0">
                          <a:latin typeface="Garamond" panose="02020404030301010803" pitchFamily="18" charset="0"/>
                        </a:rPr>
                        <a:t>71</a:t>
                      </a:r>
                    </a:p>
                  </a:txBody>
                  <a:tcPr/>
                </a:tc>
                <a:extLst>
                  <a:ext uri="{0D108BD9-81ED-4DB2-BD59-A6C34878D82A}">
                    <a16:rowId xmlns:a16="http://schemas.microsoft.com/office/drawing/2014/main" val="773419600"/>
                  </a:ext>
                </a:extLst>
              </a:tr>
              <a:tr h="1231577">
                <a:tc>
                  <a:txBody>
                    <a:bodyPr/>
                    <a:lstStyle/>
                    <a:p>
                      <a:r>
                        <a:rPr lang="en-GB" sz="2800" dirty="0">
                          <a:latin typeface="Garamond" panose="02020404030301010803" pitchFamily="18" charset="0"/>
                        </a:rPr>
                        <a:t>Hips &amp; Upper Thighs</a:t>
                      </a:r>
                    </a:p>
                  </a:txBody>
                  <a:tcPr/>
                </a:tc>
                <a:tc>
                  <a:txBody>
                    <a:bodyPr/>
                    <a:lstStyle/>
                    <a:p>
                      <a:r>
                        <a:rPr lang="en-GB" sz="2800" dirty="0">
                          <a:latin typeface="Garamond" panose="02020404030301010803" pitchFamily="18" charset="0"/>
                        </a:rPr>
                        <a:t>12</a:t>
                      </a:r>
                    </a:p>
                  </a:txBody>
                  <a:tcPr/>
                </a:tc>
                <a:tc>
                  <a:txBody>
                    <a:bodyPr/>
                    <a:lstStyle/>
                    <a:p>
                      <a:r>
                        <a:rPr lang="en-GB" sz="2800" dirty="0">
                          <a:latin typeface="Garamond" panose="02020404030301010803" pitchFamily="18" charset="0"/>
                        </a:rPr>
                        <a:t>49</a:t>
                      </a:r>
                    </a:p>
                  </a:txBody>
                  <a:tcPr/>
                </a:tc>
                <a:tc>
                  <a:txBody>
                    <a:bodyPr/>
                    <a:lstStyle/>
                    <a:p>
                      <a:r>
                        <a:rPr lang="en-GB" sz="2800" dirty="0">
                          <a:latin typeface="Garamond" panose="02020404030301010803" pitchFamily="18" charset="0"/>
                        </a:rPr>
                        <a:t>29</a:t>
                      </a:r>
                    </a:p>
                  </a:txBody>
                  <a:tcPr/>
                </a:tc>
                <a:tc>
                  <a:txBody>
                    <a:bodyPr/>
                    <a:lstStyle/>
                    <a:p>
                      <a:r>
                        <a:rPr lang="en-GB" sz="2800" dirty="0">
                          <a:latin typeface="Garamond" panose="02020404030301010803" pitchFamily="18" charset="0"/>
                        </a:rPr>
                        <a:t>61</a:t>
                      </a:r>
                    </a:p>
                  </a:txBody>
                  <a:tcPr/>
                </a:tc>
                <a:extLst>
                  <a:ext uri="{0D108BD9-81ED-4DB2-BD59-A6C34878D82A}">
                    <a16:rowId xmlns:a16="http://schemas.microsoft.com/office/drawing/2014/main" val="1254317076"/>
                  </a:ext>
                </a:extLst>
              </a:tr>
            </a:tbl>
          </a:graphicData>
        </a:graphic>
      </p:graphicFrame>
      <p:sp>
        <p:nvSpPr>
          <p:cNvPr id="27" name="Content Placeholder 26">
            <a:extLst>
              <a:ext uri="{FF2B5EF4-FFF2-40B4-BE49-F238E27FC236}">
                <a16:creationId xmlns:a16="http://schemas.microsoft.com/office/drawing/2014/main" id="{F2B94135-2385-4D25-B4EF-635D60E87782}"/>
              </a:ext>
            </a:extLst>
          </p:cNvPr>
          <p:cNvSpPr>
            <a:spLocks noGrp="1"/>
          </p:cNvSpPr>
          <p:nvPr>
            <p:ph sz="quarter" idx="33"/>
          </p:nvPr>
        </p:nvSpPr>
        <p:spPr/>
        <p:txBody>
          <a:bodyPr/>
          <a:lstStyle/>
          <a:p>
            <a:pPr marL="0" indent="0">
              <a:buNone/>
            </a:pPr>
            <a:r>
              <a:rPr lang="en-GB" b="1" dirty="0">
                <a:solidFill>
                  <a:schemeClr val="accent2">
                    <a:lumMod val="50000"/>
                  </a:schemeClr>
                </a:solidFill>
                <a:latin typeface="Garamond" panose="02020404030301010803" pitchFamily="18" charset="0"/>
              </a:rPr>
              <a:t>Individuals with AN are seen to be self-destructive, weak, boring and psychologically  vulnerable. </a:t>
            </a:r>
            <a:r>
              <a:rPr lang="en-GB" dirty="0">
                <a:solidFill>
                  <a:schemeClr val="accent2">
                    <a:lumMod val="50000"/>
                  </a:schemeClr>
                </a:solidFill>
                <a:latin typeface="Garamond" panose="02020404030301010803" pitchFamily="18" charset="0"/>
              </a:rPr>
              <a:t>(</a:t>
            </a:r>
            <a:r>
              <a:rPr lang="en-GB" dirty="0" err="1">
                <a:solidFill>
                  <a:schemeClr val="accent2">
                    <a:lumMod val="50000"/>
                  </a:schemeClr>
                </a:solidFill>
                <a:latin typeface="Garamond" panose="02020404030301010803" pitchFamily="18" charset="0"/>
              </a:rPr>
              <a:t>Roussaeu</a:t>
            </a:r>
            <a:r>
              <a:rPr lang="en-GB" dirty="0">
                <a:solidFill>
                  <a:schemeClr val="accent2">
                    <a:lumMod val="50000"/>
                  </a:schemeClr>
                </a:solidFill>
                <a:latin typeface="Garamond" panose="02020404030301010803" pitchFamily="18" charset="0"/>
              </a:rPr>
              <a:t>, Callahan &amp; </a:t>
            </a:r>
            <a:r>
              <a:rPr lang="en-GB" dirty="0" err="1">
                <a:solidFill>
                  <a:schemeClr val="accent2">
                    <a:lumMod val="50000"/>
                  </a:schemeClr>
                </a:solidFill>
                <a:latin typeface="Garamond" panose="02020404030301010803" pitchFamily="18" charset="0"/>
              </a:rPr>
              <a:t>Chabrol</a:t>
            </a:r>
            <a:r>
              <a:rPr lang="en-GB" dirty="0">
                <a:solidFill>
                  <a:schemeClr val="accent2">
                    <a:lumMod val="50000"/>
                  </a:schemeClr>
                </a:solidFill>
                <a:latin typeface="Garamond" panose="02020404030301010803" pitchFamily="18" charset="0"/>
              </a:rPr>
              <a:t>, 2012; Griffiths et al., 2014; </a:t>
            </a:r>
            <a:r>
              <a:rPr lang="en-GB" dirty="0" err="1">
                <a:solidFill>
                  <a:schemeClr val="accent2">
                    <a:lumMod val="50000"/>
                  </a:schemeClr>
                </a:solidFill>
                <a:latin typeface="Garamond" panose="02020404030301010803" pitchFamily="18" charset="0"/>
              </a:rPr>
              <a:t>Bannatyne</a:t>
            </a:r>
            <a:r>
              <a:rPr lang="en-GB" dirty="0">
                <a:solidFill>
                  <a:schemeClr val="accent2">
                    <a:lumMod val="50000"/>
                  </a:schemeClr>
                </a:solidFill>
                <a:latin typeface="Garamond" panose="02020404030301010803" pitchFamily="18" charset="0"/>
              </a:rPr>
              <a:t> &amp; Abel, 2014; Darby et al., 2012; Watters &amp; </a:t>
            </a:r>
            <a:r>
              <a:rPr lang="en-GB" dirty="0" err="1">
                <a:solidFill>
                  <a:schemeClr val="accent2">
                    <a:lumMod val="50000"/>
                  </a:schemeClr>
                </a:solidFill>
                <a:latin typeface="Garamond" panose="02020404030301010803" pitchFamily="18" charset="0"/>
              </a:rPr>
              <a:t>Malouff</a:t>
            </a:r>
            <a:r>
              <a:rPr lang="en-GB" dirty="0">
                <a:solidFill>
                  <a:schemeClr val="accent2">
                    <a:lumMod val="50000"/>
                  </a:schemeClr>
                </a:solidFill>
                <a:latin typeface="Garamond" panose="02020404030301010803" pitchFamily="18" charset="0"/>
              </a:rPr>
              <a:t>, 2012)</a:t>
            </a:r>
          </a:p>
          <a:p>
            <a:pPr marL="0" indent="0">
              <a:buNone/>
            </a:pPr>
            <a:r>
              <a:rPr lang="en-GB" b="1" dirty="0">
                <a:solidFill>
                  <a:schemeClr val="accent2">
                    <a:lumMod val="50000"/>
                  </a:schemeClr>
                </a:solidFill>
                <a:latin typeface="Garamond" panose="02020404030301010803" pitchFamily="18" charset="0"/>
              </a:rPr>
              <a:t>On one hand, people fear individuals with AN and feel uncomfortable around them </a:t>
            </a:r>
            <a:r>
              <a:rPr lang="en-GB" dirty="0">
                <a:solidFill>
                  <a:schemeClr val="accent2">
                    <a:lumMod val="50000"/>
                  </a:schemeClr>
                </a:solidFill>
                <a:latin typeface="Garamond" panose="02020404030301010803" pitchFamily="18" charset="0"/>
              </a:rPr>
              <a:t>(</a:t>
            </a:r>
            <a:r>
              <a:rPr lang="en-GB" dirty="0" err="1">
                <a:solidFill>
                  <a:schemeClr val="accent2">
                    <a:lumMod val="50000"/>
                  </a:schemeClr>
                </a:solidFill>
                <a:latin typeface="Garamond" panose="02020404030301010803" pitchFamily="18" charset="0"/>
              </a:rPr>
              <a:t>Angermeyer</a:t>
            </a:r>
            <a:r>
              <a:rPr lang="en-GB" dirty="0">
                <a:solidFill>
                  <a:schemeClr val="accent2">
                    <a:lumMod val="50000"/>
                  </a:schemeClr>
                </a:solidFill>
                <a:latin typeface="Garamond" panose="02020404030301010803" pitchFamily="18" charset="0"/>
              </a:rPr>
              <a:t> et al., 2013; </a:t>
            </a:r>
            <a:r>
              <a:rPr lang="en-GB" dirty="0" err="1">
                <a:solidFill>
                  <a:schemeClr val="accent2">
                    <a:lumMod val="50000"/>
                  </a:schemeClr>
                </a:solidFill>
                <a:latin typeface="Garamond" panose="02020404030301010803" pitchFamily="18" charset="0"/>
              </a:rPr>
              <a:t>Bannatyne</a:t>
            </a:r>
            <a:r>
              <a:rPr lang="en-GB" dirty="0">
                <a:solidFill>
                  <a:schemeClr val="accent2">
                    <a:lumMod val="50000"/>
                  </a:schemeClr>
                </a:solidFill>
                <a:latin typeface="Garamond" panose="02020404030301010803" pitchFamily="18" charset="0"/>
              </a:rPr>
              <a:t> &amp; Abel, 2014</a:t>
            </a:r>
            <a:r>
              <a:rPr lang="en-GB" b="1" dirty="0">
                <a:solidFill>
                  <a:schemeClr val="accent2">
                    <a:lumMod val="50000"/>
                  </a:schemeClr>
                </a:solidFill>
                <a:latin typeface="Garamond" panose="02020404030301010803" pitchFamily="18" charset="0"/>
              </a:rPr>
              <a:t>).</a:t>
            </a:r>
          </a:p>
          <a:p>
            <a:pPr marL="0" indent="0">
              <a:buNone/>
            </a:pPr>
            <a:r>
              <a:rPr lang="en-GB" b="1" dirty="0">
                <a:solidFill>
                  <a:schemeClr val="accent2">
                    <a:lumMod val="50000"/>
                  </a:schemeClr>
                </a:solidFill>
                <a:latin typeface="Garamond" panose="02020404030301010803" pitchFamily="18" charset="0"/>
              </a:rPr>
              <a:t>On the other hand, they are also very supportive towards the individuals by showing empathy and patience towards them </a:t>
            </a:r>
            <a:r>
              <a:rPr lang="en-GB" dirty="0">
                <a:solidFill>
                  <a:schemeClr val="accent2">
                    <a:lumMod val="50000"/>
                  </a:schemeClr>
                </a:solidFill>
                <a:latin typeface="Garamond" panose="02020404030301010803" pitchFamily="18" charset="0"/>
              </a:rPr>
              <a:t>(</a:t>
            </a:r>
            <a:r>
              <a:rPr lang="en-GB" dirty="0" err="1">
                <a:solidFill>
                  <a:schemeClr val="accent2">
                    <a:lumMod val="50000"/>
                  </a:schemeClr>
                </a:solidFill>
                <a:latin typeface="Garamond" panose="02020404030301010803" pitchFamily="18" charset="0"/>
              </a:rPr>
              <a:t>Angermeyer</a:t>
            </a:r>
            <a:r>
              <a:rPr lang="en-GB" dirty="0">
                <a:solidFill>
                  <a:schemeClr val="accent2">
                    <a:lumMod val="50000"/>
                  </a:schemeClr>
                </a:solidFill>
                <a:latin typeface="Garamond" panose="02020404030301010803" pitchFamily="18" charset="0"/>
              </a:rPr>
              <a:t> et al., 2013; </a:t>
            </a:r>
            <a:r>
              <a:rPr lang="en-GB" dirty="0" err="1">
                <a:solidFill>
                  <a:schemeClr val="accent2">
                    <a:lumMod val="50000"/>
                  </a:schemeClr>
                </a:solidFill>
                <a:latin typeface="Garamond" panose="02020404030301010803" pitchFamily="18" charset="0"/>
              </a:rPr>
              <a:t>Bannatyne</a:t>
            </a:r>
            <a:r>
              <a:rPr lang="en-GB" dirty="0">
                <a:solidFill>
                  <a:schemeClr val="accent2">
                    <a:lumMod val="50000"/>
                  </a:schemeClr>
                </a:solidFill>
                <a:latin typeface="Garamond" panose="02020404030301010803" pitchFamily="18" charset="0"/>
              </a:rPr>
              <a:t> &amp; Abel, 2014; </a:t>
            </a:r>
            <a:r>
              <a:rPr lang="en-GB" dirty="0" err="1">
                <a:solidFill>
                  <a:schemeClr val="accent2">
                    <a:lumMod val="50000"/>
                  </a:schemeClr>
                </a:solidFill>
                <a:latin typeface="Garamond" panose="02020404030301010803" pitchFamily="18" charset="0"/>
              </a:rPr>
              <a:t>Zwickert</a:t>
            </a:r>
            <a:r>
              <a:rPr lang="en-GB" dirty="0">
                <a:solidFill>
                  <a:schemeClr val="accent2">
                    <a:lumMod val="50000"/>
                  </a:schemeClr>
                </a:solidFill>
                <a:latin typeface="Garamond" panose="02020404030301010803" pitchFamily="18" charset="0"/>
              </a:rPr>
              <a:t> &amp; Rieger, 2013)</a:t>
            </a:r>
            <a:r>
              <a:rPr lang="en-GB" b="1" dirty="0">
                <a:solidFill>
                  <a:schemeClr val="accent2">
                    <a:lumMod val="50000"/>
                  </a:schemeClr>
                </a:solidFill>
                <a:latin typeface="Garamond" panose="02020404030301010803" pitchFamily="18" charset="0"/>
              </a:rPr>
              <a:t>.</a:t>
            </a:r>
          </a:p>
          <a:p>
            <a:pPr marL="0" indent="0">
              <a:buNone/>
            </a:pPr>
            <a:r>
              <a:rPr lang="en-GB" b="1" dirty="0">
                <a:solidFill>
                  <a:schemeClr val="accent2">
                    <a:lumMod val="50000"/>
                  </a:schemeClr>
                </a:solidFill>
                <a:latin typeface="Garamond" panose="02020404030301010803" pitchFamily="18" charset="0"/>
              </a:rPr>
              <a:t>Seen as favourable/popular </a:t>
            </a:r>
            <a:r>
              <a:rPr lang="en-GB" dirty="0">
                <a:solidFill>
                  <a:schemeClr val="accent2">
                    <a:lumMod val="50000"/>
                  </a:schemeClr>
                </a:solidFill>
                <a:latin typeface="Garamond" panose="02020404030301010803" pitchFamily="18" charset="0"/>
              </a:rPr>
              <a:t>(Mond &amp; </a:t>
            </a:r>
            <a:r>
              <a:rPr lang="en-GB" dirty="0" err="1">
                <a:solidFill>
                  <a:schemeClr val="accent2">
                    <a:lumMod val="50000"/>
                  </a:schemeClr>
                </a:solidFill>
                <a:latin typeface="Garamond" panose="02020404030301010803" pitchFamily="18" charset="0"/>
              </a:rPr>
              <a:t>Arrighi</a:t>
            </a:r>
            <a:r>
              <a:rPr lang="en-GB" dirty="0">
                <a:solidFill>
                  <a:schemeClr val="accent2">
                    <a:lumMod val="50000"/>
                  </a:schemeClr>
                </a:solidFill>
                <a:latin typeface="Garamond" panose="02020404030301010803" pitchFamily="18" charset="0"/>
              </a:rPr>
              <a:t>, 2012)</a:t>
            </a:r>
            <a:r>
              <a:rPr lang="en-GB" b="1" dirty="0">
                <a:solidFill>
                  <a:schemeClr val="accent2">
                    <a:lumMod val="50000"/>
                  </a:schemeClr>
                </a:solidFill>
                <a:latin typeface="Garamond" panose="02020404030301010803" pitchFamily="18" charset="0"/>
              </a:rPr>
              <a:t>.</a:t>
            </a:r>
          </a:p>
          <a:p>
            <a:pPr marL="0" indent="0">
              <a:buNone/>
            </a:pPr>
            <a:endParaRPr lang="en-GB" dirty="0">
              <a:solidFill>
                <a:schemeClr val="accent2">
                  <a:lumMod val="50000"/>
                </a:schemeClr>
              </a:solidFill>
              <a:latin typeface="Garamond" panose="02020404030301010803" pitchFamily="18" charset="0"/>
            </a:endParaRPr>
          </a:p>
        </p:txBody>
      </p:sp>
      <p:sp>
        <p:nvSpPr>
          <p:cNvPr id="53" name="Content Placeholder 13">
            <a:extLst>
              <a:ext uri="{FF2B5EF4-FFF2-40B4-BE49-F238E27FC236}">
                <a16:creationId xmlns:a16="http://schemas.microsoft.com/office/drawing/2014/main" id="{B97A768B-4991-42AA-B65E-8EC32FB1FF2E}"/>
              </a:ext>
            </a:extLst>
          </p:cNvPr>
          <p:cNvSpPr txBox="1">
            <a:spLocks/>
          </p:cNvSpPr>
          <p:nvPr/>
        </p:nvSpPr>
        <p:spPr>
          <a:xfrm>
            <a:off x="22511987" y="6936911"/>
            <a:ext cx="7049729" cy="5824159"/>
          </a:xfrm>
          <a:prstGeom prst="rect">
            <a:avLst/>
          </a:prstGeom>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r>
              <a:rPr lang="en-GB" b="1" dirty="0">
                <a:solidFill>
                  <a:schemeClr val="accent1">
                    <a:lumMod val="50000"/>
                  </a:schemeClr>
                </a:solidFill>
                <a:latin typeface="Garamond" panose="02020404030301010803" pitchFamily="18" charset="0"/>
              </a:rPr>
              <a:t>Women are seen as warm, compassionate, sensitive and empathetic.</a:t>
            </a:r>
          </a:p>
          <a:p>
            <a:r>
              <a:rPr lang="en-GB" b="1" dirty="0">
                <a:solidFill>
                  <a:schemeClr val="accent1">
                    <a:lumMod val="50000"/>
                  </a:schemeClr>
                </a:solidFill>
                <a:latin typeface="Garamond" panose="02020404030301010803" pitchFamily="18" charset="0"/>
              </a:rPr>
              <a:t>Men are seen as strong, assertive, confident and </a:t>
            </a:r>
            <a:r>
              <a:rPr lang="en-GB" b="1" dirty="0" err="1">
                <a:solidFill>
                  <a:schemeClr val="accent1">
                    <a:lumMod val="50000"/>
                  </a:schemeClr>
                </a:solidFill>
                <a:latin typeface="Garamond" panose="02020404030301010803" pitchFamily="18" charset="0"/>
              </a:rPr>
              <a:t>fourceful</a:t>
            </a:r>
            <a:r>
              <a:rPr lang="en-GB" b="1" dirty="0">
                <a:solidFill>
                  <a:schemeClr val="accent1">
                    <a:lumMod val="50000"/>
                  </a:schemeClr>
                </a:solidFill>
                <a:latin typeface="Garamond" panose="02020404030301010803" pitchFamily="18" charset="0"/>
              </a:rPr>
              <a:t>.</a:t>
            </a:r>
          </a:p>
          <a:p>
            <a:pPr marL="640080" lvl="1" indent="0">
              <a:buNone/>
            </a:pPr>
            <a:r>
              <a:rPr lang="en-GB" sz="2800" dirty="0">
                <a:solidFill>
                  <a:schemeClr val="accent1">
                    <a:lumMod val="50000"/>
                  </a:schemeClr>
                </a:solidFill>
                <a:latin typeface="Garamond" panose="02020404030301010803" pitchFamily="18" charset="0"/>
              </a:rPr>
              <a:t>(</a:t>
            </a:r>
            <a:r>
              <a:rPr lang="en-GB" sz="2800" dirty="0" err="1">
                <a:solidFill>
                  <a:schemeClr val="accent1">
                    <a:lumMod val="50000"/>
                  </a:schemeClr>
                </a:solidFill>
                <a:latin typeface="Garamond" panose="02020404030301010803" pitchFamily="18" charset="0"/>
              </a:rPr>
              <a:t>Broverman</a:t>
            </a:r>
            <a:r>
              <a:rPr lang="en-GB" sz="2800" dirty="0">
                <a:solidFill>
                  <a:schemeClr val="accent1">
                    <a:lumMod val="50000"/>
                  </a:schemeClr>
                </a:solidFill>
                <a:latin typeface="Garamond" panose="02020404030301010803" pitchFamily="18" charset="0"/>
              </a:rPr>
              <a:t>, Vogel, </a:t>
            </a:r>
            <a:r>
              <a:rPr lang="en-GB" sz="2800" dirty="0" err="1">
                <a:solidFill>
                  <a:schemeClr val="accent1">
                    <a:lumMod val="50000"/>
                  </a:schemeClr>
                </a:solidFill>
                <a:latin typeface="Garamond" panose="02020404030301010803" pitchFamily="18" charset="0"/>
              </a:rPr>
              <a:t>Broverman</a:t>
            </a:r>
            <a:r>
              <a:rPr lang="en-GB" sz="2800" dirty="0">
                <a:solidFill>
                  <a:schemeClr val="accent1">
                    <a:lumMod val="50000"/>
                  </a:schemeClr>
                </a:solidFill>
                <a:latin typeface="Garamond" panose="02020404030301010803" pitchFamily="18" charset="0"/>
              </a:rPr>
              <a:t>, Clarkson, &amp; </a:t>
            </a:r>
            <a:r>
              <a:rPr lang="en-GB" sz="2800" dirty="0" err="1">
                <a:solidFill>
                  <a:schemeClr val="accent1">
                    <a:lumMod val="50000"/>
                  </a:schemeClr>
                </a:solidFill>
                <a:latin typeface="Garamond" panose="02020404030301010803" pitchFamily="18" charset="0"/>
              </a:rPr>
              <a:t>Rosenkrantz</a:t>
            </a:r>
            <a:r>
              <a:rPr lang="en-GB" sz="2800" dirty="0">
                <a:solidFill>
                  <a:schemeClr val="accent1">
                    <a:lumMod val="50000"/>
                  </a:schemeClr>
                </a:solidFill>
                <a:latin typeface="Garamond" panose="02020404030301010803" pitchFamily="18" charset="0"/>
              </a:rPr>
              <a:t>, 1972; Prentice &amp; Carranza, 2002)</a:t>
            </a:r>
          </a:p>
        </p:txBody>
      </p:sp>
      <p:pic>
        <p:nvPicPr>
          <p:cNvPr id="31" name="Picture 30">
            <a:extLst>
              <a:ext uri="{FF2B5EF4-FFF2-40B4-BE49-F238E27FC236}">
                <a16:creationId xmlns:a16="http://schemas.microsoft.com/office/drawing/2014/main" id="{79592736-EBE1-4EEA-B9A9-789006085CB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441427" y="20322996"/>
            <a:ext cx="9779496" cy="4260267"/>
          </a:xfrm>
          <a:prstGeom prst="rect">
            <a:avLst/>
          </a:prstGeom>
        </p:spPr>
      </p:pic>
      <p:pic>
        <p:nvPicPr>
          <p:cNvPr id="2050" name="Picture 2" descr="Image result for obesity">
            <a:extLst>
              <a:ext uri="{FF2B5EF4-FFF2-40B4-BE49-F238E27FC236}">
                <a16:creationId xmlns:a16="http://schemas.microsoft.com/office/drawing/2014/main" id="{652DAE54-93C7-40AF-BA19-CA90CC09E38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56639" y="20857060"/>
            <a:ext cx="7665772" cy="3716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6FDF9-7CCE-4661-8AEB-724EA68BD3ED}"/>
              </a:ext>
            </a:extLst>
          </p:cNvPr>
          <p:cNvSpPr>
            <a:spLocks noGrp="1"/>
          </p:cNvSpPr>
          <p:nvPr>
            <p:ph type="title"/>
          </p:nvPr>
        </p:nvSpPr>
        <p:spPr>
          <a:xfrm>
            <a:off x="17532723" y="0"/>
            <a:ext cx="13451541" cy="4930529"/>
          </a:xfrm>
        </p:spPr>
        <p:txBody>
          <a:bodyPr>
            <a:noAutofit/>
          </a:bodyPr>
          <a:lstStyle/>
          <a:p>
            <a:r>
              <a:rPr lang="en-GB" sz="17900" dirty="0"/>
              <a:t>References:</a:t>
            </a:r>
            <a:endParaRPr lang="en-GB" sz="37200" dirty="0"/>
          </a:p>
        </p:txBody>
      </p:sp>
      <p:sp>
        <p:nvSpPr>
          <p:cNvPr id="18" name="Content Placeholder 17">
            <a:extLst>
              <a:ext uri="{FF2B5EF4-FFF2-40B4-BE49-F238E27FC236}">
                <a16:creationId xmlns:a16="http://schemas.microsoft.com/office/drawing/2014/main" id="{790865A6-D190-4E70-ADF0-467D3BBEF35F}"/>
              </a:ext>
            </a:extLst>
          </p:cNvPr>
          <p:cNvSpPr>
            <a:spLocks noGrp="1"/>
          </p:cNvSpPr>
          <p:nvPr>
            <p:ph sz="quarter" idx="33"/>
          </p:nvPr>
        </p:nvSpPr>
        <p:spPr>
          <a:xfrm>
            <a:off x="4625788" y="5241126"/>
            <a:ext cx="39265412" cy="27677274"/>
          </a:xfrm>
        </p:spPr>
        <p:txBody>
          <a:bodyPr>
            <a:normAutofit/>
          </a:bodyPr>
          <a:lstStyle/>
          <a:p>
            <a:pPr lvl="0">
              <a:lnSpc>
                <a:spcPct val="150000"/>
              </a:lnSpc>
            </a:pPr>
            <a:r>
              <a:rPr lang="en-GB" sz="6000" dirty="0">
                <a:latin typeface="Garamond" panose="02020404030301010803" pitchFamily="18" charset="0"/>
              </a:rPr>
              <a:t>Comer, R, J. (2008). Fundamentals of abnormal psychology (5th ed.). New York: Worth.</a:t>
            </a:r>
          </a:p>
          <a:p>
            <a:pPr lvl="0">
              <a:lnSpc>
                <a:spcPct val="150000"/>
              </a:lnSpc>
            </a:pPr>
            <a:r>
              <a:rPr lang="en-GB" sz="6000" dirty="0">
                <a:latin typeface="Garamond" panose="02020404030301010803" pitchFamily="18" charset="0"/>
              </a:rPr>
              <a:t>Hackler, A. H., Vogel, D. L., &amp; Wade, N. G. (2010). Attitudes toward seeking professional help for an eating disorder: The role of stigma and anticipated outcomes. </a:t>
            </a:r>
            <a:r>
              <a:rPr lang="en-GB" sz="6000" i="1" dirty="0">
                <a:latin typeface="Garamond" panose="02020404030301010803" pitchFamily="18" charset="0"/>
              </a:rPr>
              <a:t>Journal of Counselling &amp; Development</a:t>
            </a:r>
            <a:r>
              <a:rPr lang="en-GB" sz="6000" dirty="0">
                <a:latin typeface="Garamond" panose="02020404030301010803" pitchFamily="18" charset="0"/>
              </a:rPr>
              <a:t>, </a:t>
            </a:r>
            <a:r>
              <a:rPr lang="en-GB" sz="6000" i="1" dirty="0">
                <a:latin typeface="Garamond" panose="02020404030301010803" pitchFamily="18" charset="0"/>
              </a:rPr>
              <a:t>88</a:t>
            </a:r>
            <a:r>
              <a:rPr lang="en-GB" sz="6000" dirty="0">
                <a:latin typeface="Garamond" panose="02020404030301010803" pitchFamily="18" charset="0"/>
              </a:rPr>
              <a:t>(4), 424-431.</a:t>
            </a:r>
          </a:p>
          <a:p>
            <a:pPr lvl="0">
              <a:lnSpc>
                <a:spcPct val="150000"/>
              </a:lnSpc>
            </a:pPr>
            <a:r>
              <a:rPr lang="en-GB" sz="6000" dirty="0" err="1">
                <a:latin typeface="Garamond" panose="02020404030301010803" pitchFamily="18" charset="0"/>
              </a:rPr>
              <a:t>Katterman</a:t>
            </a:r>
            <a:r>
              <a:rPr lang="en-GB" sz="6000" dirty="0">
                <a:latin typeface="Garamond" panose="02020404030301010803" pitchFamily="18" charset="0"/>
              </a:rPr>
              <a:t>, S. N., &amp; </a:t>
            </a:r>
            <a:r>
              <a:rPr lang="en-GB" sz="6000" dirty="0" err="1">
                <a:latin typeface="Garamond" panose="02020404030301010803" pitchFamily="18" charset="0"/>
              </a:rPr>
              <a:t>Klump</a:t>
            </a:r>
            <a:r>
              <a:rPr lang="en-GB" sz="6000" dirty="0">
                <a:latin typeface="Garamond" panose="02020404030301010803" pitchFamily="18" charset="0"/>
              </a:rPr>
              <a:t>, K. L. (2010). Stigmatization of eating disorders: A controlled study of the effects of the television show Starved. </a:t>
            </a:r>
            <a:r>
              <a:rPr lang="en-GB" sz="6000" i="1" dirty="0">
                <a:latin typeface="Garamond" panose="02020404030301010803" pitchFamily="18" charset="0"/>
              </a:rPr>
              <a:t>Eating disorders</a:t>
            </a:r>
            <a:r>
              <a:rPr lang="en-GB" sz="6000" dirty="0">
                <a:latin typeface="Garamond" panose="02020404030301010803" pitchFamily="18" charset="0"/>
              </a:rPr>
              <a:t>, </a:t>
            </a:r>
            <a:r>
              <a:rPr lang="en-GB" sz="6000" i="1" dirty="0">
                <a:latin typeface="Garamond" panose="02020404030301010803" pitchFamily="18" charset="0"/>
              </a:rPr>
              <a:t>18</a:t>
            </a:r>
            <a:r>
              <a:rPr lang="en-GB" sz="6000" dirty="0">
                <a:latin typeface="Garamond" panose="02020404030301010803" pitchFamily="18" charset="0"/>
              </a:rPr>
              <a:t>(2), 153-164.</a:t>
            </a:r>
          </a:p>
          <a:p>
            <a:pPr lvl="0">
              <a:lnSpc>
                <a:spcPct val="150000"/>
              </a:lnSpc>
            </a:pPr>
            <a:r>
              <a:rPr lang="en-GB" sz="6000" dirty="0" err="1">
                <a:latin typeface="Garamond" panose="02020404030301010803" pitchFamily="18" charset="0"/>
              </a:rPr>
              <a:t>Micali</a:t>
            </a:r>
            <a:r>
              <a:rPr lang="en-GB" sz="6000" dirty="0">
                <a:latin typeface="Garamond" panose="02020404030301010803" pitchFamily="18" charset="0"/>
              </a:rPr>
              <a:t>, N., Hagberg, K. W., Petersen, I., &amp; Treasure, J. L. (2013). The incidence of eating disorders in the UK in 2000–2009: findings from the General Practice Research Database. </a:t>
            </a:r>
            <a:r>
              <a:rPr lang="en-GB" sz="6000" i="1" dirty="0">
                <a:latin typeface="Garamond" panose="02020404030301010803" pitchFamily="18" charset="0"/>
              </a:rPr>
              <a:t>BMJ open</a:t>
            </a:r>
            <a:r>
              <a:rPr lang="en-GB" sz="6000" dirty="0">
                <a:latin typeface="Garamond" panose="02020404030301010803" pitchFamily="18" charset="0"/>
              </a:rPr>
              <a:t>, 3(5).</a:t>
            </a:r>
          </a:p>
          <a:p>
            <a:pPr lvl="0">
              <a:lnSpc>
                <a:spcPct val="150000"/>
              </a:lnSpc>
            </a:pPr>
            <a:r>
              <a:rPr lang="en-GB" sz="6000" dirty="0" err="1">
                <a:latin typeface="Garamond" panose="02020404030301010803" pitchFamily="18" charset="0"/>
              </a:rPr>
              <a:t>Puhl</a:t>
            </a:r>
            <a:r>
              <a:rPr lang="en-GB" sz="6000" dirty="0">
                <a:latin typeface="Garamond" panose="02020404030301010803" pitchFamily="18" charset="0"/>
              </a:rPr>
              <a:t>, R., &amp; Suh, Y. (2015) Stigma and Eating and Weight Disorders. </a:t>
            </a:r>
            <a:r>
              <a:rPr lang="en-GB" sz="6000" i="1" dirty="0" err="1">
                <a:latin typeface="Garamond" panose="02020404030301010803" pitchFamily="18" charset="0"/>
              </a:rPr>
              <a:t>Curr</a:t>
            </a:r>
            <a:r>
              <a:rPr lang="en-GB" sz="6000" i="1" dirty="0">
                <a:latin typeface="Garamond" panose="02020404030301010803" pitchFamily="18" charset="0"/>
              </a:rPr>
              <a:t> Psychiatry Rep. 17(</a:t>
            </a:r>
            <a:r>
              <a:rPr lang="en-GB" sz="6000" dirty="0">
                <a:latin typeface="Garamond" panose="02020404030301010803" pitchFamily="18" charset="0"/>
              </a:rPr>
              <a:t>10). doi:10.1007/s11920-015-0552-6.</a:t>
            </a:r>
          </a:p>
          <a:p>
            <a:pPr lvl="0">
              <a:lnSpc>
                <a:spcPct val="150000"/>
              </a:lnSpc>
            </a:pPr>
            <a:r>
              <a:rPr lang="en-GB" sz="6000" dirty="0" err="1">
                <a:latin typeface="Garamond" panose="02020404030301010803" pitchFamily="18" charset="0"/>
              </a:rPr>
              <a:t>Schvey</a:t>
            </a:r>
            <a:r>
              <a:rPr lang="en-GB" sz="6000" dirty="0">
                <a:latin typeface="Garamond" panose="02020404030301010803" pitchFamily="18" charset="0"/>
              </a:rPr>
              <a:t>, N. A., </a:t>
            </a:r>
            <a:r>
              <a:rPr lang="en-GB" sz="6000" dirty="0" err="1">
                <a:latin typeface="Garamond" panose="02020404030301010803" pitchFamily="18" charset="0"/>
              </a:rPr>
              <a:t>Sbrocco</a:t>
            </a:r>
            <a:r>
              <a:rPr lang="en-GB" sz="6000" dirty="0">
                <a:latin typeface="Garamond" panose="02020404030301010803" pitchFamily="18" charset="0"/>
              </a:rPr>
              <a:t>, T., </a:t>
            </a:r>
            <a:r>
              <a:rPr lang="en-GB" sz="6000" dirty="0" err="1">
                <a:latin typeface="Garamond" panose="02020404030301010803" pitchFamily="18" charset="0"/>
              </a:rPr>
              <a:t>Bakalar</a:t>
            </a:r>
            <a:r>
              <a:rPr lang="en-GB" sz="6000" dirty="0">
                <a:latin typeface="Garamond" panose="02020404030301010803" pitchFamily="18" charset="0"/>
              </a:rPr>
              <a:t>, J. L., </a:t>
            </a:r>
            <a:r>
              <a:rPr lang="en-GB" sz="6000" dirty="0" err="1">
                <a:latin typeface="Garamond" panose="02020404030301010803" pitchFamily="18" charset="0"/>
              </a:rPr>
              <a:t>Ress</a:t>
            </a:r>
            <a:r>
              <a:rPr lang="en-GB" sz="6000" dirty="0">
                <a:latin typeface="Garamond" panose="02020404030301010803" pitchFamily="18" charset="0"/>
              </a:rPr>
              <a:t>, R., </a:t>
            </a:r>
            <a:r>
              <a:rPr lang="en-GB" sz="6000" dirty="0" err="1">
                <a:latin typeface="Garamond" panose="02020404030301010803" pitchFamily="18" charset="0"/>
              </a:rPr>
              <a:t>Barmine</a:t>
            </a:r>
            <a:r>
              <a:rPr lang="en-GB" sz="6000" dirty="0">
                <a:latin typeface="Garamond" panose="02020404030301010803" pitchFamily="18" charset="0"/>
              </a:rPr>
              <a:t>, M., et al. (2017). The experience of weight stigma among gym members with overweight and obesity. </a:t>
            </a:r>
            <a:r>
              <a:rPr lang="en-GB" sz="6000" i="1" dirty="0">
                <a:latin typeface="Garamond" panose="02020404030301010803" pitchFamily="18" charset="0"/>
              </a:rPr>
              <a:t>Stigma and Health</a:t>
            </a:r>
            <a:r>
              <a:rPr lang="en-GB" sz="6000" dirty="0">
                <a:latin typeface="Garamond" panose="02020404030301010803" pitchFamily="18" charset="0"/>
              </a:rPr>
              <a:t>, </a:t>
            </a:r>
            <a:r>
              <a:rPr lang="en-GB" sz="6000" i="1" dirty="0">
                <a:latin typeface="Garamond" panose="02020404030301010803" pitchFamily="18" charset="0"/>
              </a:rPr>
              <a:t>2</a:t>
            </a:r>
            <a:r>
              <a:rPr lang="en-GB" sz="6000" dirty="0">
                <a:latin typeface="Garamond" panose="02020404030301010803" pitchFamily="18" charset="0"/>
              </a:rPr>
              <a:t>(4), 292.</a:t>
            </a:r>
          </a:p>
          <a:p>
            <a:pPr lvl="0">
              <a:lnSpc>
                <a:spcPct val="150000"/>
              </a:lnSpc>
            </a:pPr>
            <a:r>
              <a:rPr lang="en-GB" sz="6000" dirty="0">
                <a:latin typeface="Garamond" panose="02020404030301010803" pitchFamily="18" charset="0"/>
              </a:rPr>
              <a:t>Steiner, H., M.D., &amp; </a:t>
            </a:r>
            <a:r>
              <a:rPr lang="en-GB" sz="6000" dirty="0" err="1">
                <a:latin typeface="Garamond" panose="02020404030301010803" pitchFamily="18" charset="0"/>
              </a:rPr>
              <a:t>Flament</a:t>
            </a:r>
            <a:r>
              <a:rPr lang="en-GB" sz="6000" dirty="0">
                <a:latin typeface="Garamond" panose="02020404030301010803" pitchFamily="18" charset="0"/>
              </a:rPr>
              <a:t>, M. F.,</a:t>
            </a:r>
            <a:r>
              <a:rPr lang="en-GB" sz="6000" dirty="0" err="1">
                <a:latin typeface="Garamond" panose="02020404030301010803" pitchFamily="18" charset="0"/>
              </a:rPr>
              <a:t>M.D.PhD</a:t>
            </a:r>
            <a:r>
              <a:rPr lang="en-GB" sz="6000" dirty="0">
                <a:latin typeface="Garamond" panose="02020404030301010803" pitchFamily="18" charset="0"/>
              </a:rPr>
              <a:t>. (2012). Introduction. Abingdon: Health Press Limited. Retrieved from </a:t>
            </a:r>
            <a:r>
              <a:rPr lang="en-GB" sz="6000" u="sng" dirty="0">
                <a:latin typeface="Garamond" panose="02020404030301010803" pitchFamily="18" charset="0"/>
                <a:hlinkClick r:id="rId2"/>
              </a:rPr>
              <a:t>https://search.proquest.com/docview/1174305957?accountid=130472</a:t>
            </a:r>
            <a:endParaRPr lang="en-GB" sz="6000" dirty="0">
              <a:latin typeface="Garamond" panose="02020404030301010803" pitchFamily="18" charset="0"/>
            </a:endParaRPr>
          </a:p>
          <a:p>
            <a:pPr lvl="0">
              <a:lnSpc>
                <a:spcPct val="150000"/>
              </a:lnSpc>
            </a:pPr>
            <a:r>
              <a:rPr lang="en-GB" sz="6000" dirty="0">
                <a:latin typeface="Garamond" panose="02020404030301010803" pitchFamily="18" charset="0"/>
              </a:rPr>
              <a:t>Wellman, J., D. (2018). Weight stigma facilitates unhealthy eating and weight gain via fear of fat. </a:t>
            </a:r>
            <a:r>
              <a:rPr lang="en-GB" sz="6000" i="1" dirty="0">
                <a:latin typeface="Garamond" panose="02020404030301010803" pitchFamily="18" charset="0"/>
              </a:rPr>
              <a:t>Stigma and Health,</a:t>
            </a:r>
            <a:r>
              <a:rPr lang="en-GB" sz="6000" dirty="0">
                <a:latin typeface="Garamond" panose="02020404030301010803" pitchFamily="18" charset="0"/>
              </a:rPr>
              <a:t> </a:t>
            </a:r>
            <a:r>
              <a:rPr lang="en-GB" sz="6000" i="1" dirty="0">
                <a:latin typeface="Garamond" panose="02020404030301010803" pitchFamily="18" charset="0"/>
              </a:rPr>
              <a:t>3</a:t>
            </a:r>
            <a:r>
              <a:rPr lang="en-GB" sz="6000" dirty="0">
                <a:latin typeface="Garamond" panose="02020404030301010803" pitchFamily="18" charset="0"/>
              </a:rPr>
              <a:t>(3), 186-195.</a:t>
            </a:r>
          </a:p>
          <a:p>
            <a:pPr>
              <a:lnSpc>
                <a:spcPct val="150000"/>
              </a:lnSpc>
            </a:pPr>
            <a:r>
              <a:rPr lang="en-GB" sz="6000" b="1" u="sng" dirty="0">
                <a:latin typeface="Garamond" panose="02020404030301010803" pitchFamily="18" charset="0"/>
              </a:rPr>
              <a:t>Images:</a:t>
            </a:r>
          </a:p>
          <a:p>
            <a:pPr>
              <a:lnSpc>
                <a:spcPct val="150000"/>
              </a:lnSpc>
            </a:pPr>
            <a:r>
              <a:rPr lang="en-GB" sz="6000" dirty="0">
                <a:latin typeface="Garamond" panose="02020404030301010803" pitchFamily="18" charset="0"/>
                <a:hlinkClick r:id="rId3"/>
              </a:rPr>
              <a:t>https://www.standard.co.uk/news/uk/boy-13-is-youngest-victim-of-obesity-epidemic-after-fatal-blood-clot-caused-by-his-weight-a3939606.html</a:t>
            </a:r>
            <a:endParaRPr lang="en-GB" sz="6000" dirty="0">
              <a:latin typeface="Garamond" panose="02020404030301010803" pitchFamily="18" charset="0"/>
            </a:endParaRPr>
          </a:p>
          <a:p>
            <a:pPr>
              <a:lnSpc>
                <a:spcPct val="150000"/>
              </a:lnSpc>
            </a:pPr>
            <a:r>
              <a:rPr lang="en-GB" sz="6000" dirty="0">
                <a:latin typeface="Garamond" panose="02020404030301010803" pitchFamily="18" charset="0"/>
                <a:hlinkClick r:id="rId4"/>
              </a:rPr>
              <a:t>https://www.healthyplace.com/other-info/mental-health-newsletter/eating-disorders-3-things-to-know-about-anorexia-nervosa</a:t>
            </a:r>
            <a:endParaRPr lang="en-GB" sz="6000" dirty="0">
              <a:latin typeface="Garamond" panose="02020404030301010803" pitchFamily="18" charset="0"/>
            </a:endParaRPr>
          </a:p>
          <a:p>
            <a:pPr>
              <a:lnSpc>
                <a:spcPct val="150000"/>
              </a:lnSpc>
            </a:pPr>
            <a:endParaRPr lang="en-GB" sz="6000" dirty="0">
              <a:latin typeface="Garamond" panose="02020404030301010803" pitchFamily="18" charset="0"/>
            </a:endParaRPr>
          </a:p>
        </p:txBody>
      </p:sp>
    </p:spTree>
    <p:extLst>
      <p:ext uri="{BB962C8B-B14F-4D97-AF65-F5344CB8AC3E}">
        <p14:creationId xmlns:p14="http://schemas.microsoft.com/office/powerpoint/2010/main" val="2693074080"/>
      </p:ext>
    </p:extLst>
  </p:cSld>
  <p:clrMapOvr>
    <a:masterClrMapping/>
  </p:clrMapOvr>
</p:sld>
</file>

<file path=ppt/theme/theme1.xml><?xml version="1.0" encoding="utf-8"?>
<a:theme xmlns:a="http://schemas.openxmlformats.org/drawingml/2006/main" name="Medical Poster">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7736</TotalTime>
  <Words>1566</Words>
  <Application>Microsoft Office PowerPoint</Application>
  <PresentationFormat>Custom</PresentationFormat>
  <Paragraphs>105</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Cambria</vt:lpstr>
      <vt:lpstr>Garamond</vt:lpstr>
      <vt:lpstr>Medical Poster</vt:lpstr>
      <vt:lpstr>The Negativity and Effects that Stigma has on Eating Disorders.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Title] Lorem ipsum dolor sit amet, consectetuer adipiscing elit maecenas porttitor congue massa fusce</dc:title>
  <dc:creator>Amy Wilk</dc:creator>
  <cp:lastModifiedBy>Amy Wilk</cp:lastModifiedBy>
  <cp:revision>74</cp:revision>
  <dcterms:created xsi:type="dcterms:W3CDTF">2013-12-03T00:45:10Z</dcterms:created>
  <dcterms:modified xsi:type="dcterms:W3CDTF">2018-12-11T02:09:38Z</dcterms:modified>
</cp:coreProperties>
</file>