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7" r:id="rId1"/>
  </p:sldMasterIdLst>
  <p:notesMasterIdLst>
    <p:notesMasterId r:id="rId37"/>
  </p:notesMasterIdLst>
  <p:sldIdLst>
    <p:sldId id="256" r:id="rId2"/>
    <p:sldId id="260" r:id="rId3"/>
    <p:sldId id="257" r:id="rId4"/>
    <p:sldId id="258" r:id="rId5"/>
    <p:sldId id="259" r:id="rId6"/>
    <p:sldId id="261" r:id="rId7"/>
    <p:sldId id="262" r:id="rId8"/>
    <p:sldId id="264" r:id="rId9"/>
    <p:sldId id="265" r:id="rId10"/>
    <p:sldId id="267" r:id="rId11"/>
    <p:sldId id="268" r:id="rId12"/>
    <p:sldId id="269" r:id="rId13"/>
    <p:sldId id="266" r:id="rId14"/>
    <p:sldId id="270" r:id="rId15"/>
    <p:sldId id="263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1" r:id="rId3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>
        <p:scale>
          <a:sx n="100" d="100"/>
          <a:sy n="100" d="100"/>
        </p:scale>
        <p:origin x="1176" y="29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28FA6E-1B67-4A7D-B842-5F4D3A3225DA}" type="datetimeFigureOut">
              <a:rPr lang="en-GB" smtClean="0"/>
              <a:t>05/12/2016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C7F093-DBBE-4FE5-959E-1323C74759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5086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https://access.redhat.com/documentation/en-US/Red_Hat_Enterprise_Linux/3/html/Security_Guide/ch-exploits.html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C7F093-DBBE-4FE5-959E-1323C747592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1168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https://access.redhat.com/documentation/en-US/Red_Hat_Enterprise_Linux/3/html/Security_Guide/ch-exploits.html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C7F093-DBBE-4FE5-959E-1323C747592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364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https://access.redhat.com/documentation/en-US/Red_Hat_Enterprise_Linux/3/html/Security_Guide/ch-exploits.html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C7F093-DBBE-4FE5-959E-1323C747592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7999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00238" y="1122363"/>
            <a:ext cx="6593681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00238" y="3602038"/>
            <a:ext cx="6593681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01052" y="5410202"/>
            <a:ext cx="2057400" cy="365125"/>
          </a:xfrm>
        </p:spPr>
        <p:txBody>
          <a:bodyPr/>
          <a:lstStyle/>
          <a:p>
            <a:fld id="{2EC1B11E-1467-4E14-BE21-D905CAFB7179}" type="datetimeFigureOut">
              <a:rPr lang="en-GB" smtClean="0"/>
              <a:t>05/12/2016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00237" y="5410202"/>
            <a:ext cx="384366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15603" y="5410200"/>
            <a:ext cx="578317" cy="365125"/>
          </a:xfrm>
        </p:spPr>
        <p:txBody>
          <a:bodyPr/>
          <a:lstStyle/>
          <a:p>
            <a:fld id="{E56F9078-F2DF-44E8-9115-1ED9B507C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54380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856060" y="2249487"/>
            <a:ext cx="7429499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</p:spPr>
        <p:txBody>
          <a:bodyPr/>
          <a:lstStyle/>
          <a:p>
            <a:fld id="{2EC1B11E-1467-4E14-BE21-D905CAFB7179}" type="datetimeFigureOut">
              <a:rPr lang="en-GB" smtClean="0"/>
              <a:t>05/12/2016</a:t>
            </a:fld>
            <a:endParaRPr lang="en-GB"/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</p:spPr>
        <p:txBody>
          <a:bodyPr/>
          <a:lstStyle/>
          <a:p>
            <a:fld id="{E56F9078-F2DF-44E8-9115-1ED9B507C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885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1419227"/>
            <a:ext cx="74295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4424362"/>
            <a:ext cx="74295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1B11E-1467-4E14-BE21-D905CAFB7179}" type="datetimeFigureOut">
              <a:rPr lang="en-GB" smtClean="0"/>
              <a:t>05/12/2016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F9078-F2DF-44E8-9115-1ED9B507C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67621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6058" y="2249486"/>
            <a:ext cx="3658792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1B11E-1467-4E14-BE21-D905CAFB7179}" type="datetimeFigureOut">
              <a:rPr lang="en-GB" smtClean="0"/>
              <a:t>05/12/2016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F9078-F2DF-44E8-9115-1ED9B507C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28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619127"/>
            <a:ext cx="74295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8902" y="2249486"/>
            <a:ext cx="3435949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6058" y="3073398"/>
            <a:ext cx="3658793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1992" y="2249485"/>
            <a:ext cx="3433565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3073398"/>
            <a:ext cx="3656408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1B11E-1467-4E14-BE21-D905CAFB7179}" type="datetimeFigureOut">
              <a:rPr lang="en-GB" smtClean="0"/>
              <a:t>05/12/2016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F9078-F2DF-44E8-9115-1ED9B507C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8015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1B11E-1467-4E14-BE21-D905CAFB7179}" type="datetimeFigureOut">
              <a:rPr lang="en-GB" smtClean="0"/>
              <a:t>05/12/2016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F9078-F2DF-44E8-9115-1ED9B507C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8070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1B11E-1467-4E14-BE21-D905CAFB7179}" type="datetimeFigureOut">
              <a:rPr lang="en-GB" smtClean="0"/>
              <a:t>05/12/2016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F9078-F2DF-44E8-9115-1ED9B507C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597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029" y="609601"/>
            <a:ext cx="2892028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150" y="592666"/>
            <a:ext cx="4418407" cy="5198534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029" y="2249486"/>
            <a:ext cx="2892028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1B11E-1467-4E14-BE21-D905CAFB7179}" type="datetimeFigureOut">
              <a:rPr lang="en-GB" smtClean="0"/>
              <a:t>05/12/2016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F9078-F2DF-44E8-9115-1ED9B507C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854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1" y="609600"/>
            <a:ext cx="3753962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32866" y="609600"/>
            <a:ext cx="3452693" cy="5181602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9" y="2249486"/>
            <a:ext cx="3753964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1B11E-1467-4E14-BE21-D905CAFB7179}" type="datetimeFigureOut">
              <a:rPr lang="en-GB" smtClean="0"/>
              <a:t>05/12/2016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F9078-F2DF-44E8-9115-1ED9B507C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9793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4304665"/>
            <a:ext cx="7434266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6058" y="606426"/>
            <a:ext cx="7434266" cy="3299778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4" y="5124020"/>
            <a:ext cx="7433144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1B11E-1467-4E14-BE21-D905CAFB7179}" type="datetimeFigureOut">
              <a:rPr lang="en-GB" smtClean="0"/>
              <a:t>05/12/2016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F9078-F2DF-44E8-9115-1ED9B507C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1357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93" y="609600"/>
            <a:ext cx="7429466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419600"/>
            <a:ext cx="7428344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1B11E-1467-4E14-BE21-D905CAFB7179}" type="datetimeFigureOut">
              <a:rPr lang="en-GB" smtClean="0"/>
              <a:t>05/12/2016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F9078-F2DF-44E8-9115-1ED9B507C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9634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309919"/>
            <a:ext cx="74295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1B11E-1467-4E14-BE21-D905CAFB7179}" type="datetimeFigureOut">
              <a:rPr lang="en-GB" smtClean="0"/>
              <a:t>05/12/2016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F9078-F2DF-44E8-9115-1ED9B507CFDF}" type="slidenum">
              <a:rPr lang="en-GB" smtClean="0"/>
              <a:t>‹#›</a:t>
            </a:fld>
            <a:endParaRPr lang="en-GB"/>
          </a:p>
        </p:txBody>
      </p:sp>
      <p:sp>
        <p:nvSpPr>
          <p:cNvPr id="52" name="TextBox 51"/>
          <p:cNvSpPr txBox="1"/>
          <p:nvPr/>
        </p:nvSpPr>
        <p:spPr>
          <a:xfrm>
            <a:off x="696579" y="718458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7817473" y="276497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069642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2134042"/>
            <a:ext cx="74295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3" y="4657655"/>
            <a:ext cx="7428379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1B11E-1467-4E14-BE21-D905CAFB7179}" type="datetimeFigureOut">
              <a:rPr lang="en-GB" smtClean="0"/>
              <a:t>05/12/2016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F9078-F2DF-44E8-9115-1ED9B507C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1076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56060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56058" y="2674463"/>
            <a:ext cx="2397674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56059" y="3360263"/>
            <a:ext cx="2396432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86075" y="2677635"/>
            <a:ext cx="238828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86075" y="3363435"/>
            <a:ext cx="238895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332" y="2674463"/>
            <a:ext cx="2396226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89332" y="3360263"/>
            <a:ext cx="2396226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1B11E-1467-4E14-BE21-D905CAFB7179}" type="datetimeFigureOut">
              <a:rPr lang="en-GB" smtClean="0"/>
              <a:t>05/12/2016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F9078-F2DF-44E8-9115-1ED9B507C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3972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56059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56060" y="4404596"/>
            <a:ext cx="239643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56060" y="2666998"/>
            <a:ext cx="239643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56060" y="4980859"/>
            <a:ext cx="239643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66790" y="4404596"/>
            <a:ext cx="24003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66790" y="2666998"/>
            <a:ext cx="2399205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65695" y="4980857"/>
            <a:ext cx="24003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426" y="4404595"/>
            <a:ext cx="2393056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89332" y="2666998"/>
            <a:ext cx="2396227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89332" y="4980855"/>
            <a:ext cx="2396226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1B11E-1467-4E14-BE21-D905CAFB7179}" type="datetimeFigureOut">
              <a:rPr lang="en-GB" smtClean="0"/>
              <a:t>05/12/2016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F9078-F2DF-44E8-9115-1ED9B507C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4142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1B11E-1467-4E14-BE21-D905CAFB7179}" type="datetimeFigureOut">
              <a:rPr lang="en-GB" smtClean="0"/>
              <a:t>05/12/2016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F9078-F2DF-44E8-9115-1ED9B507C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0282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1" y="609600"/>
            <a:ext cx="1503758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6057" y="609600"/>
            <a:ext cx="5811443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1B11E-1467-4E14-BE21-D905CAFB7179}" type="datetimeFigureOut">
              <a:rPr lang="en-GB" smtClean="0"/>
              <a:t>05/12/2016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6F9078-F2DF-44E8-9115-1ED9B507C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9192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9041774" cy="6858001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60" y="2249487"/>
            <a:ext cx="74294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C1B11E-1467-4E14-BE21-D905CAFB7179}" type="datetimeFigureOut">
              <a:rPr lang="en-GB" smtClean="0"/>
              <a:t>05/12/2016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6F9078-F2DF-44E8-9115-1ED9B507C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9871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88" r:id="rId1"/>
    <p:sldLayoutId id="2147483889" r:id="rId2"/>
    <p:sldLayoutId id="2147483890" r:id="rId3"/>
    <p:sldLayoutId id="2147483891" r:id="rId4"/>
    <p:sldLayoutId id="2147483892" r:id="rId5"/>
    <p:sldLayoutId id="2147483893" r:id="rId6"/>
    <p:sldLayoutId id="2147483894" r:id="rId7"/>
    <p:sldLayoutId id="2147483895" r:id="rId8"/>
    <p:sldLayoutId id="2147483896" r:id="rId9"/>
    <p:sldLayoutId id="2147483897" r:id="rId10"/>
    <p:sldLayoutId id="2147483898" r:id="rId11"/>
    <p:sldLayoutId id="2147483899" r:id="rId12"/>
    <p:sldLayoutId id="2147483900" r:id="rId13"/>
    <p:sldLayoutId id="2147483901" r:id="rId14"/>
    <p:sldLayoutId id="2147483902" r:id="rId15"/>
    <p:sldLayoutId id="2147483903" r:id="rId16"/>
    <p:sldLayoutId id="2147483904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0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716" y="2444262"/>
            <a:ext cx="8563708" cy="854322"/>
          </a:xfrm>
        </p:spPr>
        <p:txBody>
          <a:bodyPr>
            <a:noAutofit/>
          </a:bodyPr>
          <a:lstStyle/>
          <a:p>
            <a:r>
              <a:rPr lang="en-GB" sz="3600" b="1" cap="none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root@kali</a:t>
            </a:r>
            <a:r>
              <a:rPr lang="en-GB" sz="3600" b="1" dirty="0">
                <a:solidFill>
                  <a:schemeClr val="bg1">
                    <a:lumMod val="95000"/>
                    <a:lumOff val="5000"/>
                  </a:schemeClr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:</a:t>
            </a:r>
            <a:r>
              <a:rPr lang="en-GB" sz="3600" b="1" dirty="0">
                <a:solidFill>
                  <a:schemeClr val="bg2">
                    <a:lumMod val="60000"/>
                    <a:lumOff val="40000"/>
                  </a:schemeClr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~</a:t>
            </a:r>
            <a:r>
              <a:rPr lang="en-GB" sz="3600" b="1" dirty="0">
                <a:solidFill>
                  <a:schemeClr val="bg1">
                    <a:lumMod val="95000"/>
                    <a:lumOff val="5000"/>
                  </a:schemeClr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#</a:t>
            </a:r>
            <a:r>
              <a:rPr lang="en-GB" sz="5400" b="1" dirty="0">
                <a:solidFill>
                  <a:schemeClr val="bg1">
                    <a:lumMod val="95000"/>
                    <a:lumOff val="5000"/>
                  </a:schemeClr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./P3n7357|ng</a:t>
            </a:r>
            <a:endParaRPr lang="en-GB" sz="4400" b="1" dirty="0">
              <a:solidFill>
                <a:schemeClr val="bg1">
                  <a:lumMod val="95000"/>
                  <a:lumOff val="5000"/>
                </a:schemeClr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36689" y="3298584"/>
            <a:ext cx="2008700" cy="455731"/>
          </a:xfrm>
        </p:spPr>
        <p:txBody>
          <a:bodyPr>
            <a:normAutofit lnSpcReduction="10000"/>
          </a:bodyPr>
          <a:lstStyle/>
          <a:p>
            <a:r>
              <a:rPr lang="en-GB" b="1" dirty="0">
                <a:solidFill>
                  <a:schemeClr val="bg1">
                    <a:lumMod val="95000"/>
                    <a:lumOff val="5000"/>
                  </a:schemeClr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Arya Sedigh</a:t>
            </a:r>
          </a:p>
        </p:txBody>
      </p:sp>
    </p:spTree>
    <p:extLst>
      <p:ext uri="{BB962C8B-B14F-4D97-AF65-F5344CB8AC3E}">
        <p14:creationId xmlns:p14="http://schemas.microsoft.com/office/powerpoint/2010/main" val="28062215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Why?</a:t>
            </a:r>
          </a:p>
        </p:txBody>
      </p:sp>
      <p:pic>
        <p:nvPicPr>
          <p:cNvPr id="4" name="2016-12-05_14-27-37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44563" y="2249488"/>
            <a:ext cx="7250112" cy="3541712"/>
          </a:xfrm>
        </p:spPr>
      </p:pic>
      <p:pic>
        <p:nvPicPr>
          <p:cNvPr id="3074" name="Picture 2" descr="http://map.norsecorp.com/assets/norse-white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0600" y="1048240"/>
            <a:ext cx="2124075" cy="61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4563" y="2000249"/>
            <a:ext cx="7250112" cy="3821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5073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901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Define “Ethical Hacker”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4197" y="2554287"/>
            <a:ext cx="7421362" cy="46714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4197" y="3222190"/>
            <a:ext cx="7421362" cy="1953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0113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6060" y="2249487"/>
            <a:ext cx="7429499" cy="3541714"/>
          </a:xfrm>
        </p:spPr>
        <p:txBody>
          <a:bodyPr/>
          <a:lstStyle/>
          <a:p>
            <a:r>
              <a:rPr lang="en-GB" dirty="0"/>
              <a:t>Open Source Security Testing Methodology Manual (OSSTMM)</a:t>
            </a:r>
          </a:p>
          <a:p>
            <a:pPr lvl="1"/>
            <a:r>
              <a:rPr lang="en-GB" dirty="0"/>
              <a:t>By the Institute for Security and open </a:t>
            </a:r>
            <a:br>
              <a:rPr lang="en-GB" dirty="0"/>
            </a:br>
            <a:r>
              <a:rPr lang="en-GB" dirty="0"/>
              <a:t>Methodologies (ISECOM).</a:t>
            </a:r>
          </a:p>
        </p:txBody>
      </p:sp>
      <p:pic>
        <p:nvPicPr>
          <p:cNvPr id="1028" name="Picture 4" descr="Image result for osstmm logo transparen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5957" y="3211599"/>
            <a:ext cx="2579602" cy="2579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45349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Certification?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6060" y="2249487"/>
            <a:ext cx="7429499" cy="354171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Offensive Security</a:t>
            </a:r>
          </a:p>
          <a:p>
            <a:pPr lvl="1"/>
            <a:r>
              <a:rPr lang="en-GB" dirty="0"/>
              <a:t>OSCP</a:t>
            </a:r>
          </a:p>
          <a:p>
            <a:pPr lvl="2"/>
            <a:r>
              <a:rPr lang="en-GB" dirty="0"/>
              <a:t>Offensive Security Certified Professional</a:t>
            </a:r>
          </a:p>
          <a:p>
            <a:pPr lvl="1"/>
            <a:r>
              <a:rPr lang="en-GB" dirty="0"/>
              <a:t>OSCE</a:t>
            </a:r>
          </a:p>
          <a:p>
            <a:pPr lvl="2"/>
            <a:r>
              <a:rPr lang="en-GB" dirty="0"/>
              <a:t>Offensive Security Certified Expert</a:t>
            </a:r>
          </a:p>
          <a:p>
            <a:pPr lvl="1"/>
            <a:r>
              <a:rPr lang="en-GB" dirty="0"/>
              <a:t>OSWP</a:t>
            </a:r>
          </a:p>
          <a:p>
            <a:pPr lvl="2"/>
            <a:r>
              <a:rPr lang="en-GB" dirty="0"/>
              <a:t>Offensive Security Wireless Professional</a:t>
            </a:r>
          </a:p>
          <a:p>
            <a:pPr lvl="1"/>
            <a:r>
              <a:rPr lang="en-GB" dirty="0"/>
              <a:t>OSEE</a:t>
            </a:r>
          </a:p>
          <a:p>
            <a:pPr lvl="2"/>
            <a:r>
              <a:rPr lang="en-GB" dirty="0"/>
              <a:t>Offensive Security Exploitation Expert</a:t>
            </a:r>
          </a:p>
        </p:txBody>
      </p:sp>
      <p:pic>
        <p:nvPicPr>
          <p:cNvPr id="2052" name="Picture 4" descr="Image result for offensive security  logo transparent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730" b="18778"/>
          <a:stretch/>
        </p:blipFill>
        <p:spPr bwMode="auto">
          <a:xfrm>
            <a:off x="5664876" y="2097087"/>
            <a:ext cx="2620683" cy="2343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Image result for Certified Penetration Testing Consultan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4876" y="4756204"/>
            <a:ext cx="2670586" cy="1581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64513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resources?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Online tutorials (text, video etc.) + Attack </a:t>
            </a:r>
            <a:r>
              <a:rPr lang="en-GB" dirty="0" err="1"/>
              <a:t>db</a:t>
            </a:r>
            <a:endParaRPr lang="en-GB" dirty="0"/>
          </a:p>
          <a:p>
            <a:r>
              <a:rPr lang="en-GB" dirty="0"/>
              <a:t>Exploit DB</a:t>
            </a:r>
          </a:p>
          <a:p>
            <a:pPr lvl="1"/>
            <a:r>
              <a:rPr lang="en-GB" dirty="0"/>
              <a:t>GHDB</a:t>
            </a:r>
          </a:p>
        </p:txBody>
      </p:sp>
      <p:pic>
        <p:nvPicPr>
          <p:cNvPr id="4098" name="Picture 2" descr="Image result for exploit database logo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20" t="28208" r="14590" b="28616"/>
          <a:stretch/>
        </p:blipFill>
        <p:spPr bwMode="auto">
          <a:xfrm>
            <a:off x="4982186" y="2759671"/>
            <a:ext cx="3303373" cy="1153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7098" y="3945920"/>
            <a:ext cx="6607421" cy="2313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9040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to do?</a:t>
            </a:r>
            <a:br>
              <a:rPr lang="en-GB" dirty="0"/>
            </a:br>
            <a:r>
              <a:rPr lang="en-GB" dirty="0"/>
              <a:t>1) Info gathering + Reconnaissance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(</a:t>
            </a:r>
            <a:r>
              <a:rPr lang="en-GB" dirty="0">
                <a:solidFill>
                  <a:srgbClr val="FFFF00"/>
                </a:solidFill>
              </a:rPr>
              <a:t>weeks – months</a:t>
            </a:r>
            <a:r>
              <a:rPr lang="en-GB" dirty="0"/>
              <a:t>)</a:t>
            </a:r>
          </a:p>
          <a:p>
            <a:r>
              <a:rPr lang="en-GB" dirty="0"/>
              <a:t>Gather intelligence on your target network.</a:t>
            </a:r>
          </a:p>
          <a:p>
            <a:pPr lvl="1"/>
            <a:r>
              <a:rPr lang="en-GB" dirty="0"/>
              <a:t>Internet</a:t>
            </a:r>
          </a:p>
          <a:p>
            <a:pPr lvl="1"/>
            <a:r>
              <a:rPr lang="en-GB" dirty="0"/>
              <a:t>DNS setup</a:t>
            </a:r>
          </a:p>
          <a:p>
            <a:pPr lvl="1"/>
            <a:r>
              <a:rPr lang="en-GB" dirty="0"/>
              <a:t>Non-intrusive network scans</a:t>
            </a:r>
          </a:p>
          <a:p>
            <a:pPr lvl="1"/>
            <a:r>
              <a:rPr lang="en-GB" dirty="0"/>
              <a:t>Tricking employees to leak intel</a:t>
            </a:r>
          </a:p>
          <a:p>
            <a:pPr lvl="1"/>
            <a:r>
              <a:rPr lang="en-GB" dirty="0"/>
              <a:t>Figure out organizations’ processes and soft-spots</a:t>
            </a:r>
          </a:p>
        </p:txBody>
      </p:sp>
    </p:spTree>
    <p:extLst>
      <p:ext uri="{BB962C8B-B14F-4D97-AF65-F5344CB8AC3E}">
        <p14:creationId xmlns:p14="http://schemas.microsoft.com/office/powerpoint/2010/main" val="10001035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to do?</a:t>
            </a:r>
            <a:br>
              <a:rPr lang="en-GB" dirty="0"/>
            </a:br>
            <a:r>
              <a:rPr lang="en-GB" dirty="0"/>
              <a:t>2) Scanning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Scan the perimeter and internal network</a:t>
            </a:r>
          </a:p>
          <a:p>
            <a:pPr lvl="1"/>
            <a:r>
              <a:rPr lang="en-GB" dirty="0"/>
              <a:t>Build a map of the network</a:t>
            </a:r>
          </a:p>
          <a:p>
            <a:pPr lvl="1"/>
            <a:r>
              <a:rPr lang="en-GB" dirty="0"/>
              <a:t>Open ports and services</a:t>
            </a:r>
          </a:p>
          <a:p>
            <a:pPr lvl="1"/>
            <a:r>
              <a:rPr lang="en-GB" dirty="0"/>
              <a:t>Vulnerable OS, app, service </a:t>
            </a:r>
          </a:p>
          <a:p>
            <a:pPr lvl="1"/>
            <a:r>
              <a:rPr lang="en-GB" dirty="0"/>
              <a:t>Weak data protection</a:t>
            </a:r>
          </a:p>
          <a:p>
            <a:pPr lvl="1"/>
            <a:r>
              <a:rPr lang="en-GB" dirty="0"/>
              <a:t>Make + Model of all intermediary devices.</a:t>
            </a:r>
          </a:p>
          <a:p>
            <a:r>
              <a:rPr lang="en-GB" dirty="0"/>
              <a:t>Careful!</a:t>
            </a:r>
          </a:p>
          <a:p>
            <a:pPr lvl="1"/>
            <a:r>
              <a:rPr lang="en-GB" dirty="0"/>
              <a:t>You might be making too much noise.</a:t>
            </a:r>
          </a:p>
        </p:txBody>
      </p:sp>
      <p:pic>
        <p:nvPicPr>
          <p:cNvPr id="5122" name="Picture 2" descr="Image result for nmap scan wireshar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103" y="2416197"/>
            <a:ext cx="8417607" cy="238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00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0000"/>
            <a:lum/>
          </a:blip>
          <a:srcRect/>
          <a:stretch>
            <a:fillRect l="-30000" r="-3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What to do?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3) Gain Access | </a:t>
            </a:r>
            <a:r>
              <a:rPr lang="en-GB" dirty="0">
                <a:solidFill>
                  <a:srgbClr val="FF0000"/>
                </a:solidFill>
              </a:rPr>
              <a:t>Exploit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Use exploit-</a:t>
            </a:r>
            <a:r>
              <a:rPr lang="en-GB" dirty="0" err="1">
                <a:solidFill>
                  <a:schemeClr val="bg1"/>
                </a:solidFill>
              </a:rPr>
              <a:t>db</a:t>
            </a:r>
            <a:r>
              <a:rPr lang="en-GB" dirty="0">
                <a:solidFill>
                  <a:schemeClr val="bg1"/>
                </a:solidFill>
              </a:rPr>
              <a:t> to find suitable exploits. </a:t>
            </a:r>
          </a:p>
          <a:p>
            <a:r>
              <a:rPr lang="en-GB" dirty="0">
                <a:solidFill>
                  <a:schemeClr val="bg1"/>
                </a:solidFill>
              </a:rPr>
              <a:t>Preferably you would have tested these exploits in advance.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Nobody likes surprises at this stage.</a:t>
            </a:r>
          </a:p>
          <a:p>
            <a:r>
              <a:rPr lang="en-GB" dirty="0">
                <a:solidFill>
                  <a:schemeClr val="bg1"/>
                </a:solidFill>
              </a:rPr>
              <a:t>You might need to execute multiple exploit packages in parallel. </a:t>
            </a:r>
          </a:p>
        </p:txBody>
      </p:sp>
    </p:spTree>
    <p:extLst>
      <p:ext uri="{BB962C8B-B14F-4D97-AF65-F5344CB8AC3E}">
        <p14:creationId xmlns:p14="http://schemas.microsoft.com/office/powerpoint/2010/main" val="32306353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10000"/>
            <a:lum/>
          </a:blip>
          <a:srcRect/>
          <a:stretch>
            <a:fillRect l="-30000" r="-3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What to do?</a:t>
            </a:r>
            <a:br>
              <a:rPr lang="en-GB" dirty="0"/>
            </a:br>
            <a:r>
              <a:rPr lang="en-GB" dirty="0">
                <a:solidFill>
                  <a:schemeClr val="bg1"/>
                </a:solidFill>
              </a:rPr>
              <a:t>3) Gain Access |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Exploit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2"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Remote/Local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Null/Default passwords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Social Engineering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MITM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Default shared keys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IP spoofing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Eavesdropping</a:t>
            </a:r>
          </a:p>
          <a:p>
            <a:pPr lvl="1"/>
            <a:endParaRPr lang="en-GB" dirty="0">
              <a:solidFill>
                <a:schemeClr val="bg1"/>
              </a:solidFill>
            </a:endParaRPr>
          </a:p>
          <a:p>
            <a:pPr lvl="1"/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dirty="0">
                <a:solidFill>
                  <a:schemeClr val="bg1"/>
                </a:solidFill>
              </a:rPr>
              <a:t>Service/application vulnerabilities</a:t>
            </a:r>
          </a:p>
          <a:p>
            <a:pPr lvl="1"/>
            <a:r>
              <a:rPr lang="en-GB" dirty="0" err="1">
                <a:solidFill>
                  <a:schemeClr val="bg1"/>
                </a:solidFill>
              </a:rPr>
              <a:t>DoS</a:t>
            </a:r>
            <a:r>
              <a:rPr lang="en-GB" dirty="0">
                <a:solidFill>
                  <a:schemeClr val="bg1"/>
                </a:solidFill>
              </a:rPr>
              <a:t>/DDoS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etc.</a:t>
            </a:r>
          </a:p>
        </p:txBody>
      </p:sp>
    </p:spTree>
    <p:extLst>
      <p:ext uri="{BB962C8B-B14F-4D97-AF65-F5344CB8AC3E}">
        <p14:creationId xmlns:p14="http://schemas.microsoft.com/office/powerpoint/2010/main" val="40232510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3644" y="618518"/>
            <a:ext cx="7429499" cy="1478570"/>
          </a:xfrm>
        </p:spPr>
        <p:txBody>
          <a:bodyPr>
            <a:normAutofit/>
          </a:bodyPr>
          <a:lstStyle/>
          <a:p>
            <a:r>
              <a:rPr lang="en-GB" dirty="0"/>
              <a:t>What to do?</a:t>
            </a:r>
            <a:br>
              <a:rPr lang="en-GB" dirty="0"/>
            </a:br>
            <a:r>
              <a:rPr lang="en-GB" dirty="0"/>
              <a:t>3) Gain Access | </a:t>
            </a:r>
            <a:r>
              <a:rPr lang="en-GB" dirty="0">
                <a:solidFill>
                  <a:srgbClr val="FF0000"/>
                </a:solidFill>
              </a:rPr>
              <a:t>Exploit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1">
            <a:normAutofit/>
          </a:bodyPr>
          <a:lstStyle/>
          <a:p>
            <a:r>
              <a:rPr lang="en-GB" dirty="0" err="1"/>
              <a:t>Metasploit</a:t>
            </a:r>
            <a:r>
              <a:rPr lang="en-GB" dirty="0"/>
              <a:t> + Armitage</a:t>
            </a:r>
          </a:p>
          <a:p>
            <a:endParaRPr lang="en-GB" dirty="0"/>
          </a:p>
        </p:txBody>
      </p:sp>
      <p:pic>
        <p:nvPicPr>
          <p:cNvPr id="6154" name="Picture 10" descr="Image result for metasploi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792" y="4005627"/>
            <a:ext cx="7620000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5829" y="2787161"/>
            <a:ext cx="2413319" cy="261992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43487" y="2162969"/>
            <a:ext cx="2943225" cy="1857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37009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3644" y="618518"/>
            <a:ext cx="7429499" cy="1478570"/>
          </a:xfrm>
        </p:spPr>
        <p:txBody>
          <a:bodyPr>
            <a:normAutofit/>
          </a:bodyPr>
          <a:lstStyle/>
          <a:p>
            <a:r>
              <a:rPr lang="en-GB" dirty="0"/>
              <a:t>What to do?</a:t>
            </a:r>
            <a:br>
              <a:rPr lang="en-GB" dirty="0"/>
            </a:br>
            <a:r>
              <a:rPr lang="en-GB" dirty="0"/>
              <a:t>3) Gain Access | </a:t>
            </a:r>
            <a:r>
              <a:rPr lang="en-GB" dirty="0">
                <a:solidFill>
                  <a:srgbClr val="FF0000"/>
                </a:solidFill>
              </a:rPr>
              <a:t>Exploit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6060" y="2249487"/>
            <a:ext cx="7429499" cy="3541714"/>
          </a:xfrm>
        </p:spPr>
        <p:txBody>
          <a:bodyPr numCol="1">
            <a:normAutofit/>
          </a:bodyPr>
          <a:lstStyle/>
          <a:p>
            <a:r>
              <a:rPr lang="en-GB" dirty="0"/>
              <a:t>Pivoting?</a:t>
            </a:r>
          </a:p>
          <a:p>
            <a:endParaRPr lang="en-GB" dirty="0"/>
          </a:p>
        </p:txBody>
      </p:sp>
      <p:pic>
        <p:nvPicPr>
          <p:cNvPr id="11266" name="Picture 2" descr="Image result for pentest pivoti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3256" y="2791680"/>
            <a:ext cx="6795106" cy="2914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35998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to do?</a:t>
            </a:r>
            <a:br>
              <a:rPr lang="en-GB" dirty="0"/>
            </a:br>
            <a:r>
              <a:rPr lang="en-GB" dirty="0"/>
              <a:t>4) Post Exploit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Don’t get caught!</a:t>
            </a:r>
          </a:p>
          <a:p>
            <a:pPr lvl="1"/>
            <a:r>
              <a:rPr lang="en-GB" dirty="0"/>
              <a:t>Maintain access while you collect evidence (i.e. Screenshots)</a:t>
            </a:r>
          </a:p>
          <a:p>
            <a:r>
              <a:rPr lang="en-GB" dirty="0"/>
              <a:t>Use of pivots …</a:t>
            </a:r>
          </a:p>
          <a:p>
            <a:r>
              <a:rPr lang="en-GB" dirty="0"/>
              <a:t>Wipe your fingerprints</a:t>
            </a:r>
          </a:p>
          <a:p>
            <a:r>
              <a:rPr lang="en-GB" dirty="0"/>
              <a:t>Document the process of how you attacked the machine and create a report accompanied by evidence you collect at this stage.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846" y="1986756"/>
            <a:ext cx="5495925" cy="4067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5951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to do?</a:t>
            </a:r>
            <a:br>
              <a:rPr lang="en-GB" dirty="0"/>
            </a:br>
            <a:r>
              <a:rPr lang="en-GB" dirty="0"/>
              <a:t>5) Document and report…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Must submit a report, so you can get paid!      £££</a:t>
            </a:r>
          </a:p>
          <a:p>
            <a:r>
              <a:rPr lang="en-GB" dirty="0"/>
              <a:t>Use appropriate templates</a:t>
            </a:r>
          </a:p>
          <a:p>
            <a:r>
              <a:rPr lang="en-GB" dirty="0"/>
              <a:t>Level of detail you provide will depend on the level of service you are expected to deliver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08188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</a:t>
            </a:r>
            <a:r>
              <a:rPr lang="en-GB" b="1" cap="none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msfconsole&gt;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World’s most used penetration testing software</a:t>
            </a:r>
          </a:p>
          <a:p>
            <a:r>
              <a:rPr lang="en-GB" dirty="0"/>
              <a:t>You can run it on multiple platforms</a:t>
            </a:r>
          </a:p>
          <a:p>
            <a:pPr lvl="1"/>
            <a:r>
              <a:rPr lang="en-GB" dirty="0"/>
              <a:t>Linux | Windows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7696" y="4020344"/>
            <a:ext cx="4086225" cy="167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80985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</a:t>
            </a:r>
            <a:r>
              <a:rPr lang="en-GB" b="1" cap="none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msfconsole&gt;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93190" y="2249488"/>
            <a:ext cx="5954446" cy="3541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87935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</a:t>
            </a:r>
            <a:r>
              <a:rPr lang="en-GB" b="1" cap="none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msfconsole&gt;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Armitage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0584" y="2073153"/>
            <a:ext cx="1704975" cy="64837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94421" y="4396581"/>
            <a:ext cx="3152775" cy="221932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2283" y="2756385"/>
            <a:ext cx="6877050" cy="1590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18357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</a:t>
            </a:r>
            <a:r>
              <a:rPr lang="en-GB" b="1" cap="none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msfconsole&gt;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27734" y="2262981"/>
            <a:ext cx="3486150" cy="18192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5334" y="4248149"/>
            <a:ext cx="3790950" cy="1609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3248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</a:t>
            </a:r>
            <a:r>
              <a:rPr lang="en-GB" b="1" cap="none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msfconsole&gt;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58462" y="2249488"/>
            <a:ext cx="4623901" cy="3541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4477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</a:t>
            </a:r>
            <a:r>
              <a:rPr lang="en-GB" b="1" cap="none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msfconsole&gt;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56060" y="2249487"/>
            <a:ext cx="7429499" cy="3541714"/>
          </a:xfrm>
        </p:spPr>
        <p:txBody>
          <a:bodyPr/>
          <a:lstStyle/>
          <a:p>
            <a:r>
              <a:rPr lang="en-GB" dirty="0"/>
              <a:t>Assuming we have done our homework about company processes…</a:t>
            </a:r>
          </a:p>
          <a:p>
            <a:r>
              <a:rPr lang="en-GB" dirty="0"/>
              <a:t>We start with an </a:t>
            </a:r>
            <a:r>
              <a:rPr lang="en-GB" dirty="0" err="1"/>
              <a:t>nmap</a:t>
            </a:r>
            <a:r>
              <a:rPr lang="en-GB" dirty="0"/>
              <a:t> scan.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097" y="3936793"/>
            <a:ext cx="7320462" cy="1749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75550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</a:t>
            </a:r>
            <a:r>
              <a:rPr lang="en-GB" b="1" cap="none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msfconsole&gt;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17750" y="2024856"/>
            <a:ext cx="4505325" cy="267652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0199" y="4948237"/>
            <a:ext cx="3400425" cy="1495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025268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</a:t>
            </a:r>
            <a:r>
              <a:rPr lang="en-GB" b="1" cap="none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msfconsole&gt;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68722" y="2249488"/>
            <a:ext cx="5803381" cy="3541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04550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</a:t>
            </a:r>
            <a:r>
              <a:rPr lang="en-GB" b="1" cap="none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msfconsole&gt;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33681" y="1792607"/>
            <a:ext cx="4674256" cy="302196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20690" y="4900613"/>
            <a:ext cx="1900238" cy="1661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24313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</a:t>
            </a:r>
            <a:r>
              <a:rPr lang="en-GB" b="1" cap="none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msfconsole&gt;</a:t>
            </a: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53189" y="2249488"/>
            <a:ext cx="5434448" cy="3541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411809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</a:t>
            </a:r>
            <a:r>
              <a:rPr lang="en-GB" b="1" cap="none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msfconsole&gt;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5200" y="2129631"/>
            <a:ext cx="7210425" cy="20097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8287" y="4400550"/>
            <a:ext cx="3524250" cy="205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624809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</a:t>
            </a:r>
            <a:r>
              <a:rPr lang="en-GB" b="1" cap="none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msfconsole&gt;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89213" y="2320131"/>
            <a:ext cx="3962400" cy="3400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30619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</a:t>
            </a:r>
            <a:r>
              <a:rPr lang="en-GB" b="1" cap="none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msfconsole&gt;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22513" y="2353469"/>
            <a:ext cx="4495800" cy="3333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212304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</a:t>
            </a:r>
            <a:r>
              <a:rPr lang="en-GB" b="1" cap="none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msfconsole&gt;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22884" y="1862931"/>
            <a:ext cx="4895850" cy="15335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2884" y="3514725"/>
            <a:ext cx="4895850" cy="3052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018841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</a:t>
            </a:r>
            <a:r>
              <a:rPr lang="en-GB" b="1" cap="none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msfconsole&gt;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55663" y="3537909"/>
            <a:ext cx="7429500" cy="964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562309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</a:t>
            </a:r>
            <a:r>
              <a:rPr lang="en-GB" b="1" cap="none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msfconsole&gt;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93657" y="2249488"/>
            <a:ext cx="5953512" cy="3541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550228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</a:t>
            </a:r>
            <a:r>
              <a:rPr lang="en-GB" b="1" cap="none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msfconsole&gt;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46734" y="1915319"/>
            <a:ext cx="4248150" cy="18669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2046" y="3914775"/>
            <a:ext cx="3057525" cy="2628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600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</a:t>
            </a:r>
            <a:r>
              <a:rPr lang="en-GB" b="1" cap="none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msfconsole&gt;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55663" y="2552788"/>
            <a:ext cx="7429500" cy="2935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475900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</a:t>
            </a:r>
            <a:r>
              <a:rPr lang="en-GB" b="1" cap="none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msfconsole&gt;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31950" y="2663031"/>
            <a:ext cx="5876925" cy="2714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166924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</a:t>
            </a:r>
            <a:r>
              <a:rPr lang="en-GB" b="1" cap="none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msfconsole&gt;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74567" y="2249488"/>
            <a:ext cx="1991692" cy="3541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02379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1785" y="-219682"/>
            <a:ext cx="7429499" cy="1478570"/>
          </a:xfrm>
        </p:spPr>
        <p:txBody>
          <a:bodyPr>
            <a:normAutofit/>
          </a:bodyPr>
          <a:lstStyle/>
          <a:p>
            <a:pPr algn="ctr"/>
            <a:r>
              <a:rPr lang="en-GB" sz="6600" dirty="0">
                <a:solidFill>
                  <a:srgbClr val="FFFF00"/>
                </a:solidFill>
              </a:rPr>
              <a:t>END.</a:t>
            </a:r>
            <a:endParaRPr lang="en-GB" sz="6600" b="1" cap="none" dirty="0">
              <a:solidFill>
                <a:srgbClr val="FFFF00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48025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1644</TotalTime>
  <Words>533</Words>
  <Application>Microsoft Office PowerPoint</Application>
  <PresentationFormat>On-screen Show (4:3)</PresentationFormat>
  <Paragraphs>103</Paragraphs>
  <Slides>35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1" baseType="lpstr">
      <vt:lpstr>Arial</vt:lpstr>
      <vt:lpstr>Calibri</vt:lpstr>
      <vt:lpstr>Courier New</vt:lpstr>
      <vt:lpstr>Trebuchet MS</vt:lpstr>
      <vt:lpstr>Tw Cen MT</vt:lpstr>
      <vt:lpstr>Circuit</vt:lpstr>
      <vt:lpstr>root@kali:~#./P3n7357|ng</vt:lpstr>
      <vt:lpstr>Why?</vt:lpstr>
      <vt:lpstr>Define “Ethical Hacker”</vt:lpstr>
      <vt:lpstr>Methodology</vt:lpstr>
      <vt:lpstr>Certification?</vt:lpstr>
      <vt:lpstr>resources?</vt:lpstr>
      <vt:lpstr>What to do? 1) Info gathering + Reconnaissance</vt:lpstr>
      <vt:lpstr>What to do? 2) Scanning</vt:lpstr>
      <vt:lpstr>What to do? 3) Gain Access | Exploit</vt:lpstr>
      <vt:lpstr>What to do? 3) Gain Access | Exploit</vt:lpstr>
      <vt:lpstr>What to do? 3) Gain Access | Exploit</vt:lpstr>
      <vt:lpstr>What to do? 3) Gain Access | Exploit</vt:lpstr>
      <vt:lpstr>What to do? 4) Post Exploit</vt:lpstr>
      <vt:lpstr>What to do? 5) Document and report…</vt:lpstr>
      <vt:lpstr>Introduction to msfconsole&gt;</vt:lpstr>
      <vt:lpstr>Introduction to msfconsole&gt;</vt:lpstr>
      <vt:lpstr>Introduction to msfconsole&gt;</vt:lpstr>
      <vt:lpstr>Introduction to msfconsole&gt;</vt:lpstr>
      <vt:lpstr>Introduction to msfconsole&gt;</vt:lpstr>
      <vt:lpstr>Introduction to msfconsole&gt;</vt:lpstr>
      <vt:lpstr>Introduction to msfconsole&gt;</vt:lpstr>
      <vt:lpstr>Introduction to msfconsole&gt;</vt:lpstr>
      <vt:lpstr>Introduction to msfconsole&gt;</vt:lpstr>
      <vt:lpstr>Introduction to msfconsole&gt;</vt:lpstr>
      <vt:lpstr>Introduction to msfconsole&gt;</vt:lpstr>
      <vt:lpstr>Introduction to msfconsole&gt;</vt:lpstr>
      <vt:lpstr>Introduction to msfconsole&gt;</vt:lpstr>
      <vt:lpstr>Introduction to msfconsole&gt;</vt:lpstr>
      <vt:lpstr>Introduction to msfconsole&gt;</vt:lpstr>
      <vt:lpstr>Introduction to msfconsole&gt;</vt:lpstr>
      <vt:lpstr>Introduction to msfconsole&gt;</vt:lpstr>
      <vt:lpstr>Introduction to msfconsole&gt;</vt:lpstr>
      <vt:lpstr>Introduction to msfconsole&gt;</vt:lpstr>
      <vt:lpstr>Introduction to msfconsole&gt;</vt:lpstr>
      <vt:lpstr>END.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Penetration Testing</dc:title>
  <dc:creator>Arya Sedigh</dc:creator>
  <cp:lastModifiedBy>Arya Sedigh</cp:lastModifiedBy>
  <cp:revision>26</cp:revision>
  <dcterms:created xsi:type="dcterms:W3CDTF">2016-12-05T13:27:17Z</dcterms:created>
  <dcterms:modified xsi:type="dcterms:W3CDTF">2016-12-06T16:51:26Z</dcterms:modified>
</cp:coreProperties>
</file>