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38"/>
  </p:notesMasterIdLst>
  <p:sldIdLst>
    <p:sldId id="293" r:id="rId5"/>
    <p:sldId id="263" r:id="rId6"/>
    <p:sldId id="288" r:id="rId7"/>
    <p:sldId id="289" r:id="rId8"/>
    <p:sldId id="290" r:id="rId9"/>
    <p:sldId id="291" r:id="rId10"/>
    <p:sldId id="292" r:id="rId11"/>
    <p:sldId id="264" r:id="rId12"/>
    <p:sldId id="270" r:id="rId13"/>
    <p:sldId id="271" r:id="rId14"/>
    <p:sldId id="272" r:id="rId15"/>
    <p:sldId id="273" r:id="rId16"/>
    <p:sldId id="274" r:id="rId17"/>
    <p:sldId id="275" r:id="rId18"/>
    <p:sldId id="256" r:id="rId19"/>
    <p:sldId id="257" r:id="rId20"/>
    <p:sldId id="259" r:id="rId21"/>
    <p:sldId id="260" r:id="rId22"/>
    <p:sldId id="261" r:id="rId23"/>
    <p:sldId id="262" r:id="rId24"/>
    <p:sldId id="258" r:id="rId25"/>
    <p:sldId id="283" r:id="rId26"/>
    <p:sldId id="276" r:id="rId27"/>
    <p:sldId id="277" r:id="rId28"/>
    <p:sldId id="278" r:id="rId29"/>
    <p:sldId id="279" r:id="rId30"/>
    <p:sldId id="280" r:id="rId31"/>
    <p:sldId id="281" r:id="rId32"/>
    <p:sldId id="282" r:id="rId33"/>
    <p:sldId id="286" r:id="rId34"/>
    <p:sldId id="284" r:id="rId35"/>
    <p:sldId id="285" r:id="rId36"/>
    <p:sldId id="287"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0F29B7F-AC9B-4C8E-B4D1-73FF0450A118}">
          <p14:sldIdLst>
            <p14:sldId id="293"/>
            <p14:sldId id="263"/>
            <p14:sldId id="288"/>
            <p14:sldId id="289"/>
            <p14:sldId id="290"/>
            <p14:sldId id="291"/>
            <p14:sldId id="292"/>
            <p14:sldId id="264"/>
            <p14:sldId id="270"/>
            <p14:sldId id="271"/>
            <p14:sldId id="272"/>
            <p14:sldId id="273"/>
            <p14:sldId id="274"/>
            <p14:sldId id="275"/>
            <p14:sldId id="256"/>
            <p14:sldId id="257"/>
            <p14:sldId id="259"/>
            <p14:sldId id="260"/>
            <p14:sldId id="261"/>
            <p14:sldId id="262"/>
            <p14:sldId id="258"/>
            <p14:sldId id="283"/>
            <p14:sldId id="276"/>
            <p14:sldId id="277"/>
            <p14:sldId id="278"/>
            <p14:sldId id="279"/>
            <p14:sldId id="280"/>
            <p14:sldId id="281"/>
            <p14:sldId id="282"/>
            <p14:sldId id="286"/>
            <p14:sldId id="284"/>
            <p14:sldId id="285"/>
            <p14:sldId id="287"/>
          </p14:sldIdLst>
        </p14:section>
        <p14:section name="Untitled Section" id="{F873A348-D163-4ED0-8C6D-A8E8E464B3EF}">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DFEDEC"/>
    <a:srgbClr val="005BC0"/>
    <a:srgbClr val="0206B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4" autoAdjust="0"/>
    <p:restoredTop sz="94660"/>
  </p:normalViewPr>
  <p:slideViewPr>
    <p:cSldViewPr snapToGrid="0">
      <p:cViewPr varScale="1">
        <p:scale>
          <a:sx n="108" d="100"/>
          <a:sy n="108"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viewProps" Target="view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 /><Relationship Id="rId2" Type="http://schemas.microsoft.com/office/2011/relationships/chartColorStyle" Target="colors1.xml" /><Relationship Id="rId1" Type="http://schemas.microsoft.com/office/2011/relationships/chartStyle" Target="style1.xml" /><Relationship Id="rId4" Type="http://schemas.openxmlformats.org/officeDocument/2006/relationships/package" Target="../embeddings/Microsoft_Excel_Worksheet.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n-US"/>
        </a:p>
      </c:txPr>
    </c:title>
    <c:autoTitleDeleted val="0"/>
    <c:plotArea>
      <c:layout>
        <c:manualLayout>
          <c:layoutTarget val="inner"/>
          <c:xMode val="edge"/>
          <c:yMode val="edge"/>
          <c:x val="5.8398017403046037E-2"/>
          <c:y val="5.5173281703022235E-2"/>
          <c:w val="0.92066641884356726"/>
          <c:h val="0.85555372978814159"/>
        </c:manualLayout>
      </c:layout>
      <c:lineChart>
        <c:grouping val="standard"/>
        <c:varyColors val="0"/>
        <c:ser>
          <c:idx val="0"/>
          <c:order val="0"/>
          <c:tx>
            <c:strRef>
              <c:f>Sheet1!$G$13</c:f>
              <c:strCache>
                <c:ptCount val="1"/>
                <c:pt idx="0">
                  <c:v>deliveries</c:v>
                </c:pt>
              </c:strCache>
            </c:strRef>
          </c:tx>
          <c:spPr>
            <a:ln w="22225" cap="rnd">
              <a:solidFill>
                <a:schemeClr val="accent1"/>
              </a:solidFill>
            </a:ln>
            <a:effectLst>
              <a:glow rad="139700">
                <a:schemeClr val="accent1">
                  <a:satMod val="175000"/>
                  <a:alpha val="14000"/>
                </a:schemeClr>
              </a:glo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7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cat>
            <c:strRef>
              <c:f>Sheet1!$F$14:$F$22</c:f>
              <c:strCache>
                <c:ptCount val="9"/>
                <c:pt idx="0">
                  <c:v>2013</c:v>
                </c:pt>
                <c:pt idx="1">
                  <c:v>2014</c:v>
                </c:pt>
                <c:pt idx="2">
                  <c:v>2015</c:v>
                </c:pt>
                <c:pt idx="3">
                  <c:v>2016</c:v>
                </c:pt>
                <c:pt idx="4">
                  <c:v>2017</c:v>
                </c:pt>
                <c:pt idx="5">
                  <c:v>2018</c:v>
                </c:pt>
                <c:pt idx="6">
                  <c:v>2019</c:v>
                </c:pt>
                <c:pt idx="7">
                  <c:v>2020</c:v>
                </c:pt>
                <c:pt idx="8">
                  <c:v>  Q1+Q2 2021</c:v>
                </c:pt>
              </c:strCache>
            </c:strRef>
          </c:cat>
          <c:val>
            <c:numRef>
              <c:f>Sheet1!$G$14:$G$22</c:f>
              <c:numCache>
                <c:formatCode>#,##0</c:formatCode>
                <c:ptCount val="9"/>
                <c:pt idx="0">
                  <c:v>22442</c:v>
                </c:pt>
                <c:pt idx="1">
                  <c:v>31655</c:v>
                </c:pt>
                <c:pt idx="2">
                  <c:v>50517</c:v>
                </c:pt>
                <c:pt idx="3">
                  <c:v>76243</c:v>
                </c:pt>
                <c:pt idx="4">
                  <c:v>103091</c:v>
                </c:pt>
                <c:pt idx="5">
                  <c:v>245491</c:v>
                </c:pt>
                <c:pt idx="6">
                  <c:v>367657</c:v>
                </c:pt>
                <c:pt idx="7">
                  <c:v>499535</c:v>
                </c:pt>
                <c:pt idx="8">
                  <c:v>386181</c:v>
                </c:pt>
              </c:numCache>
            </c:numRef>
          </c:val>
          <c:smooth val="0"/>
          <c:extLst>
            <c:ext xmlns:c16="http://schemas.microsoft.com/office/drawing/2014/chart" uri="{C3380CC4-5D6E-409C-BE32-E72D297353CC}">
              <c16:uniqueId val="{00000000-8008-4926-BB11-2942D2579BDC}"/>
            </c:ext>
          </c:extLst>
        </c:ser>
        <c:dLbls>
          <c:dLblPos val="ctr"/>
          <c:showLegendKey val="0"/>
          <c:showVal val="1"/>
          <c:showCatName val="0"/>
          <c:showSerName val="0"/>
          <c:showPercent val="0"/>
          <c:showBubbleSize val="0"/>
        </c:dLbls>
        <c:smooth val="0"/>
        <c:axId val="755703816"/>
        <c:axId val="755701576"/>
      </c:lineChart>
      <c:catAx>
        <c:axId val="755703816"/>
        <c:scaling>
          <c:orientation val="minMax"/>
        </c:scaling>
        <c:delete val="0"/>
        <c:axPos val="b"/>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755701576"/>
        <c:crosses val="autoZero"/>
        <c:auto val="1"/>
        <c:lblAlgn val="ctr"/>
        <c:lblOffset val="100"/>
        <c:noMultiLvlLbl val="0"/>
      </c:catAx>
      <c:valAx>
        <c:axId val="755701576"/>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7557038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6">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9B389A-96C8-4544-837F-CCF2A967528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E96CDC0-1A0F-455E-9B28-CACD616116DC}">
      <dgm:prSet/>
      <dgm:spPr/>
      <dgm:t>
        <a:bodyPr/>
        <a:lstStyle/>
        <a:p>
          <a:r>
            <a:rPr lang="en-US"/>
            <a:t>Martin Eberhard</a:t>
          </a:r>
        </a:p>
      </dgm:t>
    </dgm:pt>
    <dgm:pt modelId="{93F1A0E1-9958-4E1C-9A58-1F36624E6BFD}" type="parTrans" cxnId="{42AF36C5-B2EB-4F3A-853C-628CE0D12329}">
      <dgm:prSet/>
      <dgm:spPr/>
      <dgm:t>
        <a:bodyPr/>
        <a:lstStyle/>
        <a:p>
          <a:endParaRPr lang="en-US"/>
        </a:p>
      </dgm:t>
    </dgm:pt>
    <dgm:pt modelId="{EF966983-0532-45F6-87A7-ACCE774BD803}" type="sibTrans" cxnId="{42AF36C5-B2EB-4F3A-853C-628CE0D12329}">
      <dgm:prSet/>
      <dgm:spPr/>
      <dgm:t>
        <a:bodyPr/>
        <a:lstStyle/>
        <a:p>
          <a:endParaRPr lang="en-US"/>
        </a:p>
      </dgm:t>
    </dgm:pt>
    <dgm:pt modelId="{B1ADC0F8-38A9-48CD-B14D-E1D9578E5FF0}">
      <dgm:prSet/>
      <dgm:spPr/>
      <dgm:t>
        <a:bodyPr/>
        <a:lstStyle/>
        <a:p>
          <a:r>
            <a:rPr lang="en-US"/>
            <a:t>Mark Tarpenning</a:t>
          </a:r>
        </a:p>
      </dgm:t>
    </dgm:pt>
    <dgm:pt modelId="{77CB6D88-0B1C-4F3F-B1B2-2B4E1E1405AF}" type="parTrans" cxnId="{23987A70-9430-445B-BCDC-6BB7676DF658}">
      <dgm:prSet/>
      <dgm:spPr/>
      <dgm:t>
        <a:bodyPr/>
        <a:lstStyle/>
        <a:p>
          <a:endParaRPr lang="en-US"/>
        </a:p>
      </dgm:t>
    </dgm:pt>
    <dgm:pt modelId="{008E2635-BD7A-4CB1-973F-DEE7E33C8D74}" type="sibTrans" cxnId="{23987A70-9430-445B-BCDC-6BB7676DF658}">
      <dgm:prSet/>
      <dgm:spPr/>
      <dgm:t>
        <a:bodyPr/>
        <a:lstStyle/>
        <a:p>
          <a:endParaRPr lang="en-US"/>
        </a:p>
      </dgm:t>
    </dgm:pt>
    <dgm:pt modelId="{00A42B42-2DA1-42AA-A0F8-96B3B1B2532D}">
      <dgm:prSet/>
      <dgm:spPr/>
      <dgm:t>
        <a:bodyPr/>
        <a:lstStyle/>
        <a:p>
          <a:r>
            <a:rPr lang="en-US"/>
            <a:t>Elon Musk as Chairman of Company beginning of 2004</a:t>
          </a:r>
        </a:p>
      </dgm:t>
    </dgm:pt>
    <dgm:pt modelId="{A8A166DC-CC8E-4038-8410-1EDC9A091FAE}" type="parTrans" cxnId="{91E852BC-D1B1-42D7-9887-08A0BCC72539}">
      <dgm:prSet/>
      <dgm:spPr/>
      <dgm:t>
        <a:bodyPr/>
        <a:lstStyle/>
        <a:p>
          <a:endParaRPr lang="en-US"/>
        </a:p>
      </dgm:t>
    </dgm:pt>
    <dgm:pt modelId="{AB796706-B62F-4ABF-B1ED-6D92961EF757}" type="sibTrans" cxnId="{91E852BC-D1B1-42D7-9887-08A0BCC72539}">
      <dgm:prSet/>
      <dgm:spPr/>
      <dgm:t>
        <a:bodyPr/>
        <a:lstStyle/>
        <a:p>
          <a:endParaRPr lang="en-US"/>
        </a:p>
      </dgm:t>
    </dgm:pt>
    <dgm:pt modelId="{4C44FFBD-C6FD-437D-9E7F-4DBC87B2996E}" type="pres">
      <dgm:prSet presAssocID="{A19B389A-96C8-4544-837F-CCF2A967528D}" presName="linear" presStyleCnt="0">
        <dgm:presLayoutVars>
          <dgm:animLvl val="lvl"/>
          <dgm:resizeHandles val="exact"/>
        </dgm:presLayoutVars>
      </dgm:prSet>
      <dgm:spPr/>
    </dgm:pt>
    <dgm:pt modelId="{FB6117DD-CE65-481E-B8AB-21C946306303}" type="pres">
      <dgm:prSet presAssocID="{AE96CDC0-1A0F-455E-9B28-CACD616116DC}" presName="parentText" presStyleLbl="node1" presStyleIdx="0" presStyleCnt="3">
        <dgm:presLayoutVars>
          <dgm:chMax val="0"/>
          <dgm:bulletEnabled val="1"/>
        </dgm:presLayoutVars>
      </dgm:prSet>
      <dgm:spPr/>
    </dgm:pt>
    <dgm:pt modelId="{2B423385-4420-4F5F-A14A-BE106CA10C5C}" type="pres">
      <dgm:prSet presAssocID="{EF966983-0532-45F6-87A7-ACCE774BD803}" presName="spacer" presStyleCnt="0"/>
      <dgm:spPr/>
    </dgm:pt>
    <dgm:pt modelId="{0ED048D9-1204-4F35-B175-42734A3872B6}" type="pres">
      <dgm:prSet presAssocID="{B1ADC0F8-38A9-48CD-B14D-E1D9578E5FF0}" presName="parentText" presStyleLbl="node1" presStyleIdx="1" presStyleCnt="3">
        <dgm:presLayoutVars>
          <dgm:chMax val="0"/>
          <dgm:bulletEnabled val="1"/>
        </dgm:presLayoutVars>
      </dgm:prSet>
      <dgm:spPr/>
    </dgm:pt>
    <dgm:pt modelId="{826411CC-2F6A-40AD-B370-2CC174C37A90}" type="pres">
      <dgm:prSet presAssocID="{008E2635-BD7A-4CB1-973F-DEE7E33C8D74}" presName="spacer" presStyleCnt="0"/>
      <dgm:spPr/>
    </dgm:pt>
    <dgm:pt modelId="{DDF2EF86-EAF2-49C4-9F04-92509AAD1838}" type="pres">
      <dgm:prSet presAssocID="{00A42B42-2DA1-42AA-A0F8-96B3B1B2532D}" presName="parentText" presStyleLbl="node1" presStyleIdx="2" presStyleCnt="3">
        <dgm:presLayoutVars>
          <dgm:chMax val="0"/>
          <dgm:bulletEnabled val="1"/>
        </dgm:presLayoutVars>
      </dgm:prSet>
      <dgm:spPr/>
    </dgm:pt>
  </dgm:ptLst>
  <dgm:cxnLst>
    <dgm:cxn modelId="{0D717428-F7C2-45F4-A7D0-3B0069BEF5DA}" type="presOf" srcId="{B1ADC0F8-38A9-48CD-B14D-E1D9578E5FF0}" destId="{0ED048D9-1204-4F35-B175-42734A3872B6}" srcOrd="0" destOrd="0" presId="urn:microsoft.com/office/officeart/2005/8/layout/vList2"/>
    <dgm:cxn modelId="{23987A70-9430-445B-BCDC-6BB7676DF658}" srcId="{A19B389A-96C8-4544-837F-CCF2A967528D}" destId="{B1ADC0F8-38A9-48CD-B14D-E1D9578E5FF0}" srcOrd="1" destOrd="0" parTransId="{77CB6D88-0B1C-4F3F-B1B2-2B4E1E1405AF}" sibTransId="{008E2635-BD7A-4CB1-973F-DEE7E33C8D74}"/>
    <dgm:cxn modelId="{FD2F4C78-0C59-4DB3-B3D6-604B613F48D9}" type="presOf" srcId="{AE96CDC0-1A0F-455E-9B28-CACD616116DC}" destId="{FB6117DD-CE65-481E-B8AB-21C946306303}" srcOrd="0" destOrd="0" presId="urn:microsoft.com/office/officeart/2005/8/layout/vList2"/>
    <dgm:cxn modelId="{251034A9-AB81-48DF-9FDD-CD64E940BEEF}" type="presOf" srcId="{A19B389A-96C8-4544-837F-CCF2A967528D}" destId="{4C44FFBD-C6FD-437D-9E7F-4DBC87B2996E}" srcOrd="0" destOrd="0" presId="urn:microsoft.com/office/officeart/2005/8/layout/vList2"/>
    <dgm:cxn modelId="{91E852BC-D1B1-42D7-9887-08A0BCC72539}" srcId="{A19B389A-96C8-4544-837F-CCF2A967528D}" destId="{00A42B42-2DA1-42AA-A0F8-96B3B1B2532D}" srcOrd="2" destOrd="0" parTransId="{A8A166DC-CC8E-4038-8410-1EDC9A091FAE}" sibTransId="{AB796706-B62F-4ABF-B1ED-6D92961EF757}"/>
    <dgm:cxn modelId="{42AF36C5-B2EB-4F3A-853C-628CE0D12329}" srcId="{A19B389A-96C8-4544-837F-CCF2A967528D}" destId="{AE96CDC0-1A0F-455E-9B28-CACD616116DC}" srcOrd="0" destOrd="0" parTransId="{93F1A0E1-9958-4E1C-9A58-1F36624E6BFD}" sibTransId="{EF966983-0532-45F6-87A7-ACCE774BD803}"/>
    <dgm:cxn modelId="{F044A9EB-D485-422F-8F8E-97601D086C70}" type="presOf" srcId="{00A42B42-2DA1-42AA-A0F8-96B3B1B2532D}" destId="{DDF2EF86-EAF2-49C4-9F04-92509AAD1838}" srcOrd="0" destOrd="0" presId="urn:microsoft.com/office/officeart/2005/8/layout/vList2"/>
    <dgm:cxn modelId="{2893D88D-6AC7-4416-8538-15D7AA0F6052}" type="presParOf" srcId="{4C44FFBD-C6FD-437D-9E7F-4DBC87B2996E}" destId="{FB6117DD-CE65-481E-B8AB-21C946306303}" srcOrd="0" destOrd="0" presId="urn:microsoft.com/office/officeart/2005/8/layout/vList2"/>
    <dgm:cxn modelId="{C78B321A-1029-4DC1-B454-40C584672964}" type="presParOf" srcId="{4C44FFBD-C6FD-437D-9E7F-4DBC87B2996E}" destId="{2B423385-4420-4F5F-A14A-BE106CA10C5C}" srcOrd="1" destOrd="0" presId="urn:microsoft.com/office/officeart/2005/8/layout/vList2"/>
    <dgm:cxn modelId="{7EECD83B-555A-483E-A393-ECFEE4240EC5}" type="presParOf" srcId="{4C44FFBD-C6FD-437D-9E7F-4DBC87B2996E}" destId="{0ED048D9-1204-4F35-B175-42734A3872B6}" srcOrd="2" destOrd="0" presId="urn:microsoft.com/office/officeart/2005/8/layout/vList2"/>
    <dgm:cxn modelId="{717EB0C2-6302-4946-8C11-13BD214EAB25}" type="presParOf" srcId="{4C44FFBD-C6FD-437D-9E7F-4DBC87B2996E}" destId="{826411CC-2F6A-40AD-B370-2CC174C37A90}" srcOrd="3" destOrd="0" presId="urn:microsoft.com/office/officeart/2005/8/layout/vList2"/>
    <dgm:cxn modelId="{15FE8E3C-A1F1-4518-A177-08A06250DC57}" type="presParOf" srcId="{4C44FFBD-C6FD-437D-9E7F-4DBC87B2996E}" destId="{DDF2EF86-EAF2-49C4-9F04-92509AAD183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C36258-E502-4FB5-909A-27CC8130F7E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1EAB716-FC08-4E03-AB4C-945E9CCFE16E}">
      <dgm:prSet/>
      <dgm:spPr/>
      <dgm:t>
        <a:bodyPr/>
        <a:lstStyle/>
        <a:p>
          <a:r>
            <a:rPr lang="en-US"/>
            <a:t>Tesla Motors Was formed </a:t>
          </a:r>
        </a:p>
      </dgm:t>
    </dgm:pt>
    <dgm:pt modelId="{082A2E90-4E8A-497F-A4A7-21FFB417BC7D}" type="parTrans" cxnId="{A5A6F9BE-55B5-4534-9627-725EC6DF9ABC}">
      <dgm:prSet/>
      <dgm:spPr/>
      <dgm:t>
        <a:bodyPr/>
        <a:lstStyle/>
        <a:p>
          <a:endParaRPr lang="en-US"/>
        </a:p>
      </dgm:t>
    </dgm:pt>
    <dgm:pt modelId="{41576D41-2C41-438F-967C-3EA50E2F3CAC}" type="sibTrans" cxnId="{A5A6F9BE-55B5-4534-9627-725EC6DF9ABC}">
      <dgm:prSet/>
      <dgm:spPr/>
      <dgm:t>
        <a:bodyPr/>
        <a:lstStyle/>
        <a:p>
          <a:endParaRPr lang="en-US"/>
        </a:p>
      </dgm:t>
    </dgm:pt>
    <dgm:pt modelId="{4ED470DD-CF8E-40FE-A626-AAEACEA2E47F}">
      <dgm:prSet/>
      <dgm:spPr/>
      <dgm:t>
        <a:bodyPr/>
        <a:lstStyle/>
        <a:p>
          <a:r>
            <a:rPr lang="en-US"/>
            <a:t>To develop an entirely electric sport car</a:t>
          </a:r>
        </a:p>
      </dgm:t>
    </dgm:pt>
    <dgm:pt modelId="{EBEB8CFB-C8EE-491B-A06D-E5FEBAC1E174}" type="parTrans" cxnId="{DB321112-3409-4900-B203-643F757D0F7C}">
      <dgm:prSet/>
      <dgm:spPr/>
      <dgm:t>
        <a:bodyPr/>
        <a:lstStyle/>
        <a:p>
          <a:endParaRPr lang="en-US"/>
        </a:p>
      </dgm:t>
    </dgm:pt>
    <dgm:pt modelId="{FDF62A21-AC69-4276-AB1E-E3C4AE1D86BF}" type="sibTrans" cxnId="{DB321112-3409-4900-B203-643F757D0F7C}">
      <dgm:prSet/>
      <dgm:spPr/>
      <dgm:t>
        <a:bodyPr/>
        <a:lstStyle/>
        <a:p>
          <a:endParaRPr lang="en-US"/>
        </a:p>
      </dgm:t>
    </dgm:pt>
    <dgm:pt modelId="{D84788DF-5A0A-45B2-92ED-D5F1BC16AF2E}">
      <dgm:prSet/>
      <dgm:spPr/>
      <dgm:t>
        <a:bodyPr/>
        <a:lstStyle/>
        <a:p>
          <a:r>
            <a:rPr lang="en-US"/>
            <a:t>In 2008 Tesla Motors released its first car completely electric</a:t>
          </a:r>
        </a:p>
      </dgm:t>
    </dgm:pt>
    <dgm:pt modelId="{CFE96DC9-0440-44CE-9FEA-AEEDD204DCC1}" type="parTrans" cxnId="{3AD69FC1-6F20-4190-8216-669D8F7F1633}">
      <dgm:prSet/>
      <dgm:spPr/>
      <dgm:t>
        <a:bodyPr/>
        <a:lstStyle/>
        <a:p>
          <a:endParaRPr lang="en-US"/>
        </a:p>
      </dgm:t>
    </dgm:pt>
    <dgm:pt modelId="{BBE01414-EA37-4690-94E0-84391CB12448}" type="sibTrans" cxnId="{3AD69FC1-6F20-4190-8216-669D8F7F1633}">
      <dgm:prSet/>
      <dgm:spPr/>
      <dgm:t>
        <a:bodyPr/>
        <a:lstStyle/>
        <a:p>
          <a:endParaRPr lang="en-US"/>
        </a:p>
      </dgm:t>
    </dgm:pt>
    <dgm:pt modelId="{124E8E71-9829-4FD5-9563-518FC514B763}">
      <dgm:prSet/>
      <dgm:spPr/>
      <dgm:t>
        <a:bodyPr/>
        <a:lstStyle/>
        <a:p>
          <a:r>
            <a:rPr lang="en-US"/>
            <a:t>In fact this model (Roaster) managed to achived 245 Miles on a single charge</a:t>
          </a:r>
        </a:p>
      </dgm:t>
    </dgm:pt>
    <dgm:pt modelId="{E043C2FD-950A-46EA-B5B7-727EA19DC9FC}" type="parTrans" cxnId="{5F74E66F-3F5D-4B49-A1BF-13D7ED871C6F}">
      <dgm:prSet/>
      <dgm:spPr/>
      <dgm:t>
        <a:bodyPr/>
        <a:lstStyle/>
        <a:p>
          <a:endParaRPr lang="en-US"/>
        </a:p>
      </dgm:t>
    </dgm:pt>
    <dgm:pt modelId="{51F2E32A-2C54-4B9F-89AB-4123E928DAD2}" type="sibTrans" cxnId="{5F74E66F-3F5D-4B49-A1BF-13D7ED871C6F}">
      <dgm:prSet/>
      <dgm:spPr/>
      <dgm:t>
        <a:bodyPr/>
        <a:lstStyle/>
        <a:p>
          <a:endParaRPr lang="en-US"/>
        </a:p>
      </dgm:t>
    </dgm:pt>
    <dgm:pt modelId="{9B214216-DFC2-4CB0-BAF2-48C5F94D3658}">
      <dgm:prSet/>
      <dgm:spPr/>
      <dgm:t>
        <a:bodyPr/>
        <a:lstStyle/>
        <a:p>
          <a:r>
            <a:rPr lang="en-US"/>
            <a:t>The Roadster could accelerate from 0 to 60 Miles in less than 4 seconds</a:t>
          </a:r>
        </a:p>
      </dgm:t>
    </dgm:pt>
    <dgm:pt modelId="{501D0C56-11A1-4F32-88B2-B9742B7B8D37}" type="parTrans" cxnId="{8B01BD7C-8319-49CF-9B59-84B1FCB70CEC}">
      <dgm:prSet/>
      <dgm:spPr/>
      <dgm:t>
        <a:bodyPr/>
        <a:lstStyle/>
        <a:p>
          <a:endParaRPr lang="en-US"/>
        </a:p>
      </dgm:t>
    </dgm:pt>
    <dgm:pt modelId="{43535BE0-B4C1-4EFE-B814-8C7BAA1DB7CC}" type="sibTrans" cxnId="{8B01BD7C-8319-49CF-9B59-84B1FCB70CEC}">
      <dgm:prSet/>
      <dgm:spPr/>
      <dgm:t>
        <a:bodyPr/>
        <a:lstStyle/>
        <a:p>
          <a:endParaRPr lang="en-US"/>
        </a:p>
      </dgm:t>
    </dgm:pt>
    <dgm:pt modelId="{F71F6086-5848-4971-8658-1CF640081709}" type="pres">
      <dgm:prSet presAssocID="{29C36258-E502-4FB5-909A-27CC8130F7E7}" presName="linear" presStyleCnt="0">
        <dgm:presLayoutVars>
          <dgm:animLvl val="lvl"/>
          <dgm:resizeHandles val="exact"/>
        </dgm:presLayoutVars>
      </dgm:prSet>
      <dgm:spPr/>
    </dgm:pt>
    <dgm:pt modelId="{A1DE33C2-BEF9-45AB-A5C6-67EB3E818972}" type="pres">
      <dgm:prSet presAssocID="{91EAB716-FC08-4E03-AB4C-945E9CCFE16E}" presName="parentText" presStyleLbl="node1" presStyleIdx="0" presStyleCnt="5">
        <dgm:presLayoutVars>
          <dgm:chMax val="0"/>
          <dgm:bulletEnabled val="1"/>
        </dgm:presLayoutVars>
      </dgm:prSet>
      <dgm:spPr/>
    </dgm:pt>
    <dgm:pt modelId="{237C95D5-2149-430E-8801-3CCA17933F47}" type="pres">
      <dgm:prSet presAssocID="{41576D41-2C41-438F-967C-3EA50E2F3CAC}" presName="spacer" presStyleCnt="0"/>
      <dgm:spPr/>
    </dgm:pt>
    <dgm:pt modelId="{47878C7F-0DDD-468E-9807-28CD8C023F18}" type="pres">
      <dgm:prSet presAssocID="{4ED470DD-CF8E-40FE-A626-AAEACEA2E47F}" presName="parentText" presStyleLbl="node1" presStyleIdx="1" presStyleCnt="5">
        <dgm:presLayoutVars>
          <dgm:chMax val="0"/>
          <dgm:bulletEnabled val="1"/>
        </dgm:presLayoutVars>
      </dgm:prSet>
      <dgm:spPr/>
    </dgm:pt>
    <dgm:pt modelId="{1EF89398-974C-448D-BCDC-D167FAB60571}" type="pres">
      <dgm:prSet presAssocID="{FDF62A21-AC69-4276-AB1E-E3C4AE1D86BF}" presName="spacer" presStyleCnt="0"/>
      <dgm:spPr/>
    </dgm:pt>
    <dgm:pt modelId="{E92D7A4B-74D2-4589-AF5B-B368FEDFC0F4}" type="pres">
      <dgm:prSet presAssocID="{D84788DF-5A0A-45B2-92ED-D5F1BC16AF2E}" presName="parentText" presStyleLbl="node1" presStyleIdx="2" presStyleCnt="5">
        <dgm:presLayoutVars>
          <dgm:chMax val="0"/>
          <dgm:bulletEnabled val="1"/>
        </dgm:presLayoutVars>
      </dgm:prSet>
      <dgm:spPr/>
    </dgm:pt>
    <dgm:pt modelId="{EE216515-5833-4ECC-9C51-D316B49234F2}" type="pres">
      <dgm:prSet presAssocID="{BBE01414-EA37-4690-94E0-84391CB12448}" presName="spacer" presStyleCnt="0"/>
      <dgm:spPr/>
    </dgm:pt>
    <dgm:pt modelId="{504C65B9-9CC6-4D54-BEA9-9F57C03F3798}" type="pres">
      <dgm:prSet presAssocID="{124E8E71-9829-4FD5-9563-518FC514B763}" presName="parentText" presStyleLbl="node1" presStyleIdx="3" presStyleCnt="5">
        <dgm:presLayoutVars>
          <dgm:chMax val="0"/>
          <dgm:bulletEnabled val="1"/>
        </dgm:presLayoutVars>
      </dgm:prSet>
      <dgm:spPr/>
    </dgm:pt>
    <dgm:pt modelId="{27D28040-00E6-4B36-8B08-E11A1C60FDD3}" type="pres">
      <dgm:prSet presAssocID="{51F2E32A-2C54-4B9F-89AB-4123E928DAD2}" presName="spacer" presStyleCnt="0"/>
      <dgm:spPr/>
    </dgm:pt>
    <dgm:pt modelId="{13B2B49B-AAFD-4B02-A815-A9680CB3A4F1}" type="pres">
      <dgm:prSet presAssocID="{9B214216-DFC2-4CB0-BAF2-48C5F94D3658}" presName="parentText" presStyleLbl="node1" presStyleIdx="4" presStyleCnt="5">
        <dgm:presLayoutVars>
          <dgm:chMax val="0"/>
          <dgm:bulletEnabled val="1"/>
        </dgm:presLayoutVars>
      </dgm:prSet>
      <dgm:spPr/>
    </dgm:pt>
  </dgm:ptLst>
  <dgm:cxnLst>
    <dgm:cxn modelId="{F5ECA310-D389-4F32-AE07-565EDC762F50}" type="presOf" srcId="{29C36258-E502-4FB5-909A-27CC8130F7E7}" destId="{F71F6086-5848-4971-8658-1CF640081709}" srcOrd="0" destOrd="0" presId="urn:microsoft.com/office/officeart/2005/8/layout/vList2"/>
    <dgm:cxn modelId="{DB321112-3409-4900-B203-643F757D0F7C}" srcId="{29C36258-E502-4FB5-909A-27CC8130F7E7}" destId="{4ED470DD-CF8E-40FE-A626-AAEACEA2E47F}" srcOrd="1" destOrd="0" parTransId="{EBEB8CFB-C8EE-491B-A06D-E5FEBAC1E174}" sibTransId="{FDF62A21-AC69-4276-AB1E-E3C4AE1D86BF}"/>
    <dgm:cxn modelId="{A7249E1F-2524-4644-8A8E-6E7E5DB32199}" type="presOf" srcId="{91EAB716-FC08-4E03-AB4C-945E9CCFE16E}" destId="{A1DE33C2-BEF9-45AB-A5C6-67EB3E818972}" srcOrd="0" destOrd="0" presId="urn:microsoft.com/office/officeart/2005/8/layout/vList2"/>
    <dgm:cxn modelId="{BBFF7C5F-B614-4142-A797-DEE20F6F4B04}" type="presOf" srcId="{D84788DF-5A0A-45B2-92ED-D5F1BC16AF2E}" destId="{E92D7A4B-74D2-4589-AF5B-B368FEDFC0F4}" srcOrd="0" destOrd="0" presId="urn:microsoft.com/office/officeart/2005/8/layout/vList2"/>
    <dgm:cxn modelId="{5F74E66F-3F5D-4B49-A1BF-13D7ED871C6F}" srcId="{29C36258-E502-4FB5-909A-27CC8130F7E7}" destId="{124E8E71-9829-4FD5-9563-518FC514B763}" srcOrd="3" destOrd="0" parTransId="{E043C2FD-950A-46EA-B5B7-727EA19DC9FC}" sibTransId="{51F2E32A-2C54-4B9F-89AB-4123E928DAD2}"/>
    <dgm:cxn modelId="{E2F12553-440E-4989-AA4C-C307796BE759}" type="presOf" srcId="{124E8E71-9829-4FD5-9563-518FC514B763}" destId="{504C65B9-9CC6-4D54-BEA9-9F57C03F3798}" srcOrd="0" destOrd="0" presId="urn:microsoft.com/office/officeart/2005/8/layout/vList2"/>
    <dgm:cxn modelId="{8B01BD7C-8319-49CF-9B59-84B1FCB70CEC}" srcId="{29C36258-E502-4FB5-909A-27CC8130F7E7}" destId="{9B214216-DFC2-4CB0-BAF2-48C5F94D3658}" srcOrd="4" destOrd="0" parTransId="{501D0C56-11A1-4F32-88B2-B9742B7B8D37}" sibTransId="{43535BE0-B4C1-4EFE-B814-8C7BAA1DB7CC}"/>
    <dgm:cxn modelId="{F94E60A8-02AC-41CE-B7D8-0E14BFF9986F}" type="presOf" srcId="{9B214216-DFC2-4CB0-BAF2-48C5F94D3658}" destId="{13B2B49B-AAFD-4B02-A815-A9680CB3A4F1}" srcOrd="0" destOrd="0" presId="urn:microsoft.com/office/officeart/2005/8/layout/vList2"/>
    <dgm:cxn modelId="{01BFCBAC-78E1-4298-8206-7E834E8E98BD}" type="presOf" srcId="{4ED470DD-CF8E-40FE-A626-AAEACEA2E47F}" destId="{47878C7F-0DDD-468E-9807-28CD8C023F18}" srcOrd="0" destOrd="0" presId="urn:microsoft.com/office/officeart/2005/8/layout/vList2"/>
    <dgm:cxn modelId="{A5A6F9BE-55B5-4534-9627-725EC6DF9ABC}" srcId="{29C36258-E502-4FB5-909A-27CC8130F7E7}" destId="{91EAB716-FC08-4E03-AB4C-945E9CCFE16E}" srcOrd="0" destOrd="0" parTransId="{082A2E90-4E8A-497F-A4A7-21FFB417BC7D}" sibTransId="{41576D41-2C41-438F-967C-3EA50E2F3CAC}"/>
    <dgm:cxn modelId="{3AD69FC1-6F20-4190-8216-669D8F7F1633}" srcId="{29C36258-E502-4FB5-909A-27CC8130F7E7}" destId="{D84788DF-5A0A-45B2-92ED-D5F1BC16AF2E}" srcOrd="2" destOrd="0" parTransId="{CFE96DC9-0440-44CE-9FEA-AEEDD204DCC1}" sibTransId="{BBE01414-EA37-4690-94E0-84391CB12448}"/>
    <dgm:cxn modelId="{ABCADAF1-D81E-4C82-8DD6-4723F8D71D2F}" type="presParOf" srcId="{F71F6086-5848-4971-8658-1CF640081709}" destId="{A1DE33C2-BEF9-45AB-A5C6-67EB3E818972}" srcOrd="0" destOrd="0" presId="urn:microsoft.com/office/officeart/2005/8/layout/vList2"/>
    <dgm:cxn modelId="{9FA059EC-0CD5-4E36-830C-661A524E2B53}" type="presParOf" srcId="{F71F6086-5848-4971-8658-1CF640081709}" destId="{237C95D5-2149-430E-8801-3CCA17933F47}" srcOrd="1" destOrd="0" presId="urn:microsoft.com/office/officeart/2005/8/layout/vList2"/>
    <dgm:cxn modelId="{4A1EE9C3-170F-4938-B4FE-FD5D1E04CBA6}" type="presParOf" srcId="{F71F6086-5848-4971-8658-1CF640081709}" destId="{47878C7F-0DDD-468E-9807-28CD8C023F18}" srcOrd="2" destOrd="0" presId="urn:microsoft.com/office/officeart/2005/8/layout/vList2"/>
    <dgm:cxn modelId="{91D8BA3D-BF31-4C96-B480-13F3958836AF}" type="presParOf" srcId="{F71F6086-5848-4971-8658-1CF640081709}" destId="{1EF89398-974C-448D-BCDC-D167FAB60571}" srcOrd="3" destOrd="0" presId="urn:microsoft.com/office/officeart/2005/8/layout/vList2"/>
    <dgm:cxn modelId="{442D107A-50B7-437E-8EB7-4E91A562EC42}" type="presParOf" srcId="{F71F6086-5848-4971-8658-1CF640081709}" destId="{E92D7A4B-74D2-4589-AF5B-B368FEDFC0F4}" srcOrd="4" destOrd="0" presId="urn:microsoft.com/office/officeart/2005/8/layout/vList2"/>
    <dgm:cxn modelId="{E66042BB-C9A8-4D6A-AF7E-7FCAE3F82D81}" type="presParOf" srcId="{F71F6086-5848-4971-8658-1CF640081709}" destId="{EE216515-5833-4ECC-9C51-D316B49234F2}" srcOrd="5" destOrd="0" presId="urn:microsoft.com/office/officeart/2005/8/layout/vList2"/>
    <dgm:cxn modelId="{0314B189-83C9-4B07-8006-B581AD45732A}" type="presParOf" srcId="{F71F6086-5848-4971-8658-1CF640081709}" destId="{504C65B9-9CC6-4D54-BEA9-9F57C03F3798}" srcOrd="6" destOrd="0" presId="urn:microsoft.com/office/officeart/2005/8/layout/vList2"/>
    <dgm:cxn modelId="{1967BCD3-ABB2-47A6-B95D-BF5C2CF33B2C}" type="presParOf" srcId="{F71F6086-5848-4971-8658-1CF640081709}" destId="{27D28040-00E6-4B36-8B08-E11A1C60FDD3}" srcOrd="7" destOrd="0" presId="urn:microsoft.com/office/officeart/2005/8/layout/vList2"/>
    <dgm:cxn modelId="{6CE71612-E94C-45E2-AEC5-D7112A774F4F}" type="presParOf" srcId="{F71F6086-5848-4971-8658-1CF640081709}" destId="{13B2B49B-AAFD-4B02-A815-A9680CB3A4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1B5894-037E-422B-B75C-423A994B282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FB331B-3584-43B0-8D15-EA832BEE1A3B}">
      <dgm:prSet/>
      <dgm:spPr/>
      <dgm:t>
        <a:bodyPr/>
        <a:lstStyle/>
        <a:p>
          <a:r>
            <a:rPr lang="en-GB"/>
            <a:t>Despite launching the Roadster, in 2009 Tesla faced significant financial problems. </a:t>
          </a:r>
          <a:endParaRPr lang="en-US"/>
        </a:p>
      </dgm:t>
    </dgm:pt>
    <dgm:pt modelId="{4CEBD173-50F8-4C7E-94D6-1ACECD4B78BA}" type="parTrans" cxnId="{7EBF2DA0-50C6-4E23-89CA-2571B388ACE6}">
      <dgm:prSet/>
      <dgm:spPr/>
      <dgm:t>
        <a:bodyPr/>
        <a:lstStyle/>
        <a:p>
          <a:endParaRPr lang="en-US"/>
        </a:p>
      </dgm:t>
    </dgm:pt>
    <dgm:pt modelId="{1B088F73-CF17-4233-94F0-5AA4E24A632C}" type="sibTrans" cxnId="{7EBF2DA0-50C6-4E23-89CA-2571B388ACE6}">
      <dgm:prSet/>
      <dgm:spPr/>
      <dgm:t>
        <a:bodyPr/>
        <a:lstStyle/>
        <a:p>
          <a:endParaRPr lang="en-US"/>
        </a:p>
      </dgm:t>
    </dgm:pt>
    <dgm:pt modelId="{17C8B3B2-5E5F-40A2-A7EC-54850B78861A}">
      <dgm:prSet/>
      <dgm:spPr/>
      <dgm:t>
        <a:bodyPr/>
        <a:lstStyle/>
        <a:p>
          <a:r>
            <a:rPr lang="en-GB"/>
            <a:t>A subsequent $465 million loan from the Department of Energy in June 2009 gave the company the working capital it needed to survive. </a:t>
          </a:r>
          <a:endParaRPr lang="en-US"/>
        </a:p>
      </dgm:t>
    </dgm:pt>
    <dgm:pt modelId="{FD29F01D-1D8F-4D41-A446-26F3639DFAC5}" type="parTrans" cxnId="{CECE8DE5-10EA-4509-A70E-4B881ABC0BCF}">
      <dgm:prSet/>
      <dgm:spPr/>
      <dgm:t>
        <a:bodyPr/>
        <a:lstStyle/>
        <a:p>
          <a:endParaRPr lang="en-US"/>
        </a:p>
      </dgm:t>
    </dgm:pt>
    <dgm:pt modelId="{EE680034-2B10-4629-A39D-93D56DED486E}" type="sibTrans" cxnId="{CECE8DE5-10EA-4509-A70E-4B881ABC0BCF}">
      <dgm:prSet/>
      <dgm:spPr/>
      <dgm:t>
        <a:bodyPr/>
        <a:lstStyle/>
        <a:p>
          <a:endParaRPr lang="en-US"/>
        </a:p>
      </dgm:t>
    </dgm:pt>
    <dgm:pt modelId="{62F962E8-1E51-4189-91A7-13E3B458C1FD}">
      <dgm:prSet/>
      <dgm:spPr/>
      <dgm:t>
        <a:bodyPr/>
        <a:lstStyle/>
        <a:p>
          <a:r>
            <a:rPr lang="en-GB"/>
            <a:t>In 2008 Tesla announced its first attempt at bringing down the cost of its products, the Model S sedan which would retail for $76,000, three-quarters of the price of the Roadster. </a:t>
          </a:r>
          <a:endParaRPr lang="en-US"/>
        </a:p>
      </dgm:t>
    </dgm:pt>
    <dgm:pt modelId="{726CFAA7-10A9-48B7-8DD0-9DAAB73D045B}" type="parTrans" cxnId="{C7318CA9-40B2-46B1-89A5-C3370B4B31F5}">
      <dgm:prSet/>
      <dgm:spPr/>
      <dgm:t>
        <a:bodyPr/>
        <a:lstStyle/>
        <a:p>
          <a:endParaRPr lang="en-US"/>
        </a:p>
      </dgm:t>
    </dgm:pt>
    <dgm:pt modelId="{0D8DC6FD-53A6-489F-A05C-35B8D9B0F45F}" type="sibTrans" cxnId="{C7318CA9-40B2-46B1-89A5-C3370B4B31F5}">
      <dgm:prSet/>
      <dgm:spPr/>
      <dgm:t>
        <a:bodyPr/>
        <a:lstStyle/>
        <a:p>
          <a:endParaRPr lang="en-US"/>
        </a:p>
      </dgm:t>
    </dgm:pt>
    <dgm:pt modelId="{17F3F6B5-A1D2-4D44-97EE-1ADDB48BB263}" type="pres">
      <dgm:prSet presAssocID="{401B5894-037E-422B-B75C-423A994B282D}" presName="linear" presStyleCnt="0">
        <dgm:presLayoutVars>
          <dgm:animLvl val="lvl"/>
          <dgm:resizeHandles val="exact"/>
        </dgm:presLayoutVars>
      </dgm:prSet>
      <dgm:spPr/>
    </dgm:pt>
    <dgm:pt modelId="{620CC288-2E10-4F06-9946-F9BC5402AAD9}" type="pres">
      <dgm:prSet presAssocID="{43FB331B-3584-43B0-8D15-EA832BEE1A3B}" presName="parentText" presStyleLbl="node1" presStyleIdx="0" presStyleCnt="3">
        <dgm:presLayoutVars>
          <dgm:chMax val="0"/>
          <dgm:bulletEnabled val="1"/>
        </dgm:presLayoutVars>
      </dgm:prSet>
      <dgm:spPr/>
    </dgm:pt>
    <dgm:pt modelId="{1B72BC9E-414F-4315-A1FF-1991337550E4}" type="pres">
      <dgm:prSet presAssocID="{1B088F73-CF17-4233-94F0-5AA4E24A632C}" presName="spacer" presStyleCnt="0"/>
      <dgm:spPr/>
    </dgm:pt>
    <dgm:pt modelId="{BB681C87-85FC-4CF0-B409-6FC5437D7A42}" type="pres">
      <dgm:prSet presAssocID="{17C8B3B2-5E5F-40A2-A7EC-54850B78861A}" presName="parentText" presStyleLbl="node1" presStyleIdx="1" presStyleCnt="3">
        <dgm:presLayoutVars>
          <dgm:chMax val="0"/>
          <dgm:bulletEnabled val="1"/>
        </dgm:presLayoutVars>
      </dgm:prSet>
      <dgm:spPr/>
    </dgm:pt>
    <dgm:pt modelId="{6281EA2C-9A15-48CB-9F50-F84C88282C1C}" type="pres">
      <dgm:prSet presAssocID="{EE680034-2B10-4629-A39D-93D56DED486E}" presName="spacer" presStyleCnt="0"/>
      <dgm:spPr/>
    </dgm:pt>
    <dgm:pt modelId="{1017700C-3175-4752-AD7E-B41DA033FA43}" type="pres">
      <dgm:prSet presAssocID="{62F962E8-1E51-4189-91A7-13E3B458C1FD}" presName="parentText" presStyleLbl="node1" presStyleIdx="2" presStyleCnt="3">
        <dgm:presLayoutVars>
          <dgm:chMax val="0"/>
          <dgm:bulletEnabled val="1"/>
        </dgm:presLayoutVars>
      </dgm:prSet>
      <dgm:spPr/>
    </dgm:pt>
  </dgm:ptLst>
  <dgm:cxnLst>
    <dgm:cxn modelId="{232C9B72-765C-4F51-B345-11586BBC1757}" type="presOf" srcId="{17C8B3B2-5E5F-40A2-A7EC-54850B78861A}" destId="{BB681C87-85FC-4CF0-B409-6FC5437D7A42}" srcOrd="0" destOrd="0" presId="urn:microsoft.com/office/officeart/2005/8/layout/vList2"/>
    <dgm:cxn modelId="{7B6ACB77-694B-494C-B324-0673696A9DCA}" type="presOf" srcId="{62F962E8-1E51-4189-91A7-13E3B458C1FD}" destId="{1017700C-3175-4752-AD7E-B41DA033FA43}" srcOrd="0" destOrd="0" presId="urn:microsoft.com/office/officeart/2005/8/layout/vList2"/>
    <dgm:cxn modelId="{D5BD298B-A389-46D7-8A0C-FB6B31E1DB6E}" type="presOf" srcId="{401B5894-037E-422B-B75C-423A994B282D}" destId="{17F3F6B5-A1D2-4D44-97EE-1ADDB48BB263}" srcOrd="0" destOrd="0" presId="urn:microsoft.com/office/officeart/2005/8/layout/vList2"/>
    <dgm:cxn modelId="{7EBF2DA0-50C6-4E23-89CA-2571B388ACE6}" srcId="{401B5894-037E-422B-B75C-423A994B282D}" destId="{43FB331B-3584-43B0-8D15-EA832BEE1A3B}" srcOrd="0" destOrd="0" parTransId="{4CEBD173-50F8-4C7E-94D6-1ACECD4B78BA}" sibTransId="{1B088F73-CF17-4233-94F0-5AA4E24A632C}"/>
    <dgm:cxn modelId="{C7318CA9-40B2-46B1-89A5-C3370B4B31F5}" srcId="{401B5894-037E-422B-B75C-423A994B282D}" destId="{62F962E8-1E51-4189-91A7-13E3B458C1FD}" srcOrd="2" destOrd="0" parTransId="{726CFAA7-10A9-48B7-8DD0-9DAAB73D045B}" sibTransId="{0D8DC6FD-53A6-489F-A05C-35B8D9B0F45F}"/>
    <dgm:cxn modelId="{28E3DDB0-2B47-44EB-9F57-5364F8595CE8}" type="presOf" srcId="{43FB331B-3584-43B0-8D15-EA832BEE1A3B}" destId="{620CC288-2E10-4F06-9946-F9BC5402AAD9}" srcOrd="0" destOrd="0" presId="urn:microsoft.com/office/officeart/2005/8/layout/vList2"/>
    <dgm:cxn modelId="{CECE8DE5-10EA-4509-A70E-4B881ABC0BCF}" srcId="{401B5894-037E-422B-B75C-423A994B282D}" destId="{17C8B3B2-5E5F-40A2-A7EC-54850B78861A}" srcOrd="1" destOrd="0" parTransId="{FD29F01D-1D8F-4D41-A446-26F3639DFAC5}" sibTransId="{EE680034-2B10-4629-A39D-93D56DED486E}"/>
    <dgm:cxn modelId="{5C500582-1909-41B0-A2CA-428D5B339DEF}" type="presParOf" srcId="{17F3F6B5-A1D2-4D44-97EE-1ADDB48BB263}" destId="{620CC288-2E10-4F06-9946-F9BC5402AAD9}" srcOrd="0" destOrd="0" presId="urn:microsoft.com/office/officeart/2005/8/layout/vList2"/>
    <dgm:cxn modelId="{9FB36E1E-7EF8-4D3B-BDEE-B23709037846}" type="presParOf" srcId="{17F3F6B5-A1D2-4D44-97EE-1ADDB48BB263}" destId="{1B72BC9E-414F-4315-A1FF-1991337550E4}" srcOrd="1" destOrd="0" presId="urn:microsoft.com/office/officeart/2005/8/layout/vList2"/>
    <dgm:cxn modelId="{D5605B34-78F0-4FEB-8279-557AFF506871}" type="presParOf" srcId="{17F3F6B5-A1D2-4D44-97EE-1ADDB48BB263}" destId="{BB681C87-85FC-4CF0-B409-6FC5437D7A42}" srcOrd="2" destOrd="0" presId="urn:microsoft.com/office/officeart/2005/8/layout/vList2"/>
    <dgm:cxn modelId="{C163F877-510C-45B8-988B-3358EB849215}" type="presParOf" srcId="{17F3F6B5-A1D2-4D44-97EE-1ADDB48BB263}" destId="{6281EA2C-9A15-48CB-9F50-F84C88282C1C}" srcOrd="3" destOrd="0" presId="urn:microsoft.com/office/officeart/2005/8/layout/vList2"/>
    <dgm:cxn modelId="{10B7C07F-3306-4C8D-AB90-62DE3D624236}" type="presParOf" srcId="{17F3F6B5-A1D2-4D44-97EE-1ADDB48BB263}" destId="{1017700C-3175-4752-AD7E-B41DA033FA4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A96BA2-684D-4B98-B2CF-88542FCBCC9B}"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582C8BA-B6D7-477E-B447-4F00DF504482}">
      <dgm:prSet/>
      <dgm:spPr/>
      <dgm:t>
        <a:bodyPr/>
        <a:lstStyle/>
        <a:p>
          <a:r>
            <a:rPr lang="en-GB"/>
            <a:t>In my opinion Tesla AI change rules of roads. </a:t>
          </a:r>
          <a:endParaRPr lang="en-US"/>
        </a:p>
      </dgm:t>
    </dgm:pt>
    <dgm:pt modelId="{3DEE1EA1-F846-45DA-A10F-9156B125E0B3}" type="parTrans" cxnId="{BA186D1A-A028-4CC6-89F5-138A967C2050}">
      <dgm:prSet/>
      <dgm:spPr/>
      <dgm:t>
        <a:bodyPr/>
        <a:lstStyle/>
        <a:p>
          <a:endParaRPr lang="en-US"/>
        </a:p>
      </dgm:t>
    </dgm:pt>
    <dgm:pt modelId="{40844C4A-6CB8-4437-BE2C-492A61898B9B}" type="sibTrans" cxnId="{BA186D1A-A028-4CC6-89F5-138A967C2050}">
      <dgm:prSet/>
      <dgm:spPr/>
      <dgm:t>
        <a:bodyPr/>
        <a:lstStyle/>
        <a:p>
          <a:endParaRPr lang="en-US"/>
        </a:p>
      </dgm:t>
    </dgm:pt>
    <dgm:pt modelId="{C3E4A3F6-1022-4CF9-9F91-88E715FE19BC}">
      <dgm:prSet/>
      <dgm:spPr/>
      <dgm:t>
        <a:bodyPr/>
        <a:lstStyle/>
        <a:p>
          <a:r>
            <a:rPr lang="en-GB"/>
            <a:t>In the first row , Tesla AI make roads more safety , and city more clean , with cars like Tesla we can breathe a more clean air and to sleep without hear the noise of exhaust </a:t>
          </a:r>
          <a:endParaRPr lang="en-US"/>
        </a:p>
      </dgm:t>
    </dgm:pt>
    <dgm:pt modelId="{6365147C-828A-41EF-85B8-FAEFEA5EB199}" type="parTrans" cxnId="{68F71150-F2A6-4724-9953-E5C900BB597B}">
      <dgm:prSet/>
      <dgm:spPr/>
      <dgm:t>
        <a:bodyPr/>
        <a:lstStyle/>
        <a:p>
          <a:endParaRPr lang="en-US"/>
        </a:p>
      </dgm:t>
    </dgm:pt>
    <dgm:pt modelId="{08075B7E-3EAD-4579-8C38-F5ADD1037484}" type="sibTrans" cxnId="{68F71150-F2A6-4724-9953-E5C900BB597B}">
      <dgm:prSet/>
      <dgm:spPr/>
      <dgm:t>
        <a:bodyPr/>
        <a:lstStyle/>
        <a:p>
          <a:endParaRPr lang="en-US"/>
        </a:p>
      </dgm:t>
    </dgm:pt>
    <dgm:pt modelId="{B6113CD0-F440-4A42-9741-FF222A153593}">
      <dgm:prSet/>
      <dgm:spPr/>
      <dgm:t>
        <a:bodyPr/>
        <a:lstStyle/>
        <a:p>
          <a:r>
            <a:rPr lang="en-GB"/>
            <a:t>In the second row , Tesla AI encouraged all brands to follow them and to work in team for a better world </a:t>
          </a:r>
          <a:endParaRPr lang="en-US"/>
        </a:p>
      </dgm:t>
    </dgm:pt>
    <dgm:pt modelId="{5CE769C2-BCA7-4A3F-9BE7-89E01FD43B9E}" type="parTrans" cxnId="{4EDA8A81-D63A-4C05-A523-98655368917A}">
      <dgm:prSet/>
      <dgm:spPr/>
      <dgm:t>
        <a:bodyPr/>
        <a:lstStyle/>
        <a:p>
          <a:endParaRPr lang="en-US"/>
        </a:p>
      </dgm:t>
    </dgm:pt>
    <dgm:pt modelId="{02992F0E-3424-4FBB-AF0F-562A3EF038FC}" type="sibTrans" cxnId="{4EDA8A81-D63A-4C05-A523-98655368917A}">
      <dgm:prSet/>
      <dgm:spPr/>
      <dgm:t>
        <a:bodyPr/>
        <a:lstStyle/>
        <a:p>
          <a:endParaRPr lang="en-US"/>
        </a:p>
      </dgm:t>
    </dgm:pt>
    <dgm:pt modelId="{0BBB60DB-8041-4672-B326-E729B9CCF6D0}" type="pres">
      <dgm:prSet presAssocID="{A5A96BA2-684D-4B98-B2CF-88542FCBCC9B}" presName="outerComposite" presStyleCnt="0">
        <dgm:presLayoutVars>
          <dgm:chMax val="5"/>
          <dgm:dir/>
          <dgm:resizeHandles val="exact"/>
        </dgm:presLayoutVars>
      </dgm:prSet>
      <dgm:spPr/>
    </dgm:pt>
    <dgm:pt modelId="{E85483BF-587C-4BBC-B841-804E5543A426}" type="pres">
      <dgm:prSet presAssocID="{A5A96BA2-684D-4B98-B2CF-88542FCBCC9B}" presName="dummyMaxCanvas" presStyleCnt="0">
        <dgm:presLayoutVars/>
      </dgm:prSet>
      <dgm:spPr/>
    </dgm:pt>
    <dgm:pt modelId="{76F6F758-3766-442B-BC45-69572029AA7A}" type="pres">
      <dgm:prSet presAssocID="{A5A96BA2-684D-4B98-B2CF-88542FCBCC9B}" presName="ThreeNodes_1" presStyleLbl="node1" presStyleIdx="0" presStyleCnt="3">
        <dgm:presLayoutVars>
          <dgm:bulletEnabled val="1"/>
        </dgm:presLayoutVars>
      </dgm:prSet>
      <dgm:spPr/>
    </dgm:pt>
    <dgm:pt modelId="{F664CC63-2AF7-4CD8-BA4F-94251E73A5AC}" type="pres">
      <dgm:prSet presAssocID="{A5A96BA2-684D-4B98-B2CF-88542FCBCC9B}" presName="ThreeNodes_2" presStyleLbl="node1" presStyleIdx="1" presStyleCnt="3">
        <dgm:presLayoutVars>
          <dgm:bulletEnabled val="1"/>
        </dgm:presLayoutVars>
      </dgm:prSet>
      <dgm:spPr/>
    </dgm:pt>
    <dgm:pt modelId="{37C49D7D-1C39-4494-858F-6961A10C7BEC}" type="pres">
      <dgm:prSet presAssocID="{A5A96BA2-684D-4B98-B2CF-88542FCBCC9B}" presName="ThreeNodes_3" presStyleLbl="node1" presStyleIdx="2" presStyleCnt="3">
        <dgm:presLayoutVars>
          <dgm:bulletEnabled val="1"/>
        </dgm:presLayoutVars>
      </dgm:prSet>
      <dgm:spPr/>
    </dgm:pt>
    <dgm:pt modelId="{C767A0DB-BD7F-4EE0-8953-226A7C3BB95E}" type="pres">
      <dgm:prSet presAssocID="{A5A96BA2-684D-4B98-B2CF-88542FCBCC9B}" presName="ThreeConn_1-2" presStyleLbl="fgAccFollowNode1" presStyleIdx="0" presStyleCnt="2">
        <dgm:presLayoutVars>
          <dgm:bulletEnabled val="1"/>
        </dgm:presLayoutVars>
      </dgm:prSet>
      <dgm:spPr/>
    </dgm:pt>
    <dgm:pt modelId="{E02ADCD4-5600-41A2-9532-E371E6CC2126}" type="pres">
      <dgm:prSet presAssocID="{A5A96BA2-684D-4B98-B2CF-88542FCBCC9B}" presName="ThreeConn_2-3" presStyleLbl="fgAccFollowNode1" presStyleIdx="1" presStyleCnt="2">
        <dgm:presLayoutVars>
          <dgm:bulletEnabled val="1"/>
        </dgm:presLayoutVars>
      </dgm:prSet>
      <dgm:spPr/>
    </dgm:pt>
    <dgm:pt modelId="{27E5F464-2576-4685-86D7-287D2DA6682A}" type="pres">
      <dgm:prSet presAssocID="{A5A96BA2-684D-4B98-B2CF-88542FCBCC9B}" presName="ThreeNodes_1_text" presStyleLbl="node1" presStyleIdx="2" presStyleCnt="3">
        <dgm:presLayoutVars>
          <dgm:bulletEnabled val="1"/>
        </dgm:presLayoutVars>
      </dgm:prSet>
      <dgm:spPr/>
    </dgm:pt>
    <dgm:pt modelId="{443B9BD2-9FCE-42BE-A0EA-797FF4EDC0C2}" type="pres">
      <dgm:prSet presAssocID="{A5A96BA2-684D-4B98-B2CF-88542FCBCC9B}" presName="ThreeNodes_2_text" presStyleLbl="node1" presStyleIdx="2" presStyleCnt="3">
        <dgm:presLayoutVars>
          <dgm:bulletEnabled val="1"/>
        </dgm:presLayoutVars>
      </dgm:prSet>
      <dgm:spPr/>
    </dgm:pt>
    <dgm:pt modelId="{D8BB865A-1B36-4B15-BF29-DF0B02CC2853}" type="pres">
      <dgm:prSet presAssocID="{A5A96BA2-684D-4B98-B2CF-88542FCBCC9B}" presName="ThreeNodes_3_text" presStyleLbl="node1" presStyleIdx="2" presStyleCnt="3">
        <dgm:presLayoutVars>
          <dgm:bulletEnabled val="1"/>
        </dgm:presLayoutVars>
      </dgm:prSet>
      <dgm:spPr/>
    </dgm:pt>
  </dgm:ptLst>
  <dgm:cxnLst>
    <dgm:cxn modelId="{BA186D1A-A028-4CC6-89F5-138A967C2050}" srcId="{A5A96BA2-684D-4B98-B2CF-88542FCBCC9B}" destId="{9582C8BA-B6D7-477E-B447-4F00DF504482}" srcOrd="0" destOrd="0" parTransId="{3DEE1EA1-F846-45DA-A10F-9156B125E0B3}" sibTransId="{40844C4A-6CB8-4437-BE2C-492A61898B9B}"/>
    <dgm:cxn modelId="{651A533E-772F-4856-9555-C60EA32DD94A}" type="presOf" srcId="{9582C8BA-B6D7-477E-B447-4F00DF504482}" destId="{27E5F464-2576-4685-86D7-287D2DA6682A}" srcOrd="1" destOrd="0" presId="urn:microsoft.com/office/officeart/2005/8/layout/vProcess5"/>
    <dgm:cxn modelId="{58CC2B60-A25F-434B-A770-546A8B34586B}" type="presOf" srcId="{B6113CD0-F440-4A42-9741-FF222A153593}" destId="{D8BB865A-1B36-4B15-BF29-DF0B02CC2853}" srcOrd="1" destOrd="0" presId="urn:microsoft.com/office/officeart/2005/8/layout/vProcess5"/>
    <dgm:cxn modelId="{68F71150-F2A6-4724-9953-E5C900BB597B}" srcId="{A5A96BA2-684D-4B98-B2CF-88542FCBCC9B}" destId="{C3E4A3F6-1022-4CF9-9F91-88E715FE19BC}" srcOrd="1" destOrd="0" parTransId="{6365147C-828A-41EF-85B8-FAEFEA5EB199}" sibTransId="{08075B7E-3EAD-4579-8C38-F5ADD1037484}"/>
    <dgm:cxn modelId="{8D432A72-97CB-41D9-AC2C-F7F43E0A71D4}" type="presOf" srcId="{C3E4A3F6-1022-4CF9-9F91-88E715FE19BC}" destId="{F664CC63-2AF7-4CD8-BA4F-94251E73A5AC}" srcOrd="0" destOrd="0" presId="urn:microsoft.com/office/officeart/2005/8/layout/vProcess5"/>
    <dgm:cxn modelId="{AAA6AD73-0A5B-4AFC-8789-DE8301BEEBD5}" type="presOf" srcId="{40844C4A-6CB8-4437-BE2C-492A61898B9B}" destId="{C767A0DB-BD7F-4EE0-8953-226A7C3BB95E}" srcOrd="0" destOrd="0" presId="urn:microsoft.com/office/officeart/2005/8/layout/vProcess5"/>
    <dgm:cxn modelId="{4EDA8A81-D63A-4C05-A523-98655368917A}" srcId="{A5A96BA2-684D-4B98-B2CF-88542FCBCC9B}" destId="{B6113CD0-F440-4A42-9741-FF222A153593}" srcOrd="2" destOrd="0" parTransId="{5CE769C2-BCA7-4A3F-9BE7-89E01FD43B9E}" sibTransId="{02992F0E-3424-4FBB-AF0F-562A3EF038FC}"/>
    <dgm:cxn modelId="{8D7BAB86-5E8F-4F58-8F99-D2A9BD99CE56}" type="presOf" srcId="{C3E4A3F6-1022-4CF9-9F91-88E715FE19BC}" destId="{443B9BD2-9FCE-42BE-A0EA-797FF4EDC0C2}" srcOrd="1" destOrd="0" presId="urn:microsoft.com/office/officeart/2005/8/layout/vProcess5"/>
    <dgm:cxn modelId="{0B77FA8A-3970-47C7-B858-D0FDF3EB137F}" type="presOf" srcId="{9582C8BA-B6D7-477E-B447-4F00DF504482}" destId="{76F6F758-3766-442B-BC45-69572029AA7A}" srcOrd="0" destOrd="0" presId="urn:microsoft.com/office/officeart/2005/8/layout/vProcess5"/>
    <dgm:cxn modelId="{24B086AC-6E2A-4C06-9765-43C487AE5168}" type="presOf" srcId="{08075B7E-3EAD-4579-8C38-F5ADD1037484}" destId="{E02ADCD4-5600-41A2-9532-E371E6CC2126}" srcOrd="0" destOrd="0" presId="urn:microsoft.com/office/officeart/2005/8/layout/vProcess5"/>
    <dgm:cxn modelId="{5FA116B8-9E32-4373-A943-A07E3F45FAF0}" type="presOf" srcId="{A5A96BA2-684D-4B98-B2CF-88542FCBCC9B}" destId="{0BBB60DB-8041-4672-B326-E729B9CCF6D0}" srcOrd="0" destOrd="0" presId="urn:microsoft.com/office/officeart/2005/8/layout/vProcess5"/>
    <dgm:cxn modelId="{93785ABD-7DA8-45CA-8515-153EBADEF76E}" type="presOf" srcId="{B6113CD0-F440-4A42-9741-FF222A153593}" destId="{37C49D7D-1C39-4494-858F-6961A10C7BEC}" srcOrd="0" destOrd="0" presId="urn:microsoft.com/office/officeart/2005/8/layout/vProcess5"/>
    <dgm:cxn modelId="{C0734174-AD7A-48F9-AF03-EA86AC3CF616}" type="presParOf" srcId="{0BBB60DB-8041-4672-B326-E729B9CCF6D0}" destId="{E85483BF-587C-4BBC-B841-804E5543A426}" srcOrd="0" destOrd="0" presId="urn:microsoft.com/office/officeart/2005/8/layout/vProcess5"/>
    <dgm:cxn modelId="{85944722-E104-41DF-8901-4B7A642B9942}" type="presParOf" srcId="{0BBB60DB-8041-4672-B326-E729B9CCF6D0}" destId="{76F6F758-3766-442B-BC45-69572029AA7A}" srcOrd="1" destOrd="0" presId="urn:microsoft.com/office/officeart/2005/8/layout/vProcess5"/>
    <dgm:cxn modelId="{9B0CB6FB-D201-4B35-BBF9-A5DCE1FD3133}" type="presParOf" srcId="{0BBB60DB-8041-4672-B326-E729B9CCF6D0}" destId="{F664CC63-2AF7-4CD8-BA4F-94251E73A5AC}" srcOrd="2" destOrd="0" presId="urn:microsoft.com/office/officeart/2005/8/layout/vProcess5"/>
    <dgm:cxn modelId="{BFC4BAAB-CE0D-468C-BD8B-52F77943616C}" type="presParOf" srcId="{0BBB60DB-8041-4672-B326-E729B9CCF6D0}" destId="{37C49D7D-1C39-4494-858F-6961A10C7BEC}" srcOrd="3" destOrd="0" presId="urn:microsoft.com/office/officeart/2005/8/layout/vProcess5"/>
    <dgm:cxn modelId="{CF7792B2-41BC-4117-AE47-0E37E72571FE}" type="presParOf" srcId="{0BBB60DB-8041-4672-B326-E729B9CCF6D0}" destId="{C767A0DB-BD7F-4EE0-8953-226A7C3BB95E}" srcOrd="4" destOrd="0" presId="urn:microsoft.com/office/officeart/2005/8/layout/vProcess5"/>
    <dgm:cxn modelId="{8E114919-3920-42BA-B99C-3ED762C48314}" type="presParOf" srcId="{0BBB60DB-8041-4672-B326-E729B9CCF6D0}" destId="{E02ADCD4-5600-41A2-9532-E371E6CC2126}" srcOrd="5" destOrd="0" presId="urn:microsoft.com/office/officeart/2005/8/layout/vProcess5"/>
    <dgm:cxn modelId="{FDDDABBF-6407-4AA9-B807-C6C53A01892A}" type="presParOf" srcId="{0BBB60DB-8041-4672-B326-E729B9CCF6D0}" destId="{27E5F464-2576-4685-86D7-287D2DA6682A}" srcOrd="6" destOrd="0" presId="urn:microsoft.com/office/officeart/2005/8/layout/vProcess5"/>
    <dgm:cxn modelId="{38A018B7-7964-46FC-A7F8-82FD01BD4171}" type="presParOf" srcId="{0BBB60DB-8041-4672-B326-E729B9CCF6D0}" destId="{443B9BD2-9FCE-42BE-A0EA-797FF4EDC0C2}" srcOrd="7" destOrd="0" presId="urn:microsoft.com/office/officeart/2005/8/layout/vProcess5"/>
    <dgm:cxn modelId="{A1E45A35-1B50-423D-81B6-7B38958F9A29}" type="presParOf" srcId="{0BBB60DB-8041-4672-B326-E729B9CCF6D0}" destId="{D8BB865A-1B36-4B15-BF29-DF0B02CC285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8CC850-1539-42B8-830D-C662E80D4915}" type="doc">
      <dgm:prSet loTypeId="urn:microsoft.com/office/officeart/2016/7/layout/AccentHomeChevronProcess" loCatId="process" qsTypeId="urn:microsoft.com/office/officeart/2005/8/quickstyle/simple4" qsCatId="simple" csTypeId="urn:microsoft.com/office/officeart/2005/8/colors/colorful5" csCatId="colorful"/>
      <dgm:spPr/>
      <dgm:t>
        <a:bodyPr/>
        <a:lstStyle/>
        <a:p>
          <a:endParaRPr lang="en-US"/>
        </a:p>
      </dgm:t>
    </dgm:pt>
    <dgm:pt modelId="{AC46D9A6-7F7F-4798-B55F-E29E5949A87E}">
      <dgm:prSet/>
      <dgm:spPr/>
      <dgm:t>
        <a:bodyPr/>
        <a:lstStyle/>
        <a:p>
          <a:r>
            <a:rPr lang="en-US"/>
            <a:t>2003</a:t>
          </a:r>
        </a:p>
      </dgm:t>
    </dgm:pt>
    <dgm:pt modelId="{0038DF29-3655-4A37-A6AA-17A434891711}" type="parTrans" cxnId="{FAC42B5C-58B5-44AD-8712-8D880FC8BC01}">
      <dgm:prSet/>
      <dgm:spPr/>
      <dgm:t>
        <a:bodyPr/>
        <a:lstStyle/>
        <a:p>
          <a:endParaRPr lang="en-US"/>
        </a:p>
      </dgm:t>
    </dgm:pt>
    <dgm:pt modelId="{08A2A62C-1BC9-4E4E-A2F2-8BFEF74C2CD0}" type="sibTrans" cxnId="{FAC42B5C-58B5-44AD-8712-8D880FC8BC01}">
      <dgm:prSet/>
      <dgm:spPr/>
      <dgm:t>
        <a:bodyPr/>
        <a:lstStyle/>
        <a:p>
          <a:endParaRPr lang="en-US"/>
        </a:p>
      </dgm:t>
    </dgm:pt>
    <dgm:pt modelId="{73A0612B-97EB-4624-8BB2-3E327D27AE61}">
      <dgm:prSet/>
      <dgm:spPr/>
      <dgm:t>
        <a:bodyPr/>
        <a:lstStyle/>
        <a:p>
          <a:r>
            <a:rPr lang="en-US"/>
            <a:t>Tesla Motors was formed to develop an electric sports car in 2003 </a:t>
          </a:r>
        </a:p>
      </dgm:t>
    </dgm:pt>
    <dgm:pt modelId="{448F9E84-8468-4252-9BC1-F7335D5034C3}" type="parTrans" cxnId="{642EFEE1-F337-4EC3-955E-5258634B9B36}">
      <dgm:prSet/>
      <dgm:spPr/>
      <dgm:t>
        <a:bodyPr/>
        <a:lstStyle/>
        <a:p>
          <a:endParaRPr lang="en-US"/>
        </a:p>
      </dgm:t>
    </dgm:pt>
    <dgm:pt modelId="{3BF90E4C-022C-4BCE-BCFC-4EE57AE00EDC}" type="sibTrans" cxnId="{642EFEE1-F337-4EC3-955E-5258634B9B36}">
      <dgm:prSet/>
      <dgm:spPr/>
      <dgm:t>
        <a:bodyPr/>
        <a:lstStyle/>
        <a:p>
          <a:endParaRPr lang="en-US"/>
        </a:p>
      </dgm:t>
    </dgm:pt>
    <dgm:pt modelId="{36BDFB78-958D-4DF9-AAF3-5FD0B1212516}">
      <dgm:prSet/>
      <dgm:spPr/>
      <dgm:t>
        <a:bodyPr/>
        <a:lstStyle/>
        <a:p>
          <a:r>
            <a:rPr lang="en-US"/>
            <a:t>2008</a:t>
          </a:r>
        </a:p>
      </dgm:t>
    </dgm:pt>
    <dgm:pt modelId="{80C071C8-0DDE-4DCA-8089-C22254926BAA}" type="parTrans" cxnId="{5625852E-0E92-47F8-9CEF-A38EA61B4BA4}">
      <dgm:prSet/>
      <dgm:spPr/>
      <dgm:t>
        <a:bodyPr/>
        <a:lstStyle/>
        <a:p>
          <a:endParaRPr lang="en-US"/>
        </a:p>
      </dgm:t>
    </dgm:pt>
    <dgm:pt modelId="{98208536-2DCD-4367-8527-EA7AE345326D}" type="sibTrans" cxnId="{5625852E-0E92-47F8-9CEF-A38EA61B4BA4}">
      <dgm:prSet/>
      <dgm:spPr/>
      <dgm:t>
        <a:bodyPr/>
        <a:lstStyle/>
        <a:p>
          <a:endParaRPr lang="en-US"/>
        </a:p>
      </dgm:t>
    </dgm:pt>
    <dgm:pt modelId="{263235B0-8D2C-4382-B3DF-5DF72E243342}">
      <dgm:prSet/>
      <dgm:spPr/>
      <dgm:t>
        <a:bodyPr/>
        <a:lstStyle/>
        <a:p>
          <a:r>
            <a:rPr lang="en-US"/>
            <a:t>In 2008 Tesla Motors released its first car, the completely electric Roadster</a:t>
          </a:r>
        </a:p>
      </dgm:t>
    </dgm:pt>
    <dgm:pt modelId="{EB0F2BF5-51B1-4EF1-9BB3-3D2F740F706A}" type="parTrans" cxnId="{667791DC-0809-4460-AB93-247F0E8CC0E8}">
      <dgm:prSet/>
      <dgm:spPr/>
      <dgm:t>
        <a:bodyPr/>
        <a:lstStyle/>
        <a:p>
          <a:endParaRPr lang="en-US"/>
        </a:p>
      </dgm:t>
    </dgm:pt>
    <dgm:pt modelId="{6898D24E-E1F3-47E6-9C93-BB343F97848A}" type="sibTrans" cxnId="{667791DC-0809-4460-AB93-247F0E8CC0E8}">
      <dgm:prSet/>
      <dgm:spPr/>
      <dgm:t>
        <a:bodyPr/>
        <a:lstStyle/>
        <a:p>
          <a:endParaRPr lang="en-US"/>
        </a:p>
      </dgm:t>
    </dgm:pt>
    <dgm:pt modelId="{DFEC7F29-9BCF-4A3A-9EEB-32E9A789E094}">
      <dgm:prSet/>
      <dgm:spPr/>
      <dgm:t>
        <a:bodyPr/>
        <a:lstStyle/>
        <a:p>
          <a:r>
            <a:rPr lang="en-US"/>
            <a:t>2016</a:t>
          </a:r>
        </a:p>
      </dgm:t>
    </dgm:pt>
    <dgm:pt modelId="{2D7EE9EA-551A-44A3-8C14-863AC78071A2}" type="parTrans" cxnId="{7FE3B9B8-3134-466F-BE4C-0D77D3CD581D}">
      <dgm:prSet/>
      <dgm:spPr/>
      <dgm:t>
        <a:bodyPr/>
        <a:lstStyle/>
        <a:p>
          <a:endParaRPr lang="en-US"/>
        </a:p>
      </dgm:t>
    </dgm:pt>
    <dgm:pt modelId="{0AB608A9-1EB4-47C4-9242-E5ADEA44B07A}" type="sibTrans" cxnId="{7FE3B9B8-3134-466F-BE4C-0D77D3CD581D}">
      <dgm:prSet/>
      <dgm:spPr/>
      <dgm:t>
        <a:bodyPr/>
        <a:lstStyle/>
        <a:p>
          <a:endParaRPr lang="en-US"/>
        </a:p>
      </dgm:t>
    </dgm:pt>
    <dgm:pt modelId="{7BEF36DF-FF75-4440-B850-BCB744389C0B}">
      <dgm:prSet/>
      <dgm:spPr/>
      <dgm:t>
        <a:bodyPr/>
        <a:lstStyle/>
        <a:p>
          <a:r>
            <a:rPr lang="en-US"/>
            <a:t>Tesla began building large factories to produce batteries and vehicles in 2016</a:t>
          </a:r>
        </a:p>
      </dgm:t>
    </dgm:pt>
    <dgm:pt modelId="{C3C7B4B4-802B-4A7E-A6F4-CBA70352A110}" type="parTrans" cxnId="{6224B2A5-EAEF-4E93-920F-AA4DF574B7C8}">
      <dgm:prSet/>
      <dgm:spPr/>
      <dgm:t>
        <a:bodyPr/>
        <a:lstStyle/>
        <a:p>
          <a:endParaRPr lang="en-US"/>
        </a:p>
      </dgm:t>
    </dgm:pt>
    <dgm:pt modelId="{240484C5-4D6A-4036-AC0F-A9B0A9684AFD}" type="sibTrans" cxnId="{6224B2A5-EAEF-4E93-920F-AA4DF574B7C8}">
      <dgm:prSet/>
      <dgm:spPr/>
      <dgm:t>
        <a:bodyPr/>
        <a:lstStyle/>
        <a:p>
          <a:endParaRPr lang="en-US"/>
        </a:p>
      </dgm:t>
    </dgm:pt>
    <dgm:pt modelId="{214E20A9-C5F8-4650-8381-11C91FDEA10F}" type="pres">
      <dgm:prSet presAssocID="{958CC850-1539-42B8-830D-C662E80D4915}" presName="Name0" presStyleCnt="0">
        <dgm:presLayoutVars>
          <dgm:animLvl val="lvl"/>
          <dgm:resizeHandles val="exact"/>
        </dgm:presLayoutVars>
      </dgm:prSet>
      <dgm:spPr/>
    </dgm:pt>
    <dgm:pt modelId="{8D13923C-A2EB-4397-9E81-407F1FC8F139}" type="pres">
      <dgm:prSet presAssocID="{AC46D9A6-7F7F-4798-B55F-E29E5949A87E}" presName="composite" presStyleCnt="0"/>
      <dgm:spPr/>
    </dgm:pt>
    <dgm:pt modelId="{F194B838-4325-44AF-8149-C2EFC36D9D9D}" type="pres">
      <dgm:prSet presAssocID="{AC46D9A6-7F7F-4798-B55F-E29E5949A87E}" presName="L" presStyleLbl="solidFgAcc1" presStyleIdx="0" presStyleCnt="3">
        <dgm:presLayoutVars>
          <dgm:chMax val="0"/>
          <dgm:chPref val="0"/>
        </dgm:presLayoutVars>
      </dgm:prSet>
      <dgm:spPr/>
    </dgm:pt>
    <dgm:pt modelId="{82217EE3-75AF-4057-85B5-B2756653FE07}" type="pres">
      <dgm:prSet presAssocID="{AC46D9A6-7F7F-4798-B55F-E29E5949A87E}" presName="parTx" presStyleLbl="alignNode1" presStyleIdx="0" presStyleCnt="3">
        <dgm:presLayoutVars>
          <dgm:chMax val="0"/>
          <dgm:chPref val="0"/>
          <dgm:bulletEnabled val="1"/>
        </dgm:presLayoutVars>
      </dgm:prSet>
      <dgm:spPr/>
    </dgm:pt>
    <dgm:pt modelId="{E0D61E15-4585-4084-870E-6682C08AB03E}" type="pres">
      <dgm:prSet presAssocID="{AC46D9A6-7F7F-4798-B55F-E29E5949A87E}" presName="desTx" presStyleLbl="revTx" presStyleIdx="0" presStyleCnt="3">
        <dgm:presLayoutVars>
          <dgm:chMax val="0"/>
          <dgm:chPref val="0"/>
          <dgm:bulletEnabled val="1"/>
        </dgm:presLayoutVars>
      </dgm:prSet>
      <dgm:spPr/>
    </dgm:pt>
    <dgm:pt modelId="{82B1C956-42CB-4840-943E-CCF1E45D3126}" type="pres">
      <dgm:prSet presAssocID="{AC46D9A6-7F7F-4798-B55F-E29E5949A87E}" presName="EmptyPlaceHolder" presStyleCnt="0"/>
      <dgm:spPr/>
    </dgm:pt>
    <dgm:pt modelId="{FCC9CC3C-5564-43A6-AA44-E1A70D866051}" type="pres">
      <dgm:prSet presAssocID="{08A2A62C-1BC9-4E4E-A2F2-8BFEF74C2CD0}" presName="space" presStyleCnt="0"/>
      <dgm:spPr/>
    </dgm:pt>
    <dgm:pt modelId="{A88C81B2-16CE-46DD-8490-51049F561C7A}" type="pres">
      <dgm:prSet presAssocID="{36BDFB78-958D-4DF9-AAF3-5FD0B1212516}" presName="composite" presStyleCnt="0"/>
      <dgm:spPr/>
    </dgm:pt>
    <dgm:pt modelId="{00728F17-7C70-4BE6-852E-26A8EEE8226C}" type="pres">
      <dgm:prSet presAssocID="{36BDFB78-958D-4DF9-AAF3-5FD0B1212516}" presName="L" presStyleLbl="solidFgAcc1" presStyleIdx="1" presStyleCnt="3">
        <dgm:presLayoutVars>
          <dgm:chMax val="0"/>
          <dgm:chPref val="0"/>
        </dgm:presLayoutVars>
      </dgm:prSet>
      <dgm:spPr/>
    </dgm:pt>
    <dgm:pt modelId="{8ED8A356-031F-4FD4-A08F-55D0D6F1C4C6}" type="pres">
      <dgm:prSet presAssocID="{36BDFB78-958D-4DF9-AAF3-5FD0B1212516}" presName="parTx" presStyleLbl="alignNode1" presStyleIdx="1" presStyleCnt="3">
        <dgm:presLayoutVars>
          <dgm:chMax val="0"/>
          <dgm:chPref val="0"/>
          <dgm:bulletEnabled val="1"/>
        </dgm:presLayoutVars>
      </dgm:prSet>
      <dgm:spPr/>
    </dgm:pt>
    <dgm:pt modelId="{D7B51FFA-C52C-4CF4-82A1-C0866EE2A527}" type="pres">
      <dgm:prSet presAssocID="{36BDFB78-958D-4DF9-AAF3-5FD0B1212516}" presName="desTx" presStyleLbl="revTx" presStyleIdx="1" presStyleCnt="3">
        <dgm:presLayoutVars>
          <dgm:chMax val="0"/>
          <dgm:chPref val="0"/>
          <dgm:bulletEnabled val="1"/>
        </dgm:presLayoutVars>
      </dgm:prSet>
      <dgm:spPr/>
    </dgm:pt>
    <dgm:pt modelId="{A00D7BB5-32B1-4687-9784-D1A21BCE2510}" type="pres">
      <dgm:prSet presAssocID="{36BDFB78-958D-4DF9-AAF3-5FD0B1212516}" presName="EmptyPlaceHolder" presStyleCnt="0"/>
      <dgm:spPr/>
    </dgm:pt>
    <dgm:pt modelId="{542CB268-9C4A-4A62-89F8-E62CFA0B852D}" type="pres">
      <dgm:prSet presAssocID="{98208536-2DCD-4367-8527-EA7AE345326D}" presName="space" presStyleCnt="0"/>
      <dgm:spPr/>
    </dgm:pt>
    <dgm:pt modelId="{45BD9531-C396-40AB-9712-175A85149637}" type="pres">
      <dgm:prSet presAssocID="{DFEC7F29-9BCF-4A3A-9EEB-32E9A789E094}" presName="composite" presStyleCnt="0"/>
      <dgm:spPr/>
    </dgm:pt>
    <dgm:pt modelId="{A2B98EFC-DC65-4945-98AE-F89C76AFEABC}" type="pres">
      <dgm:prSet presAssocID="{DFEC7F29-9BCF-4A3A-9EEB-32E9A789E094}" presName="L" presStyleLbl="solidFgAcc1" presStyleIdx="2" presStyleCnt="3">
        <dgm:presLayoutVars>
          <dgm:chMax val="0"/>
          <dgm:chPref val="0"/>
        </dgm:presLayoutVars>
      </dgm:prSet>
      <dgm:spPr/>
    </dgm:pt>
    <dgm:pt modelId="{9EBDE8C4-CBA2-4057-AB91-613967FCE185}" type="pres">
      <dgm:prSet presAssocID="{DFEC7F29-9BCF-4A3A-9EEB-32E9A789E094}" presName="parTx" presStyleLbl="alignNode1" presStyleIdx="2" presStyleCnt="3">
        <dgm:presLayoutVars>
          <dgm:chMax val="0"/>
          <dgm:chPref val="0"/>
          <dgm:bulletEnabled val="1"/>
        </dgm:presLayoutVars>
      </dgm:prSet>
      <dgm:spPr/>
    </dgm:pt>
    <dgm:pt modelId="{41FB3AB8-75F1-470C-A4BB-9FF249444105}" type="pres">
      <dgm:prSet presAssocID="{DFEC7F29-9BCF-4A3A-9EEB-32E9A789E094}" presName="desTx" presStyleLbl="revTx" presStyleIdx="2" presStyleCnt="3">
        <dgm:presLayoutVars>
          <dgm:chMax val="0"/>
          <dgm:chPref val="0"/>
          <dgm:bulletEnabled val="1"/>
        </dgm:presLayoutVars>
      </dgm:prSet>
      <dgm:spPr/>
    </dgm:pt>
    <dgm:pt modelId="{FD9498FF-B20E-445C-B04C-A62439962EF7}" type="pres">
      <dgm:prSet presAssocID="{DFEC7F29-9BCF-4A3A-9EEB-32E9A789E094}" presName="EmptyPlaceHolder" presStyleCnt="0"/>
      <dgm:spPr/>
    </dgm:pt>
  </dgm:ptLst>
  <dgm:cxnLst>
    <dgm:cxn modelId="{41E11204-7B5F-4BB8-8754-695D0B6BA54B}" type="presOf" srcId="{7BEF36DF-FF75-4440-B850-BCB744389C0B}" destId="{41FB3AB8-75F1-470C-A4BB-9FF249444105}" srcOrd="0" destOrd="0" presId="urn:microsoft.com/office/officeart/2016/7/layout/AccentHomeChevronProcess"/>
    <dgm:cxn modelId="{5625852E-0E92-47F8-9CEF-A38EA61B4BA4}" srcId="{958CC850-1539-42B8-830D-C662E80D4915}" destId="{36BDFB78-958D-4DF9-AAF3-5FD0B1212516}" srcOrd="1" destOrd="0" parTransId="{80C071C8-0DDE-4DCA-8089-C22254926BAA}" sibTransId="{98208536-2DCD-4367-8527-EA7AE345326D}"/>
    <dgm:cxn modelId="{FAC42B5C-58B5-44AD-8712-8D880FC8BC01}" srcId="{958CC850-1539-42B8-830D-C662E80D4915}" destId="{AC46D9A6-7F7F-4798-B55F-E29E5949A87E}" srcOrd="0" destOrd="0" parTransId="{0038DF29-3655-4A37-A6AA-17A434891711}" sibTransId="{08A2A62C-1BC9-4E4E-A2F2-8BFEF74C2CD0}"/>
    <dgm:cxn modelId="{80DDB452-976C-4B98-BF5B-94CF1353353D}" type="presOf" srcId="{958CC850-1539-42B8-830D-C662E80D4915}" destId="{214E20A9-C5F8-4650-8381-11C91FDEA10F}" srcOrd="0" destOrd="0" presId="urn:microsoft.com/office/officeart/2016/7/layout/AccentHomeChevronProcess"/>
    <dgm:cxn modelId="{FD60B779-EA3B-44BD-99DF-76BA43B64E5B}" type="presOf" srcId="{36BDFB78-958D-4DF9-AAF3-5FD0B1212516}" destId="{8ED8A356-031F-4FD4-A08F-55D0D6F1C4C6}" srcOrd="0" destOrd="0" presId="urn:microsoft.com/office/officeart/2016/7/layout/AccentHomeChevronProcess"/>
    <dgm:cxn modelId="{70FB6493-61E4-4CF5-97E9-A8BAEC5D183B}" type="presOf" srcId="{AC46D9A6-7F7F-4798-B55F-E29E5949A87E}" destId="{82217EE3-75AF-4057-85B5-B2756653FE07}" srcOrd="0" destOrd="0" presId="urn:microsoft.com/office/officeart/2016/7/layout/AccentHomeChevronProcess"/>
    <dgm:cxn modelId="{6224B2A5-EAEF-4E93-920F-AA4DF574B7C8}" srcId="{DFEC7F29-9BCF-4A3A-9EEB-32E9A789E094}" destId="{7BEF36DF-FF75-4440-B850-BCB744389C0B}" srcOrd="0" destOrd="0" parTransId="{C3C7B4B4-802B-4A7E-A6F4-CBA70352A110}" sibTransId="{240484C5-4D6A-4036-AC0F-A9B0A9684AFD}"/>
    <dgm:cxn modelId="{7FE3B9B8-3134-466F-BE4C-0D77D3CD581D}" srcId="{958CC850-1539-42B8-830D-C662E80D4915}" destId="{DFEC7F29-9BCF-4A3A-9EEB-32E9A789E094}" srcOrd="2" destOrd="0" parTransId="{2D7EE9EA-551A-44A3-8C14-863AC78071A2}" sibTransId="{0AB608A9-1EB4-47C4-9242-E5ADEA44B07A}"/>
    <dgm:cxn modelId="{B2DDC0C5-6DD2-4F5D-AD73-D6BD7E3AB97F}" type="presOf" srcId="{73A0612B-97EB-4624-8BB2-3E327D27AE61}" destId="{E0D61E15-4585-4084-870E-6682C08AB03E}" srcOrd="0" destOrd="0" presId="urn:microsoft.com/office/officeart/2016/7/layout/AccentHomeChevronProcess"/>
    <dgm:cxn modelId="{667791DC-0809-4460-AB93-247F0E8CC0E8}" srcId="{36BDFB78-958D-4DF9-AAF3-5FD0B1212516}" destId="{263235B0-8D2C-4382-B3DF-5DF72E243342}" srcOrd="0" destOrd="0" parTransId="{EB0F2BF5-51B1-4EF1-9BB3-3D2F740F706A}" sibTransId="{6898D24E-E1F3-47E6-9C93-BB343F97848A}"/>
    <dgm:cxn modelId="{AD3E45DE-B18A-4E08-B848-86981B0CD935}" type="presOf" srcId="{DFEC7F29-9BCF-4A3A-9EEB-32E9A789E094}" destId="{9EBDE8C4-CBA2-4057-AB91-613967FCE185}" srcOrd="0" destOrd="0" presId="urn:microsoft.com/office/officeart/2016/7/layout/AccentHomeChevronProcess"/>
    <dgm:cxn modelId="{642EFEE1-F337-4EC3-955E-5258634B9B36}" srcId="{AC46D9A6-7F7F-4798-B55F-E29E5949A87E}" destId="{73A0612B-97EB-4624-8BB2-3E327D27AE61}" srcOrd="0" destOrd="0" parTransId="{448F9E84-8468-4252-9BC1-F7335D5034C3}" sibTransId="{3BF90E4C-022C-4BCE-BCFC-4EE57AE00EDC}"/>
    <dgm:cxn modelId="{2CEF4AF0-53CA-449F-8E6F-B489E6C846A9}" type="presOf" srcId="{263235B0-8D2C-4382-B3DF-5DF72E243342}" destId="{D7B51FFA-C52C-4CF4-82A1-C0866EE2A527}" srcOrd="0" destOrd="0" presId="urn:microsoft.com/office/officeart/2016/7/layout/AccentHomeChevronProcess"/>
    <dgm:cxn modelId="{004C7A4B-AD2D-48AC-914B-93DF251B2228}" type="presParOf" srcId="{214E20A9-C5F8-4650-8381-11C91FDEA10F}" destId="{8D13923C-A2EB-4397-9E81-407F1FC8F139}" srcOrd="0" destOrd="0" presId="urn:microsoft.com/office/officeart/2016/7/layout/AccentHomeChevronProcess"/>
    <dgm:cxn modelId="{0F4A6C3F-5390-4F6C-BB58-54070FA8D19D}" type="presParOf" srcId="{8D13923C-A2EB-4397-9E81-407F1FC8F139}" destId="{F194B838-4325-44AF-8149-C2EFC36D9D9D}" srcOrd="0" destOrd="0" presId="urn:microsoft.com/office/officeart/2016/7/layout/AccentHomeChevronProcess"/>
    <dgm:cxn modelId="{DC45033A-FE4E-40A9-BEBC-0D3145B9DCE2}" type="presParOf" srcId="{8D13923C-A2EB-4397-9E81-407F1FC8F139}" destId="{82217EE3-75AF-4057-85B5-B2756653FE07}" srcOrd="1" destOrd="0" presId="urn:microsoft.com/office/officeart/2016/7/layout/AccentHomeChevronProcess"/>
    <dgm:cxn modelId="{AEA0172F-A30E-4247-B8FE-B843FC9788E0}" type="presParOf" srcId="{8D13923C-A2EB-4397-9E81-407F1FC8F139}" destId="{E0D61E15-4585-4084-870E-6682C08AB03E}" srcOrd="2" destOrd="0" presId="urn:microsoft.com/office/officeart/2016/7/layout/AccentHomeChevronProcess"/>
    <dgm:cxn modelId="{E2C5F2B0-365A-4F05-8EC2-93D204C53124}" type="presParOf" srcId="{8D13923C-A2EB-4397-9E81-407F1FC8F139}" destId="{82B1C956-42CB-4840-943E-CCF1E45D3126}" srcOrd="3" destOrd="0" presId="urn:microsoft.com/office/officeart/2016/7/layout/AccentHomeChevronProcess"/>
    <dgm:cxn modelId="{A0A60B7B-D819-4824-8684-BAA7B2D2878C}" type="presParOf" srcId="{214E20A9-C5F8-4650-8381-11C91FDEA10F}" destId="{FCC9CC3C-5564-43A6-AA44-E1A70D866051}" srcOrd="1" destOrd="0" presId="urn:microsoft.com/office/officeart/2016/7/layout/AccentHomeChevronProcess"/>
    <dgm:cxn modelId="{BFD565AF-9B67-4758-A7C0-0A5C855A349D}" type="presParOf" srcId="{214E20A9-C5F8-4650-8381-11C91FDEA10F}" destId="{A88C81B2-16CE-46DD-8490-51049F561C7A}" srcOrd="2" destOrd="0" presId="urn:microsoft.com/office/officeart/2016/7/layout/AccentHomeChevronProcess"/>
    <dgm:cxn modelId="{09999960-A4ED-4B60-A2FB-24FDE1611FB2}" type="presParOf" srcId="{A88C81B2-16CE-46DD-8490-51049F561C7A}" destId="{00728F17-7C70-4BE6-852E-26A8EEE8226C}" srcOrd="0" destOrd="0" presId="urn:microsoft.com/office/officeart/2016/7/layout/AccentHomeChevronProcess"/>
    <dgm:cxn modelId="{EE4B64AE-2BD9-492B-B1ED-9620F413AF12}" type="presParOf" srcId="{A88C81B2-16CE-46DD-8490-51049F561C7A}" destId="{8ED8A356-031F-4FD4-A08F-55D0D6F1C4C6}" srcOrd="1" destOrd="0" presId="urn:microsoft.com/office/officeart/2016/7/layout/AccentHomeChevronProcess"/>
    <dgm:cxn modelId="{DD5B91C3-3414-4547-83E8-E8098BB2E1C9}" type="presParOf" srcId="{A88C81B2-16CE-46DD-8490-51049F561C7A}" destId="{D7B51FFA-C52C-4CF4-82A1-C0866EE2A527}" srcOrd="2" destOrd="0" presId="urn:microsoft.com/office/officeart/2016/7/layout/AccentHomeChevronProcess"/>
    <dgm:cxn modelId="{8312FDBB-464D-4697-9FF0-A9F80BF4B6F5}" type="presParOf" srcId="{A88C81B2-16CE-46DD-8490-51049F561C7A}" destId="{A00D7BB5-32B1-4687-9784-D1A21BCE2510}" srcOrd="3" destOrd="0" presId="urn:microsoft.com/office/officeart/2016/7/layout/AccentHomeChevronProcess"/>
    <dgm:cxn modelId="{A5A0F112-5948-423E-B0BC-1ACD882A3138}" type="presParOf" srcId="{214E20A9-C5F8-4650-8381-11C91FDEA10F}" destId="{542CB268-9C4A-4A62-89F8-E62CFA0B852D}" srcOrd="3" destOrd="0" presId="urn:microsoft.com/office/officeart/2016/7/layout/AccentHomeChevronProcess"/>
    <dgm:cxn modelId="{0D451F26-017D-4AF5-A0DB-61BD2977AE1F}" type="presParOf" srcId="{214E20A9-C5F8-4650-8381-11C91FDEA10F}" destId="{45BD9531-C396-40AB-9712-175A85149637}" srcOrd="4" destOrd="0" presId="urn:microsoft.com/office/officeart/2016/7/layout/AccentHomeChevronProcess"/>
    <dgm:cxn modelId="{382F1894-3448-4D35-A4B1-F801768A8FE5}" type="presParOf" srcId="{45BD9531-C396-40AB-9712-175A85149637}" destId="{A2B98EFC-DC65-4945-98AE-F89C76AFEABC}" srcOrd="0" destOrd="0" presId="urn:microsoft.com/office/officeart/2016/7/layout/AccentHomeChevronProcess"/>
    <dgm:cxn modelId="{04F3828E-5221-4E89-B38D-497C576028DA}" type="presParOf" srcId="{45BD9531-C396-40AB-9712-175A85149637}" destId="{9EBDE8C4-CBA2-4057-AB91-613967FCE185}" srcOrd="1" destOrd="0" presId="urn:microsoft.com/office/officeart/2016/7/layout/AccentHomeChevronProcess"/>
    <dgm:cxn modelId="{8BB770AA-D719-4462-9D93-19D88ABF900F}" type="presParOf" srcId="{45BD9531-C396-40AB-9712-175A85149637}" destId="{41FB3AB8-75F1-470C-A4BB-9FF249444105}" srcOrd="2" destOrd="0" presId="urn:microsoft.com/office/officeart/2016/7/layout/AccentHomeChevronProcess"/>
    <dgm:cxn modelId="{DF9ACE1C-D3C3-4570-BA69-907DA1015521}" type="presParOf" srcId="{45BD9531-C396-40AB-9712-175A85149637}" destId="{FD9498FF-B20E-445C-B04C-A62439962EF7}" srcOrd="3" destOrd="0" presId="urn:microsoft.com/office/officeart/2016/7/layout/AccentHomeChevro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D107A6-FE47-4742-8086-8634178A9E41}"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40E73183-0733-4E18-8F00-BD421B812BA1}">
      <dgm:prSet/>
      <dgm:spPr/>
      <dgm:t>
        <a:bodyPr/>
        <a:lstStyle/>
        <a:p>
          <a:r>
            <a:rPr lang="en-GB"/>
            <a:t>In 2009 Tesla had to recall 345 of its Roadsters </a:t>
          </a:r>
          <a:endParaRPr lang="en-US"/>
        </a:p>
      </dgm:t>
    </dgm:pt>
    <dgm:pt modelId="{6C47976D-A661-4F7C-BAA9-71196E252000}" type="parTrans" cxnId="{4C1165AF-F5B3-498B-963F-3F35A025F123}">
      <dgm:prSet/>
      <dgm:spPr/>
      <dgm:t>
        <a:bodyPr/>
        <a:lstStyle/>
        <a:p>
          <a:endParaRPr lang="en-US"/>
        </a:p>
      </dgm:t>
    </dgm:pt>
    <dgm:pt modelId="{0A072FC7-6670-43AE-9702-CB214F7B994B}" type="sibTrans" cxnId="{4C1165AF-F5B3-498B-963F-3F35A025F123}">
      <dgm:prSet/>
      <dgm:spPr/>
      <dgm:t>
        <a:bodyPr/>
        <a:lstStyle/>
        <a:p>
          <a:endParaRPr lang="en-US"/>
        </a:p>
      </dgm:t>
    </dgm:pt>
    <dgm:pt modelId="{1ED9EC8C-3B71-4F4E-AC3A-E9B646187840}">
      <dgm:prSet/>
      <dgm:spPr/>
      <dgm:t>
        <a:bodyPr/>
        <a:lstStyle/>
        <a:p>
          <a:r>
            <a:rPr lang="en-GB"/>
            <a:t>Issues with paint finish </a:t>
          </a:r>
          <a:endParaRPr lang="en-US"/>
        </a:p>
      </dgm:t>
    </dgm:pt>
    <dgm:pt modelId="{46F36D89-DE31-418F-944C-DE7729334799}" type="parTrans" cxnId="{7FF2B43B-0338-423B-818C-AD07E496E58A}">
      <dgm:prSet/>
      <dgm:spPr/>
      <dgm:t>
        <a:bodyPr/>
        <a:lstStyle/>
        <a:p>
          <a:endParaRPr lang="en-US"/>
        </a:p>
      </dgm:t>
    </dgm:pt>
    <dgm:pt modelId="{4162B57F-FFDE-4C72-B100-4620A4FB6FBA}" type="sibTrans" cxnId="{7FF2B43B-0338-423B-818C-AD07E496E58A}">
      <dgm:prSet/>
      <dgm:spPr/>
      <dgm:t>
        <a:bodyPr/>
        <a:lstStyle/>
        <a:p>
          <a:endParaRPr lang="en-US"/>
        </a:p>
      </dgm:t>
    </dgm:pt>
    <dgm:pt modelId="{74E48BF1-1705-4A96-A45B-CDAC28AD5222}">
      <dgm:prSet/>
      <dgm:spPr/>
      <dgm:t>
        <a:bodyPr/>
        <a:lstStyle/>
        <a:p>
          <a:r>
            <a:rPr lang="en-GB"/>
            <a:t>Door, window, and trunk defects </a:t>
          </a:r>
          <a:endParaRPr lang="en-US"/>
        </a:p>
      </dgm:t>
    </dgm:pt>
    <dgm:pt modelId="{0C2F5260-DEAE-488A-9A5C-839BFF57DFE3}" type="parTrans" cxnId="{98BBB1E1-9301-4F65-8DC0-B3CF9BD4EB4B}">
      <dgm:prSet/>
      <dgm:spPr/>
      <dgm:t>
        <a:bodyPr/>
        <a:lstStyle/>
        <a:p>
          <a:endParaRPr lang="en-US"/>
        </a:p>
      </dgm:t>
    </dgm:pt>
    <dgm:pt modelId="{802D7A94-D399-48E8-9E50-310733240935}" type="sibTrans" cxnId="{98BBB1E1-9301-4F65-8DC0-B3CF9BD4EB4B}">
      <dgm:prSet/>
      <dgm:spPr/>
      <dgm:t>
        <a:bodyPr/>
        <a:lstStyle/>
        <a:p>
          <a:endParaRPr lang="en-US"/>
        </a:p>
      </dgm:t>
    </dgm:pt>
    <dgm:pt modelId="{2BB449EA-4103-45A9-B4E3-0042C92125DB}" type="pres">
      <dgm:prSet presAssocID="{7ED107A6-FE47-4742-8086-8634178A9E41}" presName="outerComposite" presStyleCnt="0">
        <dgm:presLayoutVars>
          <dgm:chMax val="5"/>
          <dgm:dir/>
          <dgm:resizeHandles val="exact"/>
        </dgm:presLayoutVars>
      </dgm:prSet>
      <dgm:spPr/>
    </dgm:pt>
    <dgm:pt modelId="{F5C211EE-CAD4-48F7-B610-6A5CFED04DB0}" type="pres">
      <dgm:prSet presAssocID="{7ED107A6-FE47-4742-8086-8634178A9E41}" presName="dummyMaxCanvas" presStyleCnt="0">
        <dgm:presLayoutVars/>
      </dgm:prSet>
      <dgm:spPr/>
    </dgm:pt>
    <dgm:pt modelId="{F0617FD3-D791-4BA3-8485-401C1A4C43F1}" type="pres">
      <dgm:prSet presAssocID="{7ED107A6-FE47-4742-8086-8634178A9E41}" presName="ThreeNodes_1" presStyleLbl="node1" presStyleIdx="0" presStyleCnt="3">
        <dgm:presLayoutVars>
          <dgm:bulletEnabled val="1"/>
        </dgm:presLayoutVars>
      </dgm:prSet>
      <dgm:spPr/>
    </dgm:pt>
    <dgm:pt modelId="{D6F282C9-D52F-4B2F-8CDE-EBAD09E35B9E}" type="pres">
      <dgm:prSet presAssocID="{7ED107A6-FE47-4742-8086-8634178A9E41}" presName="ThreeNodes_2" presStyleLbl="node1" presStyleIdx="1" presStyleCnt="3">
        <dgm:presLayoutVars>
          <dgm:bulletEnabled val="1"/>
        </dgm:presLayoutVars>
      </dgm:prSet>
      <dgm:spPr/>
    </dgm:pt>
    <dgm:pt modelId="{A2E437EF-3128-4EF7-8E06-4A7F5B81608E}" type="pres">
      <dgm:prSet presAssocID="{7ED107A6-FE47-4742-8086-8634178A9E41}" presName="ThreeNodes_3" presStyleLbl="node1" presStyleIdx="2" presStyleCnt="3">
        <dgm:presLayoutVars>
          <dgm:bulletEnabled val="1"/>
        </dgm:presLayoutVars>
      </dgm:prSet>
      <dgm:spPr/>
    </dgm:pt>
    <dgm:pt modelId="{E73FBFB6-804F-402E-9F57-D4CE5D62FF49}" type="pres">
      <dgm:prSet presAssocID="{7ED107A6-FE47-4742-8086-8634178A9E41}" presName="ThreeConn_1-2" presStyleLbl="fgAccFollowNode1" presStyleIdx="0" presStyleCnt="2">
        <dgm:presLayoutVars>
          <dgm:bulletEnabled val="1"/>
        </dgm:presLayoutVars>
      </dgm:prSet>
      <dgm:spPr/>
    </dgm:pt>
    <dgm:pt modelId="{9EC492DF-364F-4464-930B-739D4E8BED4A}" type="pres">
      <dgm:prSet presAssocID="{7ED107A6-FE47-4742-8086-8634178A9E41}" presName="ThreeConn_2-3" presStyleLbl="fgAccFollowNode1" presStyleIdx="1" presStyleCnt="2">
        <dgm:presLayoutVars>
          <dgm:bulletEnabled val="1"/>
        </dgm:presLayoutVars>
      </dgm:prSet>
      <dgm:spPr/>
    </dgm:pt>
    <dgm:pt modelId="{E31DB18D-A98F-4E69-961F-C531B1828AA0}" type="pres">
      <dgm:prSet presAssocID="{7ED107A6-FE47-4742-8086-8634178A9E41}" presName="ThreeNodes_1_text" presStyleLbl="node1" presStyleIdx="2" presStyleCnt="3">
        <dgm:presLayoutVars>
          <dgm:bulletEnabled val="1"/>
        </dgm:presLayoutVars>
      </dgm:prSet>
      <dgm:spPr/>
    </dgm:pt>
    <dgm:pt modelId="{6B5099B9-BE1A-47CE-B7D7-0088E99EE446}" type="pres">
      <dgm:prSet presAssocID="{7ED107A6-FE47-4742-8086-8634178A9E41}" presName="ThreeNodes_2_text" presStyleLbl="node1" presStyleIdx="2" presStyleCnt="3">
        <dgm:presLayoutVars>
          <dgm:bulletEnabled val="1"/>
        </dgm:presLayoutVars>
      </dgm:prSet>
      <dgm:spPr/>
    </dgm:pt>
    <dgm:pt modelId="{C0BD7314-FA84-4EED-82D4-D7CBCB351DB4}" type="pres">
      <dgm:prSet presAssocID="{7ED107A6-FE47-4742-8086-8634178A9E41}" presName="ThreeNodes_3_text" presStyleLbl="node1" presStyleIdx="2" presStyleCnt="3">
        <dgm:presLayoutVars>
          <dgm:bulletEnabled val="1"/>
        </dgm:presLayoutVars>
      </dgm:prSet>
      <dgm:spPr/>
    </dgm:pt>
  </dgm:ptLst>
  <dgm:cxnLst>
    <dgm:cxn modelId="{5CAF0813-7F2F-4E0F-87E6-4B9BB67F1710}" type="presOf" srcId="{0A072FC7-6670-43AE-9702-CB214F7B994B}" destId="{E73FBFB6-804F-402E-9F57-D4CE5D62FF49}" srcOrd="0" destOrd="0" presId="urn:microsoft.com/office/officeart/2005/8/layout/vProcess5"/>
    <dgm:cxn modelId="{84A7D321-D71F-4A59-A82D-90D6E4CE01EC}" type="presOf" srcId="{1ED9EC8C-3B71-4F4E-AC3A-E9B646187840}" destId="{D6F282C9-D52F-4B2F-8CDE-EBAD09E35B9E}" srcOrd="0" destOrd="0" presId="urn:microsoft.com/office/officeart/2005/8/layout/vProcess5"/>
    <dgm:cxn modelId="{7FF2B43B-0338-423B-818C-AD07E496E58A}" srcId="{7ED107A6-FE47-4742-8086-8634178A9E41}" destId="{1ED9EC8C-3B71-4F4E-AC3A-E9B646187840}" srcOrd="1" destOrd="0" parTransId="{46F36D89-DE31-418F-944C-DE7729334799}" sibTransId="{4162B57F-FFDE-4C72-B100-4620A4FB6FBA}"/>
    <dgm:cxn modelId="{B0EC854B-1059-4FC0-BA60-87D95D77DA2E}" type="presOf" srcId="{40E73183-0733-4E18-8F00-BD421B812BA1}" destId="{E31DB18D-A98F-4E69-961F-C531B1828AA0}" srcOrd="1" destOrd="0" presId="urn:microsoft.com/office/officeart/2005/8/layout/vProcess5"/>
    <dgm:cxn modelId="{30B3846D-B50A-4846-81B9-32317BD3E0EC}" type="presOf" srcId="{74E48BF1-1705-4A96-A45B-CDAC28AD5222}" destId="{C0BD7314-FA84-4EED-82D4-D7CBCB351DB4}" srcOrd="1" destOrd="0" presId="urn:microsoft.com/office/officeart/2005/8/layout/vProcess5"/>
    <dgm:cxn modelId="{D7730A7A-AE3F-4F69-A0DD-B0A28B8A1CCC}" type="presOf" srcId="{7ED107A6-FE47-4742-8086-8634178A9E41}" destId="{2BB449EA-4103-45A9-B4E3-0042C92125DB}" srcOrd="0" destOrd="0" presId="urn:microsoft.com/office/officeart/2005/8/layout/vProcess5"/>
    <dgm:cxn modelId="{742EAB7C-3272-487D-9BFF-0FB9ECF4C8B9}" type="presOf" srcId="{74E48BF1-1705-4A96-A45B-CDAC28AD5222}" destId="{A2E437EF-3128-4EF7-8E06-4A7F5B81608E}" srcOrd="0" destOrd="0" presId="urn:microsoft.com/office/officeart/2005/8/layout/vProcess5"/>
    <dgm:cxn modelId="{4C1165AF-F5B3-498B-963F-3F35A025F123}" srcId="{7ED107A6-FE47-4742-8086-8634178A9E41}" destId="{40E73183-0733-4E18-8F00-BD421B812BA1}" srcOrd="0" destOrd="0" parTransId="{6C47976D-A661-4F7C-BAA9-71196E252000}" sibTransId="{0A072FC7-6670-43AE-9702-CB214F7B994B}"/>
    <dgm:cxn modelId="{F788E7D6-FFEF-40DD-8D11-0839794B1EB4}" type="presOf" srcId="{40E73183-0733-4E18-8F00-BD421B812BA1}" destId="{F0617FD3-D791-4BA3-8485-401C1A4C43F1}" srcOrd="0" destOrd="0" presId="urn:microsoft.com/office/officeart/2005/8/layout/vProcess5"/>
    <dgm:cxn modelId="{98BBB1E1-9301-4F65-8DC0-B3CF9BD4EB4B}" srcId="{7ED107A6-FE47-4742-8086-8634178A9E41}" destId="{74E48BF1-1705-4A96-A45B-CDAC28AD5222}" srcOrd="2" destOrd="0" parTransId="{0C2F5260-DEAE-488A-9A5C-839BFF57DFE3}" sibTransId="{802D7A94-D399-48E8-9E50-310733240935}"/>
    <dgm:cxn modelId="{412CADEB-19B2-41A2-A9C3-361DF1B308AF}" type="presOf" srcId="{1ED9EC8C-3B71-4F4E-AC3A-E9B646187840}" destId="{6B5099B9-BE1A-47CE-B7D7-0088E99EE446}" srcOrd="1" destOrd="0" presId="urn:microsoft.com/office/officeart/2005/8/layout/vProcess5"/>
    <dgm:cxn modelId="{9D06CAF2-E382-4D88-8346-DC2380DFB76C}" type="presOf" srcId="{4162B57F-FFDE-4C72-B100-4620A4FB6FBA}" destId="{9EC492DF-364F-4464-930B-739D4E8BED4A}" srcOrd="0" destOrd="0" presId="urn:microsoft.com/office/officeart/2005/8/layout/vProcess5"/>
    <dgm:cxn modelId="{1B00F9F0-47F3-4497-AFCB-B6CC73437622}" type="presParOf" srcId="{2BB449EA-4103-45A9-B4E3-0042C92125DB}" destId="{F5C211EE-CAD4-48F7-B610-6A5CFED04DB0}" srcOrd="0" destOrd="0" presId="urn:microsoft.com/office/officeart/2005/8/layout/vProcess5"/>
    <dgm:cxn modelId="{BDBEDA44-EB5E-4C53-ADE1-0E9753B4AF57}" type="presParOf" srcId="{2BB449EA-4103-45A9-B4E3-0042C92125DB}" destId="{F0617FD3-D791-4BA3-8485-401C1A4C43F1}" srcOrd="1" destOrd="0" presId="urn:microsoft.com/office/officeart/2005/8/layout/vProcess5"/>
    <dgm:cxn modelId="{16B86172-F7B0-4AC6-B4FF-794C751D48A6}" type="presParOf" srcId="{2BB449EA-4103-45A9-B4E3-0042C92125DB}" destId="{D6F282C9-D52F-4B2F-8CDE-EBAD09E35B9E}" srcOrd="2" destOrd="0" presId="urn:microsoft.com/office/officeart/2005/8/layout/vProcess5"/>
    <dgm:cxn modelId="{11896316-9940-4E00-B037-027DD39AAB69}" type="presParOf" srcId="{2BB449EA-4103-45A9-B4E3-0042C92125DB}" destId="{A2E437EF-3128-4EF7-8E06-4A7F5B81608E}" srcOrd="3" destOrd="0" presId="urn:microsoft.com/office/officeart/2005/8/layout/vProcess5"/>
    <dgm:cxn modelId="{DFE6E24A-D036-45A0-990F-D7F4E5EDF2CB}" type="presParOf" srcId="{2BB449EA-4103-45A9-B4E3-0042C92125DB}" destId="{E73FBFB6-804F-402E-9F57-D4CE5D62FF49}" srcOrd="4" destOrd="0" presId="urn:microsoft.com/office/officeart/2005/8/layout/vProcess5"/>
    <dgm:cxn modelId="{902D3689-6ABB-4978-9123-06013D6C46FB}" type="presParOf" srcId="{2BB449EA-4103-45A9-B4E3-0042C92125DB}" destId="{9EC492DF-364F-4464-930B-739D4E8BED4A}" srcOrd="5" destOrd="0" presId="urn:microsoft.com/office/officeart/2005/8/layout/vProcess5"/>
    <dgm:cxn modelId="{6A49B2CA-6A33-48CD-9865-79D7FA5B0C6C}" type="presParOf" srcId="{2BB449EA-4103-45A9-B4E3-0042C92125DB}" destId="{E31DB18D-A98F-4E69-961F-C531B1828AA0}" srcOrd="6" destOrd="0" presId="urn:microsoft.com/office/officeart/2005/8/layout/vProcess5"/>
    <dgm:cxn modelId="{6821C738-5A0B-47BA-8058-C6A494B0A871}" type="presParOf" srcId="{2BB449EA-4103-45A9-B4E3-0042C92125DB}" destId="{6B5099B9-BE1A-47CE-B7D7-0088E99EE446}" srcOrd="7" destOrd="0" presId="urn:microsoft.com/office/officeart/2005/8/layout/vProcess5"/>
    <dgm:cxn modelId="{D7ECA471-5956-4AA2-B06A-F2C4948245EB}" type="presParOf" srcId="{2BB449EA-4103-45A9-B4E3-0042C92125DB}" destId="{C0BD7314-FA84-4EED-82D4-D7CBCB351DB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0A1143-90FD-4880-898E-0CDD01D48FF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E150D0D-D5C4-4819-A0E1-FD6F261AABD3}">
      <dgm:prSet/>
      <dgm:spPr/>
      <dgm:t>
        <a:bodyPr/>
        <a:lstStyle/>
        <a:p>
          <a:r>
            <a:rPr lang="en-GB"/>
            <a:t>Tesla self driving - three-dimensional maps and cameras, as well as radar and ultrasonic sensors in their autonomous vehicles </a:t>
          </a:r>
          <a:endParaRPr lang="en-US"/>
        </a:p>
      </dgm:t>
    </dgm:pt>
    <dgm:pt modelId="{059D5349-0ABC-4AC9-96EA-F425A63BB8B1}" type="parTrans" cxnId="{437C554A-75CD-4F8A-A992-776F1FD74169}">
      <dgm:prSet/>
      <dgm:spPr/>
      <dgm:t>
        <a:bodyPr/>
        <a:lstStyle/>
        <a:p>
          <a:endParaRPr lang="en-US"/>
        </a:p>
      </dgm:t>
    </dgm:pt>
    <dgm:pt modelId="{9FCB5F15-7E51-4C46-91D3-DC25B7F0FF14}" type="sibTrans" cxnId="{437C554A-75CD-4F8A-A992-776F1FD74169}">
      <dgm:prSet/>
      <dgm:spPr/>
      <dgm:t>
        <a:bodyPr/>
        <a:lstStyle/>
        <a:p>
          <a:endParaRPr lang="en-US"/>
        </a:p>
      </dgm:t>
    </dgm:pt>
    <dgm:pt modelId="{E9D79355-41CB-4FB3-AFBE-76BD4A4CBC77}">
      <dgm:prSet/>
      <dgm:spPr/>
      <dgm:t>
        <a:bodyPr/>
        <a:lstStyle/>
        <a:p>
          <a:r>
            <a:rPr lang="en-GB"/>
            <a:t>Tesla is using Wi-fi to update the software of its vehicles </a:t>
          </a:r>
          <a:endParaRPr lang="en-US"/>
        </a:p>
      </dgm:t>
    </dgm:pt>
    <dgm:pt modelId="{E4A0C0F0-E35E-496C-BEBB-F7D56E6053E4}" type="parTrans" cxnId="{B7D95C55-0D99-4E2B-9AE1-0CA09E1F8B82}">
      <dgm:prSet/>
      <dgm:spPr/>
      <dgm:t>
        <a:bodyPr/>
        <a:lstStyle/>
        <a:p>
          <a:endParaRPr lang="en-US"/>
        </a:p>
      </dgm:t>
    </dgm:pt>
    <dgm:pt modelId="{A7E4E996-665D-4BEA-8210-8F8010288340}" type="sibTrans" cxnId="{B7D95C55-0D99-4E2B-9AE1-0CA09E1F8B82}">
      <dgm:prSet/>
      <dgm:spPr/>
      <dgm:t>
        <a:bodyPr/>
        <a:lstStyle/>
        <a:p>
          <a:endParaRPr lang="en-US"/>
        </a:p>
      </dgm:t>
    </dgm:pt>
    <dgm:pt modelId="{1158E4E2-009A-4475-99B1-050EB12EF654}">
      <dgm:prSet/>
      <dgm:spPr/>
      <dgm:t>
        <a:bodyPr/>
        <a:lstStyle/>
        <a:p>
          <a:r>
            <a:rPr lang="en-GB"/>
            <a:t>Tesla is using E-commerce to sell their products</a:t>
          </a:r>
          <a:endParaRPr lang="en-US"/>
        </a:p>
      </dgm:t>
    </dgm:pt>
    <dgm:pt modelId="{392C6FD0-93A1-4D1D-A07C-63EE8970EE45}" type="parTrans" cxnId="{1A81CA6B-FA49-4028-B11B-0A6A1046A90F}">
      <dgm:prSet/>
      <dgm:spPr/>
      <dgm:t>
        <a:bodyPr/>
        <a:lstStyle/>
        <a:p>
          <a:endParaRPr lang="en-US"/>
        </a:p>
      </dgm:t>
    </dgm:pt>
    <dgm:pt modelId="{AA029248-DD29-480F-8E01-E87BF44873F3}" type="sibTrans" cxnId="{1A81CA6B-FA49-4028-B11B-0A6A1046A90F}">
      <dgm:prSet/>
      <dgm:spPr/>
      <dgm:t>
        <a:bodyPr/>
        <a:lstStyle/>
        <a:p>
          <a:endParaRPr lang="en-US"/>
        </a:p>
      </dgm:t>
    </dgm:pt>
    <dgm:pt modelId="{5547FB1E-AD99-45D3-9E27-6CB92AE19C0D}" type="pres">
      <dgm:prSet presAssocID="{E20A1143-90FD-4880-898E-0CDD01D48FFD}" presName="linear" presStyleCnt="0">
        <dgm:presLayoutVars>
          <dgm:animLvl val="lvl"/>
          <dgm:resizeHandles val="exact"/>
        </dgm:presLayoutVars>
      </dgm:prSet>
      <dgm:spPr/>
    </dgm:pt>
    <dgm:pt modelId="{F62CA598-5AA8-4BCF-8E04-CBB41BE65BFE}" type="pres">
      <dgm:prSet presAssocID="{5E150D0D-D5C4-4819-A0E1-FD6F261AABD3}" presName="parentText" presStyleLbl="node1" presStyleIdx="0" presStyleCnt="3">
        <dgm:presLayoutVars>
          <dgm:chMax val="0"/>
          <dgm:bulletEnabled val="1"/>
        </dgm:presLayoutVars>
      </dgm:prSet>
      <dgm:spPr/>
    </dgm:pt>
    <dgm:pt modelId="{C37A2180-3F61-4688-98AE-0512EA191139}" type="pres">
      <dgm:prSet presAssocID="{9FCB5F15-7E51-4C46-91D3-DC25B7F0FF14}" presName="spacer" presStyleCnt="0"/>
      <dgm:spPr/>
    </dgm:pt>
    <dgm:pt modelId="{8B0EDD97-D10F-4C0A-83A4-26FA609B4DAF}" type="pres">
      <dgm:prSet presAssocID="{E9D79355-41CB-4FB3-AFBE-76BD4A4CBC77}" presName="parentText" presStyleLbl="node1" presStyleIdx="1" presStyleCnt="3">
        <dgm:presLayoutVars>
          <dgm:chMax val="0"/>
          <dgm:bulletEnabled val="1"/>
        </dgm:presLayoutVars>
      </dgm:prSet>
      <dgm:spPr/>
    </dgm:pt>
    <dgm:pt modelId="{88C1AEEC-9FCF-46F1-892F-3CDDE52D76D0}" type="pres">
      <dgm:prSet presAssocID="{A7E4E996-665D-4BEA-8210-8F8010288340}" presName="spacer" presStyleCnt="0"/>
      <dgm:spPr/>
    </dgm:pt>
    <dgm:pt modelId="{7F5F3A07-85C8-4CE2-A50E-3C3785671D4A}" type="pres">
      <dgm:prSet presAssocID="{1158E4E2-009A-4475-99B1-050EB12EF654}" presName="parentText" presStyleLbl="node1" presStyleIdx="2" presStyleCnt="3">
        <dgm:presLayoutVars>
          <dgm:chMax val="0"/>
          <dgm:bulletEnabled val="1"/>
        </dgm:presLayoutVars>
      </dgm:prSet>
      <dgm:spPr/>
    </dgm:pt>
  </dgm:ptLst>
  <dgm:cxnLst>
    <dgm:cxn modelId="{8F51B20E-7537-4DB3-A146-8E9B00F4A431}" type="presOf" srcId="{5E150D0D-D5C4-4819-A0E1-FD6F261AABD3}" destId="{F62CA598-5AA8-4BCF-8E04-CBB41BE65BFE}" srcOrd="0" destOrd="0" presId="urn:microsoft.com/office/officeart/2005/8/layout/vList2"/>
    <dgm:cxn modelId="{B39AA264-4BC7-4662-A264-0C89F4D097B3}" type="presOf" srcId="{1158E4E2-009A-4475-99B1-050EB12EF654}" destId="{7F5F3A07-85C8-4CE2-A50E-3C3785671D4A}" srcOrd="0" destOrd="0" presId="urn:microsoft.com/office/officeart/2005/8/layout/vList2"/>
    <dgm:cxn modelId="{437C554A-75CD-4F8A-A992-776F1FD74169}" srcId="{E20A1143-90FD-4880-898E-0CDD01D48FFD}" destId="{5E150D0D-D5C4-4819-A0E1-FD6F261AABD3}" srcOrd="0" destOrd="0" parTransId="{059D5349-0ABC-4AC9-96EA-F425A63BB8B1}" sibTransId="{9FCB5F15-7E51-4C46-91D3-DC25B7F0FF14}"/>
    <dgm:cxn modelId="{1A81CA6B-FA49-4028-B11B-0A6A1046A90F}" srcId="{E20A1143-90FD-4880-898E-0CDD01D48FFD}" destId="{1158E4E2-009A-4475-99B1-050EB12EF654}" srcOrd="2" destOrd="0" parTransId="{392C6FD0-93A1-4D1D-A07C-63EE8970EE45}" sibTransId="{AA029248-DD29-480F-8E01-E87BF44873F3}"/>
    <dgm:cxn modelId="{B7D95C55-0D99-4E2B-9AE1-0CA09E1F8B82}" srcId="{E20A1143-90FD-4880-898E-0CDD01D48FFD}" destId="{E9D79355-41CB-4FB3-AFBE-76BD4A4CBC77}" srcOrd="1" destOrd="0" parTransId="{E4A0C0F0-E35E-496C-BEBB-F7D56E6053E4}" sibTransId="{A7E4E996-665D-4BEA-8210-8F8010288340}"/>
    <dgm:cxn modelId="{C83FFF5A-5DFE-41B9-870B-E8A6BFF4589C}" type="presOf" srcId="{E9D79355-41CB-4FB3-AFBE-76BD4A4CBC77}" destId="{8B0EDD97-D10F-4C0A-83A4-26FA609B4DAF}" srcOrd="0" destOrd="0" presId="urn:microsoft.com/office/officeart/2005/8/layout/vList2"/>
    <dgm:cxn modelId="{E48D7A88-146C-4587-91B4-5B5E2AAEF498}" type="presOf" srcId="{E20A1143-90FD-4880-898E-0CDD01D48FFD}" destId="{5547FB1E-AD99-45D3-9E27-6CB92AE19C0D}" srcOrd="0" destOrd="0" presId="urn:microsoft.com/office/officeart/2005/8/layout/vList2"/>
    <dgm:cxn modelId="{B7D6256B-38D3-4378-8289-2563A0FD3A6A}" type="presParOf" srcId="{5547FB1E-AD99-45D3-9E27-6CB92AE19C0D}" destId="{F62CA598-5AA8-4BCF-8E04-CBB41BE65BFE}" srcOrd="0" destOrd="0" presId="urn:microsoft.com/office/officeart/2005/8/layout/vList2"/>
    <dgm:cxn modelId="{95544168-492C-483E-8137-EB4C8CE1A9D5}" type="presParOf" srcId="{5547FB1E-AD99-45D3-9E27-6CB92AE19C0D}" destId="{C37A2180-3F61-4688-98AE-0512EA191139}" srcOrd="1" destOrd="0" presId="urn:microsoft.com/office/officeart/2005/8/layout/vList2"/>
    <dgm:cxn modelId="{9C90B872-FEBE-45E9-943E-88C1CDAFE2D7}" type="presParOf" srcId="{5547FB1E-AD99-45D3-9E27-6CB92AE19C0D}" destId="{8B0EDD97-D10F-4C0A-83A4-26FA609B4DAF}" srcOrd="2" destOrd="0" presId="urn:microsoft.com/office/officeart/2005/8/layout/vList2"/>
    <dgm:cxn modelId="{4AA880B5-169C-4925-BF09-778326BC7CF7}" type="presParOf" srcId="{5547FB1E-AD99-45D3-9E27-6CB92AE19C0D}" destId="{88C1AEEC-9FCF-46F1-892F-3CDDE52D76D0}" srcOrd="3" destOrd="0" presId="urn:microsoft.com/office/officeart/2005/8/layout/vList2"/>
    <dgm:cxn modelId="{609EE08B-08D0-474C-B4D5-851DB051A89C}" type="presParOf" srcId="{5547FB1E-AD99-45D3-9E27-6CB92AE19C0D}" destId="{7F5F3A07-85C8-4CE2-A50E-3C3785671D4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5337FB-557E-4C13-9213-06DD7C377CC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0EBEFF-EC87-46A3-B373-216EA40F09CC}">
      <dgm:prSet/>
      <dgm:spPr/>
      <dgm:t>
        <a:bodyPr/>
        <a:lstStyle/>
        <a:p>
          <a:r>
            <a:rPr lang="en-GB"/>
            <a:t>Tesla is a sustainable energy company, not just a transportation company</a:t>
          </a:r>
          <a:endParaRPr lang="en-US"/>
        </a:p>
      </dgm:t>
    </dgm:pt>
    <dgm:pt modelId="{89791614-2E54-45BE-ABFE-75BE1CF5BCE0}" type="parTrans" cxnId="{D90C1936-D59E-4E4B-981E-0467AAD6BE8B}">
      <dgm:prSet/>
      <dgm:spPr/>
      <dgm:t>
        <a:bodyPr/>
        <a:lstStyle/>
        <a:p>
          <a:endParaRPr lang="en-US"/>
        </a:p>
      </dgm:t>
    </dgm:pt>
    <dgm:pt modelId="{D66663C7-F649-4B51-B512-8F35F8D2DF1A}" type="sibTrans" cxnId="{D90C1936-D59E-4E4B-981E-0467AAD6BE8B}">
      <dgm:prSet/>
      <dgm:spPr/>
      <dgm:t>
        <a:bodyPr/>
        <a:lstStyle/>
        <a:p>
          <a:endParaRPr lang="en-US"/>
        </a:p>
      </dgm:t>
    </dgm:pt>
    <dgm:pt modelId="{B98CB572-CAB5-4073-86AE-E471097F963A}">
      <dgm:prSet/>
      <dgm:spPr/>
      <dgm:t>
        <a:bodyPr/>
        <a:lstStyle/>
        <a:p>
          <a:r>
            <a:rPr lang="en-GB"/>
            <a:t>Tesla's mission is to accelerate the world's transition to sustainable energy </a:t>
          </a:r>
          <a:endParaRPr lang="en-US"/>
        </a:p>
      </dgm:t>
    </dgm:pt>
    <dgm:pt modelId="{EC3AAF75-53C5-46F4-81AB-5788A5A026AD}" type="parTrans" cxnId="{C9D1C6AB-AEF5-47D4-BF99-CB26A6A8E129}">
      <dgm:prSet/>
      <dgm:spPr/>
      <dgm:t>
        <a:bodyPr/>
        <a:lstStyle/>
        <a:p>
          <a:endParaRPr lang="en-US"/>
        </a:p>
      </dgm:t>
    </dgm:pt>
    <dgm:pt modelId="{3F8514B3-3BA1-4D11-8B99-57B829FDC006}" type="sibTrans" cxnId="{C9D1C6AB-AEF5-47D4-BF99-CB26A6A8E129}">
      <dgm:prSet/>
      <dgm:spPr/>
      <dgm:t>
        <a:bodyPr/>
        <a:lstStyle/>
        <a:p>
          <a:endParaRPr lang="en-US"/>
        </a:p>
      </dgm:t>
    </dgm:pt>
    <dgm:pt modelId="{29ED8B1C-0565-4C3B-B938-A45EA3C514D8}" type="pres">
      <dgm:prSet presAssocID="{B35337FB-557E-4C13-9213-06DD7C377CC6}" presName="linear" presStyleCnt="0">
        <dgm:presLayoutVars>
          <dgm:animLvl val="lvl"/>
          <dgm:resizeHandles val="exact"/>
        </dgm:presLayoutVars>
      </dgm:prSet>
      <dgm:spPr/>
    </dgm:pt>
    <dgm:pt modelId="{B2634945-C127-426D-9852-631E08121C1B}" type="pres">
      <dgm:prSet presAssocID="{8A0EBEFF-EC87-46A3-B373-216EA40F09CC}" presName="parentText" presStyleLbl="node1" presStyleIdx="0" presStyleCnt="2">
        <dgm:presLayoutVars>
          <dgm:chMax val="0"/>
          <dgm:bulletEnabled val="1"/>
        </dgm:presLayoutVars>
      </dgm:prSet>
      <dgm:spPr/>
    </dgm:pt>
    <dgm:pt modelId="{1B910348-BE12-4577-A8E5-BFB7ECDE42C3}" type="pres">
      <dgm:prSet presAssocID="{D66663C7-F649-4B51-B512-8F35F8D2DF1A}" presName="spacer" presStyleCnt="0"/>
      <dgm:spPr/>
    </dgm:pt>
    <dgm:pt modelId="{3C9CD4FC-A31C-4143-BAE2-359A28E3D5E5}" type="pres">
      <dgm:prSet presAssocID="{B98CB572-CAB5-4073-86AE-E471097F963A}" presName="parentText" presStyleLbl="node1" presStyleIdx="1" presStyleCnt="2">
        <dgm:presLayoutVars>
          <dgm:chMax val="0"/>
          <dgm:bulletEnabled val="1"/>
        </dgm:presLayoutVars>
      </dgm:prSet>
      <dgm:spPr/>
    </dgm:pt>
  </dgm:ptLst>
  <dgm:cxnLst>
    <dgm:cxn modelId="{51080501-4D8F-4128-B0EE-AF0658A75429}" type="presOf" srcId="{B98CB572-CAB5-4073-86AE-E471097F963A}" destId="{3C9CD4FC-A31C-4143-BAE2-359A28E3D5E5}" srcOrd="0" destOrd="0" presId="urn:microsoft.com/office/officeart/2005/8/layout/vList2"/>
    <dgm:cxn modelId="{D90C1936-D59E-4E4B-981E-0467AAD6BE8B}" srcId="{B35337FB-557E-4C13-9213-06DD7C377CC6}" destId="{8A0EBEFF-EC87-46A3-B373-216EA40F09CC}" srcOrd="0" destOrd="0" parTransId="{89791614-2E54-45BE-ABFE-75BE1CF5BCE0}" sibTransId="{D66663C7-F649-4B51-B512-8F35F8D2DF1A}"/>
    <dgm:cxn modelId="{1E7A6C9C-FCAB-40F9-95BF-2275BE33ECF7}" type="presOf" srcId="{8A0EBEFF-EC87-46A3-B373-216EA40F09CC}" destId="{B2634945-C127-426D-9852-631E08121C1B}" srcOrd="0" destOrd="0" presId="urn:microsoft.com/office/officeart/2005/8/layout/vList2"/>
    <dgm:cxn modelId="{C9D1C6AB-AEF5-47D4-BF99-CB26A6A8E129}" srcId="{B35337FB-557E-4C13-9213-06DD7C377CC6}" destId="{B98CB572-CAB5-4073-86AE-E471097F963A}" srcOrd="1" destOrd="0" parTransId="{EC3AAF75-53C5-46F4-81AB-5788A5A026AD}" sibTransId="{3F8514B3-3BA1-4D11-8B99-57B829FDC006}"/>
    <dgm:cxn modelId="{2C00A2C8-0B19-4E6E-BF38-6B76D797C4DD}" type="presOf" srcId="{B35337FB-557E-4C13-9213-06DD7C377CC6}" destId="{29ED8B1C-0565-4C3B-B938-A45EA3C514D8}" srcOrd="0" destOrd="0" presId="urn:microsoft.com/office/officeart/2005/8/layout/vList2"/>
    <dgm:cxn modelId="{7F8E3C29-B71C-4562-AE95-9A358F969EDF}" type="presParOf" srcId="{29ED8B1C-0565-4C3B-B938-A45EA3C514D8}" destId="{B2634945-C127-426D-9852-631E08121C1B}" srcOrd="0" destOrd="0" presId="urn:microsoft.com/office/officeart/2005/8/layout/vList2"/>
    <dgm:cxn modelId="{71249C7E-ECED-48C8-8837-7B35A1D9D181}" type="presParOf" srcId="{29ED8B1C-0565-4C3B-B938-A45EA3C514D8}" destId="{1B910348-BE12-4577-A8E5-BFB7ECDE42C3}" srcOrd="1" destOrd="0" presId="urn:microsoft.com/office/officeart/2005/8/layout/vList2"/>
    <dgm:cxn modelId="{FA94FC96-185E-48E7-9978-AC9B380F57B3}" type="presParOf" srcId="{29ED8B1C-0565-4C3B-B938-A45EA3C514D8}" destId="{3C9CD4FC-A31C-4143-BAE2-359A28E3D5E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117DD-CE65-481E-B8AB-21C946306303}">
      <dsp:nvSpPr>
        <dsp:cNvPr id="0" name=""/>
        <dsp:cNvSpPr/>
      </dsp:nvSpPr>
      <dsp:spPr>
        <a:xfrm>
          <a:off x="0" y="48759"/>
          <a:ext cx="6296297" cy="1236287"/>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Martin Eberhard</a:t>
          </a:r>
        </a:p>
      </dsp:txBody>
      <dsp:txXfrm>
        <a:off x="60351" y="109110"/>
        <a:ext cx="6175595" cy="1115585"/>
      </dsp:txXfrm>
    </dsp:sp>
    <dsp:sp modelId="{0ED048D9-1204-4F35-B175-42734A3872B6}">
      <dsp:nvSpPr>
        <dsp:cNvPr id="0" name=""/>
        <dsp:cNvSpPr/>
      </dsp:nvSpPr>
      <dsp:spPr>
        <a:xfrm>
          <a:off x="0" y="1382967"/>
          <a:ext cx="6296297" cy="1236287"/>
        </a:xfrm>
        <a:prstGeom prst="roundRect">
          <a:avLst/>
        </a:prstGeom>
        <a:solidFill>
          <a:schemeClr val="accent5">
            <a:hueOff val="0"/>
            <a:satOff val="0"/>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Mark Tarpenning</a:t>
          </a:r>
        </a:p>
      </dsp:txBody>
      <dsp:txXfrm>
        <a:off x="60351" y="1443318"/>
        <a:ext cx="6175595" cy="1115585"/>
      </dsp:txXfrm>
    </dsp:sp>
    <dsp:sp modelId="{DDF2EF86-EAF2-49C4-9F04-92509AAD1838}">
      <dsp:nvSpPr>
        <dsp:cNvPr id="0" name=""/>
        <dsp:cNvSpPr/>
      </dsp:nvSpPr>
      <dsp:spPr>
        <a:xfrm>
          <a:off x="0" y="2717174"/>
          <a:ext cx="6296297" cy="1236287"/>
        </a:xfrm>
        <a:prstGeom prst="roundRect">
          <a:avLst/>
        </a:prstGeom>
        <a:solidFill>
          <a:schemeClr val="accent5">
            <a:hueOff val="0"/>
            <a:satOff val="0"/>
            <a:lumOff val="-70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Elon Musk as Chairman of Company beginning of 2004</a:t>
          </a:r>
        </a:p>
      </dsp:txBody>
      <dsp:txXfrm>
        <a:off x="60351" y="2777525"/>
        <a:ext cx="6175595" cy="1115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E33C2-BEF9-45AB-A5C6-67EB3E818972}">
      <dsp:nvSpPr>
        <dsp:cNvPr id="0" name=""/>
        <dsp:cNvSpPr/>
      </dsp:nvSpPr>
      <dsp:spPr>
        <a:xfrm>
          <a:off x="0" y="67840"/>
          <a:ext cx="6296297" cy="72722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Tesla Motors Was formed </a:t>
          </a:r>
        </a:p>
      </dsp:txBody>
      <dsp:txXfrm>
        <a:off x="35500" y="103340"/>
        <a:ext cx="6225297" cy="656228"/>
      </dsp:txXfrm>
    </dsp:sp>
    <dsp:sp modelId="{47878C7F-0DDD-468E-9807-28CD8C023F18}">
      <dsp:nvSpPr>
        <dsp:cNvPr id="0" name=""/>
        <dsp:cNvSpPr/>
      </dsp:nvSpPr>
      <dsp:spPr>
        <a:xfrm>
          <a:off x="0" y="852668"/>
          <a:ext cx="6296297" cy="727228"/>
        </a:xfrm>
        <a:prstGeom prst="roundRect">
          <a:avLst/>
        </a:prstGeom>
        <a:solidFill>
          <a:schemeClr val="accent2">
            <a:hueOff val="0"/>
            <a:satOff val="0"/>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To develop an entirely electric sport car</a:t>
          </a:r>
        </a:p>
      </dsp:txBody>
      <dsp:txXfrm>
        <a:off x="35500" y="888168"/>
        <a:ext cx="6225297" cy="656228"/>
      </dsp:txXfrm>
    </dsp:sp>
    <dsp:sp modelId="{E92D7A4B-74D2-4589-AF5B-B368FEDFC0F4}">
      <dsp:nvSpPr>
        <dsp:cNvPr id="0" name=""/>
        <dsp:cNvSpPr/>
      </dsp:nvSpPr>
      <dsp:spPr>
        <a:xfrm>
          <a:off x="0" y="1637496"/>
          <a:ext cx="6296297" cy="727228"/>
        </a:xfrm>
        <a:prstGeom prst="roundRect">
          <a:avLst/>
        </a:prstGeom>
        <a:solidFill>
          <a:schemeClr val="accent2">
            <a:hueOff val="0"/>
            <a:satOff val="0"/>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2008 Tesla Motors released its first car completely electric</a:t>
          </a:r>
        </a:p>
      </dsp:txBody>
      <dsp:txXfrm>
        <a:off x="35500" y="1672996"/>
        <a:ext cx="6225297" cy="656228"/>
      </dsp:txXfrm>
    </dsp:sp>
    <dsp:sp modelId="{504C65B9-9CC6-4D54-BEA9-9F57C03F3798}">
      <dsp:nvSpPr>
        <dsp:cNvPr id="0" name=""/>
        <dsp:cNvSpPr/>
      </dsp:nvSpPr>
      <dsp:spPr>
        <a:xfrm>
          <a:off x="0" y="2422325"/>
          <a:ext cx="6296297" cy="727228"/>
        </a:xfrm>
        <a:prstGeom prst="roundRect">
          <a:avLst/>
        </a:prstGeom>
        <a:solidFill>
          <a:schemeClr val="accent2">
            <a:hueOff val="0"/>
            <a:satOff val="0"/>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fact this model (Roaster) managed to achived 245 Miles on a single charge</a:t>
          </a:r>
        </a:p>
      </dsp:txBody>
      <dsp:txXfrm>
        <a:off x="35500" y="2457825"/>
        <a:ext cx="6225297" cy="656228"/>
      </dsp:txXfrm>
    </dsp:sp>
    <dsp:sp modelId="{13B2B49B-AAFD-4B02-A815-A9680CB3A4F1}">
      <dsp:nvSpPr>
        <dsp:cNvPr id="0" name=""/>
        <dsp:cNvSpPr/>
      </dsp:nvSpPr>
      <dsp:spPr>
        <a:xfrm>
          <a:off x="0" y="3207153"/>
          <a:ext cx="6296297" cy="727228"/>
        </a:xfrm>
        <a:prstGeom prst="roundRect">
          <a:avLst/>
        </a:prstGeom>
        <a:solidFill>
          <a:schemeClr val="accent2">
            <a:hueOff val="0"/>
            <a:satOff val="0"/>
            <a:lumOff val="-1098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Roadster could accelerate from 0 to 60 Miles in less than 4 seconds</a:t>
          </a:r>
        </a:p>
      </dsp:txBody>
      <dsp:txXfrm>
        <a:off x="35500" y="3242653"/>
        <a:ext cx="6225297" cy="656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CC288-2E10-4F06-9946-F9BC5402AAD9}">
      <dsp:nvSpPr>
        <dsp:cNvPr id="0" name=""/>
        <dsp:cNvSpPr/>
      </dsp:nvSpPr>
      <dsp:spPr>
        <a:xfrm>
          <a:off x="0" y="26584"/>
          <a:ext cx="6296297" cy="127795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Despite launching the Roadster, in 2009 Tesla faced significant financial problems. </a:t>
          </a:r>
          <a:endParaRPr lang="en-US" sz="2000" kern="1200"/>
        </a:p>
      </dsp:txBody>
      <dsp:txXfrm>
        <a:off x="62384" y="88968"/>
        <a:ext cx="6171529" cy="1153182"/>
      </dsp:txXfrm>
    </dsp:sp>
    <dsp:sp modelId="{BB681C87-85FC-4CF0-B409-6FC5437D7A42}">
      <dsp:nvSpPr>
        <dsp:cNvPr id="0" name=""/>
        <dsp:cNvSpPr/>
      </dsp:nvSpPr>
      <dsp:spPr>
        <a:xfrm>
          <a:off x="0" y="1362135"/>
          <a:ext cx="6296297" cy="1277950"/>
        </a:xfrm>
        <a:prstGeom prst="roundRect">
          <a:avLst/>
        </a:prstGeom>
        <a:solidFill>
          <a:schemeClr val="accent5">
            <a:hueOff val="0"/>
            <a:satOff val="0"/>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subsequent $465 million loan from the Department of Energy in June 2009 gave the company the working capital it needed to survive. </a:t>
          </a:r>
          <a:endParaRPr lang="en-US" sz="2000" kern="1200"/>
        </a:p>
      </dsp:txBody>
      <dsp:txXfrm>
        <a:off x="62384" y="1424519"/>
        <a:ext cx="6171529" cy="1153182"/>
      </dsp:txXfrm>
    </dsp:sp>
    <dsp:sp modelId="{1017700C-3175-4752-AD7E-B41DA033FA43}">
      <dsp:nvSpPr>
        <dsp:cNvPr id="0" name=""/>
        <dsp:cNvSpPr/>
      </dsp:nvSpPr>
      <dsp:spPr>
        <a:xfrm>
          <a:off x="0" y="2697686"/>
          <a:ext cx="6296297" cy="1277950"/>
        </a:xfrm>
        <a:prstGeom prst="roundRect">
          <a:avLst/>
        </a:prstGeom>
        <a:solidFill>
          <a:schemeClr val="accent5">
            <a:hueOff val="0"/>
            <a:satOff val="0"/>
            <a:lumOff val="-70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2008 Tesla announced its first attempt at bringing down the cost of its products, the Model S sedan which would retail for $76,000, three-quarters of the price of the Roadster. </a:t>
          </a:r>
          <a:endParaRPr lang="en-US" sz="2000" kern="1200"/>
        </a:p>
      </dsp:txBody>
      <dsp:txXfrm>
        <a:off x="62384" y="2760070"/>
        <a:ext cx="6171529" cy="11531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6F758-3766-442B-BC45-69572029AA7A}">
      <dsp:nvSpPr>
        <dsp:cNvPr id="0" name=""/>
        <dsp:cNvSpPr/>
      </dsp:nvSpPr>
      <dsp:spPr>
        <a:xfrm>
          <a:off x="0" y="0"/>
          <a:ext cx="8420100" cy="942816"/>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my opinion Tesla AI change rules of roads. </a:t>
          </a:r>
          <a:endParaRPr lang="en-US" sz="1900" kern="1200"/>
        </a:p>
      </dsp:txBody>
      <dsp:txXfrm>
        <a:off x="27614" y="27614"/>
        <a:ext cx="7402727" cy="887588"/>
      </dsp:txXfrm>
    </dsp:sp>
    <dsp:sp modelId="{F664CC63-2AF7-4CD8-BA4F-94251E73A5AC}">
      <dsp:nvSpPr>
        <dsp:cNvPr id="0" name=""/>
        <dsp:cNvSpPr/>
      </dsp:nvSpPr>
      <dsp:spPr>
        <a:xfrm>
          <a:off x="742949" y="1099952"/>
          <a:ext cx="8420100" cy="942816"/>
        </a:xfrm>
        <a:prstGeom prst="roundRect">
          <a:avLst>
            <a:gd name="adj" fmla="val 10000"/>
          </a:avLst>
        </a:prstGeom>
        <a:gradFill rotWithShape="0">
          <a:gsLst>
            <a:gs pos="0">
              <a:schemeClr val="accent2">
                <a:hueOff val="0"/>
                <a:satOff val="0"/>
                <a:lumOff val="-5490"/>
                <a:alphaOff val="0"/>
                <a:tint val="94000"/>
                <a:satMod val="105000"/>
                <a:lumMod val="102000"/>
              </a:schemeClr>
            </a:gs>
            <a:gs pos="100000">
              <a:schemeClr val="accent2">
                <a:hueOff val="0"/>
                <a:satOff val="0"/>
                <a:lumOff val="-549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the first row , Tesla AI make roads more safety , and city more clean , with cars like Tesla we can breathe a more clean air and to sleep without hear the noise of exhaust </a:t>
          </a:r>
          <a:endParaRPr lang="en-US" sz="1900" kern="1200"/>
        </a:p>
      </dsp:txBody>
      <dsp:txXfrm>
        <a:off x="770563" y="1127566"/>
        <a:ext cx="7009091" cy="887588"/>
      </dsp:txXfrm>
    </dsp:sp>
    <dsp:sp modelId="{37C49D7D-1C39-4494-858F-6961A10C7BEC}">
      <dsp:nvSpPr>
        <dsp:cNvPr id="0" name=""/>
        <dsp:cNvSpPr/>
      </dsp:nvSpPr>
      <dsp:spPr>
        <a:xfrm>
          <a:off x="1485899" y="2199904"/>
          <a:ext cx="8420100" cy="942816"/>
        </a:xfrm>
        <a:prstGeom prst="roundRect">
          <a:avLst>
            <a:gd name="adj" fmla="val 10000"/>
          </a:avLst>
        </a:prstGeom>
        <a:gradFill rotWithShape="0">
          <a:gsLst>
            <a:gs pos="0">
              <a:schemeClr val="accent2">
                <a:hueOff val="0"/>
                <a:satOff val="0"/>
                <a:lumOff val="-10980"/>
                <a:alphaOff val="0"/>
                <a:tint val="94000"/>
                <a:satMod val="105000"/>
                <a:lumMod val="102000"/>
              </a:schemeClr>
            </a:gs>
            <a:gs pos="100000">
              <a:schemeClr val="accent2">
                <a:hueOff val="0"/>
                <a:satOff val="0"/>
                <a:lumOff val="-1098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the second row , Tesla AI encouraged all brands to follow them and to work in team for a better world </a:t>
          </a:r>
          <a:endParaRPr lang="en-US" sz="1900" kern="1200"/>
        </a:p>
      </dsp:txBody>
      <dsp:txXfrm>
        <a:off x="1513513" y="2227518"/>
        <a:ext cx="7009091" cy="887588"/>
      </dsp:txXfrm>
    </dsp:sp>
    <dsp:sp modelId="{C767A0DB-BD7F-4EE0-8953-226A7C3BB95E}">
      <dsp:nvSpPr>
        <dsp:cNvPr id="0" name=""/>
        <dsp:cNvSpPr/>
      </dsp:nvSpPr>
      <dsp:spPr>
        <a:xfrm>
          <a:off x="7807269" y="714969"/>
          <a:ext cx="612830" cy="612830"/>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945156" y="714969"/>
        <a:ext cx="337056" cy="461155"/>
      </dsp:txXfrm>
    </dsp:sp>
    <dsp:sp modelId="{E02ADCD4-5600-41A2-9532-E371E6CC2126}">
      <dsp:nvSpPr>
        <dsp:cNvPr id="0" name=""/>
        <dsp:cNvSpPr/>
      </dsp:nvSpPr>
      <dsp:spPr>
        <a:xfrm>
          <a:off x="8550219" y="1808635"/>
          <a:ext cx="612830" cy="612830"/>
        </a:xfrm>
        <a:prstGeom prst="downArrow">
          <a:avLst>
            <a:gd name="adj1" fmla="val 55000"/>
            <a:gd name="adj2" fmla="val 45000"/>
          </a:avLst>
        </a:prstGeom>
        <a:solidFill>
          <a:schemeClr val="accent2">
            <a:tint val="40000"/>
            <a:alpha val="90000"/>
            <a:hueOff val="0"/>
            <a:satOff val="0"/>
            <a:lumOff val="-2916"/>
            <a:alphaOff val="0"/>
          </a:schemeClr>
        </a:solidFill>
        <a:ln w="9525" cap="flat" cmpd="sng" algn="ctr">
          <a:solidFill>
            <a:schemeClr val="accent2">
              <a:tint val="40000"/>
              <a:alpha val="90000"/>
              <a:hueOff val="0"/>
              <a:satOff val="0"/>
              <a:lumOff val="-291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88106" y="1808635"/>
        <a:ext cx="337056" cy="4611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94B838-4325-44AF-8149-C2EFC36D9D9D}">
      <dsp:nvSpPr>
        <dsp:cNvPr id="0" name=""/>
        <dsp:cNvSpPr/>
      </dsp:nvSpPr>
      <dsp:spPr>
        <a:xfrm rot="5400000">
          <a:off x="-568196" y="1200996"/>
          <a:ext cx="1414224" cy="269319"/>
        </a:xfrm>
        <a:prstGeom prst="corner">
          <a:avLst>
            <a:gd name="adj1" fmla="val 1000"/>
            <a:gd name="adj2" fmla="val 1000"/>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2217EE3-75AF-4057-85B5-B2756653FE07}">
      <dsp:nvSpPr>
        <dsp:cNvPr id="0" name=""/>
        <dsp:cNvSpPr/>
      </dsp:nvSpPr>
      <dsp:spPr>
        <a:xfrm>
          <a:off x="4256" y="2042768"/>
          <a:ext cx="3366492" cy="471408"/>
        </a:xfrm>
        <a:prstGeom prst="homePlate">
          <a:avLst>
            <a:gd name="adj" fmla="val 25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2003</a:t>
          </a:r>
        </a:p>
      </dsp:txBody>
      <dsp:txXfrm>
        <a:off x="4256" y="2042768"/>
        <a:ext cx="3307566" cy="471408"/>
      </dsp:txXfrm>
    </dsp:sp>
    <dsp:sp modelId="{E0D61E15-4585-4084-870E-6682C08AB03E}">
      <dsp:nvSpPr>
        <dsp:cNvPr id="0" name=""/>
        <dsp:cNvSpPr/>
      </dsp:nvSpPr>
      <dsp:spPr>
        <a:xfrm>
          <a:off x="273575" y="790135"/>
          <a:ext cx="2733591" cy="77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Tesla Motors was formed to develop an electric sports car in 2003 </a:t>
          </a:r>
        </a:p>
      </dsp:txBody>
      <dsp:txXfrm>
        <a:off x="273575" y="790135"/>
        <a:ext cx="2733591" cy="777144"/>
      </dsp:txXfrm>
    </dsp:sp>
    <dsp:sp modelId="{00728F17-7C70-4BE6-852E-26A8EEE8226C}">
      <dsp:nvSpPr>
        <dsp:cNvPr id="0" name=""/>
        <dsp:cNvSpPr/>
      </dsp:nvSpPr>
      <dsp:spPr>
        <a:xfrm rot="5400000">
          <a:off x="2697301" y="1200996"/>
          <a:ext cx="1414224" cy="269319"/>
        </a:xfrm>
        <a:prstGeom prst="corner">
          <a:avLst>
            <a:gd name="adj1" fmla="val 1000"/>
            <a:gd name="adj2" fmla="val 1000"/>
          </a:avLst>
        </a:prstGeom>
        <a:solidFill>
          <a:schemeClr val="lt1">
            <a:hueOff val="0"/>
            <a:satOff val="0"/>
            <a:lumOff val="0"/>
            <a:alphaOff val="0"/>
          </a:schemeClr>
        </a:solidFill>
        <a:ln w="9525" cap="flat" cmpd="sng" algn="ctr">
          <a:solidFill>
            <a:schemeClr val="accent5">
              <a:hueOff val="0"/>
              <a:satOff val="0"/>
              <a:lumOff val="-3530"/>
              <a:alphaOff val="0"/>
            </a:schemeClr>
          </a:solidFill>
          <a:prstDash val="solid"/>
        </a:ln>
        <a:effectLst/>
      </dsp:spPr>
      <dsp:style>
        <a:lnRef idx="1">
          <a:scrgbClr r="0" g="0" b="0"/>
        </a:lnRef>
        <a:fillRef idx="1">
          <a:scrgbClr r="0" g="0" b="0"/>
        </a:fillRef>
        <a:effectRef idx="0">
          <a:scrgbClr r="0" g="0" b="0"/>
        </a:effectRef>
        <a:fontRef idx="minor"/>
      </dsp:style>
    </dsp:sp>
    <dsp:sp modelId="{8ED8A356-031F-4FD4-A08F-55D0D6F1C4C6}">
      <dsp:nvSpPr>
        <dsp:cNvPr id="0" name=""/>
        <dsp:cNvSpPr/>
      </dsp:nvSpPr>
      <dsp:spPr>
        <a:xfrm>
          <a:off x="3269753" y="2042768"/>
          <a:ext cx="3366492" cy="471408"/>
        </a:xfrm>
        <a:prstGeom prst="chevron">
          <a:avLst>
            <a:gd name="adj" fmla="val 25000"/>
          </a:avLst>
        </a:prstGeom>
        <a:gradFill rotWithShape="0">
          <a:gsLst>
            <a:gs pos="0">
              <a:schemeClr val="accent5">
                <a:hueOff val="0"/>
                <a:satOff val="0"/>
                <a:lumOff val="-3530"/>
                <a:alphaOff val="0"/>
                <a:tint val="94000"/>
                <a:satMod val="105000"/>
                <a:lumMod val="102000"/>
              </a:schemeClr>
            </a:gs>
            <a:gs pos="100000">
              <a:schemeClr val="accent5">
                <a:hueOff val="0"/>
                <a:satOff val="0"/>
                <a:lumOff val="-3530"/>
                <a:alphaOff val="0"/>
                <a:shade val="74000"/>
                <a:satMod val="128000"/>
                <a:lumMod val="100000"/>
              </a:schemeClr>
            </a:gs>
          </a:gsLst>
          <a:lin ang="5400000" scaled="0"/>
        </a:gradFill>
        <a:ln w="9525" cap="flat" cmpd="sng" algn="ctr">
          <a:solidFill>
            <a:schemeClr val="accent5">
              <a:hueOff val="0"/>
              <a:satOff val="0"/>
              <a:lumOff val="-353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2008</a:t>
          </a:r>
        </a:p>
      </dsp:txBody>
      <dsp:txXfrm>
        <a:off x="3387605" y="2042768"/>
        <a:ext cx="3130788" cy="471408"/>
      </dsp:txXfrm>
    </dsp:sp>
    <dsp:sp modelId="{D7B51FFA-C52C-4CF4-82A1-C0866EE2A527}">
      <dsp:nvSpPr>
        <dsp:cNvPr id="0" name=""/>
        <dsp:cNvSpPr/>
      </dsp:nvSpPr>
      <dsp:spPr>
        <a:xfrm>
          <a:off x="3539073" y="790135"/>
          <a:ext cx="2733591" cy="77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In 2008 Tesla Motors released its first car, the completely electric Roadster</a:t>
          </a:r>
        </a:p>
      </dsp:txBody>
      <dsp:txXfrm>
        <a:off x="3539073" y="790135"/>
        <a:ext cx="2733591" cy="777144"/>
      </dsp:txXfrm>
    </dsp:sp>
    <dsp:sp modelId="{A2B98EFC-DC65-4945-98AE-F89C76AFEABC}">
      <dsp:nvSpPr>
        <dsp:cNvPr id="0" name=""/>
        <dsp:cNvSpPr/>
      </dsp:nvSpPr>
      <dsp:spPr>
        <a:xfrm rot="5400000">
          <a:off x="5962798" y="1200996"/>
          <a:ext cx="1414224" cy="269319"/>
        </a:xfrm>
        <a:prstGeom prst="corner">
          <a:avLst>
            <a:gd name="adj1" fmla="val 1000"/>
            <a:gd name="adj2" fmla="val 1000"/>
          </a:avLst>
        </a:prstGeom>
        <a:solidFill>
          <a:schemeClr val="lt1">
            <a:hueOff val="0"/>
            <a:satOff val="0"/>
            <a:lumOff val="0"/>
            <a:alphaOff val="0"/>
          </a:schemeClr>
        </a:solidFill>
        <a:ln w="9525" cap="flat" cmpd="sng" algn="ctr">
          <a:solidFill>
            <a:schemeClr val="accent5">
              <a:hueOff val="0"/>
              <a:satOff val="0"/>
              <a:lumOff val="-7061"/>
              <a:alphaOff val="0"/>
            </a:schemeClr>
          </a:solidFill>
          <a:prstDash val="solid"/>
        </a:ln>
        <a:effectLst/>
      </dsp:spPr>
      <dsp:style>
        <a:lnRef idx="1">
          <a:scrgbClr r="0" g="0" b="0"/>
        </a:lnRef>
        <a:fillRef idx="1">
          <a:scrgbClr r="0" g="0" b="0"/>
        </a:fillRef>
        <a:effectRef idx="0">
          <a:scrgbClr r="0" g="0" b="0"/>
        </a:effectRef>
        <a:fontRef idx="minor"/>
      </dsp:style>
    </dsp:sp>
    <dsp:sp modelId="{9EBDE8C4-CBA2-4057-AB91-613967FCE185}">
      <dsp:nvSpPr>
        <dsp:cNvPr id="0" name=""/>
        <dsp:cNvSpPr/>
      </dsp:nvSpPr>
      <dsp:spPr>
        <a:xfrm>
          <a:off x="6535251" y="2042768"/>
          <a:ext cx="3366492" cy="471408"/>
        </a:xfrm>
        <a:prstGeom prst="chevron">
          <a:avLst>
            <a:gd name="adj" fmla="val 25000"/>
          </a:avLst>
        </a:prstGeom>
        <a:gradFill rotWithShape="0">
          <a:gsLst>
            <a:gs pos="0">
              <a:schemeClr val="accent5">
                <a:hueOff val="0"/>
                <a:satOff val="0"/>
                <a:lumOff val="-7061"/>
                <a:alphaOff val="0"/>
                <a:tint val="94000"/>
                <a:satMod val="105000"/>
                <a:lumMod val="102000"/>
              </a:schemeClr>
            </a:gs>
            <a:gs pos="100000">
              <a:schemeClr val="accent5">
                <a:hueOff val="0"/>
                <a:satOff val="0"/>
                <a:lumOff val="-7061"/>
                <a:alphaOff val="0"/>
                <a:shade val="74000"/>
                <a:satMod val="128000"/>
                <a:lumMod val="100000"/>
              </a:schemeClr>
            </a:gs>
          </a:gsLst>
          <a:lin ang="5400000" scaled="0"/>
        </a:gradFill>
        <a:ln w="9525" cap="flat" cmpd="sng" algn="ctr">
          <a:solidFill>
            <a:schemeClr val="accent5">
              <a:hueOff val="0"/>
              <a:satOff val="0"/>
              <a:lumOff val="-7061"/>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2016</a:t>
          </a:r>
        </a:p>
      </dsp:txBody>
      <dsp:txXfrm>
        <a:off x="6653103" y="2042768"/>
        <a:ext cx="3130788" cy="471408"/>
      </dsp:txXfrm>
    </dsp:sp>
    <dsp:sp modelId="{41FB3AB8-75F1-470C-A4BB-9FF249444105}">
      <dsp:nvSpPr>
        <dsp:cNvPr id="0" name=""/>
        <dsp:cNvSpPr/>
      </dsp:nvSpPr>
      <dsp:spPr>
        <a:xfrm>
          <a:off x="6804570" y="790135"/>
          <a:ext cx="2733591" cy="777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Tesla began building large factories to produce batteries and vehicles in 2016</a:t>
          </a:r>
        </a:p>
      </dsp:txBody>
      <dsp:txXfrm>
        <a:off x="6804570" y="790135"/>
        <a:ext cx="2733591" cy="7771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17FD3-D791-4BA3-8485-401C1A4C43F1}">
      <dsp:nvSpPr>
        <dsp:cNvPr id="0" name=""/>
        <dsp:cNvSpPr/>
      </dsp:nvSpPr>
      <dsp:spPr>
        <a:xfrm>
          <a:off x="0" y="0"/>
          <a:ext cx="8420099" cy="1075455"/>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 2009 Tesla had to recall 345 of its Roadsters </a:t>
          </a:r>
          <a:endParaRPr lang="en-US" sz="3100" kern="1200"/>
        </a:p>
      </dsp:txBody>
      <dsp:txXfrm>
        <a:off x="31499" y="31499"/>
        <a:ext cx="7259599" cy="1012457"/>
      </dsp:txXfrm>
    </dsp:sp>
    <dsp:sp modelId="{D6F282C9-D52F-4B2F-8CDE-EBAD09E35B9E}">
      <dsp:nvSpPr>
        <dsp:cNvPr id="0" name=""/>
        <dsp:cNvSpPr/>
      </dsp:nvSpPr>
      <dsp:spPr>
        <a:xfrm>
          <a:off x="742949" y="1254697"/>
          <a:ext cx="8420099" cy="1075455"/>
        </a:xfrm>
        <a:prstGeom prst="roundRect">
          <a:avLst>
            <a:gd name="adj" fmla="val 10000"/>
          </a:avLst>
        </a:prstGeom>
        <a:gradFill rotWithShape="0">
          <a:gsLst>
            <a:gs pos="0">
              <a:schemeClr val="accent2">
                <a:hueOff val="0"/>
                <a:satOff val="0"/>
                <a:lumOff val="-5490"/>
                <a:alphaOff val="0"/>
                <a:tint val="94000"/>
                <a:satMod val="105000"/>
                <a:lumMod val="102000"/>
              </a:schemeClr>
            </a:gs>
            <a:gs pos="100000">
              <a:schemeClr val="accent2">
                <a:hueOff val="0"/>
                <a:satOff val="0"/>
                <a:lumOff val="-549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Issues with paint finish </a:t>
          </a:r>
          <a:endParaRPr lang="en-US" sz="3100" kern="1200"/>
        </a:p>
      </dsp:txBody>
      <dsp:txXfrm>
        <a:off x="774448" y="1286196"/>
        <a:ext cx="6915105" cy="1012457"/>
      </dsp:txXfrm>
    </dsp:sp>
    <dsp:sp modelId="{A2E437EF-3128-4EF7-8E06-4A7F5B81608E}">
      <dsp:nvSpPr>
        <dsp:cNvPr id="0" name=""/>
        <dsp:cNvSpPr/>
      </dsp:nvSpPr>
      <dsp:spPr>
        <a:xfrm>
          <a:off x="1485899" y="2509395"/>
          <a:ext cx="8420099" cy="1075455"/>
        </a:xfrm>
        <a:prstGeom prst="roundRect">
          <a:avLst>
            <a:gd name="adj" fmla="val 10000"/>
          </a:avLst>
        </a:prstGeom>
        <a:gradFill rotWithShape="0">
          <a:gsLst>
            <a:gs pos="0">
              <a:schemeClr val="accent2">
                <a:hueOff val="0"/>
                <a:satOff val="0"/>
                <a:lumOff val="-10980"/>
                <a:alphaOff val="0"/>
                <a:tint val="94000"/>
                <a:satMod val="105000"/>
                <a:lumMod val="102000"/>
              </a:schemeClr>
            </a:gs>
            <a:gs pos="100000">
              <a:schemeClr val="accent2">
                <a:hueOff val="0"/>
                <a:satOff val="0"/>
                <a:lumOff val="-1098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Door, window, and trunk defects </a:t>
          </a:r>
          <a:endParaRPr lang="en-US" sz="3100" kern="1200"/>
        </a:p>
      </dsp:txBody>
      <dsp:txXfrm>
        <a:off x="1517398" y="2540894"/>
        <a:ext cx="6915105" cy="1012457"/>
      </dsp:txXfrm>
    </dsp:sp>
    <dsp:sp modelId="{E73FBFB6-804F-402E-9F57-D4CE5D62FF49}">
      <dsp:nvSpPr>
        <dsp:cNvPr id="0" name=""/>
        <dsp:cNvSpPr/>
      </dsp:nvSpPr>
      <dsp:spPr>
        <a:xfrm>
          <a:off x="7721053" y="815553"/>
          <a:ext cx="699045" cy="69904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878338" y="815553"/>
        <a:ext cx="384475" cy="526031"/>
      </dsp:txXfrm>
    </dsp:sp>
    <dsp:sp modelId="{9EC492DF-364F-4464-930B-739D4E8BED4A}">
      <dsp:nvSpPr>
        <dsp:cNvPr id="0" name=""/>
        <dsp:cNvSpPr/>
      </dsp:nvSpPr>
      <dsp:spPr>
        <a:xfrm>
          <a:off x="8464003" y="2063081"/>
          <a:ext cx="699045" cy="699045"/>
        </a:xfrm>
        <a:prstGeom prst="downArrow">
          <a:avLst>
            <a:gd name="adj1" fmla="val 55000"/>
            <a:gd name="adj2" fmla="val 45000"/>
          </a:avLst>
        </a:prstGeom>
        <a:solidFill>
          <a:schemeClr val="accent2">
            <a:tint val="40000"/>
            <a:alpha val="90000"/>
            <a:hueOff val="0"/>
            <a:satOff val="0"/>
            <a:lumOff val="-2916"/>
            <a:alphaOff val="0"/>
          </a:schemeClr>
        </a:solidFill>
        <a:ln w="9525" cap="flat" cmpd="sng" algn="ctr">
          <a:solidFill>
            <a:schemeClr val="accent2">
              <a:tint val="40000"/>
              <a:alpha val="90000"/>
              <a:hueOff val="0"/>
              <a:satOff val="0"/>
              <a:lumOff val="-291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621288" y="2063081"/>
        <a:ext cx="384475" cy="5260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CA598-5AA8-4BCF-8E04-CBB41BE65BFE}">
      <dsp:nvSpPr>
        <dsp:cNvPr id="0" name=""/>
        <dsp:cNvSpPr/>
      </dsp:nvSpPr>
      <dsp:spPr>
        <a:xfrm>
          <a:off x="0" y="42485"/>
          <a:ext cx="6296297" cy="125775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Tesla self driving - three-dimensional maps and cameras, as well as radar and ultrasonic sensors in their autonomous vehicles </a:t>
          </a:r>
          <a:endParaRPr lang="en-US" sz="2500" kern="1200"/>
        </a:p>
      </dsp:txBody>
      <dsp:txXfrm>
        <a:off x="61398" y="103883"/>
        <a:ext cx="6173501" cy="1134954"/>
      </dsp:txXfrm>
    </dsp:sp>
    <dsp:sp modelId="{8B0EDD97-D10F-4C0A-83A4-26FA609B4DAF}">
      <dsp:nvSpPr>
        <dsp:cNvPr id="0" name=""/>
        <dsp:cNvSpPr/>
      </dsp:nvSpPr>
      <dsp:spPr>
        <a:xfrm>
          <a:off x="0" y="1372236"/>
          <a:ext cx="6296297" cy="1257750"/>
        </a:xfrm>
        <a:prstGeom prst="roundRect">
          <a:avLst/>
        </a:prstGeom>
        <a:solidFill>
          <a:schemeClr val="accent5">
            <a:hueOff val="0"/>
            <a:satOff val="0"/>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Tesla is using Wi-fi to update the software of its vehicles </a:t>
          </a:r>
          <a:endParaRPr lang="en-US" sz="2500" kern="1200"/>
        </a:p>
      </dsp:txBody>
      <dsp:txXfrm>
        <a:off x="61398" y="1433634"/>
        <a:ext cx="6173501" cy="1134954"/>
      </dsp:txXfrm>
    </dsp:sp>
    <dsp:sp modelId="{7F5F3A07-85C8-4CE2-A50E-3C3785671D4A}">
      <dsp:nvSpPr>
        <dsp:cNvPr id="0" name=""/>
        <dsp:cNvSpPr/>
      </dsp:nvSpPr>
      <dsp:spPr>
        <a:xfrm>
          <a:off x="0" y="2701986"/>
          <a:ext cx="6296297" cy="1257750"/>
        </a:xfrm>
        <a:prstGeom prst="roundRect">
          <a:avLst/>
        </a:prstGeom>
        <a:solidFill>
          <a:schemeClr val="accent5">
            <a:hueOff val="0"/>
            <a:satOff val="0"/>
            <a:lumOff val="-70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Tesla is using E-commerce to sell their products</a:t>
          </a:r>
          <a:endParaRPr lang="en-US" sz="2500" kern="1200"/>
        </a:p>
      </dsp:txBody>
      <dsp:txXfrm>
        <a:off x="61398" y="2763384"/>
        <a:ext cx="6173501" cy="11349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34945-C127-426D-9852-631E08121C1B}">
      <dsp:nvSpPr>
        <dsp:cNvPr id="0" name=""/>
        <dsp:cNvSpPr/>
      </dsp:nvSpPr>
      <dsp:spPr>
        <a:xfrm>
          <a:off x="0" y="34610"/>
          <a:ext cx="6296297" cy="19117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Tesla is a sustainable energy company, not just a transportation company</a:t>
          </a:r>
          <a:endParaRPr lang="en-US" sz="3800" kern="1200"/>
        </a:p>
      </dsp:txBody>
      <dsp:txXfrm>
        <a:off x="93325" y="127935"/>
        <a:ext cx="6109647" cy="1725130"/>
      </dsp:txXfrm>
    </dsp:sp>
    <dsp:sp modelId="{3C9CD4FC-A31C-4143-BAE2-359A28E3D5E5}">
      <dsp:nvSpPr>
        <dsp:cNvPr id="0" name=""/>
        <dsp:cNvSpPr/>
      </dsp:nvSpPr>
      <dsp:spPr>
        <a:xfrm>
          <a:off x="0" y="2055830"/>
          <a:ext cx="6296297" cy="1911780"/>
        </a:xfrm>
        <a:prstGeom prst="roundRect">
          <a:avLst/>
        </a:prstGeom>
        <a:solidFill>
          <a:schemeClr val="accent2">
            <a:hueOff val="0"/>
            <a:satOff val="0"/>
            <a:lumOff val="-1098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Tesla's mission is to accelerate the world's transition to sustainable energy </a:t>
          </a:r>
          <a:endParaRPr lang="en-US" sz="3800" kern="1200"/>
        </a:p>
      </dsp:txBody>
      <dsp:txXfrm>
        <a:off x="93325" y="2149155"/>
        <a:ext cx="6109647" cy="17251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D246EA-F2C4-754A-9CE1-87A001329E44}" type="datetimeFigureOut">
              <a:rPr lang="en-US" smtClean="0"/>
              <a:t>12/17/2021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31274E-B0F5-1E4A-816C-9D3EDF9AAA36}" type="slidenum">
              <a:rPr lang="en-US" smtClean="0"/>
              <a:t>‹#›</a:t>
            </a:fld>
            <a:endParaRPr lang="en-US"/>
          </a:p>
        </p:txBody>
      </p:sp>
    </p:spTree>
    <p:extLst>
      <p:ext uri="{BB962C8B-B14F-4D97-AF65-F5344CB8AC3E}">
        <p14:creationId xmlns:p14="http://schemas.microsoft.com/office/powerpoint/2010/main" val="1432222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12/17/2021</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514250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5885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09476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40390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75806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3409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8191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8027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989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7404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22122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290926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8730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9895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7673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182548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54146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12/17/2021</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2598560282"/>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chart" Target="../charts/chart1.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2.xml" /><Relationship Id="rId5" Type="http://schemas.openxmlformats.org/officeDocument/2006/relationships/image" Target="../media/image6.png" /><Relationship Id="rId4" Type="http://schemas.openxmlformats.org/officeDocument/2006/relationships/image" Target="../media/image5.png" /></Relationships>
</file>

<file path=ppt/slides/_rels/slide2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2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3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1D9AF-0DC6-4B14-9B65-13EA729E50EA}"/>
              </a:ext>
            </a:extLst>
          </p:cNvPr>
          <p:cNvSpPr>
            <a:spLocks noGrp="1"/>
          </p:cNvSpPr>
          <p:nvPr>
            <p:ph type="title"/>
          </p:nvPr>
        </p:nvSpPr>
        <p:spPr/>
        <p:txBody>
          <a:bodyPr/>
          <a:lstStyle/>
          <a:p>
            <a:pPr algn="ctr"/>
            <a:r>
              <a:rPr lang="en-GB"/>
              <a:t>Group 4  </a:t>
            </a:r>
            <a:r>
              <a:rPr lang="en-GB" dirty="0"/>
              <a:t>Members </a:t>
            </a:r>
          </a:p>
        </p:txBody>
      </p:sp>
      <p:sp>
        <p:nvSpPr>
          <p:cNvPr id="3" name="Content Placeholder 2">
            <a:extLst>
              <a:ext uri="{FF2B5EF4-FFF2-40B4-BE49-F238E27FC236}">
                <a16:creationId xmlns:a16="http://schemas.microsoft.com/office/drawing/2014/main" id="{12A6069B-2220-4669-92DD-0EE89ADFEE15}"/>
              </a:ext>
            </a:extLst>
          </p:cNvPr>
          <p:cNvSpPr>
            <a:spLocks noGrp="1"/>
          </p:cNvSpPr>
          <p:nvPr>
            <p:ph idx="1"/>
          </p:nvPr>
        </p:nvSpPr>
        <p:spPr/>
        <p:txBody>
          <a:bodyPr/>
          <a:lstStyle/>
          <a:p>
            <a:pPr algn="ctr"/>
            <a:r>
              <a:rPr lang="en-GB" dirty="0"/>
              <a:t>Robert Balint  </a:t>
            </a:r>
          </a:p>
          <a:p>
            <a:pPr algn="ctr"/>
            <a:r>
              <a:rPr lang="en-GB" dirty="0"/>
              <a:t>Razvan </a:t>
            </a:r>
            <a:r>
              <a:rPr lang="en-GB" dirty="0" err="1"/>
              <a:t>Smadu</a:t>
            </a:r>
            <a:r>
              <a:rPr lang="en-GB" dirty="0"/>
              <a:t>  </a:t>
            </a:r>
          </a:p>
          <a:p>
            <a:pPr algn="ctr"/>
            <a:r>
              <a:rPr lang="en-GB" dirty="0"/>
              <a:t>Florin </a:t>
            </a:r>
            <a:r>
              <a:rPr lang="en-GB" dirty="0" err="1"/>
              <a:t>Bortanoiu</a:t>
            </a:r>
            <a:r>
              <a:rPr lang="en-GB" dirty="0"/>
              <a:t> </a:t>
            </a:r>
          </a:p>
          <a:p>
            <a:pPr algn="ctr"/>
            <a:r>
              <a:rPr lang="en-GB" dirty="0" err="1"/>
              <a:t>Alexandru</a:t>
            </a:r>
            <a:r>
              <a:rPr lang="en-GB" dirty="0"/>
              <a:t> </a:t>
            </a:r>
            <a:r>
              <a:rPr lang="en-GB" dirty="0" err="1"/>
              <a:t>Rotaru</a:t>
            </a:r>
            <a:endParaRPr lang="en-GB" dirty="0"/>
          </a:p>
          <a:p>
            <a:pPr algn="ctr"/>
            <a:r>
              <a:rPr lang="en-GB" dirty="0"/>
              <a:t>Sorin Rece </a:t>
            </a:r>
          </a:p>
          <a:p>
            <a:endParaRPr lang="en-GB" dirty="0"/>
          </a:p>
        </p:txBody>
      </p:sp>
    </p:spTree>
    <p:extLst>
      <p:ext uri="{BB962C8B-B14F-4D97-AF65-F5344CB8AC3E}">
        <p14:creationId xmlns:p14="http://schemas.microsoft.com/office/powerpoint/2010/main" val="2433952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1141413" y="1082673"/>
            <a:ext cx="2869416" cy="4708528"/>
          </a:xfrm>
        </p:spPr>
        <p:txBody>
          <a:bodyPr>
            <a:normAutofit/>
          </a:bodyPr>
          <a:lstStyle/>
          <a:p>
            <a:pPr algn="r"/>
            <a:r>
              <a:rPr lang="en-GB" sz="3100"/>
              <a:t>INTRODUCTION</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0E1459-0388-4100-9DD2-C96B73E2DDA2}"/>
              </a:ext>
            </a:extLst>
          </p:cNvPr>
          <p:cNvSpPr>
            <a:spLocks noGrp="1"/>
          </p:cNvSpPr>
          <p:nvPr>
            <p:ph idx="1"/>
          </p:nvPr>
        </p:nvSpPr>
        <p:spPr>
          <a:xfrm>
            <a:off x="5297763" y="1082673"/>
            <a:ext cx="5751237" cy="4708528"/>
          </a:xfrm>
        </p:spPr>
        <p:txBody>
          <a:bodyPr anchor="ctr">
            <a:normAutofit/>
          </a:bodyPr>
          <a:lstStyle/>
          <a:p>
            <a:pPr marL="0" indent="0">
              <a:buNone/>
            </a:pPr>
            <a:r>
              <a:rPr lang="en-GB" sz="1800"/>
              <a:t>FLORIAN BORTANOIU STUDENT ID: 2113995 UNIVERSITY OF WALES TRINITY SAINT DAVID MODULE CODE: BMSW4003 LECTURER: AMITAVE BANIK </a:t>
            </a: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2628921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1"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12"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13"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4"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15"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6"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18" name="Group 17">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9"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0"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1"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2"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4" name="Group 2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30" name="Group 29">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1"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2"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3"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4"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5"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6"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F8E543-9902-1149-85ED-6786F9983DDF}"/>
              </a:ext>
            </a:extLst>
          </p:cNvPr>
          <p:cNvSpPr>
            <a:spLocks noGrp="1"/>
          </p:cNvSpPr>
          <p:nvPr>
            <p:ph type="title"/>
          </p:nvPr>
        </p:nvSpPr>
        <p:spPr>
          <a:xfrm>
            <a:off x="1577445" y="1168078"/>
            <a:ext cx="9048219" cy="1092200"/>
          </a:xfrm>
        </p:spPr>
        <p:txBody>
          <a:bodyPr anchor="ctr">
            <a:normAutofit/>
          </a:bodyPr>
          <a:lstStyle/>
          <a:p>
            <a:pPr algn="ctr"/>
            <a:r>
              <a:rPr lang="en-US">
                <a:solidFill>
                  <a:srgbClr val="FFFFFF"/>
                </a:solidFill>
              </a:rPr>
              <a:t>Introduction</a:t>
            </a:r>
          </a:p>
        </p:txBody>
      </p:sp>
      <p:sp>
        <p:nvSpPr>
          <p:cNvPr id="3" name="Content Placeholder 2">
            <a:extLst>
              <a:ext uri="{FF2B5EF4-FFF2-40B4-BE49-F238E27FC236}">
                <a16:creationId xmlns:a16="http://schemas.microsoft.com/office/drawing/2014/main" id="{08FF7E66-0D73-0340-A382-4E1559B34687}"/>
              </a:ext>
            </a:extLst>
          </p:cNvPr>
          <p:cNvSpPr>
            <a:spLocks noGrp="1"/>
          </p:cNvSpPr>
          <p:nvPr>
            <p:ph idx="1"/>
          </p:nvPr>
        </p:nvSpPr>
        <p:spPr>
          <a:xfrm>
            <a:off x="1577446" y="2413001"/>
            <a:ext cx="9048218" cy="3033180"/>
          </a:xfrm>
        </p:spPr>
        <p:txBody>
          <a:bodyPr anchor="ctr">
            <a:normAutofit/>
          </a:bodyPr>
          <a:lstStyle/>
          <a:p>
            <a:r>
              <a:rPr lang="en-US" sz="2000">
                <a:solidFill>
                  <a:srgbClr val="FFFFFF"/>
                </a:solidFill>
              </a:rPr>
              <a:t>It’s an American manufacturer of electric automobiles,solar panels and batteries for cars and home power storage</a:t>
            </a:r>
          </a:p>
        </p:txBody>
      </p:sp>
    </p:spTree>
    <p:extLst>
      <p:ext uri="{BB962C8B-B14F-4D97-AF65-F5344CB8AC3E}">
        <p14:creationId xmlns:p14="http://schemas.microsoft.com/office/powerpoint/2010/main" val="3898258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2C0372EC-05DE-344B-99A0-B0E6A2EA9674}"/>
              </a:ext>
            </a:extLst>
          </p:cNvPr>
          <p:cNvSpPr>
            <a:spLocks noGrp="1"/>
          </p:cNvSpPr>
          <p:nvPr>
            <p:ph type="title"/>
          </p:nvPr>
        </p:nvSpPr>
        <p:spPr>
          <a:xfrm>
            <a:off x="1141413" y="1082673"/>
            <a:ext cx="2869416" cy="4708528"/>
          </a:xfrm>
        </p:spPr>
        <p:txBody>
          <a:bodyPr>
            <a:normAutofit/>
          </a:bodyPr>
          <a:lstStyle/>
          <a:p>
            <a:pPr algn="r"/>
            <a:r>
              <a:rPr lang="en-US" sz="4000"/>
              <a:t>History and origins</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10298C-9D08-B348-8CD2-D9D0D798266B}"/>
              </a:ext>
            </a:extLst>
          </p:cNvPr>
          <p:cNvSpPr>
            <a:spLocks noGrp="1"/>
          </p:cNvSpPr>
          <p:nvPr>
            <p:ph idx="1"/>
          </p:nvPr>
        </p:nvSpPr>
        <p:spPr>
          <a:xfrm>
            <a:off x="5297763" y="1082673"/>
            <a:ext cx="5751237" cy="4708528"/>
          </a:xfrm>
        </p:spPr>
        <p:txBody>
          <a:bodyPr anchor="ctr">
            <a:normAutofit/>
          </a:bodyPr>
          <a:lstStyle/>
          <a:p>
            <a:r>
              <a:rPr lang="en-US" sz="1800"/>
              <a:t>Was founded in 2003</a:t>
            </a:r>
          </a:p>
          <a:p>
            <a:r>
              <a:rPr lang="en-US" sz="1800"/>
              <a:t>Was founded in 2003</a:t>
            </a:r>
          </a:p>
          <a:p>
            <a:r>
              <a:rPr lang="en-US" sz="1800"/>
              <a:t>Was founded in San Carlos,California</a:t>
            </a:r>
          </a:p>
          <a:p>
            <a:r>
              <a:rPr lang="en-US" sz="1800"/>
              <a:t>Original called Tesla Motors</a:t>
            </a:r>
          </a:p>
          <a:p>
            <a:r>
              <a:rPr lang="en-US" sz="1800"/>
              <a:t>Was named after inventor Nikola Tesla</a:t>
            </a: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2851783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E62A68-92FB-4DA6-B1D6-FA043544A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10A6DFCC-5864-48A7-8196-CBCF038BB8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 xmlns:a14="http://schemas.microsoft.com/office/drawing/2010/main" xmlns:dgm="http://schemas.openxmlformats.org/drawingml/2006/diagram" xmlns:p14="http://schemas.microsoft.com/office/powerpoint/2010/main" xmlns:a16="http://schemas.microsoft.com/office/drawing/2014/main">
                <a:solidFill>
                  <a:srgbClr val="FFFFFF"/>
                </a:solidFill>
              </a14:hiddenFill>
            </a:ext>
          </a:extLst>
        </p:spPr>
      </p:pic>
      <p:grpSp>
        <p:nvGrpSpPr>
          <p:cNvPr id="13" name="Group 12">
            <a:extLst>
              <a:ext uri="{FF2B5EF4-FFF2-40B4-BE49-F238E27FC236}">
                <a16:creationId xmlns:a16="http://schemas.microsoft.com/office/drawing/2014/main" id="{03CA880E-A155-41A2-B87D-21AC3CE33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AD179668-A46F-4D4C-8C75-2F3B4B5787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0DB283C2-E19A-4A75-909F-450DB72DEC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6" name="Freeform 7">
              <a:extLst>
                <a:ext uri="{FF2B5EF4-FFF2-40B4-BE49-F238E27FC236}">
                  <a16:creationId xmlns:a16="http://schemas.microsoft.com/office/drawing/2014/main" id="{B674E08A-09B5-42AD-805C-43DAE1D0BE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7" name="Freeform 8">
              <a:extLst>
                <a:ext uri="{FF2B5EF4-FFF2-40B4-BE49-F238E27FC236}">
                  <a16:creationId xmlns:a16="http://schemas.microsoft.com/office/drawing/2014/main" id="{248B903F-D11E-41B4-A6F7-5ACF56D76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8" name="Freeform 9">
              <a:extLst>
                <a:ext uri="{FF2B5EF4-FFF2-40B4-BE49-F238E27FC236}">
                  <a16:creationId xmlns:a16="http://schemas.microsoft.com/office/drawing/2014/main" id="{68B65942-DED3-475B-B28D-839E15541C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9" name="Freeform 10">
              <a:extLst>
                <a:ext uri="{FF2B5EF4-FFF2-40B4-BE49-F238E27FC236}">
                  <a16:creationId xmlns:a16="http://schemas.microsoft.com/office/drawing/2014/main" id="{54C02C20-8E50-4D5F-9E89-7266186B1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0" name="Freeform 11">
              <a:extLst>
                <a:ext uri="{FF2B5EF4-FFF2-40B4-BE49-F238E27FC236}">
                  <a16:creationId xmlns:a16="http://schemas.microsoft.com/office/drawing/2014/main" id="{057C79DE-C22B-4732-B921-1EEF64DAD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1" name="Freeform 12">
              <a:extLst>
                <a:ext uri="{FF2B5EF4-FFF2-40B4-BE49-F238E27FC236}">
                  <a16:creationId xmlns:a16="http://schemas.microsoft.com/office/drawing/2014/main" id="{21E55FE5-F856-4E6D-A505-4A5AA92FC2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2" name="Freeform 13">
              <a:extLst>
                <a:ext uri="{FF2B5EF4-FFF2-40B4-BE49-F238E27FC236}">
                  <a16:creationId xmlns:a16="http://schemas.microsoft.com/office/drawing/2014/main" id="{564ACC84-D8A2-43FB-AB43-D7A892AC83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3" name="Freeform 14">
              <a:extLst>
                <a:ext uri="{FF2B5EF4-FFF2-40B4-BE49-F238E27FC236}">
                  <a16:creationId xmlns:a16="http://schemas.microsoft.com/office/drawing/2014/main" id="{33DE6074-A243-4841-8A21-41739E524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4" name="Freeform 15">
              <a:extLst>
                <a:ext uri="{FF2B5EF4-FFF2-40B4-BE49-F238E27FC236}">
                  <a16:creationId xmlns:a16="http://schemas.microsoft.com/office/drawing/2014/main" id="{6AD73007-A6A4-498E-8AF9-C3F7D61DCD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5" name="Line 16">
              <a:extLst>
                <a:ext uri="{FF2B5EF4-FFF2-40B4-BE49-F238E27FC236}">
                  <a16:creationId xmlns:a16="http://schemas.microsoft.com/office/drawing/2014/main" id="{541BFD40-70B0-48BA-9216-9C67411F450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7DFC59A5-0E43-4308-8BFB-F505CFB54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7" name="Freeform 18">
              <a:extLst>
                <a:ext uri="{FF2B5EF4-FFF2-40B4-BE49-F238E27FC236}">
                  <a16:creationId xmlns:a16="http://schemas.microsoft.com/office/drawing/2014/main" id="{0852232F-7FE7-4B61-AC34-F29289DAC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8" name="Freeform 19">
              <a:extLst>
                <a:ext uri="{FF2B5EF4-FFF2-40B4-BE49-F238E27FC236}">
                  <a16:creationId xmlns:a16="http://schemas.microsoft.com/office/drawing/2014/main" id="{F2467A7F-F122-4464-A682-8C4DB1DA1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9" name="Freeform 20">
              <a:extLst>
                <a:ext uri="{FF2B5EF4-FFF2-40B4-BE49-F238E27FC236}">
                  <a16:creationId xmlns:a16="http://schemas.microsoft.com/office/drawing/2014/main" id="{2178D569-0695-49D6-8261-1BF6E2E48F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0" name="Rectangle 21">
              <a:extLst>
                <a:ext uri="{FF2B5EF4-FFF2-40B4-BE49-F238E27FC236}">
                  <a16:creationId xmlns:a16="http://schemas.microsoft.com/office/drawing/2014/main" id="{E289FFF1-2E96-4F4A-94D2-D1FED6AE8AA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F0509D92-D47A-49BC-899A-0C2AB53BC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2" name="Freeform 23">
              <a:extLst>
                <a:ext uri="{FF2B5EF4-FFF2-40B4-BE49-F238E27FC236}">
                  <a16:creationId xmlns:a16="http://schemas.microsoft.com/office/drawing/2014/main" id="{606E419B-186B-4DA7-95FA-F921A2D3FC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3" name="Freeform 24">
              <a:extLst>
                <a:ext uri="{FF2B5EF4-FFF2-40B4-BE49-F238E27FC236}">
                  <a16:creationId xmlns:a16="http://schemas.microsoft.com/office/drawing/2014/main" id="{35DBBAC4-A0DC-44A6-A64F-3FF22BC30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4" name="Freeform 25">
              <a:extLst>
                <a:ext uri="{FF2B5EF4-FFF2-40B4-BE49-F238E27FC236}">
                  <a16:creationId xmlns:a16="http://schemas.microsoft.com/office/drawing/2014/main" id="{45359546-A3CF-4560-869D-4C642B0F75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5" name="Freeform 26">
              <a:extLst>
                <a:ext uri="{FF2B5EF4-FFF2-40B4-BE49-F238E27FC236}">
                  <a16:creationId xmlns:a16="http://schemas.microsoft.com/office/drawing/2014/main" id="{A9D2DDA1-3EE0-4B5E-8107-6000BCB2B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6" name="Freeform 27">
              <a:extLst>
                <a:ext uri="{FF2B5EF4-FFF2-40B4-BE49-F238E27FC236}">
                  <a16:creationId xmlns:a16="http://schemas.microsoft.com/office/drawing/2014/main" id="{6DA22C48-18EA-47BE-B75A-9594E025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7" name="Freeform 28">
              <a:extLst>
                <a:ext uri="{FF2B5EF4-FFF2-40B4-BE49-F238E27FC236}">
                  <a16:creationId xmlns:a16="http://schemas.microsoft.com/office/drawing/2014/main" id="{411A5F9B-C5BD-4FE0-BEE1-5FA9B82FB3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8" name="Freeform 29">
              <a:extLst>
                <a:ext uri="{FF2B5EF4-FFF2-40B4-BE49-F238E27FC236}">
                  <a16:creationId xmlns:a16="http://schemas.microsoft.com/office/drawing/2014/main" id="{AFFCFD60-FB34-408B-A2EA-311A1093D0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9" name="Freeform 30">
              <a:extLst>
                <a:ext uri="{FF2B5EF4-FFF2-40B4-BE49-F238E27FC236}">
                  <a16:creationId xmlns:a16="http://schemas.microsoft.com/office/drawing/2014/main" id="{72B9EBCA-3EF6-4296-80E0-CD849B27E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0" name="Freeform 31">
              <a:extLst>
                <a:ext uri="{FF2B5EF4-FFF2-40B4-BE49-F238E27FC236}">
                  <a16:creationId xmlns:a16="http://schemas.microsoft.com/office/drawing/2014/main" id="{CC021197-0DB7-42B6-93BB-32252A9373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C052B83F-CF05-D449-BF67-F37A38264F84}"/>
              </a:ext>
            </a:extLst>
          </p:cNvPr>
          <p:cNvSpPr>
            <a:spLocks noGrp="1"/>
          </p:cNvSpPr>
          <p:nvPr>
            <p:ph type="title"/>
          </p:nvPr>
        </p:nvSpPr>
        <p:spPr>
          <a:xfrm>
            <a:off x="853330" y="1254035"/>
            <a:ext cx="2926190" cy="4002222"/>
          </a:xfrm>
        </p:spPr>
        <p:txBody>
          <a:bodyPr>
            <a:normAutofit/>
          </a:bodyPr>
          <a:lstStyle/>
          <a:p>
            <a:r>
              <a:rPr lang="en-US">
                <a:solidFill>
                  <a:srgbClr val="FFFFFF"/>
                </a:solidFill>
              </a:rPr>
              <a:t>American Company Founders</a:t>
            </a:r>
          </a:p>
        </p:txBody>
      </p:sp>
      <p:sp useBgFill="1">
        <p:nvSpPr>
          <p:cNvPr id="42" name="Round Diagonal Corner Rectangle 6">
            <a:extLst>
              <a:ext uri="{FF2B5EF4-FFF2-40B4-BE49-F238E27FC236}">
                <a16:creationId xmlns:a16="http://schemas.microsoft.com/office/drawing/2014/main" id="{7C30BDFE-E13B-4CD1-9371-FAEDFF80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847D4E2-EA7B-40EF-8062-D1FAF838F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F1549F3B-53A1-4D15-8E8E-4297D91B8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6" name="Freeform 33">
              <a:extLst>
                <a:ext uri="{FF2B5EF4-FFF2-40B4-BE49-F238E27FC236}">
                  <a16:creationId xmlns:a16="http://schemas.microsoft.com/office/drawing/2014/main" id="{841347B2-F767-433C-946A-1B19B4C40E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7" name="Freeform 34">
              <a:extLst>
                <a:ext uri="{FF2B5EF4-FFF2-40B4-BE49-F238E27FC236}">
                  <a16:creationId xmlns:a16="http://schemas.microsoft.com/office/drawing/2014/main" id="{B34A4847-B6CA-4001-8EB1-33B3854A4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8" name="Freeform 35">
              <a:extLst>
                <a:ext uri="{FF2B5EF4-FFF2-40B4-BE49-F238E27FC236}">
                  <a16:creationId xmlns:a16="http://schemas.microsoft.com/office/drawing/2014/main" id="{EF334B32-D0A0-45DE-99CB-37A3E56EC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9" name="Freeform 36">
              <a:extLst>
                <a:ext uri="{FF2B5EF4-FFF2-40B4-BE49-F238E27FC236}">
                  <a16:creationId xmlns:a16="http://schemas.microsoft.com/office/drawing/2014/main" id="{5D1098DF-5812-4A6F-A4B7-AFEBEDA983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0" name="Freeform 37">
              <a:extLst>
                <a:ext uri="{FF2B5EF4-FFF2-40B4-BE49-F238E27FC236}">
                  <a16:creationId xmlns:a16="http://schemas.microsoft.com/office/drawing/2014/main" id="{2A72CC5D-2EA1-4ABD-B694-045401D7F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1" name="Freeform 38">
              <a:extLst>
                <a:ext uri="{FF2B5EF4-FFF2-40B4-BE49-F238E27FC236}">
                  <a16:creationId xmlns:a16="http://schemas.microsoft.com/office/drawing/2014/main" id="{47B8C57D-403F-4D5B-9724-24276E99B4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2" name="Freeform 39">
              <a:extLst>
                <a:ext uri="{FF2B5EF4-FFF2-40B4-BE49-F238E27FC236}">
                  <a16:creationId xmlns:a16="http://schemas.microsoft.com/office/drawing/2014/main" id="{4890E5D3-F793-4B6A-AA8F-1F6C03BD1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3" name="Freeform 40">
              <a:extLst>
                <a:ext uri="{FF2B5EF4-FFF2-40B4-BE49-F238E27FC236}">
                  <a16:creationId xmlns:a16="http://schemas.microsoft.com/office/drawing/2014/main" id="{68A2FE4A-346D-4EA5-B377-EED4515161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4" name="Rectangle 41">
              <a:extLst>
                <a:ext uri="{FF2B5EF4-FFF2-40B4-BE49-F238E27FC236}">
                  <a16:creationId xmlns:a16="http://schemas.microsoft.com/office/drawing/2014/main" id="{2F12D5D5-9BB1-4D89-B5B4-8F8353825B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grpSp>
      <p:graphicFrame>
        <p:nvGraphicFramePr>
          <p:cNvPr id="5" name="Content Placeholder 2">
            <a:extLst>
              <a:ext uri="{FF2B5EF4-FFF2-40B4-BE49-F238E27FC236}">
                <a16:creationId xmlns:a16="http://schemas.microsoft.com/office/drawing/2014/main" id="{E8858CB9-1706-4A0A-9C41-D18A671999F1}"/>
              </a:ext>
            </a:extLst>
          </p:cNvPr>
          <p:cNvGraphicFramePr>
            <a:graphicFrameLocks noGrp="1"/>
          </p:cNvGraphicFramePr>
          <p:nvPr>
            <p:ph idx="1"/>
            <p:extLst>
              <p:ext uri="{D42A27DB-BD31-4B8C-83A1-F6EECF244321}">
                <p14:modId xmlns:p14="http://schemas.microsoft.com/office/powerpoint/2010/main" val="3547877745"/>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503302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E62A68-92FB-4DA6-B1D6-FA043544A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10A6DFCC-5864-48A7-8196-CBCF038BB8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 xmlns:a14="http://schemas.microsoft.com/office/drawing/2010/main" xmlns:dgm="http://schemas.openxmlformats.org/drawingml/2006/diagram" xmlns:p14="http://schemas.microsoft.com/office/powerpoint/2010/main" xmlns:a16="http://schemas.microsoft.com/office/drawing/2014/main">
                <a:solidFill>
                  <a:srgbClr val="FFFFFF"/>
                </a:solidFill>
              </a14:hiddenFill>
            </a:ext>
          </a:extLst>
        </p:spPr>
      </p:pic>
      <p:grpSp>
        <p:nvGrpSpPr>
          <p:cNvPr id="13" name="Group 12">
            <a:extLst>
              <a:ext uri="{FF2B5EF4-FFF2-40B4-BE49-F238E27FC236}">
                <a16:creationId xmlns:a16="http://schemas.microsoft.com/office/drawing/2014/main" id="{03CA880E-A155-41A2-B87D-21AC3CE33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AD179668-A46F-4D4C-8C75-2F3B4B5787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0DB283C2-E19A-4A75-909F-450DB72DEC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6" name="Freeform 7">
              <a:extLst>
                <a:ext uri="{FF2B5EF4-FFF2-40B4-BE49-F238E27FC236}">
                  <a16:creationId xmlns:a16="http://schemas.microsoft.com/office/drawing/2014/main" id="{B674E08A-09B5-42AD-805C-43DAE1D0BE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7" name="Freeform 8">
              <a:extLst>
                <a:ext uri="{FF2B5EF4-FFF2-40B4-BE49-F238E27FC236}">
                  <a16:creationId xmlns:a16="http://schemas.microsoft.com/office/drawing/2014/main" id="{248B903F-D11E-41B4-A6F7-5ACF56D76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8" name="Freeform 9">
              <a:extLst>
                <a:ext uri="{FF2B5EF4-FFF2-40B4-BE49-F238E27FC236}">
                  <a16:creationId xmlns:a16="http://schemas.microsoft.com/office/drawing/2014/main" id="{68B65942-DED3-475B-B28D-839E15541C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9" name="Freeform 10">
              <a:extLst>
                <a:ext uri="{FF2B5EF4-FFF2-40B4-BE49-F238E27FC236}">
                  <a16:creationId xmlns:a16="http://schemas.microsoft.com/office/drawing/2014/main" id="{54C02C20-8E50-4D5F-9E89-7266186B1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0" name="Freeform 11">
              <a:extLst>
                <a:ext uri="{FF2B5EF4-FFF2-40B4-BE49-F238E27FC236}">
                  <a16:creationId xmlns:a16="http://schemas.microsoft.com/office/drawing/2014/main" id="{057C79DE-C22B-4732-B921-1EEF64DAD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1" name="Freeform 12">
              <a:extLst>
                <a:ext uri="{FF2B5EF4-FFF2-40B4-BE49-F238E27FC236}">
                  <a16:creationId xmlns:a16="http://schemas.microsoft.com/office/drawing/2014/main" id="{21E55FE5-F856-4E6D-A505-4A5AA92FC2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2" name="Freeform 13">
              <a:extLst>
                <a:ext uri="{FF2B5EF4-FFF2-40B4-BE49-F238E27FC236}">
                  <a16:creationId xmlns:a16="http://schemas.microsoft.com/office/drawing/2014/main" id="{564ACC84-D8A2-43FB-AB43-D7A892AC83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3" name="Freeform 14">
              <a:extLst>
                <a:ext uri="{FF2B5EF4-FFF2-40B4-BE49-F238E27FC236}">
                  <a16:creationId xmlns:a16="http://schemas.microsoft.com/office/drawing/2014/main" id="{33DE6074-A243-4841-8A21-41739E524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4" name="Freeform 15">
              <a:extLst>
                <a:ext uri="{FF2B5EF4-FFF2-40B4-BE49-F238E27FC236}">
                  <a16:creationId xmlns:a16="http://schemas.microsoft.com/office/drawing/2014/main" id="{6AD73007-A6A4-498E-8AF9-C3F7D61DCD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5" name="Line 16">
              <a:extLst>
                <a:ext uri="{FF2B5EF4-FFF2-40B4-BE49-F238E27FC236}">
                  <a16:creationId xmlns:a16="http://schemas.microsoft.com/office/drawing/2014/main" id="{541BFD40-70B0-48BA-9216-9C67411F450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7DFC59A5-0E43-4308-8BFB-F505CFB54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7" name="Freeform 18">
              <a:extLst>
                <a:ext uri="{FF2B5EF4-FFF2-40B4-BE49-F238E27FC236}">
                  <a16:creationId xmlns:a16="http://schemas.microsoft.com/office/drawing/2014/main" id="{0852232F-7FE7-4B61-AC34-F29289DAC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8" name="Freeform 19">
              <a:extLst>
                <a:ext uri="{FF2B5EF4-FFF2-40B4-BE49-F238E27FC236}">
                  <a16:creationId xmlns:a16="http://schemas.microsoft.com/office/drawing/2014/main" id="{F2467A7F-F122-4464-A682-8C4DB1DA1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9" name="Freeform 20">
              <a:extLst>
                <a:ext uri="{FF2B5EF4-FFF2-40B4-BE49-F238E27FC236}">
                  <a16:creationId xmlns:a16="http://schemas.microsoft.com/office/drawing/2014/main" id="{2178D569-0695-49D6-8261-1BF6E2E48F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0" name="Rectangle 21">
              <a:extLst>
                <a:ext uri="{FF2B5EF4-FFF2-40B4-BE49-F238E27FC236}">
                  <a16:creationId xmlns:a16="http://schemas.microsoft.com/office/drawing/2014/main" id="{E289FFF1-2E96-4F4A-94D2-D1FED6AE8AA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F0509D92-D47A-49BC-899A-0C2AB53BC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2" name="Freeform 23">
              <a:extLst>
                <a:ext uri="{FF2B5EF4-FFF2-40B4-BE49-F238E27FC236}">
                  <a16:creationId xmlns:a16="http://schemas.microsoft.com/office/drawing/2014/main" id="{606E419B-186B-4DA7-95FA-F921A2D3FC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3" name="Freeform 24">
              <a:extLst>
                <a:ext uri="{FF2B5EF4-FFF2-40B4-BE49-F238E27FC236}">
                  <a16:creationId xmlns:a16="http://schemas.microsoft.com/office/drawing/2014/main" id="{35DBBAC4-A0DC-44A6-A64F-3FF22BC30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4" name="Freeform 25">
              <a:extLst>
                <a:ext uri="{FF2B5EF4-FFF2-40B4-BE49-F238E27FC236}">
                  <a16:creationId xmlns:a16="http://schemas.microsoft.com/office/drawing/2014/main" id="{45359546-A3CF-4560-869D-4C642B0F75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5" name="Freeform 26">
              <a:extLst>
                <a:ext uri="{FF2B5EF4-FFF2-40B4-BE49-F238E27FC236}">
                  <a16:creationId xmlns:a16="http://schemas.microsoft.com/office/drawing/2014/main" id="{A9D2DDA1-3EE0-4B5E-8107-6000BCB2B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6" name="Freeform 27">
              <a:extLst>
                <a:ext uri="{FF2B5EF4-FFF2-40B4-BE49-F238E27FC236}">
                  <a16:creationId xmlns:a16="http://schemas.microsoft.com/office/drawing/2014/main" id="{6DA22C48-18EA-47BE-B75A-9594E025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7" name="Freeform 28">
              <a:extLst>
                <a:ext uri="{FF2B5EF4-FFF2-40B4-BE49-F238E27FC236}">
                  <a16:creationId xmlns:a16="http://schemas.microsoft.com/office/drawing/2014/main" id="{411A5F9B-C5BD-4FE0-BEE1-5FA9B82FB3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8" name="Freeform 29">
              <a:extLst>
                <a:ext uri="{FF2B5EF4-FFF2-40B4-BE49-F238E27FC236}">
                  <a16:creationId xmlns:a16="http://schemas.microsoft.com/office/drawing/2014/main" id="{AFFCFD60-FB34-408B-A2EA-311A1093D0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9" name="Freeform 30">
              <a:extLst>
                <a:ext uri="{FF2B5EF4-FFF2-40B4-BE49-F238E27FC236}">
                  <a16:creationId xmlns:a16="http://schemas.microsoft.com/office/drawing/2014/main" id="{72B9EBCA-3EF6-4296-80E0-CD849B27E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0" name="Freeform 31">
              <a:extLst>
                <a:ext uri="{FF2B5EF4-FFF2-40B4-BE49-F238E27FC236}">
                  <a16:creationId xmlns:a16="http://schemas.microsoft.com/office/drawing/2014/main" id="{CC021197-0DB7-42B6-93BB-32252A9373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256B2A41-E8F0-3545-8513-CF2AB50FCE59}"/>
              </a:ext>
            </a:extLst>
          </p:cNvPr>
          <p:cNvSpPr>
            <a:spLocks noGrp="1"/>
          </p:cNvSpPr>
          <p:nvPr>
            <p:ph type="title"/>
          </p:nvPr>
        </p:nvSpPr>
        <p:spPr>
          <a:xfrm>
            <a:off x="853330" y="1254035"/>
            <a:ext cx="2926190" cy="4002222"/>
          </a:xfrm>
        </p:spPr>
        <p:txBody>
          <a:bodyPr>
            <a:normAutofit/>
          </a:bodyPr>
          <a:lstStyle/>
          <a:p>
            <a:r>
              <a:rPr lang="en-US">
                <a:solidFill>
                  <a:srgbClr val="FFFFFF"/>
                </a:solidFill>
              </a:rPr>
              <a:t>Origins</a:t>
            </a:r>
          </a:p>
        </p:txBody>
      </p:sp>
      <p:sp useBgFill="1">
        <p:nvSpPr>
          <p:cNvPr id="42" name="Round Diagonal Corner Rectangle 6">
            <a:extLst>
              <a:ext uri="{FF2B5EF4-FFF2-40B4-BE49-F238E27FC236}">
                <a16:creationId xmlns:a16="http://schemas.microsoft.com/office/drawing/2014/main" id="{7C30BDFE-E13B-4CD1-9371-FAEDFF80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847D4E2-EA7B-40EF-8062-D1FAF838F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F1549F3B-53A1-4D15-8E8E-4297D91B8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6" name="Freeform 33">
              <a:extLst>
                <a:ext uri="{FF2B5EF4-FFF2-40B4-BE49-F238E27FC236}">
                  <a16:creationId xmlns:a16="http://schemas.microsoft.com/office/drawing/2014/main" id="{841347B2-F767-433C-946A-1B19B4C40E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7" name="Freeform 34">
              <a:extLst>
                <a:ext uri="{FF2B5EF4-FFF2-40B4-BE49-F238E27FC236}">
                  <a16:creationId xmlns:a16="http://schemas.microsoft.com/office/drawing/2014/main" id="{B34A4847-B6CA-4001-8EB1-33B3854A4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8" name="Freeform 35">
              <a:extLst>
                <a:ext uri="{FF2B5EF4-FFF2-40B4-BE49-F238E27FC236}">
                  <a16:creationId xmlns:a16="http://schemas.microsoft.com/office/drawing/2014/main" id="{EF334B32-D0A0-45DE-99CB-37A3E56EC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9" name="Freeform 36">
              <a:extLst>
                <a:ext uri="{FF2B5EF4-FFF2-40B4-BE49-F238E27FC236}">
                  <a16:creationId xmlns:a16="http://schemas.microsoft.com/office/drawing/2014/main" id="{5D1098DF-5812-4A6F-A4B7-AFEBEDA983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0" name="Freeform 37">
              <a:extLst>
                <a:ext uri="{FF2B5EF4-FFF2-40B4-BE49-F238E27FC236}">
                  <a16:creationId xmlns:a16="http://schemas.microsoft.com/office/drawing/2014/main" id="{2A72CC5D-2EA1-4ABD-B694-045401D7F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1" name="Freeform 38">
              <a:extLst>
                <a:ext uri="{FF2B5EF4-FFF2-40B4-BE49-F238E27FC236}">
                  <a16:creationId xmlns:a16="http://schemas.microsoft.com/office/drawing/2014/main" id="{47B8C57D-403F-4D5B-9724-24276E99B4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2" name="Freeform 39">
              <a:extLst>
                <a:ext uri="{FF2B5EF4-FFF2-40B4-BE49-F238E27FC236}">
                  <a16:creationId xmlns:a16="http://schemas.microsoft.com/office/drawing/2014/main" id="{4890E5D3-F793-4B6A-AA8F-1F6C03BD1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3" name="Freeform 40">
              <a:extLst>
                <a:ext uri="{FF2B5EF4-FFF2-40B4-BE49-F238E27FC236}">
                  <a16:creationId xmlns:a16="http://schemas.microsoft.com/office/drawing/2014/main" id="{68A2FE4A-346D-4EA5-B377-EED4515161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4" name="Rectangle 41">
              <a:extLst>
                <a:ext uri="{FF2B5EF4-FFF2-40B4-BE49-F238E27FC236}">
                  <a16:creationId xmlns:a16="http://schemas.microsoft.com/office/drawing/2014/main" id="{2F12D5D5-9BB1-4D89-B5B4-8F8353825B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grpSp>
      <p:graphicFrame>
        <p:nvGraphicFramePr>
          <p:cNvPr id="5" name="Content Placeholder 2">
            <a:extLst>
              <a:ext uri="{FF2B5EF4-FFF2-40B4-BE49-F238E27FC236}">
                <a16:creationId xmlns:a16="http://schemas.microsoft.com/office/drawing/2014/main" id="{9F18DCFA-1F5A-44D4-8E88-DFA11C532C3B}"/>
              </a:ext>
            </a:extLst>
          </p:cNvPr>
          <p:cNvGraphicFramePr>
            <a:graphicFrameLocks noGrp="1"/>
          </p:cNvGraphicFramePr>
          <p:nvPr>
            <p:ph idx="1"/>
            <p:extLst>
              <p:ext uri="{D42A27DB-BD31-4B8C-83A1-F6EECF244321}">
                <p14:modId xmlns:p14="http://schemas.microsoft.com/office/powerpoint/2010/main" val="2564011554"/>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67866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1"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12"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13"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4"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15"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6"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18" name="Group 17">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9"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0"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1"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2"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4" name="Group 2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30" name="Group 29">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1"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2"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3"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4"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5"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6"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858DB-A0BA-7948-9908-6075BE83DC7F}"/>
              </a:ext>
            </a:extLst>
          </p:cNvPr>
          <p:cNvSpPr>
            <a:spLocks noGrp="1"/>
          </p:cNvSpPr>
          <p:nvPr>
            <p:ph type="title"/>
          </p:nvPr>
        </p:nvSpPr>
        <p:spPr>
          <a:xfrm>
            <a:off x="1577445" y="1168078"/>
            <a:ext cx="9048219" cy="1092200"/>
          </a:xfrm>
        </p:spPr>
        <p:txBody>
          <a:bodyPr anchor="ctr">
            <a:normAutofit/>
          </a:bodyPr>
          <a:lstStyle/>
          <a:p>
            <a:pPr algn="ctr"/>
            <a:r>
              <a:rPr lang="en-US">
                <a:solidFill>
                  <a:srgbClr val="FFFFFF"/>
                </a:solidFill>
              </a:rPr>
              <a:t>Conclusion</a:t>
            </a:r>
          </a:p>
        </p:txBody>
      </p:sp>
      <p:sp>
        <p:nvSpPr>
          <p:cNvPr id="3" name="Content Placeholder 2">
            <a:extLst>
              <a:ext uri="{FF2B5EF4-FFF2-40B4-BE49-F238E27FC236}">
                <a16:creationId xmlns:a16="http://schemas.microsoft.com/office/drawing/2014/main" id="{935CF0FC-B88D-C349-B2CB-F6D51FDC0B4E}"/>
              </a:ext>
            </a:extLst>
          </p:cNvPr>
          <p:cNvSpPr>
            <a:spLocks noGrp="1"/>
          </p:cNvSpPr>
          <p:nvPr>
            <p:ph idx="1"/>
          </p:nvPr>
        </p:nvSpPr>
        <p:spPr>
          <a:xfrm>
            <a:off x="1577446" y="2413001"/>
            <a:ext cx="9048218" cy="3033180"/>
          </a:xfrm>
        </p:spPr>
        <p:txBody>
          <a:bodyPr anchor="ctr">
            <a:normAutofit/>
          </a:bodyPr>
          <a:lstStyle/>
          <a:p>
            <a:r>
              <a:rPr lang="en-US" sz="2000">
                <a:solidFill>
                  <a:srgbClr val="FFFFFF"/>
                </a:solidFill>
              </a:rPr>
              <a:t>Tesla Motors is not just a car fabricant,it’s an energy innovation company wich is good for our future,a critical element for ”zero emission power generation”</a:t>
            </a:r>
          </a:p>
        </p:txBody>
      </p:sp>
    </p:spTree>
    <p:extLst>
      <p:ext uri="{BB962C8B-B14F-4D97-AF65-F5344CB8AC3E}">
        <p14:creationId xmlns:p14="http://schemas.microsoft.com/office/powerpoint/2010/main" val="528473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p14="http://schemas.microsoft.com/office/powerpoint/2010/main" xmlns:a16="http://schemas.microsoft.com/office/drawing/2014/main">
                <a:solidFill>
                  <a:srgbClr val="FFFFFF"/>
                </a:solidFill>
              </a14:hiddenFill>
            </a:ext>
          </a:extLst>
        </p:spPr>
      </p:pic>
      <p:grpSp>
        <p:nvGrpSpPr>
          <p:cNvPr id="12" name="Group 11">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13"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3"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8"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30"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8"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9"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1141411" y="748240"/>
            <a:ext cx="9906000" cy="1117073"/>
          </a:xfrm>
        </p:spPr>
        <p:txBody>
          <a:bodyPr>
            <a:normAutofit/>
          </a:bodyPr>
          <a:lstStyle/>
          <a:p>
            <a:pPr algn="ctr"/>
            <a:r>
              <a:rPr lang="en-GB" sz="4000"/>
              <a:t>Brief Knowledge</a:t>
            </a:r>
          </a:p>
        </p:txBody>
      </p:sp>
      <p:sp>
        <p:nvSpPr>
          <p:cNvPr id="3" name="Content Placeholder 2">
            <a:extLst>
              <a:ext uri="{FF2B5EF4-FFF2-40B4-BE49-F238E27FC236}">
                <a16:creationId xmlns:a16="http://schemas.microsoft.com/office/drawing/2014/main" id="{AF0E1459-0388-4100-9DD2-C96B73E2DDA2}"/>
              </a:ext>
            </a:extLst>
          </p:cNvPr>
          <p:cNvSpPr>
            <a:spLocks noGrp="1"/>
          </p:cNvSpPr>
          <p:nvPr>
            <p:ph idx="1"/>
          </p:nvPr>
        </p:nvSpPr>
        <p:spPr>
          <a:xfrm>
            <a:off x="1206500" y="2249487"/>
            <a:ext cx="9840911" cy="3541714"/>
          </a:xfrm>
        </p:spPr>
        <p:txBody>
          <a:bodyPr anchor="t">
            <a:normAutofit/>
          </a:bodyPr>
          <a:lstStyle/>
          <a:p>
            <a:r>
              <a:rPr lang="en-GB" dirty="0"/>
              <a:t>ITS AN AMERICAN MANUFACTURER OF ELECTRIC AUTOMOBILES, SOLAR PANELS AND BATTERIES FOR CARS AND HOME POWER STORAGE</a:t>
            </a:r>
          </a:p>
        </p:txBody>
      </p:sp>
      <p:grpSp>
        <p:nvGrpSpPr>
          <p:cNvPr id="41" name="Group 40">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42"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198508955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1"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12"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13"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4"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15"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6"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18" name="Group 17">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9"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0"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1"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2"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4" name="Group 2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30" name="Group 29">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1"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2"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3"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4"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5"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6"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1577445" y="1168078"/>
            <a:ext cx="9048219" cy="1092200"/>
          </a:xfrm>
        </p:spPr>
        <p:txBody>
          <a:bodyPr anchor="ctr">
            <a:normAutofit/>
          </a:bodyPr>
          <a:lstStyle/>
          <a:p>
            <a:pPr algn="ctr"/>
            <a:r>
              <a:rPr lang="en-GB">
                <a:solidFill>
                  <a:srgbClr val="FFFFFF"/>
                </a:solidFill>
              </a:rPr>
              <a:t>The Challenges before the introduction of modern technology</a:t>
            </a:r>
          </a:p>
        </p:txBody>
      </p:sp>
      <p:sp>
        <p:nvSpPr>
          <p:cNvPr id="3" name="Content Placeholder 2">
            <a:extLst>
              <a:ext uri="{FF2B5EF4-FFF2-40B4-BE49-F238E27FC236}">
                <a16:creationId xmlns:a16="http://schemas.microsoft.com/office/drawing/2014/main" id="{AF0E1459-0388-4100-9DD2-C96B73E2DDA2}"/>
              </a:ext>
            </a:extLst>
          </p:cNvPr>
          <p:cNvSpPr>
            <a:spLocks noGrp="1"/>
          </p:cNvSpPr>
          <p:nvPr>
            <p:ph idx="1"/>
          </p:nvPr>
        </p:nvSpPr>
        <p:spPr>
          <a:xfrm>
            <a:off x="1577446" y="2413001"/>
            <a:ext cx="9048218" cy="3033180"/>
          </a:xfrm>
        </p:spPr>
        <p:txBody>
          <a:bodyPr anchor="ctr">
            <a:normAutofit/>
          </a:bodyPr>
          <a:lstStyle/>
          <a:p>
            <a:pPr marL="0" indent="0">
              <a:buNone/>
            </a:pPr>
            <a:r>
              <a:rPr lang="en-GB" sz="2000">
                <a:solidFill>
                  <a:srgbClr val="FFFFFF"/>
                </a:solidFill>
              </a:rPr>
              <a:t>SORIN RECE STUDENT ID: 2113995 UNIVERSITY OF WALES TRINITY SAINT DAVID MODULE CODE: BMSW4003 LECTURER: AMITAVE BANIK</a:t>
            </a:r>
          </a:p>
        </p:txBody>
      </p:sp>
    </p:spTree>
    <p:extLst>
      <p:ext uri="{BB962C8B-B14F-4D97-AF65-F5344CB8AC3E}">
        <p14:creationId xmlns:p14="http://schemas.microsoft.com/office/powerpoint/2010/main" val="2425398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1141413" y="1082673"/>
            <a:ext cx="2869416" cy="4708528"/>
          </a:xfrm>
        </p:spPr>
        <p:txBody>
          <a:bodyPr>
            <a:normAutofit/>
          </a:bodyPr>
          <a:lstStyle/>
          <a:p>
            <a:pPr algn="r"/>
            <a:r>
              <a:rPr lang="en-GB" sz="4000"/>
              <a:t>The Founding of Tesla</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0E1459-0388-4100-9DD2-C96B73E2DDA2}"/>
              </a:ext>
            </a:extLst>
          </p:cNvPr>
          <p:cNvSpPr>
            <a:spLocks noGrp="1"/>
          </p:cNvSpPr>
          <p:nvPr>
            <p:ph idx="1"/>
          </p:nvPr>
        </p:nvSpPr>
        <p:spPr>
          <a:xfrm>
            <a:off x="5297763" y="1082673"/>
            <a:ext cx="5751237" cy="4708528"/>
          </a:xfrm>
        </p:spPr>
        <p:txBody>
          <a:bodyPr anchor="ctr">
            <a:normAutofit/>
          </a:bodyPr>
          <a:lstStyle/>
          <a:p>
            <a:r>
              <a:rPr lang="en-GB" sz="1800"/>
              <a:t>Tesla Inc. was founded in 2003 by the engineers Martin Eberhard and Marc Tarpenning in San Carlos, California. It was originally called Tesla Motors, a name that the company changed in 2017</a:t>
            </a: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3568654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1141413" y="618518"/>
            <a:ext cx="9905998" cy="1478570"/>
          </a:xfrm>
        </p:spPr>
        <p:txBody>
          <a:bodyPr>
            <a:normAutofit/>
          </a:bodyPr>
          <a:lstStyle/>
          <a:p>
            <a:pPr algn="r"/>
            <a:r>
              <a:rPr lang="en-GB" sz="4000"/>
              <a:t>Changing Leadership and Controversy</a:t>
            </a:r>
          </a:p>
        </p:txBody>
      </p:sp>
      <p:sp>
        <p:nvSpPr>
          <p:cNvPr id="3" name="Content Placeholder 2">
            <a:extLst>
              <a:ext uri="{FF2B5EF4-FFF2-40B4-BE49-F238E27FC236}">
                <a16:creationId xmlns:a16="http://schemas.microsoft.com/office/drawing/2014/main" id="{AF0E1459-0388-4100-9DD2-C96B73E2DDA2}"/>
              </a:ext>
            </a:extLst>
          </p:cNvPr>
          <p:cNvSpPr>
            <a:spLocks noGrp="1"/>
          </p:cNvSpPr>
          <p:nvPr>
            <p:ph idx="1"/>
          </p:nvPr>
        </p:nvSpPr>
        <p:spPr>
          <a:xfrm>
            <a:off x="1141411" y="2249487"/>
            <a:ext cx="7631927" cy="3541714"/>
          </a:xfrm>
        </p:spPr>
        <p:txBody>
          <a:bodyPr anchor="t">
            <a:normAutofit/>
          </a:bodyPr>
          <a:lstStyle/>
          <a:p>
            <a:r>
              <a:rPr lang="en-GB" sz="2000"/>
              <a:t>During 2008 Tesla also made significant changes to its leadership team </a:t>
            </a:r>
          </a:p>
          <a:p>
            <a:r>
              <a:rPr lang="en-GB" sz="2000"/>
              <a:t>In 2007 Eberhard resigned as CEO of Tesla. He was succeeded first by Michael Marks, a Tesla investor who served as temporary CEO. After Ze'ev Drori took over as Eberhard's permanent replacement in November</a:t>
            </a:r>
          </a:p>
        </p:txBody>
      </p:sp>
    </p:spTree>
    <p:extLst>
      <p:ext uri="{BB962C8B-B14F-4D97-AF65-F5344CB8AC3E}">
        <p14:creationId xmlns:p14="http://schemas.microsoft.com/office/powerpoint/2010/main" val="2725070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E62A68-92FB-4DA6-B1D6-FA043544A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10A6DFCC-5864-48A7-8196-CBCF038BB8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 xmlns:a14="http://schemas.microsoft.com/office/drawing/2010/main" xmlns:dgm="http://schemas.openxmlformats.org/drawingml/2006/diagram" xmlns:p14="http://schemas.microsoft.com/office/powerpoint/2010/main" xmlns:a16="http://schemas.microsoft.com/office/drawing/2014/main">
                <a:solidFill>
                  <a:srgbClr val="FFFFFF"/>
                </a:solidFill>
              </a14:hiddenFill>
            </a:ext>
          </a:extLst>
        </p:spPr>
      </p:pic>
      <p:grpSp>
        <p:nvGrpSpPr>
          <p:cNvPr id="13" name="Group 12">
            <a:extLst>
              <a:ext uri="{FF2B5EF4-FFF2-40B4-BE49-F238E27FC236}">
                <a16:creationId xmlns:a16="http://schemas.microsoft.com/office/drawing/2014/main" id="{03CA880E-A155-41A2-B87D-21AC3CE33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AD179668-A46F-4D4C-8C75-2F3B4B5787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0DB283C2-E19A-4A75-909F-450DB72DEC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6" name="Freeform 7">
              <a:extLst>
                <a:ext uri="{FF2B5EF4-FFF2-40B4-BE49-F238E27FC236}">
                  <a16:creationId xmlns:a16="http://schemas.microsoft.com/office/drawing/2014/main" id="{B674E08A-09B5-42AD-805C-43DAE1D0BE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7" name="Freeform 8">
              <a:extLst>
                <a:ext uri="{FF2B5EF4-FFF2-40B4-BE49-F238E27FC236}">
                  <a16:creationId xmlns:a16="http://schemas.microsoft.com/office/drawing/2014/main" id="{248B903F-D11E-41B4-A6F7-5ACF56D76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8" name="Freeform 9">
              <a:extLst>
                <a:ext uri="{FF2B5EF4-FFF2-40B4-BE49-F238E27FC236}">
                  <a16:creationId xmlns:a16="http://schemas.microsoft.com/office/drawing/2014/main" id="{68B65942-DED3-475B-B28D-839E15541C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9" name="Freeform 10">
              <a:extLst>
                <a:ext uri="{FF2B5EF4-FFF2-40B4-BE49-F238E27FC236}">
                  <a16:creationId xmlns:a16="http://schemas.microsoft.com/office/drawing/2014/main" id="{54C02C20-8E50-4D5F-9E89-7266186B1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0" name="Freeform 11">
              <a:extLst>
                <a:ext uri="{FF2B5EF4-FFF2-40B4-BE49-F238E27FC236}">
                  <a16:creationId xmlns:a16="http://schemas.microsoft.com/office/drawing/2014/main" id="{057C79DE-C22B-4732-B921-1EEF64DAD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1" name="Freeform 12">
              <a:extLst>
                <a:ext uri="{FF2B5EF4-FFF2-40B4-BE49-F238E27FC236}">
                  <a16:creationId xmlns:a16="http://schemas.microsoft.com/office/drawing/2014/main" id="{21E55FE5-F856-4E6D-A505-4A5AA92FC2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2" name="Freeform 13">
              <a:extLst>
                <a:ext uri="{FF2B5EF4-FFF2-40B4-BE49-F238E27FC236}">
                  <a16:creationId xmlns:a16="http://schemas.microsoft.com/office/drawing/2014/main" id="{564ACC84-D8A2-43FB-AB43-D7A892AC83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3" name="Freeform 14">
              <a:extLst>
                <a:ext uri="{FF2B5EF4-FFF2-40B4-BE49-F238E27FC236}">
                  <a16:creationId xmlns:a16="http://schemas.microsoft.com/office/drawing/2014/main" id="{33DE6074-A243-4841-8A21-41739E524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4" name="Freeform 15">
              <a:extLst>
                <a:ext uri="{FF2B5EF4-FFF2-40B4-BE49-F238E27FC236}">
                  <a16:creationId xmlns:a16="http://schemas.microsoft.com/office/drawing/2014/main" id="{6AD73007-A6A4-498E-8AF9-C3F7D61DCD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5" name="Line 16">
              <a:extLst>
                <a:ext uri="{FF2B5EF4-FFF2-40B4-BE49-F238E27FC236}">
                  <a16:creationId xmlns:a16="http://schemas.microsoft.com/office/drawing/2014/main" id="{541BFD40-70B0-48BA-9216-9C67411F450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7DFC59A5-0E43-4308-8BFB-F505CFB54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7" name="Freeform 18">
              <a:extLst>
                <a:ext uri="{FF2B5EF4-FFF2-40B4-BE49-F238E27FC236}">
                  <a16:creationId xmlns:a16="http://schemas.microsoft.com/office/drawing/2014/main" id="{0852232F-7FE7-4B61-AC34-F29289DAC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8" name="Freeform 19">
              <a:extLst>
                <a:ext uri="{FF2B5EF4-FFF2-40B4-BE49-F238E27FC236}">
                  <a16:creationId xmlns:a16="http://schemas.microsoft.com/office/drawing/2014/main" id="{F2467A7F-F122-4464-A682-8C4DB1DA1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9" name="Freeform 20">
              <a:extLst>
                <a:ext uri="{FF2B5EF4-FFF2-40B4-BE49-F238E27FC236}">
                  <a16:creationId xmlns:a16="http://schemas.microsoft.com/office/drawing/2014/main" id="{2178D569-0695-49D6-8261-1BF6E2E48F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0" name="Rectangle 21">
              <a:extLst>
                <a:ext uri="{FF2B5EF4-FFF2-40B4-BE49-F238E27FC236}">
                  <a16:creationId xmlns:a16="http://schemas.microsoft.com/office/drawing/2014/main" id="{E289FFF1-2E96-4F4A-94D2-D1FED6AE8AA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F0509D92-D47A-49BC-899A-0C2AB53BC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2" name="Freeform 23">
              <a:extLst>
                <a:ext uri="{FF2B5EF4-FFF2-40B4-BE49-F238E27FC236}">
                  <a16:creationId xmlns:a16="http://schemas.microsoft.com/office/drawing/2014/main" id="{606E419B-186B-4DA7-95FA-F921A2D3FC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3" name="Freeform 24">
              <a:extLst>
                <a:ext uri="{FF2B5EF4-FFF2-40B4-BE49-F238E27FC236}">
                  <a16:creationId xmlns:a16="http://schemas.microsoft.com/office/drawing/2014/main" id="{35DBBAC4-A0DC-44A6-A64F-3FF22BC30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4" name="Freeform 25">
              <a:extLst>
                <a:ext uri="{FF2B5EF4-FFF2-40B4-BE49-F238E27FC236}">
                  <a16:creationId xmlns:a16="http://schemas.microsoft.com/office/drawing/2014/main" id="{45359546-A3CF-4560-869D-4C642B0F75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5" name="Freeform 26">
              <a:extLst>
                <a:ext uri="{FF2B5EF4-FFF2-40B4-BE49-F238E27FC236}">
                  <a16:creationId xmlns:a16="http://schemas.microsoft.com/office/drawing/2014/main" id="{A9D2DDA1-3EE0-4B5E-8107-6000BCB2B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6" name="Freeform 27">
              <a:extLst>
                <a:ext uri="{FF2B5EF4-FFF2-40B4-BE49-F238E27FC236}">
                  <a16:creationId xmlns:a16="http://schemas.microsoft.com/office/drawing/2014/main" id="{6DA22C48-18EA-47BE-B75A-9594E025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7" name="Freeform 28">
              <a:extLst>
                <a:ext uri="{FF2B5EF4-FFF2-40B4-BE49-F238E27FC236}">
                  <a16:creationId xmlns:a16="http://schemas.microsoft.com/office/drawing/2014/main" id="{411A5F9B-C5BD-4FE0-BEE1-5FA9B82FB3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8" name="Freeform 29">
              <a:extLst>
                <a:ext uri="{FF2B5EF4-FFF2-40B4-BE49-F238E27FC236}">
                  <a16:creationId xmlns:a16="http://schemas.microsoft.com/office/drawing/2014/main" id="{AFFCFD60-FB34-408B-A2EA-311A1093D0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9" name="Freeform 30">
              <a:extLst>
                <a:ext uri="{FF2B5EF4-FFF2-40B4-BE49-F238E27FC236}">
                  <a16:creationId xmlns:a16="http://schemas.microsoft.com/office/drawing/2014/main" id="{72B9EBCA-3EF6-4296-80E0-CD849B27E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0" name="Freeform 31">
              <a:extLst>
                <a:ext uri="{FF2B5EF4-FFF2-40B4-BE49-F238E27FC236}">
                  <a16:creationId xmlns:a16="http://schemas.microsoft.com/office/drawing/2014/main" id="{CC021197-0DB7-42B6-93BB-32252A9373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853330" y="1254035"/>
            <a:ext cx="2926190" cy="4002222"/>
          </a:xfrm>
        </p:spPr>
        <p:txBody>
          <a:bodyPr>
            <a:normAutofit/>
          </a:bodyPr>
          <a:lstStyle/>
          <a:p>
            <a:r>
              <a:rPr lang="en-GB">
                <a:solidFill>
                  <a:srgbClr val="FFFFFF"/>
                </a:solidFill>
              </a:rPr>
              <a:t>Survival and Modern Times</a:t>
            </a:r>
          </a:p>
        </p:txBody>
      </p:sp>
      <p:sp useBgFill="1">
        <p:nvSpPr>
          <p:cNvPr id="42" name="Round Diagonal Corner Rectangle 6">
            <a:extLst>
              <a:ext uri="{FF2B5EF4-FFF2-40B4-BE49-F238E27FC236}">
                <a16:creationId xmlns:a16="http://schemas.microsoft.com/office/drawing/2014/main" id="{7C30BDFE-E13B-4CD1-9371-FAEDFF80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847D4E2-EA7B-40EF-8062-D1FAF838F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F1549F3B-53A1-4D15-8E8E-4297D91B8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6" name="Freeform 33">
              <a:extLst>
                <a:ext uri="{FF2B5EF4-FFF2-40B4-BE49-F238E27FC236}">
                  <a16:creationId xmlns:a16="http://schemas.microsoft.com/office/drawing/2014/main" id="{841347B2-F767-433C-946A-1B19B4C40E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7" name="Freeform 34">
              <a:extLst>
                <a:ext uri="{FF2B5EF4-FFF2-40B4-BE49-F238E27FC236}">
                  <a16:creationId xmlns:a16="http://schemas.microsoft.com/office/drawing/2014/main" id="{B34A4847-B6CA-4001-8EB1-33B3854A4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8" name="Freeform 35">
              <a:extLst>
                <a:ext uri="{FF2B5EF4-FFF2-40B4-BE49-F238E27FC236}">
                  <a16:creationId xmlns:a16="http://schemas.microsoft.com/office/drawing/2014/main" id="{EF334B32-D0A0-45DE-99CB-37A3E56EC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9" name="Freeform 36">
              <a:extLst>
                <a:ext uri="{FF2B5EF4-FFF2-40B4-BE49-F238E27FC236}">
                  <a16:creationId xmlns:a16="http://schemas.microsoft.com/office/drawing/2014/main" id="{5D1098DF-5812-4A6F-A4B7-AFEBEDA983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0" name="Freeform 37">
              <a:extLst>
                <a:ext uri="{FF2B5EF4-FFF2-40B4-BE49-F238E27FC236}">
                  <a16:creationId xmlns:a16="http://schemas.microsoft.com/office/drawing/2014/main" id="{2A72CC5D-2EA1-4ABD-B694-045401D7F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1" name="Freeform 38">
              <a:extLst>
                <a:ext uri="{FF2B5EF4-FFF2-40B4-BE49-F238E27FC236}">
                  <a16:creationId xmlns:a16="http://schemas.microsoft.com/office/drawing/2014/main" id="{47B8C57D-403F-4D5B-9724-24276E99B4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2" name="Freeform 39">
              <a:extLst>
                <a:ext uri="{FF2B5EF4-FFF2-40B4-BE49-F238E27FC236}">
                  <a16:creationId xmlns:a16="http://schemas.microsoft.com/office/drawing/2014/main" id="{4890E5D3-F793-4B6A-AA8F-1F6C03BD1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3" name="Freeform 40">
              <a:extLst>
                <a:ext uri="{FF2B5EF4-FFF2-40B4-BE49-F238E27FC236}">
                  <a16:creationId xmlns:a16="http://schemas.microsoft.com/office/drawing/2014/main" id="{68A2FE4A-346D-4EA5-B377-EED4515161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4" name="Rectangle 41">
              <a:extLst>
                <a:ext uri="{FF2B5EF4-FFF2-40B4-BE49-F238E27FC236}">
                  <a16:creationId xmlns:a16="http://schemas.microsoft.com/office/drawing/2014/main" id="{2F12D5D5-9BB1-4D89-B5B4-8F8353825B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grpSp>
      <p:graphicFrame>
        <p:nvGraphicFramePr>
          <p:cNvPr id="5" name="Content Placeholder 2">
            <a:extLst>
              <a:ext uri="{FF2B5EF4-FFF2-40B4-BE49-F238E27FC236}">
                <a16:creationId xmlns:a16="http://schemas.microsoft.com/office/drawing/2014/main" id="{79A2A5A2-4521-4A0D-8047-37C220E31454}"/>
              </a:ext>
            </a:extLst>
          </p:cNvPr>
          <p:cNvGraphicFramePr>
            <a:graphicFrameLocks noGrp="1"/>
          </p:cNvGraphicFramePr>
          <p:nvPr>
            <p:ph idx="1"/>
            <p:extLst>
              <p:ext uri="{D42A27DB-BD31-4B8C-83A1-F6EECF244321}">
                <p14:modId xmlns:p14="http://schemas.microsoft.com/office/powerpoint/2010/main" val="4290175605"/>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859208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1019015" y="1093787"/>
            <a:ext cx="3059969" cy="4697413"/>
          </a:xfrm>
        </p:spPr>
        <p:txBody>
          <a:bodyPr>
            <a:normAutofit/>
          </a:bodyPr>
          <a:lstStyle/>
          <a:p>
            <a:r>
              <a:rPr lang="en-GB" dirty="0"/>
              <a:t>Success</a:t>
            </a:r>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0E1459-0388-4100-9DD2-C96B73E2DDA2}"/>
              </a:ext>
            </a:extLst>
          </p:cNvPr>
          <p:cNvSpPr>
            <a:spLocks noGrp="1"/>
          </p:cNvSpPr>
          <p:nvPr>
            <p:ph idx="1"/>
          </p:nvPr>
        </p:nvSpPr>
        <p:spPr>
          <a:xfrm>
            <a:off x="5215467" y="1093788"/>
            <a:ext cx="5831944" cy="4697413"/>
          </a:xfrm>
        </p:spPr>
        <p:txBody>
          <a:bodyPr>
            <a:normAutofit/>
          </a:bodyPr>
          <a:lstStyle/>
          <a:p>
            <a:pPr>
              <a:lnSpc>
                <a:spcPct val="110000"/>
              </a:lnSpc>
            </a:pPr>
            <a:r>
              <a:rPr lang="en-GB" sz="1900"/>
              <a:t>The Model S was critically successful. It received awards from several automotive and environmental publications and, like the Roadster before, set new benchmarks for what an electric vehicle could achieve. Among other critical advances, the Model S had a range of up to 300 miles and a reduced charging time. </a:t>
            </a:r>
          </a:p>
          <a:p>
            <a:pPr>
              <a:lnSpc>
                <a:spcPct val="110000"/>
              </a:lnSpc>
            </a:pPr>
            <a:r>
              <a:rPr lang="en-GB" sz="1900"/>
              <a:t>In 2012 Tesla also opened its first freestanding charging stations, called Superchargers. It began with six located in California and, at the time of publishing, has expanded to operate more than 1,000 worldwide. These locations offered free charging to Tesla owners, faster than using a common wall outlet</a:t>
            </a:r>
          </a:p>
        </p:txBody>
      </p:sp>
    </p:spTree>
    <p:extLst>
      <p:ext uri="{BB962C8B-B14F-4D97-AF65-F5344CB8AC3E}">
        <p14:creationId xmlns:p14="http://schemas.microsoft.com/office/powerpoint/2010/main" val="4009660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10" name="Group 9">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5"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3"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9"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40"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0"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1"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52"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3"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4"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5"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6"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7"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8"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9"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0"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1"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2"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3"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4"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sp useBgFill="1">
        <p:nvSpPr>
          <p:cNvPr id="66" name="Rectangle 65">
            <a:extLst>
              <a:ext uri="{FF2B5EF4-FFF2-40B4-BE49-F238E27FC236}">
                <a16:creationId xmlns:a16="http://schemas.microsoft.com/office/drawing/2014/main" id="{7A070EAD-1DCD-4F3D-BA84-799B891A0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2E0D98-D8CB-47BE-ACE7-66EDE45C4D3C}"/>
              </a:ext>
            </a:extLst>
          </p:cNvPr>
          <p:cNvSpPr>
            <a:spLocks noGrp="1"/>
          </p:cNvSpPr>
          <p:nvPr>
            <p:ph type="title"/>
          </p:nvPr>
        </p:nvSpPr>
        <p:spPr>
          <a:xfrm>
            <a:off x="3108960" y="1122363"/>
            <a:ext cx="7559039" cy="3027360"/>
          </a:xfrm>
        </p:spPr>
        <p:txBody>
          <a:bodyPr vert="horz" lIns="91440" tIns="45720" rIns="91440" bIns="45720" rtlCol="0" anchor="b">
            <a:normAutofit/>
          </a:bodyPr>
          <a:lstStyle/>
          <a:p>
            <a:r>
              <a:rPr lang="en-US" sz="5400"/>
              <a:t>References</a:t>
            </a:r>
          </a:p>
        </p:txBody>
      </p:sp>
      <p:sp>
        <p:nvSpPr>
          <p:cNvPr id="3" name="Content Placeholder 2">
            <a:extLst>
              <a:ext uri="{FF2B5EF4-FFF2-40B4-BE49-F238E27FC236}">
                <a16:creationId xmlns:a16="http://schemas.microsoft.com/office/drawing/2014/main" id="{AF0E1459-0388-4100-9DD2-C96B73E2DDA2}"/>
              </a:ext>
            </a:extLst>
          </p:cNvPr>
          <p:cNvSpPr>
            <a:spLocks noGrp="1"/>
          </p:cNvSpPr>
          <p:nvPr>
            <p:ph idx="1"/>
          </p:nvPr>
        </p:nvSpPr>
        <p:spPr>
          <a:xfrm>
            <a:off x="3128010" y="4149724"/>
            <a:ext cx="7539989" cy="1108075"/>
          </a:xfrm>
        </p:spPr>
        <p:txBody>
          <a:bodyPr vert="horz" lIns="91440" tIns="45720" rIns="91440" bIns="45720" rtlCol="0">
            <a:normAutofit/>
          </a:bodyPr>
          <a:lstStyle/>
          <a:p>
            <a:pPr marL="0" indent="0">
              <a:buNone/>
            </a:pPr>
            <a:r>
              <a:rPr lang="en-US" sz="2200" cap="all"/>
              <a:t>Eric R.2020[ONLINE]Available at:https://www.thestreet.c om/technology/history-of-tesla-15088992</a:t>
            </a:r>
          </a:p>
        </p:txBody>
      </p:sp>
      <p:grpSp>
        <p:nvGrpSpPr>
          <p:cNvPr id="68" name="Group 67">
            <a:extLst>
              <a:ext uri="{FF2B5EF4-FFF2-40B4-BE49-F238E27FC236}">
                <a16:creationId xmlns:a16="http://schemas.microsoft.com/office/drawing/2014/main" id="{DE471E13-6104-4637-8A8F-B545529B1D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69" name="Rectangle 5">
              <a:extLst>
                <a:ext uri="{FF2B5EF4-FFF2-40B4-BE49-F238E27FC236}">
                  <a16:creationId xmlns:a16="http://schemas.microsoft.com/office/drawing/2014/main" id="{802F412D-6781-427D-AB79-09FD610CCE5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0" name="Freeform 6">
              <a:extLst>
                <a:ext uri="{FF2B5EF4-FFF2-40B4-BE49-F238E27FC236}">
                  <a16:creationId xmlns:a16="http://schemas.microsoft.com/office/drawing/2014/main" id="{8471B962-D824-43CE-B5DD-704B305B28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1" name="Freeform 7">
              <a:extLst>
                <a:ext uri="{FF2B5EF4-FFF2-40B4-BE49-F238E27FC236}">
                  <a16:creationId xmlns:a16="http://schemas.microsoft.com/office/drawing/2014/main" id="{ED60EBD3-FA75-460B-AFBD-3F234A0CAA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Rectangle 8">
              <a:extLst>
                <a:ext uri="{FF2B5EF4-FFF2-40B4-BE49-F238E27FC236}">
                  <a16:creationId xmlns:a16="http://schemas.microsoft.com/office/drawing/2014/main" id="{D0791244-FBF2-49D9-BDBC-E2E58C86B4D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3" name="Freeform 9">
              <a:extLst>
                <a:ext uri="{FF2B5EF4-FFF2-40B4-BE49-F238E27FC236}">
                  <a16:creationId xmlns:a16="http://schemas.microsoft.com/office/drawing/2014/main" id="{FEE4C4B1-195C-40F5-A78F-2EB7ED6E6F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10">
              <a:extLst>
                <a:ext uri="{FF2B5EF4-FFF2-40B4-BE49-F238E27FC236}">
                  <a16:creationId xmlns:a16="http://schemas.microsoft.com/office/drawing/2014/main" id="{22766AF8-3850-41E4-80D0-321D9A13D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11">
              <a:extLst>
                <a:ext uri="{FF2B5EF4-FFF2-40B4-BE49-F238E27FC236}">
                  <a16:creationId xmlns:a16="http://schemas.microsoft.com/office/drawing/2014/main" id="{8834F8EE-AB04-42FE-AE7B-3E9C6ACA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12">
              <a:extLst>
                <a:ext uri="{FF2B5EF4-FFF2-40B4-BE49-F238E27FC236}">
                  <a16:creationId xmlns:a16="http://schemas.microsoft.com/office/drawing/2014/main" id="{C86BB534-4617-4275-908E-357CF2246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13">
              <a:extLst>
                <a:ext uri="{FF2B5EF4-FFF2-40B4-BE49-F238E27FC236}">
                  <a16:creationId xmlns:a16="http://schemas.microsoft.com/office/drawing/2014/main" id="{B6DEB58B-8D28-4BE9-9CA9-F4B3A083B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14">
              <a:extLst>
                <a:ext uri="{FF2B5EF4-FFF2-40B4-BE49-F238E27FC236}">
                  <a16:creationId xmlns:a16="http://schemas.microsoft.com/office/drawing/2014/main" id="{25A772BC-4720-4EC2-AD61-A7B74E915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15">
              <a:extLst>
                <a:ext uri="{FF2B5EF4-FFF2-40B4-BE49-F238E27FC236}">
                  <a16:creationId xmlns:a16="http://schemas.microsoft.com/office/drawing/2014/main" id="{60D6B27E-FAC5-4267-80A9-DE4D2E02B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16">
              <a:extLst>
                <a:ext uri="{FF2B5EF4-FFF2-40B4-BE49-F238E27FC236}">
                  <a16:creationId xmlns:a16="http://schemas.microsoft.com/office/drawing/2014/main" id="{1F39FA83-D8C8-4CE3-9C62-10375FD041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1" name="Freeform 17">
              <a:extLst>
                <a:ext uri="{FF2B5EF4-FFF2-40B4-BE49-F238E27FC236}">
                  <a16:creationId xmlns:a16="http://schemas.microsoft.com/office/drawing/2014/main" id="{E09B4CF3-A51F-4787-81FE-F5C79BA42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2" name="Freeform 18">
              <a:extLst>
                <a:ext uri="{FF2B5EF4-FFF2-40B4-BE49-F238E27FC236}">
                  <a16:creationId xmlns:a16="http://schemas.microsoft.com/office/drawing/2014/main" id="{6695CB35-74E4-43C0-89F5-9FDA59B3AC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3" name="Freeform 19">
              <a:extLst>
                <a:ext uri="{FF2B5EF4-FFF2-40B4-BE49-F238E27FC236}">
                  <a16:creationId xmlns:a16="http://schemas.microsoft.com/office/drawing/2014/main" id="{945450CE-FB13-4C46-825F-5BB191703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4" name="Freeform 20">
              <a:extLst>
                <a:ext uri="{FF2B5EF4-FFF2-40B4-BE49-F238E27FC236}">
                  <a16:creationId xmlns:a16="http://schemas.microsoft.com/office/drawing/2014/main" id="{E80AA0B2-7FE7-4B75-AC25-E0F6C0FE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5" name="Freeform 21">
              <a:extLst>
                <a:ext uri="{FF2B5EF4-FFF2-40B4-BE49-F238E27FC236}">
                  <a16:creationId xmlns:a16="http://schemas.microsoft.com/office/drawing/2014/main" id="{2E81F7C1-AD8F-41A0-91A8-E05F66CB0E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22">
              <a:extLst>
                <a:ext uri="{FF2B5EF4-FFF2-40B4-BE49-F238E27FC236}">
                  <a16:creationId xmlns:a16="http://schemas.microsoft.com/office/drawing/2014/main" id="{F4E8A538-9FFA-4C76-BCE2-D54F56A11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23">
              <a:extLst>
                <a:ext uri="{FF2B5EF4-FFF2-40B4-BE49-F238E27FC236}">
                  <a16:creationId xmlns:a16="http://schemas.microsoft.com/office/drawing/2014/main" id="{3C412824-3CBA-4E74-B2FD-936EA70486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24">
              <a:extLst>
                <a:ext uri="{FF2B5EF4-FFF2-40B4-BE49-F238E27FC236}">
                  <a16:creationId xmlns:a16="http://schemas.microsoft.com/office/drawing/2014/main" id="{E28DC1F0-74FF-4D97-BD4D-FD42DE4AC6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25">
              <a:extLst>
                <a:ext uri="{FF2B5EF4-FFF2-40B4-BE49-F238E27FC236}">
                  <a16:creationId xmlns:a16="http://schemas.microsoft.com/office/drawing/2014/main" id="{77CEC4FA-6FD3-4ABF-BF98-94E7947A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26">
              <a:extLst>
                <a:ext uri="{FF2B5EF4-FFF2-40B4-BE49-F238E27FC236}">
                  <a16:creationId xmlns:a16="http://schemas.microsoft.com/office/drawing/2014/main" id="{D4E61DA7-BFA9-48AF-BD6F-EBB15C235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27">
              <a:extLst>
                <a:ext uri="{FF2B5EF4-FFF2-40B4-BE49-F238E27FC236}">
                  <a16:creationId xmlns:a16="http://schemas.microsoft.com/office/drawing/2014/main" id="{57164D6A-1DD9-43AE-878F-A413DC26F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28">
              <a:extLst>
                <a:ext uri="{FF2B5EF4-FFF2-40B4-BE49-F238E27FC236}">
                  <a16:creationId xmlns:a16="http://schemas.microsoft.com/office/drawing/2014/main" id="{4949EBA6-53D9-4F2D-91DB-EA7AE260F6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29">
              <a:extLst>
                <a:ext uri="{FF2B5EF4-FFF2-40B4-BE49-F238E27FC236}">
                  <a16:creationId xmlns:a16="http://schemas.microsoft.com/office/drawing/2014/main" id="{0AFEA5FA-F759-441C-A0BC-7EDC79A6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Freeform 30">
              <a:extLst>
                <a:ext uri="{FF2B5EF4-FFF2-40B4-BE49-F238E27FC236}">
                  <a16:creationId xmlns:a16="http://schemas.microsoft.com/office/drawing/2014/main" id="{5B913AE0-5DC8-4244-8C26-ED97F834E3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5" name="Freeform 31">
              <a:extLst>
                <a:ext uri="{FF2B5EF4-FFF2-40B4-BE49-F238E27FC236}">
                  <a16:creationId xmlns:a16="http://schemas.microsoft.com/office/drawing/2014/main" id="{A87DB58A-25D2-46F1-85E3-06F964D016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6" name="Freeform 32">
              <a:extLst>
                <a:ext uri="{FF2B5EF4-FFF2-40B4-BE49-F238E27FC236}">
                  <a16:creationId xmlns:a16="http://schemas.microsoft.com/office/drawing/2014/main" id="{E7AE8209-F3E7-4ACA-98D0-90B282A147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7" name="Rectangle 33">
              <a:extLst>
                <a:ext uri="{FF2B5EF4-FFF2-40B4-BE49-F238E27FC236}">
                  <a16:creationId xmlns:a16="http://schemas.microsoft.com/office/drawing/2014/main" id="{1CED7927-A7C7-444A-A8F3-6348852AEF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98" name="Freeform 34">
              <a:extLst>
                <a:ext uri="{FF2B5EF4-FFF2-40B4-BE49-F238E27FC236}">
                  <a16:creationId xmlns:a16="http://schemas.microsoft.com/office/drawing/2014/main" id="{08BEDF90-F9A6-4DE4-94B6-43E4160394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9" name="Freeform 35">
              <a:extLst>
                <a:ext uri="{FF2B5EF4-FFF2-40B4-BE49-F238E27FC236}">
                  <a16:creationId xmlns:a16="http://schemas.microsoft.com/office/drawing/2014/main" id="{36540D5F-1C77-438A-BF12-56455C472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0" name="Freeform 36">
              <a:extLst>
                <a:ext uri="{FF2B5EF4-FFF2-40B4-BE49-F238E27FC236}">
                  <a16:creationId xmlns:a16="http://schemas.microsoft.com/office/drawing/2014/main" id="{52FC779A-BC55-40AC-8FFD-E014F8C0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1" name="Freeform 37">
              <a:extLst>
                <a:ext uri="{FF2B5EF4-FFF2-40B4-BE49-F238E27FC236}">
                  <a16:creationId xmlns:a16="http://schemas.microsoft.com/office/drawing/2014/main" id="{63E42DE5-DC0E-4043-8A35-20C53074A2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2" name="Freeform 38">
              <a:extLst>
                <a:ext uri="{FF2B5EF4-FFF2-40B4-BE49-F238E27FC236}">
                  <a16:creationId xmlns:a16="http://schemas.microsoft.com/office/drawing/2014/main" id="{41581FA6-993A-4899-ADF1-0A83A623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3" name="Freeform 39">
              <a:extLst>
                <a:ext uri="{FF2B5EF4-FFF2-40B4-BE49-F238E27FC236}">
                  <a16:creationId xmlns:a16="http://schemas.microsoft.com/office/drawing/2014/main" id="{33C4FDB9-01D2-4CB0-BFED-216CAC7EB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4" name="Freeform 40">
              <a:extLst>
                <a:ext uri="{FF2B5EF4-FFF2-40B4-BE49-F238E27FC236}">
                  <a16:creationId xmlns:a16="http://schemas.microsoft.com/office/drawing/2014/main" id="{34E715AB-2B68-41C4-A61F-02C413F242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5" name="Freeform 41">
              <a:extLst>
                <a:ext uri="{FF2B5EF4-FFF2-40B4-BE49-F238E27FC236}">
                  <a16:creationId xmlns:a16="http://schemas.microsoft.com/office/drawing/2014/main" id="{D3861C35-D060-408D-9871-4DA2D0547B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6" name="Freeform 42">
              <a:extLst>
                <a:ext uri="{FF2B5EF4-FFF2-40B4-BE49-F238E27FC236}">
                  <a16:creationId xmlns:a16="http://schemas.microsoft.com/office/drawing/2014/main" id="{B4F4F38F-33FE-48A0-986D-FB771F18BE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7" name="Freeform 43">
              <a:extLst>
                <a:ext uri="{FF2B5EF4-FFF2-40B4-BE49-F238E27FC236}">
                  <a16:creationId xmlns:a16="http://schemas.microsoft.com/office/drawing/2014/main" id="{50FCFC8E-2DC3-4F27-9E02-196830E78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8" name="Freeform 44">
              <a:extLst>
                <a:ext uri="{FF2B5EF4-FFF2-40B4-BE49-F238E27FC236}">
                  <a16:creationId xmlns:a16="http://schemas.microsoft.com/office/drawing/2014/main" id="{3A6EE414-1500-4144-B453-BA950E5107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9" name="Rectangle 45">
              <a:extLst>
                <a:ext uri="{FF2B5EF4-FFF2-40B4-BE49-F238E27FC236}">
                  <a16:creationId xmlns:a16="http://schemas.microsoft.com/office/drawing/2014/main" id="{0C1A9D8A-5515-4C84-AE17-A6D51243834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10" name="Freeform 46">
              <a:extLst>
                <a:ext uri="{FF2B5EF4-FFF2-40B4-BE49-F238E27FC236}">
                  <a16:creationId xmlns:a16="http://schemas.microsoft.com/office/drawing/2014/main" id="{E8E7C8C7-FE85-4C8F-960C-3748511E0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1" name="Freeform 47">
              <a:extLst>
                <a:ext uri="{FF2B5EF4-FFF2-40B4-BE49-F238E27FC236}">
                  <a16:creationId xmlns:a16="http://schemas.microsoft.com/office/drawing/2014/main" id="{33DF2ED7-F601-4A9F-AA50-822ED85D56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2" name="Freeform 48">
              <a:extLst>
                <a:ext uri="{FF2B5EF4-FFF2-40B4-BE49-F238E27FC236}">
                  <a16:creationId xmlns:a16="http://schemas.microsoft.com/office/drawing/2014/main" id="{FEDB3A05-6FDD-4E87-B800-8F9975244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3" name="Freeform 49">
              <a:extLst>
                <a:ext uri="{FF2B5EF4-FFF2-40B4-BE49-F238E27FC236}">
                  <a16:creationId xmlns:a16="http://schemas.microsoft.com/office/drawing/2014/main" id="{AD6225C0-E391-49D5-9A7B-57C5ED60E1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4" name="Freeform 50">
              <a:extLst>
                <a:ext uri="{FF2B5EF4-FFF2-40B4-BE49-F238E27FC236}">
                  <a16:creationId xmlns:a16="http://schemas.microsoft.com/office/drawing/2014/main" id="{B814B458-45E5-451C-9CBD-027E3776A4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5" name="Freeform 51">
              <a:extLst>
                <a:ext uri="{FF2B5EF4-FFF2-40B4-BE49-F238E27FC236}">
                  <a16:creationId xmlns:a16="http://schemas.microsoft.com/office/drawing/2014/main" id="{59167140-9A0D-4FE7-8E37-2CD613011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6" name="Freeform 52">
              <a:extLst>
                <a:ext uri="{FF2B5EF4-FFF2-40B4-BE49-F238E27FC236}">
                  <a16:creationId xmlns:a16="http://schemas.microsoft.com/office/drawing/2014/main" id="{2D38B213-991B-495D-8886-04CAD44C7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7" name="Freeform 53">
              <a:extLst>
                <a:ext uri="{FF2B5EF4-FFF2-40B4-BE49-F238E27FC236}">
                  <a16:creationId xmlns:a16="http://schemas.microsoft.com/office/drawing/2014/main" id="{67C1C3DA-3972-4D98-9D9E-390461B28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8" name="Freeform 54">
              <a:extLst>
                <a:ext uri="{FF2B5EF4-FFF2-40B4-BE49-F238E27FC236}">
                  <a16:creationId xmlns:a16="http://schemas.microsoft.com/office/drawing/2014/main" id="{972F8941-61DB-48E1-B9C1-E732470563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9" name="Freeform 55">
              <a:extLst>
                <a:ext uri="{FF2B5EF4-FFF2-40B4-BE49-F238E27FC236}">
                  <a16:creationId xmlns:a16="http://schemas.microsoft.com/office/drawing/2014/main" id="{857B495F-5C9B-435F-8D39-45CC57471F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20" name="Freeform 56">
              <a:extLst>
                <a:ext uri="{FF2B5EF4-FFF2-40B4-BE49-F238E27FC236}">
                  <a16:creationId xmlns:a16="http://schemas.microsoft.com/office/drawing/2014/main" id="{B607428B-B7C9-4017-84F8-19C9B2134A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21" name="Freeform 57">
              <a:extLst>
                <a:ext uri="{FF2B5EF4-FFF2-40B4-BE49-F238E27FC236}">
                  <a16:creationId xmlns:a16="http://schemas.microsoft.com/office/drawing/2014/main" id="{A20C5139-2108-4F5E-B892-64F1D8605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22" name="Freeform 58">
              <a:extLst>
                <a:ext uri="{FF2B5EF4-FFF2-40B4-BE49-F238E27FC236}">
                  <a16:creationId xmlns:a16="http://schemas.microsoft.com/office/drawing/2014/main" id="{C2A51623-F2F3-4584-93F5-598E56A5F4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Tree>
    <p:extLst>
      <p:ext uri="{BB962C8B-B14F-4D97-AF65-F5344CB8AC3E}">
        <p14:creationId xmlns:p14="http://schemas.microsoft.com/office/powerpoint/2010/main" val="1148383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4AD04EDB-70FA-4634-AF53-18110AE73BB0}"/>
              </a:ext>
            </a:extLst>
          </p:cNvPr>
          <p:cNvPicPr>
            <a:picLocks noChangeAspect="1"/>
          </p:cNvPicPr>
          <p:nvPr/>
        </p:nvPicPr>
        <p:blipFill rotWithShape="1">
          <a:blip r:embed="rId2">
            <a:duotone>
              <a:prstClr val="black"/>
              <a:schemeClr val="bg1">
                <a:tint val="45000"/>
                <a:satMod val="400000"/>
              </a:schemeClr>
            </a:duotone>
            <a:alphaModFix amt="25000"/>
          </a:blip>
          <a:srcRect t="14112" b="983"/>
          <a:stretch/>
        </p:blipFill>
        <p:spPr>
          <a:xfrm>
            <a:off x="20" y="10"/>
            <a:ext cx="12191980" cy="6857990"/>
          </a:xfrm>
          <a:prstGeom prst="rect">
            <a:avLst/>
          </a:prstGeom>
        </p:spPr>
      </p:pic>
      <p:sp>
        <p:nvSpPr>
          <p:cNvPr id="2" name="Title 1">
            <a:extLst>
              <a:ext uri="{FF2B5EF4-FFF2-40B4-BE49-F238E27FC236}">
                <a16:creationId xmlns:a16="http://schemas.microsoft.com/office/drawing/2014/main" id="{3E8A14F2-83FE-BE4F-8CCD-C3F2729CBCB9}"/>
              </a:ext>
            </a:extLst>
          </p:cNvPr>
          <p:cNvSpPr>
            <a:spLocks noGrp="1"/>
          </p:cNvSpPr>
          <p:nvPr>
            <p:ph type="ctrTitle"/>
          </p:nvPr>
        </p:nvSpPr>
        <p:spPr>
          <a:xfrm>
            <a:off x="1876424" y="406400"/>
            <a:ext cx="8791575" cy="2387600"/>
          </a:xfrm>
        </p:spPr>
        <p:txBody>
          <a:bodyPr>
            <a:normAutofit/>
          </a:bodyPr>
          <a:lstStyle/>
          <a:p>
            <a:pPr algn="ctr"/>
            <a:r>
              <a:rPr lang="en-GB" sz="4400" dirty="0"/>
              <a:t>Insight of the modern technology introduced </a:t>
            </a:r>
            <a:endParaRPr lang="en-US" sz="4400" dirty="0"/>
          </a:p>
        </p:txBody>
      </p:sp>
      <p:sp>
        <p:nvSpPr>
          <p:cNvPr id="3" name="Subtitle 2">
            <a:extLst>
              <a:ext uri="{FF2B5EF4-FFF2-40B4-BE49-F238E27FC236}">
                <a16:creationId xmlns:a16="http://schemas.microsoft.com/office/drawing/2014/main" id="{7EA4B0DE-543A-8E42-BC28-7347A70B3316}"/>
              </a:ext>
            </a:extLst>
          </p:cNvPr>
          <p:cNvSpPr>
            <a:spLocks noGrp="1"/>
          </p:cNvSpPr>
          <p:nvPr>
            <p:ph type="subTitle" idx="1"/>
          </p:nvPr>
        </p:nvSpPr>
        <p:spPr/>
        <p:txBody>
          <a:bodyPr>
            <a:normAutofit fontScale="92500" lnSpcReduction="10000"/>
          </a:bodyPr>
          <a:lstStyle/>
          <a:p>
            <a:pPr>
              <a:lnSpc>
                <a:spcPct val="90000"/>
              </a:lnSpc>
            </a:pPr>
            <a:r>
              <a:rPr lang="en-GB" sz="1800">
                <a:solidFill>
                  <a:schemeClr val="tx1"/>
                </a:solidFill>
              </a:rPr>
              <a:t>Balint Radu Robert</a:t>
            </a:r>
          </a:p>
          <a:p>
            <a:pPr>
              <a:lnSpc>
                <a:spcPct val="90000"/>
              </a:lnSpc>
            </a:pPr>
            <a:r>
              <a:rPr lang="en-GB" sz="1800">
                <a:solidFill>
                  <a:schemeClr val="tx1"/>
                </a:solidFill>
              </a:rPr>
              <a:t>Student id:2115162</a:t>
            </a:r>
          </a:p>
          <a:p>
            <a:pPr>
              <a:lnSpc>
                <a:spcPct val="90000"/>
              </a:lnSpc>
            </a:pPr>
            <a:r>
              <a:rPr lang="en-GB" sz="1800">
                <a:solidFill>
                  <a:schemeClr val="tx1"/>
                </a:solidFill>
              </a:rPr>
              <a:t>University of Wales Trinity Saint David </a:t>
            </a:r>
          </a:p>
          <a:p>
            <a:pPr>
              <a:lnSpc>
                <a:spcPct val="90000"/>
              </a:lnSpc>
            </a:pPr>
            <a:r>
              <a:rPr lang="en-GB" sz="1800">
                <a:solidFill>
                  <a:schemeClr val="tx1"/>
                </a:solidFill>
              </a:rPr>
              <a:t>Bmsw4003</a:t>
            </a:r>
          </a:p>
          <a:p>
            <a:pPr>
              <a:lnSpc>
                <a:spcPct val="90000"/>
              </a:lnSpc>
            </a:pPr>
            <a:r>
              <a:rPr lang="en-GB" sz="1800">
                <a:solidFill>
                  <a:schemeClr val="tx1"/>
                </a:solidFill>
              </a:rPr>
              <a:t>Lecturer : amitave banik </a:t>
            </a:r>
          </a:p>
          <a:p>
            <a:pPr>
              <a:lnSpc>
                <a:spcPct val="90000"/>
              </a:lnSpc>
            </a:pPr>
            <a:endParaRPr lang="en-GB" sz="800">
              <a:solidFill>
                <a:schemeClr val="tx1"/>
              </a:solidFill>
            </a:endParaRPr>
          </a:p>
          <a:p>
            <a:pPr>
              <a:lnSpc>
                <a:spcPct val="90000"/>
              </a:lnSpc>
            </a:pPr>
            <a:endParaRPr lang="en-GB" sz="800">
              <a:solidFill>
                <a:schemeClr val="tx1"/>
              </a:solidFill>
            </a:endParaRPr>
          </a:p>
        </p:txBody>
      </p:sp>
    </p:spTree>
    <p:extLst>
      <p:ext uri="{BB962C8B-B14F-4D97-AF65-F5344CB8AC3E}">
        <p14:creationId xmlns:p14="http://schemas.microsoft.com/office/powerpoint/2010/main" val="143939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61"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63"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4F4F2480-ADF5-5C4A-990C-FCA9D3C63179}"/>
              </a:ext>
            </a:extLst>
          </p:cNvPr>
          <p:cNvSpPr>
            <a:spLocks noGrp="1"/>
          </p:cNvSpPr>
          <p:nvPr>
            <p:ph type="title"/>
          </p:nvPr>
        </p:nvSpPr>
        <p:spPr>
          <a:xfrm>
            <a:off x="858837" y="1139825"/>
            <a:ext cx="3151992" cy="4651376"/>
          </a:xfrm>
        </p:spPr>
        <p:txBody>
          <a:bodyPr>
            <a:normAutofit/>
          </a:bodyPr>
          <a:lstStyle/>
          <a:p>
            <a:pPr algn="r"/>
            <a:r>
              <a:rPr lang="en-GB" sz="3700" dirty="0"/>
              <a:t>What is artificial intelligence</a:t>
            </a:r>
            <a:r>
              <a:rPr lang="en-GB" sz="3700" dirty="0">
                <a:latin typeface="Amasis MT Pro Medium" panose="020B0604020202020204" pitchFamily="18" charset="0"/>
                <a:cs typeface="AngsanaUPC" panose="020B0502040204020203" pitchFamily="18" charset="-34"/>
              </a:rPr>
              <a:t>?</a:t>
            </a:r>
            <a:endParaRPr lang="en-US" sz="3700" dirty="0">
              <a:latin typeface="Amasis MT Pro Medium" panose="020B0604020202020204" pitchFamily="18" charset="0"/>
              <a:cs typeface="AngsanaUPC" panose="020B0502040204020203" pitchFamily="18" charset="-34"/>
            </a:endParaRPr>
          </a:p>
        </p:txBody>
      </p:sp>
      <p:cxnSp>
        <p:nvCxnSpPr>
          <p:cNvPr id="64"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818B22A-F69A-FF40-AF66-72164753F95F}"/>
              </a:ext>
            </a:extLst>
          </p:cNvPr>
          <p:cNvSpPr>
            <a:spLocks noGrp="1"/>
          </p:cNvSpPr>
          <p:nvPr>
            <p:ph idx="1"/>
          </p:nvPr>
        </p:nvSpPr>
        <p:spPr>
          <a:xfrm>
            <a:off x="5297763" y="1082673"/>
            <a:ext cx="5751237" cy="4708528"/>
          </a:xfrm>
        </p:spPr>
        <p:txBody>
          <a:bodyPr anchor="ctr">
            <a:normAutofit/>
          </a:bodyPr>
          <a:lstStyle/>
          <a:p>
            <a:r>
              <a:rPr lang="en-GB" sz="1800"/>
              <a:t>John McCarthy  is the father of AI </a:t>
            </a:r>
          </a:p>
          <a:p>
            <a:r>
              <a:rPr lang="en-GB" sz="1800"/>
              <a:t>Artificial intelligence is the process that integrates  human intelligence into electrical appliances</a:t>
            </a:r>
          </a:p>
          <a:p>
            <a:r>
              <a:rPr lang="en-GB" sz="1800"/>
              <a:t>Artificial intelligence interpolates data through transducers and boosts the efficiency of complex tasks</a:t>
            </a:r>
          </a:p>
          <a:p>
            <a:r>
              <a:rPr lang="en-GB" sz="1800"/>
              <a:t>There are four main AI: reactive, limited memory, Theory of mind And self-aware</a:t>
            </a:r>
            <a:endParaRPr lang="en-US" sz="1800"/>
          </a:p>
        </p:txBody>
      </p:sp>
      <p:grpSp>
        <p:nvGrpSpPr>
          <p:cNvPr id="65"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6"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1018292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0E11D-29FD-4314-B757-3287C3B869B1}"/>
              </a:ext>
            </a:extLst>
          </p:cNvPr>
          <p:cNvSpPr>
            <a:spLocks noGrp="1"/>
          </p:cNvSpPr>
          <p:nvPr>
            <p:ph type="title"/>
          </p:nvPr>
        </p:nvSpPr>
        <p:spPr>
          <a:xfrm>
            <a:off x="1141412" y="0"/>
            <a:ext cx="9905998" cy="1478570"/>
          </a:xfrm>
          <a:effectLst>
            <a:glow rad="584200">
              <a:schemeClr val="accent1">
                <a:alpha val="40000"/>
              </a:schemeClr>
            </a:glow>
          </a:effectLst>
        </p:spPr>
        <p:txBody>
          <a:bodyPr/>
          <a:lstStyle/>
          <a:p>
            <a:pPr algn="ctr"/>
            <a:r>
              <a:rPr lang="en-GB" dirty="0"/>
              <a:t>Artificial intelligence in</a:t>
            </a:r>
            <a:endParaRPr lang="en-GB" sz="4800" dirty="0">
              <a:latin typeface="Amasis MT Pro Black" panose="020B0604020202020204" pitchFamily="18" charset="0"/>
            </a:endParaRPr>
          </a:p>
        </p:txBody>
      </p:sp>
      <p:sp>
        <p:nvSpPr>
          <p:cNvPr id="3" name="Content Placeholder 2">
            <a:extLst>
              <a:ext uri="{FF2B5EF4-FFF2-40B4-BE49-F238E27FC236}">
                <a16:creationId xmlns:a16="http://schemas.microsoft.com/office/drawing/2014/main" id="{6F4FC172-6A7B-45B0-A31F-25BF11D06CEE}"/>
              </a:ext>
            </a:extLst>
          </p:cNvPr>
          <p:cNvSpPr>
            <a:spLocks noGrp="1"/>
          </p:cNvSpPr>
          <p:nvPr>
            <p:ph idx="1"/>
          </p:nvPr>
        </p:nvSpPr>
        <p:spPr>
          <a:xfrm>
            <a:off x="1141412" y="2249487"/>
            <a:ext cx="9905999" cy="4186824"/>
          </a:xfrm>
        </p:spPr>
        <p:txBody>
          <a:bodyPr>
            <a:normAutofit/>
          </a:bodyPr>
          <a:lstStyle/>
          <a:p>
            <a:r>
              <a:rPr lang="en-GB" cap="all" dirty="0">
                <a:ea typeface="+mj-ea"/>
                <a:cs typeface="+mj-cs"/>
              </a:rPr>
              <a:t>TESLA VEHICLES ARE EQUIPPED WITH AN AUTOPILOT HOW PROVIDES FULL SELF-DRIVING CAPABILITY</a:t>
            </a:r>
          </a:p>
          <a:p>
            <a:r>
              <a:rPr lang="en-GB" cap="all" dirty="0">
                <a:ea typeface="+mj-ea"/>
                <a:cs typeface="+mj-cs"/>
              </a:rPr>
              <a:t>Full Self-Driving chip has been designed by tesla for his vehicles</a:t>
            </a:r>
          </a:p>
          <a:p>
            <a:r>
              <a:rPr lang="en-GB" cap="all" dirty="0">
                <a:ea typeface="+mj-ea"/>
                <a:cs typeface="+mj-cs"/>
              </a:rPr>
              <a:t>FSD is capable to collect all the data and help the driver with :parking, changing lanes, stop at traffic light and signs</a:t>
            </a:r>
          </a:p>
          <a:p>
            <a:r>
              <a:rPr lang="en-GB" cap="all" dirty="0">
                <a:ea typeface="+mj-ea"/>
                <a:cs typeface="+mj-cs"/>
              </a:rPr>
              <a:t>Dojo system is operating computer vision data four time faster than any system</a:t>
            </a:r>
          </a:p>
        </p:txBody>
      </p:sp>
      <p:sp>
        <p:nvSpPr>
          <p:cNvPr id="5" name="Rectangle 4">
            <a:extLst>
              <a:ext uri="{FF2B5EF4-FFF2-40B4-BE49-F238E27FC236}">
                <a16:creationId xmlns:a16="http://schemas.microsoft.com/office/drawing/2014/main" id="{8EF8697D-31AC-4B51-B497-65A566D4B6A8}"/>
              </a:ext>
            </a:extLst>
          </p:cNvPr>
          <p:cNvSpPr/>
          <p:nvPr/>
        </p:nvSpPr>
        <p:spPr>
          <a:xfrm>
            <a:off x="4590179" y="1066799"/>
            <a:ext cx="2884124" cy="923330"/>
          </a:xfrm>
          <a:prstGeom prst="rect">
            <a:avLst/>
          </a:prstGeom>
          <a:noFill/>
          <a:effectLst>
            <a:glow rad="127000">
              <a:schemeClr val="accent1">
                <a:alpha val="93000"/>
              </a:schemeClr>
            </a:glow>
            <a:reflection endPos="30000" dist="50800" dir="5400000" sy="-100000" algn="bl" rotWithShape="0"/>
            <a:softEdge rad="0"/>
          </a:effectLst>
        </p:spPr>
        <p:txBody>
          <a:bodyPr wrap="none" lIns="91440" tIns="45720" rIns="91440" bIns="45720">
            <a:spAutoFit/>
            <a:scene3d>
              <a:camera prst="orthographicFront"/>
              <a:lightRig rig="threePt" dir="t"/>
            </a:scene3d>
            <a:sp3d extrusionH="57150">
              <a:bevelT w="38100" h="38100" prst="relaxedInset"/>
            </a:sp3d>
          </a:bodyPr>
          <a:lstStyle/>
          <a:p>
            <a:pPr algn="ctr"/>
            <a:r>
              <a:rPr lang="en-GB" sz="5400" b="0" cap="none" spc="0" dirty="0">
                <a:ln w="0"/>
                <a:solidFill>
                  <a:schemeClr val="tx2"/>
                </a:solidFill>
                <a:effectLst>
                  <a:glow rad="101600">
                    <a:schemeClr val="accent1">
                      <a:alpha val="16000"/>
                    </a:schemeClr>
                  </a:glow>
                  <a:outerShdw dist="50800" dir="5400000" algn="ctr" rotWithShape="0">
                    <a:schemeClr val="bg1"/>
                  </a:outerShdw>
                  <a:reflection endPos="57000" dir="5400000" sy="-90000" algn="bl" rotWithShape="0"/>
                </a:effectLst>
                <a:latin typeface="Abadi" panose="020B0604020202020204" pitchFamily="34" charset="0"/>
              </a:rPr>
              <a:t>T E S L A</a:t>
            </a:r>
          </a:p>
        </p:txBody>
      </p:sp>
    </p:spTree>
    <p:extLst>
      <p:ext uri="{BB962C8B-B14F-4D97-AF65-F5344CB8AC3E}">
        <p14:creationId xmlns:p14="http://schemas.microsoft.com/office/powerpoint/2010/main" val="2947978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157B0-C057-45B4-A543-12E6277BAC9F}"/>
              </a:ext>
            </a:extLst>
          </p:cNvPr>
          <p:cNvSpPr>
            <a:spLocks noGrp="1"/>
          </p:cNvSpPr>
          <p:nvPr>
            <p:ph type="title"/>
          </p:nvPr>
        </p:nvSpPr>
        <p:spPr>
          <a:xfrm>
            <a:off x="1143001" y="618518"/>
            <a:ext cx="9905998" cy="855719"/>
          </a:xfrm>
        </p:spPr>
        <p:txBody>
          <a:bodyPr>
            <a:normAutofit/>
          </a:bodyPr>
          <a:lstStyle/>
          <a:p>
            <a:pPr marL="342900" indent="-342900">
              <a:buFont typeface="Arial" panose="020B0604020202020204" pitchFamily="34" charset="0"/>
              <a:buChar char="•"/>
            </a:pPr>
            <a:r>
              <a:rPr lang="en-GB" sz="2000" dirty="0"/>
              <a:t>since tesla implements in his cars autopilot the sale has been increase</a:t>
            </a:r>
          </a:p>
        </p:txBody>
      </p:sp>
      <p:graphicFrame>
        <p:nvGraphicFramePr>
          <p:cNvPr id="4" name="Content Placeholder 3">
            <a:extLst>
              <a:ext uri="{FF2B5EF4-FFF2-40B4-BE49-F238E27FC236}">
                <a16:creationId xmlns:a16="http://schemas.microsoft.com/office/drawing/2014/main" id="{7DE56D6D-86E5-4391-BA94-3C501AC37319}"/>
              </a:ext>
            </a:extLst>
          </p:cNvPr>
          <p:cNvGraphicFramePr>
            <a:graphicFrameLocks noGrp="1"/>
          </p:cNvGraphicFramePr>
          <p:nvPr>
            <p:ph idx="1"/>
            <p:extLst>
              <p:ext uri="{D42A27DB-BD31-4B8C-83A1-F6EECF244321}">
                <p14:modId xmlns:p14="http://schemas.microsoft.com/office/powerpoint/2010/main" val="3221465664"/>
              </p:ext>
            </p:extLst>
          </p:nvPr>
        </p:nvGraphicFramePr>
        <p:xfrm>
          <a:off x="937044" y="1540457"/>
          <a:ext cx="10465869" cy="469902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56192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55285-F985-408C-B272-13BAA9D4503E}"/>
              </a:ext>
            </a:extLst>
          </p:cNvPr>
          <p:cNvSpPr>
            <a:spLocks noGrp="1"/>
          </p:cNvSpPr>
          <p:nvPr>
            <p:ph type="title"/>
          </p:nvPr>
        </p:nvSpPr>
        <p:spPr/>
        <p:txBody>
          <a:bodyPr/>
          <a:lstStyle/>
          <a:p>
            <a:r>
              <a:rPr lang="en-GB"/>
              <a:t>How ai control autopilot</a:t>
            </a:r>
            <a:endParaRPr lang="en-GB" dirty="0"/>
          </a:p>
        </p:txBody>
      </p:sp>
      <p:sp>
        <p:nvSpPr>
          <p:cNvPr id="3" name="Content Placeholder 2">
            <a:extLst>
              <a:ext uri="{FF2B5EF4-FFF2-40B4-BE49-F238E27FC236}">
                <a16:creationId xmlns:a16="http://schemas.microsoft.com/office/drawing/2014/main" id="{B0215924-6A17-4EFD-8D7C-7BF273CF82E4}"/>
              </a:ext>
            </a:extLst>
          </p:cNvPr>
          <p:cNvSpPr>
            <a:spLocks noGrp="1"/>
          </p:cNvSpPr>
          <p:nvPr>
            <p:ph idx="1"/>
          </p:nvPr>
        </p:nvSpPr>
        <p:spPr/>
        <p:txBody>
          <a:bodyPr/>
          <a:lstStyle/>
          <a:p>
            <a:r>
              <a:rPr lang="en-GB"/>
              <a:t>TESLA AI USE TWO TYPE OF SENSORS VISUAL AND ACOUSTICS</a:t>
            </a:r>
          </a:p>
          <a:p>
            <a:r>
              <a:rPr lang="en-GB"/>
              <a:t>TESLA USE EIGHT  VISUAL SENSOR AROUND THE CAR</a:t>
            </a:r>
          </a:p>
          <a:p>
            <a:r>
              <a:rPr lang="en-GB"/>
              <a:t>TESLA AI HELPS VISUAL SENSORS WITH ACOUSTICS SENSORS TO IDENTIFY THE TYPE OF OBJECT </a:t>
            </a:r>
          </a:p>
          <a:p>
            <a:r>
              <a:rPr lang="en-GB"/>
              <a:t>TESLA USE A NEURAL NETWORK THAT HELP TO MANAGE SITUATIONS FROM PERCEPTIONS TO CONTROL</a:t>
            </a:r>
            <a:endParaRPr lang="en-GB" dirty="0"/>
          </a:p>
        </p:txBody>
      </p:sp>
    </p:spTree>
    <p:extLst>
      <p:ext uri="{BB962C8B-B14F-4D97-AF65-F5344CB8AC3E}">
        <p14:creationId xmlns:p14="http://schemas.microsoft.com/office/powerpoint/2010/main" val="466899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6B86E-05EF-344B-92FA-8B0991A5B1ED}"/>
              </a:ext>
            </a:extLst>
          </p:cNvPr>
          <p:cNvSpPr>
            <a:spLocks noGrp="1"/>
          </p:cNvSpPr>
          <p:nvPr>
            <p:ph type="title"/>
          </p:nvPr>
        </p:nvSpPr>
        <p:spPr/>
        <p:txBody>
          <a:bodyPr/>
          <a:lstStyle/>
          <a:p>
            <a:r>
              <a:rPr lang="en-GB"/>
              <a:t>This is what aUtopilot See</a:t>
            </a:r>
            <a:endParaRPr lang="en-US"/>
          </a:p>
        </p:txBody>
      </p:sp>
      <p:pic>
        <p:nvPicPr>
          <p:cNvPr id="4" name="Picture 4">
            <a:extLst>
              <a:ext uri="{FF2B5EF4-FFF2-40B4-BE49-F238E27FC236}">
                <a16:creationId xmlns:a16="http://schemas.microsoft.com/office/drawing/2014/main" id="{81A355EE-C963-7E4B-B90A-99D2AF147D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1413" y="1744189"/>
            <a:ext cx="10251477" cy="4863614"/>
          </a:xfrm>
        </p:spPr>
      </p:pic>
    </p:spTree>
    <p:extLst>
      <p:ext uri="{BB962C8B-B14F-4D97-AF65-F5344CB8AC3E}">
        <p14:creationId xmlns:p14="http://schemas.microsoft.com/office/powerpoint/2010/main" val="2964687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F3C23-D55F-4FC2-A31E-52803B48300D}"/>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843DFC3F-0F54-4FC0-8C8E-3D52078B823A}"/>
              </a:ext>
            </a:extLst>
          </p:cNvPr>
          <p:cNvSpPr>
            <a:spLocks noGrp="1"/>
          </p:cNvSpPr>
          <p:nvPr>
            <p:ph idx="1"/>
          </p:nvPr>
        </p:nvSpPr>
        <p:spPr>
          <a:xfrm>
            <a:off x="1141413" y="1658143"/>
            <a:ext cx="9905999" cy="4511838"/>
          </a:xfrm>
        </p:spPr>
        <p:txBody>
          <a:bodyPr>
            <a:normAutofit fontScale="92500" lnSpcReduction="20000"/>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Peterson, D., 2021.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searchEnterpriseAI</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https://searchenterpriseai.techtarget.com/</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14 12 2021].</a:t>
            </a:r>
          </a:p>
          <a:p>
            <a:r>
              <a:rPr lang="en-US" sz="1800" dirty="0" err="1">
                <a:effectLst/>
                <a:latin typeface="Calibri" panose="020F0502020204030204" pitchFamily="34" charset="0"/>
                <a:ea typeface="Calibri" panose="020F0502020204030204" pitchFamily="34" charset="0"/>
                <a:cs typeface="Times New Roman" panose="02020603050405020304" pitchFamily="18" charset="0"/>
              </a:rPr>
              <a:t>hewlett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packard</a:t>
            </a:r>
            <a:r>
              <a:rPr lang="en-US" sz="1800" dirty="0">
                <a:effectLst/>
                <a:latin typeface="Calibri" panose="020F0502020204030204" pitchFamily="34" charset="0"/>
                <a:ea typeface="Calibri" panose="020F0502020204030204" pitchFamily="34" charset="0"/>
                <a:cs typeface="Times New Roman" panose="02020603050405020304" pitchFamily="18" charset="0"/>
              </a:rPr>
              <a:t> Enterprise development LP, 2021.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hewlett</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packard</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Enterprise.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https://www.hpe.com/us/en/home.html</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14 12 2021].</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Editors of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Encyclopaedia</a:t>
            </a:r>
            <a:r>
              <a:rPr lang="en-US" sz="1800" dirty="0">
                <a:effectLst/>
                <a:latin typeface="Calibri" panose="020F0502020204030204" pitchFamily="34" charset="0"/>
                <a:ea typeface="Calibri" panose="020F0502020204030204" pitchFamily="34" charset="0"/>
                <a:cs typeface="Times New Roman" panose="02020603050405020304" pitchFamily="18" charset="0"/>
              </a:rPr>
              <a:t> Britannica,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Britannica.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https://www.britannica.com/biography/John-McCarthy</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14 12 2021].</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Dean, B., 2021.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Backlinko</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https://backlinko.com/tesla-stats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15 12 2021].</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Tesla,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tesla.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https://www.tesla.com/autopilot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16 12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6877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1141413" y="1082673"/>
            <a:ext cx="2869416" cy="4708528"/>
          </a:xfrm>
        </p:spPr>
        <p:txBody>
          <a:bodyPr>
            <a:normAutofit/>
          </a:bodyPr>
          <a:lstStyle/>
          <a:p>
            <a:pPr algn="r"/>
            <a:r>
              <a:rPr lang="en-GB" sz="3400"/>
              <a:t>THE IMPACT OF THE TECHNOLOGY INTRODUCED</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30B91A-47AE-4DBE-AA9B-859F9FCFA28B}"/>
              </a:ext>
            </a:extLst>
          </p:cNvPr>
          <p:cNvSpPr>
            <a:spLocks noGrp="1"/>
          </p:cNvSpPr>
          <p:nvPr>
            <p:ph idx="1"/>
          </p:nvPr>
        </p:nvSpPr>
        <p:spPr>
          <a:xfrm>
            <a:off x="5297763" y="1082673"/>
            <a:ext cx="5751237" cy="4708528"/>
          </a:xfrm>
        </p:spPr>
        <p:txBody>
          <a:bodyPr anchor="ctr">
            <a:normAutofit/>
          </a:bodyPr>
          <a:lstStyle/>
          <a:p>
            <a:pPr marL="0" indent="0">
              <a:buNone/>
            </a:pPr>
            <a:r>
              <a:rPr lang="en-GB" sz="1800"/>
              <a:t>STUDENT:ROTARU GABRIEL ALEXANDRU STUDENT ID:2113989 UNIVERSITY OF WALES TRINITY SAINT DAVID MODULE CODE:BMSW4003 LECTURER:AMITAVE BANIK DATE:18/12/2021 </a:t>
            </a: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1009286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693BD2D-90DE-41D0-B07B-6670FECAB5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 name="Rectangle 12">
              <a:extLst>
                <a:ext uri="{FF2B5EF4-FFF2-40B4-BE49-F238E27FC236}">
                  <a16:creationId xmlns:a16="http://schemas.microsoft.com/office/drawing/2014/main" id="{420D8642-D968-4F94-843D-8C13771E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E4EF1635-745F-4114-8470-B93CB63039F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xmlns:p14="http://schemas.microsoft.com/office/powerpoint/2010/main" xmlns:a16="http://schemas.microsoft.com/office/drawing/2014/main">
                  <a:solidFill>
                    <a:srgbClr val="FFFFFF"/>
                  </a:solidFill>
                </a14:hiddenFill>
              </a:ext>
            </a:extLst>
          </p:spPr>
        </p:pic>
      </p:grpSp>
      <p:grpSp>
        <p:nvGrpSpPr>
          <p:cNvPr id="16" name="Group 15">
            <a:extLst>
              <a:ext uri="{FF2B5EF4-FFF2-40B4-BE49-F238E27FC236}">
                <a16:creationId xmlns:a16="http://schemas.microsoft.com/office/drawing/2014/main" id="{5AADE310-421F-4A07-86A0-0E0B3C3E2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40302"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7" name="Rectangle 5">
              <a:extLst>
                <a:ext uri="{FF2B5EF4-FFF2-40B4-BE49-F238E27FC236}">
                  <a16:creationId xmlns:a16="http://schemas.microsoft.com/office/drawing/2014/main" id="{92EFF714-AB04-436A-852B-F3B39BFDA41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8" name="Freeform 6">
              <a:extLst>
                <a:ext uri="{FF2B5EF4-FFF2-40B4-BE49-F238E27FC236}">
                  <a16:creationId xmlns:a16="http://schemas.microsoft.com/office/drawing/2014/main" id="{8E6C29E0-88AD-4D53-AAE1-D6E33BF336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7">
              <a:extLst>
                <a:ext uri="{FF2B5EF4-FFF2-40B4-BE49-F238E27FC236}">
                  <a16:creationId xmlns:a16="http://schemas.microsoft.com/office/drawing/2014/main" id="{CC9A5E51-EE8F-4843-9436-D8B6CE131C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Rectangle 8">
              <a:extLst>
                <a:ext uri="{FF2B5EF4-FFF2-40B4-BE49-F238E27FC236}">
                  <a16:creationId xmlns:a16="http://schemas.microsoft.com/office/drawing/2014/main" id="{0A0AF990-0077-4E68-8DC6-F945BE4C670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1" name="Freeform 9">
              <a:extLst>
                <a:ext uri="{FF2B5EF4-FFF2-40B4-BE49-F238E27FC236}">
                  <a16:creationId xmlns:a16="http://schemas.microsoft.com/office/drawing/2014/main" id="{26B1F5C8-8321-4D71-B699-C2E87D9CA1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Freeform 10">
              <a:extLst>
                <a:ext uri="{FF2B5EF4-FFF2-40B4-BE49-F238E27FC236}">
                  <a16:creationId xmlns:a16="http://schemas.microsoft.com/office/drawing/2014/main" id="{4B5C8775-0CF8-43A3-9CAB-1B97F6B2B7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3" name="Freeform 11">
              <a:extLst>
                <a:ext uri="{FF2B5EF4-FFF2-40B4-BE49-F238E27FC236}">
                  <a16:creationId xmlns:a16="http://schemas.microsoft.com/office/drawing/2014/main" id="{5B6C08C1-6FC3-49FF-8D4D-99E13D3BF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2">
              <a:extLst>
                <a:ext uri="{FF2B5EF4-FFF2-40B4-BE49-F238E27FC236}">
                  <a16:creationId xmlns:a16="http://schemas.microsoft.com/office/drawing/2014/main" id="{95CA3761-3A11-406A-A326-ECF26E072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3">
              <a:extLst>
                <a:ext uri="{FF2B5EF4-FFF2-40B4-BE49-F238E27FC236}">
                  <a16:creationId xmlns:a16="http://schemas.microsoft.com/office/drawing/2014/main" id="{0AABA579-772E-4579-AC6C-3F6D21659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14">
              <a:extLst>
                <a:ext uri="{FF2B5EF4-FFF2-40B4-BE49-F238E27FC236}">
                  <a16:creationId xmlns:a16="http://schemas.microsoft.com/office/drawing/2014/main" id="{FE1A6CBE-4C42-4B7A-9453-4BC869D5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Freeform 15">
              <a:extLst>
                <a:ext uri="{FF2B5EF4-FFF2-40B4-BE49-F238E27FC236}">
                  <a16:creationId xmlns:a16="http://schemas.microsoft.com/office/drawing/2014/main" id="{825ABAD8-3CA7-4EA3-ACAE-0EA73C71A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8" name="Freeform 16">
              <a:extLst>
                <a:ext uri="{FF2B5EF4-FFF2-40B4-BE49-F238E27FC236}">
                  <a16:creationId xmlns:a16="http://schemas.microsoft.com/office/drawing/2014/main" id="{7DC73EC9-C427-4ED6-8EBE-BC00E9CF2C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17">
              <a:extLst>
                <a:ext uri="{FF2B5EF4-FFF2-40B4-BE49-F238E27FC236}">
                  <a16:creationId xmlns:a16="http://schemas.microsoft.com/office/drawing/2014/main" id="{428B51A5-ACFB-44C2-9964-16F1DDA5E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18">
              <a:extLst>
                <a:ext uri="{FF2B5EF4-FFF2-40B4-BE49-F238E27FC236}">
                  <a16:creationId xmlns:a16="http://schemas.microsoft.com/office/drawing/2014/main" id="{C4704545-01A1-468C-95DD-63B90C39AD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19">
              <a:extLst>
                <a:ext uri="{FF2B5EF4-FFF2-40B4-BE49-F238E27FC236}">
                  <a16:creationId xmlns:a16="http://schemas.microsoft.com/office/drawing/2014/main" id="{5F0473CE-D2DB-4ECD-B21A-4CA35148F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0">
              <a:extLst>
                <a:ext uri="{FF2B5EF4-FFF2-40B4-BE49-F238E27FC236}">
                  <a16:creationId xmlns:a16="http://schemas.microsoft.com/office/drawing/2014/main" id="{08C45B16-DC09-476F-9B4B-692F3D4643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1">
              <a:extLst>
                <a:ext uri="{FF2B5EF4-FFF2-40B4-BE49-F238E27FC236}">
                  <a16:creationId xmlns:a16="http://schemas.microsoft.com/office/drawing/2014/main" id="{D0C0F01F-521A-4AF5-9070-1BBABCE9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2">
              <a:extLst>
                <a:ext uri="{FF2B5EF4-FFF2-40B4-BE49-F238E27FC236}">
                  <a16:creationId xmlns:a16="http://schemas.microsoft.com/office/drawing/2014/main" id="{DB1723A5-EF2B-4DF7-BC63-F52B5E29F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3">
              <a:extLst>
                <a:ext uri="{FF2B5EF4-FFF2-40B4-BE49-F238E27FC236}">
                  <a16:creationId xmlns:a16="http://schemas.microsoft.com/office/drawing/2014/main" id="{5631D183-4732-4C19-A23C-B39628A065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24">
              <a:extLst>
                <a:ext uri="{FF2B5EF4-FFF2-40B4-BE49-F238E27FC236}">
                  <a16:creationId xmlns:a16="http://schemas.microsoft.com/office/drawing/2014/main" id="{179A8BC5-AAFA-4E6F-B675-3E0CC7E461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25">
              <a:extLst>
                <a:ext uri="{FF2B5EF4-FFF2-40B4-BE49-F238E27FC236}">
                  <a16:creationId xmlns:a16="http://schemas.microsoft.com/office/drawing/2014/main" id="{1DC0EC12-B52F-47E4-B851-CAFB05C577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8" name="Freeform 26">
              <a:extLst>
                <a:ext uri="{FF2B5EF4-FFF2-40B4-BE49-F238E27FC236}">
                  <a16:creationId xmlns:a16="http://schemas.microsoft.com/office/drawing/2014/main" id="{E5DEA7B1-C866-4B5F-987C-4BD13F0963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9" name="Freeform 27">
              <a:extLst>
                <a:ext uri="{FF2B5EF4-FFF2-40B4-BE49-F238E27FC236}">
                  <a16:creationId xmlns:a16="http://schemas.microsoft.com/office/drawing/2014/main" id="{C79B501A-0947-4E42-802D-3FC073C30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0" name="Freeform 28">
              <a:extLst>
                <a:ext uri="{FF2B5EF4-FFF2-40B4-BE49-F238E27FC236}">
                  <a16:creationId xmlns:a16="http://schemas.microsoft.com/office/drawing/2014/main" id="{068696D0-F634-4F07-8C25-98443B1683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1" name="Freeform 29">
              <a:extLst>
                <a:ext uri="{FF2B5EF4-FFF2-40B4-BE49-F238E27FC236}">
                  <a16:creationId xmlns:a16="http://schemas.microsoft.com/office/drawing/2014/main" id="{A0097225-8B0D-4635-9EAB-53A208A5E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2" name="Freeform 30">
              <a:extLst>
                <a:ext uri="{FF2B5EF4-FFF2-40B4-BE49-F238E27FC236}">
                  <a16:creationId xmlns:a16="http://schemas.microsoft.com/office/drawing/2014/main" id="{115303E8-FF11-4E31-AADF-59BD54396B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1">
              <a:extLst>
                <a:ext uri="{FF2B5EF4-FFF2-40B4-BE49-F238E27FC236}">
                  <a16:creationId xmlns:a16="http://schemas.microsoft.com/office/drawing/2014/main" id="{BEBB0441-EBFD-493A-89C9-8B4BE5630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2">
              <a:extLst>
                <a:ext uri="{FF2B5EF4-FFF2-40B4-BE49-F238E27FC236}">
                  <a16:creationId xmlns:a16="http://schemas.microsoft.com/office/drawing/2014/main" id="{877F3517-B32B-4798-9296-2B3A6D3D99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Rectangle 33">
              <a:extLst>
                <a:ext uri="{FF2B5EF4-FFF2-40B4-BE49-F238E27FC236}">
                  <a16:creationId xmlns:a16="http://schemas.microsoft.com/office/drawing/2014/main" id="{9CCEBBA5-0C29-432F-AC88-73B6AC5628C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46" name="Freeform 34">
              <a:extLst>
                <a:ext uri="{FF2B5EF4-FFF2-40B4-BE49-F238E27FC236}">
                  <a16:creationId xmlns:a16="http://schemas.microsoft.com/office/drawing/2014/main" id="{95ED506A-0449-4956-BEAE-905FE03E5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5">
              <a:extLst>
                <a:ext uri="{FF2B5EF4-FFF2-40B4-BE49-F238E27FC236}">
                  <a16:creationId xmlns:a16="http://schemas.microsoft.com/office/drawing/2014/main" id="{D21D942D-689E-46D7-B06C-0F01177DB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6">
              <a:extLst>
                <a:ext uri="{FF2B5EF4-FFF2-40B4-BE49-F238E27FC236}">
                  <a16:creationId xmlns:a16="http://schemas.microsoft.com/office/drawing/2014/main" id="{F0364329-0D4F-4712-82D5-116BFDB45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7">
              <a:extLst>
                <a:ext uri="{FF2B5EF4-FFF2-40B4-BE49-F238E27FC236}">
                  <a16:creationId xmlns:a16="http://schemas.microsoft.com/office/drawing/2014/main" id="{C32A3069-F39D-4530-9666-2BF2E82E7A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38">
              <a:extLst>
                <a:ext uri="{FF2B5EF4-FFF2-40B4-BE49-F238E27FC236}">
                  <a16:creationId xmlns:a16="http://schemas.microsoft.com/office/drawing/2014/main" id="{AFD9032F-96EE-4AC3-B4C4-9334C00D96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Freeform 39">
              <a:extLst>
                <a:ext uri="{FF2B5EF4-FFF2-40B4-BE49-F238E27FC236}">
                  <a16:creationId xmlns:a16="http://schemas.microsoft.com/office/drawing/2014/main" id="{54B7C097-76FE-4D48-A2FB-28AE3EE45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2" name="Freeform 40">
              <a:extLst>
                <a:ext uri="{FF2B5EF4-FFF2-40B4-BE49-F238E27FC236}">
                  <a16:creationId xmlns:a16="http://schemas.microsoft.com/office/drawing/2014/main" id="{5C3EA8FD-5A91-4EF7-AC73-FB7D115A0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3" name="Freeform 41">
              <a:extLst>
                <a:ext uri="{FF2B5EF4-FFF2-40B4-BE49-F238E27FC236}">
                  <a16:creationId xmlns:a16="http://schemas.microsoft.com/office/drawing/2014/main" id="{51599BE3-9721-4E55-9AD8-F49E15DA8A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4" name="Freeform 42">
              <a:extLst>
                <a:ext uri="{FF2B5EF4-FFF2-40B4-BE49-F238E27FC236}">
                  <a16:creationId xmlns:a16="http://schemas.microsoft.com/office/drawing/2014/main" id="{B34CF688-7031-482E-9897-AB4B7BF5EB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5" name="Freeform 43">
              <a:extLst>
                <a:ext uri="{FF2B5EF4-FFF2-40B4-BE49-F238E27FC236}">
                  <a16:creationId xmlns:a16="http://schemas.microsoft.com/office/drawing/2014/main" id="{E9011520-9FE8-4C7F-B271-A06DB35AC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6" name="Freeform 44">
              <a:extLst>
                <a:ext uri="{FF2B5EF4-FFF2-40B4-BE49-F238E27FC236}">
                  <a16:creationId xmlns:a16="http://schemas.microsoft.com/office/drawing/2014/main" id="{357A27C5-E3A1-4D83-82F6-6FAD21C51A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7" name="Rectangle 45">
              <a:extLst>
                <a:ext uri="{FF2B5EF4-FFF2-40B4-BE49-F238E27FC236}">
                  <a16:creationId xmlns:a16="http://schemas.microsoft.com/office/drawing/2014/main" id="{71F4D3E9-B91C-45B3-B8A4-2C284D4EB01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8" name="Freeform 46">
              <a:extLst>
                <a:ext uri="{FF2B5EF4-FFF2-40B4-BE49-F238E27FC236}">
                  <a16:creationId xmlns:a16="http://schemas.microsoft.com/office/drawing/2014/main" id="{DED7151D-D6EF-4F03-87D0-7F963123B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9" name="Freeform 47">
              <a:extLst>
                <a:ext uri="{FF2B5EF4-FFF2-40B4-BE49-F238E27FC236}">
                  <a16:creationId xmlns:a16="http://schemas.microsoft.com/office/drawing/2014/main" id="{6C5C83AF-D468-4B0A-B449-C360CE26D5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48">
              <a:extLst>
                <a:ext uri="{FF2B5EF4-FFF2-40B4-BE49-F238E27FC236}">
                  <a16:creationId xmlns:a16="http://schemas.microsoft.com/office/drawing/2014/main" id="{4A5B4139-C66D-47A2-8B30-11415F15E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49">
              <a:extLst>
                <a:ext uri="{FF2B5EF4-FFF2-40B4-BE49-F238E27FC236}">
                  <a16:creationId xmlns:a16="http://schemas.microsoft.com/office/drawing/2014/main" id="{48F3A424-087B-4825-8313-519981EEC0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50">
              <a:extLst>
                <a:ext uri="{FF2B5EF4-FFF2-40B4-BE49-F238E27FC236}">
                  <a16:creationId xmlns:a16="http://schemas.microsoft.com/office/drawing/2014/main" id="{3E8E1C6A-5AD4-4EBD-9FA1-132108BC57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51">
              <a:extLst>
                <a:ext uri="{FF2B5EF4-FFF2-40B4-BE49-F238E27FC236}">
                  <a16:creationId xmlns:a16="http://schemas.microsoft.com/office/drawing/2014/main" id="{ACEDD2AF-0DB9-4C5C-850B-DFEBCB10C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52">
              <a:extLst>
                <a:ext uri="{FF2B5EF4-FFF2-40B4-BE49-F238E27FC236}">
                  <a16:creationId xmlns:a16="http://schemas.microsoft.com/office/drawing/2014/main" id="{0A114CDE-F1F7-437C-9C09-E4374D6397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Freeform 53">
              <a:extLst>
                <a:ext uri="{FF2B5EF4-FFF2-40B4-BE49-F238E27FC236}">
                  <a16:creationId xmlns:a16="http://schemas.microsoft.com/office/drawing/2014/main" id="{DC6A2F35-ED69-484A-9425-087C0943C6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6" name="Freeform 54">
              <a:extLst>
                <a:ext uri="{FF2B5EF4-FFF2-40B4-BE49-F238E27FC236}">
                  <a16:creationId xmlns:a16="http://schemas.microsoft.com/office/drawing/2014/main" id="{5C3FAF61-A529-497A-B8EB-54BB72E88E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Freeform 55">
              <a:extLst>
                <a:ext uri="{FF2B5EF4-FFF2-40B4-BE49-F238E27FC236}">
                  <a16:creationId xmlns:a16="http://schemas.microsoft.com/office/drawing/2014/main" id="{395A6577-B4C3-42FF-98D3-CA3AB4883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8" name="Freeform 56">
              <a:extLst>
                <a:ext uri="{FF2B5EF4-FFF2-40B4-BE49-F238E27FC236}">
                  <a16:creationId xmlns:a16="http://schemas.microsoft.com/office/drawing/2014/main" id="{B4A6EF5E-0CBE-4A8C-A303-0AD6535401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Freeform 57">
              <a:extLst>
                <a:ext uri="{FF2B5EF4-FFF2-40B4-BE49-F238E27FC236}">
                  <a16:creationId xmlns:a16="http://schemas.microsoft.com/office/drawing/2014/main" id="{F6717E37-402B-4A63-88A6-E2F8C9728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Freeform 58">
              <a:extLst>
                <a:ext uri="{FF2B5EF4-FFF2-40B4-BE49-F238E27FC236}">
                  <a16:creationId xmlns:a16="http://schemas.microsoft.com/office/drawing/2014/main" id="{158EE7FB-51AD-4A88-905A-45FF2BE783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6945353" y="618518"/>
            <a:ext cx="4413736" cy="1478570"/>
          </a:xfrm>
        </p:spPr>
        <p:txBody>
          <a:bodyPr>
            <a:normAutofit/>
          </a:bodyPr>
          <a:lstStyle/>
          <a:p>
            <a:r>
              <a:rPr lang="en-GB" dirty="0"/>
              <a:t>Economic Impact:</a:t>
            </a:r>
          </a:p>
        </p:txBody>
      </p:sp>
      <p:pic>
        <p:nvPicPr>
          <p:cNvPr id="7" name="Picture 6">
            <a:extLst>
              <a:ext uri="{FF2B5EF4-FFF2-40B4-BE49-F238E27FC236}">
                <a16:creationId xmlns:a16="http://schemas.microsoft.com/office/drawing/2014/main" id="{848FAD39-9B79-41D5-96AC-EBFD4A381742}"/>
              </a:ext>
            </a:extLst>
          </p:cNvPr>
          <p:cNvPicPr>
            <a:picLocks noChangeAspect="1"/>
          </p:cNvPicPr>
          <p:nvPr/>
        </p:nvPicPr>
        <p:blipFill rotWithShape="1">
          <a:blip r:embed="rId4"/>
          <a:srcRect t="17534" r="-1" b="-1"/>
          <a:stretch/>
        </p:blipFill>
        <p:spPr>
          <a:xfrm>
            <a:off x="-5597" y="1"/>
            <a:ext cx="6101597" cy="3427413"/>
          </a:xfrm>
          <a:custGeom>
            <a:avLst/>
            <a:gdLst/>
            <a:ahLst/>
            <a:cxnLst/>
            <a:rect l="l" t="t" r="r" b="b"/>
            <a:pathLst>
              <a:path w="6101597" h="3427413">
                <a:moveTo>
                  <a:pt x="0" y="0"/>
                </a:moveTo>
                <a:lnTo>
                  <a:pt x="6101597" y="0"/>
                </a:lnTo>
                <a:lnTo>
                  <a:pt x="6101597" y="3427413"/>
                </a:lnTo>
                <a:lnTo>
                  <a:pt x="0" y="3427413"/>
                </a:lnTo>
                <a:close/>
              </a:path>
            </a:pathLst>
          </a:custGeom>
        </p:spPr>
      </p:pic>
      <p:pic>
        <p:nvPicPr>
          <p:cNvPr id="5" name="Picture 4">
            <a:extLst>
              <a:ext uri="{FF2B5EF4-FFF2-40B4-BE49-F238E27FC236}">
                <a16:creationId xmlns:a16="http://schemas.microsoft.com/office/drawing/2014/main" id="{A5CBB9E6-5CF6-41F2-91C9-DE594D77C91E}"/>
              </a:ext>
            </a:extLst>
          </p:cNvPr>
          <p:cNvPicPr>
            <a:picLocks noChangeAspect="1"/>
          </p:cNvPicPr>
          <p:nvPr/>
        </p:nvPicPr>
        <p:blipFill rotWithShape="1">
          <a:blip r:embed="rId5"/>
          <a:srcRect t="16687" r="1" b="9118"/>
          <a:stretch/>
        </p:blipFill>
        <p:spPr>
          <a:xfrm>
            <a:off x="-5597" y="3427414"/>
            <a:ext cx="6101597" cy="3430587"/>
          </a:xfrm>
          <a:custGeom>
            <a:avLst/>
            <a:gdLst/>
            <a:ahLst/>
            <a:cxnLst/>
            <a:rect l="l" t="t" r="r" b="b"/>
            <a:pathLst>
              <a:path w="6101597" h="3430587">
                <a:moveTo>
                  <a:pt x="0" y="0"/>
                </a:moveTo>
                <a:lnTo>
                  <a:pt x="6101597" y="0"/>
                </a:lnTo>
                <a:lnTo>
                  <a:pt x="6101597" y="3430587"/>
                </a:lnTo>
                <a:lnTo>
                  <a:pt x="0" y="3430587"/>
                </a:lnTo>
                <a:close/>
              </a:path>
            </a:pathLst>
          </a:custGeom>
        </p:spPr>
      </p:pic>
      <p:sp>
        <p:nvSpPr>
          <p:cNvPr id="3" name="Content Placeholder 2">
            <a:extLst>
              <a:ext uri="{FF2B5EF4-FFF2-40B4-BE49-F238E27FC236}">
                <a16:creationId xmlns:a16="http://schemas.microsoft.com/office/drawing/2014/main" id="{4630B91A-47AE-4DBE-AA9B-859F9FCFA28B}"/>
              </a:ext>
            </a:extLst>
          </p:cNvPr>
          <p:cNvSpPr>
            <a:spLocks noGrp="1"/>
          </p:cNvSpPr>
          <p:nvPr>
            <p:ph idx="1"/>
          </p:nvPr>
        </p:nvSpPr>
        <p:spPr>
          <a:xfrm>
            <a:off x="6945352" y="2249487"/>
            <a:ext cx="4413737" cy="3541714"/>
          </a:xfrm>
        </p:spPr>
        <p:txBody>
          <a:bodyPr>
            <a:normAutofit/>
          </a:bodyPr>
          <a:lstStyle/>
          <a:p>
            <a:r>
              <a:rPr lang="en-GB" sz="2200"/>
              <a:t>New technology introduced : </a:t>
            </a:r>
          </a:p>
          <a:p>
            <a:pPr marL="0" indent="0">
              <a:buNone/>
            </a:pPr>
            <a:r>
              <a:rPr lang="en-GB" sz="2200"/>
              <a:t>-</a:t>
            </a:r>
            <a:r>
              <a:rPr lang="en-GB" sz="2200" err="1"/>
              <a:t>increast</a:t>
            </a:r>
            <a:r>
              <a:rPr lang="en-GB" sz="2200"/>
              <a:t> Tesla market value at one trillion dollars</a:t>
            </a:r>
          </a:p>
          <a:p>
            <a:pPr>
              <a:buFontTx/>
              <a:buChar char="-"/>
            </a:pPr>
            <a:r>
              <a:rPr lang="en-GB" sz="2200"/>
              <a:t>attracted every year 500.000 customer from another big brands</a:t>
            </a:r>
          </a:p>
          <a:p>
            <a:pPr marL="0" indent="0">
              <a:buNone/>
            </a:pPr>
            <a:r>
              <a:rPr lang="en-GB" sz="2200"/>
              <a:t>- attracted 10 big investors like The Vanguard Group and </a:t>
            </a:r>
            <a:r>
              <a:rPr lang="en-GB" sz="2200" err="1"/>
              <a:t>Norges</a:t>
            </a:r>
            <a:r>
              <a:rPr lang="en-GB" sz="2200"/>
              <a:t> Bank </a:t>
            </a:r>
          </a:p>
        </p:txBody>
      </p:sp>
      <p:cxnSp>
        <p:nvCxnSpPr>
          <p:cNvPr id="72" name="Straight Connector 71">
            <a:extLst>
              <a:ext uri="{FF2B5EF4-FFF2-40B4-BE49-F238E27FC236}">
                <a16:creationId xmlns:a16="http://schemas.microsoft.com/office/drawing/2014/main" id="{23645D35-E797-4482-A1FD-29D21AEACA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3354"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4" name="Straight Connector 73">
            <a:extLst>
              <a:ext uri="{FF2B5EF4-FFF2-40B4-BE49-F238E27FC236}">
                <a16:creationId xmlns:a16="http://schemas.microsoft.com/office/drawing/2014/main" id="{CC7BA197-BE1E-4B2B-B2BC-7A9A095AEE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6101597"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Tree>
    <p:extLst>
      <p:ext uri="{BB962C8B-B14F-4D97-AF65-F5344CB8AC3E}">
        <p14:creationId xmlns:p14="http://schemas.microsoft.com/office/powerpoint/2010/main" val="2359583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1141413" y="618518"/>
            <a:ext cx="9905998" cy="1478570"/>
          </a:xfrm>
        </p:spPr>
        <p:txBody>
          <a:bodyPr>
            <a:normAutofit/>
          </a:bodyPr>
          <a:lstStyle/>
          <a:p>
            <a:r>
              <a:rPr lang="en-GB" dirty="0"/>
              <a:t>Pollution Impact:</a:t>
            </a:r>
          </a:p>
        </p:txBody>
      </p:sp>
      <p:pic>
        <p:nvPicPr>
          <p:cNvPr id="5" name="Picture 4">
            <a:extLst>
              <a:ext uri="{FF2B5EF4-FFF2-40B4-BE49-F238E27FC236}">
                <a16:creationId xmlns:a16="http://schemas.microsoft.com/office/drawing/2014/main" id="{C6673736-B4B9-4003-BF6D-CD458733B2CB}"/>
              </a:ext>
            </a:extLst>
          </p:cNvPr>
          <p:cNvPicPr>
            <a:picLocks noChangeAspect="1"/>
          </p:cNvPicPr>
          <p:nvPr/>
        </p:nvPicPr>
        <p:blipFill>
          <a:blip r:embed="rId3"/>
          <a:stretch>
            <a:fillRect/>
          </a:stretch>
        </p:blipFill>
        <p:spPr>
          <a:xfrm>
            <a:off x="1141411" y="3561278"/>
            <a:ext cx="3494597" cy="92606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4630B91A-47AE-4DBE-AA9B-859F9FCFA28B}"/>
              </a:ext>
            </a:extLst>
          </p:cNvPr>
          <p:cNvSpPr>
            <a:spLocks noGrp="1"/>
          </p:cNvSpPr>
          <p:nvPr>
            <p:ph idx="1"/>
          </p:nvPr>
        </p:nvSpPr>
        <p:spPr>
          <a:xfrm>
            <a:off x="5034579" y="2249487"/>
            <a:ext cx="6012832" cy="3541714"/>
          </a:xfrm>
        </p:spPr>
        <p:txBody>
          <a:bodyPr>
            <a:normAutofit/>
          </a:bodyPr>
          <a:lstStyle/>
          <a:p>
            <a:pPr>
              <a:lnSpc>
                <a:spcPct val="110000"/>
              </a:lnSpc>
            </a:pPr>
            <a:r>
              <a:rPr lang="en-GB" sz="2000"/>
              <a:t>New technology don't need to burn fossil resources to run </a:t>
            </a:r>
          </a:p>
          <a:p>
            <a:pPr>
              <a:lnSpc>
                <a:spcPct val="110000"/>
              </a:lnSpc>
            </a:pPr>
            <a:r>
              <a:rPr lang="en-GB" sz="2000"/>
              <a:t>New Tesla run on the electric power from </a:t>
            </a:r>
            <a:r>
              <a:rPr lang="en-GB" sz="2000" err="1"/>
              <a:t>baterry</a:t>
            </a:r>
            <a:r>
              <a:rPr lang="en-GB" sz="2000"/>
              <a:t> and electric power generate from brake , Tesla Artificial Intelligence optimise this two source to </a:t>
            </a:r>
            <a:r>
              <a:rPr lang="en-GB" sz="2000" err="1"/>
              <a:t>increast</a:t>
            </a:r>
            <a:r>
              <a:rPr lang="en-GB" sz="2000"/>
              <a:t> mile range at 500 mile, 500 mile with zero emission </a:t>
            </a:r>
          </a:p>
          <a:p>
            <a:pPr>
              <a:lnSpc>
                <a:spcPct val="110000"/>
              </a:lnSpc>
            </a:pPr>
            <a:r>
              <a:rPr lang="en-GB" sz="2000"/>
              <a:t>Tesla start a new era , encouraged all brands to invest in </a:t>
            </a:r>
            <a:r>
              <a:rPr lang="en-GB" sz="2000" err="1"/>
              <a:t>electic</a:t>
            </a:r>
            <a:r>
              <a:rPr lang="en-GB" sz="2000"/>
              <a:t> cars and to leave Diesel and Petrol cars only in history </a:t>
            </a:r>
          </a:p>
        </p:txBody>
      </p:sp>
    </p:spTree>
    <p:extLst>
      <p:ext uri="{BB962C8B-B14F-4D97-AF65-F5344CB8AC3E}">
        <p14:creationId xmlns:p14="http://schemas.microsoft.com/office/powerpoint/2010/main" val="28508752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1141413" y="618517"/>
            <a:ext cx="2877336" cy="5507328"/>
          </a:xfrm>
        </p:spPr>
        <p:txBody>
          <a:bodyPr>
            <a:normAutofit/>
          </a:bodyPr>
          <a:lstStyle/>
          <a:p>
            <a:r>
              <a:rPr lang="en-GB" dirty="0"/>
              <a:t>Safety Impact:</a:t>
            </a:r>
          </a:p>
        </p:txBody>
      </p:sp>
      <p:sp>
        <p:nvSpPr>
          <p:cNvPr id="3" name="Content Placeholder 2">
            <a:extLst>
              <a:ext uri="{FF2B5EF4-FFF2-40B4-BE49-F238E27FC236}">
                <a16:creationId xmlns:a16="http://schemas.microsoft.com/office/drawing/2014/main" id="{4630B91A-47AE-4DBE-AA9B-859F9FCFA28B}"/>
              </a:ext>
            </a:extLst>
          </p:cNvPr>
          <p:cNvSpPr>
            <a:spLocks noGrp="1"/>
          </p:cNvSpPr>
          <p:nvPr>
            <p:ph idx="1"/>
          </p:nvPr>
        </p:nvSpPr>
        <p:spPr>
          <a:xfrm>
            <a:off x="4540743" y="638650"/>
            <a:ext cx="7034485" cy="3782778"/>
          </a:xfrm>
        </p:spPr>
        <p:txBody>
          <a:bodyPr>
            <a:normAutofit/>
          </a:bodyPr>
          <a:lstStyle/>
          <a:p>
            <a:r>
              <a:rPr lang="en-GB" dirty="0"/>
              <a:t>New Tesla AI use 8 camera to drive alone on the streets with white and yellow line and to be able to park without driver assistance and 4 radars to read what is around , this think it allows Tesla to brake when is an obstacle in front</a:t>
            </a:r>
          </a:p>
          <a:p>
            <a:r>
              <a:rPr lang="en-GB" dirty="0"/>
              <a:t>After introduction of safe AI by tesla all brands are forced by NCAP to instal safety AI system on the cars </a:t>
            </a:r>
          </a:p>
        </p:txBody>
      </p:sp>
      <p:pic>
        <p:nvPicPr>
          <p:cNvPr id="5" name="Picture 4">
            <a:extLst>
              <a:ext uri="{FF2B5EF4-FFF2-40B4-BE49-F238E27FC236}">
                <a16:creationId xmlns:a16="http://schemas.microsoft.com/office/drawing/2014/main" id="{58AF3A04-664E-4A8D-95DC-A13D0B9F0058}"/>
              </a:ext>
            </a:extLst>
          </p:cNvPr>
          <p:cNvPicPr>
            <a:picLocks noChangeAspect="1"/>
          </p:cNvPicPr>
          <p:nvPr/>
        </p:nvPicPr>
        <p:blipFill>
          <a:blip r:embed="rId3"/>
          <a:stretch>
            <a:fillRect/>
          </a:stretch>
        </p:blipFill>
        <p:spPr>
          <a:xfrm>
            <a:off x="5416461" y="4604942"/>
            <a:ext cx="5530556" cy="152090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455684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1141413" y="618518"/>
            <a:ext cx="9905998" cy="1478570"/>
          </a:xfrm>
        </p:spPr>
        <p:txBody>
          <a:bodyPr>
            <a:normAutofit/>
          </a:bodyPr>
          <a:lstStyle/>
          <a:p>
            <a:r>
              <a:rPr lang="en-GB" dirty="0"/>
              <a:t>Conclusion</a:t>
            </a:r>
          </a:p>
        </p:txBody>
      </p:sp>
      <p:graphicFrame>
        <p:nvGraphicFramePr>
          <p:cNvPr id="5" name="Content Placeholder 2">
            <a:extLst>
              <a:ext uri="{FF2B5EF4-FFF2-40B4-BE49-F238E27FC236}">
                <a16:creationId xmlns:a16="http://schemas.microsoft.com/office/drawing/2014/main" id="{C32B1BA3-2501-4FFF-B7E1-34ED5894AECC}"/>
              </a:ext>
            </a:extLst>
          </p:cNvPr>
          <p:cNvGraphicFramePr>
            <a:graphicFrameLocks noGrp="1"/>
          </p:cNvGraphicFramePr>
          <p:nvPr>
            <p:ph idx="1"/>
            <p:extLst>
              <p:ext uri="{D42A27DB-BD31-4B8C-83A1-F6EECF244321}">
                <p14:modId xmlns:p14="http://schemas.microsoft.com/office/powerpoint/2010/main" val="3844653948"/>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7861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56"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12"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57"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4"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15"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6"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18" name="Group 17">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9"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0"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1"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2"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4" name="Group 2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30" name="Group 29">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1"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2"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3"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4"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5"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6"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1577445" y="1168078"/>
            <a:ext cx="9048219" cy="1092200"/>
          </a:xfrm>
        </p:spPr>
        <p:txBody>
          <a:bodyPr anchor="ctr">
            <a:normAutofit/>
          </a:bodyPr>
          <a:lstStyle/>
          <a:p>
            <a:pPr algn="ctr"/>
            <a:r>
              <a:rPr lang="en-GB">
                <a:solidFill>
                  <a:srgbClr val="FFFFFF"/>
                </a:solidFill>
              </a:rPr>
              <a:t>References</a:t>
            </a:r>
          </a:p>
        </p:txBody>
      </p:sp>
      <p:sp>
        <p:nvSpPr>
          <p:cNvPr id="58" name="Content Placeholder 2">
            <a:extLst>
              <a:ext uri="{FF2B5EF4-FFF2-40B4-BE49-F238E27FC236}">
                <a16:creationId xmlns:a16="http://schemas.microsoft.com/office/drawing/2014/main" id="{4630B91A-47AE-4DBE-AA9B-859F9FCFA28B}"/>
              </a:ext>
            </a:extLst>
          </p:cNvPr>
          <p:cNvSpPr>
            <a:spLocks noGrp="1"/>
          </p:cNvSpPr>
          <p:nvPr>
            <p:ph idx="1"/>
          </p:nvPr>
        </p:nvSpPr>
        <p:spPr>
          <a:xfrm>
            <a:off x="1577446" y="2413001"/>
            <a:ext cx="9048218" cy="3033180"/>
          </a:xfrm>
        </p:spPr>
        <p:txBody>
          <a:bodyPr anchor="ctr">
            <a:normAutofit/>
          </a:bodyPr>
          <a:lstStyle/>
          <a:p>
            <a:r>
              <a:rPr lang="en-GB" sz="2000">
                <a:solidFill>
                  <a:srgbClr val="FFFFFF"/>
                </a:solidFill>
              </a:rPr>
              <a:t>Tinna P. (2020).Tesla INC.[ONLINE]Cnn Business. Available at :https://money.cnn.com/quote/shareholders/shareholders .html?symb=TSLA&amp;subView=institutional </a:t>
            </a:r>
          </a:p>
          <a:p>
            <a:r>
              <a:rPr lang="en-GB" sz="2000">
                <a:solidFill>
                  <a:srgbClr val="FFFFFF"/>
                </a:solidFill>
              </a:rPr>
              <a:t>Kristin H.(2017).7 Ways Tesla Is Changing Everything[ONLINE]FUTURISM. Available at:https://futurism.com/ready-for-edit-7-ways-tesla-ischanging-everythin</a:t>
            </a:r>
          </a:p>
        </p:txBody>
      </p:sp>
    </p:spTree>
    <p:extLst>
      <p:ext uri="{BB962C8B-B14F-4D97-AF65-F5344CB8AC3E}">
        <p14:creationId xmlns:p14="http://schemas.microsoft.com/office/powerpoint/2010/main" val="6759240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1141413" y="1082673"/>
            <a:ext cx="2869416" cy="4708528"/>
          </a:xfrm>
        </p:spPr>
        <p:txBody>
          <a:bodyPr>
            <a:normAutofit/>
          </a:bodyPr>
          <a:lstStyle/>
          <a:p>
            <a:pPr algn="r"/>
            <a:r>
              <a:rPr lang="en-GB" sz="4000"/>
              <a:t>HOW TESLA CHANGED THE AUTO INDUSTRY FOREVER</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30B91A-47AE-4DBE-AA9B-859F9FCFA28B}"/>
              </a:ext>
            </a:extLst>
          </p:cNvPr>
          <p:cNvSpPr>
            <a:spLocks noGrp="1"/>
          </p:cNvSpPr>
          <p:nvPr>
            <p:ph idx="1"/>
          </p:nvPr>
        </p:nvSpPr>
        <p:spPr>
          <a:xfrm>
            <a:off x="5297763" y="1082673"/>
            <a:ext cx="5751237" cy="4708528"/>
          </a:xfrm>
        </p:spPr>
        <p:txBody>
          <a:bodyPr anchor="ctr">
            <a:normAutofit/>
          </a:bodyPr>
          <a:lstStyle/>
          <a:p>
            <a:pPr marL="0" indent="0">
              <a:buNone/>
            </a:pPr>
            <a:r>
              <a:rPr lang="en-GB" sz="1800"/>
              <a:t>NAME : RAZVAN SMADU UNIVERSITY OF WALES TRINITY SAINT DAVID STUDENT ID:2114813 MODULE CODE :BMSW4003 LECTURER : AMITAVE BANIK </a:t>
            </a: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30204865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0D28-1035-4360-8ED8-A59D7EB0A148}"/>
              </a:ext>
            </a:extLst>
          </p:cNvPr>
          <p:cNvSpPr>
            <a:spLocks noGrp="1"/>
          </p:cNvSpPr>
          <p:nvPr>
            <p:ph type="title"/>
          </p:nvPr>
        </p:nvSpPr>
        <p:spPr>
          <a:xfrm>
            <a:off x="1141413" y="618518"/>
            <a:ext cx="9905998" cy="1478570"/>
          </a:xfrm>
        </p:spPr>
        <p:txBody>
          <a:bodyPr>
            <a:normAutofit/>
          </a:bodyPr>
          <a:lstStyle/>
          <a:p>
            <a:r>
              <a:rPr lang="en-GB" dirty="0"/>
              <a:t>INTRODUCTION</a:t>
            </a:r>
          </a:p>
        </p:txBody>
      </p:sp>
      <p:graphicFrame>
        <p:nvGraphicFramePr>
          <p:cNvPr id="5" name="Content Placeholder 2">
            <a:extLst>
              <a:ext uri="{FF2B5EF4-FFF2-40B4-BE49-F238E27FC236}">
                <a16:creationId xmlns:a16="http://schemas.microsoft.com/office/drawing/2014/main" id="{AE136A98-B26C-4514-B26A-D5006065C0D2}"/>
              </a:ext>
            </a:extLst>
          </p:cNvPr>
          <p:cNvGraphicFramePr>
            <a:graphicFrameLocks noGrp="1"/>
          </p:cNvGraphicFramePr>
          <p:nvPr>
            <p:ph idx="1"/>
            <p:extLst>
              <p:ext uri="{D42A27DB-BD31-4B8C-83A1-F6EECF244321}">
                <p14:modId xmlns:p14="http://schemas.microsoft.com/office/powerpoint/2010/main" val="4025039607"/>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5663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40000"/>
              </a:schemeClr>
            </a:gs>
            <a:gs pos="100000">
              <a:schemeClr val="bg2">
                <a:shade val="92000"/>
                <a:hueMod val="104000"/>
                <a:satMod val="140000"/>
                <a:lumMod val="4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276684-B387-4740-B467-9F85F45A3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2324C-600A-4BDD-A959-E31E9EDF82E3}"/>
              </a:ext>
            </a:extLst>
          </p:cNvPr>
          <p:cNvSpPr>
            <a:spLocks noGrp="1"/>
          </p:cNvSpPr>
          <p:nvPr>
            <p:ph type="title"/>
          </p:nvPr>
        </p:nvSpPr>
        <p:spPr>
          <a:xfrm>
            <a:off x="1141413" y="618518"/>
            <a:ext cx="9905998" cy="1478570"/>
          </a:xfrm>
        </p:spPr>
        <p:txBody>
          <a:bodyPr>
            <a:normAutofit/>
          </a:bodyPr>
          <a:lstStyle/>
          <a:p>
            <a:r>
              <a:rPr lang="en-GB" dirty="0"/>
              <a:t>BEFORE MODERN TECHNOLOGY</a:t>
            </a:r>
          </a:p>
        </p:txBody>
      </p:sp>
      <p:graphicFrame>
        <p:nvGraphicFramePr>
          <p:cNvPr id="5" name="Content Placeholder 2">
            <a:extLst>
              <a:ext uri="{FF2B5EF4-FFF2-40B4-BE49-F238E27FC236}">
                <a16:creationId xmlns:a16="http://schemas.microsoft.com/office/drawing/2014/main" id="{8BC687BE-4C11-4BFA-B198-6240EDB0BD2F}"/>
              </a:ext>
            </a:extLst>
          </p:cNvPr>
          <p:cNvGraphicFramePr>
            <a:graphicFrameLocks noGrp="1"/>
          </p:cNvGraphicFramePr>
          <p:nvPr>
            <p:ph idx="1"/>
            <p:extLst>
              <p:ext uri="{D42A27DB-BD31-4B8C-83A1-F6EECF244321}">
                <p14:modId xmlns:p14="http://schemas.microsoft.com/office/powerpoint/2010/main" val="1967323215"/>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18734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E62A68-92FB-4DA6-B1D6-FA043544A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10A6DFCC-5864-48A7-8196-CBCF038BB8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 xmlns:a14="http://schemas.microsoft.com/office/drawing/2010/main" xmlns:dgm="http://schemas.openxmlformats.org/drawingml/2006/diagram" xmlns:p14="http://schemas.microsoft.com/office/powerpoint/2010/main" xmlns:a16="http://schemas.microsoft.com/office/drawing/2014/main">
                <a:solidFill>
                  <a:srgbClr val="FFFFFF"/>
                </a:solidFill>
              </a14:hiddenFill>
            </a:ext>
          </a:extLst>
        </p:spPr>
      </p:pic>
      <p:grpSp>
        <p:nvGrpSpPr>
          <p:cNvPr id="13" name="Group 12">
            <a:extLst>
              <a:ext uri="{FF2B5EF4-FFF2-40B4-BE49-F238E27FC236}">
                <a16:creationId xmlns:a16="http://schemas.microsoft.com/office/drawing/2014/main" id="{03CA880E-A155-41A2-B87D-21AC3CE33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AD179668-A46F-4D4C-8C75-2F3B4B5787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0DB283C2-E19A-4A75-909F-450DB72DEC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6" name="Freeform 7">
              <a:extLst>
                <a:ext uri="{FF2B5EF4-FFF2-40B4-BE49-F238E27FC236}">
                  <a16:creationId xmlns:a16="http://schemas.microsoft.com/office/drawing/2014/main" id="{B674E08A-09B5-42AD-805C-43DAE1D0BE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7" name="Freeform 8">
              <a:extLst>
                <a:ext uri="{FF2B5EF4-FFF2-40B4-BE49-F238E27FC236}">
                  <a16:creationId xmlns:a16="http://schemas.microsoft.com/office/drawing/2014/main" id="{248B903F-D11E-41B4-A6F7-5ACF56D76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8" name="Freeform 9">
              <a:extLst>
                <a:ext uri="{FF2B5EF4-FFF2-40B4-BE49-F238E27FC236}">
                  <a16:creationId xmlns:a16="http://schemas.microsoft.com/office/drawing/2014/main" id="{68B65942-DED3-475B-B28D-839E15541C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9" name="Freeform 10">
              <a:extLst>
                <a:ext uri="{FF2B5EF4-FFF2-40B4-BE49-F238E27FC236}">
                  <a16:creationId xmlns:a16="http://schemas.microsoft.com/office/drawing/2014/main" id="{54C02C20-8E50-4D5F-9E89-7266186B1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0" name="Freeform 11">
              <a:extLst>
                <a:ext uri="{FF2B5EF4-FFF2-40B4-BE49-F238E27FC236}">
                  <a16:creationId xmlns:a16="http://schemas.microsoft.com/office/drawing/2014/main" id="{057C79DE-C22B-4732-B921-1EEF64DAD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1" name="Freeform 12">
              <a:extLst>
                <a:ext uri="{FF2B5EF4-FFF2-40B4-BE49-F238E27FC236}">
                  <a16:creationId xmlns:a16="http://schemas.microsoft.com/office/drawing/2014/main" id="{21E55FE5-F856-4E6D-A505-4A5AA92FC2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2" name="Freeform 13">
              <a:extLst>
                <a:ext uri="{FF2B5EF4-FFF2-40B4-BE49-F238E27FC236}">
                  <a16:creationId xmlns:a16="http://schemas.microsoft.com/office/drawing/2014/main" id="{564ACC84-D8A2-43FB-AB43-D7A892AC83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3" name="Freeform 14">
              <a:extLst>
                <a:ext uri="{FF2B5EF4-FFF2-40B4-BE49-F238E27FC236}">
                  <a16:creationId xmlns:a16="http://schemas.microsoft.com/office/drawing/2014/main" id="{33DE6074-A243-4841-8A21-41739E524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4" name="Freeform 15">
              <a:extLst>
                <a:ext uri="{FF2B5EF4-FFF2-40B4-BE49-F238E27FC236}">
                  <a16:creationId xmlns:a16="http://schemas.microsoft.com/office/drawing/2014/main" id="{6AD73007-A6A4-498E-8AF9-C3F7D61DCD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5" name="Line 16">
              <a:extLst>
                <a:ext uri="{FF2B5EF4-FFF2-40B4-BE49-F238E27FC236}">
                  <a16:creationId xmlns:a16="http://schemas.microsoft.com/office/drawing/2014/main" id="{541BFD40-70B0-48BA-9216-9C67411F450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7DFC59A5-0E43-4308-8BFB-F505CFB54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7" name="Freeform 18">
              <a:extLst>
                <a:ext uri="{FF2B5EF4-FFF2-40B4-BE49-F238E27FC236}">
                  <a16:creationId xmlns:a16="http://schemas.microsoft.com/office/drawing/2014/main" id="{0852232F-7FE7-4B61-AC34-F29289DAC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8" name="Freeform 19">
              <a:extLst>
                <a:ext uri="{FF2B5EF4-FFF2-40B4-BE49-F238E27FC236}">
                  <a16:creationId xmlns:a16="http://schemas.microsoft.com/office/drawing/2014/main" id="{F2467A7F-F122-4464-A682-8C4DB1DA1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9" name="Freeform 20">
              <a:extLst>
                <a:ext uri="{FF2B5EF4-FFF2-40B4-BE49-F238E27FC236}">
                  <a16:creationId xmlns:a16="http://schemas.microsoft.com/office/drawing/2014/main" id="{2178D569-0695-49D6-8261-1BF6E2E48F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0" name="Rectangle 21">
              <a:extLst>
                <a:ext uri="{FF2B5EF4-FFF2-40B4-BE49-F238E27FC236}">
                  <a16:creationId xmlns:a16="http://schemas.microsoft.com/office/drawing/2014/main" id="{E289FFF1-2E96-4F4A-94D2-D1FED6AE8AA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F0509D92-D47A-49BC-899A-0C2AB53BC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2" name="Freeform 23">
              <a:extLst>
                <a:ext uri="{FF2B5EF4-FFF2-40B4-BE49-F238E27FC236}">
                  <a16:creationId xmlns:a16="http://schemas.microsoft.com/office/drawing/2014/main" id="{606E419B-186B-4DA7-95FA-F921A2D3FC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3" name="Freeform 24">
              <a:extLst>
                <a:ext uri="{FF2B5EF4-FFF2-40B4-BE49-F238E27FC236}">
                  <a16:creationId xmlns:a16="http://schemas.microsoft.com/office/drawing/2014/main" id="{35DBBAC4-A0DC-44A6-A64F-3FF22BC30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4" name="Freeform 25">
              <a:extLst>
                <a:ext uri="{FF2B5EF4-FFF2-40B4-BE49-F238E27FC236}">
                  <a16:creationId xmlns:a16="http://schemas.microsoft.com/office/drawing/2014/main" id="{45359546-A3CF-4560-869D-4C642B0F75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5" name="Freeform 26">
              <a:extLst>
                <a:ext uri="{FF2B5EF4-FFF2-40B4-BE49-F238E27FC236}">
                  <a16:creationId xmlns:a16="http://schemas.microsoft.com/office/drawing/2014/main" id="{A9D2DDA1-3EE0-4B5E-8107-6000BCB2B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6" name="Freeform 27">
              <a:extLst>
                <a:ext uri="{FF2B5EF4-FFF2-40B4-BE49-F238E27FC236}">
                  <a16:creationId xmlns:a16="http://schemas.microsoft.com/office/drawing/2014/main" id="{6DA22C48-18EA-47BE-B75A-9594E025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7" name="Freeform 28">
              <a:extLst>
                <a:ext uri="{FF2B5EF4-FFF2-40B4-BE49-F238E27FC236}">
                  <a16:creationId xmlns:a16="http://schemas.microsoft.com/office/drawing/2014/main" id="{411A5F9B-C5BD-4FE0-BEE1-5FA9B82FB3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8" name="Freeform 29">
              <a:extLst>
                <a:ext uri="{FF2B5EF4-FFF2-40B4-BE49-F238E27FC236}">
                  <a16:creationId xmlns:a16="http://schemas.microsoft.com/office/drawing/2014/main" id="{AFFCFD60-FB34-408B-A2EA-311A1093D0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9" name="Freeform 30">
              <a:extLst>
                <a:ext uri="{FF2B5EF4-FFF2-40B4-BE49-F238E27FC236}">
                  <a16:creationId xmlns:a16="http://schemas.microsoft.com/office/drawing/2014/main" id="{72B9EBCA-3EF6-4296-80E0-CD849B27E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0" name="Freeform 31">
              <a:extLst>
                <a:ext uri="{FF2B5EF4-FFF2-40B4-BE49-F238E27FC236}">
                  <a16:creationId xmlns:a16="http://schemas.microsoft.com/office/drawing/2014/main" id="{CC021197-0DB7-42B6-93BB-32252A9373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542D081B-86B5-4852-9342-11C2C75D8ECB}"/>
              </a:ext>
            </a:extLst>
          </p:cNvPr>
          <p:cNvSpPr>
            <a:spLocks noGrp="1"/>
          </p:cNvSpPr>
          <p:nvPr>
            <p:ph type="title"/>
          </p:nvPr>
        </p:nvSpPr>
        <p:spPr>
          <a:xfrm>
            <a:off x="853330" y="1254035"/>
            <a:ext cx="2926190" cy="4002222"/>
          </a:xfrm>
        </p:spPr>
        <p:txBody>
          <a:bodyPr>
            <a:normAutofit/>
          </a:bodyPr>
          <a:lstStyle/>
          <a:p>
            <a:r>
              <a:rPr lang="en-GB">
                <a:solidFill>
                  <a:srgbClr val="FFFFFF"/>
                </a:solidFill>
              </a:rPr>
              <a:t>MODERN TECHNOLOGY</a:t>
            </a:r>
          </a:p>
        </p:txBody>
      </p:sp>
      <p:sp useBgFill="1">
        <p:nvSpPr>
          <p:cNvPr id="42" name="Round Diagonal Corner Rectangle 6">
            <a:extLst>
              <a:ext uri="{FF2B5EF4-FFF2-40B4-BE49-F238E27FC236}">
                <a16:creationId xmlns:a16="http://schemas.microsoft.com/office/drawing/2014/main" id="{7C30BDFE-E13B-4CD1-9371-FAEDFF80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847D4E2-EA7B-40EF-8062-D1FAF838F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F1549F3B-53A1-4D15-8E8E-4297D91B8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6" name="Freeform 33">
              <a:extLst>
                <a:ext uri="{FF2B5EF4-FFF2-40B4-BE49-F238E27FC236}">
                  <a16:creationId xmlns:a16="http://schemas.microsoft.com/office/drawing/2014/main" id="{841347B2-F767-433C-946A-1B19B4C40E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7" name="Freeform 34">
              <a:extLst>
                <a:ext uri="{FF2B5EF4-FFF2-40B4-BE49-F238E27FC236}">
                  <a16:creationId xmlns:a16="http://schemas.microsoft.com/office/drawing/2014/main" id="{B34A4847-B6CA-4001-8EB1-33B3854A4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8" name="Freeform 35">
              <a:extLst>
                <a:ext uri="{FF2B5EF4-FFF2-40B4-BE49-F238E27FC236}">
                  <a16:creationId xmlns:a16="http://schemas.microsoft.com/office/drawing/2014/main" id="{EF334B32-D0A0-45DE-99CB-37A3E56EC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9" name="Freeform 36">
              <a:extLst>
                <a:ext uri="{FF2B5EF4-FFF2-40B4-BE49-F238E27FC236}">
                  <a16:creationId xmlns:a16="http://schemas.microsoft.com/office/drawing/2014/main" id="{5D1098DF-5812-4A6F-A4B7-AFEBEDA983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0" name="Freeform 37">
              <a:extLst>
                <a:ext uri="{FF2B5EF4-FFF2-40B4-BE49-F238E27FC236}">
                  <a16:creationId xmlns:a16="http://schemas.microsoft.com/office/drawing/2014/main" id="{2A72CC5D-2EA1-4ABD-B694-045401D7F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1" name="Freeform 38">
              <a:extLst>
                <a:ext uri="{FF2B5EF4-FFF2-40B4-BE49-F238E27FC236}">
                  <a16:creationId xmlns:a16="http://schemas.microsoft.com/office/drawing/2014/main" id="{47B8C57D-403F-4D5B-9724-24276E99B4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2" name="Freeform 39">
              <a:extLst>
                <a:ext uri="{FF2B5EF4-FFF2-40B4-BE49-F238E27FC236}">
                  <a16:creationId xmlns:a16="http://schemas.microsoft.com/office/drawing/2014/main" id="{4890E5D3-F793-4B6A-AA8F-1F6C03BD1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3" name="Freeform 40">
              <a:extLst>
                <a:ext uri="{FF2B5EF4-FFF2-40B4-BE49-F238E27FC236}">
                  <a16:creationId xmlns:a16="http://schemas.microsoft.com/office/drawing/2014/main" id="{68A2FE4A-346D-4EA5-B377-EED4515161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4" name="Rectangle 41">
              <a:extLst>
                <a:ext uri="{FF2B5EF4-FFF2-40B4-BE49-F238E27FC236}">
                  <a16:creationId xmlns:a16="http://schemas.microsoft.com/office/drawing/2014/main" id="{2F12D5D5-9BB1-4D89-B5B4-8F8353825B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grpSp>
      <p:graphicFrame>
        <p:nvGraphicFramePr>
          <p:cNvPr id="5" name="Content Placeholder 2">
            <a:extLst>
              <a:ext uri="{FF2B5EF4-FFF2-40B4-BE49-F238E27FC236}">
                <a16:creationId xmlns:a16="http://schemas.microsoft.com/office/drawing/2014/main" id="{F0C5A328-3D21-40C8-9EF6-EADEC880D22C}"/>
              </a:ext>
            </a:extLst>
          </p:cNvPr>
          <p:cNvGraphicFramePr>
            <a:graphicFrameLocks noGrp="1"/>
          </p:cNvGraphicFramePr>
          <p:nvPr>
            <p:ph idx="1"/>
            <p:extLst>
              <p:ext uri="{D42A27DB-BD31-4B8C-83A1-F6EECF244321}">
                <p14:modId xmlns:p14="http://schemas.microsoft.com/office/powerpoint/2010/main" val="4244823769"/>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927353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E62A68-92FB-4DA6-B1D6-FA043544A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10A6DFCC-5864-48A7-8196-CBCF038BB8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 xmlns:a14="http://schemas.microsoft.com/office/drawing/2010/main" xmlns:dgm="http://schemas.openxmlformats.org/drawingml/2006/diagram" xmlns:p14="http://schemas.microsoft.com/office/powerpoint/2010/main" xmlns:a16="http://schemas.microsoft.com/office/drawing/2014/main">
                <a:solidFill>
                  <a:srgbClr val="FFFFFF"/>
                </a:solidFill>
              </a14:hiddenFill>
            </a:ext>
          </a:extLst>
        </p:spPr>
      </p:pic>
      <p:grpSp>
        <p:nvGrpSpPr>
          <p:cNvPr id="13" name="Group 12">
            <a:extLst>
              <a:ext uri="{FF2B5EF4-FFF2-40B4-BE49-F238E27FC236}">
                <a16:creationId xmlns:a16="http://schemas.microsoft.com/office/drawing/2014/main" id="{03CA880E-A155-41A2-B87D-21AC3CE33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AD179668-A46F-4D4C-8C75-2F3B4B5787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0DB283C2-E19A-4A75-909F-450DB72DEC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6" name="Freeform 7">
              <a:extLst>
                <a:ext uri="{FF2B5EF4-FFF2-40B4-BE49-F238E27FC236}">
                  <a16:creationId xmlns:a16="http://schemas.microsoft.com/office/drawing/2014/main" id="{B674E08A-09B5-42AD-805C-43DAE1D0BE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7" name="Freeform 8">
              <a:extLst>
                <a:ext uri="{FF2B5EF4-FFF2-40B4-BE49-F238E27FC236}">
                  <a16:creationId xmlns:a16="http://schemas.microsoft.com/office/drawing/2014/main" id="{248B903F-D11E-41B4-A6F7-5ACF56D76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8" name="Freeform 9">
              <a:extLst>
                <a:ext uri="{FF2B5EF4-FFF2-40B4-BE49-F238E27FC236}">
                  <a16:creationId xmlns:a16="http://schemas.microsoft.com/office/drawing/2014/main" id="{68B65942-DED3-475B-B28D-839E15541C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19" name="Freeform 10">
              <a:extLst>
                <a:ext uri="{FF2B5EF4-FFF2-40B4-BE49-F238E27FC236}">
                  <a16:creationId xmlns:a16="http://schemas.microsoft.com/office/drawing/2014/main" id="{54C02C20-8E50-4D5F-9E89-7266186B1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0" name="Freeform 11">
              <a:extLst>
                <a:ext uri="{FF2B5EF4-FFF2-40B4-BE49-F238E27FC236}">
                  <a16:creationId xmlns:a16="http://schemas.microsoft.com/office/drawing/2014/main" id="{057C79DE-C22B-4732-B921-1EEF64DAD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1" name="Freeform 12">
              <a:extLst>
                <a:ext uri="{FF2B5EF4-FFF2-40B4-BE49-F238E27FC236}">
                  <a16:creationId xmlns:a16="http://schemas.microsoft.com/office/drawing/2014/main" id="{21E55FE5-F856-4E6D-A505-4A5AA92FC2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2" name="Freeform 13">
              <a:extLst>
                <a:ext uri="{FF2B5EF4-FFF2-40B4-BE49-F238E27FC236}">
                  <a16:creationId xmlns:a16="http://schemas.microsoft.com/office/drawing/2014/main" id="{564ACC84-D8A2-43FB-AB43-D7A892AC83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3" name="Freeform 14">
              <a:extLst>
                <a:ext uri="{FF2B5EF4-FFF2-40B4-BE49-F238E27FC236}">
                  <a16:creationId xmlns:a16="http://schemas.microsoft.com/office/drawing/2014/main" id="{33DE6074-A243-4841-8A21-41739E524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4" name="Freeform 15">
              <a:extLst>
                <a:ext uri="{FF2B5EF4-FFF2-40B4-BE49-F238E27FC236}">
                  <a16:creationId xmlns:a16="http://schemas.microsoft.com/office/drawing/2014/main" id="{6AD73007-A6A4-498E-8AF9-C3F7D61DCD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5" name="Line 16">
              <a:extLst>
                <a:ext uri="{FF2B5EF4-FFF2-40B4-BE49-F238E27FC236}">
                  <a16:creationId xmlns:a16="http://schemas.microsoft.com/office/drawing/2014/main" id="{541BFD40-70B0-48BA-9216-9C67411F450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7DFC59A5-0E43-4308-8BFB-F505CFB54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7" name="Freeform 18">
              <a:extLst>
                <a:ext uri="{FF2B5EF4-FFF2-40B4-BE49-F238E27FC236}">
                  <a16:creationId xmlns:a16="http://schemas.microsoft.com/office/drawing/2014/main" id="{0852232F-7FE7-4B61-AC34-F29289DAC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8" name="Freeform 19">
              <a:extLst>
                <a:ext uri="{FF2B5EF4-FFF2-40B4-BE49-F238E27FC236}">
                  <a16:creationId xmlns:a16="http://schemas.microsoft.com/office/drawing/2014/main" id="{F2467A7F-F122-4464-A682-8C4DB1DA1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29" name="Freeform 20">
              <a:extLst>
                <a:ext uri="{FF2B5EF4-FFF2-40B4-BE49-F238E27FC236}">
                  <a16:creationId xmlns:a16="http://schemas.microsoft.com/office/drawing/2014/main" id="{2178D569-0695-49D6-8261-1BF6E2E48F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0" name="Rectangle 21">
              <a:extLst>
                <a:ext uri="{FF2B5EF4-FFF2-40B4-BE49-F238E27FC236}">
                  <a16:creationId xmlns:a16="http://schemas.microsoft.com/office/drawing/2014/main" id="{E289FFF1-2E96-4F4A-94D2-D1FED6AE8AA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F0509D92-D47A-49BC-899A-0C2AB53BC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2" name="Freeform 23">
              <a:extLst>
                <a:ext uri="{FF2B5EF4-FFF2-40B4-BE49-F238E27FC236}">
                  <a16:creationId xmlns:a16="http://schemas.microsoft.com/office/drawing/2014/main" id="{606E419B-186B-4DA7-95FA-F921A2D3FC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3" name="Freeform 24">
              <a:extLst>
                <a:ext uri="{FF2B5EF4-FFF2-40B4-BE49-F238E27FC236}">
                  <a16:creationId xmlns:a16="http://schemas.microsoft.com/office/drawing/2014/main" id="{35DBBAC4-A0DC-44A6-A64F-3FF22BC30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4" name="Freeform 25">
              <a:extLst>
                <a:ext uri="{FF2B5EF4-FFF2-40B4-BE49-F238E27FC236}">
                  <a16:creationId xmlns:a16="http://schemas.microsoft.com/office/drawing/2014/main" id="{45359546-A3CF-4560-869D-4C642B0F75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5" name="Freeform 26">
              <a:extLst>
                <a:ext uri="{FF2B5EF4-FFF2-40B4-BE49-F238E27FC236}">
                  <a16:creationId xmlns:a16="http://schemas.microsoft.com/office/drawing/2014/main" id="{A9D2DDA1-3EE0-4B5E-8107-6000BCB2B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6" name="Freeform 27">
              <a:extLst>
                <a:ext uri="{FF2B5EF4-FFF2-40B4-BE49-F238E27FC236}">
                  <a16:creationId xmlns:a16="http://schemas.microsoft.com/office/drawing/2014/main" id="{6DA22C48-18EA-47BE-B75A-9594E025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7" name="Freeform 28">
              <a:extLst>
                <a:ext uri="{FF2B5EF4-FFF2-40B4-BE49-F238E27FC236}">
                  <a16:creationId xmlns:a16="http://schemas.microsoft.com/office/drawing/2014/main" id="{411A5F9B-C5BD-4FE0-BEE1-5FA9B82FB3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8" name="Freeform 29">
              <a:extLst>
                <a:ext uri="{FF2B5EF4-FFF2-40B4-BE49-F238E27FC236}">
                  <a16:creationId xmlns:a16="http://schemas.microsoft.com/office/drawing/2014/main" id="{AFFCFD60-FB34-408B-A2EA-311A1093D0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39" name="Freeform 30">
              <a:extLst>
                <a:ext uri="{FF2B5EF4-FFF2-40B4-BE49-F238E27FC236}">
                  <a16:creationId xmlns:a16="http://schemas.microsoft.com/office/drawing/2014/main" id="{72B9EBCA-3EF6-4296-80E0-CD849B27E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0" name="Freeform 31">
              <a:extLst>
                <a:ext uri="{FF2B5EF4-FFF2-40B4-BE49-F238E27FC236}">
                  <a16:creationId xmlns:a16="http://schemas.microsoft.com/office/drawing/2014/main" id="{CC021197-0DB7-42B6-93BB-32252A9373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id="{50B046CC-51C1-41E4-92FD-B1950500B918}"/>
              </a:ext>
            </a:extLst>
          </p:cNvPr>
          <p:cNvSpPr>
            <a:spLocks noGrp="1"/>
          </p:cNvSpPr>
          <p:nvPr>
            <p:ph type="title"/>
          </p:nvPr>
        </p:nvSpPr>
        <p:spPr>
          <a:xfrm>
            <a:off x="853330" y="1254035"/>
            <a:ext cx="2926190" cy="4002222"/>
          </a:xfrm>
        </p:spPr>
        <p:txBody>
          <a:bodyPr>
            <a:normAutofit/>
          </a:bodyPr>
          <a:lstStyle/>
          <a:p>
            <a:r>
              <a:rPr lang="en-GB">
                <a:solidFill>
                  <a:srgbClr val="FFFFFF"/>
                </a:solidFill>
              </a:rPr>
              <a:t>Lessons that can be drawn from the case study</a:t>
            </a:r>
          </a:p>
        </p:txBody>
      </p:sp>
      <p:sp useBgFill="1">
        <p:nvSpPr>
          <p:cNvPr id="42" name="Round Diagonal Corner Rectangle 6">
            <a:extLst>
              <a:ext uri="{FF2B5EF4-FFF2-40B4-BE49-F238E27FC236}">
                <a16:creationId xmlns:a16="http://schemas.microsoft.com/office/drawing/2014/main" id="{7C30BDFE-E13B-4CD1-9371-FAEDFF80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847D4E2-EA7B-40EF-8062-D1FAF838F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F1549F3B-53A1-4D15-8E8E-4297D91B8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6" name="Freeform 33">
              <a:extLst>
                <a:ext uri="{FF2B5EF4-FFF2-40B4-BE49-F238E27FC236}">
                  <a16:creationId xmlns:a16="http://schemas.microsoft.com/office/drawing/2014/main" id="{841347B2-F767-433C-946A-1B19B4C40E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7" name="Freeform 34">
              <a:extLst>
                <a:ext uri="{FF2B5EF4-FFF2-40B4-BE49-F238E27FC236}">
                  <a16:creationId xmlns:a16="http://schemas.microsoft.com/office/drawing/2014/main" id="{B34A4847-B6CA-4001-8EB1-33B3854A4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8" name="Freeform 35">
              <a:extLst>
                <a:ext uri="{FF2B5EF4-FFF2-40B4-BE49-F238E27FC236}">
                  <a16:creationId xmlns:a16="http://schemas.microsoft.com/office/drawing/2014/main" id="{EF334B32-D0A0-45DE-99CB-37A3E56EC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49" name="Freeform 36">
              <a:extLst>
                <a:ext uri="{FF2B5EF4-FFF2-40B4-BE49-F238E27FC236}">
                  <a16:creationId xmlns:a16="http://schemas.microsoft.com/office/drawing/2014/main" id="{5D1098DF-5812-4A6F-A4B7-AFEBEDA983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0" name="Freeform 37">
              <a:extLst>
                <a:ext uri="{FF2B5EF4-FFF2-40B4-BE49-F238E27FC236}">
                  <a16:creationId xmlns:a16="http://schemas.microsoft.com/office/drawing/2014/main" id="{2A72CC5D-2EA1-4ABD-B694-045401D7F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1" name="Freeform 38">
              <a:extLst>
                <a:ext uri="{FF2B5EF4-FFF2-40B4-BE49-F238E27FC236}">
                  <a16:creationId xmlns:a16="http://schemas.microsoft.com/office/drawing/2014/main" id="{47B8C57D-403F-4D5B-9724-24276E99B4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2" name="Freeform 39">
              <a:extLst>
                <a:ext uri="{FF2B5EF4-FFF2-40B4-BE49-F238E27FC236}">
                  <a16:creationId xmlns:a16="http://schemas.microsoft.com/office/drawing/2014/main" id="{4890E5D3-F793-4B6A-AA8F-1F6C03BD1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3" name="Freeform 40">
              <a:extLst>
                <a:ext uri="{FF2B5EF4-FFF2-40B4-BE49-F238E27FC236}">
                  <a16:creationId xmlns:a16="http://schemas.microsoft.com/office/drawing/2014/main" id="{68A2FE4A-346D-4EA5-B377-EED4515161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round/>
                  <a:headEnd/>
                  <a:tailEnd/>
                </a14:hiddenLine>
              </a:ext>
            </a:extLst>
          </p:spPr>
        </p:sp>
        <p:sp>
          <p:nvSpPr>
            <p:cNvPr id="54" name="Rectangle 41">
              <a:extLst>
                <a:ext uri="{FF2B5EF4-FFF2-40B4-BE49-F238E27FC236}">
                  <a16:creationId xmlns:a16="http://schemas.microsoft.com/office/drawing/2014/main" id="{2F12D5D5-9BB1-4D89-B5B4-8F8353825B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dgm="http://schemas.openxmlformats.org/drawingml/2006/diagram" xmlns:p14="http://schemas.microsoft.com/office/powerpoint/2010/main" xmlns:a16="http://schemas.microsoft.com/office/drawing/2014/main" w="9525">
                  <a:solidFill>
                    <a:srgbClr val="000000"/>
                  </a:solidFill>
                  <a:miter lim="800000"/>
                  <a:headEnd/>
                  <a:tailEnd/>
                </a14:hiddenLine>
              </a:ext>
            </a:extLst>
          </p:spPr>
        </p:sp>
      </p:grpSp>
      <p:graphicFrame>
        <p:nvGraphicFramePr>
          <p:cNvPr id="5" name="Content Placeholder 2">
            <a:extLst>
              <a:ext uri="{FF2B5EF4-FFF2-40B4-BE49-F238E27FC236}">
                <a16:creationId xmlns:a16="http://schemas.microsoft.com/office/drawing/2014/main" id="{5B70C2E9-8149-4900-9040-0A78DC6F2939}"/>
              </a:ext>
            </a:extLst>
          </p:cNvPr>
          <p:cNvGraphicFramePr>
            <a:graphicFrameLocks noGrp="1"/>
          </p:cNvGraphicFramePr>
          <p:nvPr>
            <p:ph idx="1"/>
            <p:extLst>
              <p:ext uri="{D42A27DB-BD31-4B8C-83A1-F6EECF244321}">
                <p14:modId xmlns:p14="http://schemas.microsoft.com/office/powerpoint/2010/main" val="4020874964"/>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6568990"/>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AC88772-6DB3-49EC-9C8A-A0B46ACE3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594AE-DEAE-49C8-833F-28B1A3A60ACA}"/>
              </a:ext>
            </a:extLst>
          </p:cNvPr>
          <p:cNvSpPr>
            <a:spLocks noGrp="1"/>
          </p:cNvSpPr>
          <p:nvPr>
            <p:ph type="title"/>
          </p:nvPr>
        </p:nvSpPr>
        <p:spPr>
          <a:xfrm>
            <a:off x="8194878" y="1065955"/>
            <a:ext cx="2851413" cy="4817318"/>
          </a:xfrm>
        </p:spPr>
        <p:txBody>
          <a:bodyPr anchor="ctr">
            <a:normAutofit/>
          </a:bodyPr>
          <a:lstStyle/>
          <a:p>
            <a:r>
              <a:rPr lang="en-GB" dirty="0"/>
              <a:t>References</a:t>
            </a:r>
          </a:p>
        </p:txBody>
      </p:sp>
      <p:sp>
        <p:nvSpPr>
          <p:cNvPr id="10" name="Round Diagonal Corner Rectangle 6">
            <a:extLst>
              <a:ext uri="{FF2B5EF4-FFF2-40B4-BE49-F238E27FC236}">
                <a16:creationId xmlns:a16="http://schemas.microsoft.com/office/drawing/2014/main" id="{17A3DD84-FAA5-438A-8462-D1E01EA0D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1410" cy="6858000"/>
          </a:xfrm>
          <a:prstGeom prst="round2DiagRect">
            <a:avLst>
              <a:gd name="adj1" fmla="val 0"/>
              <a:gd name="adj2" fmla="val 0"/>
            </a:avLst>
          </a:prstGeom>
          <a:solidFill>
            <a:schemeClr val="bg2"/>
          </a:solidFill>
          <a:ln w="19050" cap="sq">
            <a:no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23E6D3-6A48-40C3-AF9C-F41C6EC9B460}"/>
              </a:ext>
            </a:extLst>
          </p:cNvPr>
          <p:cNvSpPr>
            <a:spLocks noGrp="1"/>
          </p:cNvSpPr>
          <p:nvPr>
            <p:ph idx="1"/>
          </p:nvPr>
        </p:nvSpPr>
        <p:spPr>
          <a:xfrm>
            <a:off x="1141412" y="1065955"/>
            <a:ext cx="5749774" cy="4725246"/>
          </a:xfrm>
        </p:spPr>
        <p:txBody>
          <a:bodyPr anchor="ctr">
            <a:normAutofit/>
          </a:bodyPr>
          <a:lstStyle/>
          <a:p>
            <a:r>
              <a:rPr lang="en-GB" sz="1800"/>
              <a:t>Tech Target Contribuitor 2015 (online ) available at : https://whatis.techtarget.com/definition/Tesla-Powerpack-Powerwall</a:t>
            </a:r>
          </a:p>
        </p:txBody>
      </p:sp>
      <p:cxnSp>
        <p:nvCxnSpPr>
          <p:cNvPr id="12" name="Straight Connector 11">
            <a:extLst>
              <a:ext uri="{FF2B5EF4-FFF2-40B4-BE49-F238E27FC236}">
                <a16:creationId xmlns:a16="http://schemas.microsoft.com/office/drawing/2014/main" id="{46640D31-0CFD-4B3F-AE95-530AA5174F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62562" y="0"/>
            <a:ext cx="0" cy="6858000"/>
          </a:xfrm>
          <a:prstGeom prst="line">
            <a:avLst/>
          </a:prstGeom>
          <a:ln w="19050">
            <a:solidFill>
              <a:schemeClr val="tx2">
                <a:lumMod val="60000"/>
                <a:lumOff val="40000"/>
                <a:alpha val="60000"/>
              </a:schemeClr>
            </a:solidFill>
          </a:ln>
          <a:effectLst>
            <a:outerShdw blurRad="88900" dist="38100" dir="5400000" algn="ctr" rotWithShape="0">
              <a:srgbClr val="000000">
                <a:alpha val="40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45103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5" ma:contentTypeDescription="Create a new document." ma:contentTypeScope="" ma:versionID="ae11f75e2e7e3018a284488f0708c116">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84e00053e2030996da9cd6dc1ad047f7"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292454-BF50-4A3C-9808-ACBA6B589D65}">
  <ds:schemaRefs>
    <ds:schemaRef ds:uri="http://schemas.microsoft.com/office/2006/metadata/contentType"/>
    <ds:schemaRef ds:uri="http://schemas.microsoft.com/office/2006/metadata/properties/metaAttributes"/>
    <ds:schemaRef ds:uri="http://www.w3.org/2000/xmlns/"/>
    <ds:schemaRef ds:uri="http://www.w3.org/2001/XMLSchema"/>
    <ds:schemaRef ds:uri="95817cb9-f0eb-4f4d-892c-47ab9f8957c0"/>
    <ds:schemaRef ds:uri="9823f8e4-81f3-4a59-a026-c1a9717271fd"/>
  </ds:schemaRefs>
</ds:datastoreItem>
</file>

<file path=customXml/itemProps2.xml><?xml version="1.0" encoding="utf-8"?>
<ds:datastoreItem xmlns:ds="http://schemas.openxmlformats.org/officeDocument/2006/customXml" ds:itemID="{DEFE541A-6BD1-4A09-B322-CB55EFCA2818}">
  <ds:schemaRefs>
    <ds:schemaRef ds:uri="http://schemas.microsoft.com/sharepoint/v3/contenttype/forms"/>
  </ds:schemaRefs>
</ds:datastoreItem>
</file>

<file path=customXml/itemProps3.xml><?xml version="1.0" encoding="utf-8"?>
<ds:datastoreItem xmlns:ds="http://schemas.openxmlformats.org/officeDocument/2006/customXml" ds:itemID="{A541621B-F24B-472E-B00F-1FDA7ED11227}">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Circuit</Template>
  <TotalTime>2555</TotalTime>
  <Words>1451</Words>
  <Application>Microsoft Office PowerPoint</Application>
  <PresentationFormat>Widescreen</PresentationFormat>
  <Paragraphs>120</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Circuit</vt:lpstr>
      <vt:lpstr>Group 4  Members </vt:lpstr>
      <vt:lpstr>INTRODUCTION</vt:lpstr>
      <vt:lpstr>Introduction</vt:lpstr>
      <vt:lpstr>History and origins</vt:lpstr>
      <vt:lpstr>American Company Founders</vt:lpstr>
      <vt:lpstr>Origins</vt:lpstr>
      <vt:lpstr>Conclusion</vt:lpstr>
      <vt:lpstr>Brief Knowledge</vt:lpstr>
      <vt:lpstr>The Challenges before the introduction of modern technology</vt:lpstr>
      <vt:lpstr>The Founding of Tesla</vt:lpstr>
      <vt:lpstr>Changing Leadership and Controversy</vt:lpstr>
      <vt:lpstr>Survival and Modern Times</vt:lpstr>
      <vt:lpstr>Success</vt:lpstr>
      <vt:lpstr>References</vt:lpstr>
      <vt:lpstr>Insight of the modern technology introduced </vt:lpstr>
      <vt:lpstr>What is artificial intelligence?</vt:lpstr>
      <vt:lpstr>Artificial intelligence in</vt:lpstr>
      <vt:lpstr>since tesla implements in his cars autopilot the sale has been increase</vt:lpstr>
      <vt:lpstr>How ai control autopilot</vt:lpstr>
      <vt:lpstr>This is what aUtopilot See</vt:lpstr>
      <vt:lpstr>References</vt:lpstr>
      <vt:lpstr>THE IMPACT OF THE TECHNOLOGY INTRODUCED</vt:lpstr>
      <vt:lpstr>Economic Impact:</vt:lpstr>
      <vt:lpstr>Pollution Impact:</vt:lpstr>
      <vt:lpstr>Safety Impact:</vt:lpstr>
      <vt:lpstr>Conclusion</vt:lpstr>
      <vt:lpstr>References</vt:lpstr>
      <vt:lpstr>HOW TESLA CHANGED THE AUTO INDUSTRY FOREVER</vt:lpstr>
      <vt:lpstr>INTRODUCTION</vt:lpstr>
      <vt:lpstr>BEFORE MODERN TECHNOLOGY</vt:lpstr>
      <vt:lpstr>MODERN TECHNOLOGY</vt:lpstr>
      <vt:lpstr>Lessons that can be drawn from the case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radubalintuk@gmail.com</dc:creator>
  <cp:lastModifiedBy>radubalintuk@gmail.com</cp:lastModifiedBy>
  <cp:revision>8</cp:revision>
  <dcterms:created xsi:type="dcterms:W3CDTF">2021-11-28T09:11:51Z</dcterms:created>
  <dcterms:modified xsi:type="dcterms:W3CDTF">2021-12-17T23:23:42Z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