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57E4AD-A0F0-4674-AE1F-FE6C8B1A82EB}"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DE9EB6-E080-4C85-9C06-840C0B72952D}" type="slidenum">
              <a:rPr lang="en-GB" smtClean="0"/>
              <a:t>‹#›</a:t>
            </a:fld>
            <a:endParaRPr lang="en-GB"/>
          </a:p>
        </p:txBody>
      </p:sp>
    </p:spTree>
    <p:extLst>
      <p:ext uri="{BB962C8B-B14F-4D97-AF65-F5344CB8AC3E}">
        <p14:creationId xmlns:p14="http://schemas.microsoft.com/office/powerpoint/2010/main" val="3438326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FA77C1-AC2E-4ED6-8A69-A92E5E910CD6}" type="datetime1">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4155806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0D18A7-025A-4B8A-8B20-B50F3D9E901E}" type="datetime1">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172224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627936-EEB8-42BB-9995-731EA4405F98}" type="datetime1">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93040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6B41C-5090-4ECB-9301-874BB56AD70E}"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429371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1C655F-4C19-4A18-90EB-8C469763E3C0}" type="datetime1">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392822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364443-D69D-4111-8006-C5D056A25FC8}" type="datetime1">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2206789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8A63EE-A729-4115-981A-0C9161701AB2}" type="datetime1">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43253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21B63D6-674F-4FB3-9AED-2FEACCD098D2}"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910562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121E2A-2C6B-4CDE-BB9D-9CB5687749DB}"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2925407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C86F0DA-7E25-4647-8821-1D2927909EB7}"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711069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803AA7-E37D-4100-904D-73AC90B78F3A}"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2350308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D66A33-0E4B-4C39-89AA-A18482669FBF}"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58406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50577E-B31D-4627-8D96-B5733432CE60}" type="datetime1">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4728283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CAE4FB8-D44A-4165-BCCE-81E9EB8CCFCA}" type="datetime1">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3586639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1FE11-4576-4175-B5EA-1D83801DBDA7}" type="datetime1">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998029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7958C0-F647-4425-831D-007EB19AD929}" type="datetime1">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15521305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DDC3E2-A51C-48C2-86DC-353FD1D58FC9}" type="datetime1">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E81E9-AA6B-4D93-8CB1-0E989B302DCF}" type="slidenum">
              <a:rPr lang="en-GB" smtClean="0"/>
              <a:t>‹#›</a:t>
            </a:fld>
            <a:endParaRPr lang="en-GB"/>
          </a:p>
        </p:txBody>
      </p:sp>
    </p:spTree>
    <p:extLst>
      <p:ext uri="{BB962C8B-B14F-4D97-AF65-F5344CB8AC3E}">
        <p14:creationId xmlns:p14="http://schemas.microsoft.com/office/powerpoint/2010/main" val="4007556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52A6964-FB17-4DAC-BE67-63F39AD1E303}" type="datetime1">
              <a:rPr lang="en-GB" smtClean="0"/>
              <a:t>11/11/2025</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D0E81E9-AA6B-4D93-8CB1-0E989B302DCF}" type="slidenum">
              <a:rPr lang="en-GB" smtClean="0"/>
              <a:t>‹#›</a:t>
            </a:fld>
            <a:endParaRPr lang="en-GB"/>
          </a:p>
        </p:txBody>
      </p:sp>
    </p:spTree>
    <p:extLst>
      <p:ext uri="{BB962C8B-B14F-4D97-AF65-F5344CB8AC3E}">
        <p14:creationId xmlns:p14="http://schemas.microsoft.com/office/powerpoint/2010/main" val="17063582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756B4-B310-6898-2721-D6185C15F870}"/>
              </a:ext>
            </a:extLst>
          </p:cNvPr>
          <p:cNvSpPr>
            <a:spLocks noGrp="1"/>
          </p:cNvSpPr>
          <p:nvPr>
            <p:ph type="ctrTitle"/>
          </p:nvPr>
        </p:nvSpPr>
        <p:spPr>
          <a:xfrm>
            <a:off x="1595269" y="531686"/>
            <a:ext cx="9001462" cy="1909763"/>
          </a:xfrm>
        </p:spPr>
        <p:txBody>
          <a:bodyPr>
            <a:normAutofit/>
          </a:bodyPr>
          <a:lstStyle/>
          <a:p>
            <a:r>
              <a:rPr lang="en-GB" sz="3200" dirty="0"/>
              <a:t>Recruitment and Selection Process for a Branch Manager at HSBC</a:t>
            </a:r>
          </a:p>
        </p:txBody>
      </p:sp>
      <p:sp>
        <p:nvSpPr>
          <p:cNvPr id="3" name="Subtitle 2">
            <a:extLst>
              <a:ext uri="{FF2B5EF4-FFF2-40B4-BE49-F238E27FC236}">
                <a16:creationId xmlns:a16="http://schemas.microsoft.com/office/drawing/2014/main" id="{BDBBD7B9-C855-F5A4-D3EB-126716F912A3}"/>
              </a:ext>
            </a:extLst>
          </p:cNvPr>
          <p:cNvSpPr>
            <a:spLocks noGrp="1"/>
          </p:cNvSpPr>
          <p:nvPr>
            <p:ph type="subTitle" idx="1"/>
          </p:nvPr>
        </p:nvSpPr>
        <p:spPr>
          <a:xfrm>
            <a:off x="1595269" y="2794571"/>
            <a:ext cx="9001462" cy="3369923"/>
          </a:xfrm>
        </p:spPr>
        <p:txBody>
          <a:bodyPr>
            <a:normAutofit/>
          </a:bodyPr>
          <a:lstStyle/>
          <a:p>
            <a:r>
              <a:rPr lang="en-GB" sz="2800" b="1" dirty="0">
                <a:solidFill>
                  <a:schemeClr val="accent4"/>
                </a:solidFill>
                <a:effectLst/>
                <a:latin typeface="Arial" panose="020B0604020202020204" pitchFamily="34" charset="0"/>
                <a:cs typeface="Arial" panose="020B0604020202020204" pitchFamily="34" charset="0"/>
              </a:rPr>
              <a:t>Name: Morgan Philbert</a:t>
            </a:r>
            <a:br>
              <a:rPr lang="en-GB" sz="2800" b="1" dirty="0">
                <a:solidFill>
                  <a:schemeClr val="accent4"/>
                </a:solidFill>
                <a:effectLst/>
                <a:latin typeface="Arial" panose="020B0604020202020204" pitchFamily="34" charset="0"/>
                <a:cs typeface="Arial" panose="020B0604020202020204" pitchFamily="34" charset="0"/>
              </a:rPr>
            </a:br>
            <a:r>
              <a:rPr lang="en-GB" sz="2800" b="1" dirty="0">
                <a:solidFill>
                  <a:schemeClr val="accent4"/>
                </a:solidFill>
                <a:effectLst/>
                <a:latin typeface="Arial" panose="020B0604020202020204" pitchFamily="34" charset="0"/>
                <a:cs typeface="Arial" panose="020B0604020202020204" pitchFamily="34" charset="0"/>
              </a:rPr>
              <a:t>Student Number: 2416184</a:t>
            </a:r>
          </a:p>
          <a:p>
            <a:r>
              <a:rPr lang="en-GB" sz="2800" b="1" dirty="0">
                <a:solidFill>
                  <a:schemeClr val="accent4"/>
                </a:solidFill>
                <a:effectLst/>
                <a:latin typeface="Arial" panose="020B0604020202020204" pitchFamily="34" charset="0"/>
                <a:cs typeface="Arial" panose="020B0604020202020204" pitchFamily="34" charset="0"/>
              </a:rPr>
              <a:t>Module Code: LCLM5002</a:t>
            </a:r>
          </a:p>
          <a:p>
            <a:r>
              <a:rPr lang="en-GB" sz="2800" b="1" dirty="0">
                <a:solidFill>
                  <a:schemeClr val="accent4"/>
                </a:solidFill>
                <a:effectLst/>
                <a:latin typeface="Arial" panose="020B0604020202020204" pitchFamily="34" charset="0"/>
                <a:cs typeface="Arial" panose="020B0604020202020204" pitchFamily="34" charset="0"/>
              </a:rPr>
              <a:t>Lecturer: Dr Faizu Edu</a:t>
            </a:r>
          </a:p>
          <a:p>
            <a:r>
              <a:rPr lang="en-GB" sz="2800" b="1" dirty="0">
                <a:solidFill>
                  <a:schemeClr val="accent4"/>
                </a:solidFill>
                <a:effectLst/>
                <a:latin typeface="Arial" panose="020B0604020202020204" pitchFamily="34" charset="0"/>
                <a:cs typeface="Arial" panose="020B0604020202020204" pitchFamily="34" charset="0"/>
              </a:rPr>
              <a:t>Date: 10/11/2025</a:t>
            </a:r>
          </a:p>
          <a:p>
            <a:endParaRPr lang="en-GB" dirty="0"/>
          </a:p>
        </p:txBody>
      </p:sp>
      <p:sp>
        <p:nvSpPr>
          <p:cNvPr id="4" name="Slide Number Placeholder 3">
            <a:extLst>
              <a:ext uri="{FF2B5EF4-FFF2-40B4-BE49-F238E27FC236}">
                <a16:creationId xmlns:a16="http://schemas.microsoft.com/office/drawing/2014/main" id="{79276AA4-CE3E-3B2F-EA54-5DF3F88A5559}"/>
              </a:ext>
            </a:extLst>
          </p:cNvPr>
          <p:cNvSpPr>
            <a:spLocks noGrp="1"/>
          </p:cNvSpPr>
          <p:nvPr>
            <p:ph type="sldNum" sz="quarter" idx="12"/>
          </p:nvPr>
        </p:nvSpPr>
        <p:spPr/>
        <p:txBody>
          <a:bodyPr/>
          <a:lstStyle/>
          <a:p>
            <a:fld id="{8D0E81E9-AA6B-4D93-8CB1-0E989B302DCF}" type="slidenum">
              <a:rPr lang="en-GB" smtClean="0"/>
              <a:t>1</a:t>
            </a:fld>
            <a:endParaRPr lang="en-GB"/>
          </a:p>
        </p:txBody>
      </p:sp>
    </p:spTree>
    <p:extLst>
      <p:ext uri="{BB962C8B-B14F-4D97-AF65-F5344CB8AC3E}">
        <p14:creationId xmlns:p14="http://schemas.microsoft.com/office/powerpoint/2010/main" val="183349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01B6C-50EE-BA67-D4CD-03971418922A}"/>
              </a:ext>
            </a:extLst>
          </p:cNvPr>
          <p:cNvSpPr>
            <a:spLocks noGrp="1"/>
          </p:cNvSpPr>
          <p:nvPr>
            <p:ph type="title"/>
          </p:nvPr>
        </p:nvSpPr>
        <p:spPr>
          <a:xfrm>
            <a:off x="913795" y="609601"/>
            <a:ext cx="10353761" cy="982894"/>
          </a:xfrm>
        </p:spPr>
        <p:txBody>
          <a:bodyPr>
            <a:normAutofit fontScale="90000"/>
          </a:bodyPr>
          <a:lstStyle/>
          <a:p>
            <a:r>
              <a:rPr lang="en-GB" dirty="0"/>
              <a:t>Table of Contents</a:t>
            </a:r>
            <a:br>
              <a:rPr lang="en-GB" dirty="0"/>
            </a:br>
            <a:endParaRPr lang="en-GB" dirty="0"/>
          </a:p>
        </p:txBody>
      </p:sp>
      <p:sp>
        <p:nvSpPr>
          <p:cNvPr id="3" name="Content Placeholder 2">
            <a:extLst>
              <a:ext uri="{FF2B5EF4-FFF2-40B4-BE49-F238E27FC236}">
                <a16:creationId xmlns:a16="http://schemas.microsoft.com/office/drawing/2014/main" id="{163D56C0-50C6-CB01-16EE-2CCF548E3D28}"/>
              </a:ext>
            </a:extLst>
          </p:cNvPr>
          <p:cNvSpPr>
            <a:spLocks noGrp="1"/>
          </p:cNvSpPr>
          <p:nvPr>
            <p:ph idx="1"/>
          </p:nvPr>
        </p:nvSpPr>
        <p:spPr>
          <a:xfrm>
            <a:off x="913795" y="1756881"/>
            <a:ext cx="10353762" cy="4034319"/>
          </a:xfrm>
        </p:spPr>
        <p:txBody>
          <a:bodyPr>
            <a:normAutofit fontScale="25000" lnSpcReduction="20000"/>
          </a:bodyPr>
          <a:lstStyle/>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Introduction to HSBC</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Importance of Effective Recruitment</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Job Analysis</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Job Description</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Person Specification</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Structured Interview</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Competency-Based Interview</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Panel Interview</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Questioning Techniques</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Comparison: Face-to-Face vs Online Interviews</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Evaluation of Best Approach</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Conclusion</a:t>
            </a:r>
          </a:p>
          <a:p>
            <a:pPr marL="457200" indent="-457200">
              <a:buFont typeface="+mj-lt"/>
              <a:buAutoNum type="arabicPeriod"/>
            </a:pPr>
            <a:r>
              <a:rPr lang="en-GB" sz="6400" b="1" dirty="0">
                <a:effectLst/>
                <a:latin typeface="Calibri" panose="020F0502020204030204" pitchFamily="34" charset="0"/>
                <a:ea typeface="Calibri" panose="020F0502020204030204" pitchFamily="34" charset="0"/>
                <a:cs typeface="Calibri" panose="020F0502020204030204" pitchFamily="34" charset="0"/>
              </a:rPr>
              <a:t>References</a:t>
            </a:r>
          </a:p>
          <a:p>
            <a:endParaRPr lang="en-GB" dirty="0"/>
          </a:p>
        </p:txBody>
      </p:sp>
      <p:sp>
        <p:nvSpPr>
          <p:cNvPr id="4" name="Slide Number Placeholder 3">
            <a:extLst>
              <a:ext uri="{FF2B5EF4-FFF2-40B4-BE49-F238E27FC236}">
                <a16:creationId xmlns:a16="http://schemas.microsoft.com/office/drawing/2014/main" id="{AB3B21D9-C86C-29B6-E4A2-37216B52A4E1}"/>
              </a:ext>
            </a:extLst>
          </p:cNvPr>
          <p:cNvSpPr>
            <a:spLocks noGrp="1"/>
          </p:cNvSpPr>
          <p:nvPr>
            <p:ph type="sldNum" sz="quarter" idx="12"/>
          </p:nvPr>
        </p:nvSpPr>
        <p:spPr/>
        <p:txBody>
          <a:bodyPr/>
          <a:lstStyle/>
          <a:p>
            <a:fld id="{8D0E81E9-AA6B-4D93-8CB1-0E989B302DCF}" type="slidenum">
              <a:rPr lang="en-GB" smtClean="0"/>
              <a:t>2</a:t>
            </a:fld>
            <a:endParaRPr lang="en-GB"/>
          </a:p>
        </p:txBody>
      </p:sp>
    </p:spTree>
    <p:extLst>
      <p:ext uri="{BB962C8B-B14F-4D97-AF65-F5344CB8AC3E}">
        <p14:creationId xmlns:p14="http://schemas.microsoft.com/office/powerpoint/2010/main" val="2031810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9D165-3215-A174-4742-A4CE8ABF81AB}"/>
              </a:ext>
            </a:extLst>
          </p:cNvPr>
          <p:cNvSpPr>
            <a:spLocks noGrp="1"/>
          </p:cNvSpPr>
          <p:nvPr>
            <p:ph type="title"/>
          </p:nvPr>
        </p:nvSpPr>
        <p:spPr/>
        <p:txBody>
          <a:bodyPr/>
          <a:lstStyle/>
          <a:p>
            <a:r>
              <a:rPr lang="en-GB" dirty="0"/>
              <a:t>Introduction to HSBC</a:t>
            </a:r>
          </a:p>
        </p:txBody>
      </p:sp>
      <p:sp>
        <p:nvSpPr>
          <p:cNvPr id="3" name="Content Placeholder 2">
            <a:extLst>
              <a:ext uri="{FF2B5EF4-FFF2-40B4-BE49-F238E27FC236}">
                <a16:creationId xmlns:a16="http://schemas.microsoft.com/office/drawing/2014/main" id="{9FB2D5AC-126B-CFE3-413E-D0CEB26908DE}"/>
              </a:ext>
            </a:extLst>
          </p:cNvPr>
          <p:cNvSpPr>
            <a:spLocks noGrp="1"/>
          </p:cNvSpPr>
          <p:nvPr>
            <p:ph idx="1"/>
          </p:nvPr>
        </p:nvSpPr>
        <p:spPr>
          <a:xfrm>
            <a:off x="913795" y="1935921"/>
            <a:ext cx="6548462" cy="3786785"/>
          </a:xfrm>
        </p:spPr>
        <p:txBody>
          <a:bodyPr>
            <a:normAutofit fontScale="85000" lnSpcReduction="20000"/>
          </a:bodyPr>
          <a:lstStyle/>
          <a:p>
            <a:r>
              <a:rPr lang="en-GB" sz="2800" dirty="0"/>
              <a:t>HSBC Holdings plc is one of the largest banking and financial services companies in the world. It is based in London and has many branches across the UK.(HSBC,2021) Good leadership at branch level is key to keeping customers happy and meeting business goals. Choosing the right Branch Manager helps HSBC maintain strong performance and follow its business values.(CIPD,2023)</a:t>
            </a:r>
            <a:endParaRPr lang="en-GB" dirty="0"/>
          </a:p>
        </p:txBody>
      </p:sp>
      <p:pic>
        <p:nvPicPr>
          <p:cNvPr id="4" name="Picture 3">
            <a:extLst>
              <a:ext uri="{FF2B5EF4-FFF2-40B4-BE49-F238E27FC236}">
                <a16:creationId xmlns:a16="http://schemas.microsoft.com/office/drawing/2014/main" id="{AA4A7B0F-23EE-7FD7-CACF-FE6B344101DC}"/>
              </a:ext>
            </a:extLst>
          </p:cNvPr>
          <p:cNvPicPr>
            <a:picLocks noChangeAspect="1"/>
          </p:cNvPicPr>
          <p:nvPr/>
        </p:nvPicPr>
        <p:blipFill>
          <a:blip r:embed="rId2"/>
          <a:stretch>
            <a:fillRect/>
          </a:stretch>
        </p:blipFill>
        <p:spPr>
          <a:xfrm>
            <a:off x="7462257" y="2193154"/>
            <a:ext cx="4394119" cy="2471692"/>
          </a:xfrm>
          <a:prstGeom prst="rect">
            <a:avLst/>
          </a:prstGeom>
        </p:spPr>
      </p:pic>
      <p:sp>
        <p:nvSpPr>
          <p:cNvPr id="5" name="Slide Number Placeholder 4">
            <a:extLst>
              <a:ext uri="{FF2B5EF4-FFF2-40B4-BE49-F238E27FC236}">
                <a16:creationId xmlns:a16="http://schemas.microsoft.com/office/drawing/2014/main" id="{1FC14914-60D9-59BB-D793-D9A92EF67978}"/>
              </a:ext>
            </a:extLst>
          </p:cNvPr>
          <p:cNvSpPr>
            <a:spLocks noGrp="1"/>
          </p:cNvSpPr>
          <p:nvPr>
            <p:ph type="sldNum" sz="quarter" idx="12"/>
          </p:nvPr>
        </p:nvSpPr>
        <p:spPr/>
        <p:txBody>
          <a:bodyPr/>
          <a:lstStyle/>
          <a:p>
            <a:fld id="{8D0E81E9-AA6B-4D93-8CB1-0E989B302DCF}" type="slidenum">
              <a:rPr lang="en-GB" smtClean="0"/>
              <a:t>3</a:t>
            </a:fld>
            <a:endParaRPr lang="en-GB"/>
          </a:p>
        </p:txBody>
      </p:sp>
    </p:spTree>
    <p:extLst>
      <p:ext uri="{BB962C8B-B14F-4D97-AF65-F5344CB8AC3E}">
        <p14:creationId xmlns:p14="http://schemas.microsoft.com/office/powerpoint/2010/main" val="3644678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2C38-E5E5-78C4-6F33-79AF4074B594}"/>
              </a:ext>
            </a:extLst>
          </p:cNvPr>
          <p:cNvSpPr>
            <a:spLocks noGrp="1"/>
          </p:cNvSpPr>
          <p:nvPr>
            <p:ph type="title"/>
          </p:nvPr>
        </p:nvSpPr>
        <p:spPr/>
        <p:txBody>
          <a:bodyPr/>
          <a:lstStyle/>
          <a:p>
            <a:r>
              <a:rPr lang="en-GB" dirty="0"/>
              <a:t>Importance of Effective Recruitment</a:t>
            </a:r>
          </a:p>
        </p:txBody>
      </p:sp>
      <p:sp>
        <p:nvSpPr>
          <p:cNvPr id="3" name="Content Placeholder 2">
            <a:extLst>
              <a:ext uri="{FF2B5EF4-FFF2-40B4-BE49-F238E27FC236}">
                <a16:creationId xmlns:a16="http://schemas.microsoft.com/office/drawing/2014/main" id="{AD7195DA-DF80-3955-9BD0-5BCE5E5811B5}"/>
              </a:ext>
            </a:extLst>
          </p:cNvPr>
          <p:cNvSpPr>
            <a:spLocks noGrp="1"/>
          </p:cNvSpPr>
          <p:nvPr>
            <p:ph idx="1"/>
          </p:nvPr>
        </p:nvSpPr>
        <p:spPr/>
        <p:txBody>
          <a:bodyPr>
            <a:normAutofit/>
          </a:bodyPr>
          <a:lstStyle/>
          <a:p>
            <a:r>
              <a:rPr lang="en-GB" sz="2800" dirty="0"/>
              <a:t>Recruitment helps a business attract and choose people who fit the company’s goals and values (Armstrong &amp; Taylor, 2020). Simon Sinek (2009) explains that successful organisations hire people who believe in what the company stands for. At HSBC, effective recruitment builds strong teams, supports ethical behaviour, and ensures great customer service.</a:t>
            </a:r>
          </a:p>
        </p:txBody>
      </p:sp>
      <p:sp>
        <p:nvSpPr>
          <p:cNvPr id="4" name="Slide Number Placeholder 3">
            <a:extLst>
              <a:ext uri="{FF2B5EF4-FFF2-40B4-BE49-F238E27FC236}">
                <a16:creationId xmlns:a16="http://schemas.microsoft.com/office/drawing/2014/main" id="{E7EA821B-AEC8-9AC8-EF59-A974286E1321}"/>
              </a:ext>
            </a:extLst>
          </p:cNvPr>
          <p:cNvSpPr>
            <a:spLocks noGrp="1"/>
          </p:cNvSpPr>
          <p:nvPr>
            <p:ph type="sldNum" sz="quarter" idx="12"/>
          </p:nvPr>
        </p:nvSpPr>
        <p:spPr/>
        <p:txBody>
          <a:bodyPr/>
          <a:lstStyle/>
          <a:p>
            <a:fld id="{8D0E81E9-AA6B-4D93-8CB1-0E989B302DCF}" type="slidenum">
              <a:rPr lang="en-GB" smtClean="0"/>
              <a:t>4</a:t>
            </a:fld>
            <a:endParaRPr lang="en-GB"/>
          </a:p>
        </p:txBody>
      </p:sp>
    </p:spTree>
    <p:extLst>
      <p:ext uri="{BB962C8B-B14F-4D97-AF65-F5344CB8AC3E}">
        <p14:creationId xmlns:p14="http://schemas.microsoft.com/office/powerpoint/2010/main" val="2152440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E4B17-1779-0078-2E5C-0F0C7A267670}"/>
              </a:ext>
            </a:extLst>
          </p:cNvPr>
          <p:cNvSpPr>
            <a:spLocks noGrp="1"/>
          </p:cNvSpPr>
          <p:nvPr>
            <p:ph type="title"/>
          </p:nvPr>
        </p:nvSpPr>
        <p:spPr/>
        <p:txBody>
          <a:bodyPr/>
          <a:lstStyle/>
          <a:p>
            <a:r>
              <a:rPr lang="en-GB" dirty="0"/>
              <a:t>Job Analysis</a:t>
            </a:r>
          </a:p>
        </p:txBody>
      </p:sp>
      <p:sp>
        <p:nvSpPr>
          <p:cNvPr id="3" name="Content Placeholder 2">
            <a:extLst>
              <a:ext uri="{FF2B5EF4-FFF2-40B4-BE49-F238E27FC236}">
                <a16:creationId xmlns:a16="http://schemas.microsoft.com/office/drawing/2014/main" id="{E8583DBD-A775-2922-F1B3-3C9D32D2BC9D}"/>
              </a:ext>
            </a:extLst>
          </p:cNvPr>
          <p:cNvSpPr>
            <a:spLocks noGrp="1"/>
          </p:cNvSpPr>
          <p:nvPr>
            <p:ph idx="1"/>
          </p:nvPr>
        </p:nvSpPr>
        <p:spPr/>
        <p:txBody>
          <a:bodyPr>
            <a:normAutofit/>
          </a:bodyPr>
          <a:lstStyle/>
          <a:p>
            <a:r>
              <a:rPr lang="en-GB" sz="2400" dirty="0"/>
              <a:t>Job analysis means looking closely at what a job involves, including main duties, responsibilities, and needed skills (Bratton &amp; Gold, 2017). For a Branch Manager at HSBC, job analysis helps the company clearly understand what type of person is needed and what tasks the role includes. By examining the position in detail, the organization can identify the specific skills, knowledge and experience required, such as leadership abilities, financial management expertise and strong customer service skills.</a:t>
            </a:r>
          </a:p>
        </p:txBody>
      </p:sp>
      <p:sp>
        <p:nvSpPr>
          <p:cNvPr id="4" name="Slide Number Placeholder 3">
            <a:extLst>
              <a:ext uri="{FF2B5EF4-FFF2-40B4-BE49-F238E27FC236}">
                <a16:creationId xmlns:a16="http://schemas.microsoft.com/office/drawing/2014/main" id="{8213C193-5715-6BC2-124C-EC5AB3E1809A}"/>
              </a:ext>
            </a:extLst>
          </p:cNvPr>
          <p:cNvSpPr>
            <a:spLocks noGrp="1"/>
          </p:cNvSpPr>
          <p:nvPr>
            <p:ph type="sldNum" sz="quarter" idx="12"/>
          </p:nvPr>
        </p:nvSpPr>
        <p:spPr/>
        <p:txBody>
          <a:bodyPr/>
          <a:lstStyle/>
          <a:p>
            <a:fld id="{8D0E81E9-AA6B-4D93-8CB1-0E989B302DCF}" type="slidenum">
              <a:rPr lang="en-GB" smtClean="0"/>
              <a:t>5</a:t>
            </a:fld>
            <a:endParaRPr lang="en-GB"/>
          </a:p>
        </p:txBody>
      </p:sp>
    </p:spTree>
    <p:extLst>
      <p:ext uri="{BB962C8B-B14F-4D97-AF65-F5344CB8AC3E}">
        <p14:creationId xmlns:p14="http://schemas.microsoft.com/office/powerpoint/2010/main" val="4096046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3527-A079-CFC0-31AB-4746637EB802}"/>
              </a:ext>
            </a:extLst>
          </p:cNvPr>
          <p:cNvSpPr>
            <a:spLocks noGrp="1"/>
          </p:cNvSpPr>
          <p:nvPr>
            <p:ph type="title"/>
          </p:nvPr>
        </p:nvSpPr>
        <p:spPr/>
        <p:txBody>
          <a:bodyPr/>
          <a:lstStyle/>
          <a:p>
            <a:r>
              <a:rPr lang="en-GB" dirty="0"/>
              <a:t>Job Description</a:t>
            </a:r>
          </a:p>
        </p:txBody>
      </p:sp>
      <p:sp>
        <p:nvSpPr>
          <p:cNvPr id="3" name="Content Placeholder 2">
            <a:extLst>
              <a:ext uri="{FF2B5EF4-FFF2-40B4-BE49-F238E27FC236}">
                <a16:creationId xmlns:a16="http://schemas.microsoft.com/office/drawing/2014/main" id="{DD959778-E264-F26D-39A5-8CE0CC914435}"/>
              </a:ext>
            </a:extLst>
          </p:cNvPr>
          <p:cNvSpPr>
            <a:spLocks noGrp="1"/>
          </p:cNvSpPr>
          <p:nvPr>
            <p:ph idx="1"/>
          </p:nvPr>
        </p:nvSpPr>
        <p:spPr/>
        <p:txBody>
          <a:bodyPr>
            <a:normAutofit/>
          </a:bodyPr>
          <a:lstStyle/>
          <a:p>
            <a:r>
              <a:rPr lang="en-GB" sz="2400" dirty="0"/>
              <a:t>The Branch Manager is responsible for running the branch smoothly and achieving its financial targets. Main duties include:</a:t>
            </a:r>
          </a:p>
          <a:p>
            <a:r>
              <a:rPr lang="en-GB" sz="2400" dirty="0"/>
              <a:t>Leading and motivating staff.</a:t>
            </a:r>
          </a:p>
          <a:p>
            <a:r>
              <a:rPr lang="en-GB" sz="2400" dirty="0"/>
              <a:t>Making sure the branch follows FCA and HSBC rules.</a:t>
            </a:r>
          </a:p>
          <a:p>
            <a:r>
              <a:rPr lang="en-GB" sz="2400" dirty="0"/>
              <a:t>Building good relationships with customers.</a:t>
            </a:r>
          </a:p>
          <a:p>
            <a:r>
              <a:rPr lang="en-GB" sz="2400" dirty="0"/>
              <a:t>Checking financial reports to make decisions.</a:t>
            </a:r>
          </a:p>
        </p:txBody>
      </p:sp>
      <p:sp>
        <p:nvSpPr>
          <p:cNvPr id="4" name="Slide Number Placeholder 3">
            <a:extLst>
              <a:ext uri="{FF2B5EF4-FFF2-40B4-BE49-F238E27FC236}">
                <a16:creationId xmlns:a16="http://schemas.microsoft.com/office/drawing/2014/main" id="{040EF9E6-9DF5-1C50-3BEA-9059FB701EAE}"/>
              </a:ext>
            </a:extLst>
          </p:cNvPr>
          <p:cNvSpPr>
            <a:spLocks noGrp="1"/>
          </p:cNvSpPr>
          <p:nvPr>
            <p:ph type="sldNum" sz="quarter" idx="12"/>
          </p:nvPr>
        </p:nvSpPr>
        <p:spPr/>
        <p:txBody>
          <a:bodyPr/>
          <a:lstStyle/>
          <a:p>
            <a:fld id="{8D0E81E9-AA6B-4D93-8CB1-0E989B302DCF}" type="slidenum">
              <a:rPr lang="en-GB" smtClean="0"/>
              <a:t>6</a:t>
            </a:fld>
            <a:endParaRPr lang="en-GB"/>
          </a:p>
        </p:txBody>
      </p:sp>
    </p:spTree>
    <p:extLst>
      <p:ext uri="{BB962C8B-B14F-4D97-AF65-F5344CB8AC3E}">
        <p14:creationId xmlns:p14="http://schemas.microsoft.com/office/powerpoint/2010/main" val="3234199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5381E-2F00-2183-572E-DE6D3F5DEA15}"/>
              </a:ext>
            </a:extLst>
          </p:cNvPr>
          <p:cNvSpPr>
            <a:spLocks noGrp="1"/>
          </p:cNvSpPr>
          <p:nvPr>
            <p:ph type="title"/>
          </p:nvPr>
        </p:nvSpPr>
        <p:spPr/>
        <p:txBody>
          <a:bodyPr/>
          <a:lstStyle/>
          <a:p>
            <a:r>
              <a:rPr lang="en-GB" dirty="0"/>
              <a:t>Person Specification</a:t>
            </a:r>
          </a:p>
        </p:txBody>
      </p:sp>
      <p:sp>
        <p:nvSpPr>
          <p:cNvPr id="3" name="Content Placeholder 2">
            <a:extLst>
              <a:ext uri="{FF2B5EF4-FFF2-40B4-BE49-F238E27FC236}">
                <a16:creationId xmlns:a16="http://schemas.microsoft.com/office/drawing/2014/main" id="{B9A8A839-CD02-F478-33D5-9FC5C5B9DB86}"/>
              </a:ext>
            </a:extLst>
          </p:cNvPr>
          <p:cNvSpPr>
            <a:spLocks noGrp="1"/>
          </p:cNvSpPr>
          <p:nvPr>
            <p:ph idx="1"/>
          </p:nvPr>
        </p:nvSpPr>
        <p:spPr/>
        <p:txBody>
          <a:bodyPr>
            <a:normAutofit fontScale="92500"/>
          </a:bodyPr>
          <a:lstStyle/>
          <a:p>
            <a:pPr marL="0" indent="0">
              <a:buNone/>
            </a:pPr>
            <a:r>
              <a:rPr lang="en-GB" sz="2800" dirty="0"/>
              <a:t>The right person for this job should have:</a:t>
            </a:r>
          </a:p>
          <a:p>
            <a:r>
              <a:rPr lang="en-GB" sz="2800" dirty="0">
                <a:solidFill>
                  <a:srgbClr val="00B0F0"/>
                </a:solidFill>
              </a:rPr>
              <a:t>Qualifications: </a:t>
            </a:r>
            <a:r>
              <a:rPr lang="en-GB" sz="2800" dirty="0"/>
              <a:t>A degree in business, finance, or a similar field.</a:t>
            </a:r>
          </a:p>
          <a:p>
            <a:r>
              <a:rPr lang="en-GB" sz="2800" dirty="0">
                <a:solidFill>
                  <a:srgbClr val="C00000"/>
                </a:solidFill>
              </a:rPr>
              <a:t>Experience: </a:t>
            </a:r>
            <a:r>
              <a:rPr lang="en-GB" sz="2800" dirty="0"/>
              <a:t>At least five years working in banking or management.</a:t>
            </a:r>
          </a:p>
          <a:p>
            <a:r>
              <a:rPr lang="en-GB" sz="2800" dirty="0">
                <a:solidFill>
                  <a:srgbClr val="FFFF00"/>
                </a:solidFill>
              </a:rPr>
              <a:t>Skills</a:t>
            </a:r>
            <a:r>
              <a:rPr lang="en-GB" sz="2800" dirty="0"/>
              <a:t>: Leadership, problem-solving, and good communication.</a:t>
            </a:r>
          </a:p>
          <a:p>
            <a:r>
              <a:rPr lang="en-GB" sz="2800" dirty="0">
                <a:solidFill>
                  <a:srgbClr val="00B050"/>
                </a:solidFill>
              </a:rPr>
              <a:t>Qualities</a:t>
            </a:r>
            <a:r>
              <a:rPr lang="en-GB" sz="2800" dirty="0"/>
              <a:t>: Honesty, teamwork, and customer focus</a:t>
            </a:r>
          </a:p>
        </p:txBody>
      </p:sp>
      <p:sp>
        <p:nvSpPr>
          <p:cNvPr id="4" name="Slide Number Placeholder 3">
            <a:extLst>
              <a:ext uri="{FF2B5EF4-FFF2-40B4-BE49-F238E27FC236}">
                <a16:creationId xmlns:a16="http://schemas.microsoft.com/office/drawing/2014/main" id="{B672C40B-4761-C61E-F206-32C78B8F4507}"/>
              </a:ext>
            </a:extLst>
          </p:cNvPr>
          <p:cNvSpPr>
            <a:spLocks noGrp="1"/>
          </p:cNvSpPr>
          <p:nvPr>
            <p:ph type="sldNum" sz="quarter" idx="12"/>
          </p:nvPr>
        </p:nvSpPr>
        <p:spPr/>
        <p:txBody>
          <a:bodyPr/>
          <a:lstStyle/>
          <a:p>
            <a:fld id="{8D0E81E9-AA6B-4D93-8CB1-0E989B302DCF}" type="slidenum">
              <a:rPr lang="en-GB" smtClean="0"/>
              <a:t>7</a:t>
            </a:fld>
            <a:endParaRPr lang="en-GB"/>
          </a:p>
        </p:txBody>
      </p:sp>
    </p:spTree>
    <p:extLst>
      <p:ext uri="{BB962C8B-B14F-4D97-AF65-F5344CB8AC3E}">
        <p14:creationId xmlns:p14="http://schemas.microsoft.com/office/powerpoint/2010/main" val="4108849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E2F8-5CCF-CC4E-61B3-FDC3DF8201D6}"/>
              </a:ext>
            </a:extLst>
          </p:cNvPr>
          <p:cNvSpPr>
            <a:spLocks noGrp="1"/>
          </p:cNvSpPr>
          <p:nvPr>
            <p:ph type="title"/>
          </p:nvPr>
        </p:nvSpPr>
        <p:spPr/>
        <p:txBody>
          <a:bodyPr/>
          <a:lstStyle/>
          <a:p>
            <a:r>
              <a:rPr lang="en-GB" dirty="0"/>
              <a:t>Structured Interviews</a:t>
            </a:r>
          </a:p>
        </p:txBody>
      </p:sp>
      <p:sp>
        <p:nvSpPr>
          <p:cNvPr id="3" name="Content Placeholder 2">
            <a:extLst>
              <a:ext uri="{FF2B5EF4-FFF2-40B4-BE49-F238E27FC236}">
                <a16:creationId xmlns:a16="http://schemas.microsoft.com/office/drawing/2014/main" id="{B6FC71B4-BE4E-C5BA-8E56-F8AB272FFC4A}"/>
              </a:ext>
            </a:extLst>
          </p:cNvPr>
          <p:cNvSpPr>
            <a:spLocks noGrp="1"/>
          </p:cNvSpPr>
          <p:nvPr>
            <p:ph idx="1"/>
          </p:nvPr>
        </p:nvSpPr>
        <p:spPr/>
        <p:txBody>
          <a:bodyPr>
            <a:normAutofit fontScale="92500" lnSpcReduction="20000"/>
          </a:bodyPr>
          <a:lstStyle/>
          <a:p>
            <a:r>
              <a:rPr lang="en-GB" sz="2400" dirty="0">
                <a:solidFill>
                  <a:schemeClr val="accent1">
                    <a:lumMod val="50000"/>
                  </a:schemeClr>
                </a:solidFill>
              </a:rPr>
              <a:t>Structured interviews </a:t>
            </a:r>
            <a:r>
              <a:rPr lang="en-GB" sz="2400" dirty="0"/>
              <a:t>use the same set of questions for every candidate to make the process fair (Gatewood, Feild &amp; Barrick, 2019). HSBC can use this method to compare all candidates equally and avoid bias. It also helps to make sure the interview focuses on the skills and values needed for the job.</a:t>
            </a:r>
          </a:p>
          <a:p>
            <a:r>
              <a:rPr lang="en-GB" sz="2400" dirty="0"/>
              <a:t>HR Application – Knowledge Type:</a:t>
            </a:r>
          </a:p>
          <a:p>
            <a:r>
              <a:rPr lang="en-GB" sz="2400" dirty="0">
                <a:solidFill>
                  <a:schemeClr val="accent6">
                    <a:lumMod val="50000"/>
                  </a:schemeClr>
                </a:solidFill>
              </a:rPr>
              <a:t>Explicit knowledge</a:t>
            </a:r>
            <a:r>
              <a:rPr lang="en-GB" sz="2400" dirty="0"/>
              <a:t>: Candidates’ answers can be documented and scored systematically, allowing for a fair assessment.</a:t>
            </a:r>
          </a:p>
          <a:p>
            <a:r>
              <a:rPr lang="en-GB" sz="2400" dirty="0">
                <a:solidFill>
                  <a:srgbClr val="FFFF00"/>
                </a:solidFill>
              </a:rPr>
              <a:t>Tacit knowledge</a:t>
            </a:r>
            <a:r>
              <a:rPr lang="en-GB" sz="2400" dirty="0"/>
              <a:t>: Interviewers can observe tone, confidence, and problem-solving approaches to assess soft skills and suitability.</a:t>
            </a:r>
          </a:p>
        </p:txBody>
      </p:sp>
      <p:sp>
        <p:nvSpPr>
          <p:cNvPr id="4" name="Slide Number Placeholder 3">
            <a:extLst>
              <a:ext uri="{FF2B5EF4-FFF2-40B4-BE49-F238E27FC236}">
                <a16:creationId xmlns:a16="http://schemas.microsoft.com/office/drawing/2014/main" id="{4FCF8E43-85CD-AC10-4717-0E5F3D194094}"/>
              </a:ext>
            </a:extLst>
          </p:cNvPr>
          <p:cNvSpPr>
            <a:spLocks noGrp="1"/>
          </p:cNvSpPr>
          <p:nvPr>
            <p:ph type="sldNum" sz="quarter" idx="12"/>
          </p:nvPr>
        </p:nvSpPr>
        <p:spPr/>
        <p:txBody>
          <a:bodyPr/>
          <a:lstStyle/>
          <a:p>
            <a:fld id="{8D0E81E9-AA6B-4D93-8CB1-0E989B302DCF}" type="slidenum">
              <a:rPr lang="en-GB" smtClean="0"/>
              <a:t>8</a:t>
            </a:fld>
            <a:endParaRPr lang="en-GB"/>
          </a:p>
        </p:txBody>
      </p:sp>
    </p:spTree>
    <p:extLst>
      <p:ext uri="{BB962C8B-B14F-4D97-AF65-F5344CB8AC3E}">
        <p14:creationId xmlns:p14="http://schemas.microsoft.com/office/powerpoint/2010/main" val="2963472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21B89-544C-2E01-7FDB-BD2F1B7208BE}"/>
              </a:ext>
            </a:extLst>
          </p:cNvPr>
          <p:cNvSpPr>
            <a:spLocks noGrp="1"/>
          </p:cNvSpPr>
          <p:nvPr>
            <p:ph type="title"/>
          </p:nvPr>
        </p:nvSpPr>
        <p:spPr/>
        <p:txBody>
          <a:bodyPr/>
          <a:lstStyle/>
          <a:p>
            <a:r>
              <a:rPr lang="en-GB" dirty="0"/>
              <a:t>Competency-Based Interview</a:t>
            </a:r>
          </a:p>
        </p:txBody>
      </p:sp>
      <p:sp>
        <p:nvSpPr>
          <p:cNvPr id="3" name="Content Placeholder 2">
            <a:extLst>
              <a:ext uri="{FF2B5EF4-FFF2-40B4-BE49-F238E27FC236}">
                <a16:creationId xmlns:a16="http://schemas.microsoft.com/office/drawing/2014/main" id="{5405ED0E-E84D-E3E2-78E5-245620DC706D}"/>
              </a:ext>
            </a:extLst>
          </p:cNvPr>
          <p:cNvSpPr>
            <a:spLocks noGrp="1"/>
          </p:cNvSpPr>
          <p:nvPr>
            <p:ph idx="1"/>
          </p:nvPr>
        </p:nvSpPr>
        <p:spPr/>
        <p:txBody>
          <a:bodyPr>
            <a:normAutofit fontScale="70000" lnSpcReduction="20000"/>
          </a:bodyPr>
          <a:lstStyle/>
          <a:p>
            <a:r>
              <a:rPr lang="en-GB" sz="3100" dirty="0">
                <a:solidFill>
                  <a:schemeClr val="tx2"/>
                </a:solidFill>
              </a:rPr>
              <a:t>Competency-based interviews </a:t>
            </a:r>
            <a:r>
              <a:rPr lang="en-GB" sz="3100" dirty="0"/>
              <a:t>focus on how a person has demonstrated certain skills or behaviours in the past (Sanghi, 2016). Example: “Tell us about a time you motivated a team to meet a sales target.” This approach shows whether candidates can handle challenges specific to managing a branch.</a:t>
            </a:r>
          </a:p>
          <a:p>
            <a:r>
              <a:rPr lang="en-GB" sz="3100" dirty="0"/>
              <a:t>HR Application – Knowledge Type:</a:t>
            </a:r>
          </a:p>
          <a:p>
            <a:r>
              <a:rPr lang="en-GB" sz="3100" dirty="0">
                <a:solidFill>
                  <a:schemeClr val="accent6">
                    <a:lumMod val="50000"/>
                  </a:schemeClr>
                </a:solidFill>
              </a:rPr>
              <a:t>Explicit knowledge</a:t>
            </a:r>
            <a:r>
              <a:rPr lang="en-GB" sz="3100" dirty="0"/>
              <a:t>: Documented examples of past performance can be compared against required competencies.</a:t>
            </a:r>
          </a:p>
          <a:p>
            <a:r>
              <a:rPr lang="en-GB" sz="3100" dirty="0">
                <a:solidFill>
                  <a:srgbClr val="FFFF00"/>
                </a:solidFill>
              </a:rPr>
              <a:t>Tacit knowledge</a:t>
            </a:r>
            <a:r>
              <a:rPr lang="en-GB" sz="3100" dirty="0"/>
              <a:t>: The way candidates describe situations reveals leadership style, decision-making ability, and interpersonal skills.</a:t>
            </a:r>
          </a:p>
          <a:p>
            <a:endParaRPr lang="en-GB" dirty="0"/>
          </a:p>
          <a:p>
            <a:endParaRPr lang="en-GB" dirty="0"/>
          </a:p>
        </p:txBody>
      </p:sp>
      <p:sp>
        <p:nvSpPr>
          <p:cNvPr id="4" name="Slide Number Placeholder 3">
            <a:extLst>
              <a:ext uri="{FF2B5EF4-FFF2-40B4-BE49-F238E27FC236}">
                <a16:creationId xmlns:a16="http://schemas.microsoft.com/office/drawing/2014/main" id="{6CC690ED-6C1C-8B83-5BED-0B7A249334E3}"/>
              </a:ext>
            </a:extLst>
          </p:cNvPr>
          <p:cNvSpPr>
            <a:spLocks noGrp="1"/>
          </p:cNvSpPr>
          <p:nvPr>
            <p:ph type="sldNum" sz="quarter" idx="12"/>
          </p:nvPr>
        </p:nvSpPr>
        <p:spPr/>
        <p:txBody>
          <a:bodyPr/>
          <a:lstStyle/>
          <a:p>
            <a:fld id="{8D0E81E9-AA6B-4D93-8CB1-0E989B302DCF}" type="slidenum">
              <a:rPr lang="en-GB" smtClean="0"/>
              <a:t>9</a:t>
            </a:fld>
            <a:endParaRPr lang="en-GB"/>
          </a:p>
        </p:txBody>
      </p:sp>
    </p:spTree>
    <p:extLst>
      <p:ext uri="{BB962C8B-B14F-4D97-AF65-F5344CB8AC3E}">
        <p14:creationId xmlns:p14="http://schemas.microsoft.com/office/powerpoint/2010/main" val="2791251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86615-45D0-FBCE-29CF-C91C36C84A09}"/>
              </a:ext>
            </a:extLst>
          </p:cNvPr>
          <p:cNvSpPr>
            <a:spLocks noGrp="1"/>
          </p:cNvSpPr>
          <p:nvPr>
            <p:ph type="title"/>
          </p:nvPr>
        </p:nvSpPr>
        <p:spPr/>
        <p:txBody>
          <a:bodyPr/>
          <a:lstStyle/>
          <a:p>
            <a:r>
              <a:rPr lang="en-GB" dirty="0"/>
              <a:t>Panel Interview</a:t>
            </a:r>
          </a:p>
        </p:txBody>
      </p:sp>
      <p:sp>
        <p:nvSpPr>
          <p:cNvPr id="3" name="Content Placeholder 2">
            <a:extLst>
              <a:ext uri="{FF2B5EF4-FFF2-40B4-BE49-F238E27FC236}">
                <a16:creationId xmlns:a16="http://schemas.microsoft.com/office/drawing/2014/main" id="{B958A2AB-7C19-7D48-09A1-6D591A0F51A8}"/>
              </a:ext>
            </a:extLst>
          </p:cNvPr>
          <p:cNvSpPr>
            <a:spLocks noGrp="1"/>
          </p:cNvSpPr>
          <p:nvPr>
            <p:ph idx="1"/>
          </p:nvPr>
        </p:nvSpPr>
        <p:spPr/>
        <p:txBody>
          <a:bodyPr>
            <a:normAutofit fontScale="92500" lnSpcReduction="20000"/>
          </a:bodyPr>
          <a:lstStyle/>
          <a:p>
            <a:r>
              <a:rPr lang="en-GB" sz="2400" dirty="0">
                <a:solidFill>
                  <a:schemeClr val="accent4">
                    <a:lumMod val="75000"/>
                  </a:schemeClr>
                </a:solidFill>
              </a:rPr>
              <a:t>Panel interviews </a:t>
            </a:r>
            <a:r>
              <a:rPr lang="en-GB" sz="2400" dirty="0"/>
              <a:t>involve more than one interviewer, such as the regional manager, HR officer, and compliance manager (Torrington et al., 2020). This approach ensures fairness, reduces bias, and provides a fuller view of each candidate.</a:t>
            </a:r>
          </a:p>
          <a:p>
            <a:r>
              <a:rPr lang="en-GB" sz="2400" dirty="0"/>
              <a:t>HR Application – Knowledge Type:</a:t>
            </a:r>
          </a:p>
          <a:p>
            <a:r>
              <a:rPr lang="en-GB" sz="2400" dirty="0">
                <a:solidFill>
                  <a:schemeClr val="accent6">
                    <a:lumMod val="50000"/>
                  </a:schemeClr>
                </a:solidFill>
              </a:rPr>
              <a:t>Explicit knowledge</a:t>
            </a:r>
            <a:r>
              <a:rPr lang="en-GB" sz="2400" dirty="0"/>
              <a:t>: Panel members can record and combine notes to objectively evaluate performance.</a:t>
            </a:r>
          </a:p>
          <a:p>
            <a:r>
              <a:rPr lang="en-GB" sz="2400" dirty="0">
                <a:solidFill>
                  <a:srgbClr val="FFFF00"/>
                </a:solidFill>
              </a:rPr>
              <a:t>Tacit knowledge</a:t>
            </a:r>
            <a:r>
              <a:rPr lang="en-GB" sz="2400" dirty="0"/>
              <a:t>: Multiple perspectives help assess emotional intelligence, cultural fit, and team interaction style.</a:t>
            </a:r>
          </a:p>
        </p:txBody>
      </p:sp>
      <p:sp>
        <p:nvSpPr>
          <p:cNvPr id="4" name="Slide Number Placeholder 3">
            <a:extLst>
              <a:ext uri="{FF2B5EF4-FFF2-40B4-BE49-F238E27FC236}">
                <a16:creationId xmlns:a16="http://schemas.microsoft.com/office/drawing/2014/main" id="{10CDB595-FA3B-3700-F6D9-77AE4BA6462F}"/>
              </a:ext>
            </a:extLst>
          </p:cNvPr>
          <p:cNvSpPr>
            <a:spLocks noGrp="1"/>
          </p:cNvSpPr>
          <p:nvPr>
            <p:ph type="sldNum" sz="quarter" idx="12"/>
          </p:nvPr>
        </p:nvSpPr>
        <p:spPr/>
        <p:txBody>
          <a:bodyPr/>
          <a:lstStyle/>
          <a:p>
            <a:fld id="{8D0E81E9-AA6B-4D93-8CB1-0E989B302DCF}" type="slidenum">
              <a:rPr lang="en-GB" smtClean="0"/>
              <a:t>10</a:t>
            </a:fld>
            <a:endParaRPr lang="en-GB"/>
          </a:p>
        </p:txBody>
      </p:sp>
    </p:spTree>
    <p:extLst>
      <p:ext uri="{BB962C8B-B14F-4D97-AF65-F5344CB8AC3E}">
        <p14:creationId xmlns:p14="http://schemas.microsoft.com/office/powerpoint/2010/main" val="1484518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5323B-7203-AF20-7EC1-5E0DB16629F0}"/>
              </a:ext>
            </a:extLst>
          </p:cNvPr>
          <p:cNvSpPr>
            <a:spLocks noGrp="1"/>
          </p:cNvSpPr>
          <p:nvPr>
            <p:ph type="title"/>
          </p:nvPr>
        </p:nvSpPr>
        <p:spPr>
          <a:xfrm>
            <a:off x="698038" y="321730"/>
            <a:ext cx="10353761" cy="1013912"/>
          </a:xfrm>
        </p:spPr>
        <p:txBody>
          <a:bodyPr/>
          <a:lstStyle/>
          <a:p>
            <a:r>
              <a:rPr lang="en-GB" dirty="0"/>
              <a:t> Questioning Techniques</a:t>
            </a:r>
          </a:p>
        </p:txBody>
      </p:sp>
      <p:sp>
        <p:nvSpPr>
          <p:cNvPr id="3" name="Content Placeholder 2">
            <a:extLst>
              <a:ext uri="{FF2B5EF4-FFF2-40B4-BE49-F238E27FC236}">
                <a16:creationId xmlns:a16="http://schemas.microsoft.com/office/drawing/2014/main" id="{82BD0321-7D0E-C614-1FA3-DF16E998B27B}"/>
              </a:ext>
            </a:extLst>
          </p:cNvPr>
          <p:cNvSpPr>
            <a:spLocks noGrp="1"/>
          </p:cNvSpPr>
          <p:nvPr>
            <p:ph idx="1"/>
          </p:nvPr>
        </p:nvSpPr>
        <p:spPr>
          <a:xfrm>
            <a:off x="0" y="1684962"/>
            <a:ext cx="8116584" cy="4243226"/>
          </a:xfrm>
        </p:spPr>
        <p:txBody>
          <a:bodyPr>
            <a:normAutofit fontScale="47500" lnSpcReduction="20000"/>
          </a:bodyPr>
          <a:lstStyle/>
          <a:p>
            <a:pPr marL="0" indent="0">
              <a:buNone/>
            </a:pPr>
            <a:r>
              <a:rPr lang="en-GB" sz="3800" dirty="0"/>
              <a:t>Good questioning techniques help interviewers understand candidates more deeply:</a:t>
            </a:r>
          </a:p>
          <a:p>
            <a:r>
              <a:rPr lang="en-GB" sz="3800" dirty="0"/>
              <a:t>Probing questions: Gather more detailed answers.</a:t>
            </a:r>
          </a:p>
          <a:p>
            <a:r>
              <a:rPr lang="en-GB" sz="3800" dirty="0"/>
              <a:t>Leading questions: Assess decision-making and thought processes.</a:t>
            </a:r>
          </a:p>
          <a:p>
            <a:r>
              <a:rPr lang="en-GB" sz="3800" dirty="0"/>
              <a:t>Socratic questions: Encourage critical thinking (Armstrong &amp; Taylor, 2020).</a:t>
            </a:r>
          </a:p>
          <a:p>
            <a:r>
              <a:rPr lang="en-GB" sz="3800" dirty="0"/>
              <a:t>HR Application – Knowledge Type:</a:t>
            </a:r>
          </a:p>
          <a:p>
            <a:r>
              <a:rPr lang="en-GB" sz="3800" dirty="0">
                <a:solidFill>
                  <a:schemeClr val="accent6">
                    <a:lumMod val="50000"/>
                  </a:schemeClr>
                </a:solidFill>
              </a:rPr>
              <a:t>Explicit knowledge</a:t>
            </a:r>
            <a:r>
              <a:rPr lang="en-GB" sz="3800" dirty="0"/>
              <a:t>: Responses can be recorded and compared for consistency and relevance.</a:t>
            </a:r>
          </a:p>
          <a:p>
            <a:r>
              <a:rPr lang="en-GB" sz="3800" dirty="0">
                <a:solidFill>
                  <a:srgbClr val="FFFF00"/>
                </a:solidFill>
              </a:rPr>
              <a:t>Tacit knowledge</a:t>
            </a:r>
            <a:r>
              <a:rPr lang="en-GB" sz="3800" dirty="0"/>
              <a:t>: Observing how candidates think and respond shows problem-solving approach, creativity, and alignment with HSBC values.</a:t>
            </a:r>
          </a:p>
          <a:p>
            <a:endParaRPr lang="en-GB" sz="2600" dirty="0"/>
          </a:p>
          <a:p>
            <a:endParaRPr lang="en-GB" dirty="0"/>
          </a:p>
        </p:txBody>
      </p:sp>
      <p:pic>
        <p:nvPicPr>
          <p:cNvPr id="4" name="Picture 3">
            <a:extLst>
              <a:ext uri="{FF2B5EF4-FFF2-40B4-BE49-F238E27FC236}">
                <a16:creationId xmlns:a16="http://schemas.microsoft.com/office/drawing/2014/main" id="{E1EEDCFD-78C9-907B-572F-7DCB101C359D}"/>
              </a:ext>
            </a:extLst>
          </p:cNvPr>
          <p:cNvPicPr>
            <a:picLocks noChangeAspect="1"/>
          </p:cNvPicPr>
          <p:nvPr/>
        </p:nvPicPr>
        <p:blipFill>
          <a:blip r:embed="rId2"/>
          <a:stretch>
            <a:fillRect/>
          </a:stretch>
        </p:blipFill>
        <p:spPr>
          <a:xfrm>
            <a:off x="8003569" y="3429000"/>
            <a:ext cx="4036278" cy="2260316"/>
          </a:xfrm>
          <a:prstGeom prst="rect">
            <a:avLst/>
          </a:prstGeom>
        </p:spPr>
      </p:pic>
      <p:sp>
        <p:nvSpPr>
          <p:cNvPr id="5" name="Slide Number Placeholder 4">
            <a:extLst>
              <a:ext uri="{FF2B5EF4-FFF2-40B4-BE49-F238E27FC236}">
                <a16:creationId xmlns:a16="http://schemas.microsoft.com/office/drawing/2014/main" id="{AFF7D457-063B-99A8-62AE-F330022A15B3}"/>
              </a:ext>
            </a:extLst>
          </p:cNvPr>
          <p:cNvSpPr>
            <a:spLocks noGrp="1"/>
          </p:cNvSpPr>
          <p:nvPr>
            <p:ph type="sldNum" sz="quarter" idx="12"/>
          </p:nvPr>
        </p:nvSpPr>
        <p:spPr/>
        <p:txBody>
          <a:bodyPr/>
          <a:lstStyle/>
          <a:p>
            <a:fld id="{8D0E81E9-AA6B-4D93-8CB1-0E989B302DCF}" type="slidenum">
              <a:rPr lang="en-GB" smtClean="0"/>
              <a:t>11</a:t>
            </a:fld>
            <a:endParaRPr lang="en-GB"/>
          </a:p>
        </p:txBody>
      </p:sp>
    </p:spTree>
    <p:extLst>
      <p:ext uri="{BB962C8B-B14F-4D97-AF65-F5344CB8AC3E}">
        <p14:creationId xmlns:p14="http://schemas.microsoft.com/office/powerpoint/2010/main" val="740563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3E452-7690-C208-E279-5447F3AE5475}"/>
              </a:ext>
            </a:extLst>
          </p:cNvPr>
          <p:cNvSpPr>
            <a:spLocks noGrp="1"/>
          </p:cNvSpPr>
          <p:nvPr>
            <p:ph type="title"/>
          </p:nvPr>
        </p:nvSpPr>
        <p:spPr>
          <a:xfrm>
            <a:off x="924442" y="178086"/>
            <a:ext cx="9750780" cy="1023991"/>
          </a:xfrm>
        </p:spPr>
        <p:txBody>
          <a:bodyPr>
            <a:normAutofit fontScale="90000"/>
          </a:bodyPr>
          <a:lstStyle/>
          <a:p>
            <a:br>
              <a:rPr lang="en-GB" dirty="0"/>
            </a:br>
            <a:br>
              <a:rPr lang="en-GB" dirty="0"/>
            </a:br>
            <a:r>
              <a:rPr lang="en-GB" dirty="0"/>
              <a:t>Comparison: Face-to-Face vs Online Interviews</a:t>
            </a:r>
            <a:br>
              <a:rPr lang="en-GB" dirty="0"/>
            </a:br>
            <a:br>
              <a:rPr lang="en-GB" dirty="0"/>
            </a:br>
            <a:endParaRPr lang="en-GB" dirty="0"/>
          </a:p>
        </p:txBody>
      </p:sp>
      <p:sp>
        <p:nvSpPr>
          <p:cNvPr id="3" name="Content Placeholder 2">
            <a:extLst>
              <a:ext uri="{FF2B5EF4-FFF2-40B4-BE49-F238E27FC236}">
                <a16:creationId xmlns:a16="http://schemas.microsoft.com/office/drawing/2014/main" id="{2A271D27-D99C-E682-B688-47FA6E097BC0}"/>
              </a:ext>
            </a:extLst>
          </p:cNvPr>
          <p:cNvSpPr>
            <a:spLocks noGrp="1"/>
          </p:cNvSpPr>
          <p:nvPr>
            <p:ph idx="1"/>
          </p:nvPr>
        </p:nvSpPr>
        <p:spPr>
          <a:xfrm>
            <a:off x="919119" y="1202077"/>
            <a:ext cx="10353762" cy="5398934"/>
          </a:xfrm>
        </p:spPr>
        <p:txBody>
          <a:bodyPr numCol="2">
            <a:normAutofit lnSpcReduction="10000"/>
          </a:bodyPr>
          <a:lstStyle/>
          <a:p>
            <a:r>
              <a:rPr lang="en-GB" sz="1900" dirty="0"/>
              <a:t>Face-to-Face Interviews</a:t>
            </a:r>
          </a:p>
          <a:p>
            <a:r>
              <a:rPr lang="en-GB" sz="1900" dirty="0"/>
              <a:t>Show body language, eye contact, and professionalism.</a:t>
            </a:r>
          </a:p>
          <a:p>
            <a:r>
              <a:rPr lang="en-GB" sz="1900" dirty="0"/>
              <a:t>Build rapport and trust more easily.</a:t>
            </a:r>
          </a:p>
          <a:p>
            <a:r>
              <a:rPr lang="en-GB" sz="1900" dirty="0"/>
              <a:t>Can be time-consuming and more expensive.</a:t>
            </a:r>
          </a:p>
          <a:p>
            <a:endParaRPr lang="en-GB" sz="1900" dirty="0"/>
          </a:p>
          <a:p>
            <a:r>
              <a:rPr lang="en-GB" sz="1900" dirty="0"/>
              <a:t>Online Interviews</a:t>
            </a:r>
          </a:p>
          <a:p>
            <a:r>
              <a:rPr lang="en-GB" sz="1900" dirty="0"/>
              <a:t>Flexible and easy to schedule.</a:t>
            </a:r>
          </a:p>
          <a:p>
            <a:r>
              <a:rPr lang="en-GB" sz="1900" dirty="0"/>
              <a:t>Reduce travel and venue costs.</a:t>
            </a:r>
          </a:p>
          <a:p>
            <a:r>
              <a:rPr lang="en-GB" sz="1900" dirty="0"/>
              <a:t>Can be recorded for later review.</a:t>
            </a:r>
          </a:p>
          <a:p>
            <a:r>
              <a:rPr lang="en-GB" sz="1900" dirty="0"/>
              <a:t>Harder to read non-verbal cues.</a:t>
            </a:r>
          </a:p>
          <a:p>
            <a:pPr marL="0" indent="0">
              <a:buNone/>
            </a:pPr>
            <a:r>
              <a:rPr lang="en-GB" dirty="0">
                <a:solidFill>
                  <a:schemeClr val="accent6">
                    <a:lumMod val="50000"/>
                  </a:schemeClr>
                </a:solidFill>
              </a:rPr>
              <a:t>Explicit knowledge</a:t>
            </a:r>
            <a:r>
              <a:rPr lang="en-GB" dirty="0"/>
              <a:t>: Answers, test results, and documented responses can be reviewed and scored.</a:t>
            </a:r>
          </a:p>
          <a:p>
            <a:pPr marL="0" indent="0">
              <a:buNone/>
            </a:pPr>
            <a:r>
              <a:rPr lang="en-GB" dirty="0">
                <a:solidFill>
                  <a:srgbClr val="FFFF00"/>
                </a:solidFill>
              </a:rPr>
              <a:t>Tacit knowledge</a:t>
            </a:r>
            <a:r>
              <a:rPr lang="en-GB" dirty="0"/>
              <a:t>: Face-to-face interviews allow observation of interpersonal skills, confidence, and non-verbal cues. Online interviews provide some tacit insights but may limit observation of subtle behaviours.</a:t>
            </a:r>
          </a:p>
          <a:p>
            <a:pPr marL="0" indent="0">
              <a:buNone/>
            </a:pPr>
            <a:r>
              <a:rPr lang="en-GB" dirty="0">
                <a:solidFill>
                  <a:srgbClr val="00B050"/>
                </a:solidFill>
              </a:rPr>
              <a:t>Summary</a:t>
            </a:r>
            <a:r>
              <a:rPr lang="en-GB" dirty="0"/>
              <a:t>: Hybrid approach works best: online for early stages, face-to-face for final interviews, improving efficiency, fairness, and accessibility.(CIPD,2023)</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2FF7AC1-1BEF-B89B-265A-C878511273BE}"/>
              </a:ext>
            </a:extLst>
          </p:cNvPr>
          <p:cNvSpPr>
            <a:spLocks noGrp="1"/>
          </p:cNvSpPr>
          <p:nvPr>
            <p:ph type="sldNum" sz="quarter" idx="12"/>
          </p:nvPr>
        </p:nvSpPr>
        <p:spPr/>
        <p:txBody>
          <a:bodyPr/>
          <a:lstStyle/>
          <a:p>
            <a:fld id="{8D0E81E9-AA6B-4D93-8CB1-0E989B302DCF}" type="slidenum">
              <a:rPr lang="en-GB" smtClean="0"/>
              <a:t>12</a:t>
            </a:fld>
            <a:endParaRPr lang="en-GB"/>
          </a:p>
        </p:txBody>
      </p:sp>
    </p:spTree>
    <p:extLst>
      <p:ext uri="{BB962C8B-B14F-4D97-AF65-F5344CB8AC3E}">
        <p14:creationId xmlns:p14="http://schemas.microsoft.com/office/powerpoint/2010/main" val="2225578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E8639-3AD5-CCE3-5A41-F91AB3579105}"/>
              </a:ext>
            </a:extLst>
          </p:cNvPr>
          <p:cNvSpPr>
            <a:spLocks noGrp="1"/>
          </p:cNvSpPr>
          <p:nvPr>
            <p:ph type="title"/>
          </p:nvPr>
        </p:nvSpPr>
        <p:spPr>
          <a:xfrm>
            <a:off x="811053" y="589051"/>
            <a:ext cx="10353761" cy="1137007"/>
          </a:xfrm>
        </p:spPr>
        <p:txBody>
          <a:bodyPr/>
          <a:lstStyle/>
          <a:p>
            <a:r>
              <a:rPr lang="en-GB" dirty="0"/>
              <a:t>Evaluation</a:t>
            </a:r>
          </a:p>
        </p:txBody>
      </p:sp>
      <p:sp>
        <p:nvSpPr>
          <p:cNvPr id="3" name="Content Placeholder 2">
            <a:extLst>
              <a:ext uri="{FF2B5EF4-FFF2-40B4-BE49-F238E27FC236}">
                <a16:creationId xmlns:a16="http://schemas.microsoft.com/office/drawing/2014/main" id="{A54C71BC-DE22-A02B-84BE-8B0B9D1D4731}"/>
              </a:ext>
            </a:extLst>
          </p:cNvPr>
          <p:cNvSpPr>
            <a:spLocks noGrp="1"/>
          </p:cNvSpPr>
          <p:nvPr>
            <p:ph idx="1"/>
          </p:nvPr>
        </p:nvSpPr>
        <p:spPr>
          <a:xfrm>
            <a:off x="913795" y="1839210"/>
            <a:ext cx="10353762" cy="4561590"/>
          </a:xfrm>
        </p:spPr>
        <p:txBody>
          <a:bodyPr>
            <a:noAutofit/>
          </a:bodyPr>
          <a:lstStyle/>
          <a:p>
            <a:r>
              <a:rPr lang="en-GB" sz="2200" dirty="0"/>
              <a:t>Using a mix of structured and competency-based interviews gives HSBC a strong and fair recruitment process. It helps choose the best candidates and supports equal opportunities. Regularly reviewing the process ensures it stays aligned with business goals (Bratton &amp; Gold, 2017).</a:t>
            </a:r>
          </a:p>
          <a:p>
            <a:r>
              <a:rPr lang="en-GB" sz="2200" dirty="0">
                <a:solidFill>
                  <a:schemeClr val="accent6">
                    <a:lumMod val="50000"/>
                  </a:schemeClr>
                </a:solidFill>
              </a:rPr>
              <a:t>Explicit knowledge</a:t>
            </a:r>
            <a:r>
              <a:rPr lang="en-GB" sz="2200" dirty="0"/>
              <a:t>: Scored responses, documented examples, and reference checks support objective decision-making.</a:t>
            </a:r>
          </a:p>
          <a:p>
            <a:r>
              <a:rPr lang="en-GB" sz="2200" dirty="0">
                <a:solidFill>
                  <a:srgbClr val="FFFF00"/>
                </a:solidFill>
              </a:rPr>
              <a:t>Tacit knowledge</a:t>
            </a:r>
            <a:r>
              <a:rPr lang="en-GB" sz="2200" dirty="0"/>
              <a:t>: Observing behaviour, problem-solving style, and interpersonal skills helps assess leadership, adaptability, and alignment with HSBC’s culture.</a:t>
            </a:r>
          </a:p>
        </p:txBody>
      </p:sp>
      <p:sp>
        <p:nvSpPr>
          <p:cNvPr id="4" name="Slide Number Placeholder 3">
            <a:extLst>
              <a:ext uri="{FF2B5EF4-FFF2-40B4-BE49-F238E27FC236}">
                <a16:creationId xmlns:a16="http://schemas.microsoft.com/office/drawing/2014/main" id="{1E5A98F2-2A1D-33A3-63FF-2EF3EE3EF90B}"/>
              </a:ext>
            </a:extLst>
          </p:cNvPr>
          <p:cNvSpPr>
            <a:spLocks noGrp="1"/>
          </p:cNvSpPr>
          <p:nvPr>
            <p:ph type="sldNum" sz="quarter" idx="12"/>
          </p:nvPr>
        </p:nvSpPr>
        <p:spPr/>
        <p:txBody>
          <a:bodyPr/>
          <a:lstStyle/>
          <a:p>
            <a:fld id="{8D0E81E9-AA6B-4D93-8CB1-0E989B302DCF}" type="slidenum">
              <a:rPr lang="en-GB" smtClean="0"/>
              <a:t>13</a:t>
            </a:fld>
            <a:endParaRPr lang="en-GB"/>
          </a:p>
        </p:txBody>
      </p:sp>
    </p:spTree>
    <p:extLst>
      <p:ext uri="{BB962C8B-B14F-4D97-AF65-F5344CB8AC3E}">
        <p14:creationId xmlns:p14="http://schemas.microsoft.com/office/powerpoint/2010/main" val="29215588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A07EE-D954-163F-B24D-D69C44521D7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EED0630-F891-4B35-9A09-93E488EBACA8}"/>
              </a:ext>
            </a:extLst>
          </p:cNvPr>
          <p:cNvSpPr>
            <a:spLocks noGrp="1"/>
          </p:cNvSpPr>
          <p:nvPr>
            <p:ph idx="1"/>
          </p:nvPr>
        </p:nvSpPr>
        <p:spPr>
          <a:xfrm>
            <a:off x="913795" y="2096064"/>
            <a:ext cx="10353762" cy="3667738"/>
          </a:xfrm>
        </p:spPr>
        <p:txBody>
          <a:bodyPr>
            <a:normAutofit/>
          </a:bodyPr>
          <a:lstStyle/>
          <a:p>
            <a:r>
              <a:rPr lang="en-GB" sz="2800" dirty="0"/>
              <a:t>Recruiting the right Branch Manager is key to HSBC’s success. A clear, fair, and value-based process helps the company find skilled leaders. Combining traditional and online interviews makes the process more inclusive, modern, and effective.</a:t>
            </a:r>
          </a:p>
        </p:txBody>
      </p:sp>
      <p:sp>
        <p:nvSpPr>
          <p:cNvPr id="4" name="Slide Number Placeholder 3">
            <a:extLst>
              <a:ext uri="{FF2B5EF4-FFF2-40B4-BE49-F238E27FC236}">
                <a16:creationId xmlns:a16="http://schemas.microsoft.com/office/drawing/2014/main" id="{A145A671-D507-438E-E040-E68B82B197B8}"/>
              </a:ext>
            </a:extLst>
          </p:cNvPr>
          <p:cNvSpPr>
            <a:spLocks noGrp="1"/>
          </p:cNvSpPr>
          <p:nvPr>
            <p:ph type="sldNum" sz="quarter" idx="12"/>
          </p:nvPr>
        </p:nvSpPr>
        <p:spPr/>
        <p:txBody>
          <a:bodyPr/>
          <a:lstStyle/>
          <a:p>
            <a:fld id="{8D0E81E9-AA6B-4D93-8CB1-0E989B302DCF}" type="slidenum">
              <a:rPr lang="en-GB" smtClean="0"/>
              <a:t>14</a:t>
            </a:fld>
            <a:endParaRPr lang="en-GB"/>
          </a:p>
        </p:txBody>
      </p:sp>
    </p:spTree>
    <p:extLst>
      <p:ext uri="{BB962C8B-B14F-4D97-AF65-F5344CB8AC3E}">
        <p14:creationId xmlns:p14="http://schemas.microsoft.com/office/powerpoint/2010/main" val="1038351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4C38B-8CD2-B4E1-862D-54DABDDFBC7D}"/>
              </a:ext>
            </a:extLst>
          </p:cNvPr>
          <p:cNvSpPr>
            <a:spLocks noGrp="1"/>
          </p:cNvSpPr>
          <p:nvPr>
            <p:ph type="title"/>
          </p:nvPr>
        </p:nvSpPr>
        <p:spPr>
          <a:xfrm>
            <a:off x="913795" y="609601"/>
            <a:ext cx="10353761" cy="1188378"/>
          </a:xfrm>
        </p:spPr>
        <p:txBody>
          <a:bodyPr/>
          <a:lstStyle/>
          <a:p>
            <a:r>
              <a:rPr lang="en-GB" dirty="0"/>
              <a:t>References</a:t>
            </a:r>
          </a:p>
        </p:txBody>
      </p:sp>
      <p:sp>
        <p:nvSpPr>
          <p:cNvPr id="3" name="Content Placeholder 2">
            <a:extLst>
              <a:ext uri="{FF2B5EF4-FFF2-40B4-BE49-F238E27FC236}">
                <a16:creationId xmlns:a16="http://schemas.microsoft.com/office/drawing/2014/main" id="{872C501C-B85B-C378-DC36-6321E2034C14}"/>
              </a:ext>
            </a:extLst>
          </p:cNvPr>
          <p:cNvSpPr>
            <a:spLocks noGrp="1"/>
          </p:cNvSpPr>
          <p:nvPr>
            <p:ph idx="1"/>
          </p:nvPr>
        </p:nvSpPr>
        <p:spPr>
          <a:xfrm>
            <a:off x="913795" y="2003596"/>
            <a:ext cx="10353762" cy="4397203"/>
          </a:xfrm>
        </p:spPr>
        <p:txBody>
          <a:bodyPr>
            <a:noAutofit/>
          </a:bodyPr>
          <a:lstStyle/>
          <a:p>
            <a:r>
              <a:rPr lang="en-GB" sz="1600" dirty="0"/>
              <a:t>Armstrong, M. &amp; Taylor, S. (2020) Armstrong’s Handbook of Human Resource Management Practice. 15th ed. London: Kogan Page.</a:t>
            </a:r>
          </a:p>
          <a:p>
            <a:r>
              <a:rPr lang="en-GB" sz="1600" dirty="0"/>
              <a:t>Bratton, J. &amp; Gold, J. (2017) Human Resource Management: Theory and Practice. 6th ed. London: Palgrave Macmillan.</a:t>
            </a:r>
          </a:p>
          <a:p>
            <a:r>
              <a:rPr lang="en-GB" sz="1600" dirty="0"/>
              <a:t>Chartered Institute of Personnel and Development (CIPD). (2023) Recruitment: Overview. Available at: https://www.cipd.co.uk </a:t>
            </a:r>
          </a:p>
          <a:p>
            <a:r>
              <a:rPr lang="en-GB" sz="1600" dirty="0"/>
              <a:t>Gatewood, R., Feild, H. &amp; Barrick, M. (2019) Human Resource Selection. 9th ed. Boston: Cengage Learning.</a:t>
            </a:r>
          </a:p>
          <a:p>
            <a:r>
              <a:rPr lang="en-GB" sz="1600" dirty="0"/>
              <a:t>HSBC. (2024) Careers at HSBC UK. Available at: https://www.hsbc.com/careers </a:t>
            </a:r>
          </a:p>
          <a:p>
            <a:r>
              <a:rPr lang="en-GB" sz="1600" dirty="0"/>
              <a:t>Sanghi, S. (2016) The Handbook of Competency Mapping. 3rd ed. New Delhi: SAGE Publications.</a:t>
            </a:r>
          </a:p>
          <a:p>
            <a:r>
              <a:rPr lang="en-GB" sz="1600" dirty="0"/>
              <a:t>Sinek, S. (2009) Start With Why: How Great Leaders Inspire Everyone to Take Action. London: Penguin.</a:t>
            </a:r>
          </a:p>
          <a:p>
            <a:r>
              <a:rPr lang="en-GB" sz="1600" dirty="0"/>
              <a:t>Torrington, D., Hall, L., Taylor, S. &amp; Atkinson, C. (2020) Human Resource Management. 11th ed. Harlow: Pearson Education.</a:t>
            </a:r>
          </a:p>
        </p:txBody>
      </p:sp>
      <p:sp>
        <p:nvSpPr>
          <p:cNvPr id="4" name="Slide Number Placeholder 3">
            <a:extLst>
              <a:ext uri="{FF2B5EF4-FFF2-40B4-BE49-F238E27FC236}">
                <a16:creationId xmlns:a16="http://schemas.microsoft.com/office/drawing/2014/main" id="{DBF46C17-56AB-96CF-A0FC-56DF359560D9}"/>
              </a:ext>
            </a:extLst>
          </p:cNvPr>
          <p:cNvSpPr>
            <a:spLocks noGrp="1"/>
          </p:cNvSpPr>
          <p:nvPr>
            <p:ph type="sldNum" sz="quarter" idx="12"/>
          </p:nvPr>
        </p:nvSpPr>
        <p:spPr/>
        <p:txBody>
          <a:bodyPr/>
          <a:lstStyle/>
          <a:p>
            <a:fld id="{8D0E81E9-AA6B-4D93-8CB1-0E989B302DCF}" type="slidenum">
              <a:rPr lang="en-GB" smtClean="0"/>
              <a:t>15</a:t>
            </a:fld>
            <a:endParaRPr lang="en-GB"/>
          </a:p>
        </p:txBody>
      </p:sp>
    </p:spTree>
    <p:extLst>
      <p:ext uri="{BB962C8B-B14F-4D97-AF65-F5344CB8AC3E}">
        <p14:creationId xmlns:p14="http://schemas.microsoft.com/office/powerpoint/2010/main" val="240229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119</TotalTime>
  <Words>1269</Words>
  <Application>Microsoft Office PowerPoint</Application>
  <PresentationFormat>Widescreen</PresentationFormat>
  <Paragraphs>104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Bookman Old Style</vt:lpstr>
      <vt:lpstr>Calibri</vt:lpstr>
      <vt:lpstr>Rockwell</vt:lpstr>
      <vt:lpstr>Damask</vt:lpstr>
      <vt:lpstr>Recruitment and Selection Process for a Branch Manager at HSBC</vt:lpstr>
      <vt:lpstr>Table of Contents </vt:lpstr>
      <vt:lpstr>Introduction to HSBC</vt:lpstr>
      <vt:lpstr>Importance of Effective Recruitment</vt:lpstr>
      <vt:lpstr>Job Analysis</vt:lpstr>
      <vt:lpstr>Job Description</vt:lpstr>
      <vt:lpstr>Person Specification</vt:lpstr>
      <vt:lpstr>Structured Interviews</vt:lpstr>
      <vt:lpstr>Competency-Based Interview</vt:lpstr>
      <vt:lpstr>Panel Interview</vt:lpstr>
      <vt:lpstr> Questioning Techniques</vt:lpstr>
      <vt:lpstr>  Comparison: Face-to-Face vs Online Interviews  </vt:lpstr>
      <vt:lpstr>Evaluation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 James</dc:creator>
  <cp:lastModifiedBy>Morgan James</cp:lastModifiedBy>
  <cp:revision>1</cp:revision>
  <dcterms:created xsi:type="dcterms:W3CDTF">2025-11-11T00:45:02Z</dcterms:created>
  <dcterms:modified xsi:type="dcterms:W3CDTF">2025-11-11T02:44:15Z</dcterms:modified>
</cp:coreProperties>
</file>