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sldIdLst>
    <p:sldId id="364" r:id="rId2"/>
    <p:sldId id="383" r:id="rId3"/>
    <p:sldId id="387" r:id="rId4"/>
    <p:sldId id="394" r:id="rId5"/>
    <p:sldId id="395" r:id="rId6"/>
    <p:sldId id="396" r:id="rId7"/>
    <p:sldId id="402" r:id="rId8"/>
    <p:sldId id="403" r:id="rId9"/>
    <p:sldId id="398" r:id="rId10"/>
    <p:sldId id="399" r:id="rId11"/>
    <p:sldId id="400"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BACC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E384BF5-86BA-473B-AEEA-AA2B8D545D6E}" v="4" dt="2026-02-04T13:29:10.36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2017" autoAdjust="0"/>
    <p:restoredTop sz="94689"/>
  </p:normalViewPr>
  <p:slideViewPr>
    <p:cSldViewPr snapToGrid="0" showGuides="1">
      <p:cViewPr varScale="1">
        <p:scale>
          <a:sx n="63" d="100"/>
          <a:sy n="63" d="100"/>
        </p:scale>
        <p:origin x="916" y="56"/>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9AF4569-0659-2321-1132-62978A92A759}"/>
              </a:ext>
            </a:extLst>
          </p:cNvPr>
          <p:cNvSpPr>
            <a:spLocks noGrp="1"/>
          </p:cNvSpPr>
          <p:nvPr>
            <p:ph type="dt" sz="half" idx="10"/>
          </p:nvPr>
        </p:nvSpPr>
        <p:spPr>
          <a:xfrm>
            <a:off x="527051" y="6524626"/>
            <a:ext cx="1295400" cy="219075"/>
          </a:xfrm>
        </p:spPr>
        <p:txBody>
          <a:bodyPr/>
          <a:lstStyle>
            <a:lvl1pPr>
              <a:defRPr/>
            </a:lvl1pPr>
          </a:lstStyle>
          <a:p>
            <a:pPr>
              <a:defRPr/>
            </a:pPr>
            <a:fld id="{FA356D0D-2478-47FE-8DAB-B92005DC1F0F}" type="datetime1">
              <a:rPr lang="en-GB" altLang="en-US"/>
              <a:pPr>
                <a:defRPr/>
              </a:pPr>
              <a:t>25/02/2026</a:t>
            </a:fld>
            <a:endParaRPr lang="en-GB" altLang="en-US"/>
          </a:p>
        </p:txBody>
      </p:sp>
      <p:sp>
        <p:nvSpPr>
          <p:cNvPr id="5" name="Footer Placeholder 4">
            <a:extLst>
              <a:ext uri="{FF2B5EF4-FFF2-40B4-BE49-F238E27FC236}">
                <a16:creationId xmlns:a16="http://schemas.microsoft.com/office/drawing/2014/main" id="{9357CDB6-9683-923D-F4D6-A16690F87D7F}"/>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D90B911E-47D2-A792-94A7-10C09A82D207}"/>
              </a:ext>
            </a:extLst>
          </p:cNvPr>
          <p:cNvSpPr>
            <a:spLocks noGrp="1"/>
          </p:cNvSpPr>
          <p:nvPr>
            <p:ph type="sldNum" sz="quarter" idx="12"/>
          </p:nvPr>
        </p:nvSpPr>
        <p:spPr/>
        <p:txBody>
          <a:bodyPr/>
          <a:lstStyle>
            <a:lvl1pPr>
              <a:defRPr/>
            </a:lvl1pPr>
          </a:lstStyle>
          <a:p>
            <a:pPr>
              <a:defRPr/>
            </a:pPr>
            <a:fld id="{A8346AB5-70ED-450A-9530-2033B8E8E0D8}" type="slidenum">
              <a:rPr lang="en-GB" altLang="en-US"/>
              <a:pPr>
                <a:defRPr/>
              </a:pPr>
              <a:t>‹#›</a:t>
            </a:fld>
            <a:endParaRPr lang="en-GB" altLang="en-US"/>
          </a:p>
        </p:txBody>
      </p:sp>
    </p:spTree>
    <p:extLst>
      <p:ext uri="{BB962C8B-B14F-4D97-AF65-F5344CB8AC3E}">
        <p14:creationId xmlns:p14="http://schemas.microsoft.com/office/powerpoint/2010/main" val="40035250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B551927-1F9D-988A-F05E-7708C60A55EF}"/>
              </a:ext>
            </a:extLst>
          </p:cNvPr>
          <p:cNvSpPr>
            <a:spLocks noGrp="1"/>
          </p:cNvSpPr>
          <p:nvPr>
            <p:ph type="dt" sz="half" idx="10"/>
          </p:nvPr>
        </p:nvSpPr>
        <p:spPr/>
        <p:txBody>
          <a:bodyPr/>
          <a:lstStyle>
            <a:lvl1pPr>
              <a:defRPr/>
            </a:lvl1pPr>
          </a:lstStyle>
          <a:p>
            <a:pPr>
              <a:defRPr/>
            </a:pPr>
            <a:fld id="{30226994-B490-4403-8CE4-43D4FD570BBD}" type="datetime1">
              <a:rPr lang="en-GB" altLang="en-US"/>
              <a:pPr>
                <a:defRPr/>
              </a:pPr>
              <a:t>25/02/2026</a:t>
            </a:fld>
            <a:endParaRPr lang="en-GB" altLang="en-US"/>
          </a:p>
        </p:txBody>
      </p:sp>
      <p:sp>
        <p:nvSpPr>
          <p:cNvPr id="5" name="Footer Placeholder 4">
            <a:extLst>
              <a:ext uri="{FF2B5EF4-FFF2-40B4-BE49-F238E27FC236}">
                <a16:creationId xmlns:a16="http://schemas.microsoft.com/office/drawing/2014/main" id="{932EE8AB-0893-1027-952A-74CFAC50E876}"/>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6ECCC9B7-A74F-F725-6C2C-9C3690A8FFC8}"/>
              </a:ext>
            </a:extLst>
          </p:cNvPr>
          <p:cNvSpPr>
            <a:spLocks noGrp="1"/>
          </p:cNvSpPr>
          <p:nvPr>
            <p:ph type="sldNum" sz="quarter" idx="12"/>
          </p:nvPr>
        </p:nvSpPr>
        <p:spPr/>
        <p:txBody>
          <a:bodyPr/>
          <a:lstStyle>
            <a:lvl1pPr>
              <a:defRPr/>
            </a:lvl1pPr>
          </a:lstStyle>
          <a:p>
            <a:pPr>
              <a:defRPr/>
            </a:pPr>
            <a:fld id="{9AFB928A-D6AD-4F2A-B2DD-923741E90643}" type="slidenum">
              <a:rPr lang="en-GB" altLang="en-US"/>
              <a:pPr>
                <a:defRPr/>
              </a:pPr>
              <a:t>‹#›</a:t>
            </a:fld>
            <a:endParaRPr lang="en-GB" altLang="en-US"/>
          </a:p>
        </p:txBody>
      </p:sp>
    </p:spTree>
    <p:extLst>
      <p:ext uri="{BB962C8B-B14F-4D97-AF65-F5344CB8AC3E}">
        <p14:creationId xmlns:p14="http://schemas.microsoft.com/office/powerpoint/2010/main" val="18568954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DF389BC9-DFAC-C707-387C-8A0EB4C4AAC6}"/>
              </a:ext>
            </a:extLst>
          </p:cNvPr>
          <p:cNvSpPr>
            <a:spLocks noGrp="1"/>
          </p:cNvSpPr>
          <p:nvPr>
            <p:ph type="dt" sz="half" idx="10"/>
          </p:nvPr>
        </p:nvSpPr>
        <p:spPr/>
        <p:txBody>
          <a:bodyPr/>
          <a:lstStyle>
            <a:lvl1pPr>
              <a:defRPr/>
            </a:lvl1pPr>
          </a:lstStyle>
          <a:p>
            <a:pPr>
              <a:defRPr/>
            </a:pPr>
            <a:fld id="{031DCA91-53F4-49BC-9425-BD4ED78DF6F3}" type="datetime1">
              <a:rPr lang="en-GB" altLang="en-US"/>
              <a:pPr>
                <a:defRPr/>
              </a:pPr>
              <a:t>25/02/2026</a:t>
            </a:fld>
            <a:endParaRPr lang="en-GB" altLang="en-US"/>
          </a:p>
        </p:txBody>
      </p:sp>
      <p:sp>
        <p:nvSpPr>
          <p:cNvPr id="5" name="Slide Number Placeholder 5">
            <a:extLst>
              <a:ext uri="{FF2B5EF4-FFF2-40B4-BE49-F238E27FC236}">
                <a16:creationId xmlns:a16="http://schemas.microsoft.com/office/drawing/2014/main" id="{6B90EAC4-913A-CF25-D1C2-ACB4ABCB0881}"/>
              </a:ext>
            </a:extLst>
          </p:cNvPr>
          <p:cNvSpPr>
            <a:spLocks noGrp="1"/>
          </p:cNvSpPr>
          <p:nvPr>
            <p:ph type="sldNum" sz="quarter" idx="11"/>
          </p:nvPr>
        </p:nvSpPr>
        <p:spPr/>
        <p:txBody>
          <a:bodyPr/>
          <a:lstStyle>
            <a:lvl1pPr>
              <a:defRPr/>
            </a:lvl1pPr>
          </a:lstStyle>
          <a:p>
            <a:pPr>
              <a:defRPr/>
            </a:pPr>
            <a:fld id="{CA86B909-6953-454E-922A-05FE74F3E91B}" type="slidenum">
              <a:rPr lang="en-GB" altLang="en-US"/>
              <a:pPr>
                <a:defRPr/>
              </a:pPr>
              <a:t>‹#›</a:t>
            </a:fld>
            <a:endParaRPr lang="en-GB" altLang="en-US"/>
          </a:p>
        </p:txBody>
      </p:sp>
    </p:spTree>
    <p:extLst>
      <p:ext uri="{BB962C8B-B14F-4D97-AF65-F5344CB8AC3E}">
        <p14:creationId xmlns:p14="http://schemas.microsoft.com/office/powerpoint/2010/main" val="40001641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659FE73A-7CFF-F58B-4EBE-F036E86E018D}"/>
              </a:ext>
            </a:extLst>
          </p:cNvPr>
          <p:cNvSpPr>
            <a:spLocks noGrp="1"/>
          </p:cNvSpPr>
          <p:nvPr>
            <p:ph type="dt" sz="half" idx="10"/>
          </p:nvPr>
        </p:nvSpPr>
        <p:spPr/>
        <p:txBody>
          <a:bodyPr/>
          <a:lstStyle>
            <a:lvl1pPr>
              <a:defRPr/>
            </a:lvl1pPr>
          </a:lstStyle>
          <a:p>
            <a:pPr>
              <a:defRPr/>
            </a:pPr>
            <a:fld id="{742C5CC8-B2EB-4FCA-9C2F-BDABBC953608}" type="datetime1">
              <a:rPr lang="en-GB" altLang="en-US"/>
              <a:pPr>
                <a:defRPr/>
              </a:pPr>
              <a:t>25/02/2026</a:t>
            </a:fld>
            <a:endParaRPr lang="en-GB" altLang="en-US"/>
          </a:p>
        </p:txBody>
      </p:sp>
      <p:sp>
        <p:nvSpPr>
          <p:cNvPr id="6" name="Slide Number Placeholder 5">
            <a:extLst>
              <a:ext uri="{FF2B5EF4-FFF2-40B4-BE49-F238E27FC236}">
                <a16:creationId xmlns:a16="http://schemas.microsoft.com/office/drawing/2014/main" id="{7FA105AE-8232-B6DA-5203-EE356F1E314A}"/>
              </a:ext>
            </a:extLst>
          </p:cNvPr>
          <p:cNvSpPr>
            <a:spLocks noGrp="1"/>
          </p:cNvSpPr>
          <p:nvPr>
            <p:ph type="sldNum" sz="quarter" idx="11"/>
          </p:nvPr>
        </p:nvSpPr>
        <p:spPr/>
        <p:txBody>
          <a:bodyPr/>
          <a:lstStyle>
            <a:lvl1pPr>
              <a:defRPr/>
            </a:lvl1pPr>
          </a:lstStyle>
          <a:p>
            <a:pPr>
              <a:defRPr/>
            </a:pPr>
            <a:fld id="{3DA9162A-D4C6-4BE6-80AC-343E718106D9}" type="slidenum">
              <a:rPr lang="en-GB" altLang="en-US"/>
              <a:pPr>
                <a:defRPr/>
              </a:pPr>
              <a:t>‹#›</a:t>
            </a:fld>
            <a:endParaRPr lang="en-GB" altLang="en-US"/>
          </a:p>
        </p:txBody>
      </p:sp>
    </p:spTree>
    <p:extLst>
      <p:ext uri="{BB962C8B-B14F-4D97-AF65-F5344CB8AC3E}">
        <p14:creationId xmlns:p14="http://schemas.microsoft.com/office/powerpoint/2010/main" val="28761044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22C9F61-1987-C7A1-9600-3B1069708D88}"/>
              </a:ext>
            </a:extLst>
          </p:cNvPr>
          <p:cNvSpPr>
            <a:spLocks noGrp="1"/>
          </p:cNvSpPr>
          <p:nvPr>
            <p:ph type="dt" sz="half" idx="10"/>
          </p:nvPr>
        </p:nvSpPr>
        <p:spPr/>
        <p:txBody>
          <a:bodyPr/>
          <a:lstStyle>
            <a:lvl1pPr>
              <a:defRPr/>
            </a:lvl1pPr>
          </a:lstStyle>
          <a:p>
            <a:pPr>
              <a:defRPr/>
            </a:pPr>
            <a:fld id="{192482D0-6B59-43EB-A2E6-BEADFA88CF98}" type="datetime1">
              <a:rPr lang="en-GB" altLang="en-US"/>
              <a:pPr>
                <a:defRPr/>
              </a:pPr>
              <a:t>25/02/2026</a:t>
            </a:fld>
            <a:endParaRPr lang="en-GB" altLang="en-US"/>
          </a:p>
        </p:txBody>
      </p:sp>
      <p:sp>
        <p:nvSpPr>
          <p:cNvPr id="8" name="Slide Number Placeholder 5">
            <a:extLst>
              <a:ext uri="{FF2B5EF4-FFF2-40B4-BE49-F238E27FC236}">
                <a16:creationId xmlns:a16="http://schemas.microsoft.com/office/drawing/2014/main" id="{3F234557-D565-AC27-1CDE-3870D5D7D046}"/>
              </a:ext>
            </a:extLst>
          </p:cNvPr>
          <p:cNvSpPr>
            <a:spLocks noGrp="1"/>
          </p:cNvSpPr>
          <p:nvPr>
            <p:ph type="sldNum" sz="quarter" idx="11"/>
          </p:nvPr>
        </p:nvSpPr>
        <p:spPr/>
        <p:txBody>
          <a:bodyPr/>
          <a:lstStyle>
            <a:lvl1pPr>
              <a:defRPr/>
            </a:lvl1pPr>
          </a:lstStyle>
          <a:p>
            <a:pPr>
              <a:defRPr/>
            </a:pPr>
            <a:fld id="{92F3B91C-6529-43C7-B4BA-62549480CC9D}" type="slidenum">
              <a:rPr lang="en-GB" altLang="en-US"/>
              <a:pPr>
                <a:defRPr/>
              </a:pPr>
              <a:t>‹#›</a:t>
            </a:fld>
            <a:endParaRPr lang="en-GB" altLang="en-US"/>
          </a:p>
        </p:txBody>
      </p:sp>
    </p:spTree>
    <p:extLst>
      <p:ext uri="{BB962C8B-B14F-4D97-AF65-F5344CB8AC3E}">
        <p14:creationId xmlns:p14="http://schemas.microsoft.com/office/powerpoint/2010/main" val="5288720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1110769A-89FC-6C0C-1042-AD6A20A3C994}"/>
              </a:ext>
            </a:extLst>
          </p:cNvPr>
          <p:cNvSpPr>
            <a:spLocks noGrp="1"/>
          </p:cNvSpPr>
          <p:nvPr>
            <p:ph type="dt" sz="half" idx="10"/>
          </p:nvPr>
        </p:nvSpPr>
        <p:spPr/>
        <p:txBody>
          <a:bodyPr/>
          <a:lstStyle>
            <a:lvl1pPr>
              <a:defRPr/>
            </a:lvl1pPr>
          </a:lstStyle>
          <a:p>
            <a:pPr>
              <a:defRPr/>
            </a:pPr>
            <a:fld id="{C8139EDA-6186-42E4-AD19-8C038518D62B}" type="datetime1">
              <a:rPr lang="en-GB" altLang="en-US"/>
              <a:pPr>
                <a:defRPr/>
              </a:pPr>
              <a:t>25/02/2026</a:t>
            </a:fld>
            <a:endParaRPr lang="en-GB" altLang="en-US"/>
          </a:p>
        </p:txBody>
      </p:sp>
      <p:sp>
        <p:nvSpPr>
          <p:cNvPr id="4" name="Slide Number Placeholder 5">
            <a:extLst>
              <a:ext uri="{FF2B5EF4-FFF2-40B4-BE49-F238E27FC236}">
                <a16:creationId xmlns:a16="http://schemas.microsoft.com/office/drawing/2014/main" id="{61236328-BA85-38B0-4F47-FBEDDDAA6FF9}"/>
              </a:ext>
            </a:extLst>
          </p:cNvPr>
          <p:cNvSpPr>
            <a:spLocks noGrp="1"/>
          </p:cNvSpPr>
          <p:nvPr>
            <p:ph type="sldNum" sz="quarter" idx="11"/>
          </p:nvPr>
        </p:nvSpPr>
        <p:spPr/>
        <p:txBody>
          <a:bodyPr/>
          <a:lstStyle>
            <a:lvl1pPr>
              <a:defRPr/>
            </a:lvl1pPr>
          </a:lstStyle>
          <a:p>
            <a:pPr>
              <a:defRPr/>
            </a:pPr>
            <a:fld id="{3A35B565-CEE5-45AB-B707-06E43140C85F}" type="slidenum">
              <a:rPr lang="en-GB" altLang="en-US"/>
              <a:pPr>
                <a:defRPr/>
              </a:pPr>
              <a:t>‹#›</a:t>
            </a:fld>
            <a:endParaRPr lang="en-GB" altLang="en-US"/>
          </a:p>
        </p:txBody>
      </p:sp>
    </p:spTree>
    <p:extLst>
      <p:ext uri="{BB962C8B-B14F-4D97-AF65-F5344CB8AC3E}">
        <p14:creationId xmlns:p14="http://schemas.microsoft.com/office/powerpoint/2010/main" val="5427372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F78643B6-9009-D2EC-E03D-7B89D42F4E2F}"/>
              </a:ext>
            </a:extLst>
          </p:cNvPr>
          <p:cNvSpPr>
            <a:spLocks noGrp="1"/>
          </p:cNvSpPr>
          <p:nvPr>
            <p:ph type="dt" sz="half" idx="10"/>
          </p:nvPr>
        </p:nvSpPr>
        <p:spPr/>
        <p:txBody>
          <a:bodyPr/>
          <a:lstStyle>
            <a:lvl1pPr>
              <a:defRPr/>
            </a:lvl1pPr>
          </a:lstStyle>
          <a:p>
            <a:pPr>
              <a:defRPr/>
            </a:pPr>
            <a:fld id="{5E23D760-A5D6-4408-9293-3816AB405458}" type="datetime1">
              <a:rPr lang="en-GB" altLang="en-US"/>
              <a:pPr>
                <a:defRPr/>
              </a:pPr>
              <a:t>25/02/2026</a:t>
            </a:fld>
            <a:endParaRPr lang="en-GB" altLang="en-US"/>
          </a:p>
        </p:txBody>
      </p:sp>
      <p:sp>
        <p:nvSpPr>
          <p:cNvPr id="3" name="Slide Number Placeholder 5">
            <a:extLst>
              <a:ext uri="{FF2B5EF4-FFF2-40B4-BE49-F238E27FC236}">
                <a16:creationId xmlns:a16="http://schemas.microsoft.com/office/drawing/2014/main" id="{10E17C46-3D3B-A498-50D1-09335F4622E1}"/>
              </a:ext>
            </a:extLst>
          </p:cNvPr>
          <p:cNvSpPr>
            <a:spLocks noGrp="1"/>
          </p:cNvSpPr>
          <p:nvPr>
            <p:ph type="sldNum" sz="quarter" idx="11"/>
          </p:nvPr>
        </p:nvSpPr>
        <p:spPr/>
        <p:txBody>
          <a:bodyPr/>
          <a:lstStyle>
            <a:lvl1pPr>
              <a:defRPr/>
            </a:lvl1pPr>
          </a:lstStyle>
          <a:p>
            <a:pPr>
              <a:defRPr/>
            </a:pPr>
            <a:fld id="{1627DB7A-9E6D-4CCE-BDBB-D06183803CCF}" type="slidenum">
              <a:rPr lang="en-GB" altLang="en-US"/>
              <a:pPr>
                <a:defRPr/>
              </a:pPr>
              <a:t>‹#›</a:t>
            </a:fld>
            <a:endParaRPr lang="en-GB" altLang="en-US"/>
          </a:p>
        </p:txBody>
      </p:sp>
    </p:spTree>
    <p:extLst>
      <p:ext uri="{BB962C8B-B14F-4D97-AF65-F5344CB8AC3E}">
        <p14:creationId xmlns:p14="http://schemas.microsoft.com/office/powerpoint/2010/main" val="35516462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0"/>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8326A2FA-02CC-0B62-C5E1-6C1624ECA437}"/>
              </a:ext>
            </a:extLst>
          </p:cNvPr>
          <p:cNvSpPr>
            <a:spLocks noGrp="1"/>
          </p:cNvSpPr>
          <p:nvPr>
            <p:ph type="dt" sz="half" idx="10"/>
          </p:nvPr>
        </p:nvSpPr>
        <p:spPr/>
        <p:txBody>
          <a:bodyPr/>
          <a:lstStyle>
            <a:lvl1pPr>
              <a:defRPr/>
            </a:lvl1pPr>
          </a:lstStyle>
          <a:p>
            <a:pPr>
              <a:defRPr/>
            </a:pPr>
            <a:fld id="{1815CC12-B3B9-474E-933E-043F12DE8238}" type="datetime1">
              <a:rPr lang="en-GB" altLang="en-US"/>
              <a:pPr>
                <a:defRPr/>
              </a:pPr>
              <a:t>25/02/2026</a:t>
            </a:fld>
            <a:endParaRPr lang="en-GB" altLang="en-US"/>
          </a:p>
        </p:txBody>
      </p:sp>
      <p:sp>
        <p:nvSpPr>
          <p:cNvPr id="6" name="Slide Number Placeholder 5">
            <a:extLst>
              <a:ext uri="{FF2B5EF4-FFF2-40B4-BE49-F238E27FC236}">
                <a16:creationId xmlns:a16="http://schemas.microsoft.com/office/drawing/2014/main" id="{5837F502-3C1D-7A8D-52F3-CAED73093E89}"/>
              </a:ext>
            </a:extLst>
          </p:cNvPr>
          <p:cNvSpPr>
            <a:spLocks noGrp="1"/>
          </p:cNvSpPr>
          <p:nvPr>
            <p:ph type="sldNum" sz="quarter" idx="11"/>
          </p:nvPr>
        </p:nvSpPr>
        <p:spPr/>
        <p:txBody>
          <a:bodyPr/>
          <a:lstStyle>
            <a:lvl1pPr>
              <a:defRPr/>
            </a:lvl1pPr>
          </a:lstStyle>
          <a:p>
            <a:pPr>
              <a:defRPr/>
            </a:pPr>
            <a:fld id="{C6450803-9B60-429C-BEAC-5774A5E11D5A}" type="slidenum">
              <a:rPr lang="en-GB" altLang="en-US"/>
              <a:pPr>
                <a:defRPr/>
              </a:pPr>
              <a:t>‹#›</a:t>
            </a:fld>
            <a:endParaRPr lang="en-GB" altLang="en-US"/>
          </a:p>
        </p:txBody>
      </p:sp>
    </p:spTree>
    <p:extLst>
      <p:ext uri="{BB962C8B-B14F-4D97-AF65-F5344CB8AC3E}">
        <p14:creationId xmlns:p14="http://schemas.microsoft.com/office/powerpoint/2010/main" val="14816181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5A919774-B368-632C-B58C-668A1F4060E9}"/>
              </a:ext>
            </a:extLst>
          </p:cNvPr>
          <p:cNvSpPr>
            <a:spLocks noGrp="1"/>
          </p:cNvSpPr>
          <p:nvPr>
            <p:ph type="dt" sz="half" idx="10"/>
          </p:nvPr>
        </p:nvSpPr>
        <p:spPr/>
        <p:txBody>
          <a:bodyPr/>
          <a:lstStyle>
            <a:lvl1pPr>
              <a:defRPr/>
            </a:lvl1pPr>
          </a:lstStyle>
          <a:p>
            <a:pPr>
              <a:defRPr/>
            </a:pPr>
            <a:fld id="{14FA25EF-011C-4B5E-B678-5C09381164A5}" type="datetime1">
              <a:rPr lang="en-GB" altLang="en-US"/>
              <a:pPr>
                <a:defRPr/>
              </a:pPr>
              <a:t>25/02/2026</a:t>
            </a:fld>
            <a:endParaRPr lang="en-GB" altLang="en-US"/>
          </a:p>
        </p:txBody>
      </p:sp>
      <p:sp>
        <p:nvSpPr>
          <p:cNvPr id="6" name="Slide Number Placeholder 5">
            <a:extLst>
              <a:ext uri="{FF2B5EF4-FFF2-40B4-BE49-F238E27FC236}">
                <a16:creationId xmlns:a16="http://schemas.microsoft.com/office/drawing/2014/main" id="{279CBBFB-191C-419E-CAC2-F4A171A6D755}"/>
              </a:ext>
            </a:extLst>
          </p:cNvPr>
          <p:cNvSpPr>
            <a:spLocks noGrp="1"/>
          </p:cNvSpPr>
          <p:nvPr>
            <p:ph type="sldNum" sz="quarter" idx="11"/>
          </p:nvPr>
        </p:nvSpPr>
        <p:spPr/>
        <p:txBody>
          <a:bodyPr/>
          <a:lstStyle>
            <a:lvl1pPr>
              <a:defRPr/>
            </a:lvl1pPr>
          </a:lstStyle>
          <a:p>
            <a:pPr>
              <a:defRPr/>
            </a:pPr>
            <a:fld id="{6C223C29-2C36-480D-8620-E0754310421F}" type="slidenum">
              <a:rPr lang="en-GB" altLang="en-US"/>
              <a:pPr>
                <a:defRPr/>
              </a:pPr>
              <a:t>‹#›</a:t>
            </a:fld>
            <a:endParaRPr lang="en-GB" altLang="en-US"/>
          </a:p>
        </p:txBody>
      </p:sp>
    </p:spTree>
    <p:extLst>
      <p:ext uri="{BB962C8B-B14F-4D97-AF65-F5344CB8AC3E}">
        <p14:creationId xmlns:p14="http://schemas.microsoft.com/office/powerpoint/2010/main" val="35430064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E7D906F-2A1B-B326-EDE7-9006B53F240B}"/>
              </a:ext>
            </a:extLst>
          </p:cNvPr>
          <p:cNvSpPr>
            <a:spLocks noGrp="1"/>
          </p:cNvSpPr>
          <p:nvPr>
            <p:ph type="dt" sz="half" idx="10"/>
          </p:nvPr>
        </p:nvSpPr>
        <p:spPr/>
        <p:txBody>
          <a:bodyPr/>
          <a:lstStyle>
            <a:lvl1pPr>
              <a:defRPr/>
            </a:lvl1pPr>
          </a:lstStyle>
          <a:p>
            <a:pPr>
              <a:defRPr/>
            </a:pPr>
            <a:fld id="{C5943883-E3DA-4D48-9F4D-6A70BAD0FEF1}" type="datetime1">
              <a:rPr lang="en-GB" altLang="en-US"/>
              <a:pPr>
                <a:defRPr/>
              </a:pPr>
              <a:t>25/02/2026</a:t>
            </a:fld>
            <a:endParaRPr lang="en-GB" altLang="en-US"/>
          </a:p>
        </p:txBody>
      </p:sp>
      <p:sp>
        <p:nvSpPr>
          <p:cNvPr id="5" name="Slide Number Placeholder 5">
            <a:extLst>
              <a:ext uri="{FF2B5EF4-FFF2-40B4-BE49-F238E27FC236}">
                <a16:creationId xmlns:a16="http://schemas.microsoft.com/office/drawing/2014/main" id="{8A0D2712-9F7C-5A2D-8E35-C57EA177B8AF}"/>
              </a:ext>
            </a:extLst>
          </p:cNvPr>
          <p:cNvSpPr>
            <a:spLocks noGrp="1"/>
          </p:cNvSpPr>
          <p:nvPr>
            <p:ph type="sldNum" sz="quarter" idx="11"/>
          </p:nvPr>
        </p:nvSpPr>
        <p:spPr/>
        <p:txBody>
          <a:bodyPr/>
          <a:lstStyle>
            <a:lvl1pPr>
              <a:defRPr/>
            </a:lvl1pPr>
          </a:lstStyle>
          <a:p>
            <a:pPr>
              <a:defRPr/>
            </a:pPr>
            <a:fld id="{E48D0294-2879-4E90-A38D-0837A1E4FE15}" type="slidenum">
              <a:rPr lang="en-GB" altLang="en-US"/>
              <a:pPr>
                <a:defRPr/>
              </a:pPr>
              <a:t>‹#›</a:t>
            </a:fld>
            <a:endParaRPr lang="en-GB" altLang="en-US"/>
          </a:p>
        </p:txBody>
      </p:sp>
    </p:spTree>
    <p:extLst>
      <p:ext uri="{BB962C8B-B14F-4D97-AF65-F5344CB8AC3E}">
        <p14:creationId xmlns:p14="http://schemas.microsoft.com/office/powerpoint/2010/main" val="10788409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872CCD-82B6-F46F-3435-E64EB1DE3496}"/>
              </a:ext>
            </a:extLst>
          </p:cNvPr>
          <p:cNvSpPr>
            <a:spLocks noGrp="1"/>
          </p:cNvSpPr>
          <p:nvPr>
            <p:ph type="dt" sz="half" idx="10"/>
          </p:nvPr>
        </p:nvSpPr>
        <p:spPr/>
        <p:txBody>
          <a:bodyPr/>
          <a:lstStyle>
            <a:lvl1pPr>
              <a:defRPr/>
            </a:lvl1pPr>
          </a:lstStyle>
          <a:p>
            <a:pPr>
              <a:defRPr/>
            </a:pPr>
            <a:fld id="{693BB2BA-946C-474B-8A44-50EB5173BE02}" type="datetime1">
              <a:rPr lang="en-GB" altLang="en-US"/>
              <a:pPr>
                <a:defRPr/>
              </a:pPr>
              <a:t>25/02/2026</a:t>
            </a:fld>
            <a:endParaRPr lang="en-GB" altLang="en-US"/>
          </a:p>
        </p:txBody>
      </p:sp>
      <p:sp>
        <p:nvSpPr>
          <p:cNvPr id="5" name="Slide Number Placeholder 5">
            <a:extLst>
              <a:ext uri="{FF2B5EF4-FFF2-40B4-BE49-F238E27FC236}">
                <a16:creationId xmlns:a16="http://schemas.microsoft.com/office/drawing/2014/main" id="{821B22D7-7745-AF27-3210-8041648B214F}"/>
              </a:ext>
            </a:extLst>
          </p:cNvPr>
          <p:cNvSpPr>
            <a:spLocks noGrp="1"/>
          </p:cNvSpPr>
          <p:nvPr>
            <p:ph type="sldNum" sz="quarter" idx="11"/>
          </p:nvPr>
        </p:nvSpPr>
        <p:spPr/>
        <p:txBody>
          <a:bodyPr/>
          <a:lstStyle>
            <a:lvl1pPr>
              <a:defRPr/>
            </a:lvl1pPr>
          </a:lstStyle>
          <a:p>
            <a:pPr>
              <a:defRPr/>
            </a:pPr>
            <a:fld id="{03445F48-3446-4FB0-88BE-B3679A1B7DE7}" type="slidenum">
              <a:rPr lang="en-GB" altLang="en-US"/>
              <a:pPr>
                <a:defRPr/>
              </a:pPr>
              <a:t>‹#›</a:t>
            </a:fld>
            <a:endParaRPr lang="en-GB" altLang="en-US"/>
          </a:p>
        </p:txBody>
      </p:sp>
    </p:spTree>
    <p:extLst>
      <p:ext uri="{BB962C8B-B14F-4D97-AF65-F5344CB8AC3E}">
        <p14:creationId xmlns:p14="http://schemas.microsoft.com/office/powerpoint/2010/main" val="7411402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59DACF01-0473-AA8C-6930-ACE95BE3F6B4}"/>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F5CAA5FE-6BF8-C8AD-E251-1AB4861E89C8}"/>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1AF3770B-3B78-153B-118A-14573672F23C}"/>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A4021392-CAC7-450A-8667-583C0A183C4A}" type="datetime1">
              <a:rPr lang="en-GB" altLang="en-US"/>
              <a:pPr>
                <a:defRPr/>
              </a:pPr>
              <a:t>25/02/2026</a:t>
            </a:fld>
            <a:endParaRPr lang="en-GB" altLang="en-US"/>
          </a:p>
        </p:txBody>
      </p:sp>
      <p:sp>
        <p:nvSpPr>
          <p:cNvPr id="6" name="Slide Number Placeholder 5">
            <a:extLst>
              <a:ext uri="{FF2B5EF4-FFF2-40B4-BE49-F238E27FC236}">
                <a16:creationId xmlns:a16="http://schemas.microsoft.com/office/drawing/2014/main" id="{E70E714D-EC5F-579C-07E6-4DC1C80FD09F}"/>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EB2DCD1C-9E31-48E8-81D6-875A32184C3F}" type="slidenum">
              <a:rPr lang="en-GB" altLang="en-US"/>
              <a:pPr>
                <a:defRPr/>
              </a:pPr>
              <a:t>‹#›</a:t>
            </a:fld>
            <a:endParaRPr lang="en-GB" altLang="en-US"/>
          </a:p>
        </p:txBody>
      </p:sp>
    </p:spTree>
    <p:extLst>
      <p:ext uri="{BB962C8B-B14F-4D97-AF65-F5344CB8AC3E}">
        <p14:creationId xmlns:p14="http://schemas.microsoft.com/office/powerpoint/2010/main" val="205194862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344A3CB8-39FD-9F8F-CD33-5E2118C6E66C}"/>
              </a:ext>
            </a:extLst>
          </p:cNvPr>
          <p:cNvSpPr>
            <a:spLocks noGrp="1"/>
          </p:cNvSpPr>
          <p:nvPr>
            <p:ph type="dt" sz="quarter" idx="10"/>
          </p:nvPr>
        </p:nvSpPr>
        <p:spPr/>
        <p:txBody>
          <a:bodyPr/>
          <a:lstStyle/>
          <a:p>
            <a:pPr>
              <a:defRPr/>
            </a:pPr>
            <a:fld id="{9C9D1F96-3DE6-40B6-9DCF-E50C656CAE8D}" type="datetime1">
              <a:rPr lang="en-GB" altLang="en-US">
                <a:solidFill>
                  <a:prstClr val="black">
                    <a:tint val="75000"/>
                  </a:prstClr>
                </a:solidFill>
                <a:latin typeface="Myriad Pro"/>
              </a:rPr>
              <a:pPr>
                <a:defRPr/>
              </a:pPr>
              <a:t>25/02/2026</a:t>
            </a:fld>
            <a:endParaRPr lang="en-GB" altLang="en-US">
              <a:solidFill>
                <a:prstClr val="black">
                  <a:tint val="75000"/>
                </a:prstClr>
              </a:solidFill>
              <a:latin typeface="Myriad Pro"/>
            </a:endParaRPr>
          </a:p>
        </p:txBody>
      </p:sp>
      <p:sp>
        <p:nvSpPr>
          <p:cNvPr id="6147" name="Slide Number Placeholder 4">
            <a:extLst>
              <a:ext uri="{FF2B5EF4-FFF2-40B4-BE49-F238E27FC236}">
                <a16:creationId xmlns:a16="http://schemas.microsoft.com/office/drawing/2014/main" id="{447FB185-B91D-14EC-A199-C064D51D1DD2}"/>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AE6B05AB-4810-4491-ACB1-BBF1B714F398}" type="slidenum">
              <a:rPr lang="en-GB" altLang="en-US" sz="1200">
                <a:solidFill>
                  <a:srgbClr val="898989"/>
                </a:solidFill>
                <a:cs typeface="Arial" panose="020B0604020202020204" pitchFamily="34" charset="0"/>
              </a:rPr>
              <a:pPr fontAlgn="base">
                <a:spcBef>
                  <a:spcPct val="0"/>
                </a:spcBef>
                <a:spcAft>
                  <a:spcPct val="0"/>
                </a:spcAft>
                <a:buNone/>
              </a:pPr>
              <a:t>1</a:t>
            </a:fld>
            <a:endParaRPr lang="en-GB" altLang="en-US" sz="1200">
              <a:solidFill>
                <a:srgbClr val="898989"/>
              </a:solidFill>
              <a:cs typeface="Arial" panose="020B0604020202020204" pitchFamily="34" charset="0"/>
            </a:endParaRPr>
          </a:p>
        </p:txBody>
      </p:sp>
      <p:sp>
        <p:nvSpPr>
          <p:cNvPr id="6148" name="Content Placeholder 2">
            <a:extLst>
              <a:ext uri="{FF2B5EF4-FFF2-40B4-BE49-F238E27FC236}">
                <a16:creationId xmlns:a16="http://schemas.microsoft.com/office/drawing/2014/main" id="{CE5AE962-C88D-3F0C-B15E-30348E09C8AE}"/>
              </a:ext>
            </a:extLst>
          </p:cNvPr>
          <p:cNvSpPr>
            <a:spLocks noGrp="1"/>
          </p:cNvSpPr>
          <p:nvPr>
            <p:ph idx="1"/>
          </p:nvPr>
        </p:nvSpPr>
        <p:spPr>
          <a:xfrm>
            <a:off x="1981200" y="1052513"/>
            <a:ext cx="8229600" cy="4464050"/>
          </a:xfrm>
        </p:spPr>
        <p:txBody>
          <a:bodyPr/>
          <a:lstStyle/>
          <a:p>
            <a:r>
              <a:rPr lang="en-GB" altLang="en-US" dirty="0"/>
              <a:t>Module Title: </a:t>
            </a:r>
            <a:r>
              <a:rPr lang="en-GB" altLang="en-US" b="1" i="1" dirty="0"/>
              <a:t>Professional Career Development within H&amp;SC</a:t>
            </a:r>
          </a:p>
          <a:p>
            <a:r>
              <a:rPr lang="en-GB" altLang="en-US" u="sng" dirty="0"/>
              <a:t>Module Number</a:t>
            </a:r>
            <a:r>
              <a:rPr lang="en-GB" altLang="en-US" dirty="0"/>
              <a:t>: </a:t>
            </a:r>
            <a:r>
              <a:rPr lang="en-GB" altLang="en-US" b="1" i="1" dirty="0"/>
              <a:t>LCHS 4009 (LON)</a:t>
            </a:r>
          </a:p>
          <a:p>
            <a:r>
              <a:rPr lang="en-GB" altLang="en-US" u="sng" dirty="0"/>
              <a:t>Assignment No</a:t>
            </a:r>
            <a:r>
              <a:rPr lang="en-GB" altLang="en-US" b="1" i="1" dirty="0"/>
              <a:t>: ASSIGNMENT 1</a:t>
            </a:r>
          </a:p>
          <a:p>
            <a:r>
              <a:rPr lang="en-GB" altLang="en-US" u="sng" dirty="0"/>
              <a:t>Student Name</a:t>
            </a:r>
            <a:r>
              <a:rPr lang="en-GB" altLang="en-US" b="1" i="1" dirty="0"/>
              <a:t>: Anzhelika Volosianko</a:t>
            </a:r>
          </a:p>
          <a:p>
            <a:r>
              <a:rPr lang="en-GB" altLang="en-US" u="sng" dirty="0"/>
              <a:t>Student ID: </a:t>
            </a:r>
            <a:r>
              <a:rPr lang="en-GB" altLang="en-US" b="1" i="1" dirty="0"/>
              <a:t>2440645</a:t>
            </a:r>
          </a:p>
          <a:p>
            <a:r>
              <a:rPr lang="en-GB" altLang="en-US" u="sng" dirty="0"/>
              <a:t>Lecturer’s Name</a:t>
            </a:r>
            <a:r>
              <a:rPr lang="en-GB" altLang="en-US" b="1" i="1" dirty="0"/>
              <a:t>: </a:t>
            </a:r>
            <a:r>
              <a:rPr lang="en-GB" b="1" i="1" dirty="0"/>
              <a:t>Odette Jack</a:t>
            </a:r>
            <a:r>
              <a:rPr lang="en-GB" i="1" dirty="0"/>
              <a:t> </a:t>
            </a:r>
            <a:endParaRPr lang="en-GB" altLang="en-US" b="1" i="1"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DAAE8-78AF-37D0-1EA1-6BE7641CF449}"/>
              </a:ext>
            </a:extLst>
          </p:cNvPr>
          <p:cNvSpPr>
            <a:spLocks noGrp="1"/>
          </p:cNvSpPr>
          <p:nvPr>
            <p:ph type="title"/>
          </p:nvPr>
        </p:nvSpPr>
        <p:spPr/>
        <p:txBody>
          <a:bodyPr/>
          <a:lstStyle/>
          <a:p>
            <a:r>
              <a:rPr lang="en-GB" b="1" dirty="0"/>
              <a:t>Acknowledge use of AI</a:t>
            </a:r>
          </a:p>
        </p:txBody>
      </p:sp>
      <p:sp>
        <p:nvSpPr>
          <p:cNvPr id="3" name="Content Placeholder 2">
            <a:extLst>
              <a:ext uri="{FF2B5EF4-FFF2-40B4-BE49-F238E27FC236}">
                <a16:creationId xmlns:a16="http://schemas.microsoft.com/office/drawing/2014/main" id="{327D09FF-04AE-863D-9637-E0C72C8D8B8E}"/>
              </a:ext>
            </a:extLst>
          </p:cNvPr>
          <p:cNvSpPr>
            <a:spLocks noGrp="1"/>
          </p:cNvSpPr>
          <p:nvPr>
            <p:ph idx="1"/>
          </p:nvPr>
        </p:nvSpPr>
        <p:spPr>
          <a:xfrm>
            <a:off x="609600" y="1567544"/>
            <a:ext cx="10972800" cy="3917032"/>
          </a:xfrm>
        </p:spPr>
        <p:txBody>
          <a:bodyPr/>
          <a:lstStyle/>
          <a:p>
            <a:pPr marL="0" indent="0" algn="ctr">
              <a:buNone/>
            </a:pPr>
            <a:r>
              <a:rPr lang="en-GB" dirty="0"/>
              <a:t>I have used AI for this presentation to learn more about a skill and gain a clearer understanding of a model I choose </a:t>
            </a:r>
          </a:p>
        </p:txBody>
      </p:sp>
      <p:sp>
        <p:nvSpPr>
          <p:cNvPr id="4" name="Date Placeholder 3">
            <a:extLst>
              <a:ext uri="{FF2B5EF4-FFF2-40B4-BE49-F238E27FC236}">
                <a16:creationId xmlns:a16="http://schemas.microsoft.com/office/drawing/2014/main" id="{6E6D42E4-AC46-C008-2447-7CBA08E08782}"/>
              </a:ext>
            </a:extLst>
          </p:cNvPr>
          <p:cNvSpPr>
            <a:spLocks noGrp="1"/>
          </p:cNvSpPr>
          <p:nvPr>
            <p:ph type="dt" sz="half" idx="10"/>
          </p:nvPr>
        </p:nvSpPr>
        <p:spPr/>
        <p:txBody>
          <a:bodyPr/>
          <a:lstStyle/>
          <a:p>
            <a:pPr>
              <a:defRPr/>
            </a:pPr>
            <a:fld id="{30226994-B490-4403-8CE4-43D4FD570BBD}" type="datetime1">
              <a:rPr lang="en-GB" altLang="en-US" smtClean="0"/>
              <a:pPr>
                <a:defRPr/>
              </a:pPr>
              <a:t>25/02/2026</a:t>
            </a:fld>
            <a:endParaRPr lang="en-GB" altLang="en-US"/>
          </a:p>
        </p:txBody>
      </p:sp>
      <p:sp>
        <p:nvSpPr>
          <p:cNvPr id="5" name="Slide Number Placeholder 4">
            <a:extLst>
              <a:ext uri="{FF2B5EF4-FFF2-40B4-BE49-F238E27FC236}">
                <a16:creationId xmlns:a16="http://schemas.microsoft.com/office/drawing/2014/main" id="{E8171439-ACFD-5D74-0A8F-A1BDCC81D859}"/>
              </a:ext>
            </a:extLst>
          </p:cNvPr>
          <p:cNvSpPr>
            <a:spLocks noGrp="1"/>
          </p:cNvSpPr>
          <p:nvPr>
            <p:ph type="sldNum" sz="quarter" idx="12"/>
          </p:nvPr>
        </p:nvSpPr>
        <p:spPr/>
        <p:txBody>
          <a:bodyPr/>
          <a:lstStyle/>
          <a:p>
            <a:pPr>
              <a:defRPr/>
            </a:pPr>
            <a:fld id="{9AFB928A-D6AD-4F2A-B2DD-923741E90643}" type="slidenum">
              <a:rPr lang="en-GB" altLang="en-US" smtClean="0"/>
              <a:pPr>
                <a:defRPr/>
              </a:pPr>
              <a:t>2</a:t>
            </a:fld>
            <a:endParaRPr lang="en-GB" altLang="en-US"/>
          </a:p>
        </p:txBody>
      </p:sp>
    </p:spTree>
    <p:extLst>
      <p:ext uri="{BB962C8B-B14F-4D97-AF65-F5344CB8AC3E}">
        <p14:creationId xmlns:p14="http://schemas.microsoft.com/office/powerpoint/2010/main" val="12871511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6E993329-62CA-9A49-62A4-7E50E4557350}"/>
              </a:ext>
            </a:extLst>
          </p:cNvPr>
          <p:cNvSpPr>
            <a:spLocks noGrp="1"/>
          </p:cNvSpPr>
          <p:nvPr>
            <p:ph type="title"/>
          </p:nvPr>
        </p:nvSpPr>
        <p:spPr>
          <a:xfrm>
            <a:off x="1981200" y="274639"/>
            <a:ext cx="8229600" cy="777875"/>
          </a:xfrm>
        </p:spPr>
        <p:txBody>
          <a:bodyPr/>
          <a:lstStyle/>
          <a:p>
            <a:r>
              <a:rPr lang="en-GB" altLang="en-US" sz="2800" b="1" dirty="0"/>
              <a:t>Introduction</a:t>
            </a:r>
            <a:endParaRPr lang="en-US" altLang="en-US" sz="2800" b="1" dirty="0"/>
          </a:p>
        </p:txBody>
      </p:sp>
      <p:sp>
        <p:nvSpPr>
          <p:cNvPr id="4" name="Date Placeholder 3">
            <a:extLst>
              <a:ext uri="{FF2B5EF4-FFF2-40B4-BE49-F238E27FC236}">
                <a16:creationId xmlns:a16="http://schemas.microsoft.com/office/drawing/2014/main" id="{E9C891E3-BFF6-8AE0-6C9D-F65AD1EC6373}"/>
              </a:ext>
            </a:extLst>
          </p:cNvPr>
          <p:cNvSpPr>
            <a:spLocks noGrp="1"/>
          </p:cNvSpPr>
          <p:nvPr>
            <p:ph type="dt" sz="quarter" idx="10"/>
          </p:nvPr>
        </p:nvSpPr>
        <p:spPr/>
        <p:txBody>
          <a:bodyPr/>
          <a:lstStyle/>
          <a:p>
            <a:pPr>
              <a:defRPr/>
            </a:pPr>
            <a:fld id="{9C9D1F96-3DE6-40B6-9DCF-E50C656CAE8D}" type="datetime1">
              <a:rPr lang="en-GB" altLang="en-US" smtClean="0"/>
              <a:pPr>
                <a:defRPr/>
              </a:pPr>
              <a:t>25/02/2026</a:t>
            </a:fld>
            <a:endParaRPr lang="en-GB" altLang="en-US"/>
          </a:p>
        </p:txBody>
      </p:sp>
      <p:sp>
        <p:nvSpPr>
          <p:cNvPr id="18436" name="Slide Number Placeholder 4">
            <a:extLst>
              <a:ext uri="{FF2B5EF4-FFF2-40B4-BE49-F238E27FC236}">
                <a16:creationId xmlns:a16="http://schemas.microsoft.com/office/drawing/2014/main" id="{207505A2-3DCF-366C-F28C-EBE3358EDADC}"/>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09D677E-A245-6143-BFA3-B4B2737C38D0}" type="slidenum">
              <a:rPr lang="en-GB" altLang="en-US" sz="1200">
                <a:solidFill>
                  <a:srgbClr val="898989"/>
                </a:solidFill>
              </a:rPr>
              <a:pPr>
                <a:spcBef>
                  <a:spcPct val="0"/>
                </a:spcBef>
                <a:buFontTx/>
                <a:buNone/>
              </a:pPr>
              <a:t>3</a:t>
            </a:fld>
            <a:endParaRPr lang="en-GB" altLang="en-US" sz="1200">
              <a:solidFill>
                <a:srgbClr val="898989"/>
              </a:solidFill>
            </a:endParaRPr>
          </a:p>
        </p:txBody>
      </p:sp>
      <p:sp>
        <p:nvSpPr>
          <p:cNvPr id="2" name="Content Placeholder 1">
            <a:extLst>
              <a:ext uri="{FF2B5EF4-FFF2-40B4-BE49-F238E27FC236}">
                <a16:creationId xmlns:a16="http://schemas.microsoft.com/office/drawing/2014/main" id="{A2FCF950-4012-15F0-B279-1361A6BD7D3F}"/>
              </a:ext>
            </a:extLst>
          </p:cNvPr>
          <p:cNvSpPr>
            <a:spLocks noGrp="1"/>
          </p:cNvSpPr>
          <p:nvPr>
            <p:ph idx="1"/>
          </p:nvPr>
        </p:nvSpPr>
        <p:spPr>
          <a:xfrm>
            <a:off x="1981200" y="1052514"/>
            <a:ext cx="8229600" cy="3916363"/>
          </a:xfrm>
        </p:spPr>
        <p:txBody>
          <a:bodyPr/>
          <a:lstStyle/>
          <a:p>
            <a:pPr marL="0" indent="0">
              <a:buNone/>
              <a:defRPr/>
            </a:pPr>
            <a:r>
              <a:rPr lang="en-GB" sz="2800" b="1" i="1" dirty="0"/>
              <a:t>Briefly</a:t>
            </a:r>
          </a:p>
          <a:p>
            <a:pPr marL="0" indent="0" algn="ctr">
              <a:buNone/>
              <a:defRPr/>
            </a:pPr>
            <a:r>
              <a:rPr lang="en-GB" altLang="en-US" sz="2800" dirty="0"/>
              <a:t>My name is Anzhelika Volosianko my student ID is 2440645</a:t>
            </a:r>
          </a:p>
          <a:p>
            <a:pPr marL="0" indent="0" algn="ctr">
              <a:buNone/>
              <a:defRPr/>
            </a:pPr>
            <a:r>
              <a:rPr lang="en-GB" sz="2800" dirty="0"/>
              <a:t>I am going to briefly explain about what a problem-solving skill is where and how people use it </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1C5FB738-49DC-34AE-A0B2-E0926CAB7A9B}"/>
              </a:ext>
            </a:extLst>
          </p:cNvPr>
          <p:cNvSpPr>
            <a:spLocks noGrp="1"/>
          </p:cNvSpPr>
          <p:nvPr>
            <p:ph type="title"/>
          </p:nvPr>
        </p:nvSpPr>
        <p:spPr>
          <a:xfrm>
            <a:off x="2084915" y="3558"/>
            <a:ext cx="8412497" cy="1068480"/>
          </a:xfrm>
        </p:spPr>
        <p:txBody>
          <a:bodyPr/>
          <a:lstStyle/>
          <a:p>
            <a:r>
              <a:rPr lang="en-GB" sz="2800" b="1" dirty="0"/>
              <a:t>What is your chosen skill? </a:t>
            </a:r>
            <a:endParaRPr lang="en-GB" altLang="en-US" sz="2800" i="1" dirty="0">
              <a:solidFill>
                <a:srgbClr val="FF0000"/>
              </a:solidFill>
            </a:endParaRPr>
          </a:p>
        </p:txBody>
      </p:sp>
      <p:sp>
        <p:nvSpPr>
          <p:cNvPr id="19459" name="Content Placeholder 2">
            <a:extLst>
              <a:ext uri="{FF2B5EF4-FFF2-40B4-BE49-F238E27FC236}">
                <a16:creationId xmlns:a16="http://schemas.microsoft.com/office/drawing/2014/main" id="{374D29ED-FE9A-FC14-7792-1D4FB90B404A}"/>
              </a:ext>
            </a:extLst>
          </p:cNvPr>
          <p:cNvSpPr>
            <a:spLocks noGrp="1"/>
          </p:cNvSpPr>
          <p:nvPr>
            <p:ph idx="1"/>
          </p:nvPr>
        </p:nvSpPr>
        <p:spPr>
          <a:xfrm>
            <a:off x="3084786" y="2376653"/>
            <a:ext cx="6656990" cy="1507577"/>
          </a:xfrm>
        </p:spPr>
        <p:txBody>
          <a:bodyPr/>
          <a:lstStyle/>
          <a:p>
            <a:pPr marL="0" indent="0" algn="ctr">
              <a:buNone/>
              <a:defRPr/>
            </a:pPr>
            <a:endParaRPr lang="en-GB" altLang="en-US" b="1" dirty="0">
              <a:solidFill>
                <a:srgbClr val="000000"/>
              </a:solidFill>
            </a:endParaRPr>
          </a:p>
          <a:p>
            <a:pPr>
              <a:defRPr/>
            </a:pPr>
            <a:endParaRPr lang="en-GB" altLang="en-US" dirty="0"/>
          </a:p>
        </p:txBody>
      </p:sp>
      <p:sp>
        <p:nvSpPr>
          <p:cNvPr id="4" name="Date Placeholder 3">
            <a:extLst>
              <a:ext uri="{FF2B5EF4-FFF2-40B4-BE49-F238E27FC236}">
                <a16:creationId xmlns:a16="http://schemas.microsoft.com/office/drawing/2014/main" id="{6B9032B6-384C-9F9E-8665-A5655B1A5781}"/>
              </a:ext>
            </a:extLst>
          </p:cNvPr>
          <p:cNvSpPr>
            <a:spLocks noGrp="1"/>
          </p:cNvSpPr>
          <p:nvPr>
            <p:ph type="dt" sz="quarter" idx="10"/>
          </p:nvPr>
        </p:nvSpPr>
        <p:spPr/>
        <p:txBody>
          <a:bodyPr/>
          <a:lstStyle/>
          <a:p>
            <a:pPr>
              <a:defRPr/>
            </a:pPr>
            <a:fld id="{BF746479-5A54-43D8-9985-034223541E15}" type="datetime1">
              <a:rPr lang="en-GB" altLang="en-US">
                <a:solidFill>
                  <a:prstClr val="black">
                    <a:tint val="75000"/>
                  </a:prstClr>
                </a:solidFill>
                <a:latin typeface="Myriad Pro"/>
              </a:rPr>
              <a:pPr>
                <a:defRPr/>
              </a:pPr>
              <a:t>25/02/2026</a:t>
            </a:fld>
            <a:endParaRPr lang="en-GB" altLang="en-US">
              <a:solidFill>
                <a:prstClr val="black">
                  <a:tint val="75000"/>
                </a:prstClr>
              </a:solidFill>
              <a:latin typeface="Myriad Pro"/>
            </a:endParaRPr>
          </a:p>
        </p:txBody>
      </p:sp>
      <p:sp>
        <p:nvSpPr>
          <p:cNvPr id="9221" name="Slide Number Placeholder 4">
            <a:extLst>
              <a:ext uri="{FF2B5EF4-FFF2-40B4-BE49-F238E27FC236}">
                <a16:creationId xmlns:a16="http://schemas.microsoft.com/office/drawing/2014/main" id="{79782756-9629-FD18-7F1C-3F6526AE18D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4B904670-820E-47CC-86D8-CF3D7CD14D9E}" type="slidenum">
              <a:rPr lang="en-GB" altLang="en-US" sz="900">
                <a:solidFill>
                  <a:srgbClr val="898989"/>
                </a:solidFill>
              </a:rPr>
              <a:pPr fontAlgn="base">
                <a:spcBef>
                  <a:spcPct val="0"/>
                </a:spcBef>
                <a:spcAft>
                  <a:spcPct val="0"/>
                </a:spcAft>
                <a:buNone/>
              </a:pPr>
              <a:t>4</a:t>
            </a:fld>
            <a:endParaRPr lang="en-GB" altLang="en-US" sz="900">
              <a:solidFill>
                <a:srgbClr val="898989"/>
              </a:solidFill>
            </a:endParaRPr>
          </a:p>
        </p:txBody>
      </p:sp>
      <p:sp>
        <p:nvSpPr>
          <p:cNvPr id="5" name="TextBox 4">
            <a:extLst>
              <a:ext uri="{FF2B5EF4-FFF2-40B4-BE49-F238E27FC236}">
                <a16:creationId xmlns:a16="http://schemas.microsoft.com/office/drawing/2014/main" id="{028FA0CD-6774-EDEB-7901-7CC84D67FB82}"/>
              </a:ext>
            </a:extLst>
          </p:cNvPr>
          <p:cNvSpPr txBox="1"/>
          <p:nvPr/>
        </p:nvSpPr>
        <p:spPr>
          <a:xfrm>
            <a:off x="334433" y="928315"/>
            <a:ext cx="11755967" cy="4632037"/>
          </a:xfrm>
          <a:prstGeom prst="rect">
            <a:avLst/>
          </a:prstGeom>
          <a:noFill/>
        </p:spPr>
        <p:txBody>
          <a:bodyPr wrap="square">
            <a:spAutoFit/>
          </a:bodyPr>
          <a:lstStyle/>
          <a:p>
            <a:r>
              <a:rPr lang="en-GB" sz="2000" dirty="0"/>
              <a:t>State which skill you have chosen:</a:t>
            </a:r>
          </a:p>
          <a:p>
            <a:pPr marL="742950" lvl="1" indent="-285750">
              <a:buFont typeface="Arial" panose="020B0604020202020204" pitchFamily="34" charset="0"/>
              <a:buChar char="•"/>
            </a:pPr>
            <a:r>
              <a:rPr lang="en-GB" sz="2000" b="1" dirty="0">
                <a:solidFill>
                  <a:schemeClr val="tx1">
                    <a:lumMod val="95000"/>
                    <a:lumOff val="5000"/>
                  </a:schemeClr>
                </a:solidFill>
              </a:rPr>
              <a:t>Problem Solving</a:t>
            </a:r>
          </a:p>
          <a:p>
            <a:r>
              <a:rPr lang="en-GB" sz="2000" dirty="0"/>
              <a:t>Briefly explain:</a:t>
            </a:r>
          </a:p>
          <a:p>
            <a:pPr lvl="1"/>
            <a:r>
              <a:rPr lang="en-GB" sz="2000" dirty="0"/>
              <a:t>Problem-solving skill is the ability of identifying a problem that comes up, find several possible solutions and finding the best option for that. ( Jonassen, 2011)</a:t>
            </a:r>
          </a:p>
          <a:p>
            <a:pPr lvl="1"/>
            <a:endParaRPr lang="en-GB" sz="2000" dirty="0"/>
          </a:p>
          <a:p>
            <a:pPr lvl="1"/>
            <a:r>
              <a:rPr lang="en-GB" sz="2000" dirty="0"/>
              <a:t>In everyday practice, problem-solving involves recognising a difficulty, gathering relevant information, considering different solutions and implementing the most appropriate one. For example, students use problem-solving skills when managing deadlines, understanding complex academic tasks, or resolving misunderstandings in group work.</a:t>
            </a:r>
          </a:p>
          <a:p>
            <a:pPr lvl="1"/>
            <a:endParaRPr lang="en-GB" sz="2000" dirty="0"/>
          </a:p>
          <a:p>
            <a:pPr lvl="1"/>
            <a:r>
              <a:rPr lang="en-GB" sz="2000" dirty="0"/>
              <a:t>I have developed this skill by breaking down problems into imaginary puzzles and analysing each part of it to find a suitable solution. </a:t>
            </a:r>
          </a:p>
          <a:p>
            <a:pPr lvl="1"/>
            <a:endParaRPr lang="en-GB" sz="2400" dirty="0"/>
          </a:p>
          <a:p>
            <a:endParaRPr lang="en-GB" sz="1100" b="1" i="1"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EE708A69-4880-E756-CF1A-621EA0BA900A}"/>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25/02/2026</a:t>
            </a:fld>
            <a:endParaRPr lang="en-GB" altLang="en-US">
              <a:solidFill>
                <a:prstClr val="black">
                  <a:tint val="75000"/>
                </a:prstClr>
              </a:solidFill>
              <a:latin typeface="Myriad Pro"/>
            </a:endParaRPr>
          </a:p>
        </p:txBody>
      </p:sp>
      <p:sp>
        <p:nvSpPr>
          <p:cNvPr id="11269" name="Slide Number Placeholder 4">
            <a:extLst>
              <a:ext uri="{FF2B5EF4-FFF2-40B4-BE49-F238E27FC236}">
                <a16:creationId xmlns:a16="http://schemas.microsoft.com/office/drawing/2014/main" id="{7A954980-4467-DBA0-058E-E82D5CD11E0E}"/>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04BA63B0-57B7-4749-A8AB-75E15FE4EF80}" type="slidenum">
              <a:rPr lang="en-GB" altLang="en-US" sz="900">
                <a:solidFill>
                  <a:srgbClr val="898989"/>
                </a:solidFill>
              </a:rPr>
              <a:pPr fontAlgn="base">
                <a:spcBef>
                  <a:spcPct val="0"/>
                </a:spcBef>
                <a:spcAft>
                  <a:spcPct val="0"/>
                </a:spcAft>
                <a:buNone/>
              </a:pPr>
              <a:t>5</a:t>
            </a:fld>
            <a:endParaRPr lang="en-GB" altLang="en-US" sz="900">
              <a:solidFill>
                <a:srgbClr val="898989"/>
              </a:solidFill>
            </a:endParaRPr>
          </a:p>
        </p:txBody>
      </p:sp>
      <p:sp>
        <p:nvSpPr>
          <p:cNvPr id="2" name="Title 1">
            <a:extLst>
              <a:ext uri="{FF2B5EF4-FFF2-40B4-BE49-F238E27FC236}">
                <a16:creationId xmlns:a16="http://schemas.microsoft.com/office/drawing/2014/main" id="{1FE8F138-5F23-B989-7BFD-71F5C33065F6}"/>
              </a:ext>
            </a:extLst>
          </p:cNvPr>
          <p:cNvSpPr>
            <a:spLocks noGrp="1"/>
          </p:cNvSpPr>
          <p:nvPr>
            <p:ph type="title"/>
          </p:nvPr>
        </p:nvSpPr>
        <p:spPr>
          <a:xfrm>
            <a:off x="1492513" y="-47007"/>
            <a:ext cx="9206974" cy="1412472"/>
          </a:xfrm>
        </p:spPr>
        <p:txBody>
          <a:bodyPr/>
          <a:lstStyle/>
          <a:p>
            <a:r>
              <a:rPr lang="en-GB" sz="2800" b="1" dirty="0"/>
              <a:t>Importance of (</a:t>
            </a:r>
            <a:r>
              <a:rPr lang="en-GB" sz="2800" b="1" i="1" dirty="0"/>
              <a:t>write the skill here</a:t>
            </a:r>
            <a:r>
              <a:rPr lang="en-GB" sz="2800" b="1" dirty="0"/>
              <a:t>) in professional practice</a:t>
            </a:r>
            <a:endParaRPr lang="en-GB" sz="900" b="1" dirty="0"/>
          </a:p>
        </p:txBody>
      </p:sp>
      <p:sp>
        <p:nvSpPr>
          <p:cNvPr id="10" name="TextBox 9">
            <a:extLst>
              <a:ext uri="{FF2B5EF4-FFF2-40B4-BE49-F238E27FC236}">
                <a16:creationId xmlns:a16="http://schemas.microsoft.com/office/drawing/2014/main" id="{E32E3400-4CF7-D76F-91E6-1E97593C4D9A}"/>
              </a:ext>
            </a:extLst>
          </p:cNvPr>
          <p:cNvSpPr txBox="1"/>
          <p:nvPr/>
        </p:nvSpPr>
        <p:spPr>
          <a:xfrm>
            <a:off x="334433" y="966052"/>
            <a:ext cx="11856719" cy="4093428"/>
          </a:xfrm>
          <a:prstGeom prst="rect">
            <a:avLst/>
          </a:prstGeom>
          <a:noFill/>
        </p:spPr>
        <p:txBody>
          <a:bodyPr wrap="square">
            <a:spAutoFit/>
          </a:bodyPr>
          <a:lstStyle/>
          <a:p>
            <a:r>
              <a:rPr lang="en-GB" sz="2000" dirty="0">
                <a:solidFill>
                  <a:schemeClr val="tx1">
                    <a:lumMod val="95000"/>
                    <a:lumOff val="5000"/>
                  </a:schemeClr>
                </a:solidFill>
              </a:rPr>
              <a:t>How does it support:</a:t>
            </a:r>
          </a:p>
          <a:p>
            <a:r>
              <a:rPr lang="en-GB" sz="2000" dirty="0"/>
              <a:t>Firstly, problem-solving helps staff quickly identify and respond to risks. </a:t>
            </a:r>
          </a:p>
          <a:p>
            <a:r>
              <a:rPr lang="en-GB" sz="2000" dirty="0"/>
              <a:t>Secondly, When a service user’s condition suddenly changes, workers must quickly assess the situation and decide the best course of action to ensure the individual’s safety. </a:t>
            </a:r>
            <a:endParaRPr lang="en-GB" sz="1050" i="1" dirty="0"/>
          </a:p>
          <a:p>
            <a:r>
              <a:rPr lang="en-GB" sz="2000" b="1" dirty="0"/>
              <a:t>Benefits </a:t>
            </a:r>
          </a:p>
          <a:p>
            <a:pPr marL="171450" indent="-171450">
              <a:buFont typeface="Arial" panose="020B0604020202020204" pitchFamily="34" charset="0"/>
              <a:buChar char="•"/>
            </a:pPr>
            <a:r>
              <a:rPr lang="en-GB" sz="2000" dirty="0"/>
              <a:t>Faster service </a:t>
            </a:r>
          </a:p>
          <a:p>
            <a:pPr marL="171450" indent="-171450">
              <a:buFont typeface="Arial" panose="020B0604020202020204" pitchFamily="34" charset="0"/>
              <a:buChar char="•"/>
            </a:pPr>
            <a:r>
              <a:rPr lang="en-GB" sz="2000" dirty="0"/>
              <a:t>Better analysing of a situation </a:t>
            </a:r>
          </a:p>
          <a:p>
            <a:r>
              <a:rPr lang="en-GB" sz="2000" dirty="0"/>
              <a:t>You may also consider:</a:t>
            </a:r>
          </a:p>
          <a:p>
            <a:r>
              <a:rPr lang="en-GB" sz="2000" b="1" dirty="0">
                <a:solidFill>
                  <a:schemeClr val="tx1">
                    <a:lumMod val="95000"/>
                    <a:lumOff val="5000"/>
                  </a:schemeClr>
                </a:solidFill>
              </a:rPr>
              <a:t>Real example </a:t>
            </a:r>
          </a:p>
          <a:p>
            <a:r>
              <a:rPr lang="en-GB" sz="2000" dirty="0">
                <a:solidFill>
                  <a:schemeClr val="tx1">
                    <a:lumMod val="95000"/>
                    <a:lumOff val="5000"/>
                  </a:schemeClr>
                </a:solidFill>
              </a:rPr>
              <a:t>Real case example at Staffordshire hospital</a:t>
            </a:r>
          </a:p>
          <a:p>
            <a:r>
              <a:rPr lang="en-GB" sz="2000" dirty="0">
                <a:solidFill>
                  <a:schemeClr val="tx1">
                    <a:lumMod val="95000"/>
                    <a:lumOff val="5000"/>
                  </a:schemeClr>
                </a:solidFill>
              </a:rPr>
              <a:t>Between 2005 and 2009, patients at the hospital received extremely poor care. Reports revealed:</a:t>
            </a:r>
          </a:p>
          <a:p>
            <a:r>
              <a:rPr lang="en-GB" sz="2000" dirty="0">
                <a:solidFill>
                  <a:schemeClr val="tx1">
                    <a:lumMod val="95000"/>
                    <a:lumOff val="5000"/>
                  </a:schemeClr>
                </a:solidFill>
              </a:rPr>
              <a:t>• Patients being left without food, water, or hygiene support • Staff disregarding serious health concerns</a:t>
            </a:r>
          </a:p>
          <a:p>
            <a:r>
              <a:rPr lang="en-GB" sz="2000" dirty="0">
                <a:solidFill>
                  <a:schemeClr val="tx1">
                    <a:lumMod val="95000"/>
                    <a:lumOff val="5000"/>
                  </a:schemeClr>
                </a:solidFill>
              </a:rPr>
              <a:t> • High mortality rates</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0">
          <a:blip r:embed="rId2">
            <a:alphaModFix amt="80000"/>
            <a:lum/>
          </a:blip>
          <a:srcRect/>
          <a:stretch>
            <a:fillRect l="-20000" r="-20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A33847-0493-6DAA-A30C-328C54DCD8B6}"/>
              </a:ext>
            </a:extLst>
          </p:cNvPr>
          <p:cNvSpPr>
            <a:spLocks noGrp="1"/>
          </p:cNvSpPr>
          <p:nvPr>
            <p:ph type="title"/>
          </p:nvPr>
        </p:nvSpPr>
        <p:spPr>
          <a:xfrm>
            <a:off x="1981200" y="4766"/>
            <a:ext cx="8229600" cy="1143000"/>
          </a:xfrm>
        </p:spPr>
        <p:txBody>
          <a:bodyPr/>
          <a:lstStyle/>
          <a:p>
            <a:r>
              <a:rPr lang="en-GB" sz="2800" b="1" dirty="0"/>
              <a:t>Fishbone diagram</a:t>
            </a:r>
          </a:p>
        </p:txBody>
      </p:sp>
      <p:sp>
        <p:nvSpPr>
          <p:cNvPr id="3" name="Content Placeholder 2">
            <a:extLst>
              <a:ext uri="{FF2B5EF4-FFF2-40B4-BE49-F238E27FC236}">
                <a16:creationId xmlns:a16="http://schemas.microsoft.com/office/drawing/2014/main" id="{857BFAFA-1A27-74B0-A7A9-13BBFEBEE86C}"/>
              </a:ext>
            </a:extLst>
          </p:cNvPr>
          <p:cNvSpPr>
            <a:spLocks noGrp="1"/>
          </p:cNvSpPr>
          <p:nvPr>
            <p:ph idx="1"/>
          </p:nvPr>
        </p:nvSpPr>
        <p:spPr>
          <a:xfrm>
            <a:off x="429986" y="1132799"/>
            <a:ext cx="11332028" cy="4692419"/>
          </a:xfrm>
        </p:spPr>
        <p:txBody>
          <a:bodyPr/>
          <a:lstStyle/>
          <a:p>
            <a:r>
              <a:rPr lang="en-GB" sz="2400" dirty="0"/>
              <a:t>Briefly explain:</a:t>
            </a:r>
          </a:p>
          <a:p>
            <a:pPr marL="0" indent="0">
              <a:buNone/>
            </a:pPr>
            <a:r>
              <a:rPr lang="en-GB" sz="2000" dirty="0"/>
              <a:t>A fishbone diagram is a visual aid that displays the relationship between the various factors that contribute to a particular effect or problem (i.e., causes and effects) in a way that resembles the bone of a fish. (Kumah et al., 2024)</a:t>
            </a:r>
          </a:p>
          <a:p>
            <a:endParaRPr lang="en-GB" sz="2000" dirty="0"/>
          </a:p>
          <a:p>
            <a:r>
              <a:rPr lang="en-GB" sz="2000" dirty="0"/>
              <a:t>The problem that needs the most attention is located at the top of the fishbone diagram.</a:t>
            </a:r>
          </a:p>
          <a:p>
            <a:r>
              <a:rPr lang="en-GB" sz="2000" dirty="0"/>
              <a:t>Long bones are the primary categories of bones.</a:t>
            </a:r>
          </a:p>
          <a:p>
            <a:r>
              <a:rPr lang="en-GB" sz="2000" dirty="0"/>
              <a:t>Short bones are branches of long bones.</a:t>
            </a:r>
          </a:p>
          <a:p>
            <a:r>
              <a:rPr lang="en-GB" sz="2000" dirty="0"/>
              <a:t>Short bones capture the contributing factors and specific causes.</a:t>
            </a:r>
          </a:p>
          <a:p>
            <a:r>
              <a:rPr lang="en-GB" sz="2000" dirty="0"/>
              <a:t>Both bone types demonstrate the relationship between causes and the central issue</a:t>
            </a:r>
            <a:r>
              <a:rPr lang="en-GB" sz="1200" dirty="0"/>
              <a:t>.</a:t>
            </a:r>
          </a:p>
          <a:p>
            <a:endParaRPr lang="en-GB" sz="2400" dirty="0"/>
          </a:p>
        </p:txBody>
      </p:sp>
      <p:sp>
        <p:nvSpPr>
          <p:cNvPr id="4" name="Date Placeholder 3">
            <a:extLst>
              <a:ext uri="{FF2B5EF4-FFF2-40B4-BE49-F238E27FC236}">
                <a16:creationId xmlns:a16="http://schemas.microsoft.com/office/drawing/2014/main" id="{394D8B0A-6FA0-E26A-E62C-349A3F6B6F73}"/>
              </a:ext>
            </a:extLst>
          </p:cNvPr>
          <p:cNvSpPr>
            <a:spLocks noGrp="1"/>
          </p:cNvSpPr>
          <p:nvPr>
            <p:ph type="dt" sz="half" idx="10"/>
          </p:nvPr>
        </p:nvSpPr>
        <p:spPr/>
        <p:txBody>
          <a:bodyPr/>
          <a:lstStyle/>
          <a:p>
            <a:pPr>
              <a:defRPr/>
            </a:pPr>
            <a:fld id="{30226994-B490-4403-8CE4-43D4FD570BBD}" type="datetime1">
              <a:rPr lang="en-GB" altLang="en-US" smtClean="0"/>
              <a:pPr>
                <a:defRPr/>
              </a:pPr>
              <a:t>25/02/2026</a:t>
            </a:fld>
            <a:endParaRPr lang="en-GB" altLang="en-US"/>
          </a:p>
        </p:txBody>
      </p:sp>
      <p:sp>
        <p:nvSpPr>
          <p:cNvPr id="5" name="Slide Number Placeholder 4">
            <a:extLst>
              <a:ext uri="{FF2B5EF4-FFF2-40B4-BE49-F238E27FC236}">
                <a16:creationId xmlns:a16="http://schemas.microsoft.com/office/drawing/2014/main" id="{2D480500-54FD-83EA-2C4B-B1193A4970F2}"/>
              </a:ext>
            </a:extLst>
          </p:cNvPr>
          <p:cNvSpPr>
            <a:spLocks noGrp="1"/>
          </p:cNvSpPr>
          <p:nvPr>
            <p:ph type="sldNum" sz="quarter" idx="12"/>
          </p:nvPr>
        </p:nvSpPr>
        <p:spPr/>
        <p:txBody>
          <a:bodyPr/>
          <a:lstStyle/>
          <a:p>
            <a:pPr>
              <a:defRPr/>
            </a:pPr>
            <a:fld id="{9AFB928A-D6AD-4F2A-B2DD-923741E90643}" type="slidenum">
              <a:rPr lang="en-GB" altLang="en-US" smtClean="0"/>
              <a:pPr>
                <a:defRPr/>
              </a:pPr>
              <a:t>6</a:t>
            </a:fld>
            <a:endParaRPr lang="en-GB" altLang="en-US"/>
          </a:p>
        </p:txBody>
      </p:sp>
    </p:spTree>
    <p:extLst>
      <p:ext uri="{BB962C8B-B14F-4D97-AF65-F5344CB8AC3E}">
        <p14:creationId xmlns:p14="http://schemas.microsoft.com/office/powerpoint/2010/main" val="16639749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158EF-D71F-2BDF-B057-3B59AB77B65C}"/>
              </a:ext>
            </a:extLst>
          </p:cNvPr>
          <p:cNvSpPr>
            <a:spLocks noGrp="1"/>
          </p:cNvSpPr>
          <p:nvPr>
            <p:ph type="title"/>
          </p:nvPr>
        </p:nvSpPr>
        <p:spPr>
          <a:xfrm>
            <a:off x="2013369" y="255476"/>
            <a:ext cx="8229600" cy="797260"/>
          </a:xfrm>
        </p:spPr>
        <p:txBody>
          <a:bodyPr/>
          <a:lstStyle/>
          <a:p>
            <a:r>
              <a:rPr lang="en-GB" sz="2800" b="1" dirty="0"/>
              <a:t>Applying this skill in practice</a:t>
            </a:r>
            <a:br>
              <a:rPr lang="en-GB" sz="2800" dirty="0"/>
            </a:br>
            <a:endParaRPr lang="en-GB" sz="2800" b="1" dirty="0"/>
          </a:p>
        </p:txBody>
      </p:sp>
      <p:sp>
        <p:nvSpPr>
          <p:cNvPr id="3" name="Content Placeholder 2">
            <a:extLst>
              <a:ext uri="{FF2B5EF4-FFF2-40B4-BE49-F238E27FC236}">
                <a16:creationId xmlns:a16="http://schemas.microsoft.com/office/drawing/2014/main" id="{D269A12E-089F-65A6-1AAB-F01DB5F08F07}"/>
              </a:ext>
            </a:extLst>
          </p:cNvPr>
          <p:cNvSpPr>
            <a:spLocks noGrp="1"/>
          </p:cNvSpPr>
          <p:nvPr>
            <p:ph idx="1"/>
          </p:nvPr>
        </p:nvSpPr>
        <p:spPr>
          <a:xfrm>
            <a:off x="243840" y="764704"/>
            <a:ext cx="11673840" cy="4968552"/>
          </a:xfrm>
        </p:spPr>
        <p:txBody>
          <a:bodyPr/>
          <a:lstStyle/>
          <a:p>
            <a:pPr marL="0" indent="0">
              <a:buNone/>
            </a:pPr>
            <a:r>
              <a:rPr lang="en-GB" sz="2000" dirty="0">
                <a:solidFill>
                  <a:schemeClr val="tx1">
                    <a:lumMod val="95000"/>
                    <a:lumOff val="5000"/>
                  </a:schemeClr>
                </a:solidFill>
              </a:rPr>
              <a:t>I’m a nurse working on a hospital ward. My patient keeps refusing to take her prescribed medication. </a:t>
            </a:r>
            <a:r>
              <a:rPr lang="en-GB" sz="2000" b="1" dirty="0">
                <a:solidFill>
                  <a:schemeClr val="tx1">
                    <a:lumMod val="95000"/>
                    <a:lumOff val="5000"/>
                  </a:schemeClr>
                </a:solidFill>
              </a:rPr>
              <a:t>Using Fishbone diagram to solve it </a:t>
            </a:r>
          </a:p>
          <a:p>
            <a:pPr marL="0" indent="0">
              <a:buNone/>
            </a:pPr>
            <a:r>
              <a:rPr lang="en-GB" sz="2000" dirty="0">
                <a:solidFill>
                  <a:schemeClr val="tx1">
                    <a:lumMod val="95000"/>
                    <a:lumOff val="5000"/>
                  </a:schemeClr>
                </a:solidFill>
              </a:rPr>
              <a:t>The fishbone diagram aids me in identifying the underlying reason for her resistance, rather than resorting to coercion or neglecting </a:t>
            </a:r>
          </a:p>
          <a:p>
            <a:pPr marL="0" indent="0">
              <a:buNone/>
            </a:pPr>
            <a:r>
              <a:rPr lang="en-GB" sz="2000" dirty="0">
                <a:solidFill>
                  <a:schemeClr val="tx1">
                    <a:lumMod val="95000"/>
                    <a:lumOff val="5000"/>
                  </a:schemeClr>
                </a:solidFill>
              </a:rPr>
              <a:t>her.</a:t>
            </a:r>
          </a:p>
        </p:txBody>
      </p:sp>
      <p:sp>
        <p:nvSpPr>
          <p:cNvPr id="4" name="Date Placeholder 3">
            <a:extLst>
              <a:ext uri="{FF2B5EF4-FFF2-40B4-BE49-F238E27FC236}">
                <a16:creationId xmlns:a16="http://schemas.microsoft.com/office/drawing/2014/main" id="{43505478-C626-3663-665D-AC19DC80AA4E}"/>
              </a:ext>
            </a:extLst>
          </p:cNvPr>
          <p:cNvSpPr>
            <a:spLocks noGrp="1"/>
          </p:cNvSpPr>
          <p:nvPr>
            <p:ph type="dt" sz="half" idx="10"/>
          </p:nvPr>
        </p:nvSpPr>
        <p:spPr/>
        <p:txBody>
          <a:bodyPr/>
          <a:lstStyle/>
          <a:p>
            <a:pPr>
              <a:defRPr/>
            </a:pPr>
            <a:fld id="{30226994-B490-4403-8CE4-43D4FD570BBD}" type="datetime1">
              <a:rPr lang="en-GB" altLang="en-US" smtClean="0"/>
              <a:pPr>
                <a:defRPr/>
              </a:pPr>
              <a:t>25/02/2026</a:t>
            </a:fld>
            <a:endParaRPr lang="en-GB" altLang="en-US"/>
          </a:p>
        </p:txBody>
      </p:sp>
      <p:sp>
        <p:nvSpPr>
          <p:cNvPr id="5" name="Slide Number Placeholder 4">
            <a:extLst>
              <a:ext uri="{FF2B5EF4-FFF2-40B4-BE49-F238E27FC236}">
                <a16:creationId xmlns:a16="http://schemas.microsoft.com/office/drawing/2014/main" id="{C64B2B4C-291A-E39F-7662-184F83BAF735}"/>
              </a:ext>
            </a:extLst>
          </p:cNvPr>
          <p:cNvSpPr>
            <a:spLocks noGrp="1"/>
          </p:cNvSpPr>
          <p:nvPr>
            <p:ph type="sldNum" sz="quarter" idx="12"/>
          </p:nvPr>
        </p:nvSpPr>
        <p:spPr/>
        <p:txBody>
          <a:bodyPr/>
          <a:lstStyle/>
          <a:p>
            <a:pPr>
              <a:defRPr/>
            </a:pPr>
            <a:fld id="{9AFB928A-D6AD-4F2A-B2DD-923741E90643}" type="slidenum">
              <a:rPr lang="en-GB" altLang="en-US" smtClean="0"/>
              <a:pPr>
                <a:defRPr/>
              </a:pPr>
              <a:t>7</a:t>
            </a:fld>
            <a:endParaRPr lang="en-GB" altLang="en-US"/>
          </a:p>
        </p:txBody>
      </p:sp>
      <p:graphicFrame>
        <p:nvGraphicFramePr>
          <p:cNvPr id="6" name="Table 5">
            <a:extLst>
              <a:ext uri="{FF2B5EF4-FFF2-40B4-BE49-F238E27FC236}">
                <a16:creationId xmlns:a16="http://schemas.microsoft.com/office/drawing/2014/main" id="{24BEA617-9F72-84FF-D5B0-4EC43E308796}"/>
              </a:ext>
            </a:extLst>
          </p:cNvPr>
          <p:cNvGraphicFramePr>
            <a:graphicFrameLocks noGrp="1"/>
          </p:cNvGraphicFramePr>
          <p:nvPr>
            <p:extLst>
              <p:ext uri="{D42A27DB-BD31-4B8C-83A1-F6EECF244321}">
                <p14:modId xmlns:p14="http://schemas.microsoft.com/office/powerpoint/2010/main" val="3735325755"/>
              </p:ext>
            </p:extLst>
          </p:nvPr>
        </p:nvGraphicFramePr>
        <p:xfrm>
          <a:off x="274320" y="2611120"/>
          <a:ext cx="11490960" cy="2865120"/>
        </p:xfrm>
        <a:graphic>
          <a:graphicData uri="http://schemas.openxmlformats.org/drawingml/2006/table">
            <a:tbl>
              <a:tblPr firstRow="1" bandRow="1">
                <a:tableStyleId>{D113A9D2-9D6B-4929-AA2D-F23B5EE8CBE7}</a:tableStyleId>
              </a:tblPr>
              <a:tblGrid>
                <a:gridCol w="5745480">
                  <a:extLst>
                    <a:ext uri="{9D8B030D-6E8A-4147-A177-3AD203B41FA5}">
                      <a16:colId xmlns:a16="http://schemas.microsoft.com/office/drawing/2014/main" val="3344481042"/>
                    </a:ext>
                  </a:extLst>
                </a:gridCol>
                <a:gridCol w="5745480">
                  <a:extLst>
                    <a:ext uri="{9D8B030D-6E8A-4147-A177-3AD203B41FA5}">
                      <a16:colId xmlns:a16="http://schemas.microsoft.com/office/drawing/2014/main" val="3559543882"/>
                    </a:ext>
                  </a:extLst>
                </a:gridCol>
              </a:tblGrid>
              <a:tr h="477520">
                <a:tc>
                  <a:txBody>
                    <a:bodyPr/>
                    <a:lstStyle/>
                    <a:p>
                      <a:r>
                        <a:rPr lang="en-GB" dirty="0"/>
                        <a:t>Category</a:t>
                      </a:r>
                    </a:p>
                  </a:txBody>
                  <a:tcPr/>
                </a:tc>
                <a:tc>
                  <a:txBody>
                    <a:bodyPr/>
                    <a:lstStyle/>
                    <a:p>
                      <a:r>
                        <a:rPr lang="en-GB" dirty="0"/>
                        <a:t> Possible causes</a:t>
                      </a:r>
                    </a:p>
                  </a:txBody>
                  <a:tcPr/>
                </a:tc>
                <a:extLst>
                  <a:ext uri="{0D108BD9-81ED-4DB2-BD59-A6C34878D82A}">
                    <a16:rowId xmlns:a16="http://schemas.microsoft.com/office/drawing/2014/main" val="4281440395"/>
                  </a:ext>
                </a:extLst>
              </a:tr>
              <a:tr h="477520">
                <a:tc>
                  <a:txBody>
                    <a:bodyPr/>
                    <a:lstStyle/>
                    <a:p>
                      <a:r>
                        <a:rPr lang="en-GB" dirty="0"/>
                        <a:t>Patient </a:t>
                      </a:r>
                    </a:p>
                  </a:txBody>
                  <a:tcPr/>
                </a:tc>
                <a:tc>
                  <a:txBody>
                    <a:bodyPr/>
                    <a:lstStyle/>
                    <a:p>
                      <a:r>
                        <a:rPr lang="en-GB" dirty="0"/>
                        <a:t>Not understanding, why she needs it </a:t>
                      </a:r>
                    </a:p>
                  </a:txBody>
                  <a:tcPr/>
                </a:tc>
                <a:extLst>
                  <a:ext uri="{0D108BD9-81ED-4DB2-BD59-A6C34878D82A}">
                    <a16:rowId xmlns:a16="http://schemas.microsoft.com/office/drawing/2014/main" val="2453768681"/>
                  </a:ext>
                </a:extLst>
              </a:tr>
              <a:tr h="477520">
                <a:tc>
                  <a:txBody>
                    <a:bodyPr/>
                    <a:lstStyle/>
                    <a:p>
                      <a:r>
                        <a:rPr lang="en-GB" dirty="0"/>
                        <a:t>Communication </a:t>
                      </a:r>
                    </a:p>
                  </a:txBody>
                  <a:tcPr/>
                </a:tc>
                <a:tc>
                  <a:txBody>
                    <a:bodyPr/>
                    <a:lstStyle/>
                    <a:p>
                      <a:r>
                        <a:rPr lang="en-GB" dirty="0"/>
                        <a:t>Language or hearing </a:t>
                      </a:r>
                      <a:r>
                        <a:rPr lang="en-GB" dirty="0" err="1"/>
                        <a:t>barier</a:t>
                      </a:r>
                      <a:r>
                        <a:rPr lang="en-GB" dirty="0"/>
                        <a:t>  </a:t>
                      </a:r>
                    </a:p>
                  </a:txBody>
                  <a:tcPr/>
                </a:tc>
                <a:extLst>
                  <a:ext uri="{0D108BD9-81ED-4DB2-BD59-A6C34878D82A}">
                    <a16:rowId xmlns:a16="http://schemas.microsoft.com/office/drawing/2014/main" val="2776416264"/>
                  </a:ext>
                </a:extLst>
              </a:tr>
              <a:tr h="477520">
                <a:tc>
                  <a:txBody>
                    <a:bodyPr/>
                    <a:lstStyle/>
                    <a:p>
                      <a:r>
                        <a:rPr lang="en-GB" dirty="0"/>
                        <a:t>Medication</a:t>
                      </a:r>
                    </a:p>
                  </a:txBody>
                  <a:tcPr/>
                </a:tc>
                <a:tc>
                  <a:txBody>
                    <a:bodyPr/>
                    <a:lstStyle/>
                    <a:p>
                      <a:r>
                        <a:rPr lang="en-GB" dirty="0"/>
                        <a:t>Too many pills at once </a:t>
                      </a:r>
                    </a:p>
                  </a:txBody>
                  <a:tcPr/>
                </a:tc>
                <a:extLst>
                  <a:ext uri="{0D108BD9-81ED-4DB2-BD59-A6C34878D82A}">
                    <a16:rowId xmlns:a16="http://schemas.microsoft.com/office/drawing/2014/main" val="3570795395"/>
                  </a:ext>
                </a:extLst>
              </a:tr>
              <a:tr h="477520">
                <a:tc>
                  <a:txBody>
                    <a:bodyPr/>
                    <a:lstStyle/>
                    <a:p>
                      <a:r>
                        <a:rPr lang="en-GB" dirty="0"/>
                        <a:t>Environment </a:t>
                      </a:r>
                    </a:p>
                  </a:txBody>
                  <a:tcPr/>
                </a:tc>
                <a:tc>
                  <a:txBody>
                    <a:bodyPr/>
                    <a:lstStyle/>
                    <a:p>
                      <a:r>
                        <a:rPr lang="en-GB" dirty="0"/>
                        <a:t>Lack of privacy </a:t>
                      </a:r>
                    </a:p>
                  </a:txBody>
                  <a:tcPr/>
                </a:tc>
                <a:extLst>
                  <a:ext uri="{0D108BD9-81ED-4DB2-BD59-A6C34878D82A}">
                    <a16:rowId xmlns:a16="http://schemas.microsoft.com/office/drawing/2014/main" val="3811767974"/>
                  </a:ext>
                </a:extLst>
              </a:tr>
              <a:tr h="477520">
                <a:tc>
                  <a:txBody>
                    <a:bodyPr/>
                    <a:lstStyle/>
                    <a:p>
                      <a:r>
                        <a:rPr lang="en-GB" dirty="0"/>
                        <a:t>Staff</a:t>
                      </a:r>
                    </a:p>
                  </a:txBody>
                  <a:tcPr/>
                </a:tc>
                <a:tc>
                  <a:txBody>
                    <a:bodyPr/>
                    <a:lstStyle/>
                    <a:p>
                      <a:r>
                        <a:rPr lang="en-GB" dirty="0"/>
                        <a:t>Different staff each time </a:t>
                      </a:r>
                    </a:p>
                  </a:txBody>
                  <a:tcPr/>
                </a:tc>
                <a:extLst>
                  <a:ext uri="{0D108BD9-81ED-4DB2-BD59-A6C34878D82A}">
                    <a16:rowId xmlns:a16="http://schemas.microsoft.com/office/drawing/2014/main" val="3736941389"/>
                  </a:ext>
                </a:extLst>
              </a:tr>
            </a:tbl>
          </a:graphicData>
        </a:graphic>
      </p:graphicFrame>
    </p:spTree>
    <p:extLst>
      <p:ext uri="{BB962C8B-B14F-4D97-AF65-F5344CB8AC3E}">
        <p14:creationId xmlns:p14="http://schemas.microsoft.com/office/powerpoint/2010/main" val="15572864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9C640B6-F2AC-AC8D-4399-506C104520BE}"/>
            </a:ext>
          </a:extLst>
        </p:cNvPr>
        <p:cNvGrpSpPr/>
        <p:nvPr/>
      </p:nvGrpSpPr>
      <p:grpSpPr>
        <a:xfrm>
          <a:off x="0" y="0"/>
          <a:ext cx="0" cy="0"/>
          <a:chOff x="0" y="0"/>
          <a:chExt cx="0" cy="0"/>
        </a:xfrm>
      </p:grpSpPr>
      <p:sp>
        <p:nvSpPr>
          <p:cNvPr id="12290" name="Title 1">
            <a:extLst>
              <a:ext uri="{FF2B5EF4-FFF2-40B4-BE49-F238E27FC236}">
                <a16:creationId xmlns:a16="http://schemas.microsoft.com/office/drawing/2014/main" id="{85B035FA-5F88-1AC0-857B-B1F5FC3CCC0F}"/>
              </a:ext>
            </a:extLst>
          </p:cNvPr>
          <p:cNvSpPr>
            <a:spLocks noGrp="1"/>
          </p:cNvSpPr>
          <p:nvPr>
            <p:ph type="title"/>
          </p:nvPr>
        </p:nvSpPr>
        <p:spPr>
          <a:xfrm>
            <a:off x="2236470" y="307340"/>
            <a:ext cx="7719060" cy="857250"/>
          </a:xfrm>
        </p:spPr>
        <p:txBody>
          <a:bodyPr/>
          <a:lstStyle/>
          <a:p>
            <a:r>
              <a:rPr lang="en-GB" altLang="en-US" sz="2800" b="1" dirty="0">
                <a:solidFill>
                  <a:schemeClr val="tx1">
                    <a:lumMod val="95000"/>
                    <a:lumOff val="5000"/>
                  </a:schemeClr>
                </a:solidFill>
              </a:rPr>
              <a:t>Appling this skill in practice</a:t>
            </a:r>
          </a:p>
        </p:txBody>
      </p:sp>
      <p:sp>
        <p:nvSpPr>
          <p:cNvPr id="12291" name="Content Placeholder 2">
            <a:extLst>
              <a:ext uri="{FF2B5EF4-FFF2-40B4-BE49-F238E27FC236}">
                <a16:creationId xmlns:a16="http://schemas.microsoft.com/office/drawing/2014/main" id="{2E200A88-55D4-F532-8BEA-AD1B9B59D804}"/>
              </a:ext>
            </a:extLst>
          </p:cNvPr>
          <p:cNvSpPr>
            <a:spLocks noGrp="1"/>
          </p:cNvSpPr>
          <p:nvPr>
            <p:ph idx="1"/>
          </p:nvPr>
        </p:nvSpPr>
        <p:spPr>
          <a:xfrm>
            <a:off x="334433" y="1164590"/>
            <a:ext cx="11603567" cy="2937272"/>
          </a:xfrm>
        </p:spPr>
        <p:txBody>
          <a:bodyPr/>
          <a:lstStyle/>
          <a:p>
            <a:pPr marL="0" indent="0">
              <a:buNone/>
            </a:pPr>
            <a:r>
              <a:rPr lang="en-GB" altLang="en-US" sz="2000" dirty="0"/>
              <a:t>After investigation, The root cause at the bottom now reads: “She lacked sufficient privacy on the ward and was being prescribed an excessive number of pills simultaneously, which felt overwhelming.”</a:t>
            </a:r>
          </a:p>
          <a:p>
            <a:pPr marL="0" indent="0">
              <a:buNone/>
            </a:pPr>
            <a:r>
              <a:rPr lang="en-GB" altLang="en-US" sz="2000" b="1" dirty="0">
                <a:solidFill>
                  <a:schemeClr val="tx1">
                    <a:lumMod val="95000"/>
                    <a:lumOff val="5000"/>
                  </a:schemeClr>
                </a:solidFill>
              </a:rPr>
              <a:t>The solution </a:t>
            </a:r>
          </a:p>
          <a:p>
            <a:r>
              <a:rPr lang="en-GB" altLang="en-US" sz="2000" dirty="0"/>
              <a:t>Give her more privacy</a:t>
            </a:r>
          </a:p>
          <a:p>
            <a:r>
              <a:rPr lang="en-GB" altLang="en-US" sz="2000" dirty="0"/>
              <a:t>Explain the impotence of her medication or adjust the dosage of her medication </a:t>
            </a:r>
          </a:p>
          <a:p>
            <a:pPr marL="0" indent="0">
              <a:buNone/>
            </a:pPr>
            <a:r>
              <a:rPr lang="en-GB" altLang="en-US" sz="2000" b="1" dirty="0"/>
              <a:t>Impact on care </a:t>
            </a:r>
          </a:p>
          <a:p>
            <a:r>
              <a:rPr lang="en-GB" altLang="en-US" sz="2000" dirty="0"/>
              <a:t>Medication is taken correctly </a:t>
            </a:r>
          </a:p>
          <a:p>
            <a:r>
              <a:rPr lang="en-GB" altLang="en-US" sz="2000" dirty="0"/>
              <a:t>She feels respected </a:t>
            </a:r>
          </a:p>
          <a:p>
            <a:pPr marL="0" indent="0">
              <a:buNone/>
            </a:pPr>
            <a:r>
              <a:rPr lang="en-GB" altLang="en-US" sz="2000" dirty="0"/>
              <a:t> </a:t>
            </a:r>
          </a:p>
        </p:txBody>
      </p:sp>
      <p:sp>
        <p:nvSpPr>
          <p:cNvPr id="4" name="Date Placeholder 3">
            <a:extLst>
              <a:ext uri="{FF2B5EF4-FFF2-40B4-BE49-F238E27FC236}">
                <a16:creationId xmlns:a16="http://schemas.microsoft.com/office/drawing/2014/main" id="{5C9EC09C-E744-849C-E913-1E9302C65F8D}"/>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22/03/2026</a:t>
            </a:fld>
            <a:endParaRPr lang="en-GB" altLang="en-US">
              <a:solidFill>
                <a:prstClr val="black">
                  <a:tint val="75000"/>
                </a:prstClr>
              </a:solidFill>
              <a:latin typeface="Myriad Pro"/>
            </a:endParaRPr>
          </a:p>
        </p:txBody>
      </p:sp>
      <p:sp>
        <p:nvSpPr>
          <p:cNvPr id="12293" name="Slide Number Placeholder 4">
            <a:extLst>
              <a:ext uri="{FF2B5EF4-FFF2-40B4-BE49-F238E27FC236}">
                <a16:creationId xmlns:a16="http://schemas.microsoft.com/office/drawing/2014/main" id="{AB80348F-DE91-8B6D-CE09-462A2832148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2F02BF59-C96F-4ED8-9D13-E093DFC18094}" type="slidenum">
              <a:rPr lang="en-GB" altLang="en-US" sz="900">
                <a:solidFill>
                  <a:srgbClr val="898989"/>
                </a:solidFill>
              </a:rPr>
              <a:pPr fontAlgn="base">
                <a:spcBef>
                  <a:spcPct val="0"/>
                </a:spcBef>
                <a:spcAft>
                  <a:spcPct val="0"/>
                </a:spcAft>
                <a:buNone/>
              </a:pPr>
              <a:t>8</a:t>
            </a:fld>
            <a:endParaRPr lang="en-GB" altLang="en-US" sz="900">
              <a:solidFill>
                <a:srgbClr val="898989"/>
              </a:solidFill>
            </a:endParaRPr>
          </a:p>
        </p:txBody>
      </p:sp>
    </p:spTree>
    <p:extLst>
      <p:ext uri="{BB962C8B-B14F-4D97-AF65-F5344CB8AC3E}">
        <p14:creationId xmlns:p14="http://schemas.microsoft.com/office/powerpoint/2010/main" val="11657543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0BAAAF84-50A1-E0F8-EF89-8F44E2FA1ACC}"/>
              </a:ext>
            </a:extLst>
          </p:cNvPr>
          <p:cNvSpPr>
            <a:spLocks noGrp="1"/>
          </p:cNvSpPr>
          <p:nvPr>
            <p:ph type="title"/>
          </p:nvPr>
        </p:nvSpPr>
        <p:spPr>
          <a:xfrm>
            <a:off x="1613756" y="339726"/>
            <a:ext cx="8964488" cy="1217067"/>
          </a:xfrm>
        </p:spPr>
        <p:txBody>
          <a:bodyPr/>
          <a:lstStyle/>
          <a:p>
            <a:r>
              <a:rPr lang="en-GB" sz="2800" b="1" dirty="0"/>
              <a:t>How does this skill support my future career?</a:t>
            </a:r>
            <a:br>
              <a:rPr lang="en-GB" sz="2800" dirty="0"/>
            </a:br>
            <a:endParaRPr lang="en-GB" altLang="en-US" sz="2800" b="1" dirty="0">
              <a:solidFill>
                <a:srgbClr val="FF0000"/>
              </a:solidFill>
            </a:endParaRPr>
          </a:p>
        </p:txBody>
      </p:sp>
      <p:sp>
        <p:nvSpPr>
          <p:cNvPr id="12291" name="Content Placeholder 2">
            <a:extLst>
              <a:ext uri="{FF2B5EF4-FFF2-40B4-BE49-F238E27FC236}">
                <a16:creationId xmlns:a16="http://schemas.microsoft.com/office/drawing/2014/main" id="{DA8DF68F-34C4-285F-B4A1-B6E08AE08A8B}"/>
              </a:ext>
            </a:extLst>
          </p:cNvPr>
          <p:cNvSpPr>
            <a:spLocks noGrp="1"/>
          </p:cNvSpPr>
          <p:nvPr>
            <p:ph idx="1"/>
          </p:nvPr>
        </p:nvSpPr>
        <p:spPr>
          <a:xfrm>
            <a:off x="522515" y="1448780"/>
            <a:ext cx="11310257" cy="3960440"/>
          </a:xfrm>
        </p:spPr>
        <p:txBody>
          <a:bodyPr/>
          <a:lstStyle/>
          <a:p>
            <a:pPr marL="0" indent="0">
              <a:buNone/>
            </a:pPr>
            <a:r>
              <a:rPr lang="en-GB" altLang="en-US" sz="2000" dirty="0"/>
              <a:t>Problem-solving is a crucial skill in nursing, as healthcare is constantly evolving and presenting daily challenges. As a future nurse, employers expect me to exhibit this skill from the very beginning, utilising critical thinking and rapid decision-making to implement practical solutions that enhance patient outcomes. In my own practice, applying the fishbone diagram facilitated analytical thinking, the identification of the root causes of situations, and a calm, structured response rather than impulsive reactions. This skill will directly support my future career in health and social care by enabling me to confidently handle unexpected situations, deliver safer and higher-quality care, and contribute meaningfully to my team.</a:t>
            </a:r>
          </a:p>
        </p:txBody>
      </p:sp>
      <p:sp>
        <p:nvSpPr>
          <p:cNvPr id="4" name="Date Placeholder 3">
            <a:extLst>
              <a:ext uri="{FF2B5EF4-FFF2-40B4-BE49-F238E27FC236}">
                <a16:creationId xmlns:a16="http://schemas.microsoft.com/office/drawing/2014/main" id="{54C78844-55BE-72BC-2BDC-95FC6762D9C7}"/>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25/02/2026</a:t>
            </a:fld>
            <a:endParaRPr lang="en-GB" altLang="en-US">
              <a:solidFill>
                <a:prstClr val="black">
                  <a:tint val="75000"/>
                </a:prstClr>
              </a:solidFill>
              <a:latin typeface="Myriad Pro"/>
            </a:endParaRPr>
          </a:p>
        </p:txBody>
      </p:sp>
      <p:sp>
        <p:nvSpPr>
          <p:cNvPr id="12293" name="Slide Number Placeholder 4">
            <a:extLst>
              <a:ext uri="{FF2B5EF4-FFF2-40B4-BE49-F238E27FC236}">
                <a16:creationId xmlns:a16="http://schemas.microsoft.com/office/drawing/2014/main" id="{A34A8D67-C446-5B89-B913-CA27928CE4F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2F02BF59-C96F-4ED8-9D13-E093DFC18094}" type="slidenum">
              <a:rPr lang="en-GB" altLang="en-US" sz="900">
                <a:solidFill>
                  <a:srgbClr val="898989"/>
                </a:solidFill>
              </a:rPr>
              <a:pPr fontAlgn="base">
                <a:spcBef>
                  <a:spcPct val="0"/>
                </a:spcBef>
                <a:spcAft>
                  <a:spcPct val="0"/>
                </a:spcAft>
                <a:buNone/>
              </a:pPr>
              <a:t>9</a:t>
            </a:fld>
            <a:endParaRPr lang="en-GB" altLang="en-US" sz="900">
              <a:solidFill>
                <a:srgbClr val="898989"/>
              </a:solidFil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0BAAAF84-50A1-E0F8-EF89-8F44E2FA1ACC}"/>
              </a:ext>
            </a:extLst>
          </p:cNvPr>
          <p:cNvSpPr>
            <a:spLocks noGrp="1"/>
          </p:cNvSpPr>
          <p:nvPr>
            <p:ph type="title"/>
          </p:nvPr>
        </p:nvSpPr>
        <p:spPr>
          <a:xfrm>
            <a:off x="3009900" y="1028700"/>
            <a:ext cx="6172200" cy="857250"/>
          </a:xfrm>
        </p:spPr>
        <p:txBody>
          <a:bodyPr/>
          <a:lstStyle/>
          <a:p>
            <a:r>
              <a:rPr lang="en-GB" altLang="en-US" b="1"/>
              <a:t>Conclusion</a:t>
            </a:r>
            <a:endParaRPr lang="en-GB" altLang="en-US" b="1" i="1">
              <a:solidFill>
                <a:srgbClr val="FF0000"/>
              </a:solidFill>
            </a:endParaRPr>
          </a:p>
        </p:txBody>
      </p:sp>
      <p:sp>
        <p:nvSpPr>
          <p:cNvPr id="12291" name="Content Placeholder 2">
            <a:extLst>
              <a:ext uri="{FF2B5EF4-FFF2-40B4-BE49-F238E27FC236}">
                <a16:creationId xmlns:a16="http://schemas.microsoft.com/office/drawing/2014/main" id="{DA8DF68F-34C4-285F-B4A1-B6E08AE08A8B}"/>
              </a:ext>
            </a:extLst>
          </p:cNvPr>
          <p:cNvSpPr>
            <a:spLocks noGrp="1"/>
          </p:cNvSpPr>
          <p:nvPr>
            <p:ph idx="1"/>
          </p:nvPr>
        </p:nvSpPr>
        <p:spPr>
          <a:xfrm>
            <a:off x="599440" y="2057401"/>
            <a:ext cx="10718800" cy="2937272"/>
          </a:xfrm>
        </p:spPr>
        <p:txBody>
          <a:bodyPr/>
          <a:lstStyle/>
          <a:p>
            <a:pPr marL="0" indent="0" algn="ctr">
              <a:buNone/>
            </a:pPr>
            <a:r>
              <a:rPr lang="en-GB" altLang="en-US" sz="2000" dirty="0"/>
              <a:t>In conclusion, problem-solving is a crucial skill in nursing that ensures safe and effective care. The fishbone diagram supports this by offering a systematic approach to pinpointing root causes rather than merely addressing superficial issues. This empowers me with the essential critical thinking skills required for my future nursing career.</a:t>
            </a:r>
          </a:p>
        </p:txBody>
      </p:sp>
      <p:sp>
        <p:nvSpPr>
          <p:cNvPr id="4" name="Date Placeholder 3">
            <a:extLst>
              <a:ext uri="{FF2B5EF4-FFF2-40B4-BE49-F238E27FC236}">
                <a16:creationId xmlns:a16="http://schemas.microsoft.com/office/drawing/2014/main" id="{54C78844-55BE-72BC-2BDC-95FC6762D9C7}"/>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25/02/2026</a:t>
            </a:fld>
            <a:endParaRPr lang="en-GB" altLang="en-US">
              <a:solidFill>
                <a:prstClr val="black">
                  <a:tint val="75000"/>
                </a:prstClr>
              </a:solidFill>
              <a:latin typeface="Myriad Pro"/>
            </a:endParaRPr>
          </a:p>
        </p:txBody>
      </p:sp>
      <p:sp>
        <p:nvSpPr>
          <p:cNvPr id="12293" name="Slide Number Placeholder 4">
            <a:extLst>
              <a:ext uri="{FF2B5EF4-FFF2-40B4-BE49-F238E27FC236}">
                <a16:creationId xmlns:a16="http://schemas.microsoft.com/office/drawing/2014/main" id="{A34A8D67-C446-5B89-B913-CA27928CE4F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2F02BF59-C96F-4ED8-9D13-E093DFC18094}" type="slidenum">
              <a:rPr lang="en-GB" altLang="en-US" sz="900">
                <a:solidFill>
                  <a:srgbClr val="898989"/>
                </a:solidFill>
              </a:rPr>
              <a:pPr fontAlgn="base">
                <a:spcBef>
                  <a:spcPct val="0"/>
                </a:spcBef>
                <a:spcAft>
                  <a:spcPct val="0"/>
                </a:spcAft>
                <a:buNone/>
              </a:pPr>
              <a:t>10</a:t>
            </a:fld>
            <a:endParaRPr lang="en-GB" altLang="en-US" sz="900">
              <a:solidFill>
                <a:srgbClr val="898989"/>
              </a:solidFill>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3D80977B-0105-4BDE-DF54-D9B0E773C891}"/>
              </a:ext>
            </a:extLst>
          </p:cNvPr>
          <p:cNvSpPr>
            <a:spLocks noGrp="1"/>
          </p:cNvSpPr>
          <p:nvPr>
            <p:ph type="title"/>
          </p:nvPr>
        </p:nvSpPr>
        <p:spPr/>
        <p:txBody>
          <a:bodyPr/>
          <a:lstStyle/>
          <a:p>
            <a:r>
              <a:rPr lang="en-GB" altLang="en-US" b="1" dirty="0">
                <a:solidFill>
                  <a:srgbClr val="000000"/>
                </a:solidFill>
              </a:rPr>
              <a:t>References List</a:t>
            </a:r>
            <a:endParaRPr lang="en-GB" altLang="en-US" dirty="0">
              <a:solidFill>
                <a:srgbClr val="FF0000"/>
              </a:solidFill>
            </a:endParaRPr>
          </a:p>
        </p:txBody>
      </p:sp>
      <p:sp>
        <p:nvSpPr>
          <p:cNvPr id="13315" name="Content Placeholder 2">
            <a:extLst>
              <a:ext uri="{FF2B5EF4-FFF2-40B4-BE49-F238E27FC236}">
                <a16:creationId xmlns:a16="http://schemas.microsoft.com/office/drawing/2014/main" id="{50070DAB-396E-DF77-4036-1E44F9E2CD8C}"/>
              </a:ext>
            </a:extLst>
          </p:cNvPr>
          <p:cNvSpPr>
            <a:spLocks noGrp="1"/>
          </p:cNvSpPr>
          <p:nvPr>
            <p:ph idx="1"/>
          </p:nvPr>
        </p:nvSpPr>
        <p:spPr>
          <a:xfrm>
            <a:off x="650421" y="1168402"/>
            <a:ext cx="10891158" cy="4013198"/>
          </a:xfrm>
        </p:spPr>
        <p:txBody>
          <a:bodyPr/>
          <a:lstStyle/>
          <a:p>
            <a:pPr marL="0" indent="0">
              <a:buNone/>
            </a:pPr>
            <a:r>
              <a:rPr lang="en-GB" altLang="en-US" sz="1200" dirty="0"/>
              <a:t>Jonassen, D.H. (2011) Learning to solve problems: A handbook for designing problem-solving learning environments. New York: Routledge. Available at: https://www.taylorfrancis.com/books/mono/10.4324/9780203847527/learning-solve-problems-david-jonassen (Accessed: 22 March 2026).</a:t>
            </a:r>
          </a:p>
          <a:p>
            <a:pPr marL="0" indent="0">
              <a:buNone/>
            </a:pPr>
            <a:endParaRPr lang="en-GB" altLang="en-US" sz="1200" dirty="0"/>
          </a:p>
          <a:p>
            <a:pPr marL="0" indent="0">
              <a:buNone/>
            </a:pPr>
            <a:r>
              <a:rPr lang="en-GB" altLang="en-US" sz="1200" dirty="0"/>
              <a:t>Reason, J. (2000) ‘Human error: models and management’, BMJ, 320(7237), pp. 768–770. Available at: https://www.bmj.com/content/320/7237/768 (Accessed: 22 March 2026).</a:t>
            </a:r>
          </a:p>
          <a:p>
            <a:pPr marL="0" indent="0">
              <a:buNone/>
            </a:pPr>
            <a:endParaRPr lang="en-GB" altLang="en-US" sz="1200" dirty="0"/>
          </a:p>
          <a:p>
            <a:pPr marL="0" indent="0">
              <a:buNone/>
            </a:pPr>
            <a:r>
              <a:rPr lang="en-GB" altLang="en-US" sz="1200" dirty="0"/>
              <a:t>Kumah, A., Nwogu, C.N., Issah, A.-R., Obot, E., </a:t>
            </a:r>
            <a:r>
              <a:rPr lang="en-GB" altLang="en-US" sz="1200" dirty="0" err="1"/>
              <a:t>Kanamitie</a:t>
            </a:r>
            <a:r>
              <a:rPr lang="en-GB" altLang="en-US" sz="1200" dirty="0"/>
              <a:t>, D.T., Sifa, J.S. and Aidoo, L.A. (2024) Cause-and-effect (fishbone) diagram: A tool for generating and organizing quality improvement ideas. Global Journal on Quality and Safety in Healthcare, 7(2), pp. 85–87. Available at: https://pmc.ncbi.nlm.nih.gov/articles/PMC11077513/ (Accessed: 22 March 2026).</a:t>
            </a:r>
          </a:p>
          <a:p>
            <a:pPr marL="0" indent="0">
              <a:buNone/>
            </a:pPr>
            <a:endParaRPr lang="en-GB" altLang="en-US" sz="1200" dirty="0"/>
          </a:p>
          <a:p>
            <a:pPr marL="0" indent="0">
              <a:buNone/>
            </a:pPr>
            <a:r>
              <a:rPr lang="en-GB" altLang="en-US" sz="1200" dirty="0"/>
              <a:t>Campbell, D. (2013) ‘Mid Staffs hospital scandal: the essential guide’, The Guardian, 6 February. Available at: https://www.theguardian.com/society/2013/feb/06/mid-staffs-hospital-scandal-guide?CMP=share_btn_url (Accessed: 22 March 2026).</a:t>
            </a:r>
          </a:p>
          <a:p>
            <a:pPr marL="0" indent="0">
              <a:buNone/>
            </a:pPr>
            <a:endParaRPr lang="en-GB" altLang="en-US" sz="1200" dirty="0"/>
          </a:p>
          <a:p>
            <a:pPr marL="0" indent="0">
              <a:buNone/>
            </a:pPr>
            <a:r>
              <a:rPr lang="en-GB" altLang="en-US" sz="1200" dirty="0"/>
              <a:t>American Nurses Association (2023) Problem Solving in Nursing: Strategies for Your Staff. Available at: nursingworld.org</a:t>
            </a:r>
          </a:p>
          <a:p>
            <a:pPr marL="0" indent="0">
              <a:buNone/>
            </a:pPr>
            <a:endParaRPr lang="en-GB" altLang="en-US" sz="1200" dirty="0"/>
          </a:p>
          <a:p>
            <a:pPr marL="0" indent="0">
              <a:buNone/>
            </a:pPr>
            <a:r>
              <a:rPr lang="en-GB" altLang="en-US" sz="1200" dirty="0"/>
              <a:t>Nursing and Midwifery Council (2018) The Code: Professional Standards of Practice and Behaviour for Nurses, Midwives and Nursing Associates. Available at: nmc.org.uk</a:t>
            </a:r>
          </a:p>
        </p:txBody>
      </p:sp>
      <p:sp>
        <p:nvSpPr>
          <p:cNvPr id="4" name="Date Placeholder 3">
            <a:extLst>
              <a:ext uri="{FF2B5EF4-FFF2-40B4-BE49-F238E27FC236}">
                <a16:creationId xmlns:a16="http://schemas.microsoft.com/office/drawing/2014/main" id="{AFC3E97E-07F8-3EC8-79F6-C49008163BE6}"/>
              </a:ext>
            </a:extLst>
          </p:cNvPr>
          <p:cNvSpPr>
            <a:spLocks noGrp="1"/>
          </p:cNvSpPr>
          <p:nvPr>
            <p:ph type="dt" sz="quarter" idx="10"/>
          </p:nvPr>
        </p:nvSpPr>
        <p:spPr/>
        <p:txBody>
          <a:bodyPr/>
          <a:lstStyle/>
          <a:p>
            <a:pPr>
              <a:defRPr/>
            </a:pPr>
            <a:fld id="{BF746479-5A54-43D8-9985-034223541E15}" type="datetime1">
              <a:rPr lang="en-GB" altLang="en-US">
                <a:solidFill>
                  <a:prstClr val="black">
                    <a:tint val="75000"/>
                  </a:prstClr>
                </a:solidFill>
                <a:latin typeface="Myriad Pro"/>
              </a:rPr>
              <a:pPr>
                <a:defRPr/>
              </a:pPr>
              <a:t>25/02/2026</a:t>
            </a:fld>
            <a:endParaRPr lang="en-GB" altLang="en-US">
              <a:solidFill>
                <a:prstClr val="black">
                  <a:tint val="75000"/>
                </a:prstClr>
              </a:solidFill>
              <a:latin typeface="Myriad Pro"/>
            </a:endParaRPr>
          </a:p>
        </p:txBody>
      </p:sp>
      <p:sp>
        <p:nvSpPr>
          <p:cNvPr id="13317" name="Slide Number Placeholder 4">
            <a:extLst>
              <a:ext uri="{FF2B5EF4-FFF2-40B4-BE49-F238E27FC236}">
                <a16:creationId xmlns:a16="http://schemas.microsoft.com/office/drawing/2014/main" id="{4E364E1B-18CF-2A13-11D6-BBEA13EB09D9}"/>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A355A216-6885-427F-A634-39F7E4E2D5B0}" type="slidenum">
              <a:rPr lang="en-GB" altLang="en-US" sz="900">
                <a:solidFill>
                  <a:srgbClr val="898989"/>
                </a:solidFill>
              </a:rPr>
              <a:pPr fontAlgn="base">
                <a:spcBef>
                  <a:spcPct val="0"/>
                </a:spcBef>
                <a:spcAft>
                  <a:spcPct val="0"/>
                </a:spcAft>
                <a:buNone/>
              </a:pPr>
              <a:t>11</a:t>
            </a:fld>
            <a:endParaRPr lang="en-GB" altLang="en-US" sz="900">
              <a:solidFill>
                <a:srgbClr val="898989"/>
              </a:solidFill>
            </a:endParaRP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36184</TotalTime>
  <Words>1113</Words>
  <Application>Microsoft Office PowerPoint</Application>
  <PresentationFormat>Widescreen</PresentationFormat>
  <Paragraphs>106</Paragraphs>
  <Slides>11</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11</vt:i4>
      </vt:variant>
    </vt:vector>
  </HeadingPairs>
  <TitlesOfParts>
    <vt:vector size="14" baseType="lpstr">
      <vt:lpstr>Arial</vt:lpstr>
      <vt:lpstr>Myriad Pro</vt:lpstr>
      <vt:lpstr>20140311PresentationUWTSDTemplate</vt:lpstr>
      <vt:lpstr>PowerPoint Presentation</vt:lpstr>
      <vt:lpstr>Acknowledge use of AI</vt:lpstr>
      <vt:lpstr>Introduction</vt:lpstr>
      <vt:lpstr>What is your chosen skill? </vt:lpstr>
      <vt:lpstr>Importance of (write the skill here) in professional practice</vt:lpstr>
      <vt:lpstr>Fishbone diagram</vt:lpstr>
      <vt:lpstr>Applying this skill in practice </vt:lpstr>
      <vt:lpstr>Appling this skill in practice</vt:lpstr>
      <vt:lpstr>How does this skill support my future career? </vt:lpstr>
      <vt:lpstr>Conclusion</vt:lpstr>
      <vt:lpstr>References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Farah Wiita</dc:creator>
  <cp:lastModifiedBy>Anzhelika Volosianko</cp:lastModifiedBy>
  <cp:revision>27</cp:revision>
  <dcterms:created xsi:type="dcterms:W3CDTF">2025-02-21T18:28:54Z</dcterms:created>
  <dcterms:modified xsi:type="dcterms:W3CDTF">2026-03-22T14:39:00Z</dcterms:modified>
</cp:coreProperties>
</file>