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8.jpg" ContentType="image/jpeg"/>
  <Override PartName="/ppt/notesSlides/notesSlide7.xml" ContentType="application/vnd.openxmlformats-officedocument.presentationml.notesSlide+xml"/>
  <Override PartName="/ppt/notesSlides/notesSlide8.xml" ContentType="application/vnd.openxmlformats-officedocument.presentationml.notesSlide+xml"/>
  <Override PartName="/ppt/media/image19.jpg" ContentType="image/jpeg"/>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7.xml" ContentType="application/vnd.openxmlformats-officedocument.presentationml.notesSlide+xml"/>
  <Override PartName="/ppt/media/image29.jpg" ContentType="image/jpeg"/>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23"/>
  </p:notesMasterIdLst>
  <p:sldIdLst>
    <p:sldId id="256" r:id="rId2"/>
    <p:sldId id="266" r:id="rId3"/>
    <p:sldId id="278" r:id="rId4"/>
    <p:sldId id="269" r:id="rId5"/>
    <p:sldId id="268" r:id="rId6"/>
    <p:sldId id="272" r:id="rId7"/>
    <p:sldId id="273" r:id="rId8"/>
    <p:sldId id="257" r:id="rId9"/>
    <p:sldId id="267" r:id="rId10"/>
    <p:sldId id="274" r:id="rId11"/>
    <p:sldId id="258" r:id="rId12"/>
    <p:sldId id="271" r:id="rId13"/>
    <p:sldId id="259" r:id="rId14"/>
    <p:sldId id="277" r:id="rId15"/>
    <p:sldId id="276" r:id="rId16"/>
    <p:sldId id="275" r:id="rId17"/>
    <p:sldId id="260" r:id="rId18"/>
    <p:sldId id="261" r:id="rId19"/>
    <p:sldId id="262" r:id="rId20"/>
    <p:sldId id="270" r:id="rId21"/>
    <p:sldId id="263"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AF6D1"/>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F9D615-0116-4226-A880-4FAE862FFF64}" v="625" dt="2025-11-03T12:32:08.3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9673" autoAdjust="0"/>
  </p:normalViewPr>
  <p:slideViewPr>
    <p:cSldViewPr snapToGrid="0" snapToObjects="1">
      <p:cViewPr varScale="1">
        <p:scale>
          <a:sx n="74" d="100"/>
          <a:sy n="74" d="100"/>
        </p:scale>
        <p:origin x="1714" y="62"/>
      </p:cViewPr>
      <p:guideLst>
        <p:guide orient="horz" pos="2160"/>
        <p:guide pos="2880"/>
      </p:guideLst>
    </p:cSldViewPr>
  </p:slideViewPr>
  <p:outlineViewPr>
    <p:cViewPr>
      <p:scale>
        <a:sx n="33" d="100"/>
        <a:sy n="33" d="100"/>
      </p:scale>
      <p:origin x="0" y="-3998"/>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senai Smith" userId="25d6889198a5bd1e" providerId="LiveId" clId="{1BD8585E-55C4-4CED-8D8D-349A4D13E32C}"/>
    <pc:docChg chg="undo custSel addSld delSld modSld sldOrd">
      <pc:chgData name="Tesenai Smith" userId="25d6889198a5bd1e" providerId="LiveId" clId="{1BD8585E-55C4-4CED-8D8D-349A4D13E32C}" dt="2025-11-03T12:33:07.405" v="15925" actId="2084"/>
      <pc:docMkLst>
        <pc:docMk/>
      </pc:docMkLst>
      <pc:sldChg chg="addSp delSp modSp mod modTransition setBg addAnim delAnim modAnim delDesignElem modNotesTx">
        <pc:chgData name="Tesenai Smith" userId="25d6889198a5bd1e" providerId="LiveId" clId="{1BD8585E-55C4-4CED-8D8D-349A4D13E32C}" dt="2025-11-03T09:51:30.200" v="14612" actId="20577"/>
        <pc:sldMkLst>
          <pc:docMk/>
          <pc:sldMk cId="0" sldId="256"/>
        </pc:sldMkLst>
        <pc:spChg chg="mod">
          <ac:chgData name="Tesenai Smith" userId="25d6889198a5bd1e" providerId="LiveId" clId="{1BD8585E-55C4-4CED-8D8D-349A4D13E32C}" dt="2025-10-31T21:16:58.952" v="14331" actId="20577"/>
          <ac:spMkLst>
            <pc:docMk/>
            <pc:sldMk cId="0" sldId="256"/>
            <ac:spMk id="2" creationId="{00000000-0000-0000-0000-000000000000}"/>
          </ac:spMkLst>
        </pc:spChg>
        <pc:spChg chg="add mod">
          <ac:chgData name="Tesenai Smith" userId="25d6889198a5bd1e" providerId="LiveId" clId="{1BD8585E-55C4-4CED-8D8D-349A4D13E32C}" dt="2025-10-31T20:50:12.324" v="14330" actId="27636"/>
          <ac:spMkLst>
            <pc:docMk/>
            <pc:sldMk cId="0" sldId="256"/>
            <ac:spMk id="51" creationId="{E0743D77-F58B-FEF5-B788-B051026E6B3E}"/>
          </ac:spMkLst>
        </pc:spChg>
        <pc:picChg chg="add mod ord">
          <ac:chgData name="Tesenai Smith" userId="25d6889198a5bd1e" providerId="LiveId" clId="{1BD8585E-55C4-4CED-8D8D-349A4D13E32C}" dt="2025-10-27T17:45:10.132" v="4589" actId="1076"/>
          <ac:picMkLst>
            <pc:docMk/>
            <pc:sldMk cId="0" sldId="256"/>
            <ac:picMk id="53" creationId="{618C9397-C4BC-E66C-3040-FC1CFFCA3171}"/>
          </ac:picMkLst>
        </pc:picChg>
        <pc:picChg chg="add mod">
          <ac:chgData name="Tesenai Smith" userId="25d6889198a5bd1e" providerId="LiveId" clId="{1BD8585E-55C4-4CED-8D8D-349A4D13E32C}" dt="2025-10-29T22:04:08.615" v="14320" actId="14100"/>
          <ac:picMkLst>
            <pc:docMk/>
            <pc:sldMk cId="0" sldId="256"/>
            <ac:picMk id="54" creationId="{8516A7A1-7CD4-4455-BE68-F1175C061B7A}"/>
          </ac:picMkLst>
        </pc:picChg>
      </pc:sldChg>
      <pc:sldChg chg="addSp delSp modSp mod modTransition setBg delAnim setClrOvrMap delDesignElem">
        <pc:chgData name="Tesenai Smith" userId="25d6889198a5bd1e" providerId="LiveId" clId="{1BD8585E-55C4-4CED-8D8D-349A4D13E32C}" dt="2025-10-29T22:01:29.785" v="14228" actId="478"/>
        <pc:sldMkLst>
          <pc:docMk/>
          <pc:sldMk cId="0" sldId="257"/>
        </pc:sldMkLst>
        <pc:spChg chg="mod">
          <ac:chgData name="Tesenai Smith" userId="25d6889198a5bd1e" providerId="LiveId" clId="{1BD8585E-55C4-4CED-8D8D-349A4D13E32C}" dt="2025-10-29T02:16:30.791" v="11979" actId="113"/>
          <ac:spMkLst>
            <pc:docMk/>
            <pc:sldMk cId="0" sldId="257"/>
            <ac:spMk id="2" creationId="{00000000-0000-0000-0000-000000000000}"/>
          </ac:spMkLst>
        </pc:spChg>
        <pc:spChg chg="mod">
          <ac:chgData name="Tesenai Smith" userId="25d6889198a5bd1e" providerId="LiveId" clId="{1BD8585E-55C4-4CED-8D8D-349A4D13E32C}" dt="2025-10-29T02:20:49.702" v="12037" actId="20577"/>
          <ac:spMkLst>
            <pc:docMk/>
            <pc:sldMk cId="0" sldId="257"/>
            <ac:spMk id="3" creationId="{00000000-0000-0000-0000-000000000000}"/>
          </ac:spMkLst>
        </pc:spChg>
        <pc:cxnChg chg="add">
          <ac:chgData name="Tesenai Smith" userId="25d6889198a5bd1e" providerId="LiveId" clId="{1BD8585E-55C4-4CED-8D8D-349A4D13E32C}" dt="2025-10-27T11:58:09.977" v="472" actId="26606"/>
          <ac:cxnSpMkLst>
            <pc:docMk/>
            <pc:sldMk cId="0" sldId="257"/>
            <ac:cxnSpMk id="5" creationId="{0B5F7E3B-C5F1-40E0-A491-558BAFBC1127}"/>
          </ac:cxnSpMkLst>
        </pc:cxnChg>
      </pc:sldChg>
      <pc:sldChg chg="addSp delSp modSp mod modTransition delAnim modNotesTx">
        <pc:chgData name="Tesenai Smith" userId="25d6889198a5bd1e" providerId="LiveId" clId="{1BD8585E-55C4-4CED-8D8D-349A4D13E32C}" dt="2025-10-29T22:00:15.396" v="14220" actId="113"/>
        <pc:sldMkLst>
          <pc:docMk/>
          <pc:sldMk cId="0" sldId="258"/>
        </pc:sldMkLst>
        <pc:spChg chg="mod">
          <ac:chgData name="Tesenai Smith" userId="25d6889198a5bd1e" providerId="LiveId" clId="{1BD8585E-55C4-4CED-8D8D-349A4D13E32C}" dt="2025-10-29T03:56:12.002" v="13256" actId="113"/>
          <ac:spMkLst>
            <pc:docMk/>
            <pc:sldMk cId="0" sldId="258"/>
            <ac:spMk id="2" creationId="{00000000-0000-0000-0000-000000000000}"/>
          </ac:spMkLst>
        </pc:spChg>
        <pc:spChg chg="add mod">
          <ac:chgData name="Tesenai Smith" userId="25d6889198a5bd1e" providerId="LiveId" clId="{1BD8585E-55C4-4CED-8D8D-349A4D13E32C}" dt="2025-10-27T15:36:41.481" v="1920" actId="14100"/>
          <ac:spMkLst>
            <pc:docMk/>
            <pc:sldMk cId="0" sldId="258"/>
            <ac:spMk id="7" creationId="{ED1CFFB7-2B7E-4412-C0BE-E97BE956598D}"/>
          </ac:spMkLst>
        </pc:spChg>
        <pc:spChg chg="add mod">
          <ac:chgData name="Tesenai Smith" userId="25d6889198a5bd1e" providerId="LiveId" clId="{1BD8585E-55C4-4CED-8D8D-349A4D13E32C}" dt="2025-10-27T15:39:18.362" v="1984" actId="255"/>
          <ac:spMkLst>
            <pc:docMk/>
            <pc:sldMk cId="0" sldId="258"/>
            <ac:spMk id="8" creationId="{B8FAD650-0674-2EE7-B646-9D1FB5CB2420}"/>
          </ac:spMkLst>
        </pc:spChg>
        <pc:spChg chg="add mod">
          <ac:chgData name="Tesenai Smith" userId="25d6889198a5bd1e" providerId="LiveId" clId="{1BD8585E-55C4-4CED-8D8D-349A4D13E32C}" dt="2025-10-27T15:36:18.852" v="1918" actId="121"/>
          <ac:spMkLst>
            <pc:docMk/>
            <pc:sldMk cId="0" sldId="258"/>
            <ac:spMk id="10" creationId="{E234BC81-E641-201A-5766-E38F32D4321C}"/>
          </ac:spMkLst>
        </pc:spChg>
        <pc:spChg chg="add mod">
          <ac:chgData name="Tesenai Smith" userId="25d6889198a5bd1e" providerId="LiveId" clId="{1BD8585E-55C4-4CED-8D8D-349A4D13E32C}" dt="2025-10-29T03:41:04.277" v="13245" actId="20577"/>
          <ac:spMkLst>
            <pc:docMk/>
            <pc:sldMk cId="0" sldId="258"/>
            <ac:spMk id="11" creationId="{0D928E72-58B2-60B0-74F2-02250BC73D8D}"/>
          </ac:spMkLst>
        </pc:spChg>
        <pc:spChg chg="add mod">
          <ac:chgData name="Tesenai Smith" userId="25d6889198a5bd1e" providerId="LiveId" clId="{1BD8585E-55C4-4CED-8D8D-349A4D13E32C}" dt="2025-10-27T15:38:01.416" v="1927" actId="1076"/>
          <ac:spMkLst>
            <pc:docMk/>
            <pc:sldMk cId="0" sldId="258"/>
            <ac:spMk id="13" creationId="{CD0AA0F0-ACB2-6B8B-E71B-22B5B9F17998}"/>
          </ac:spMkLst>
        </pc:spChg>
        <pc:spChg chg="add mod">
          <ac:chgData name="Tesenai Smith" userId="25d6889198a5bd1e" providerId="LiveId" clId="{1BD8585E-55C4-4CED-8D8D-349A4D13E32C}" dt="2025-10-27T15:40:35.095" v="1993" actId="1076"/>
          <ac:spMkLst>
            <pc:docMk/>
            <pc:sldMk cId="0" sldId="258"/>
            <ac:spMk id="14" creationId="{798CC299-C365-D735-728A-0C96F7177B05}"/>
          </ac:spMkLst>
        </pc:spChg>
        <pc:spChg chg="add mod">
          <ac:chgData name="Tesenai Smith" userId="25d6889198a5bd1e" providerId="LiveId" clId="{1BD8585E-55C4-4CED-8D8D-349A4D13E32C}" dt="2025-10-27T15:37:25.154" v="1922" actId="1076"/>
          <ac:spMkLst>
            <pc:docMk/>
            <pc:sldMk cId="0" sldId="258"/>
            <ac:spMk id="15" creationId="{036D424B-55D1-F18C-8FE9-3FECC7D0E26E}"/>
          </ac:spMkLst>
        </pc:spChg>
        <pc:spChg chg="add mod">
          <ac:chgData name="Tesenai Smith" userId="25d6889198a5bd1e" providerId="LiveId" clId="{1BD8585E-55C4-4CED-8D8D-349A4D13E32C}" dt="2025-10-27T15:37:41.261" v="1924" actId="1076"/>
          <ac:spMkLst>
            <pc:docMk/>
            <pc:sldMk cId="0" sldId="258"/>
            <ac:spMk id="16" creationId="{5A1911C6-C6F2-0A5B-00E0-E68C343E59F2}"/>
          </ac:spMkLst>
        </pc:spChg>
        <pc:spChg chg="add mod">
          <ac:chgData name="Tesenai Smith" userId="25d6889198a5bd1e" providerId="LiveId" clId="{1BD8585E-55C4-4CED-8D8D-349A4D13E32C}" dt="2025-10-27T15:38:19.632" v="1929" actId="1076"/>
          <ac:spMkLst>
            <pc:docMk/>
            <pc:sldMk cId="0" sldId="258"/>
            <ac:spMk id="17" creationId="{BEED6DFA-DB1A-20A2-0901-810B597E3B6A}"/>
          </ac:spMkLst>
        </pc:spChg>
        <pc:spChg chg="add mod">
          <ac:chgData name="Tesenai Smith" userId="25d6889198a5bd1e" providerId="LiveId" clId="{1BD8585E-55C4-4CED-8D8D-349A4D13E32C}" dt="2025-10-27T15:39:01.636" v="1982" actId="1076"/>
          <ac:spMkLst>
            <pc:docMk/>
            <pc:sldMk cId="0" sldId="258"/>
            <ac:spMk id="18" creationId="{076C4EE3-16F9-9D88-639B-B556AC1B1CF0}"/>
          </ac:spMkLst>
        </pc:spChg>
        <pc:spChg chg="add mod">
          <ac:chgData name="Tesenai Smith" userId="25d6889198a5bd1e" providerId="LiveId" clId="{1BD8585E-55C4-4CED-8D8D-349A4D13E32C}" dt="2025-10-27T15:40:04.058" v="1989" actId="14100"/>
          <ac:spMkLst>
            <pc:docMk/>
            <pc:sldMk cId="0" sldId="258"/>
            <ac:spMk id="19" creationId="{1D83A95E-E3E8-B602-3E12-05A807C957F4}"/>
          </ac:spMkLst>
        </pc:spChg>
        <pc:spChg chg="add mod">
          <ac:chgData name="Tesenai Smith" userId="25d6889198a5bd1e" providerId="LiveId" clId="{1BD8585E-55C4-4CED-8D8D-349A4D13E32C}" dt="2025-10-27T15:40:30.133" v="1992" actId="1076"/>
          <ac:spMkLst>
            <pc:docMk/>
            <pc:sldMk cId="0" sldId="258"/>
            <ac:spMk id="20" creationId="{FA1BF898-6F97-5B75-CC02-868BE03D72EA}"/>
          </ac:spMkLst>
        </pc:spChg>
        <pc:spChg chg="add mod">
          <ac:chgData name="Tesenai Smith" userId="25d6889198a5bd1e" providerId="LiveId" clId="{1BD8585E-55C4-4CED-8D8D-349A4D13E32C}" dt="2025-10-29T21:59:16.522" v="14214" actId="1076"/>
          <ac:spMkLst>
            <pc:docMk/>
            <pc:sldMk cId="0" sldId="258"/>
            <ac:spMk id="21" creationId="{5A983687-D562-D9D8-99DA-BEA643947AE6}"/>
          </ac:spMkLst>
        </pc:spChg>
        <pc:graphicFrameChg chg="add mod modGraphic">
          <ac:chgData name="Tesenai Smith" userId="25d6889198a5bd1e" providerId="LiveId" clId="{1BD8585E-55C4-4CED-8D8D-349A4D13E32C}" dt="2025-10-27T15:34:49.251" v="1911" actId="1076"/>
          <ac:graphicFrameMkLst>
            <pc:docMk/>
            <pc:sldMk cId="0" sldId="258"/>
            <ac:graphicFrameMk id="4" creationId="{8E9D039F-E2E6-1C0A-2571-4331089F791F}"/>
          </ac:graphicFrameMkLst>
        </pc:graphicFrameChg>
      </pc:sldChg>
      <pc:sldChg chg="addSp delSp modSp mod ord modTransition setBg delAnim modNotesTx">
        <pc:chgData name="Tesenai Smith" userId="25d6889198a5bd1e" providerId="LiveId" clId="{1BD8585E-55C4-4CED-8D8D-349A4D13E32C}" dt="2025-10-29T21:58:46.998" v="14210" actId="478"/>
        <pc:sldMkLst>
          <pc:docMk/>
          <pc:sldMk cId="0" sldId="259"/>
        </pc:sldMkLst>
        <pc:spChg chg="mod">
          <ac:chgData name="Tesenai Smith" userId="25d6889198a5bd1e" providerId="LiveId" clId="{1BD8585E-55C4-4CED-8D8D-349A4D13E32C}" dt="2025-10-28T19:53:50.473" v="6476" actId="1076"/>
          <ac:spMkLst>
            <pc:docMk/>
            <pc:sldMk cId="0" sldId="259"/>
            <ac:spMk id="2" creationId="{00000000-0000-0000-0000-000000000000}"/>
          </ac:spMkLst>
        </pc:spChg>
        <pc:spChg chg="add mod">
          <ac:chgData name="Tesenai Smith" userId="25d6889198a5bd1e" providerId="LiveId" clId="{1BD8585E-55C4-4CED-8D8D-349A4D13E32C}" dt="2025-10-29T04:03:16.116" v="13272" actId="20577"/>
          <ac:spMkLst>
            <pc:docMk/>
            <pc:sldMk cId="0" sldId="259"/>
            <ac:spMk id="9" creationId="{C6D61C2A-21E3-800F-8907-2137E6849E23}"/>
          </ac:spMkLst>
        </pc:spChg>
        <pc:spChg chg="add">
          <ac:chgData name="Tesenai Smith" userId="25d6889198a5bd1e" providerId="LiveId" clId="{1BD8585E-55C4-4CED-8D8D-349A4D13E32C}" dt="2025-10-27T19:19:50.564" v="6322" actId="26606"/>
          <ac:spMkLst>
            <pc:docMk/>
            <pc:sldMk cId="0" sldId="259"/>
            <ac:spMk id="11" creationId="{A65AC7D1-EAA9-48F5-B509-60A7F50BF703}"/>
          </ac:spMkLst>
        </pc:spChg>
        <pc:spChg chg="add mod">
          <ac:chgData name="Tesenai Smith" userId="25d6889198a5bd1e" providerId="LiveId" clId="{1BD8585E-55C4-4CED-8D8D-349A4D13E32C}" dt="2025-10-28T23:10:07.410" v="8972" actId="20577"/>
          <ac:spMkLst>
            <pc:docMk/>
            <pc:sldMk cId="0" sldId="259"/>
            <ac:spMk id="12" creationId="{DAA89B8F-B181-901E-5E97-C989DD21249A}"/>
          </ac:spMkLst>
        </pc:spChg>
        <pc:spChg chg="add">
          <ac:chgData name="Tesenai Smith" userId="25d6889198a5bd1e" providerId="LiveId" clId="{1BD8585E-55C4-4CED-8D8D-349A4D13E32C}" dt="2025-10-27T19:19:50.564" v="6322" actId="26606"/>
          <ac:spMkLst>
            <pc:docMk/>
            <pc:sldMk cId="0" sldId="259"/>
            <ac:spMk id="13" creationId="{D6320AF9-619A-4175-865B-5663E1AEF4C5}"/>
          </ac:spMkLst>
        </pc:spChg>
        <pc:spChg chg="add">
          <ac:chgData name="Tesenai Smith" userId="25d6889198a5bd1e" providerId="LiveId" clId="{1BD8585E-55C4-4CED-8D8D-349A4D13E32C}" dt="2025-10-27T19:19:50.564" v="6322" actId="26606"/>
          <ac:spMkLst>
            <pc:docMk/>
            <pc:sldMk cId="0" sldId="259"/>
            <ac:spMk id="19" creationId="{7E018740-5C2B-4A41-AC1A-7E68D1EC1954}"/>
          </ac:spMkLst>
        </pc:spChg>
        <pc:spChg chg="add">
          <ac:chgData name="Tesenai Smith" userId="25d6889198a5bd1e" providerId="LiveId" clId="{1BD8585E-55C4-4CED-8D8D-349A4D13E32C}" dt="2025-10-27T19:19:50.564" v="6322" actId="26606"/>
          <ac:spMkLst>
            <pc:docMk/>
            <pc:sldMk cId="0" sldId="259"/>
            <ac:spMk id="21" creationId="{166F75A4-C475-4941-8EE2-B80A06A2C1BB}"/>
          </ac:spMkLst>
        </pc:spChg>
        <pc:spChg chg="add">
          <ac:chgData name="Tesenai Smith" userId="25d6889198a5bd1e" providerId="LiveId" clId="{1BD8585E-55C4-4CED-8D8D-349A4D13E32C}" dt="2025-10-27T19:19:50.564" v="6322" actId="26606"/>
          <ac:spMkLst>
            <pc:docMk/>
            <pc:sldMk cId="0" sldId="259"/>
            <ac:spMk id="23" creationId="{A032553A-72E8-4B0D-8405-FF9771C9AF05}"/>
          </ac:spMkLst>
        </pc:spChg>
        <pc:spChg chg="add">
          <ac:chgData name="Tesenai Smith" userId="25d6889198a5bd1e" providerId="LiveId" clId="{1BD8585E-55C4-4CED-8D8D-349A4D13E32C}" dt="2025-10-27T19:19:50.564" v="6322" actId="26606"/>
          <ac:spMkLst>
            <pc:docMk/>
            <pc:sldMk cId="0" sldId="259"/>
            <ac:spMk id="25" creationId="{765800AC-C3B9-498E-87BC-29FAE4C76B21}"/>
          </ac:spMkLst>
        </pc:spChg>
        <pc:spChg chg="add">
          <ac:chgData name="Tesenai Smith" userId="25d6889198a5bd1e" providerId="LiveId" clId="{1BD8585E-55C4-4CED-8D8D-349A4D13E32C}" dt="2025-10-27T19:19:50.564" v="6322" actId="26606"/>
          <ac:spMkLst>
            <pc:docMk/>
            <pc:sldMk cId="0" sldId="259"/>
            <ac:spMk id="27" creationId="{1F9D6ACB-2FF4-49F9-978A-E0D5327FC635}"/>
          </ac:spMkLst>
        </pc:spChg>
        <pc:spChg chg="add">
          <ac:chgData name="Tesenai Smith" userId="25d6889198a5bd1e" providerId="LiveId" clId="{1BD8585E-55C4-4CED-8D8D-349A4D13E32C}" dt="2025-10-27T19:19:50.564" v="6322" actId="26606"/>
          <ac:spMkLst>
            <pc:docMk/>
            <pc:sldMk cId="0" sldId="259"/>
            <ac:spMk id="29" creationId="{A5EC319D-0FEA-4B95-A3EA-01E35672C95B}"/>
          </ac:spMkLst>
        </pc:spChg>
        <pc:picChg chg="add mod">
          <ac:chgData name="Tesenai Smith" userId="25d6889198a5bd1e" providerId="LiveId" clId="{1BD8585E-55C4-4CED-8D8D-349A4D13E32C}" dt="2025-10-28T20:56:28.631" v="6770" actId="1076"/>
          <ac:picMkLst>
            <pc:docMk/>
            <pc:sldMk cId="0" sldId="259"/>
            <ac:picMk id="6" creationId="{3D4DBAC4-D963-1201-2E2F-6646CB17B54C}"/>
          </ac:picMkLst>
        </pc:picChg>
      </pc:sldChg>
      <pc:sldChg chg="addSp delSp modSp mod modTransition delAnim modNotesTx">
        <pc:chgData name="Tesenai Smith" userId="25d6889198a5bd1e" providerId="LiveId" clId="{1BD8585E-55C4-4CED-8D8D-349A4D13E32C}" dt="2025-11-03T10:19:46.181" v="14894" actId="20577"/>
        <pc:sldMkLst>
          <pc:docMk/>
          <pc:sldMk cId="0" sldId="260"/>
        </pc:sldMkLst>
        <pc:spChg chg="mod">
          <ac:chgData name="Tesenai Smith" userId="25d6889198a5bd1e" providerId="LiveId" clId="{1BD8585E-55C4-4CED-8D8D-349A4D13E32C}" dt="2025-10-28T20:34:28.572" v="6714" actId="207"/>
          <ac:spMkLst>
            <pc:docMk/>
            <pc:sldMk cId="0" sldId="260"/>
            <ac:spMk id="2" creationId="{00000000-0000-0000-0000-000000000000}"/>
          </ac:spMkLst>
        </pc:spChg>
        <pc:spChg chg="mod">
          <ac:chgData name="Tesenai Smith" userId="25d6889198a5bd1e" providerId="LiveId" clId="{1BD8585E-55C4-4CED-8D8D-349A4D13E32C}" dt="2025-10-28T20:30:03.846" v="6712" actId="1076"/>
          <ac:spMkLst>
            <pc:docMk/>
            <pc:sldMk cId="0" sldId="260"/>
            <ac:spMk id="3" creationId="{00000000-0000-0000-0000-000000000000}"/>
          </ac:spMkLst>
        </pc:spChg>
        <pc:graphicFrameChg chg="add mod modGraphic">
          <ac:chgData name="Tesenai Smith" userId="25d6889198a5bd1e" providerId="LiveId" clId="{1BD8585E-55C4-4CED-8D8D-349A4D13E32C}" dt="2025-11-03T10:18:19.820" v="14742" actId="20577"/>
          <ac:graphicFrameMkLst>
            <pc:docMk/>
            <pc:sldMk cId="0" sldId="260"/>
            <ac:graphicFrameMk id="11" creationId="{D3E96C21-3F41-14A4-22BB-26AC7F7F5DE1}"/>
          </ac:graphicFrameMkLst>
        </pc:graphicFrameChg>
        <pc:picChg chg="add mod">
          <ac:chgData name="Tesenai Smith" userId="25d6889198a5bd1e" providerId="LiveId" clId="{1BD8585E-55C4-4CED-8D8D-349A4D13E32C}" dt="2025-10-28T20:18:05.739" v="6664" actId="1076"/>
          <ac:picMkLst>
            <pc:docMk/>
            <pc:sldMk cId="0" sldId="260"/>
            <ac:picMk id="6" creationId="{8FFB621C-1C88-4670-B74B-F72E86C2256B}"/>
          </ac:picMkLst>
        </pc:picChg>
        <pc:picChg chg="add mod">
          <ac:chgData name="Tesenai Smith" userId="25d6889198a5bd1e" providerId="LiveId" clId="{1BD8585E-55C4-4CED-8D8D-349A4D13E32C}" dt="2025-10-28T20:18:01.994" v="6663" actId="1076"/>
          <ac:picMkLst>
            <pc:docMk/>
            <pc:sldMk cId="0" sldId="260"/>
            <ac:picMk id="7" creationId="{32D6F04E-B701-46A0-8EEA-D5D0AB8C148F}"/>
          </ac:picMkLst>
        </pc:picChg>
        <pc:picChg chg="add mod">
          <ac:chgData name="Tesenai Smith" userId="25d6889198a5bd1e" providerId="LiveId" clId="{1BD8585E-55C4-4CED-8D8D-349A4D13E32C}" dt="2025-10-28T20:19:41.405" v="6677" actId="1076"/>
          <ac:picMkLst>
            <pc:docMk/>
            <pc:sldMk cId="0" sldId="260"/>
            <ac:picMk id="8" creationId="{08102883-C1EE-4480-9766-BEBDF8034DAF}"/>
          </ac:picMkLst>
        </pc:picChg>
        <pc:picChg chg="add mod">
          <ac:chgData name="Tesenai Smith" userId="25d6889198a5bd1e" providerId="LiveId" clId="{1BD8585E-55C4-4CED-8D8D-349A4D13E32C}" dt="2025-10-28T20:19:12.250" v="6672" actId="14100"/>
          <ac:picMkLst>
            <pc:docMk/>
            <pc:sldMk cId="0" sldId="260"/>
            <ac:picMk id="9" creationId="{BF9A0C8A-EE95-4E5D-96DC-6095DB2E1044}"/>
          </ac:picMkLst>
        </pc:picChg>
        <pc:picChg chg="add mod modCrop">
          <ac:chgData name="Tesenai Smith" userId="25d6889198a5bd1e" providerId="LiveId" clId="{1BD8585E-55C4-4CED-8D8D-349A4D13E32C}" dt="2025-11-03T10:19:27.867" v="14864" actId="1076"/>
          <ac:picMkLst>
            <pc:docMk/>
            <pc:sldMk cId="0" sldId="260"/>
            <ac:picMk id="10" creationId="{BE4B72BF-0958-458E-90CB-EC9F62ABDDB2}"/>
          </ac:picMkLst>
        </pc:picChg>
      </pc:sldChg>
      <pc:sldChg chg="addSp delSp modSp mod modTransition delAnim modNotesTx">
        <pc:chgData name="Tesenai Smith" userId="25d6889198a5bd1e" providerId="LiveId" clId="{1BD8585E-55C4-4CED-8D8D-349A4D13E32C}" dt="2025-10-29T21:57:22.407" v="14161" actId="478"/>
        <pc:sldMkLst>
          <pc:docMk/>
          <pc:sldMk cId="0" sldId="261"/>
        </pc:sldMkLst>
        <pc:spChg chg="mod">
          <ac:chgData name="Tesenai Smith" userId="25d6889198a5bd1e" providerId="LiveId" clId="{1BD8585E-55C4-4CED-8D8D-349A4D13E32C}" dt="2025-10-29T20:24:20.439" v="13653" actId="113"/>
          <ac:spMkLst>
            <pc:docMk/>
            <pc:sldMk cId="0" sldId="261"/>
            <ac:spMk id="2" creationId="{00000000-0000-0000-0000-000000000000}"/>
          </ac:spMkLst>
        </pc:spChg>
        <pc:spChg chg="mod">
          <ac:chgData name="Tesenai Smith" userId="25d6889198a5bd1e" providerId="LiveId" clId="{1BD8585E-55C4-4CED-8D8D-349A4D13E32C}" dt="2025-10-29T20:57:40.579" v="13930" actId="1076"/>
          <ac:spMkLst>
            <pc:docMk/>
            <pc:sldMk cId="0" sldId="261"/>
            <ac:spMk id="3" creationId="{00000000-0000-0000-0000-000000000000}"/>
          </ac:spMkLst>
        </pc:spChg>
        <pc:graphicFrameChg chg="add mod">
          <ac:chgData name="Tesenai Smith" userId="25d6889198a5bd1e" providerId="LiveId" clId="{1BD8585E-55C4-4CED-8D8D-349A4D13E32C}" dt="2025-10-29T20:57:17.185" v="13927" actId="1076"/>
          <ac:graphicFrameMkLst>
            <pc:docMk/>
            <pc:sldMk cId="0" sldId="261"/>
            <ac:graphicFrameMk id="11" creationId="{C09FD817-389A-C61D-CEAA-87484DBA29E5}"/>
          </ac:graphicFrameMkLst>
        </pc:graphicFrameChg>
      </pc:sldChg>
      <pc:sldChg chg="addSp delSp modSp mod modTransition delAnim">
        <pc:chgData name="Tesenai Smith" userId="25d6889198a5bd1e" providerId="LiveId" clId="{1BD8585E-55C4-4CED-8D8D-349A4D13E32C}" dt="2025-10-29T21:56:58.949" v="14159" actId="478"/>
        <pc:sldMkLst>
          <pc:docMk/>
          <pc:sldMk cId="0" sldId="262"/>
        </pc:sldMkLst>
        <pc:spChg chg="mod ord">
          <ac:chgData name="Tesenai Smith" userId="25d6889198a5bd1e" providerId="LiveId" clId="{1BD8585E-55C4-4CED-8D8D-349A4D13E32C}" dt="2025-10-29T20:43:26.549" v="13765" actId="207"/>
          <ac:spMkLst>
            <pc:docMk/>
            <pc:sldMk cId="0" sldId="262"/>
            <ac:spMk id="2" creationId="{00000000-0000-0000-0000-000000000000}"/>
          </ac:spMkLst>
        </pc:spChg>
        <pc:spChg chg="add mod">
          <ac:chgData name="Tesenai Smith" userId="25d6889198a5bd1e" providerId="LiveId" clId="{1BD8585E-55C4-4CED-8D8D-349A4D13E32C}" dt="2025-10-29T20:43:04.519" v="13762" actId="1076"/>
          <ac:spMkLst>
            <pc:docMk/>
            <pc:sldMk cId="0" sldId="262"/>
            <ac:spMk id="7" creationId="{944A15AF-D3A7-6AB9-9835-12258BE3C744}"/>
          </ac:spMkLst>
        </pc:spChg>
        <pc:picChg chg="add mod">
          <ac:chgData name="Tesenai Smith" userId="25d6889198a5bd1e" providerId="LiveId" clId="{1BD8585E-55C4-4CED-8D8D-349A4D13E32C}" dt="2025-10-29T20:42:56.918" v="13761" actId="1076"/>
          <ac:picMkLst>
            <pc:docMk/>
            <pc:sldMk cId="0" sldId="262"/>
            <ac:picMk id="6" creationId="{CBF47444-2FBF-496C-B2D1-CA63AA36C0E7}"/>
          </ac:picMkLst>
        </pc:picChg>
      </pc:sldChg>
      <pc:sldChg chg="addSp delSp modSp mod">
        <pc:chgData name="Tesenai Smith" userId="25d6889198a5bd1e" providerId="LiveId" clId="{1BD8585E-55C4-4CED-8D8D-349A4D13E32C}" dt="2025-10-29T21:10:44.351" v="13981" actId="20577"/>
        <pc:sldMkLst>
          <pc:docMk/>
          <pc:sldMk cId="0" sldId="263"/>
        </pc:sldMkLst>
        <pc:spChg chg="mod">
          <ac:chgData name="Tesenai Smith" userId="25d6889198a5bd1e" providerId="LiveId" clId="{1BD8585E-55C4-4CED-8D8D-349A4D13E32C}" dt="2025-10-29T20:55:01.753" v="13918" actId="113"/>
          <ac:spMkLst>
            <pc:docMk/>
            <pc:sldMk cId="0" sldId="263"/>
            <ac:spMk id="2" creationId="{00000000-0000-0000-0000-000000000000}"/>
          </ac:spMkLst>
        </pc:spChg>
        <pc:spChg chg="mod">
          <ac:chgData name="Tesenai Smith" userId="25d6889198a5bd1e" providerId="LiveId" clId="{1BD8585E-55C4-4CED-8D8D-349A4D13E32C}" dt="2025-10-29T21:10:44.351" v="13981" actId="20577"/>
          <ac:spMkLst>
            <pc:docMk/>
            <pc:sldMk cId="0" sldId="263"/>
            <ac:spMk id="3" creationId="{00000000-0000-0000-0000-000000000000}"/>
          </ac:spMkLst>
        </pc:spChg>
      </pc:sldChg>
      <pc:sldChg chg="modSp del">
        <pc:chgData name="Tesenai Smith" userId="25d6889198a5bd1e" providerId="LiveId" clId="{1BD8585E-55C4-4CED-8D8D-349A4D13E32C}" dt="2025-10-27T19:02:42.390" v="6122" actId="2696"/>
        <pc:sldMkLst>
          <pc:docMk/>
          <pc:sldMk cId="0" sldId="264"/>
        </pc:sldMkLst>
      </pc:sldChg>
      <pc:sldChg chg="modSp del">
        <pc:chgData name="Tesenai Smith" userId="25d6889198a5bd1e" providerId="LiveId" clId="{1BD8585E-55C4-4CED-8D8D-349A4D13E32C}" dt="2025-10-27T19:02:35.848" v="6121" actId="2696"/>
        <pc:sldMkLst>
          <pc:docMk/>
          <pc:sldMk cId="0" sldId="265"/>
        </pc:sldMkLst>
      </pc:sldChg>
      <pc:sldChg chg="addSp delSp modSp new mod modTransition delAnim modNotesTx">
        <pc:chgData name="Tesenai Smith" userId="25d6889198a5bd1e" providerId="LiveId" clId="{1BD8585E-55C4-4CED-8D8D-349A4D13E32C}" dt="2025-11-03T11:55:39.533" v="14958" actId="20577"/>
        <pc:sldMkLst>
          <pc:docMk/>
          <pc:sldMk cId="811635611" sldId="266"/>
        </pc:sldMkLst>
        <pc:spChg chg="mod">
          <ac:chgData name="Tesenai Smith" userId="25d6889198a5bd1e" providerId="LiveId" clId="{1BD8585E-55C4-4CED-8D8D-349A4D13E32C}" dt="2025-10-28T23:18:56.169" v="9079" actId="113"/>
          <ac:spMkLst>
            <pc:docMk/>
            <pc:sldMk cId="811635611" sldId="266"/>
            <ac:spMk id="2" creationId="{B02CF8B8-9788-3FD7-118F-3F009E9DC2F2}"/>
          </ac:spMkLst>
        </pc:spChg>
        <pc:spChg chg="add mod">
          <ac:chgData name="Tesenai Smith" userId="25d6889198a5bd1e" providerId="LiveId" clId="{1BD8585E-55C4-4CED-8D8D-349A4D13E32C}" dt="2025-11-03T11:55:39.533" v="14958" actId="20577"/>
          <ac:spMkLst>
            <pc:docMk/>
            <pc:sldMk cId="811635611" sldId="266"/>
            <ac:spMk id="7" creationId="{F7EA90B6-EAA8-CB4A-2940-85A61B29E384}"/>
          </ac:spMkLst>
        </pc:spChg>
      </pc:sldChg>
      <pc:sldChg chg="addSp delSp modSp new mod modTransition delAnim modNotesTx">
        <pc:chgData name="Tesenai Smith" userId="25d6889198a5bd1e" providerId="LiveId" clId="{1BD8585E-55C4-4CED-8D8D-349A4D13E32C}" dt="2025-10-29T22:01:12.790" v="14225" actId="1076"/>
        <pc:sldMkLst>
          <pc:docMk/>
          <pc:sldMk cId="1812429557" sldId="267"/>
        </pc:sldMkLst>
        <pc:spChg chg="mod">
          <ac:chgData name="Tesenai Smith" userId="25d6889198a5bd1e" providerId="LiveId" clId="{1BD8585E-55C4-4CED-8D8D-349A4D13E32C}" dt="2025-10-29T02:17:08.213" v="11989" actId="20577"/>
          <ac:spMkLst>
            <pc:docMk/>
            <pc:sldMk cId="1812429557" sldId="267"/>
            <ac:spMk id="2" creationId="{319D96EB-501F-1BDB-7E28-D84C9FC58895}"/>
          </ac:spMkLst>
        </pc:spChg>
        <pc:spChg chg="mod">
          <ac:chgData name="Tesenai Smith" userId="25d6889198a5bd1e" providerId="LiveId" clId="{1BD8585E-55C4-4CED-8D8D-349A4D13E32C}" dt="2025-10-29T02:32:43.097" v="12159" actId="20577"/>
          <ac:spMkLst>
            <pc:docMk/>
            <pc:sldMk cId="1812429557" sldId="267"/>
            <ac:spMk id="3" creationId="{65A52B98-1D29-1D61-0DB0-87C7D738482C}"/>
          </ac:spMkLst>
        </pc:spChg>
        <pc:spChg chg="add mod">
          <ac:chgData name="Tesenai Smith" userId="25d6889198a5bd1e" providerId="LiveId" clId="{1BD8585E-55C4-4CED-8D8D-349A4D13E32C}" dt="2025-10-29T02:32:25.465" v="12154" actId="20577"/>
          <ac:spMkLst>
            <pc:docMk/>
            <pc:sldMk cId="1812429557" sldId="267"/>
            <ac:spMk id="17" creationId="{D2C23F9E-BEFA-8777-CF0E-188B12DD7543}"/>
          </ac:spMkLst>
        </pc:spChg>
        <pc:spChg chg="add mod">
          <ac:chgData name="Tesenai Smith" userId="25d6889198a5bd1e" providerId="LiveId" clId="{1BD8585E-55C4-4CED-8D8D-349A4D13E32C}" dt="2025-10-29T02:28:10.662" v="12122" actId="20577"/>
          <ac:spMkLst>
            <pc:docMk/>
            <pc:sldMk cId="1812429557" sldId="267"/>
            <ac:spMk id="18" creationId="{EE3C41C4-D80E-AC6B-755A-26AD2601CB23}"/>
          </ac:spMkLst>
        </pc:spChg>
        <pc:spChg chg="add mod">
          <ac:chgData name="Tesenai Smith" userId="25d6889198a5bd1e" providerId="LiveId" clId="{1BD8585E-55C4-4CED-8D8D-349A4D13E32C}" dt="2025-10-29T02:32:32.245" v="12156" actId="20577"/>
          <ac:spMkLst>
            <pc:docMk/>
            <pc:sldMk cId="1812429557" sldId="267"/>
            <ac:spMk id="19" creationId="{7698A6A3-5F7C-E018-74FC-C382DB0E1C3A}"/>
          </ac:spMkLst>
        </pc:spChg>
        <pc:spChg chg="add mod">
          <ac:chgData name="Tesenai Smith" userId="25d6889198a5bd1e" providerId="LiveId" clId="{1BD8585E-55C4-4CED-8D8D-349A4D13E32C}" dt="2025-10-29T02:32:29.908" v="12155" actId="20577"/>
          <ac:spMkLst>
            <pc:docMk/>
            <pc:sldMk cId="1812429557" sldId="267"/>
            <ac:spMk id="20" creationId="{C7E9E169-2E0E-E711-34E4-F9FAE879923A}"/>
          </ac:spMkLst>
        </pc:spChg>
        <pc:spChg chg="add mod">
          <ac:chgData name="Tesenai Smith" userId="25d6889198a5bd1e" providerId="LiveId" clId="{1BD8585E-55C4-4CED-8D8D-349A4D13E32C}" dt="2025-10-28T23:17:48.199" v="9068" actId="1076"/>
          <ac:spMkLst>
            <pc:docMk/>
            <pc:sldMk cId="1812429557" sldId="267"/>
            <ac:spMk id="21" creationId="{E591C86B-BDC2-857D-C5F1-86B6495EEABA}"/>
          </ac:spMkLst>
        </pc:spChg>
        <pc:spChg chg="add mod">
          <ac:chgData name="Tesenai Smith" userId="25d6889198a5bd1e" providerId="LiveId" clId="{1BD8585E-55C4-4CED-8D8D-349A4D13E32C}" dt="2025-10-29T22:01:12.790" v="14225" actId="1076"/>
          <ac:spMkLst>
            <pc:docMk/>
            <pc:sldMk cId="1812429557" sldId="267"/>
            <ac:spMk id="27" creationId="{517A19C0-770F-5286-123D-8EC014FBE7D6}"/>
          </ac:spMkLst>
        </pc:spChg>
        <pc:picChg chg="add mod">
          <ac:chgData name="Tesenai Smith" userId="25d6889198a5bd1e" providerId="LiveId" clId="{1BD8585E-55C4-4CED-8D8D-349A4D13E32C}" dt="2025-10-29T02:29:45.560" v="12132" actId="1076"/>
          <ac:picMkLst>
            <pc:docMk/>
            <pc:sldMk cId="1812429557" sldId="267"/>
            <ac:picMk id="8" creationId="{A60E28C2-8AE7-E7EA-3FC7-EEE26D38B635}"/>
          </ac:picMkLst>
        </pc:picChg>
        <pc:picChg chg="add mod">
          <ac:chgData name="Tesenai Smith" userId="25d6889198a5bd1e" providerId="LiveId" clId="{1BD8585E-55C4-4CED-8D8D-349A4D13E32C}" dt="2025-10-29T02:28:52.768" v="12128" actId="1076"/>
          <ac:picMkLst>
            <pc:docMk/>
            <pc:sldMk cId="1812429557" sldId="267"/>
            <ac:picMk id="10" creationId="{F40989C4-99DF-41B5-BBD1-DF199BF51E13}"/>
          </ac:picMkLst>
        </pc:picChg>
        <pc:picChg chg="add mod">
          <ac:chgData name="Tesenai Smith" userId="25d6889198a5bd1e" providerId="LiveId" clId="{1BD8585E-55C4-4CED-8D8D-349A4D13E32C}" dt="2025-10-29T02:28:46.230" v="12127" actId="1076"/>
          <ac:picMkLst>
            <pc:docMk/>
            <pc:sldMk cId="1812429557" sldId="267"/>
            <ac:picMk id="12" creationId="{4B392889-4895-896C-AEBF-0FB6FD651D9F}"/>
          </ac:picMkLst>
        </pc:picChg>
        <pc:picChg chg="add mod">
          <ac:chgData name="Tesenai Smith" userId="25d6889198a5bd1e" providerId="LiveId" clId="{1BD8585E-55C4-4CED-8D8D-349A4D13E32C}" dt="2025-10-28T23:18:20.727" v="9074" actId="1076"/>
          <ac:picMkLst>
            <pc:docMk/>
            <pc:sldMk cId="1812429557" sldId="267"/>
            <ac:picMk id="14" creationId="{E400AB51-D278-BC1B-F6EB-0899716A37C2}"/>
          </ac:picMkLst>
        </pc:picChg>
        <pc:picChg chg="add mod">
          <ac:chgData name="Tesenai Smith" userId="25d6889198a5bd1e" providerId="LiveId" clId="{1BD8585E-55C4-4CED-8D8D-349A4D13E32C}" dt="2025-10-29T02:29:01.351" v="12129" actId="1076"/>
          <ac:picMkLst>
            <pc:docMk/>
            <pc:sldMk cId="1812429557" sldId="267"/>
            <ac:picMk id="16" creationId="{11DA5851-9202-4C68-0F9B-B17B98FC262A}"/>
          </ac:picMkLst>
        </pc:picChg>
      </pc:sldChg>
      <pc:sldChg chg="addSp delSp modSp new mod modTransition setBg delAnim modNotesTx">
        <pc:chgData name="Tesenai Smith" userId="25d6889198a5bd1e" providerId="LiveId" clId="{1BD8585E-55C4-4CED-8D8D-349A4D13E32C}" dt="2025-10-29T22:01:49.263" v="14231" actId="478"/>
        <pc:sldMkLst>
          <pc:docMk/>
          <pc:sldMk cId="1738038040" sldId="268"/>
        </pc:sldMkLst>
        <pc:spChg chg="mod">
          <ac:chgData name="Tesenai Smith" userId="25d6889198a5bd1e" providerId="LiveId" clId="{1BD8585E-55C4-4CED-8D8D-349A4D13E32C}" dt="2025-10-28T23:33:10.312" v="9260" actId="20577"/>
          <ac:spMkLst>
            <pc:docMk/>
            <pc:sldMk cId="1738038040" sldId="268"/>
            <ac:spMk id="2" creationId="{F314335A-F95D-C810-A688-5EC291E7F904}"/>
          </ac:spMkLst>
        </pc:spChg>
        <pc:spChg chg="mod">
          <ac:chgData name="Tesenai Smith" userId="25d6889198a5bd1e" providerId="LiveId" clId="{1BD8585E-55C4-4CED-8D8D-349A4D13E32C}" dt="2025-10-29T03:12:54.005" v="13021" actId="20577"/>
          <ac:spMkLst>
            <pc:docMk/>
            <pc:sldMk cId="1738038040" sldId="268"/>
            <ac:spMk id="3" creationId="{279F3C5A-04AF-2C6D-D861-F8D799E9F8A1}"/>
          </ac:spMkLst>
        </pc:spChg>
      </pc:sldChg>
      <pc:sldChg chg="addSp delSp modSp new mod modTransition delAnim modNotesTx">
        <pc:chgData name="Tesenai Smith" userId="25d6889198a5bd1e" providerId="LiveId" clId="{1BD8585E-55C4-4CED-8D8D-349A4D13E32C}" dt="2025-10-29T22:01:54.602" v="14232" actId="478"/>
        <pc:sldMkLst>
          <pc:docMk/>
          <pc:sldMk cId="1464057914" sldId="269"/>
        </pc:sldMkLst>
        <pc:spChg chg="mod">
          <ac:chgData name="Tesenai Smith" userId="25d6889198a5bd1e" providerId="LiveId" clId="{1BD8585E-55C4-4CED-8D8D-349A4D13E32C}" dt="2025-10-28T23:19:03.046" v="9080" actId="113"/>
          <ac:spMkLst>
            <pc:docMk/>
            <pc:sldMk cId="1464057914" sldId="269"/>
            <ac:spMk id="2" creationId="{BFC5122A-D968-C295-EE42-554A94188A93}"/>
          </ac:spMkLst>
        </pc:spChg>
        <pc:spChg chg="add del mod">
          <ac:chgData name="Tesenai Smith" userId="25d6889198a5bd1e" providerId="LiveId" clId="{1BD8585E-55C4-4CED-8D8D-349A4D13E32C}" dt="2025-10-27T17:43:56.684" v="4582" actId="1076"/>
          <ac:spMkLst>
            <pc:docMk/>
            <pc:sldMk cId="1464057914" sldId="269"/>
            <ac:spMk id="9" creationId="{9DBE045E-C880-67BE-8F52-1DCE26637724}"/>
          </ac:spMkLst>
        </pc:spChg>
        <pc:picChg chg="add mod modCrop">
          <ac:chgData name="Tesenai Smith" userId="25d6889198a5bd1e" providerId="LiveId" clId="{1BD8585E-55C4-4CED-8D8D-349A4D13E32C}" dt="2025-10-27T17:44:39.198" v="4585" actId="14861"/>
          <ac:picMkLst>
            <pc:docMk/>
            <pc:sldMk cId="1464057914" sldId="269"/>
            <ac:picMk id="8" creationId="{01DC93BF-D6C2-5C49-DDF3-D60BF45F8308}"/>
          </ac:picMkLst>
        </pc:picChg>
      </pc:sldChg>
      <pc:sldChg chg="addSp delSp modSp new mod ord modTransition setBg addAnim delAnim modAnim modNotesTx">
        <pc:chgData name="Tesenai Smith" userId="25d6889198a5bd1e" providerId="LiveId" clId="{1BD8585E-55C4-4CED-8D8D-349A4D13E32C}" dt="2025-11-03T10:35:08.194" v="14939" actId="20577"/>
        <pc:sldMkLst>
          <pc:docMk/>
          <pc:sldMk cId="1688040112" sldId="270"/>
        </pc:sldMkLst>
        <pc:spChg chg="mod ord">
          <ac:chgData name="Tesenai Smith" userId="25d6889198a5bd1e" providerId="LiveId" clId="{1BD8585E-55C4-4CED-8D8D-349A4D13E32C}" dt="2025-10-29T21:30:30.454" v="14142" actId="113"/>
          <ac:spMkLst>
            <pc:docMk/>
            <pc:sldMk cId="1688040112" sldId="270"/>
            <ac:spMk id="2" creationId="{92014D0C-3ADB-079A-8BE5-F9E14FAC8DC5}"/>
          </ac:spMkLst>
        </pc:spChg>
        <pc:spChg chg="add mod">
          <ac:chgData name="Tesenai Smith" userId="25d6889198a5bd1e" providerId="LiveId" clId="{1BD8585E-55C4-4CED-8D8D-349A4D13E32C}" dt="2025-10-29T20:46:39.489" v="13862" actId="1076"/>
          <ac:spMkLst>
            <pc:docMk/>
            <pc:sldMk cId="1688040112" sldId="270"/>
            <ac:spMk id="7" creationId="{1269B499-760F-CCA5-B25E-A4C1D1DFD928}"/>
          </ac:spMkLst>
        </pc:spChg>
        <pc:spChg chg="add">
          <ac:chgData name="Tesenai Smith" userId="25d6889198a5bd1e" providerId="LiveId" clId="{1BD8585E-55C4-4CED-8D8D-349A4D13E32C}" dt="2025-10-27T19:06:16.481" v="6143" actId="26606"/>
          <ac:spMkLst>
            <pc:docMk/>
            <pc:sldMk cId="1688040112" sldId="270"/>
            <ac:spMk id="26" creationId="{66D61E08-70C3-48D8-BEA0-787111DC30DA}"/>
          </ac:spMkLst>
        </pc:spChg>
        <pc:spChg chg="add">
          <ac:chgData name="Tesenai Smith" userId="25d6889198a5bd1e" providerId="LiveId" clId="{1BD8585E-55C4-4CED-8D8D-349A4D13E32C}" dt="2025-10-27T19:06:16.481" v="6143" actId="26606"/>
          <ac:spMkLst>
            <pc:docMk/>
            <pc:sldMk cId="1688040112" sldId="270"/>
            <ac:spMk id="28" creationId="{FC55298F-0AE5-478E-AD2B-03C2614C5833}"/>
          </ac:spMkLst>
        </pc:spChg>
        <pc:spChg chg="add">
          <ac:chgData name="Tesenai Smith" userId="25d6889198a5bd1e" providerId="LiveId" clId="{1BD8585E-55C4-4CED-8D8D-349A4D13E32C}" dt="2025-10-27T19:06:16.481" v="6143" actId="26606"/>
          <ac:spMkLst>
            <pc:docMk/>
            <pc:sldMk cId="1688040112" sldId="270"/>
            <ac:spMk id="30" creationId="{C180E4EA-0B63-4779-A895-7E90E71088F3}"/>
          </ac:spMkLst>
        </pc:spChg>
        <pc:spChg chg="add">
          <ac:chgData name="Tesenai Smith" userId="25d6889198a5bd1e" providerId="LiveId" clId="{1BD8585E-55C4-4CED-8D8D-349A4D13E32C}" dt="2025-10-27T19:06:16.481" v="6143" actId="26606"/>
          <ac:spMkLst>
            <pc:docMk/>
            <pc:sldMk cId="1688040112" sldId="270"/>
            <ac:spMk id="32" creationId="{CEE01D9D-3DE8-4EED-B0D3-8F3C79CC7673}"/>
          </ac:spMkLst>
        </pc:spChg>
        <pc:spChg chg="add">
          <ac:chgData name="Tesenai Smith" userId="25d6889198a5bd1e" providerId="LiveId" clId="{1BD8585E-55C4-4CED-8D8D-349A4D13E32C}" dt="2025-10-27T19:06:16.481" v="6143" actId="26606"/>
          <ac:spMkLst>
            <pc:docMk/>
            <pc:sldMk cId="1688040112" sldId="270"/>
            <ac:spMk id="34" creationId="{89AF5CE9-607F-43F4-8983-DCD6DA4051FD}"/>
          </ac:spMkLst>
        </pc:spChg>
        <pc:spChg chg="add">
          <ac:chgData name="Tesenai Smith" userId="25d6889198a5bd1e" providerId="LiveId" clId="{1BD8585E-55C4-4CED-8D8D-349A4D13E32C}" dt="2025-10-27T19:06:16.481" v="6143" actId="26606"/>
          <ac:spMkLst>
            <pc:docMk/>
            <pc:sldMk cId="1688040112" sldId="270"/>
            <ac:spMk id="36" creationId="{6EEA2DBD-9E1E-4521-8C01-F32AD18A89E3}"/>
          </ac:spMkLst>
        </pc:spChg>
        <pc:spChg chg="add">
          <ac:chgData name="Tesenai Smith" userId="25d6889198a5bd1e" providerId="LiveId" clId="{1BD8585E-55C4-4CED-8D8D-349A4D13E32C}" dt="2025-10-27T19:06:16.481" v="6143" actId="26606"/>
          <ac:spMkLst>
            <pc:docMk/>
            <pc:sldMk cId="1688040112" sldId="270"/>
            <ac:spMk id="38" creationId="{15BBD2C1-BA9B-46A9-A27A-33498B169272}"/>
          </ac:spMkLst>
        </pc:spChg>
        <pc:grpChg chg="add">
          <ac:chgData name="Tesenai Smith" userId="25d6889198a5bd1e" providerId="LiveId" clId="{1BD8585E-55C4-4CED-8D8D-349A4D13E32C}" dt="2025-10-27T19:06:16.481" v="6143" actId="26606"/>
          <ac:grpSpMkLst>
            <pc:docMk/>
            <pc:sldMk cId="1688040112" sldId="270"/>
            <ac:grpSpMk id="23" creationId="{88C9B83F-64CD-41C1-925F-A08801FFD0BD}"/>
          </ac:grpSpMkLst>
        </pc:grpChg>
        <pc:picChg chg="add mod modCrop">
          <ac:chgData name="Tesenai Smith" userId="25d6889198a5bd1e" providerId="LiveId" clId="{1BD8585E-55C4-4CED-8D8D-349A4D13E32C}" dt="2025-10-29T22:05:09.764" v="14325" actId="14861"/>
          <ac:picMkLst>
            <pc:docMk/>
            <pc:sldMk cId="1688040112" sldId="270"/>
            <ac:picMk id="5" creationId="{072F8BD9-CF8E-11C1-41B1-7E8E40DA7035}"/>
          </ac:picMkLst>
        </pc:picChg>
      </pc:sldChg>
      <pc:sldChg chg="new del">
        <pc:chgData name="Tesenai Smith" userId="25d6889198a5bd1e" providerId="LiveId" clId="{1BD8585E-55C4-4CED-8D8D-349A4D13E32C}" dt="2025-10-27T14:49:05.189" v="1189" actId="2696"/>
        <pc:sldMkLst>
          <pc:docMk/>
          <pc:sldMk cId="2592917257" sldId="270"/>
        </pc:sldMkLst>
      </pc:sldChg>
      <pc:sldChg chg="addSp delSp modSp new mod ord modTransition delAnim">
        <pc:chgData name="Tesenai Smith" userId="25d6889198a5bd1e" providerId="LiveId" clId="{1BD8585E-55C4-4CED-8D8D-349A4D13E32C}" dt="2025-10-29T21:59:44.662" v="14218" actId="14100"/>
        <pc:sldMkLst>
          <pc:docMk/>
          <pc:sldMk cId="4054594011" sldId="271"/>
        </pc:sldMkLst>
        <pc:spChg chg="mod">
          <ac:chgData name="Tesenai Smith" userId="25d6889198a5bd1e" providerId="LiveId" clId="{1BD8585E-55C4-4CED-8D8D-349A4D13E32C}" dt="2025-10-29T21:59:34.283" v="14217" actId="113"/>
          <ac:spMkLst>
            <pc:docMk/>
            <pc:sldMk cId="4054594011" sldId="271"/>
            <ac:spMk id="2" creationId="{954428D6-444B-10DF-5BCA-0C2FB6F272BD}"/>
          </ac:spMkLst>
        </pc:spChg>
        <pc:picChg chg="add mod modCrop">
          <ac:chgData name="Tesenai Smith" userId="25d6889198a5bd1e" providerId="LiveId" clId="{1BD8585E-55C4-4CED-8D8D-349A4D13E32C}" dt="2025-10-29T21:59:44.662" v="14218" actId="14100"/>
          <ac:picMkLst>
            <pc:docMk/>
            <pc:sldMk cId="4054594011" sldId="271"/>
            <ac:picMk id="4" creationId="{51E2052C-85BE-4D4D-BE36-B9158F200492}"/>
          </ac:picMkLst>
        </pc:picChg>
      </pc:sldChg>
      <pc:sldChg chg="addSp delSp modSp new mod ord modTransition setBg delAnim modNotesTx">
        <pc:chgData name="Tesenai Smith" userId="25d6889198a5bd1e" providerId="LiveId" clId="{1BD8585E-55C4-4CED-8D8D-349A4D13E32C}" dt="2025-10-29T22:01:42.302" v="14230" actId="478"/>
        <pc:sldMkLst>
          <pc:docMk/>
          <pc:sldMk cId="1746295550" sldId="272"/>
        </pc:sldMkLst>
        <pc:spChg chg="mod">
          <ac:chgData name="Tesenai Smith" userId="25d6889198a5bd1e" providerId="LiveId" clId="{1BD8585E-55C4-4CED-8D8D-349A4D13E32C}" dt="2025-10-29T02:09:53.990" v="11872" actId="5793"/>
          <ac:spMkLst>
            <pc:docMk/>
            <pc:sldMk cId="1746295550" sldId="272"/>
            <ac:spMk id="2" creationId="{F81A5084-9954-FDB2-E892-21AEE053DF6F}"/>
          </ac:spMkLst>
        </pc:spChg>
        <pc:spChg chg="mod">
          <ac:chgData name="Tesenai Smith" userId="25d6889198a5bd1e" providerId="LiveId" clId="{1BD8585E-55C4-4CED-8D8D-349A4D13E32C}" dt="2025-10-29T03:22:09.743" v="13103" actId="1076"/>
          <ac:spMkLst>
            <pc:docMk/>
            <pc:sldMk cId="1746295550" sldId="272"/>
            <ac:spMk id="3" creationId="{83979302-44F9-3D86-2418-D29D9AA752CF}"/>
          </ac:spMkLst>
        </pc:spChg>
        <pc:spChg chg="add">
          <ac:chgData name="Tesenai Smith" userId="25d6889198a5bd1e" providerId="LiveId" clId="{1BD8585E-55C4-4CED-8D8D-349A4D13E32C}" dt="2025-10-27T18:10:06.818" v="5208" actId="26606"/>
          <ac:spMkLst>
            <pc:docMk/>
            <pc:sldMk cId="1746295550" sldId="272"/>
            <ac:spMk id="14" creationId="{3F088236-D655-4F88-B238-E16762358025}"/>
          </ac:spMkLst>
        </pc:spChg>
        <pc:spChg chg="add">
          <ac:chgData name="Tesenai Smith" userId="25d6889198a5bd1e" providerId="LiveId" clId="{1BD8585E-55C4-4CED-8D8D-349A4D13E32C}" dt="2025-10-27T18:10:06.818" v="5208" actId="26606"/>
          <ac:spMkLst>
            <pc:docMk/>
            <pc:sldMk cId="1746295550" sldId="272"/>
            <ac:spMk id="16" creationId="{3DAC0C92-199E-475C-9390-119A9B027276}"/>
          </ac:spMkLst>
        </pc:spChg>
        <pc:spChg chg="add">
          <ac:chgData name="Tesenai Smith" userId="25d6889198a5bd1e" providerId="LiveId" clId="{1BD8585E-55C4-4CED-8D8D-349A4D13E32C}" dt="2025-10-27T18:10:06.818" v="5208" actId="26606"/>
          <ac:spMkLst>
            <pc:docMk/>
            <pc:sldMk cId="1746295550" sldId="272"/>
            <ac:spMk id="18" creationId="{C4CFB339-0ED8-4FE2-9EF1-6D1375B8499B}"/>
          </ac:spMkLst>
        </pc:spChg>
        <pc:spChg chg="add">
          <ac:chgData name="Tesenai Smith" userId="25d6889198a5bd1e" providerId="LiveId" clId="{1BD8585E-55C4-4CED-8D8D-349A4D13E32C}" dt="2025-10-27T18:10:06.818" v="5208" actId="26606"/>
          <ac:spMkLst>
            <pc:docMk/>
            <pc:sldMk cId="1746295550" sldId="272"/>
            <ac:spMk id="20" creationId="{31896C80-2069-4431-9C19-83B913734490}"/>
          </ac:spMkLst>
        </pc:spChg>
        <pc:spChg chg="add">
          <ac:chgData name="Tesenai Smith" userId="25d6889198a5bd1e" providerId="LiveId" clId="{1BD8585E-55C4-4CED-8D8D-349A4D13E32C}" dt="2025-10-27T18:10:06.818" v="5208" actId="26606"/>
          <ac:spMkLst>
            <pc:docMk/>
            <pc:sldMk cId="1746295550" sldId="272"/>
            <ac:spMk id="22" creationId="{BF120A21-0841-4823-B0C4-28AEBCEF9B78}"/>
          </ac:spMkLst>
        </pc:spChg>
        <pc:spChg chg="add">
          <ac:chgData name="Tesenai Smith" userId="25d6889198a5bd1e" providerId="LiveId" clId="{1BD8585E-55C4-4CED-8D8D-349A4D13E32C}" dt="2025-10-27T18:10:06.818" v="5208" actId="26606"/>
          <ac:spMkLst>
            <pc:docMk/>
            <pc:sldMk cId="1746295550" sldId="272"/>
            <ac:spMk id="24" creationId="{DBB05BAE-BBD3-4289-899F-A6851503C6B0}"/>
          </ac:spMkLst>
        </pc:spChg>
        <pc:spChg chg="add">
          <ac:chgData name="Tesenai Smith" userId="25d6889198a5bd1e" providerId="LiveId" clId="{1BD8585E-55C4-4CED-8D8D-349A4D13E32C}" dt="2025-10-27T18:10:06.818" v="5208" actId="26606"/>
          <ac:spMkLst>
            <pc:docMk/>
            <pc:sldMk cId="1746295550" sldId="272"/>
            <ac:spMk id="26" creationId="{9874D11C-36F5-4BBE-A490-019A54E953B0}"/>
          </ac:spMkLst>
        </pc:spChg>
        <pc:picChg chg="add mod modCrop">
          <ac:chgData name="Tesenai Smith" userId="25d6889198a5bd1e" providerId="LiveId" clId="{1BD8585E-55C4-4CED-8D8D-349A4D13E32C}" dt="2025-10-29T03:22:14.706" v="13104" actId="1076"/>
          <ac:picMkLst>
            <pc:docMk/>
            <pc:sldMk cId="1746295550" sldId="272"/>
            <ac:picMk id="7" creationId="{1B674FA8-8C9F-C25D-1EEE-6C431437E14E}"/>
          </ac:picMkLst>
        </pc:picChg>
      </pc:sldChg>
      <pc:sldChg chg="addSp delSp modSp new mod modTransition setBg delAnim modNotesTx">
        <pc:chgData name="Tesenai Smith" userId="25d6889198a5bd1e" providerId="LiveId" clId="{1BD8585E-55C4-4CED-8D8D-349A4D13E32C}" dt="2025-10-29T22:01:33.514" v="14229" actId="478"/>
        <pc:sldMkLst>
          <pc:docMk/>
          <pc:sldMk cId="1774151922" sldId="273"/>
        </pc:sldMkLst>
        <pc:spChg chg="add">
          <ac:chgData name="Tesenai Smith" userId="25d6889198a5bd1e" providerId="LiveId" clId="{1BD8585E-55C4-4CED-8D8D-349A4D13E32C}" dt="2025-10-27T18:24:10.157" v="5318" actId="26606"/>
          <ac:spMkLst>
            <pc:docMk/>
            <pc:sldMk cId="1774151922" sldId="273"/>
            <ac:spMk id="26" creationId="{B7DC91FD-5FB4-4F19-BBF0-A5792A2E684F}"/>
          </ac:spMkLst>
        </pc:spChg>
        <pc:spChg chg="add">
          <ac:chgData name="Tesenai Smith" userId="25d6889198a5bd1e" providerId="LiveId" clId="{1BD8585E-55C4-4CED-8D8D-349A4D13E32C}" dt="2025-10-27T18:24:10.157" v="5318" actId="26606"/>
          <ac:spMkLst>
            <pc:docMk/>
            <pc:sldMk cId="1774151922" sldId="273"/>
            <ac:spMk id="28" creationId="{96E3985B-1D61-4D32-9CAA-B9C53E7C6E58}"/>
          </ac:spMkLst>
        </pc:spChg>
        <pc:grpChg chg="add">
          <ac:chgData name="Tesenai Smith" userId="25d6889198a5bd1e" providerId="LiveId" clId="{1BD8585E-55C4-4CED-8D8D-349A4D13E32C}" dt="2025-10-27T18:24:10.157" v="5318" actId="26606"/>
          <ac:grpSpMkLst>
            <pc:docMk/>
            <pc:sldMk cId="1774151922" sldId="273"/>
            <ac:grpSpMk id="14" creationId="{387ADDF3-96F2-4CFC-A961-14113FC2443B}"/>
          </ac:grpSpMkLst>
        </pc:grpChg>
        <pc:picChg chg="add mod">
          <ac:chgData name="Tesenai Smith" userId="25d6889198a5bd1e" providerId="LiveId" clId="{1BD8585E-55C4-4CED-8D8D-349A4D13E32C}" dt="2025-10-27T18:24:10.157" v="5318" actId="26606"/>
          <ac:picMkLst>
            <pc:docMk/>
            <pc:sldMk cId="1774151922" sldId="273"/>
            <ac:picMk id="5" creationId="{DC4B176B-2572-4195-82D3-48DF814C3ED2}"/>
          </ac:picMkLst>
        </pc:picChg>
        <pc:picChg chg="add mod ord">
          <ac:chgData name="Tesenai Smith" userId="25d6889198a5bd1e" providerId="LiveId" clId="{1BD8585E-55C4-4CED-8D8D-349A4D13E32C}" dt="2025-10-27T18:24:10.157" v="5318" actId="26606"/>
          <ac:picMkLst>
            <pc:docMk/>
            <pc:sldMk cId="1774151922" sldId="273"/>
            <ac:picMk id="9" creationId="{7CD452C8-4146-166A-A185-D6FD830530B1}"/>
          </ac:picMkLst>
        </pc:picChg>
        <pc:picChg chg="add mod">
          <ac:chgData name="Tesenai Smith" userId="25d6889198a5bd1e" providerId="LiveId" clId="{1BD8585E-55C4-4CED-8D8D-349A4D13E32C}" dt="2025-10-27T18:25:40.897" v="5332" actId="14100"/>
          <ac:picMkLst>
            <pc:docMk/>
            <pc:sldMk cId="1774151922" sldId="273"/>
            <ac:picMk id="11" creationId="{22639647-6F57-1533-2C13-D89B8D1F1028}"/>
          </ac:picMkLst>
        </pc:picChg>
      </pc:sldChg>
      <pc:sldChg chg="addSp delSp modSp new mod ord modTransition delAnim modNotesTx">
        <pc:chgData name="Tesenai Smith" userId="25d6889198a5bd1e" providerId="LiveId" clId="{1BD8585E-55C4-4CED-8D8D-349A4D13E32C}" dt="2025-10-29T22:01:24.105" v="14227" actId="20577"/>
        <pc:sldMkLst>
          <pc:docMk/>
          <pc:sldMk cId="1878015815" sldId="274"/>
        </pc:sldMkLst>
        <pc:spChg chg="mod">
          <ac:chgData name="Tesenai Smith" userId="25d6889198a5bd1e" providerId="LiveId" clId="{1BD8585E-55C4-4CED-8D8D-349A4D13E32C}" dt="2025-10-29T03:32:50.275" v="13117" actId="113"/>
          <ac:spMkLst>
            <pc:docMk/>
            <pc:sldMk cId="1878015815" sldId="274"/>
            <ac:spMk id="2" creationId="{5AEB28CD-A2FA-8371-4C87-080BE67072EB}"/>
          </ac:spMkLst>
        </pc:spChg>
        <pc:spChg chg="add mod">
          <ac:chgData name="Tesenai Smith" userId="25d6889198a5bd1e" providerId="LiveId" clId="{1BD8585E-55C4-4CED-8D8D-349A4D13E32C}" dt="2025-10-29T22:01:24.105" v="14227" actId="20577"/>
          <ac:spMkLst>
            <pc:docMk/>
            <pc:sldMk cId="1878015815" sldId="274"/>
            <ac:spMk id="6" creationId="{D1C7FCAA-2481-830B-0811-271940DCD19E}"/>
          </ac:spMkLst>
        </pc:spChg>
        <pc:picChg chg="add mod">
          <ac:chgData name="Tesenai Smith" userId="25d6889198a5bd1e" providerId="LiveId" clId="{1BD8585E-55C4-4CED-8D8D-349A4D13E32C}" dt="2025-10-29T03:38:31.086" v="13163" actId="14100"/>
          <ac:picMkLst>
            <pc:docMk/>
            <pc:sldMk cId="1878015815" sldId="274"/>
            <ac:picMk id="5" creationId="{53DB40E7-62A9-B851-7376-2C8E7E97009A}"/>
          </ac:picMkLst>
        </pc:picChg>
      </pc:sldChg>
      <pc:sldChg chg="new del">
        <pc:chgData name="Tesenai Smith" userId="25d6889198a5bd1e" providerId="LiveId" clId="{1BD8585E-55C4-4CED-8D8D-349A4D13E32C}" dt="2025-10-27T18:46:27.081" v="5773" actId="680"/>
        <pc:sldMkLst>
          <pc:docMk/>
          <pc:sldMk cId="2311767049" sldId="274"/>
        </pc:sldMkLst>
      </pc:sldChg>
      <pc:sldChg chg="addSp delSp modSp new mod ord modTransition delAnim modNotesTx">
        <pc:chgData name="Tesenai Smith" userId="25d6889198a5bd1e" providerId="LiveId" clId="{1BD8585E-55C4-4CED-8D8D-349A4D13E32C}" dt="2025-10-29T21:57:34.565" v="14163" actId="478"/>
        <pc:sldMkLst>
          <pc:docMk/>
          <pc:sldMk cId="238737003" sldId="275"/>
        </pc:sldMkLst>
        <pc:spChg chg="mod">
          <ac:chgData name="Tesenai Smith" userId="25d6889198a5bd1e" providerId="LiveId" clId="{1BD8585E-55C4-4CED-8D8D-349A4D13E32C}" dt="2025-10-28T19:50:04.522" v="6458" actId="113"/>
          <ac:spMkLst>
            <pc:docMk/>
            <pc:sldMk cId="238737003" sldId="275"/>
            <ac:spMk id="2" creationId="{D44C6D8C-2A7F-D1D6-F162-C289B0EA1C7C}"/>
          </ac:spMkLst>
        </pc:spChg>
        <pc:spChg chg="add mod">
          <ac:chgData name="Tesenai Smith" userId="25d6889198a5bd1e" providerId="LiveId" clId="{1BD8585E-55C4-4CED-8D8D-349A4D13E32C}" dt="2025-10-29T21:00:30.979" v="13969" actId="20577"/>
          <ac:spMkLst>
            <pc:docMk/>
            <pc:sldMk cId="238737003" sldId="275"/>
            <ac:spMk id="9" creationId="{26B25320-7A3D-C269-ED44-056725A66813}"/>
          </ac:spMkLst>
        </pc:spChg>
        <pc:graphicFrameChg chg="add mod">
          <ac:chgData name="Tesenai Smith" userId="25d6889198a5bd1e" providerId="LiveId" clId="{1BD8585E-55C4-4CED-8D8D-349A4D13E32C}" dt="2025-10-29T21:00:48.393" v="13971" actId="14100"/>
          <ac:graphicFrameMkLst>
            <pc:docMk/>
            <pc:sldMk cId="238737003" sldId="275"/>
            <ac:graphicFrameMk id="10" creationId="{4ECD55AB-4342-263D-E37C-00E2A15B8757}"/>
          </ac:graphicFrameMkLst>
        </pc:graphicFrameChg>
        <pc:picChg chg="add mod modCrop">
          <ac:chgData name="Tesenai Smith" userId="25d6889198a5bd1e" providerId="LiveId" clId="{1BD8585E-55C4-4CED-8D8D-349A4D13E32C}" dt="2025-10-27T19:18:12.483" v="6318" actId="14861"/>
          <ac:picMkLst>
            <pc:docMk/>
            <pc:sldMk cId="238737003" sldId="275"/>
            <ac:picMk id="6" creationId="{7BB43851-204F-86CA-C337-9B3F11C1B212}"/>
          </ac:picMkLst>
        </pc:picChg>
        <pc:cxnChg chg="add">
          <ac:chgData name="Tesenai Smith" userId="25d6889198a5bd1e" providerId="LiveId" clId="{1BD8585E-55C4-4CED-8D8D-349A4D13E32C}" dt="2025-10-29T21:01:37.992" v="13972" actId="11529"/>
          <ac:cxnSpMkLst>
            <pc:docMk/>
            <pc:sldMk cId="238737003" sldId="275"/>
            <ac:cxnSpMk id="13" creationId="{F6F3D81F-5914-B093-B4E8-F18A1834349E}"/>
          </ac:cxnSpMkLst>
        </pc:cxnChg>
      </pc:sldChg>
      <pc:sldChg chg="addSp delSp modSp new mod ord modTransition delAnim">
        <pc:chgData name="Tesenai Smith" userId="25d6889198a5bd1e" providerId="LiveId" clId="{1BD8585E-55C4-4CED-8D8D-349A4D13E32C}" dt="2025-10-29T21:57:45.905" v="14164" actId="478"/>
        <pc:sldMkLst>
          <pc:docMk/>
          <pc:sldMk cId="583666710" sldId="276"/>
        </pc:sldMkLst>
        <pc:spChg chg="mod">
          <ac:chgData name="Tesenai Smith" userId="25d6889198a5bd1e" providerId="LiveId" clId="{1BD8585E-55C4-4CED-8D8D-349A4D13E32C}" dt="2025-10-28T22:01:37.555" v="7656" actId="1076"/>
          <ac:spMkLst>
            <pc:docMk/>
            <pc:sldMk cId="583666710" sldId="276"/>
            <ac:spMk id="2" creationId="{CFE6B425-0ABA-C1BE-2985-A4EFFAD57B01}"/>
          </ac:spMkLst>
        </pc:spChg>
        <pc:spChg chg="add mod">
          <ac:chgData name="Tesenai Smith" userId="25d6889198a5bd1e" providerId="LiveId" clId="{1BD8585E-55C4-4CED-8D8D-349A4D13E32C}" dt="2025-10-28T23:16:12.477" v="9056" actId="27636"/>
          <ac:spMkLst>
            <pc:docMk/>
            <pc:sldMk cId="583666710" sldId="276"/>
            <ac:spMk id="6" creationId="{1217F78E-F35B-A0DE-1100-15AB63C6E297}"/>
          </ac:spMkLst>
        </pc:spChg>
        <pc:graphicFrameChg chg="add mod modGraphic">
          <ac:chgData name="Tesenai Smith" userId="25d6889198a5bd1e" providerId="LiveId" clId="{1BD8585E-55C4-4CED-8D8D-349A4D13E32C}" dt="2025-10-28T23:16:01.473" v="9054" actId="1076"/>
          <ac:graphicFrameMkLst>
            <pc:docMk/>
            <pc:sldMk cId="583666710" sldId="276"/>
            <ac:graphicFrameMk id="8" creationId="{45D20774-9204-7DFF-647D-5D4420726C02}"/>
          </ac:graphicFrameMkLst>
        </pc:graphicFrameChg>
      </pc:sldChg>
      <pc:sldChg chg="addSp delSp modSp new add del mod modTransition delAnim modNotesTx">
        <pc:chgData name="Tesenai Smith" userId="25d6889198a5bd1e" providerId="LiveId" clId="{1BD8585E-55C4-4CED-8D8D-349A4D13E32C}" dt="2025-10-29T21:58:32.927" v="14209" actId="313"/>
        <pc:sldMkLst>
          <pc:docMk/>
          <pc:sldMk cId="1982108999" sldId="277"/>
        </pc:sldMkLst>
        <pc:spChg chg="mod">
          <ac:chgData name="Tesenai Smith" userId="25d6889198a5bd1e" providerId="LiveId" clId="{1BD8585E-55C4-4CED-8D8D-349A4D13E32C}" dt="2025-10-29T04:05:39.637" v="13304" actId="113"/>
          <ac:spMkLst>
            <pc:docMk/>
            <pc:sldMk cId="1982108999" sldId="277"/>
            <ac:spMk id="2" creationId="{1C9FA869-85C4-7DF0-0188-E58E9AA06789}"/>
          </ac:spMkLst>
        </pc:spChg>
        <pc:spChg chg="mod">
          <ac:chgData name="Tesenai Smith" userId="25d6889198a5bd1e" providerId="LiveId" clId="{1BD8585E-55C4-4CED-8D8D-349A4D13E32C}" dt="2025-10-29T21:08:57.526" v="13976"/>
          <ac:spMkLst>
            <pc:docMk/>
            <pc:sldMk cId="1982108999" sldId="277"/>
            <ac:spMk id="3" creationId="{06257913-F4B9-42E1-7872-08C6546F1790}"/>
          </ac:spMkLst>
        </pc:spChg>
        <pc:graphicFrameChg chg="add mod modGraphic">
          <ac:chgData name="Tesenai Smith" userId="25d6889198a5bd1e" providerId="LiveId" clId="{1BD8585E-55C4-4CED-8D8D-349A4D13E32C}" dt="2025-10-29T04:14:08.544" v="13415"/>
          <ac:graphicFrameMkLst>
            <pc:docMk/>
            <pc:sldMk cId="1982108999" sldId="277"/>
            <ac:graphicFrameMk id="4" creationId="{A8D78A79-4642-4817-9706-F601364E34F1}"/>
          </ac:graphicFrameMkLst>
        </pc:graphicFrameChg>
      </pc:sldChg>
      <pc:sldChg chg="addSp delSp modSp new mod">
        <pc:chgData name="Tesenai Smith" userId="25d6889198a5bd1e" providerId="LiveId" clId="{1BD8585E-55C4-4CED-8D8D-349A4D13E32C}" dt="2025-11-03T12:33:07.405" v="15925" actId="2084"/>
        <pc:sldMkLst>
          <pc:docMk/>
          <pc:sldMk cId="1387817031" sldId="278"/>
        </pc:sldMkLst>
        <pc:spChg chg="mod">
          <ac:chgData name="Tesenai Smith" userId="25d6889198a5bd1e" providerId="LiveId" clId="{1BD8585E-55C4-4CED-8D8D-349A4D13E32C}" dt="2025-11-03T12:00:35.396" v="15030" actId="1076"/>
          <ac:spMkLst>
            <pc:docMk/>
            <pc:sldMk cId="1387817031" sldId="278"/>
            <ac:spMk id="2" creationId="{E7E309CA-562C-4576-93C7-C93FEA5E9E7C}"/>
          </ac:spMkLst>
        </pc:spChg>
        <pc:spChg chg="del mod">
          <ac:chgData name="Tesenai Smith" userId="25d6889198a5bd1e" providerId="LiveId" clId="{1BD8585E-55C4-4CED-8D8D-349A4D13E32C}" dt="2025-11-03T11:59:20.923" v="15010" actId="3680"/>
          <ac:spMkLst>
            <pc:docMk/>
            <pc:sldMk cId="1387817031" sldId="278"/>
            <ac:spMk id="3" creationId="{3174C1D9-0748-0D8B-1307-8723A3948B54}"/>
          </ac:spMkLst>
        </pc:spChg>
        <pc:spChg chg="del">
          <ac:chgData name="Tesenai Smith" userId="25d6889198a5bd1e" providerId="LiveId" clId="{1BD8585E-55C4-4CED-8D8D-349A4D13E32C}" dt="2025-11-03T11:56:15.730" v="14996" actId="478"/>
          <ac:spMkLst>
            <pc:docMk/>
            <pc:sldMk cId="1387817031" sldId="278"/>
            <ac:spMk id="4" creationId="{C3F819D8-F79D-2A7E-C062-9DA2B546E140}"/>
          </ac:spMkLst>
        </pc:spChg>
        <pc:graphicFrameChg chg="add mod ord modGraphic">
          <ac:chgData name="Tesenai Smith" userId="25d6889198a5bd1e" providerId="LiveId" clId="{1BD8585E-55C4-4CED-8D8D-349A4D13E32C}" dt="2025-11-03T12:33:07.405" v="15925" actId="2084"/>
          <ac:graphicFrameMkLst>
            <pc:docMk/>
            <pc:sldMk cId="1387817031" sldId="278"/>
            <ac:graphicFrameMk id="5" creationId="{D42375AE-0AE4-6A30-FB06-E4667BB62C20}"/>
          </ac:graphicFrameMkLst>
        </pc:graphicFrameChg>
      </pc:sldChg>
      <pc:sldChg chg="new del">
        <pc:chgData name="Tesenai Smith" userId="25d6889198a5bd1e" providerId="LiveId" clId="{1BD8585E-55C4-4CED-8D8D-349A4D13E32C}" dt="2025-10-28T23:46:27.955" v="9528" actId="680"/>
        <pc:sldMkLst>
          <pc:docMk/>
          <pc:sldMk cId="1436931398" sldId="278"/>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8.8712937092191663E-2"/>
          <c:y val="5.144537109618906E-2"/>
          <c:w val="0.84499025305585651"/>
          <c:h val="0.94855434872486299"/>
        </c:manualLayout>
      </c:layout>
      <c:pie3DChart>
        <c:varyColors val="1"/>
        <c:ser>
          <c:idx val="0"/>
          <c:order val="0"/>
          <c:tx>
            <c:strRef>
              <c:f>Sheet1!$B$1</c:f>
              <c:strCache>
                <c:ptCount val="1"/>
                <c:pt idx="0">
                  <c:v>Startup Expenses</c:v>
                </c:pt>
              </c:strCache>
            </c:strRef>
          </c:tx>
          <c:dPt>
            <c:idx val="0"/>
            <c:bubble3D val="0"/>
            <c:spPr>
              <a:solidFill>
                <a:schemeClr val="accent1"/>
              </a:solidFill>
              <a:ln w="25400">
                <a:solidFill>
                  <a:schemeClr val="lt1"/>
                </a:solidFill>
              </a:ln>
              <a:effectLst/>
              <a:sp3d contourW="25400">
                <a:contourClr>
                  <a:schemeClr val="lt1"/>
                </a:contourClr>
              </a:sp3d>
            </c:spPr>
            <c:extLst>
              <c:ext xmlns:c16="http://schemas.microsoft.com/office/drawing/2014/chart" uri="{C3380CC4-5D6E-409C-BE32-E72D297353CC}">
                <c16:uniqueId val="{00000002-2347-4E6B-B6B0-ECCFE8037C73}"/>
              </c:ext>
            </c:extLst>
          </c:dPt>
          <c:dPt>
            <c:idx val="1"/>
            <c:bubble3D val="0"/>
            <c:spPr>
              <a:solidFill>
                <a:schemeClr val="accent2"/>
              </a:solidFill>
              <a:ln w="25400">
                <a:solidFill>
                  <a:schemeClr val="lt1"/>
                </a:solidFill>
              </a:ln>
              <a:effectLst/>
              <a:sp3d contourW="25400">
                <a:contourClr>
                  <a:schemeClr val="lt1"/>
                </a:contourClr>
              </a:sp3d>
            </c:spPr>
            <c:extLst>
              <c:ext xmlns:c16="http://schemas.microsoft.com/office/drawing/2014/chart" uri="{C3380CC4-5D6E-409C-BE32-E72D297353CC}">
                <c16:uniqueId val="{00000001-2347-4E6B-B6B0-ECCFE8037C73}"/>
              </c:ext>
            </c:extLst>
          </c:dPt>
          <c:dPt>
            <c:idx val="2"/>
            <c:bubble3D val="0"/>
            <c:spPr>
              <a:solidFill>
                <a:schemeClr val="accent3"/>
              </a:solidFill>
              <a:ln w="25400">
                <a:solidFill>
                  <a:schemeClr val="lt1"/>
                </a:solidFill>
              </a:ln>
              <a:effectLst/>
              <a:sp3d contourW="25400">
                <a:contourClr>
                  <a:schemeClr val="lt1"/>
                </a:contourClr>
              </a:sp3d>
            </c:spPr>
            <c:extLst>
              <c:ext xmlns:c16="http://schemas.microsoft.com/office/drawing/2014/chart" uri="{C3380CC4-5D6E-409C-BE32-E72D297353CC}">
                <c16:uniqueId val="{00000003-2347-4E6B-B6B0-ECCFE8037C73}"/>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dLblPos val="inEnd"/>
            <c:showLegendKey val="0"/>
            <c:showVal val="0"/>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numRef>
              <c:f>Sheet1!$A$2:$A$5</c:f>
              <c:numCache>
                <c:formatCode>General</c:formatCode>
                <c:ptCount val="3"/>
                <c:pt idx="0">
                  <c:v>1</c:v>
                </c:pt>
                <c:pt idx="1">
                  <c:v>2</c:v>
                </c:pt>
                <c:pt idx="2">
                  <c:v>3</c:v>
                </c:pt>
              </c:numCache>
              <c:extLst/>
            </c:numRef>
          </c:cat>
          <c:val>
            <c:numRef>
              <c:f>Sheet1!$B$2:$B$5</c:f>
              <c:numCache>
                <c:formatCode>"£"#,##0_);[Red]\("£"#,##0\)</c:formatCode>
                <c:ptCount val="3"/>
                <c:pt idx="0" formatCode="#,##0">
                  <c:v>48000</c:v>
                </c:pt>
                <c:pt idx="1">
                  <c:v>47500</c:v>
                </c:pt>
                <c:pt idx="2">
                  <c:v>6500</c:v>
                </c:pt>
              </c:numCache>
              <c:extLst/>
            </c:numRef>
          </c:val>
          <c:extLst>
            <c:ext xmlns:c16="http://schemas.microsoft.com/office/drawing/2014/chart" uri="{C3380CC4-5D6E-409C-BE32-E72D297353CC}">
              <c16:uniqueId val="{00000000-2347-4E6B-B6B0-ECCFE8037C73}"/>
            </c:ext>
          </c:extLst>
        </c:ser>
        <c:dLbls>
          <c:dLblPos val="inEnd"/>
          <c:showLegendKey val="0"/>
          <c:showVal val="0"/>
          <c:showCatName val="1"/>
          <c:showSerName val="0"/>
          <c:showPercent val="0"/>
          <c:showBubbleSize val="0"/>
          <c:showLeaderLines val="1"/>
        </c:dLbls>
      </c:pie3DChart>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1581F9-78CB-49A1-B1B0-87B3BB04569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EDCFC14-2B82-44F4-AE8A-674C068F1899}">
      <dgm:prSet phldrT="[Text]" phldr="0"/>
      <dgm:spPr/>
      <dgm:t>
        <a:bodyPr/>
        <a:lstStyle/>
        <a:p>
          <a:r>
            <a:rPr lang="en-GB" dirty="0"/>
            <a:t>Political</a:t>
          </a:r>
        </a:p>
      </dgm:t>
    </dgm:pt>
    <dgm:pt modelId="{4967927A-6E63-4298-AE19-AAAFEC05C896}" type="parTrans" cxnId="{9243BAFC-4D1B-4860-AFD4-5866719A6DD5}">
      <dgm:prSet/>
      <dgm:spPr/>
      <dgm:t>
        <a:bodyPr/>
        <a:lstStyle/>
        <a:p>
          <a:endParaRPr lang="en-GB"/>
        </a:p>
      </dgm:t>
    </dgm:pt>
    <dgm:pt modelId="{3703D9A0-17AD-4D5C-81DD-BF5EEABB9A7A}" type="sibTrans" cxnId="{9243BAFC-4D1B-4860-AFD4-5866719A6DD5}">
      <dgm:prSet/>
      <dgm:spPr/>
      <dgm:t>
        <a:bodyPr/>
        <a:lstStyle/>
        <a:p>
          <a:endParaRPr lang="en-GB"/>
        </a:p>
      </dgm:t>
    </dgm:pt>
    <dgm:pt modelId="{567BA773-7FBE-4693-A937-B3978FA79600}">
      <dgm:prSet phldrT="[Text]" phldr="0"/>
      <dgm:spPr/>
      <dgm:t>
        <a:bodyPr/>
        <a:lstStyle/>
        <a:p>
          <a:r>
            <a:rPr lang="en-GB" dirty="0"/>
            <a:t>Economic</a:t>
          </a:r>
        </a:p>
      </dgm:t>
    </dgm:pt>
    <dgm:pt modelId="{44B0C806-BD8E-4B28-AD85-EF36ED9D167E}" type="parTrans" cxnId="{9091E6BF-2807-4C53-B65C-7E18DDCA3977}">
      <dgm:prSet/>
      <dgm:spPr/>
      <dgm:t>
        <a:bodyPr/>
        <a:lstStyle/>
        <a:p>
          <a:endParaRPr lang="en-GB"/>
        </a:p>
      </dgm:t>
    </dgm:pt>
    <dgm:pt modelId="{58065355-4C4A-40A9-B422-CA3080A779AD}" type="sibTrans" cxnId="{9091E6BF-2807-4C53-B65C-7E18DDCA3977}">
      <dgm:prSet/>
      <dgm:spPr/>
      <dgm:t>
        <a:bodyPr/>
        <a:lstStyle/>
        <a:p>
          <a:endParaRPr lang="en-GB"/>
        </a:p>
      </dgm:t>
    </dgm:pt>
    <dgm:pt modelId="{4A9C5F29-E387-4274-8227-1A1E8E2542E8}">
      <dgm:prSet phldrT="[Text]" phldr="0"/>
      <dgm:spPr/>
      <dgm:t>
        <a:bodyPr/>
        <a:lstStyle/>
        <a:p>
          <a:r>
            <a:rPr lang="en-GB" dirty="0"/>
            <a:t>Social</a:t>
          </a:r>
        </a:p>
      </dgm:t>
    </dgm:pt>
    <dgm:pt modelId="{9B443769-C988-4FB9-B3C9-C8BADC94ACB0}" type="parTrans" cxnId="{5C8436C5-53A3-4F48-B527-6A1138DC1B2E}">
      <dgm:prSet/>
      <dgm:spPr/>
      <dgm:t>
        <a:bodyPr/>
        <a:lstStyle/>
        <a:p>
          <a:endParaRPr lang="en-GB"/>
        </a:p>
      </dgm:t>
    </dgm:pt>
    <dgm:pt modelId="{DAA5E479-4D85-455B-AA4D-323984CB5415}" type="sibTrans" cxnId="{5C8436C5-53A3-4F48-B527-6A1138DC1B2E}">
      <dgm:prSet/>
      <dgm:spPr/>
      <dgm:t>
        <a:bodyPr/>
        <a:lstStyle/>
        <a:p>
          <a:endParaRPr lang="en-GB"/>
        </a:p>
      </dgm:t>
    </dgm:pt>
    <dgm:pt modelId="{015B2F16-5A59-4888-AAF1-548E3D240444}">
      <dgm:prSet phldrT="[Text]" phldr="0"/>
      <dgm:spPr/>
      <dgm:t>
        <a:bodyPr/>
        <a:lstStyle/>
        <a:p>
          <a:r>
            <a:rPr lang="en-GB" dirty="0"/>
            <a:t>Technological </a:t>
          </a:r>
        </a:p>
      </dgm:t>
    </dgm:pt>
    <dgm:pt modelId="{72B464D4-D3CD-4211-8A91-EFD45AB1E4F6}" type="parTrans" cxnId="{74A233F7-7FFE-4DF0-9547-14D8F3C74198}">
      <dgm:prSet/>
      <dgm:spPr/>
      <dgm:t>
        <a:bodyPr/>
        <a:lstStyle/>
        <a:p>
          <a:endParaRPr lang="en-GB"/>
        </a:p>
      </dgm:t>
    </dgm:pt>
    <dgm:pt modelId="{78190DF7-1E4E-4CE7-B3FB-965EF0B1A9A2}" type="sibTrans" cxnId="{74A233F7-7FFE-4DF0-9547-14D8F3C74198}">
      <dgm:prSet/>
      <dgm:spPr/>
      <dgm:t>
        <a:bodyPr/>
        <a:lstStyle/>
        <a:p>
          <a:endParaRPr lang="en-GB"/>
        </a:p>
      </dgm:t>
    </dgm:pt>
    <dgm:pt modelId="{B43262DE-CC8E-403A-A40B-14236C405D4E}">
      <dgm:prSet phldrT="[Text]" phldr="0"/>
      <dgm:spPr/>
      <dgm:t>
        <a:bodyPr/>
        <a:lstStyle/>
        <a:p>
          <a:r>
            <a:rPr lang="en-GB" dirty="0"/>
            <a:t>Environmental</a:t>
          </a:r>
        </a:p>
      </dgm:t>
    </dgm:pt>
    <dgm:pt modelId="{2E9E6E20-5B94-47A3-A859-C60E489073CA}" type="parTrans" cxnId="{EA5C4769-1FF5-4CA3-8928-4704B117227F}">
      <dgm:prSet/>
      <dgm:spPr/>
      <dgm:t>
        <a:bodyPr/>
        <a:lstStyle/>
        <a:p>
          <a:endParaRPr lang="en-GB"/>
        </a:p>
      </dgm:t>
    </dgm:pt>
    <dgm:pt modelId="{163A3374-F350-43B9-ADDA-512DF3F4D0AE}" type="sibTrans" cxnId="{EA5C4769-1FF5-4CA3-8928-4704B117227F}">
      <dgm:prSet/>
      <dgm:spPr/>
      <dgm:t>
        <a:bodyPr/>
        <a:lstStyle/>
        <a:p>
          <a:endParaRPr lang="en-GB"/>
        </a:p>
      </dgm:t>
    </dgm:pt>
    <dgm:pt modelId="{74B85B88-0BEA-41E7-893C-10859B6AE241}">
      <dgm:prSet/>
      <dgm:spPr/>
      <dgm:t>
        <a:bodyPr/>
        <a:lstStyle/>
        <a:p>
          <a:r>
            <a:rPr lang="en-GB" dirty="0"/>
            <a:t>Legal</a:t>
          </a:r>
        </a:p>
      </dgm:t>
    </dgm:pt>
    <dgm:pt modelId="{21E220E2-E33B-4528-BD1E-DB646F430B98}" type="parTrans" cxnId="{3E0D30EB-DBAB-4C1B-8F66-F2ABAE6488AB}">
      <dgm:prSet/>
      <dgm:spPr/>
      <dgm:t>
        <a:bodyPr/>
        <a:lstStyle/>
        <a:p>
          <a:endParaRPr lang="en-GB"/>
        </a:p>
      </dgm:t>
    </dgm:pt>
    <dgm:pt modelId="{3E8A2D05-7A13-40C9-A970-B04CB75DF3D3}" type="sibTrans" cxnId="{3E0D30EB-DBAB-4C1B-8F66-F2ABAE6488AB}">
      <dgm:prSet/>
      <dgm:spPr/>
      <dgm:t>
        <a:bodyPr/>
        <a:lstStyle/>
        <a:p>
          <a:endParaRPr lang="en-GB"/>
        </a:p>
      </dgm:t>
    </dgm:pt>
    <dgm:pt modelId="{09B8B54E-78AA-4AE8-A0D6-7EAA2C9FAA53}" type="pres">
      <dgm:prSet presAssocID="{291581F9-78CB-49A1-B1B0-87B3BB04569F}" presName="diagram" presStyleCnt="0">
        <dgm:presLayoutVars>
          <dgm:dir/>
          <dgm:resizeHandles val="exact"/>
        </dgm:presLayoutVars>
      </dgm:prSet>
      <dgm:spPr/>
    </dgm:pt>
    <dgm:pt modelId="{AFC3BFAB-1009-4124-946D-F12685BEA75E}" type="pres">
      <dgm:prSet presAssocID="{7EDCFC14-2B82-44F4-AE8A-674C068F1899}" presName="node" presStyleLbl="node1" presStyleIdx="0" presStyleCnt="6" custLinFactNeighborX="-26" custLinFactNeighborY="1061">
        <dgm:presLayoutVars>
          <dgm:bulletEnabled val="1"/>
        </dgm:presLayoutVars>
      </dgm:prSet>
      <dgm:spPr/>
    </dgm:pt>
    <dgm:pt modelId="{407771CA-83FE-4297-822B-36B83D7B640A}" type="pres">
      <dgm:prSet presAssocID="{3703D9A0-17AD-4D5C-81DD-BF5EEABB9A7A}" presName="sibTrans" presStyleCnt="0"/>
      <dgm:spPr/>
    </dgm:pt>
    <dgm:pt modelId="{A6ED7AC8-288A-41D9-9D2C-A75233BF81BE}" type="pres">
      <dgm:prSet presAssocID="{567BA773-7FBE-4693-A937-B3978FA79600}" presName="node" presStyleLbl="node1" presStyleIdx="1" presStyleCnt="6">
        <dgm:presLayoutVars>
          <dgm:bulletEnabled val="1"/>
        </dgm:presLayoutVars>
      </dgm:prSet>
      <dgm:spPr/>
    </dgm:pt>
    <dgm:pt modelId="{B4EC0FF7-C9FE-4DAB-9C75-223619F83965}" type="pres">
      <dgm:prSet presAssocID="{58065355-4C4A-40A9-B422-CA3080A779AD}" presName="sibTrans" presStyleCnt="0"/>
      <dgm:spPr/>
    </dgm:pt>
    <dgm:pt modelId="{8448FD59-DF25-4FC8-8456-1ACB8084C26D}" type="pres">
      <dgm:prSet presAssocID="{4A9C5F29-E387-4274-8227-1A1E8E2542E8}" presName="node" presStyleLbl="node1" presStyleIdx="2" presStyleCnt="6">
        <dgm:presLayoutVars>
          <dgm:bulletEnabled val="1"/>
        </dgm:presLayoutVars>
      </dgm:prSet>
      <dgm:spPr/>
    </dgm:pt>
    <dgm:pt modelId="{A91887E2-E4BB-4C76-9477-A22A7D1EA3A9}" type="pres">
      <dgm:prSet presAssocID="{DAA5E479-4D85-455B-AA4D-323984CB5415}" presName="sibTrans" presStyleCnt="0"/>
      <dgm:spPr/>
    </dgm:pt>
    <dgm:pt modelId="{827184CE-BDBA-4B09-B9DD-FC5CE3274921}" type="pres">
      <dgm:prSet presAssocID="{015B2F16-5A59-4888-AAF1-548E3D240444}" presName="node" presStyleLbl="node1" presStyleIdx="3" presStyleCnt="6">
        <dgm:presLayoutVars>
          <dgm:bulletEnabled val="1"/>
        </dgm:presLayoutVars>
      </dgm:prSet>
      <dgm:spPr/>
    </dgm:pt>
    <dgm:pt modelId="{D3738AB3-9C7D-46CE-B42F-877AA3992498}" type="pres">
      <dgm:prSet presAssocID="{78190DF7-1E4E-4CE7-B3FB-965EF0B1A9A2}" presName="sibTrans" presStyleCnt="0"/>
      <dgm:spPr/>
    </dgm:pt>
    <dgm:pt modelId="{87509C78-969C-4923-9AAB-338F01EC3628}" type="pres">
      <dgm:prSet presAssocID="{B43262DE-CC8E-403A-A40B-14236C405D4E}" presName="node" presStyleLbl="node1" presStyleIdx="4" presStyleCnt="6">
        <dgm:presLayoutVars>
          <dgm:bulletEnabled val="1"/>
        </dgm:presLayoutVars>
      </dgm:prSet>
      <dgm:spPr/>
    </dgm:pt>
    <dgm:pt modelId="{04495F59-F9F6-4919-9873-450B3EDA09E6}" type="pres">
      <dgm:prSet presAssocID="{163A3374-F350-43B9-ADDA-512DF3F4D0AE}" presName="sibTrans" presStyleCnt="0"/>
      <dgm:spPr/>
    </dgm:pt>
    <dgm:pt modelId="{8CA41770-1427-4F28-A558-A750F819824E}" type="pres">
      <dgm:prSet presAssocID="{74B85B88-0BEA-41E7-893C-10859B6AE241}" presName="node" presStyleLbl="node1" presStyleIdx="5" presStyleCnt="6">
        <dgm:presLayoutVars>
          <dgm:bulletEnabled val="1"/>
        </dgm:presLayoutVars>
      </dgm:prSet>
      <dgm:spPr/>
    </dgm:pt>
  </dgm:ptLst>
  <dgm:cxnLst>
    <dgm:cxn modelId="{1BEF6B43-94A2-455C-AE2B-2E219B98E190}" type="presOf" srcId="{74B85B88-0BEA-41E7-893C-10859B6AE241}" destId="{8CA41770-1427-4F28-A558-A750F819824E}" srcOrd="0" destOrd="0" presId="urn:microsoft.com/office/officeart/2005/8/layout/default"/>
    <dgm:cxn modelId="{EA5C4769-1FF5-4CA3-8928-4704B117227F}" srcId="{291581F9-78CB-49A1-B1B0-87B3BB04569F}" destId="{B43262DE-CC8E-403A-A40B-14236C405D4E}" srcOrd="4" destOrd="0" parTransId="{2E9E6E20-5B94-47A3-A859-C60E489073CA}" sibTransId="{163A3374-F350-43B9-ADDA-512DF3F4D0AE}"/>
    <dgm:cxn modelId="{1462C552-63D6-4089-8A30-09146E458EC9}" type="presOf" srcId="{4A9C5F29-E387-4274-8227-1A1E8E2542E8}" destId="{8448FD59-DF25-4FC8-8456-1ACB8084C26D}" srcOrd="0" destOrd="0" presId="urn:microsoft.com/office/officeart/2005/8/layout/default"/>
    <dgm:cxn modelId="{9E6B7F73-8BFA-4AB1-A46C-F5E08B31D512}" type="presOf" srcId="{291581F9-78CB-49A1-B1B0-87B3BB04569F}" destId="{09B8B54E-78AA-4AE8-A0D6-7EAA2C9FAA53}" srcOrd="0" destOrd="0" presId="urn:microsoft.com/office/officeart/2005/8/layout/default"/>
    <dgm:cxn modelId="{122B189D-960B-4DF7-82C2-F0032055B361}" type="presOf" srcId="{B43262DE-CC8E-403A-A40B-14236C405D4E}" destId="{87509C78-969C-4923-9AAB-338F01EC3628}" srcOrd="0" destOrd="0" presId="urn:microsoft.com/office/officeart/2005/8/layout/default"/>
    <dgm:cxn modelId="{9091E6BF-2807-4C53-B65C-7E18DDCA3977}" srcId="{291581F9-78CB-49A1-B1B0-87B3BB04569F}" destId="{567BA773-7FBE-4693-A937-B3978FA79600}" srcOrd="1" destOrd="0" parTransId="{44B0C806-BD8E-4B28-AD85-EF36ED9D167E}" sibTransId="{58065355-4C4A-40A9-B422-CA3080A779AD}"/>
    <dgm:cxn modelId="{5C8436C5-53A3-4F48-B527-6A1138DC1B2E}" srcId="{291581F9-78CB-49A1-B1B0-87B3BB04569F}" destId="{4A9C5F29-E387-4274-8227-1A1E8E2542E8}" srcOrd="2" destOrd="0" parTransId="{9B443769-C988-4FB9-B3C9-C8BADC94ACB0}" sibTransId="{DAA5E479-4D85-455B-AA4D-323984CB5415}"/>
    <dgm:cxn modelId="{72CA8ECA-C433-4A52-96C2-BD1CD4C4342B}" type="presOf" srcId="{567BA773-7FBE-4693-A937-B3978FA79600}" destId="{A6ED7AC8-288A-41D9-9D2C-A75233BF81BE}" srcOrd="0" destOrd="0" presId="urn:microsoft.com/office/officeart/2005/8/layout/default"/>
    <dgm:cxn modelId="{90BEF8D3-ED71-4F70-9A25-248B4CDAD8E6}" type="presOf" srcId="{015B2F16-5A59-4888-AAF1-548E3D240444}" destId="{827184CE-BDBA-4B09-B9DD-FC5CE3274921}" srcOrd="0" destOrd="0" presId="urn:microsoft.com/office/officeart/2005/8/layout/default"/>
    <dgm:cxn modelId="{3E0D30EB-DBAB-4C1B-8F66-F2ABAE6488AB}" srcId="{291581F9-78CB-49A1-B1B0-87B3BB04569F}" destId="{74B85B88-0BEA-41E7-893C-10859B6AE241}" srcOrd="5" destOrd="0" parTransId="{21E220E2-E33B-4528-BD1E-DB646F430B98}" sibTransId="{3E8A2D05-7A13-40C9-A970-B04CB75DF3D3}"/>
    <dgm:cxn modelId="{EF3294EE-9730-48D8-A7A1-CEE88E42AE93}" type="presOf" srcId="{7EDCFC14-2B82-44F4-AE8A-674C068F1899}" destId="{AFC3BFAB-1009-4124-946D-F12685BEA75E}" srcOrd="0" destOrd="0" presId="urn:microsoft.com/office/officeart/2005/8/layout/default"/>
    <dgm:cxn modelId="{74A233F7-7FFE-4DF0-9547-14D8F3C74198}" srcId="{291581F9-78CB-49A1-B1B0-87B3BB04569F}" destId="{015B2F16-5A59-4888-AAF1-548E3D240444}" srcOrd="3" destOrd="0" parTransId="{72B464D4-D3CD-4211-8A91-EFD45AB1E4F6}" sibTransId="{78190DF7-1E4E-4CE7-B3FB-965EF0B1A9A2}"/>
    <dgm:cxn modelId="{9243BAFC-4D1B-4860-AFD4-5866719A6DD5}" srcId="{291581F9-78CB-49A1-B1B0-87B3BB04569F}" destId="{7EDCFC14-2B82-44F4-AE8A-674C068F1899}" srcOrd="0" destOrd="0" parTransId="{4967927A-6E63-4298-AE19-AAAFEC05C896}" sibTransId="{3703D9A0-17AD-4D5C-81DD-BF5EEABB9A7A}"/>
    <dgm:cxn modelId="{5DC819D1-B2F5-46B6-A0F5-27294B3E5CE2}" type="presParOf" srcId="{09B8B54E-78AA-4AE8-A0D6-7EAA2C9FAA53}" destId="{AFC3BFAB-1009-4124-946D-F12685BEA75E}" srcOrd="0" destOrd="0" presId="urn:microsoft.com/office/officeart/2005/8/layout/default"/>
    <dgm:cxn modelId="{81EC47F5-59DB-4D19-A1DC-D178F29BBEE7}" type="presParOf" srcId="{09B8B54E-78AA-4AE8-A0D6-7EAA2C9FAA53}" destId="{407771CA-83FE-4297-822B-36B83D7B640A}" srcOrd="1" destOrd="0" presId="urn:microsoft.com/office/officeart/2005/8/layout/default"/>
    <dgm:cxn modelId="{5CEA4A7B-DD31-435D-AD0C-D3FD1D86B8C2}" type="presParOf" srcId="{09B8B54E-78AA-4AE8-A0D6-7EAA2C9FAA53}" destId="{A6ED7AC8-288A-41D9-9D2C-A75233BF81BE}" srcOrd="2" destOrd="0" presId="urn:microsoft.com/office/officeart/2005/8/layout/default"/>
    <dgm:cxn modelId="{C42C8A9B-AC33-48C0-9B1F-AEB2AD2C5545}" type="presParOf" srcId="{09B8B54E-78AA-4AE8-A0D6-7EAA2C9FAA53}" destId="{B4EC0FF7-C9FE-4DAB-9C75-223619F83965}" srcOrd="3" destOrd="0" presId="urn:microsoft.com/office/officeart/2005/8/layout/default"/>
    <dgm:cxn modelId="{E178C3DB-3FDB-44DD-A5CD-EF3CB8E5F780}" type="presParOf" srcId="{09B8B54E-78AA-4AE8-A0D6-7EAA2C9FAA53}" destId="{8448FD59-DF25-4FC8-8456-1ACB8084C26D}" srcOrd="4" destOrd="0" presId="urn:microsoft.com/office/officeart/2005/8/layout/default"/>
    <dgm:cxn modelId="{F034E8FF-E896-4147-8B12-E0DA891C7AA6}" type="presParOf" srcId="{09B8B54E-78AA-4AE8-A0D6-7EAA2C9FAA53}" destId="{A91887E2-E4BB-4C76-9477-A22A7D1EA3A9}" srcOrd="5" destOrd="0" presId="urn:microsoft.com/office/officeart/2005/8/layout/default"/>
    <dgm:cxn modelId="{DA53DC51-C1E5-4DE7-A5CE-AB7A948B8FEE}" type="presParOf" srcId="{09B8B54E-78AA-4AE8-A0D6-7EAA2C9FAA53}" destId="{827184CE-BDBA-4B09-B9DD-FC5CE3274921}" srcOrd="6" destOrd="0" presId="urn:microsoft.com/office/officeart/2005/8/layout/default"/>
    <dgm:cxn modelId="{AF053ADB-25BB-467D-A0CD-2EF0764A8B0C}" type="presParOf" srcId="{09B8B54E-78AA-4AE8-A0D6-7EAA2C9FAA53}" destId="{D3738AB3-9C7D-46CE-B42F-877AA3992498}" srcOrd="7" destOrd="0" presId="urn:microsoft.com/office/officeart/2005/8/layout/default"/>
    <dgm:cxn modelId="{705CBAC2-B50A-47EE-870B-29CDBD2C7C47}" type="presParOf" srcId="{09B8B54E-78AA-4AE8-A0D6-7EAA2C9FAA53}" destId="{87509C78-969C-4923-9AAB-338F01EC3628}" srcOrd="8" destOrd="0" presId="urn:microsoft.com/office/officeart/2005/8/layout/default"/>
    <dgm:cxn modelId="{4E1BED92-0C82-450A-94BE-629ED54CEA1A}" type="presParOf" srcId="{09B8B54E-78AA-4AE8-A0D6-7EAA2C9FAA53}" destId="{04495F59-F9F6-4919-9873-450B3EDA09E6}" srcOrd="9" destOrd="0" presId="urn:microsoft.com/office/officeart/2005/8/layout/default"/>
    <dgm:cxn modelId="{590FDF49-8E86-43E8-A73B-2BD8838FA1BF}" type="presParOf" srcId="{09B8B54E-78AA-4AE8-A0D6-7EAA2C9FAA53}" destId="{8CA41770-1427-4F28-A558-A750F819824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B04DDF-DC0C-401E-809F-396DEFE0CFBF}" type="doc">
      <dgm:prSet loTypeId="urn:microsoft.com/office/officeart/2009/layout/CircleArrowProcess" loCatId="process" qsTypeId="urn:microsoft.com/office/officeart/2005/8/quickstyle/simple1" qsCatId="simple" csTypeId="urn:microsoft.com/office/officeart/2005/8/colors/accent1_2" csCatId="accent1" phldr="1"/>
      <dgm:spPr/>
      <dgm:t>
        <a:bodyPr/>
        <a:lstStyle/>
        <a:p>
          <a:endParaRPr lang="en-GB"/>
        </a:p>
      </dgm:t>
    </dgm:pt>
    <dgm:pt modelId="{6E79C6BB-E0D7-40A6-8942-504347B61CA8}">
      <dgm:prSet phldrT="[Text]" phldr="0" custT="1"/>
      <dgm:spPr/>
      <dgm:t>
        <a:bodyPr/>
        <a:lstStyle/>
        <a:p>
          <a:r>
            <a:rPr lang="en-GB" sz="1800" dirty="0"/>
            <a:t>BUSINESS</a:t>
          </a:r>
        </a:p>
      </dgm:t>
    </dgm:pt>
    <dgm:pt modelId="{A51B05FE-23A7-46AB-A201-04FAB8B2439A}" type="parTrans" cxnId="{0FE8D889-BE8D-46F9-A06E-86E9E21235D2}">
      <dgm:prSet/>
      <dgm:spPr/>
      <dgm:t>
        <a:bodyPr/>
        <a:lstStyle/>
        <a:p>
          <a:endParaRPr lang="en-GB"/>
        </a:p>
      </dgm:t>
    </dgm:pt>
    <dgm:pt modelId="{B1806C48-3C98-44F6-AAD9-AD2A081B26A0}" type="sibTrans" cxnId="{0FE8D889-BE8D-46F9-A06E-86E9E21235D2}">
      <dgm:prSet/>
      <dgm:spPr/>
      <dgm:t>
        <a:bodyPr/>
        <a:lstStyle/>
        <a:p>
          <a:endParaRPr lang="en-GB"/>
        </a:p>
      </dgm:t>
    </dgm:pt>
    <dgm:pt modelId="{B1C32EA9-F296-4D3A-B876-4247D08B4E94}">
      <dgm:prSet phldrT="[Text]" phldr="0" custT="1"/>
      <dgm:spPr/>
      <dgm:t>
        <a:bodyPr/>
        <a:lstStyle/>
        <a:p>
          <a:r>
            <a:rPr lang="en-GB" sz="3600" dirty="0"/>
            <a:t>2</a:t>
          </a:r>
        </a:p>
      </dgm:t>
    </dgm:pt>
    <dgm:pt modelId="{59C12583-AE00-4786-B621-D6CFEF6D68CB}" type="parTrans" cxnId="{895C9D93-ABA0-43A9-A63B-5F52A549410A}">
      <dgm:prSet/>
      <dgm:spPr/>
      <dgm:t>
        <a:bodyPr/>
        <a:lstStyle/>
        <a:p>
          <a:endParaRPr lang="en-GB"/>
        </a:p>
      </dgm:t>
    </dgm:pt>
    <dgm:pt modelId="{0C7BB073-1B5E-4603-9101-A380E2014DE2}" type="sibTrans" cxnId="{895C9D93-ABA0-43A9-A63B-5F52A549410A}">
      <dgm:prSet/>
      <dgm:spPr/>
      <dgm:t>
        <a:bodyPr/>
        <a:lstStyle/>
        <a:p>
          <a:endParaRPr lang="en-GB"/>
        </a:p>
      </dgm:t>
    </dgm:pt>
    <dgm:pt modelId="{0C8F1233-2B3F-4D3A-8120-30A53B6B387C}">
      <dgm:prSet phldrT="[Text]" phldr="0" custT="1"/>
      <dgm:spPr/>
      <dgm:t>
        <a:bodyPr/>
        <a:lstStyle/>
        <a:p>
          <a:r>
            <a:rPr lang="en-GB" sz="1800" dirty="0"/>
            <a:t>GOVERNMENT</a:t>
          </a:r>
        </a:p>
      </dgm:t>
    </dgm:pt>
    <dgm:pt modelId="{2395B77C-7B88-41BF-8690-CE73D23BDBC1}" type="parTrans" cxnId="{6718F195-133C-46E1-BD4E-6D0BCAECCFFC}">
      <dgm:prSet/>
      <dgm:spPr/>
      <dgm:t>
        <a:bodyPr/>
        <a:lstStyle/>
        <a:p>
          <a:endParaRPr lang="en-GB"/>
        </a:p>
      </dgm:t>
    </dgm:pt>
    <dgm:pt modelId="{B9B60578-9785-4A7C-9341-1EE15B8052A1}" type="sibTrans" cxnId="{6718F195-133C-46E1-BD4E-6D0BCAECCFFC}">
      <dgm:prSet/>
      <dgm:spPr/>
      <dgm:t>
        <a:bodyPr/>
        <a:lstStyle/>
        <a:p>
          <a:endParaRPr lang="en-GB"/>
        </a:p>
      </dgm:t>
    </dgm:pt>
    <dgm:pt modelId="{B1ED03B0-080F-4DF4-8D57-AB31A130D164}" type="pres">
      <dgm:prSet presAssocID="{18B04DDF-DC0C-401E-809F-396DEFE0CFBF}" presName="Name0" presStyleCnt="0">
        <dgm:presLayoutVars>
          <dgm:chMax val="7"/>
          <dgm:chPref val="7"/>
          <dgm:dir/>
          <dgm:animLvl val="lvl"/>
        </dgm:presLayoutVars>
      </dgm:prSet>
      <dgm:spPr/>
    </dgm:pt>
    <dgm:pt modelId="{EC9F35BF-AE04-4B16-8B2F-22D63A9EAA62}" type="pres">
      <dgm:prSet presAssocID="{6E79C6BB-E0D7-40A6-8942-504347B61CA8}" presName="Accent1" presStyleCnt="0"/>
      <dgm:spPr/>
    </dgm:pt>
    <dgm:pt modelId="{3BE84CD5-1A13-4156-AAF6-EC4EA9129A78}" type="pres">
      <dgm:prSet presAssocID="{6E79C6BB-E0D7-40A6-8942-504347B61CA8}" presName="Accent" presStyleLbl="node1" presStyleIdx="0" presStyleCnt="3" custScaleX="150476"/>
      <dgm:spPr/>
    </dgm:pt>
    <dgm:pt modelId="{FEFC777D-26D2-45CB-9EAE-91613F2E9097}" type="pres">
      <dgm:prSet presAssocID="{6E79C6BB-E0D7-40A6-8942-504347B61CA8}" presName="Parent1" presStyleLbl="revTx" presStyleIdx="0" presStyleCnt="3" custScaleX="263610" custScaleY="93090">
        <dgm:presLayoutVars>
          <dgm:chMax val="1"/>
          <dgm:chPref val="1"/>
          <dgm:bulletEnabled val="1"/>
        </dgm:presLayoutVars>
      </dgm:prSet>
      <dgm:spPr/>
    </dgm:pt>
    <dgm:pt modelId="{32F35C59-1127-4192-A026-69EF83A60EA4}" type="pres">
      <dgm:prSet presAssocID="{B1C32EA9-F296-4D3A-B876-4247D08B4E94}" presName="Accent2" presStyleCnt="0"/>
      <dgm:spPr/>
    </dgm:pt>
    <dgm:pt modelId="{41E412E9-2D4A-46D0-8302-C869507D6697}" type="pres">
      <dgm:prSet presAssocID="{B1C32EA9-F296-4D3A-B876-4247D08B4E94}" presName="Accent" presStyleLbl="node1" presStyleIdx="1" presStyleCnt="3" custLinFactNeighborX="-16290" custLinFactNeighborY="-3594"/>
      <dgm:spPr/>
    </dgm:pt>
    <dgm:pt modelId="{DA7A5D8C-9812-40A6-A746-596D0AE3DF98}" type="pres">
      <dgm:prSet presAssocID="{B1C32EA9-F296-4D3A-B876-4247D08B4E94}" presName="Parent2" presStyleLbl="revTx" presStyleIdx="1" presStyleCnt="3" custLinFactNeighborX="-48460" custLinFactNeighborY="-14098">
        <dgm:presLayoutVars>
          <dgm:chMax val="1"/>
          <dgm:chPref val="1"/>
          <dgm:bulletEnabled val="1"/>
        </dgm:presLayoutVars>
      </dgm:prSet>
      <dgm:spPr/>
    </dgm:pt>
    <dgm:pt modelId="{0C2F21EA-7F86-482F-94CA-B120A274959B}" type="pres">
      <dgm:prSet presAssocID="{0C8F1233-2B3F-4D3A-8120-30A53B6B387C}" presName="Accent3" presStyleCnt="0"/>
      <dgm:spPr/>
    </dgm:pt>
    <dgm:pt modelId="{9275C638-C2ED-4E08-A82A-36D4010EE87F}" type="pres">
      <dgm:prSet presAssocID="{0C8F1233-2B3F-4D3A-8120-30A53B6B387C}" presName="Accent" presStyleLbl="node1" presStyleIdx="2" presStyleCnt="3" custScaleX="175356"/>
      <dgm:spPr/>
    </dgm:pt>
    <dgm:pt modelId="{A686A75E-1EA2-4EEF-B0CE-16C2C8654D4F}" type="pres">
      <dgm:prSet presAssocID="{0C8F1233-2B3F-4D3A-8120-30A53B6B387C}" presName="Parent3" presStyleLbl="revTx" presStyleIdx="2" presStyleCnt="3" custScaleX="238557" custScaleY="59961">
        <dgm:presLayoutVars>
          <dgm:chMax val="1"/>
          <dgm:chPref val="1"/>
          <dgm:bulletEnabled val="1"/>
        </dgm:presLayoutVars>
      </dgm:prSet>
      <dgm:spPr/>
    </dgm:pt>
  </dgm:ptLst>
  <dgm:cxnLst>
    <dgm:cxn modelId="{E3045647-C1B8-49AF-B0EC-4D2D98D5F60F}" type="presOf" srcId="{0C8F1233-2B3F-4D3A-8120-30A53B6B387C}" destId="{A686A75E-1EA2-4EEF-B0CE-16C2C8654D4F}" srcOrd="0" destOrd="0" presId="urn:microsoft.com/office/officeart/2009/layout/CircleArrowProcess"/>
    <dgm:cxn modelId="{9739606C-8917-4EBC-A52B-89782B96484E}" type="presOf" srcId="{B1C32EA9-F296-4D3A-B876-4247D08B4E94}" destId="{DA7A5D8C-9812-40A6-A746-596D0AE3DF98}" srcOrd="0" destOrd="0" presId="urn:microsoft.com/office/officeart/2009/layout/CircleArrowProcess"/>
    <dgm:cxn modelId="{BA688678-DFBD-4012-AB42-60F7D1CFAA0D}" type="presOf" srcId="{6E79C6BB-E0D7-40A6-8942-504347B61CA8}" destId="{FEFC777D-26D2-45CB-9EAE-91613F2E9097}" srcOrd="0" destOrd="0" presId="urn:microsoft.com/office/officeart/2009/layout/CircleArrowProcess"/>
    <dgm:cxn modelId="{0FE8D889-BE8D-46F9-A06E-86E9E21235D2}" srcId="{18B04DDF-DC0C-401E-809F-396DEFE0CFBF}" destId="{6E79C6BB-E0D7-40A6-8942-504347B61CA8}" srcOrd="0" destOrd="0" parTransId="{A51B05FE-23A7-46AB-A201-04FAB8B2439A}" sibTransId="{B1806C48-3C98-44F6-AAD9-AD2A081B26A0}"/>
    <dgm:cxn modelId="{895C9D93-ABA0-43A9-A63B-5F52A549410A}" srcId="{18B04DDF-DC0C-401E-809F-396DEFE0CFBF}" destId="{B1C32EA9-F296-4D3A-B876-4247D08B4E94}" srcOrd="1" destOrd="0" parTransId="{59C12583-AE00-4786-B621-D6CFEF6D68CB}" sibTransId="{0C7BB073-1B5E-4603-9101-A380E2014DE2}"/>
    <dgm:cxn modelId="{6718F195-133C-46E1-BD4E-6D0BCAECCFFC}" srcId="{18B04DDF-DC0C-401E-809F-396DEFE0CFBF}" destId="{0C8F1233-2B3F-4D3A-8120-30A53B6B387C}" srcOrd="2" destOrd="0" parTransId="{2395B77C-7B88-41BF-8690-CE73D23BDBC1}" sibTransId="{B9B60578-9785-4A7C-9341-1EE15B8052A1}"/>
    <dgm:cxn modelId="{850F4AB2-7F78-4E43-B082-5B0900B189DC}" type="presOf" srcId="{18B04DDF-DC0C-401E-809F-396DEFE0CFBF}" destId="{B1ED03B0-080F-4DF4-8D57-AB31A130D164}" srcOrd="0" destOrd="0" presId="urn:microsoft.com/office/officeart/2009/layout/CircleArrowProcess"/>
    <dgm:cxn modelId="{EB5D3B13-1459-4B56-8AD1-69BFBBD8F1B6}" type="presParOf" srcId="{B1ED03B0-080F-4DF4-8D57-AB31A130D164}" destId="{EC9F35BF-AE04-4B16-8B2F-22D63A9EAA62}" srcOrd="0" destOrd="0" presId="urn:microsoft.com/office/officeart/2009/layout/CircleArrowProcess"/>
    <dgm:cxn modelId="{E7BBDEB8-C856-4086-8AD4-8C0733F11F85}" type="presParOf" srcId="{EC9F35BF-AE04-4B16-8B2F-22D63A9EAA62}" destId="{3BE84CD5-1A13-4156-AAF6-EC4EA9129A78}" srcOrd="0" destOrd="0" presId="urn:microsoft.com/office/officeart/2009/layout/CircleArrowProcess"/>
    <dgm:cxn modelId="{EE0A6B6B-0C87-43BC-B038-2E388927B1AC}" type="presParOf" srcId="{B1ED03B0-080F-4DF4-8D57-AB31A130D164}" destId="{FEFC777D-26D2-45CB-9EAE-91613F2E9097}" srcOrd="1" destOrd="0" presId="urn:microsoft.com/office/officeart/2009/layout/CircleArrowProcess"/>
    <dgm:cxn modelId="{450D7D4A-145D-4EE4-8CBA-77D9DCFA97AC}" type="presParOf" srcId="{B1ED03B0-080F-4DF4-8D57-AB31A130D164}" destId="{32F35C59-1127-4192-A026-69EF83A60EA4}" srcOrd="2" destOrd="0" presId="urn:microsoft.com/office/officeart/2009/layout/CircleArrowProcess"/>
    <dgm:cxn modelId="{4A203884-482A-49AA-80A3-2FDB93F2DE4D}" type="presParOf" srcId="{32F35C59-1127-4192-A026-69EF83A60EA4}" destId="{41E412E9-2D4A-46D0-8302-C869507D6697}" srcOrd="0" destOrd="0" presId="urn:microsoft.com/office/officeart/2009/layout/CircleArrowProcess"/>
    <dgm:cxn modelId="{A9B90D4E-237F-4A93-894B-C5FDC5376125}" type="presParOf" srcId="{B1ED03B0-080F-4DF4-8D57-AB31A130D164}" destId="{DA7A5D8C-9812-40A6-A746-596D0AE3DF98}" srcOrd="3" destOrd="0" presId="urn:microsoft.com/office/officeart/2009/layout/CircleArrowProcess"/>
    <dgm:cxn modelId="{A221DC2D-DC3D-4934-BC08-054BABC87AE4}" type="presParOf" srcId="{B1ED03B0-080F-4DF4-8D57-AB31A130D164}" destId="{0C2F21EA-7F86-482F-94CA-B120A274959B}" srcOrd="4" destOrd="0" presId="urn:microsoft.com/office/officeart/2009/layout/CircleArrowProcess"/>
    <dgm:cxn modelId="{A31739EE-7FD1-4291-AC97-4005255ADD14}" type="presParOf" srcId="{0C2F21EA-7F86-482F-94CA-B120A274959B}" destId="{9275C638-C2ED-4E08-A82A-36D4010EE87F}" srcOrd="0" destOrd="0" presId="urn:microsoft.com/office/officeart/2009/layout/CircleArrowProcess"/>
    <dgm:cxn modelId="{65CEF52F-4B3E-470C-A5E5-D8D7047B8168}" type="presParOf" srcId="{B1ED03B0-080F-4DF4-8D57-AB31A130D164}" destId="{A686A75E-1EA2-4EEF-B0CE-16C2C8654D4F}" srcOrd="5" destOrd="0" presId="urn:microsoft.com/office/officeart/2009/layout/Circle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8FD85E-367D-46E0-B6D1-0A33B2F39FEF}"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F308A94F-97C7-4EA8-B4A9-32AF3BFF04B0}">
      <dgm:prSet phldrT="[Text]" phldr="0" custT="1"/>
      <dgm:spPr/>
      <dgm:t>
        <a:bodyPr/>
        <a:lstStyle/>
        <a:p>
          <a:r>
            <a:rPr lang="en-GB" sz="2200" dirty="0"/>
            <a:t>Preparation</a:t>
          </a:r>
        </a:p>
      </dgm:t>
    </dgm:pt>
    <dgm:pt modelId="{258D6E60-867F-4E4C-BC34-FF241E768D13}" type="parTrans" cxnId="{3A4049D6-5F2B-4018-96B3-AF41E2491C10}">
      <dgm:prSet/>
      <dgm:spPr/>
      <dgm:t>
        <a:bodyPr/>
        <a:lstStyle/>
        <a:p>
          <a:endParaRPr lang="en-GB"/>
        </a:p>
      </dgm:t>
    </dgm:pt>
    <dgm:pt modelId="{EA404135-CF02-458B-9BF3-8E1762DC985A}" type="sibTrans" cxnId="{3A4049D6-5F2B-4018-96B3-AF41E2491C10}">
      <dgm:prSet/>
      <dgm:spPr/>
      <dgm:t>
        <a:bodyPr/>
        <a:lstStyle/>
        <a:p>
          <a:endParaRPr lang="en-GB"/>
        </a:p>
      </dgm:t>
    </dgm:pt>
    <dgm:pt modelId="{C67D00D3-0D6C-46C1-A194-D20F4638D849}">
      <dgm:prSet phldrT="[Text]" phldr="0" custT="1"/>
      <dgm:spPr/>
      <dgm:t>
        <a:bodyPr/>
        <a:lstStyle/>
        <a:p>
          <a:r>
            <a:rPr lang="en-GB" sz="1200" b="1" dirty="0">
              <a:solidFill>
                <a:schemeClr val="accent2"/>
              </a:solidFill>
            </a:rPr>
            <a:t>3rd MONTH (Partner School):</a:t>
          </a:r>
        </a:p>
      </dgm:t>
    </dgm:pt>
    <dgm:pt modelId="{F627181B-F71C-4002-AEFC-92B07BE7D87B}" type="parTrans" cxnId="{81504FD3-026B-461F-AF38-DD5728430A1A}">
      <dgm:prSet/>
      <dgm:spPr/>
      <dgm:t>
        <a:bodyPr/>
        <a:lstStyle/>
        <a:p>
          <a:endParaRPr lang="en-GB"/>
        </a:p>
      </dgm:t>
    </dgm:pt>
    <dgm:pt modelId="{1E0BD7CF-F281-41A5-8DDA-2DAF2A75F268}" type="sibTrans" cxnId="{81504FD3-026B-461F-AF38-DD5728430A1A}">
      <dgm:prSet/>
      <dgm:spPr/>
      <dgm:t>
        <a:bodyPr/>
        <a:lstStyle/>
        <a:p>
          <a:endParaRPr lang="en-GB"/>
        </a:p>
      </dgm:t>
    </dgm:pt>
    <dgm:pt modelId="{03058421-F8D8-499A-8D8C-7A303763D643}">
      <dgm:prSet phldrT="[Text]" phldr="0" custT="1"/>
      <dgm:spPr/>
      <dgm:t>
        <a:bodyPr/>
        <a:lstStyle/>
        <a:p>
          <a:r>
            <a:rPr lang="en-GB" sz="2400" dirty="0"/>
            <a:t>Transition</a:t>
          </a:r>
        </a:p>
      </dgm:t>
    </dgm:pt>
    <dgm:pt modelId="{0EF9EC1D-119B-4B1E-A833-5E3018BA5D33}" type="parTrans" cxnId="{6FAD89E9-24AF-4F47-AC1D-CDED86E6C0BF}">
      <dgm:prSet/>
      <dgm:spPr/>
      <dgm:t>
        <a:bodyPr/>
        <a:lstStyle/>
        <a:p>
          <a:endParaRPr lang="en-GB"/>
        </a:p>
      </dgm:t>
    </dgm:pt>
    <dgm:pt modelId="{18863A70-F5EC-4B38-995E-7512CA12BFE1}" type="sibTrans" cxnId="{6FAD89E9-24AF-4F47-AC1D-CDED86E6C0BF}">
      <dgm:prSet/>
      <dgm:spPr/>
      <dgm:t>
        <a:bodyPr/>
        <a:lstStyle/>
        <a:p>
          <a:endParaRPr lang="en-GB"/>
        </a:p>
      </dgm:t>
    </dgm:pt>
    <dgm:pt modelId="{6A229536-2F95-4A66-8D39-4102F2DD6F12}">
      <dgm:prSet phldrT="[Text]" custT="1"/>
      <dgm:spPr/>
      <dgm:t>
        <a:bodyPr/>
        <a:lstStyle/>
        <a:p>
          <a:r>
            <a:rPr lang="en-GB" sz="1200" b="1" dirty="0">
              <a:solidFill>
                <a:schemeClr val="accent2"/>
              </a:solidFill>
            </a:rPr>
            <a:t>1</a:t>
          </a:r>
          <a:r>
            <a:rPr lang="en-GB" sz="1200" b="1" baseline="30000" dirty="0">
              <a:solidFill>
                <a:schemeClr val="accent2"/>
              </a:solidFill>
            </a:rPr>
            <a:t>st</a:t>
          </a:r>
          <a:r>
            <a:rPr lang="en-GB" sz="1200" b="1" dirty="0">
              <a:solidFill>
                <a:schemeClr val="accent2"/>
              </a:solidFill>
            </a:rPr>
            <a:t> MONTH (Rootwings Academy):</a:t>
          </a:r>
        </a:p>
      </dgm:t>
    </dgm:pt>
    <dgm:pt modelId="{BBA090E9-E488-41D3-A5A5-5A63E102B8BD}" type="parTrans" cxnId="{4CAD7C12-6B80-4286-BC5F-AF9D18A2FE62}">
      <dgm:prSet/>
      <dgm:spPr/>
      <dgm:t>
        <a:bodyPr/>
        <a:lstStyle/>
        <a:p>
          <a:endParaRPr lang="en-GB"/>
        </a:p>
      </dgm:t>
    </dgm:pt>
    <dgm:pt modelId="{05B6474D-CB6A-4368-B006-030834331245}" type="sibTrans" cxnId="{4CAD7C12-6B80-4286-BC5F-AF9D18A2FE62}">
      <dgm:prSet/>
      <dgm:spPr/>
      <dgm:t>
        <a:bodyPr/>
        <a:lstStyle/>
        <a:p>
          <a:endParaRPr lang="en-GB"/>
        </a:p>
      </dgm:t>
    </dgm:pt>
    <dgm:pt modelId="{EF52B00A-3BB3-44AB-9154-62F5951CD41B}">
      <dgm:prSet phldrT="[Text]" phldr="0" custT="1"/>
      <dgm:spPr/>
      <dgm:t>
        <a:bodyPr/>
        <a:lstStyle/>
        <a:p>
          <a:r>
            <a:rPr lang="en-GB" sz="2600" dirty="0"/>
            <a:t>Follow up</a:t>
          </a:r>
        </a:p>
      </dgm:t>
    </dgm:pt>
    <dgm:pt modelId="{94292090-6EB5-4CDE-AFBD-DE3EC11D93F1}" type="parTrans" cxnId="{DEE9F484-60BD-46CA-A198-15C2696307BB}">
      <dgm:prSet/>
      <dgm:spPr/>
      <dgm:t>
        <a:bodyPr/>
        <a:lstStyle/>
        <a:p>
          <a:endParaRPr lang="en-GB"/>
        </a:p>
      </dgm:t>
    </dgm:pt>
    <dgm:pt modelId="{B67BF24F-CC24-4F11-8A9A-A639C1431D46}" type="sibTrans" cxnId="{DEE9F484-60BD-46CA-A198-15C2696307BB}">
      <dgm:prSet/>
      <dgm:spPr/>
      <dgm:t>
        <a:bodyPr/>
        <a:lstStyle/>
        <a:p>
          <a:endParaRPr lang="en-GB"/>
        </a:p>
      </dgm:t>
    </dgm:pt>
    <dgm:pt modelId="{2DC1569C-2698-472A-987D-389682A48A7C}">
      <dgm:prSet phldrT="[Text]" custT="1"/>
      <dgm:spPr/>
      <dgm:t>
        <a:bodyPr/>
        <a:lstStyle/>
        <a:p>
          <a:r>
            <a:rPr lang="en-GB" sz="1200" b="1" dirty="0">
              <a:solidFill>
                <a:schemeClr val="accent2"/>
              </a:solidFill>
            </a:rPr>
            <a:t>6</a:t>
          </a:r>
          <a:r>
            <a:rPr lang="en-GB" sz="1200" b="1" baseline="30000" dirty="0">
              <a:solidFill>
                <a:schemeClr val="accent2"/>
              </a:solidFill>
            </a:rPr>
            <a:t>th</a:t>
          </a:r>
          <a:r>
            <a:rPr lang="en-GB" sz="1200" b="1" dirty="0">
              <a:solidFill>
                <a:schemeClr val="accent2"/>
              </a:solidFill>
            </a:rPr>
            <a:t> MONTH (Support)</a:t>
          </a:r>
          <a:endParaRPr lang="en-GB" sz="1200" dirty="0">
            <a:solidFill>
              <a:schemeClr val="accent2"/>
            </a:solidFill>
          </a:endParaRPr>
        </a:p>
      </dgm:t>
    </dgm:pt>
    <dgm:pt modelId="{440D8ABA-5A07-4040-B566-522274C5B5F7}" type="parTrans" cxnId="{BF0DE5C9-DF2E-4D05-853D-DB5D869A7164}">
      <dgm:prSet/>
      <dgm:spPr/>
      <dgm:t>
        <a:bodyPr/>
        <a:lstStyle/>
        <a:p>
          <a:endParaRPr lang="en-GB"/>
        </a:p>
      </dgm:t>
    </dgm:pt>
    <dgm:pt modelId="{E6A7803F-163B-4EA7-B576-30FDB27EB7CD}" type="sibTrans" cxnId="{BF0DE5C9-DF2E-4D05-853D-DB5D869A7164}">
      <dgm:prSet/>
      <dgm:spPr/>
      <dgm:t>
        <a:bodyPr/>
        <a:lstStyle/>
        <a:p>
          <a:endParaRPr lang="en-GB"/>
        </a:p>
      </dgm:t>
    </dgm:pt>
    <dgm:pt modelId="{206D27B6-A214-4634-8C0E-CD397121CA9A}">
      <dgm:prSet phldrT="[Text]" phldr="0" custT="1"/>
      <dgm:spPr/>
      <dgm:t>
        <a:bodyPr/>
        <a:lstStyle/>
        <a:p>
          <a:pPr>
            <a:buFont typeface="Arial" panose="020B0604020202020204" pitchFamily="34" charset="0"/>
            <a:buChar char="•"/>
          </a:pPr>
          <a:r>
            <a:rPr lang="en-GB" sz="1200" dirty="0"/>
            <a:t>Half-day placements or non-core classes (e.g., PE, Art)</a:t>
          </a:r>
        </a:p>
      </dgm:t>
    </dgm:pt>
    <dgm:pt modelId="{27DB1EC4-4129-4087-9320-B985C08B6FBA}" type="parTrans" cxnId="{8943200E-9F85-4E8E-B76F-A87142C37E00}">
      <dgm:prSet/>
      <dgm:spPr/>
      <dgm:t>
        <a:bodyPr/>
        <a:lstStyle/>
        <a:p>
          <a:endParaRPr lang="en-GB"/>
        </a:p>
      </dgm:t>
    </dgm:pt>
    <dgm:pt modelId="{DC6E4A02-68D7-47FC-9991-AE8D66EE42DA}" type="sibTrans" cxnId="{8943200E-9F85-4E8E-B76F-A87142C37E00}">
      <dgm:prSet/>
      <dgm:spPr/>
      <dgm:t>
        <a:bodyPr/>
        <a:lstStyle/>
        <a:p>
          <a:endParaRPr lang="en-GB"/>
        </a:p>
      </dgm:t>
    </dgm:pt>
    <dgm:pt modelId="{71CEC8A7-E0FB-4987-962A-74DFCF64A441}">
      <dgm:prSet phldrT="[Text]" phldr="0" custT="1"/>
      <dgm:spPr/>
      <dgm:t>
        <a:bodyPr/>
        <a:lstStyle/>
        <a:p>
          <a:pPr>
            <a:buFont typeface="Arial" panose="020B0604020202020204" pitchFamily="34" charset="0"/>
            <a:buChar char="•"/>
          </a:pPr>
          <a:r>
            <a:rPr lang="en-GB" sz="1200" dirty="0"/>
            <a:t>Rootwings Mentor Handover—on-site check-ins, training for receiving school’s SENCO and key staff</a:t>
          </a:r>
        </a:p>
      </dgm:t>
    </dgm:pt>
    <dgm:pt modelId="{132FF5BB-7C04-408B-97FA-41B07809EB9C}" type="parTrans" cxnId="{0550EF49-BD07-4761-8D6E-9472D18E55F4}">
      <dgm:prSet/>
      <dgm:spPr/>
      <dgm:t>
        <a:bodyPr/>
        <a:lstStyle/>
        <a:p>
          <a:endParaRPr lang="en-GB"/>
        </a:p>
      </dgm:t>
    </dgm:pt>
    <dgm:pt modelId="{D0D1F36C-95FA-4665-9EE5-B4670092591E}" type="sibTrans" cxnId="{0550EF49-BD07-4761-8D6E-9472D18E55F4}">
      <dgm:prSet/>
      <dgm:spPr/>
      <dgm:t>
        <a:bodyPr/>
        <a:lstStyle/>
        <a:p>
          <a:endParaRPr lang="en-GB"/>
        </a:p>
      </dgm:t>
    </dgm:pt>
    <dgm:pt modelId="{88784C74-C1EB-44B0-BECF-E4F0DF2F1D4E}">
      <dgm:prSet phldrT="[Text]" phldr="0" custT="1"/>
      <dgm:spPr/>
      <dgm:t>
        <a:bodyPr/>
        <a:lstStyle/>
        <a:p>
          <a:r>
            <a:rPr lang="en-GB" sz="1200" dirty="0"/>
            <a:t>Staged transition </a:t>
          </a:r>
        </a:p>
      </dgm:t>
    </dgm:pt>
    <dgm:pt modelId="{CCD217A7-6C3F-4A48-B7AB-3C6D9F8ADE3E}" type="parTrans" cxnId="{2EA23757-81B3-4532-A139-32C020C9BDDF}">
      <dgm:prSet/>
      <dgm:spPr/>
      <dgm:t>
        <a:bodyPr/>
        <a:lstStyle/>
        <a:p>
          <a:endParaRPr lang="en-GB"/>
        </a:p>
      </dgm:t>
    </dgm:pt>
    <dgm:pt modelId="{0654C55B-DB55-4D8A-8A5B-CC23FE82EB85}" type="sibTrans" cxnId="{2EA23757-81B3-4532-A139-32C020C9BDDF}">
      <dgm:prSet/>
      <dgm:spPr/>
      <dgm:t>
        <a:bodyPr/>
        <a:lstStyle/>
        <a:p>
          <a:endParaRPr lang="en-GB"/>
        </a:p>
      </dgm:t>
    </dgm:pt>
    <dgm:pt modelId="{4449004C-A409-4899-A646-2933458D39FC}">
      <dgm:prSet phldrT="[Text]" custT="1"/>
      <dgm:spPr/>
      <dgm:t>
        <a:bodyPr/>
        <a:lstStyle/>
        <a:p>
          <a:r>
            <a:rPr lang="en-GB" sz="1200" dirty="0"/>
            <a:t>Student's academic timetable gradually modified</a:t>
          </a:r>
        </a:p>
      </dgm:t>
    </dgm:pt>
    <dgm:pt modelId="{054C59C8-0FC4-4F23-9653-3F7E84A9B920}" type="parTrans" cxnId="{4812547A-C7D7-4BA6-B411-3755A0186246}">
      <dgm:prSet/>
      <dgm:spPr/>
      <dgm:t>
        <a:bodyPr/>
        <a:lstStyle/>
        <a:p>
          <a:endParaRPr lang="en-GB"/>
        </a:p>
      </dgm:t>
    </dgm:pt>
    <dgm:pt modelId="{C86C7560-EE91-4D89-9FA3-08999B9AB8B1}" type="sibTrans" cxnId="{4812547A-C7D7-4BA6-B411-3755A0186246}">
      <dgm:prSet/>
      <dgm:spPr/>
      <dgm:t>
        <a:bodyPr/>
        <a:lstStyle/>
        <a:p>
          <a:endParaRPr lang="en-GB"/>
        </a:p>
      </dgm:t>
    </dgm:pt>
    <dgm:pt modelId="{47008D8D-02E2-49F3-935D-0BCEAADCA0B7}">
      <dgm:prSet phldrT="[Text]" custT="1"/>
      <dgm:spPr/>
      <dgm:t>
        <a:bodyPr/>
        <a:lstStyle/>
        <a:p>
          <a:r>
            <a:rPr lang="en-GB" sz="1200" dirty="0"/>
            <a:t>Reintegration Portfolio detailing unique sensory needs, triggers, and therapeutic coping strategies created</a:t>
          </a:r>
        </a:p>
      </dgm:t>
    </dgm:pt>
    <dgm:pt modelId="{ADD995AA-C390-4D1F-80CC-21A74C161380}" type="parTrans" cxnId="{EE8C9293-A1A0-4065-855D-A8287B3FCE28}">
      <dgm:prSet/>
      <dgm:spPr/>
      <dgm:t>
        <a:bodyPr/>
        <a:lstStyle/>
        <a:p>
          <a:endParaRPr lang="en-GB"/>
        </a:p>
      </dgm:t>
    </dgm:pt>
    <dgm:pt modelId="{66931748-7833-466B-8743-4C0C2285AF98}" type="sibTrans" cxnId="{EE8C9293-A1A0-4065-855D-A8287B3FCE28}">
      <dgm:prSet/>
      <dgm:spPr/>
      <dgm:t>
        <a:bodyPr/>
        <a:lstStyle/>
        <a:p>
          <a:endParaRPr lang="en-GB"/>
        </a:p>
      </dgm:t>
    </dgm:pt>
    <dgm:pt modelId="{743D267C-F024-4CC4-8339-24C74A96C8C8}">
      <dgm:prSet phldrT="[Text]" custT="1"/>
      <dgm:spPr/>
      <dgm:t>
        <a:bodyPr/>
        <a:lstStyle/>
        <a:p>
          <a:r>
            <a:rPr lang="en-GB" sz="1200" dirty="0"/>
            <a:t>Maintenance reassures investors</a:t>
          </a:r>
        </a:p>
      </dgm:t>
    </dgm:pt>
    <dgm:pt modelId="{AA4565FE-2679-449E-B68E-E30E00043512}" type="parTrans" cxnId="{A00F7D6B-1C99-4FFD-AD14-6A80D8F2F9A4}">
      <dgm:prSet/>
      <dgm:spPr/>
      <dgm:t>
        <a:bodyPr/>
        <a:lstStyle/>
        <a:p>
          <a:endParaRPr lang="en-GB"/>
        </a:p>
      </dgm:t>
    </dgm:pt>
    <dgm:pt modelId="{3AB2F811-69D7-46E2-B580-75B8FE82FC74}" type="sibTrans" cxnId="{A00F7D6B-1C99-4FFD-AD14-6A80D8F2F9A4}">
      <dgm:prSet/>
      <dgm:spPr/>
      <dgm:t>
        <a:bodyPr/>
        <a:lstStyle/>
        <a:p>
          <a:endParaRPr lang="en-GB"/>
        </a:p>
      </dgm:t>
    </dgm:pt>
    <dgm:pt modelId="{E045ADFF-8B56-41BA-A5D9-B6B1DF46611E}">
      <dgm:prSet phldrT="[Text]" custT="1"/>
      <dgm:spPr/>
      <dgm:t>
        <a:bodyPr/>
        <a:lstStyle/>
        <a:p>
          <a:r>
            <a:rPr lang="en-GB" sz="1200" dirty="0"/>
            <a:t>Reduces the risk of repeat exclusion</a:t>
          </a:r>
        </a:p>
      </dgm:t>
    </dgm:pt>
    <dgm:pt modelId="{6941890B-F1A4-4261-9C51-B24B306CB0C2}" type="parTrans" cxnId="{1016A27D-381E-4097-8D6D-EB1FE4BE6930}">
      <dgm:prSet/>
      <dgm:spPr/>
      <dgm:t>
        <a:bodyPr/>
        <a:lstStyle/>
        <a:p>
          <a:endParaRPr lang="en-GB"/>
        </a:p>
      </dgm:t>
    </dgm:pt>
    <dgm:pt modelId="{1287CDB6-8876-41CE-88D4-6551CA0A1720}" type="sibTrans" cxnId="{1016A27D-381E-4097-8D6D-EB1FE4BE6930}">
      <dgm:prSet/>
      <dgm:spPr/>
      <dgm:t>
        <a:bodyPr/>
        <a:lstStyle/>
        <a:p>
          <a:endParaRPr lang="en-GB"/>
        </a:p>
      </dgm:t>
    </dgm:pt>
    <dgm:pt modelId="{CD598A3E-7685-4CF1-B252-0CD4101B692B}">
      <dgm:prSet phldrT="[Text]" custT="1"/>
      <dgm:spPr/>
      <dgm:t>
        <a:bodyPr/>
        <a:lstStyle/>
        <a:p>
          <a:r>
            <a:rPr lang="en-GB" sz="1200" dirty="0"/>
            <a:t>Quarterly reviews with students, parents/carers and receiving school</a:t>
          </a:r>
        </a:p>
      </dgm:t>
    </dgm:pt>
    <dgm:pt modelId="{168475C5-3B44-4D0B-B088-2BFEEF5CF526}" type="parTrans" cxnId="{B5CD68AB-42A5-47E5-8A69-1783CB947AB0}">
      <dgm:prSet/>
      <dgm:spPr/>
      <dgm:t>
        <a:bodyPr/>
        <a:lstStyle/>
        <a:p>
          <a:endParaRPr lang="en-GB"/>
        </a:p>
      </dgm:t>
    </dgm:pt>
    <dgm:pt modelId="{2C4E16D7-E389-4F3F-836C-D145BE718179}" type="sibTrans" cxnId="{B5CD68AB-42A5-47E5-8A69-1783CB947AB0}">
      <dgm:prSet/>
      <dgm:spPr/>
      <dgm:t>
        <a:bodyPr/>
        <a:lstStyle/>
        <a:p>
          <a:endParaRPr lang="en-GB"/>
        </a:p>
      </dgm:t>
    </dgm:pt>
    <dgm:pt modelId="{882A5066-28CE-410E-860D-971D49B52D4A}">
      <dgm:prSet phldrT="[Text]" custT="1"/>
      <dgm:spPr/>
      <dgm:t>
        <a:bodyPr/>
        <a:lstStyle/>
        <a:p>
          <a:r>
            <a:rPr lang="en-GB" sz="1200" dirty="0"/>
            <a:t>LA achieves long-term cost savings</a:t>
          </a:r>
        </a:p>
      </dgm:t>
    </dgm:pt>
    <dgm:pt modelId="{2505FC3E-298A-43D7-9559-7B2416A4477C}" type="parTrans" cxnId="{0ECA0B1C-220B-4278-BF41-DC7033AFA3B4}">
      <dgm:prSet/>
      <dgm:spPr/>
      <dgm:t>
        <a:bodyPr/>
        <a:lstStyle/>
        <a:p>
          <a:endParaRPr lang="en-GB"/>
        </a:p>
      </dgm:t>
    </dgm:pt>
    <dgm:pt modelId="{6D64DD8D-73D6-48DD-BA07-ED6C2F85073C}" type="sibTrans" cxnId="{0ECA0B1C-220B-4278-BF41-DC7033AFA3B4}">
      <dgm:prSet/>
      <dgm:spPr/>
      <dgm:t>
        <a:bodyPr/>
        <a:lstStyle/>
        <a:p>
          <a:endParaRPr lang="en-GB"/>
        </a:p>
      </dgm:t>
    </dgm:pt>
    <dgm:pt modelId="{80542FEF-3C17-4B31-84D0-52DE1A9804E3}" type="pres">
      <dgm:prSet presAssocID="{CC8FD85E-367D-46E0-B6D1-0A33B2F39FEF}" presName="rootnode" presStyleCnt="0">
        <dgm:presLayoutVars>
          <dgm:chMax/>
          <dgm:chPref/>
          <dgm:dir/>
          <dgm:animLvl val="lvl"/>
        </dgm:presLayoutVars>
      </dgm:prSet>
      <dgm:spPr/>
    </dgm:pt>
    <dgm:pt modelId="{709A43B5-E136-4DBB-8203-2AA1C6FCA245}" type="pres">
      <dgm:prSet presAssocID="{F308A94F-97C7-4EA8-B4A9-32AF3BFF04B0}" presName="composite" presStyleCnt="0"/>
      <dgm:spPr/>
    </dgm:pt>
    <dgm:pt modelId="{440917B0-9FB1-4580-8609-E9B700CE4087}" type="pres">
      <dgm:prSet presAssocID="{F308A94F-97C7-4EA8-B4A9-32AF3BFF04B0}" presName="bentUpArrow1" presStyleLbl="alignImgPlace1" presStyleIdx="0" presStyleCnt="2"/>
      <dgm:spPr>
        <a:solidFill>
          <a:schemeClr val="accent2"/>
        </a:solidFill>
      </dgm:spPr>
    </dgm:pt>
    <dgm:pt modelId="{21902A31-50B4-42ED-90FB-001DF8D167B1}" type="pres">
      <dgm:prSet presAssocID="{F308A94F-97C7-4EA8-B4A9-32AF3BFF04B0}" presName="ParentText" presStyleLbl="node1" presStyleIdx="0" presStyleCnt="3" custScaleX="117189" custLinFactNeighborX="-63" custLinFactNeighborY="-6251">
        <dgm:presLayoutVars>
          <dgm:chMax val="1"/>
          <dgm:chPref val="1"/>
          <dgm:bulletEnabled val="1"/>
        </dgm:presLayoutVars>
      </dgm:prSet>
      <dgm:spPr/>
    </dgm:pt>
    <dgm:pt modelId="{2BBE4E3A-C3D4-41B1-A03C-EED8E83FD05A}" type="pres">
      <dgm:prSet presAssocID="{F308A94F-97C7-4EA8-B4A9-32AF3BFF04B0}" presName="ChildText" presStyleLbl="revTx" presStyleIdx="0" presStyleCnt="3" custScaleX="281074" custScaleY="114632" custLinFactX="100000" custLinFactY="35965" custLinFactNeighborX="121770" custLinFactNeighborY="100000">
        <dgm:presLayoutVars>
          <dgm:chMax val="0"/>
          <dgm:chPref val="0"/>
          <dgm:bulletEnabled val="1"/>
        </dgm:presLayoutVars>
      </dgm:prSet>
      <dgm:spPr/>
    </dgm:pt>
    <dgm:pt modelId="{F234024E-339F-40A0-8129-24684002C75C}" type="pres">
      <dgm:prSet presAssocID="{EA404135-CF02-458B-9BF3-8E1762DC985A}" presName="sibTrans" presStyleCnt="0"/>
      <dgm:spPr/>
    </dgm:pt>
    <dgm:pt modelId="{72F5CFFB-A041-48ED-9A14-1C389273198B}" type="pres">
      <dgm:prSet presAssocID="{03058421-F8D8-499A-8D8C-7A303763D643}" presName="composite" presStyleCnt="0"/>
      <dgm:spPr/>
    </dgm:pt>
    <dgm:pt modelId="{964783EC-157A-4156-8053-98838DA62AA8}" type="pres">
      <dgm:prSet presAssocID="{03058421-F8D8-499A-8D8C-7A303763D643}" presName="bentUpArrow1" presStyleLbl="alignImgPlace1" presStyleIdx="1" presStyleCnt="2"/>
      <dgm:spPr>
        <a:solidFill>
          <a:schemeClr val="accent2"/>
        </a:solidFill>
      </dgm:spPr>
    </dgm:pt>
    <dgm:pt modelId="{1CA9047E-1316-4BA8-B459-3332AB5026FA}" type="pres">
      <dgm:prSet presAssocID="{03058421-F8D8-499A-8D8C-7A303763D643}" presName="ParentText" presStyleLbl="node1" presStyleIdx="1" presStyleCnt="3" custScaleX="122435" custLinFactNeighborX="-38122" custLinFactNeighborY="-682">
        <dgm:presLayoutVars>
          <dgm:chMax val="1"/>
          <dgm:chPref val="1"/>
          <dgm:bulletEnabled val="1"/>
        </dgm:presLayoutVars>
      </dgm:prSet>
      <dgm:spPr/>
    </dgm:pt>
    <dgm:pt modelId="{37304EF1-F4AA-492F-987B-3166940A861D}" type="pres">
      <dgm:prSet presAssocID="{03058421-F8D8-499A-8D8C-7A303763D643}" presName="ChildText" presStyleLbl="revTx" presStyleIdx="1" presStyleCnt="3" custScaleX="245959" custScaleY="101401" custLinFactY="-50670" custLinFactNeighborX="-82177" custLinFactNeighborY="-100000">
        <dgm:presLayoutVars>
          <dgm:chMax val="0"/>
          <dgm:chPref val="0"/>
          <dgm:bulletEnabled val="1"/>
        </dgm:presLayoutVars>
      </dgm:prSet>
      <dgm:spPr/>
    </dgm:pt>
    <dgm:pt modelId="{294C5684-E248-4DB4-8975-2FE7117E868D}" type="pres">
      <dgm:prSet presAssocID="{18863A70-F5EC-4B38-995E-7512CA12BFE1}" presName="sibTrans" presStyleCnt="0"/>
      <dgm:spPr/>
    </dgm:pt>
    <dgm:pt modelId="{625166C8-E4B3-4334-ADE2-B3F1309E27EC}" type="pres">
      <dgm:prSet presAssocID="{EF52B00A-3BB3-44AB-9154-62F5951CD41B}" presName="composite" presStyleCnt="0"/>
      <dgm:spPr/>
    </dgm:pt>
    <dgm:pt modelId="{CE051B80-B22B-447D-844B-B888CFD77715}" type="pres">
      <dgm:prSet presAssocID="{EF52B00A-3BB3-44AB-9154-62F5951CD41B}" presName="ParentText" presStyleLbl="node1" presStyleIdx="2" presStyleCnt="3" custLinFactNeighborX="-37579" custLinFactNeighborY="-28">
        <dgm:presLayoutVars>
          <dgm:chMax val="1"/>
          <dgm:chPref val="1"/>
          <dgm:bulletEnabled val="1"/>
        </dgm:presLayoutVars>
      </dgm:prSet>
      <dgm:spPr/>
    </dgm:pt>
    <dgm:pt modelId="{7405FE35-8F37-4A39-A26D-A65A2D28B4A4}" type="pres">
      <dgm:prSet presAssocID="{EF52B00A-3BB3-44AB-9154-62F5951CD41B}" presName="FinalChildText" presStyleLbl="revTx" presStyleIdx="2" presStyleCnt="3" custScaleX="210025" custScaleY="101082" custLinFactNeighborX="38334" custLinFactNeighborY="84">
        <dgm:presLayoutVars>
          <dgm:chMax val="0"/>
          <dgm:chPref val="0"/>
          <dgm:bulletEnabled val="1"/>
        </dgm:presLayoutVars>
      </dgm:prSet>
      <dgm:spPr/>
    </dgm:pt>
  </dgm:ptLst>
  <dgm:cxnLst>
    <dgm:cxn modelId="{FF707D0A-1F47-4E9B-8B34-3CFB13A73E00}" type="presOf" srcId="{E045ADFF-8B56-41BA-A5D9-B6B1DF46611E}" destId="{7405FE35-8F37-4A39-A26D-A65A2D28B4A4}" srcOrd="0" destOrd="4" presId="urn:microsoft.com/office/officeart/2005/8/layout/StepDownProcess"/>
    <dgm:cxn modelId="{8943200E-9F85-4E8E-B76F-A87142C37E00}" srcId="{F308A94F-97C7-4EA8-B4A9-32AF3BFF04B0}" destId="{206D27B6-A214-4634-8C0E-CD397121CA9A}" srcOrd="2" destOrd="0" parTransId="{27DB1EC4-4129-4087-9320-B985C08B6FBA}" sibTransId="{DC6E4A02-68D7-47FC-9991-AE8D66EE42DA}"/>
    <dgm:cxn modelId="{4CAD7C12-6B80-4286-BC5F-AF9D18A2FE62}" srcId="{03058421-F8D8-499A-8D8C-7A303763D643}" destId="{6A229536-2F95-4A66-8D39-4102F2DD6F12}" srcOrd="0" destOrd="0" parTransId="{BBA090E9-E488-41D3-A5A5-5A63E102B8BD}" sibTransId="{05B6474D-CB6A-4368-B006-030834331245}"/>
    <dgm:cxn modelId="{00C76615-A945-4965-BA48-6087CCCD4C47}" type="presOf" srcId="{88784C74-C1EB-44B0-BECF-E4F0DF2F1D4E}" destId="{2BBE4E3A-C3D4-41B1-A03C-EED8E83FD05A}" srcOrd="0" destOrd="1" presId="urn:microsoft.com/office/officeart/2005/8/layout/StepDownProcess"/>
    <dgm:cxn modelId="{0ECA0B1C-220B-4278-BF41-DC7033AFA3B4}" srcId="{EF52B00A-3BB3-44AB-9154-62F5951CD41B}" destId="{882A5066-28CE-410E-860D-971D49B52D4A}" srcOrd="3" destOrd="0" parTransId="{2505FC3E-298A-43D7-9559-7B2416A4477C}" sibTransId="{6D64DD8D-73D6-48DD-BA07-ED6C2F85073C}"/>
    <dgm:cxn modelId="{39E7AB2C-3FDC-4EF8-B81D-C773697B2240}" type="presOf" srcId="{C67D00D3-0D6C-46C1-A194-D20F4638D849}" destId="{2BBE4E3A-C3D4-41B1-A03C-EED8E83FD05A}" srcOrd="0" destOrd="0" presId="urn:microsoft.com/office/officeart/2005/8/layout/StepDownProcess"/>
    <dgm:cxn modelId="{B4EC2D5D-FEA0-42C0-9410-02F6A3EBF318}" type="presOf" srcId="{743D267C-F024-4CC4-8339-24C74A96C8C8}" destId="{7405FE35-8F37-4A39-A26D-A65A2D28B4A4}" srcOrd="0" destOrd="2" presId="urn:microsoft.com/office/officeart/2005/8/layout/StepDownProcess"/>
    <dgm:cxn modelId="{0550EF49-BD07-4761-8D6E-9472D18E55F4}" srcId="{F308A94F-97C7-4EA8-B4A9-32AF3BFF04B0}" destId="{71CEC8A7-E0FB-4987-962A-74DFCF64A441}" srcOrd="3" destOrd="0" parTransId="{132FF5BB-7C04-408B-97FA-41B07809EB9C}" sibTransId="{D0D1F36C-95FA-4665-9EE5-B4670092591E}"/>
    <dgm:cxn modelId="{A00F7D6B-1C99-4FFD-AD14-6A80D8F2F9A4}" srcId="{EF52B00A-3BB3-44AB-9154-62F5951CD41B}" destId="{743D267C-F024-4CC4-8339-24C74A96C8C8}" srcOrd="2" destOrd="0" parTransId="{AA4565FE-2679-449E-B68E-E30E00043512}" sibTransId="{3AB2F811-69D7-46E2-B580-75B8FE82FC74}"/>
    <dgm:cxn modelId="{611D196F-4599-4493-9990-43A24730E5B1}" type="presOf" srcId="{206D27B6-A214-4634-8C0E-CD397121CA9A}" destId="{2BBE4E3A-C3D4-41B1-A03C-EED8E83FD05A}" srcOrd="0" destOrd="2" presId="urn:microsoft.com/office/officeart/2005/8/layout/StepDownProcess"/>
    <dgm:cxn modelId="{2EA23757-81B3-4532-A139-32C020C9BDDF}" srcId="{F308A94F-97C7-4EA8-B4A9-32AF3BFF04B0}" destId="{88784C74-C1EB-44B0-BECF-E4F0DF2F1D4E}" srcOrd="1" destOrd="0" parTransId="{CCD217A7-6C3F-4A48-B7AB-3C6D9F8ADE3E}" sibTransId="{0654C55B-DB55-4D8A-8A5B-CC23FE82EB85}"/>
    <dgm:cxn modelId="{4812547A-C7D7-4BA6-B411-3755A0186246}" srcId="{03058421-F8D8-499A-8D8C-7A303763D643}" destId="{4449004C-A409-4899-A646-2933458D39FC}" srcOrd="1" destOrd="0" parTransId="{054C59C8-0FC4-4F23-9653-3F7E84A9B920}" sibTransId="{C86C7560-EE91-4D89-9FA3-08999B9AB8B1}"/>
    <dgm:cxn modelId="{7343865A-20FA-4121-BC69-966DB81F1400}" type="presOf" srcId="{882A5066-28CE-410E-860D-971D49B52D4A}" destId="{7405FE35-8F37-4A39-A26D-A65A2D28B4A4}" srcOrd="0" destOrd="3" presId="urn:microsoft.com/office/officeart/2005/8/layout/StepDownProcess"/>
    <dgm:cxn modelId="{4476067B-1D8F-46DF-89F2-EB1803BA734E}" type="presOf" srcId="{CC8FD85E-367D-46E0-B6D1-0A33B2F39FEF}" destId="{80542FEF-3C17-4B31-84D0-52DE1A9804E3}" srcOrd="0" destOrd="0" presId="urn:microsoft.com/office/officeart/2005/8/layout/StepDownProcess"/>
    <dgm:cxn modelId="{1016A27D-381E-4097-8D6D-EB1FE4BE6930}" srcId="{EF52B00A-3BB3-44AB-9154-62F5951CD41B}" destId="{E045ADFF-8B56-41BA-A5D9-B6B1DF46611E}" srcOrd="4" destOrd="0" parTransId="{6941890B-F1A4-4261-9C51-B24B306CB0C2}" sibTransId="{1287CDB6-8876-41CE-88D4-6551CA0A1720}"/>
    <dgm:cxn modelId="{DEE9F484-60BD-46CA-A198-15C2696307BB}" srcId="{CC8FD85E-367D-46E0-B6D1-0A33B2F39FEF}" destId="{EF52B00A-3BB3-44AB-9154-62F5951CD41B}" srcOrd="2" destOrd="0" parTransId="{94292090-6EB5-4CDE-AFBD-DE3EC11D93F1}" sibTransId="{B67BF24F-CC24-4F11-8A9A-A639C1431D46}"/>
    <dgm:cxn modelId="{EE8C9293-A1A0-4065-855D-A8287B3FCE28}" srcId="{03058421-F8D8-499A-8D8C-7A303763D643}" destId="{47008D8D-02E2-49F3-935D-0BCEAADCA0B7}" srcOrd="2" destOrd="0" parTransId="{ADD995AA-C390-4D1F-80CC-21A74C161380}" sibTransId="{66931748-7833-466B-8743-4C0C2285AF98}"/>
    <dgm:cxn modelId="{628CEE95-DDA8-4917-A455-99376D74B860}" type="presOf" srcId="{CD598A3E-7685-4CF1-B252-0CD4101B692B}" destId="{7405FE35-8F37-4A39-A26D-A65A2D28B4A4}" srcOrd="0" destOrd="1" presId="urn:microsoft.com/office/officeart/2005/8/layout/StepDownProcess"/>
    <dgm:cxn modelId="{670B4496-369B-4A76-9183-314D72B27176}" type="presOf" srcId="{EF52B00A-3BB3-44AB-9154-62F5951CD41B}" destId="{CE051B80-B22B-447D-844B-B888CFD77715}" srcOrd="0" destOrd="0" presId="urn:microsoft.com/office/officeart/2005/8/layout/StepDownProcess"/>
    <dgm:cxn modelId="{3A39FB99-15E4-4050-9DC4-23C5073798A8}" type="presOf" srcId="{03058421-F8D8-499A-8D8C-7A303763D643}" destId="{1CA9047E-1316-4BA8-B459-3332AB5026FA}" srcOrd="0" destOrd="0" presId="urn:microsoft.com/office/officeart/2005/8/layout/StepDownProcess"/>
    <dgm:cxn modelId="{151E9AA7-2E09-4B5A-8BCB-01310DE098D5}" type="presOf" srcId="{71CEC8A7-E0FB-4987-962A-74DFCF64A441}" destId="{2BBE4E3A-C3D4-41B1-A03C-EED8E83FD05A}" srcOrd="0" destOrd="3" presId="urn:microsoft.com/office/officeart/2005/8/layout/StepDownProcess"/>
    <dgm:cxn modelId="{1DC336AB-A639-42A1-820D-AB732B5D8B73}" type="presOf" srcId="{6A229536-2F95-4A66-8D39-4102F2DD6F12}" destId="{37304EF1-F4AA-492F-987B-3166940A861D}" srcOrd="0" destOrd="0" presId="urn:microsoft.com/office/officeart/2005/8/layout/StepDownProcess"/>
    <dgm:cxn modelId="{B5CD68AB-42A5-47E5-8A69-1783CB947AB0}" srcId="{EF52B00A-3BB3-44AB-9154-62F5951CD41B}" destId="{CD598A3E-7685-4CF1-B252-0CD4101B692B}" srcOrd="1" destOrd="0" parTransId="{168475C5-3B44-4D0B-B088-2BFEEF5CF526}" sibTransId="{2C4E16D7-E389-4F3F-836C-D145BE718179}"/>
    <dgm:cxn modelId="{57A12EB9-84C8-451E-AAB9-636C4A46C626}" type="presOf" srcId="{47008D8D-02E2-49F3-935D-0BCEAADCA0B7}" destId="{37304EF1-F4AA-492F-987B-3166940A861D}" srcOrd="0" destOrd="2" presId="urn:microsoft.com/office/officeart/2005/8/layout/StepDownProcess"/>
    <dgm:cxn modelId="{8EBD90C4-7B30-4C13-ABD5-1EC762C3A5D7}" type="presOf" srcId="{F308A94F-97C7-4EA8-B4A9-32AF3BFF04B0}" destId="{21902A31-50B4-42ED-90FB-001DF8D167B1}" srcOrd="0" destOrd="0" presId="urn:microsoft.com/office/officeart/2005/8/layout/StepDownProcess"/>
    <dgm:cxn modelId="{BF0DE5C9-DF2E-4D05-853D-DB5D869A7164}" srcId="{EF52B00A-3BB3-44AB-9154-62F5951CD41B}" destId="{2DC1569C-2698-472A-987D-389682A48A7C}" srcOrd="0" destOrd="0" parTransId="{440D8ABA-5A07-4040-B566-522274C5B5F7}" sibTransId="{E6A7803F-163B-4EA7-B576-30FDB27EB7CD}"/>
    <dgm:cxn modelId="{81504FD3-026B-461F-AF38-DD5728430A1A}" srcId="{F308A94F-97C7-4EA8-B4A9-32AF3BFF04B0}" destId="{C67D00D3-0D6C-46C1-A194-D20F4638D849}" srcOrd="0" destOrd="0" parTransId="{F627181B-F71C-4002-AEFC-92B07BE7D87B}" sibTransId="{1E0BD7CF-F281-41A5-8DDA-2DAF2A75F268}"/>
    <dgm:cxn modelId="{3A4049D6-5F2B-4018-96B3-AF41E2491C10}" srcId="{CC8FD85E-367D-46E0-B6D1-0A33B2F39FEF}" destId="{F308A94F-97C7-4EA8-B4A9-32AF3BFF04B0}" srcOrd="0" destOrd="0" parTransId="{258D6E60-867F-4E4C-BC34-FF241E768D13}" sibTransId="{EA404135-CF02-458B-9BF3-8E1762DC985A}"/>
    <dgm:cxn modelId="{03C3CCE8-3C2C-4752-A094-0C2BF47B53F2}" type="presOf" srcId="{4449004C-A409-4899-A646-2933458D39FC}" destId="{37304EF1-F4AA-492F-987B-3166940A861D}" srcOrd="0" destOrd="1" presId="urn:microsoft.com/office/officeart/2005/8/layout/StepDownProcess"/>
    <dgm:cxn modelId="{6FAD89E9-24AF-4F47-AC1D-CDED86E6C0BF}" srcId="{CC8FD85E-367D-46E0-B6D1-0A33B2F39FEF}" destId="{03058421-F8D8-499A-8D8C-7A303763D643}" srcOrd="1" destOrd="0" parTransId="{0EF9EC1D-119B-4B1E-A833-5E3018BA5D33}" sibTransId="{18863A70-F5EC-4B38-995E-7512CA12BFE1}"/>
    <dgm:cxn modelId="{A60A43EE-1CBE-4A18-812B-36E1D151B12F}" type="presOf" srcId="{2DC1569C-2698-472A-987D-389682A48A7C}" destId="{7405FE35-8F37-4A39-A26D-A65A2D28B4A4}" srcOrd="0" destOrd="0" presId="urn:microsoft.com/office/officeart/2005/8/layout/StepDownProcess"/>
    <dgm:cxn modelId="{D2AFE6A6-8643-4B4E-8DC9-B384F667C5AC}" type="presParOf" srcId="{80542FEF-3C17-4B31-84D0-52DE1A9804E3}" destId="{709A43B5-E136-4DBB-8203-2AA1C6FCA245}" srcOrd="0" destOrd="0" presId="urn:microsoft.com/office/officeart/2005/8/layout/StepDownProcess"/>
    <dgm:cxn modelId="{09B62A99-63DE-46A8-B9C3-D478A0F799FC}" type="presParOf" srcId="{709A43B5-E136-4DBB-8203-2AA1C6FCA245}" destId="{440917B0-9FB1-4580-8609-E9B700CE4087}" srcOrd="0" destOrd="0" presId="urn:microsoft.com/office/officeart/2005/8/layout/StepDownProcess"/>
    <dgm:cxn modelId="{80E2AAA2-5A78-4805-AD6E-7DF37ECD6A30}" type="presParOf" srcId="{709A43B5-E136-4DBB-8203-2AA1C6FCA245}" destId="{21902A31-50B4-42ED-90FB-001DF8D167B1}" srcOrd="1" destOrd="0" presId="urn:microsoft.com/office/officeart/2005/8/layout/StepDownProcess"/>
    <dgm:cxn modelId="{026F1529-5B04-44BB-9C0A-6B1F2827C700}" type="presParOf" srcId="{709A43B5-E136-4DBB-8203-2AA1C6FCA245}" destId="{2BBE4E3A-C3D4-41B1-A03C-EED8E83FD05A}" srcOrd="2" destOrd="0" presId="urn:microsoft.com/office/officeart/2005/8/layout/StepDownProcess"/>
    <dgm:cxn modelId="{23DCC10F-3FCB-42D8-B255-051F4AFC5407}" type="presParOf" srcId="{80542FEF-3C17-4B31-84D0-52DE1A9804E3}" destId="{F234024E-339F-40A0-8129-24684002C75C}" srcOrd="1" destOrd="0" presId="urn:microsoft.com/office/officeart/2005/8/layout/StepDownProcess"/>
    <dgm:cxn modelId="{539D0E29-2F6C-4378-8298-9891657690A4}" type="presParOf" srcId="{80542FEF-3C17-4B31-84D0-52DE1A9804E3}" destId="{72F5CFFB-A041-48ED-9A14-1C389273198B}" srcOrd="2" destOrd="0" presId="urn:microsoft.com/office/officeart/2005/8/layout/StepDownProcess"/>
    <dgm:cxn modelId="{B83FD1D1-FF7F-4FE2-83E0-8B5BFE5BB104}" type="presParOf" srcId="{72F5CFFB-A041-48ED-9A14-1C389273198B}" destId="{964783EC-157A-4156-8053-98838DA62AA8}" srcOrd="0" destOrd="0" presId="urn:microsoft.com/office/officeart/2005/8/layout/StepDownProcess"/>
    <dgm:cxn modelId="{C434E6EE-FC4F-4031-A3DB-4185C0C29866}" type="presParOf" srcId="{72F5CFFB-A041-48ED-9A14-1C389273198B}" destId="{1CA9047E-1316-4BA8-B459-3332AB5026FA}" srcOrd="1" destOrd="0" presId="urn:microsoft.com/office/officeart/2005/8/layout/StepDownProcess"/>
    <dgm:cxn modelId="{0A7DF400-D675-4C5E-B30F-E36B8686B0D0}" type="presParOf" srcId="{72F5CFFB-A041-48ED-9A14-1C389273198B}" destId="{37304EF1-F4AA-492F-987B-3166940A861D}" srcOrd="2" destOrd="0" presId="urn:microsoft.com/office/officeart/2005/8/layout/StepDownProcess"/>
    <dgm:cxn modelId="{BA2B6FA1-3CC4-4307-9D30-6E91583FCA28}" type="presParOf" srcId="{80542FEF-3C17-4B31-84D0-52DE1A9804E3}" destId="{294C5684-E248-4DB4-8975-2FE7117E868D}" srcOrd="3" destOrd="0" presId="urn:microsoft.com/office/officeart/2005/8/layout/StepDownProcess"/>
    <dgm:cxn modelId="{5F9437D0-0B75-4C9E-BBED-F14E03D58C8F}" type="presParOf" srcId="{80542FEF-3C17-4B31-84D0-52DE1A9804E3}" destId="{625166C8-E4B3-4334-ADE2-B3F1309E27EC}" srcOrd="4" destOrd="0" presId="urn:microsoft.com/office/officeart/2005/8/layout/StepDownProcess"/>
    <dgm:cxn modelId="{364D60F5-2551-4EED-9DB3-B2B24C910D34}" type="presParOf" srcId="{625166C8-E4B3-4334-ADE2-B3F1309E27EC}" destId="{CE051B80-B22B-447D-844B-B888CFD77715}" srcOrd="0" destOrd="0" presId="urn:microsoft.com/office/officeart/2005/8/layout/StepDownProcess"/>
    <dgm:cxn modelId="{01EECB16-255F-4DDA-B033-5E025829B537}" type="presParOf" srcId="{625166C8-E4B3-4334-ADE2-B3F1309E27EC}" destId="{7405FE35-8F37-4A39-A26D-A65A2D28B4A4}" srcOrd="1"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BEB235-C5A4-412B-A388-7A69CA163382}"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61984838-6BFB-4792-A67E-3E59E830F716}">
      <dgm:prSet phldrT="[Text]" phldr="0"/>
      <dgm:spPr/>
      <dgm:t>
        <a:bodyPr/>
        <a:lstStyle/>
        <a:p>
          <a:r>
            <a:rPr lang="en-GB" b="1" dirty="0">
              <a:solidFill>
                <a:schemeClr val="accent2">
                  <a:lumMod val="50000"/>
                </a:schemeClr>
              </a:solidFill>
            </a:rPr>
            <a:t>Year 3</a:t>
          </a:r>
        </a:p>
        <a:p>
          <a:r>
            <a:rPr lang="en-GB" dirty="0"/>
            <a:t>2</a:t>
          </a:r>
          <a:r>
            <a:rPr lang="en-GB" baseline="30000" dirty="0"/>
            <a:t>nd</a:t>
          </a:r>
          <a:r>
            <a:rPr lang="en-GB" dirty="0"/>
            <a:t> Site</a:t>
          </a:r>
        </a:p>
      </dgm:t>
    </dgm:pt>
    <dgm:pt modelId="{DD4110E2-130B-4E01-BBDC-51B147CDC42B}" type="parTrans" cxnId="{9286BA13-B095-4CFD-B086-BEAD3AA682B8}">
      <dgm:prSet/>
      <dgm:spPr/>
      <dgm:t>
        <a:bodyPr/>
        <a:lstStyle/>
        <a:p>
          <a:endParaRPr lang="en-GB"/>
        </a:p>
      </dgm:t>
    </dgm:pt>
    <dgm:pt modelId="{2A5B41AE-3B77-4E58-AAA5-C7D3CC224A8B}" type="sibTrans" cxnId="{9286BA13-B095-4CFD-B086-BEAD3AA682B8}">
      <dgm:prSet/>
      <dgm:spPr/>
      <dgm:t>
        <a:bodyPr/>
        <a:lstStyle/>
        <a:p>
          <a:endParaRPr lang="en-GB"/>
        </a:p>
      </dgm:t>
    </dgm:pt>
    <dgm:pt modelId="{6D164397-933B-44E3-81C0-988E257D25C1}">
      <dgm:prSet phldrT="[Text]" phldr="0"/>
      <dgm:spPr/>
      <dgm:t>
        <a:bodyPr/>
        <a:lstStyle/>
        <a:p>
          <a:r>
            <a:rPr lang="en-GB" b="1" dirty="0">
              <a:solidFill>
                <a:schemeClr val="accent2">
                  <a:lumMod val="50000"/>
                </a:schemeClr>
              </a:solidFill>
            </a:rPr>
            <a:t>Year 1</a:t>
          </a:r>
        </a:p>
        <a:p>
          <a:r>
            <a:rPr lang="en-GB" dirty="0"/>
            <a:t>20 pupils</a:t>
          </a:r>
        </a:p>
      </dgm:t>
    </dgm:pt>
    <dgm:pt modelId="{152DBB0A-C669-4D91-8A21-D19C3FCECDD7}" type="sibTrans" cxnId="{138E5CF1-CFA0-4C11-A63D-78BD9F9E8B40}">
      <dgm:prSet/>
      <dgm:spPr/>
      <dgm:t>
        <a:bodyPr/>
        <a:lstStyle/>
        <a:p>
          <a:endParaRPr lang="en-GB"/>
        </a:p>
      </dgm:t>
    </dgm:pt>
    <dgm:pt modelId="{A22361EF-E48B-4FAC-8FA4-FC6F2D8F473B}" type="parTrans" cxnId="{138E5CF1-CFA0-4C11-A63D-78BD9F9E8B40}">
      <dgm:prSet/>
      <dgm:spPr/>
      <dgm:t>
        <a:bodyPr/>
        <a:lstStyle/>
        <a:p>
          <a:endParaRPr lang="en-GB"/>
        </a:p>
      </dgm:t>
    </dgm:pt>
    <dgm:pt modelId="{1B6CB234-0FBC-4977-B2BB-A41F1A92F04A}">
      <dgm:prSet phldrT="[Text]" phldr="0"/>
      <dgm:spPr/>
      <dgm:t>
        <a:bodyPr/>
        <a:lstStyle/>
        <a:p>
          <a:r>
            <a:rPr lang="en-GB" b="1" dirty="0">
              <a:solidFill>
                <a:schemeClr val="accent2">
                  <a:lumMod val="50000"/>
                </a:schemeClr>
              </a:solidFill>
            </a:rPr>
            <a:t>Year 2</a:t>
          </a:r>
        </a:p>
        <a:p>
          <a:r>
            <a:rPr lang="en-GB" dirty="0"/>
            <a:t>35 Pupils</a:t>
          </a:r>
        </a:p>
      </dgm:t>
    </dgm:pt>
    <dgm:pt modelId="{5957413A-8DCE-4136-9AB5-1AB84CBDCD39}" type="sibTrans" cxnId="{634BB719-F283-4C8B-9487-6A54B297DC03}">
      <dgm:prSet/>
      <dgm:spPr/>
      <dgm:t>
        <a:bodyPr/>
        <a:lstStyle/>
        <a:p>
          <a:endParaRPr lang="en-GB"/>
        </a:p>
      </dgm:t>
    </dgm:pt>
    <dgm:pt modelId="{86E75FB4-1DBF-4CF3-B7D9-7DDE9868FF78}" type="parTrans" cxnId="{634BB719-F283-4C8B-9487-6A54B297DC03}">
      <dgm:prSet/>
      <dgm:spPr/>
      <dgm:t>
        <a:bodyPr/>
        <a:lstStyle/>
        <a:p>
          <a:endParaRPr lang="en-GB"/>
        </a:p>
      </dgm:t>
    </dgm:pt>
    <dgm:pt modelId="{6C311F89-D81A-425F-B217-92D98AE751B7}" type="pres">
      <dgm:prSet presAssocID="{39BEB235-C5A4-412B-A388-7A69CA163382}" presName="Name0" presStyleCnt="0">
        <dgm:presLayoutVars>
          <dgm:dir/>
          <dgm:resizeHandles val="exact"/>
        </dgm:presLayoutVars>
      </dgm:prSet>
      <dgm:spPr/>
    </dgm:pt>
    <dgm:pt modelId="{EDC3371F-19CA-4B9F-ACE9-63BC80BD0983}" type="pres">
      <dgm:prSet presAssocID="{6D164397-933B-44E3-81C0-988E257D25C1}" presName="node" presStyleLbl="node1" presStyleIdx="0" presStyleCnt="3">
        <dgm:presLayoutVars>
          <dgm:bulletEnabled val="1"/>
        </dgm:presLayoutVars>
      </dgm:prSet>
      <dgm:spPr/>
    </dgm:pt>
    <dgm:pt modelId="{6BDDD8B7-D256-4956-B558-FEEC1F4DF504}" type="pres">
      <dgm:prSet presAssocID="{152DBB0A-C669-4D91-8A21-D19C3FCECDD7}" presName="sibTrans" presStyleLbl="sibTrans2D1" presStyleIdx="0" presStyleCnt="2"/>
      <dgm:spPr/>
    </dgm:pt>
    <dgm:pt modelId="{DFFAEE54-F53D-4E04-9E90-7C516FB88BFA}" type="pres">
      <dgm:prSet presAssocID="{152DBB0A-C669-4D91-8A21-D19C3FCECDD7}" presName="connectorText" presStyleLbl="sibTrans2D1" presStyleIdx="0" presStyleCnt="2"/>
      <dgm:spPr/>
    </dgm:pt>
    <dgm:pt modelId="{FAE2D553-ACAE-4A5F-8C71-2153F1BE4A00}" type="pres">
      <dgm:prSet presAssocID="{1B6CB234-0FBC-4977-B2BB-A41F1A92F04A}" presName="node" presStyleLbl="node1" presStyleIdx="1" presStyleCnt="3">
        <dgm:presLayoutVars>
          <dgm:bulletEnabled val="1"/>
        </dgm:presLayoutVars>
      </dgm:prSet>
      <dgm:spPr/>
    </dgm:pt>
    <dgm:pt modelId="{829070D6-30A2-4E42-85CB-EEB9EE96C111}" type="pres">
      <dgm:prSet presAssocID="{5957413A-8DCE-4136-9AB5-1AB84CBDCD39}" presName="sibTrans" presStyleLbl="sibTrans2D1" presStyleIdx="1" presStyleCnt="2"/>
      <dgm:spPr/>
    </dgm:pt>
    <dgm:pt modelId="{68725F3A-96E5-46E3-8203-E14FCD9ED696}" type="pres">
      <dgm:prSet presAssocID="{5957413A-8DCE-4136-9AB5-1AB84CBDCD39}" presName="connectorText" presStyleLbl="sibTrans2D1" presStyleIdx="1" presStyleCnt="2"/>
      <dgm:spPr/>
    </dgm:pt>
    <dgm:pt modelId="{C0771691-FA04-446D-BB07-61E08A0E8AFE}" type="pres">
      <dgm:prSet presAssocID="{61984838-6BFB-4792-A67E-3E59E830F716}" presName="node" presStyleLbl="node1" presStyleIdx="2" presStyleCnt="3">
        <dgm:presLayoutVars>
          <dgm:bulletEnabled val="1"/>
        </dgm:presLayoutVars>
      </dgm:prSet>
      <dgm:spPr/>
    </dgm:pt>
  </dgm:ptLst>
  <dgm:cxnLst>
    <dgm:cxn modelId="{9286BA13-B095-4CFD-B086-BEAD3AA682B8}" srcId="{39BEB235-C5A4-412B-A388-7A69CA163382}" destId="{61984838-6BFB-4792-A67E-3E59E830F716}" srcOrd="2" destOrd="0" parTransId="{DD4110E2-130B-4E01-BBDC-51B147CDC42B}" sibTransId="{2A5B41AE-3B77-4E58-AAA5-C7D3CC224A8B}"/>
    <dgm:cxn modelId="{C319F713-68E2-472F-AE59-D18D012628D1}" type="presOf" srcId="{39BEB235-C5A4-412B-A388-7A69CA163382}" destId="{6C311F89-D81A-425F-B217-92D98AE751B7}" srcOrd="0" destOrd="0" presId="urn:microsoft.com/office/officeart/2005/8/layout/process1"/>
    <dgm:cxn modelId="{634BB719-F283-4C8B-9487-6A54B297DC03}" srcId="{39BEB235-C5A4-412B-A388-7A69CA163382}" destId="{1B6CB234-0FBC-4977-B2BB-A41F1A92F04A}" srcOrd="1" destOrd="0" parTransId="{86E75FB4-1DBF-4CF3-B7D9-7DDE9868FF78}" sibTransId="{5957413A-8DCE-4136-9AB5-1AB84CBDCD39}"/>
    <dgm:cxn modelId="{1F18628A-0A31-4BEF-B897-B60AC8D1F99C}" type="presOf" srcId="{6D164397-933B-44E3-81C0-988E257D25C1}" destId="{EDC3371F-19CA-4B9F-ACE9-63BC80BD0983}" srcOrd="0" destOrd="0" presId="urn:microsoft.com/office/officeart/2005/8/layout/process1"/>
    <dgm:cxn modelId="{BF0409BF-1CC0-4529-9549-C3DA7CCF60A5}" type="presOf" srcId="{152DBB0A-C669-4D91-8A21-D19C3FCECDD7}" destId="{6BDDD8B7-D256-4956-B558-FEEC1F4DF504}" srcOrd="0" destOrd="0" presId="urn:microsoft.com/office/officeart/2005/8/layout/process1"/>
    <dgm:cxn modelId="{DC55F9E2-75C0-48F4-8CCB-D83DA043AF04}" type="presOf" srcId="{5957413A-8DCE-4136-9AB5-1AB84CBDCD39}" destId="{829070D6-30A2-4E42-85CB-EEB9EE96C111}" srcOrd="0" destOrd="0" presId="urn:microsoft.com/office/officeart/2005/8/layout/process1"/>
    <dgm:cxn modelId="{FB99E6E8-AA6D-45E0-A578-BCEDB24DE6F6}" type="presOf" srcId="{1B6CB234-0FBC-4977-B2BB-A41F1A92F04A}" destId="{FAE2D553-ACAE-4A5F-8C71-2153F1BE4A00}" srcOrd="0" destOrd="0" presId="urn:microsoft.com/office/officeart/2005/8/layout/process1"/>
    <dgm:cxn modelId="{214F0CF0-94DE-4367-B3C1-10EBC5ABEC33}" type="presOf" srcId="{152DBB0A-C669-4D91-8A21-D19C3FCECDD7}" destId="{DFFAEE54-F53D-4E04-9E90-7C516FB88BFA}" srcOrd="1" destOrd="0" presId="urn:microsoft.com/office/officeart/2005/8/layout/process1"/>
    <dgm:cxn modelId="{138E5CF1-CFA0-4C11-A63D-78BD9F9E8B40}" srcId="{39BEB235-C5A4-412B-A388-7A69CA163382}" destId="{6D164397-933B-44E3-81C0-988E257D25C1}" srcOrd="0" destOrd="0" parTransId="{A22361EF-E48B-4FAC-8FA4-FC6F2D8F473B}" sibTransId="{152DBB0A-C669-4D91-8A21-D19C3FCECDD7}"/>
    <dgm:cxn modelId="{684D4FFB-7226-49BD-A1B3-DC862CBDD85B}" type="presOf" srcId="{5957413A-8DCE-4136-9AB5-1AB84CBDCD39}" destId="{68725F3A-96E5-46E3-8203-E14FCD9ED696}" srcOrd="1" destOrd="0" presId="urn:microsoft.com/office/officeart/2005/8/layout/process1"/>
    <dgm:cxn modelId="{BEC4A1FE-C59C-43E8-A180-FEABA3CC51DE}" type="presOf" srcId="{61984838-6BFB-4792-A67E-3E59E830F716}" destId="{C0771691-FA04-446D-BB07-61E08A0E8AFE}" srcOrd="0" destOrd="0" presId="urn:microsoft.com/office/officeart/2005/8/layout/process1"/>
    <dgm:cxn modelId="{7ECF7024-BCDA-4620-956B-4013D44F9E93}" type="presParOf" srcId="{6C311F89-D81A-425F-B217-92D98AE751B7}" destId="{EDC3371F-19CA-4B9F-ACE9-63BC80BD0983}" srcOrd="0" destOrd="0" presId="urn:microsoft.com/office/officeart/2005/8/layout/process1"/>
    <dgm:cxn modelId="{1676C2A2-7760-41CB-AEAC-BB9DAB256393}" type="presParOf" srcId="{6C311F89-D81A-425F-B217-92D98AE751B7}" destId="{6BDDD8B7-D256-4956-B558-FEEC1F4DF504}" srcOrd="1" destOrd="0" presId="urn:microsoft.com/office/officeart/2005/8/layout/process1"/>
    <dgm:cxn modelId="{0DF1F426-7796-4214-BF31-56D6167722EC}" type="presParOf" srcId="{6BDDD8B7-D256-4956-B558-FEEC1F4DF504}" destId="{DFFAEE54-F53D-4E04-9E90-7C516FB88BFA}" srcOrd="0" destOrd="0" presId="urn:microsoft.com/office/officeart/2005/8/layout/process1"/>
    <dgm:cxn modelId="{39A19113-81C2-48AC-A566-A7FE8EF5D787}" type="presParOf" srcId="{6C311F89-D81A-425F-B217-92D98AE751B7}" destId="{FAE2D553-ACAE-4A5F-8C71-2153F1BE4A00}" srcOrd="2" destOrd="0" presId="urn:microsoft.com/office/officeart/2005/8/layout/process1"/>
    <dgm:cxn modelId="{D09750DF-9A66-42AC-8A69-AB806D7C7830}" type="presParOf" srcId="{6C311F89-D81A-425F-B217-92D98AE751B7}" destId="{829070D6-30A2-4E42-85CB-EEB9EE96C111}" srcOrd="3" destOrd="0" presId="urn:microsoft.com/office/officeart/2005/8/layout/process1"/>
    <dgm:cxn modelId="{C2399D85-6086-4260-B371-7660B27ABD8A}" type="presParOf" srcId="{829070D6-30A2-4E42-85CB-EEB9EE96C111}" destId="{68725F3A-96E5-46E3-8203-E14FCD9ED696}" srcOrd="0" destOrd="0" presId="urn:microsoft.com/office/officeart/2005/8/layout/process1"/>
    <dgm:cxn modelId="{C141CACB-C30F-406B-A43A-F2BDEBFAF712}" type="presParOf" srcId="{6C311F89-D81A-425F-B217-92D98AE751B7}" destId="{C0771691-FA04-446D-BB07-61E08A0E8AFE}"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C3BFAB-1009-4124-946D-F12685BEA75E}">
      <dsp:nvSpPr>
        <dsp:cNvPr id="0" name=""/>
        <dsp:cNvSpPr/>
      </dsp:nvSpPr>
      <dsp:spPr>
        <a:xfrm>
          <a:off x="0" y="366162"/>
          <a:ext cx="1792779" cy="107566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Political</a:t>
          </a:r>
        </a:p>
      </dsp:txBody>
      <dsp:txXfrm>
        <a:off x="0" y="366162"/>
        <a:ext cx="1792779" cy="1075667"/>
      </dsp:txXfrm>
    </dsp:sp>
    <dsp:sp modelId="{A6ED7AC8-288A-41D9-9D2C-A75233BF81BE}">
      <dsp:nvSpPr>
        <dsp:cNvPr id="0" name=""/>
        <dsp:cNvSpPr/>
      </dsp:nvSpPr>
      <dsp:spPr>
        <a:xfrm>
          <a:off x="1972516" y="354749"/>
          <a:ext cx="1792779" cy="107566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Economic</a:t>
          </a:r>
        </a:p>
      </dsp:txBody>
      <dsp:txXfrm>
        <a:off x="1972516" y="354749"/>
        <a:ext cx="1792779" cy="1075667"/>
      </dsp:txXfrm>
    </dsp:sp>
    <dsp:sp modelId="{8448FD59-DF25-4FC8-8456-1ACB8084C26D}">
      <dsp:nvSpPr>
        <dsp:cNvPr id="0" name=""/>
        <dsp:cNvSpPr/>
      </dsp:nvSpPr>
      <dsp:spPr>
        <a:xfrm>
          <a:off x="459" y="1609695"/>
          <a:ext cx="1792779" cy="107566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Social</a:t>
          </a:r>
        </a:p>
      </dsp:txBody>
      <dsp:txXfrm>
        <a:off x="459" y="1609695"/>
        <a:ext cx="1792779" cy="1075667"/>
      </dsp:txXfrm>
    </dsp:sp>
    <dsp:sp modelId="{827184CE-BDBA-4B09-B9DD-FC5CE3274921}">
      <dsp:nvSpPr>
        <dsp:cNvPr id="0" name=""/>
        <dsp:cNvSpPr/>
      </dsp:nvSpPr>
      <dsp:spPr>
        <a:xfrm>
          <a:off x="1972516" y="1609695"/>
          <a:ext cx="1792779" cy="107566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Technological </a:t>
          </a:r>
        </a:p>
      </dsp:txBody>
      <dsp:txXfrm>
        <a:off x="1972516" y="1609695"/>
        <a:ext cx="1792779" cy="1075667"/>
      </dsp:txXfrm>
    </dsp:sp>
    <dsp:sp modelId="{87509C78-969C-4923-9AAB-338F01EC3628}">
      <dsp:nvSpPr>
        <dsp:cNvPr id="0" name=""/>
        <dsp:cNvSpPr/>
      </dsp:nvSpPr>
      <dsp:spPr>
        <a:xfrm>
          <a:off x="459" y="2864640"/>
          <a:ext cx="1792779" cy="107566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Environmental</a:t>
          </a:r>
        </a:p>
      </dsp:txBody>
      <dsp:txXfrm>
        <a:off x="459" y="2864640"/>
        <a:ext cx="1792779" cy="1075667"/>
      </dsp:txXfrm>
    </dsp:sp>
    <dsp:sp modelId="{8CA41770-1427-4F28-A558-A750F819824E}">
      <dsp:nvSpPr>
        <dsp:cNvPr id="0" name=""/>
        <dsp:cNvSpPr/>
      </dsp:nvSpPr>
      <dsp:spPr>
        <a:xfrm>
          <a:off x="1972516" y="2864640"/>
          <a:ext cx="1792779" cy="107566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Legal</a:t>
          </a:r>
        </a:p>
      </dsp:txBody>
      <dsp:txXfrm>
        <a:off x="1972516" y="2864640"/>
        <a:ext cx="1792779" cy="10756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84CD5-1A13-4156-AAF6-EC4EA9129A78}">
      <dsp:nvSpPr>
        <dsp:cNvPr id="0" name=""/>
        <dsp:cNvSpPr/>
      </dsp:nvSpPr>
      <dsp:spPr>
        <a:xfrm>
          <a:off x="983672" y="0"/>
          <a:ext cx="1858071" cy="1234983"/>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FC777D-26D2-45CB-9EAE-91613F2E9097}">
      <dsp:nvSpPr>
        <dsp:cNvPr id="0" name=""/>
        <dsp:cNvSpPr/>
      </dsp:nvSpPr>
      <dsp:spPr>
        <a:xfrm>
          <a:off x="1006933" y="457716"/>
          <a:ext cx="1808765" cy="319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BUSINESS</a:t>
          </a:r>
        </a:p>
      </dsp:txBody>
      <dsp:txXfrm>
        <a:off x="1006933" y="457716"/>
        <a:ext cx="1808765" cy="319293"/>
      </dsp:txXfrm>
    </dsp:sp>
    <dsp:sp modelId="{41E412E9-2D4A-46D0-8302-C869507D6697}">
      <dsp:nvSpPr>
        <dsp:cNvPr id="0" name=""/>
        <dsp:cNvSpPr/>
      </dsp:nvSpPr>
      <dsp:spPr>
        <a:xfrm>
          <a:off x="751201" y="665204"/>
          <a:ext cx="1234795" cy="1234983"/>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7A5D8C-9812-40A6-A746-596D0AE3DF98}">
      <dsp:nvSpPr>
        <dsp:cNvPr id="0" name=""/>
        <dsp:cNvSpPr/>
      </dsp:nvSpPr>
      <dsp:spPr>
        <a:xfrm>
          <a:off x="894162" y="1111205"/>
          <a:ext cx="686152" cy="342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GB" sz="3600" kern="1200" dirty="0"/>
            <a:t>2</a:t>
          </a:r>
        </a:p>
      </dsp:txBody>
      <dsp:txXfrm>
        <a:off x="894162" y="1111205"/>
        <a:ext cx="686152" cy="342993"/>
      </dsp:txXfrm>
    </dsp:sp>
    <dsp:sp modelId="{9275C638-C2ED-4E08-A82A-36D4010EE87F}">
      <dsp:nvSpPr>
        <dsp:cNvPr id="0" name=""/>
        <dsp:cNvSpPr/>
      </dsp:nvSpPr>
      <dsp:spPr>
        <a:xfrm>
          <a:off x="983476" y="1504094"/>
          <a:ext cx="1860318" cy="1061305"/>
        </a:xfrm>
        <a:prstGeom prst="blockArc">
          <a:avLst>
            <a:gd name="adj1" fmla="val 13500000"/>
            <a:gd name="adj2" fmla="val 10800000"/>
            <a:gd name="adj3" fmla="val 1274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86A75E-1EA2-4EEF-B0CE-16C2C8654D4F}">
      <dsp:nvSpPr>
        <dsp:cNvPr id="0" name=""/>
        <dsp:cNvSpPr/>
      </dsp:nvSpPr>
      <dsp:spPr>
        <a:xfrm>
          <a:off x="1094507" y="1942946"/>
          <a:ext cx="1636864" cy="205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GOVERNMENT</a:t>
          </a:r>
        </a:p>
      </dsp:txBody>
      <dsp:txXfrm>
        <a:off x="1094507" y="1942946"/>
        <a:ext cx="1636864" cy="2056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0917B0-9FB1-4580-8609-E9B700CE4087}">
      <dsp:nvSpPr>
        <dsp:cNvPr id="0" name=""/>
        <dsp:cNvSpPr/>
      </dsp:nvSpPr>
      <dsp:spPr>
        <a:xfrm rot="5400000">
          <a:off x="446430" y="1329961"/>
          <a:ext cx="1077557" cy="1226760"/>
        </a:xfrm>
        <a:prstGeom prst="bentUpArrow">
          <a:avLst>
            <a:gd name="adj1" fmla="val 32840"/>
            <a:gd name="adj2" fmla="val 25000"/>
            <a:gd name="adj3" fmla="val 35780"/>
          </a:avLst>
        </a:prstGeom>
        <a:solidFill>
          <a:schemeClr val="accent2"/>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902A31-50B4-42ED-90FB-001DF8D167B1}">
      <dsp:nvSpPr>
        <dsp:cNvPr id="0" name=""/>
        <dsp:cNvSpPr/>
      </dsp:nvSpPr>
      <dsp:spPr>
        <a:xfrm>
          <a:off x="3898" y="56097"/>
          <a:ext cx="2125775" cy="1269721"/>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Preparation</a:t>
          </a:r>
        </a:p>
      </dsp:txBody>
      <dsp:txXfrm>
        <a:off x="65892" y="118091"/>
        <a:ext cx="2001787" cy="1145733"/>
      </dsp:txXfrm>
    </dsp:sp>
    <dsp:sp modelId="{2BBE4E3A-C3D4-41B1-A03C-EED8E83FD05A}">
      <dsp:nvSpPr>
        <dsp:cNvPr id="0" name=""/>
        <dsp:cNvSpPr/>
      </dsp:nvSpPr>
      <dsp:spPr>
        <a:xfrm>
          <a:off x="3706285" y="1576818"/>
          <a:ext cx="3708238" cy="11764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GB" sz="1200" b="1" kern="1200" dirty="0">
              <a:solidFill>
                <a:schemeClr val="accent2"/>
              </a:solidFill>
            </a:rPr>
            <a:t>3rd MONTH (Partner School):</a:t>
          </a:r>
        </a:p>
        <a:p>
          <a:pPr marL="114300" lvl="1" indent="-114300" algn="l" defTabSz="533400">
            <a:lnSpc>
              <a:spcPct val="90000"/>
            </a:lnSpc>
            <a:spcBef>
              <a:spcPct val="0"/>
            </a:spcBef>
            <a:spcAft>
              <a:spcPct val="15000"/>
            </a:spcAft>
            <a:buChar char="•"/>
          </a:pPr>
          <a:r>
            <a:rPr lang="en-GB" sz="1200" kern="1200" dirty="0"/>
            <a:t>Staged transition </a:t>
          </a:r>
        </a:p>
        <a:p>
          <a:pPr marL="114300" lvl="1" indent="-114300" algn="l" defTabSz="533400">
            <a:lnSpc>
              <a:spcPct val="90000"/>
            </a:lnSpc>
            <a:spcBef>
              <a:spcPct val="0"/>
            </a:spcBef>
            <a:spcAft>
              <a:spcPct val="15000"/>
            </a:spcAft>
            <a:buFont typeface="Arial" panose="020B0604020202020204" pitchFamily="34" charset="0"/>
            <a:buChar char="•"/>
          </a:pPr>
          <a:r>
            <a:rPr lang="en-GB" sz="1200" kern="1200" dirty="0"/>
            <a:t>Half-day placements or non-core classes (e.g., PE, Art)</a:t>
          </a:r>
        </a:p>
        <a:p>
          <a:pPr marL="114300" lvl="1" indent="-114300" algn="l" defTabSz="533400">
            <a:lnSpc>
              <a:spcPct val="90000"/>
            </a:lnSpc>
            <a:spcBef>
              <a:spcPct val="0"/>
            </a:spcBef>
            <a:spcAft>
              <a:spcPct val="15000"/>
            </a:spcAft>
            <a:buFont typeface="Arial" panose="020B0604020202020204" pitchFamily="34" charset="0"/>
            <a:buChar char="•"/>
          </a:pPr>
          <a:r>
            <a:rPr lang="en-GB" sz="1200" kern="1200" dirty="0"/>
            <a:t>Rootwings Mentor Handover—on-site check-ins, training for receiving school’s SENCO and key staff</a:t>
          </a:r>
        </a:p>
      </dsp:txBody>
      <dsp:txXfrm>
        <a:off x="3706285" y="1576818"/>
        <a:ext cx="3708238" cy="1176404"/>
      </dsp:txXfrm>
    </dsp:sp>
    <dsp:sp modelId="{964783EC-157A-4156-8053-98838DA62AA8}">
      <dsp:nvSpPr>
        <dsp:cNvPr id="0" name=""/>
        <dsp:cNvSpPr/>
      </dsp:nvSpPr>
      <dsp:spPr>
        <a:xfrm rot="5400000">
          <a:off x="2646162" y="2756277"/>
          <a:ext cx="1077557" cy="1226760"/>
        </a:xfrm>
        <a:prstGeom prst="bentUpArrow">
          <a:avLst>
            <a:gd name="adj1" fmla="val 32840"/>
            <a:gd name="adj2" fmla="val 25000"/>
            <a:gd name="adj3" fmla="val 35780"/>
          </a:avLst>
        </a:prstGeom>
        <a:solidFill>
          <a:schemeClr val="accent2"/>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A9047E-1316-4BA8-B459-3332AB5026FA}">
      <dsp:nvSpPr>
        <dsp:cNvPr id="0" name=""/>
        <dsp:cNvSpPr/>
      </dsp:nvSpPr>
      <dsp:spPr>
        <a:xfrm>
          <a:off x="1465670" y="1553124"/>
          <a:ext cx="2220936" cy="1269721"/>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Transition</a:t>
          </a:r>
        </a:p>
      </dsp:txBody>
      <dsp:txXfrm>
        <a:off x="1527664" y="1615118"/>
        <a:ext cx="2096948" cy="1145733"/>
      </dsp:txXfrm>
    </dsp:sp>
    <dsp:sp modelId="{37304EF1-F4AA-492F-987B-3166940A861D}">
      <dsp:nvSpPr>
        <dsp:cNvPr id="0" name=""/>
        <dsp:cNvSpPr/>
      </dsp:nvSpPr>
      <dsp:spPr>
        <a:xfrm>
          <a:off x="2127651" y="129448"/>
          <a:ext cx="3244962" cy="1040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GB" sz="1200" b="1" kern="1200" dirty="0">
              <a:solidFill>
                <a:schemeClr val="accent2"/>
              </a:solidFill>
            </a:rPr>
            <a:t>1</a:t>
          </a:r>
          <a:r>
            <a:rPr lang="en-GB" sz="1200" b="1" kern="1200" baseline="30000" dirty="0">
              <a:solidFill>
                <a:schemeClr val="accent2"/>
              </a:solidFill>
            </a:rPr>
            <a:t>st</a:t>
          </a:r>
          <a:r>
            <a:rPr lang="en-GB" sz="1200" b="1" kern="1200" dirty="0">
              <a:solidFill>
                <a:schemeClr val="accent2"/>
              </a:solidFill>
            </a:rPr>
            <a:t> MONTH (Rootwings Academy):</a:t>
          </a:r>
        </a:p>
        <a:p>
          <a:pPr marL="114300" lvl="1" indent="-114300" algn="l" defTabSz="533400">
            <a:lnSpc>
              <a:spcPct val="90000"/>
            </a:lnSpc>
            <a:spcBef>
              <a:spcPct val="0"/>
            </a:spcBef>
            <a:spcAft>
              <a:spcPct val="15000"/>
            </a:spcAft>
            <a:buChar char="•"/>
          </a:pPr>
          <a:r>
            <a:rPr lang="en-GB" sz="1200" kern="1200" dirty="0"/>
            <a:t>Student's academic timetable gradually modified</a:t>
          </a:r>
        </a:p>
        <a:p>
          <a:pPr marL="114300" lvl="1" indent="-114300" algn="l" defTabSz="533400">
            <a:lnSpc>
              <a:spcPct val="90000"/>
            </a:lnSpc>
            <a:spcBef>
              <a:spcPct val="0"/>
            </a:spcBef>
            <a:spcAft>
              <a:spcPct val="15000"/>
            </a:spcAft>
            <a:buChar char="•"/>
          </a:pPr>
          <a:r>
            <a:rPr lang="en-GB" sz="1200" kern="1200" dirty="0"/>
            <a:t>Reintegration Portfolio detailing unique sensory needs, triggers, and therapeutic coping strategies created</a:t>
          </a:r>
        </a:p>
      </dsp:txBody>
      <dsp:txXfrm>
        <a:off x="2127651" y="129448"/>
        <a:ext cx="3244962" cy="1040622"/>
      </dsp:txXfrm>
    </dsp:sp>
    <dsp:sp modelId="{CE051B80-B22B-447D-844B-B888CFD77715}">
      <dsp:nvSpPr>
        <dsp:cNvPr id="0" name=""/>
        <dsp:cNvSpPr/>
      </dsp:nvSpPr>
      <dsp:spPr>
        <a:xfrm>
          <a:off x="3627671" y="2987744"/>
          <a:ext cx="1813971" cy="1269721"/>
        </a:xfrm>
        <a:prstGeom prst="roundRect">
          <a:avLst>
            <a:gd name="adj" fmla="val 166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Follow up</a:t>
          </a:r>
        </a:p>
      </dsp:txBody>
      <dsp:txXfrm>
        <a:off x="3689665" y="3049738"/>
        <a:ext cx="1689983" cy="1145733"/>
      </dsp:txXfrm>
    </dsp:sp>
    <dsp:sp modelId="{7405FE35-8F37-4A39-A26D-A65A2D28B4A4}">
      <dsp:nvSpPr>
        <dsp:cNvPr id="0" name=""/>
        <dsp:cNvSpPr/>
      </dsp:nvSpPr>
      <dsp:spPr>
        <a:xfrm>
          <a:off x="5402571" y="3104506"/>
          <a:ext cx="2770881" cy="10373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GB" sz="1200" b="1" kern="1200" dirty="0">
              <a:solidFill>
                <a:schemeClr val="accent2"/>
              </a:solidFill>
            </a:rPr>
            <a:t>6</a:t>
          </a:r>
          <a:r>
            <a:rPr lang="en-GB" sz="1200" b="1" kern="1200" baseline="30000" dirty="0">
              <a:solidFill>
                <a:schemeClr val="accent2"/>
              </a:solidFill>
            </a:rPr>
            <a:t>th</a:t>
          </a:r>
          <a:r>
            <a:rPr lang="en-GB" sz="1200" b="1" kern="1200" dirty="0">
              <a:solidFill>
                <a:schemeClr val="accent2"/>
              </a:solidFill>
            </a:rPr>
            <a:t> MONTH (Support)</a:t>
          </a:r>
          <a:endParaRPr lang="en-GB" sz="1200" kern="1200" dirty="0">
            <a:solidFill>
              <a:schemeClr val="accent2"/>
            </a:solidFill>
          </a:endParaRPr>
        </a:p>
        <a:p>
          <a:pPr marL="114300" lvl="1" indent="-114300" algn="l" defTabSz="533400">
            <a:lnSpc>
              <a:spcPct val="90000"/>
            </a:lnSpc>
            <a:spcBef>
              <a:spcPct val="0"/>
            </a:spcBef>
            <a:spcAft>
              <a:spcPct val="15000"/>
            </a:spcAft>
            <a:buChar char="•"/>
          </a:pPr>
          <a:r>
            <a:rPr lang="en-GB" sz="1200" kern="1200" dirty="0"/>
            <a:t>Quarterly reviews with students, parents/carers and receiving school</a:t>
          </a:r>
        </a:p>
        <a:p>
          <a:pPr marL="114300" lvl="1" indent="-114300" algn="l" defTabSz="533400">
            <a:lnSpc>
              <a:spcPct val="90000"/>
            </a:lnSpc>
            <a:spcBef>
              <a:spcPct val="0"/>
            </a:spcBef>
            <a:spcAft>
              <a:spcPct val="15000"/>
            </a:spcAft>
            <a:buChar char="•"/>
          </a:pPr>
          <a:r>
            <a:rPr lang="en-GB" sz="1200" kern="1200" dirty="0"/>
            <a:t>Maintenance reassures investors</a:t>
          </a:r>
        </a:p>
        <a:p>
          <a:pPr marL="114300" lvl="1" indent="-114300" algn="l" defTabSz="533400">
            <a:lnSpc>
              <a:spcPct val="90000"/>
            </a:lnSpc>
            <a:spcBef>
              <a:spcPct val="0"/>
            </a:spcBef>
            <a:spcAft>
              <a:spcPct val="15000"/>
            </a:spcAft>
            <a:buChar char="•"/>
          </a:pPr>
          <a:r>
            <a:rPr lang="en-GB" sz="1200" kern="1200" dirty="0"/>
            <a:t>LA achieves long-term cost savings</a:t>
          </a:r>
        </a:p>
        <a:p>
          <a:pPr marL="114300" lvl="1" indent="-114300" algn="l" defTabSz="533400">
            <a:lnSpc>
              <a:spcPct val="90000"/>
            </a:lnSpc>
            <a:spcBef>
              <a:spcPct val="0"/>
            </a:spcBef>
            <a:spcAft>
              <a:spcPct val="15000"/>
            </a:spcAft>
            <a:buChar char="•"/>
          </a:pPr>
          <a:r>
            <a:rPr lang="en-GB" sz="1200" kern="1200" dirty="0"/>
            <a:t>Reduces the risk of repeat exclusion</a:t>
          </a:r>
        </a:p>
      </dsp:txBody>
      <dsp:txXfrm>
        <a:off x="5402571" y="3104506"/>
        <a:ext cx="2770881" cy="10373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3371F-19CA-4B9F-ACE9-63BC80BD0983}">
      <dsp:nvSpPr>
        <dsp:cNvPr id="0" name=""/>
        <dsp:cNvSpPr/>
      </dsp:nvSpPr>
      <dsp:spPr>
        <a:xfrm>
          <a:off x="2862" y="15459"/>
          <a:ext cx="855600" cy="8021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2">
                  <a:lumMod val="50000"/>
                </a:schemeClr>
              </a:solidFill>
            </a:rPr>
            <a:t>Year 1</a:t>
          </a:r>
        </a:p>
        <a:p>
          <a:pPr marL="0" lvl="0" indent="0" algn="ctr" defTabSz="622300">
            <a:lnSpc>
              <a:spcPct val="90000"/>
            </a:lnSpc>
            <a:spcBef>
              <a:spcPct val="0"/>
            </a:spcBef>
            <a:spcAft>
              <a:spcPct val="35000"/>
            </a:spcAft>
            <a:buNone/>
          </a:pPr>
          <a:r>
            <a:rPr lang="en-GB" sz="1400" kern="1200" dirty="0"/>
            <a:t>20 pupils</a:t>
          </a:r>
        </a:p>
      </dsp:txBody>
      <dsp:txXfrm>
        <a:off x="26355" y="38952"/>
        <a:ext cx="808614" cy="755139"/>
      </dsp:txXfrm>
    </dsp:sp>
    <dsp:sp modelId="{6BDDD8B7-D256-4956-B558-FEEC1F4DF504}">
      <dsp:nvSpPr>
        <dsp:cNvPr id="0" name=""/>
        <dsp:cNvSpPr/>
      </dsp:nvSpPr>
      <dsp:spPr>
        <a:xfrm>
          <a:off x="944023" y="310428"/>
          <a:ext cx="181387" cy="2121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944023" y="352866"/>
        <a:ext cx="126971" cy="127312"/>
      </dsp:txXfrm>
    </dsp:sp>
    <dsp:sp modelId="{FAE2D553-ACAE-4A5F-8C71-2153F1BE4A00}">
      <dsp:nvSpPr>
        <dsp:cNvPr id="0" name=""/>
        <dsp:cNvSpPr/>
      </dsp:nvSpPr>
      <dsp:spPr>
        <a:xfrm>
          <a:off x="1200703" y="15459"/>
          <a:ext cx="855600" cy="8021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2">
                  <a:lumMod val="50000"/>
                </a:schemeClr>
              </a:solidFill>
            </a:rPr>
            <a:t>Year 2</a:t>
          </a:r>
        </a:p>
        <a:p>
          <a:pPr marL="0" lvl="0" indent="0" algn="ctr" defTabSz="622300">
            <a:lnSpc>
              <a:spcPct val="90000"/>
            </a:lnSpc>
            <a:spcBef>
              <a:spcPct val="0"/>
            </a:spcBef>
            <a:spcAft>
              <a:spcPct val="35000"/>
            </a:spcAft>
            <a:buNone/>
          </a:pPr>
          <a:r>
            <a:rPr lang="en-GB" sz="1400" kern="1200" dirty="0"/>
            <a:t>35 Pupils</a:t>
          </a:r>
        </a:p>
      </dsp:txBody>
      <dsp:txXfrm>
        <a:off x="1224196" y="38952"/>
        <a:ext cx="808614" cy="755139"/>
      </dsp:txXfrm>
    </dsp:sp>
    <dsp:sp modelId="{829070D6-30A2-4E42-85CB-EEB9EE96C111}">
      <dsp:nvSpPr>
        <dsp:cNvPr id="0" name=""/>
        <dsp:cNvSpPr/>
      </dsp:nvSpPr>
      <dsp:spPr>
        <a:xfrm>
          <a:off x="2141863" y="310428"/>
          <a:ext cx="181387" cy="21218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2141863" y="352866"/>
        <a:ext cx="126971" cy="127312"/>
      </dsp:txXfrm>
    </dsp:sp>
    <dsp:sp modelId="{C0771691-FA04-446D-BB07-61E08A0E8AFE}">
      <dsp:nvSpPr>
        <dsp:cNvPr id="0" name=""/>
        <dsp:cNvSpPr/>
      </dsp:nvSpPr>
      <dsp:spPr>
        <a:xfrm>
          <a:off x="2398543" y="15459"/>
          <a:ext cx="855600" cy="802125"/>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accent2">
                  <a:lumMod val="50000"/>
                </a:schemeClr>
              </a:solidFill>
            </a:rPr>
            <a:t>Year 3</a:t>
          </a:r>
        </a:p>
        <a:p>
          <a:pPr marL="0" lvl="0" indent="0" algn="ctr" defTabSz="622300">
            <a:lnSpc>
              <a:spcPct val="90000"/>
            </a:lnSpc>
            <a:spcBef>
              <a:spcPct val="0"/>
            </a:spcBef>
            <a:spcAft>
              <a:spcPct val="35000"/>
            </a:spcAft>
            <a:buNone/>
          </a:pPr>
          <a:r>
            <a:rPr lang="en-GB" sz="1400" kern="1200" dirty="0"/>
            <a:t>2</a:t>
          </a:r>
          <a:r>
            <a:rPr lang="en-GB" sz="1400" kern="1200" baseline="30000" dirty="0"/>
            <a:t>nd</a:t>
          </a:r>
          <a:r>
            <a:rPr lang="en-GB" sz="1400" kern="1200" dirty="0"/>
            <a:t> Site</a:t>
          </a:r>
        </a:p>
      </dsp:txBody>
      <dsp:txXfrm>
        <a:off x="2422036" y="38952"/>
        <a:ext cx="808614" cy="75513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E52CD2-3E94-4424-8FE7-6825EA5DC966}" type="datetimeFigureOut">
              <a:rPr lang="en-GB" smtClean="0"/>
              <a:t>03/11/2025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690D92-CE22-4A38-9903-A22787655AAC}" type="slidenum">
              <a:rPr lang="en-GB" smtClean="0"/>
              <a:t>‹#›</a:t>
            </a:fld>
            <a:endParaRPr lang="en-GB"/>
          </a:p>
        </p:txBody>
      </p:sp>
    </p:spTree>
    <p:extLst>
      <p:ext uri="{BB962C8B-B14F-4D97-AF65-F5344CB8AC3E}">
        <p14:creationId xmlns:p14="http://schemas.microsoft.com/office/powerpoint/2010/main" val="2886998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Good morning. We are here today to discuss an urgent crisis in Birmingham's primary education system—a crisis that is costing our city millions and, more importantly, </a:t>
            </a:r>
            <a:r>
              <a:rPr lang="en-US" dirty="0" err="1"/>
              <a:t>jeopardising</a:t>
            </a:r>
            <a:r>
              <a:rPr lang="en-US" dirty="0"/>
              <a:t> the futures of our most vulnerable children. My name is Tesenai Bertram, and this is my proposal for the development of an innovative Specialist Alternative Provision</a:t>
            </a:r>
          </a:p>
          <a:p>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1</a:t>
            </a:fld>
            <a:endParaRPr lang="en-GB"/>
          </a:p>
        </p:txBody>
      </p:sp>
    </p:spTree>
    <p:extLst>
      <p:ext uri="{BB962C8B-B14F-4D97-AF65-F5344CB8AC3E}">
        <p14:creationId xmlns:p14="http://schemas.microsoft.com/office/powerpoint/2010/main" val="1965962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Today’s presentation will cover:</a:t>
            </a:r>
          </a:p>
          <a:p>
            <a:endParaRPr lang="en-GB" dirty="0"/>
          </a:p>
          <a:p>
            <a:pPr>
              <a:buAutoNum type="arabicPeriod"/>
            </a:pPr>
            <a:r>
              <a:rPr lang="en-GB" sz="1700" dirty="0">
                <a:solidFill>
                  <a:schemeClr val="accent2">
                    <a:lumMod val="50000"/>
                  </a:schemeClr>
                </a:solidFill>
              </a:rPr>
              <a:t>OVERVIEW OF BUSINESS IDEA</a:t>
            </a:r>
          </a:p>
          <a:p>
            <a:pPr>
              <a:buAutoNum type="arabicPeriod"/>
            </a:pPr>
            <a:r>
              <a:rPr lang="en-GB" sz="1700" dirty="0">
                <a:solidFill>
                  <a:schemeClr val="accent2">
                    <a:lumMod val="50000"/>
                  </a:schemeClr>
                </a:solidFill>
              </a:rPr>
              <a:t>PRODUCTS AND SERVICES OFFERED</a:t>
            </a:r>
          </a:p>
          <a:p>
            <a:pPr>
              <a:buAutoNum type="arabicPeriod"/>
            </a:pPr>
            <a:r>
              <a:rPr lang="en-GB" sz="1700" dirty="0">
                <a:solidFill>
                  <a:schemeClr val="accent2">
                    <a:lumMod val="50000"/>
                  </a:schemeClr>
                </a:solidFill>
              </a:rPr>
              <a:t>LEGAL FORMAT AND MANAGEMENT STRUCTURE</a:t>
            </a:r>
          </a:p>
          <a:p>
            <a:pPr>
              <a:buAutoNum type="arabicPeriod"/>
            </a:pPr>
            <a:r>
              <a:rPr lang="en-GB" sz="1700" dirty="0">
                <a:solidFill>
                  <a:schemeClr val="accent2">
                    <a:lumMod val="50000"/>
                  </a:schemeClr>
                </a:solidFill>
              </a:rPr>
              <a:t>THE REINTEGRATION PATHWAY</a:t>
            </a:r>
          </a:p>
          <a:p>
            <a:pPr>
              <a:buAutoNum type="arabicPeriod"/>
            </a:pPr>
            <a:r>
              <a:rPr lang="en-GB" sz="1700" dirty="0">
                <a:solidFill>
                  <a:schemeClr val="accent2">
                    <a:lumMod val="50000"/>
                  </a:schemeClr>
                </a:solidFill>
              </a:rPr>
              <a:t>ENVIRONMENTAL ANALYSIS</a:t>
            </a:r>
          </a:p>
          <a:p>
            <a:pPr>
              <a:buFont typeface="+mj-lt"/>
              <a:buAutoNum type="arabicPeriod"/>
            </a:pPr>
            <a:r>
              <a:rPr lang="en-GB" sz="1700" dirty="0">
                <a:solidFill>
                  <a:schemeClr val="accent2">
                    <a:lumMod val="50000"/>
                  </a:schemeClr>
                </a:solidFill>
              </a:rPr>
              <a:t>MARKETING STRATEGY</a:t>
            </a:r>
          </a:p>
          <a:p>
            <a:pPr>
              <a:buFont typeface="+mj-lt"/>
              <a:buAutoNum type="arabicPeriod"/>
            </a:pPr>
            <a:r>
              <a:rPr lang="en-GB" sz="1700" dirty="0">
                <a:solidFill>
                  <a:schemeClr val="accent2">
                    <a:lumMod val="50000"/>
                  </a:schemeClr>
                </a:solidFill>
              </a:rPr>
              <a:t>FUNDING REQUIREMENTS AND RESOURCES</a:t>
            </a:r>
          </a:p>
          <a:p>
            <a:pPr>
              <a:buFont typeface="+mj-lt"/>
              <a:buAutoNum type="arabicPeriod"/>
            </a:pPr>
            <a:r>
              <a:rPr lang="en-GB" sz="1700" dirty="0">
                <a:solidFill>
                  <a:schemeClr val="accent2">
                    <a:lumMod val="50000"/>
                  </a:schemeClr>
                </a:solidFill>
              </a:rPr>
              <a:t>STARTUP EXPENSES</a:t>
            </a:r>
          </a:p>
          <a:p>
            <a:pPr>
              <a:buFont typeface="+mj-lt"/>
              <a:buAutoNum type="arabicPeriod"/>
            </a:pPr>
            <a:r>
              <a:rPr lang="en-GB" sz="1700" dirty="0">
                <a:solidFill>
                  <a:schemeClr val="accent2">
                    <a:lumMod val="50000"/>
                  </a:schemeClr>
                </a:solidFill>
              </a:rPr>
              <a:t>1 MONTH CASH FLOW FORECAST</a:t>
            </a:r>
          </a:p>
          <a:p>
            <a:endParaRPr lang="en-GB" dirty="0"/>
          </a:p>
          <a:p>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2</a:t>
            </a:fld>
            <a:endParaRPr lang="en-GB"/>
          </a:p>
        </p:txBody>
      </p:sp>
    </p:spTree>
    <p:extLst>
      <p:ext uri="{BB962C8B-B14F-4D97-AF65-F5344CB8AC3E}">
        <p14:creationId xmlns:p14="http://schemas.microsoft.com/office/powerpoint/2010/main" val="3976188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b="0" kern="1200" dirty="0">
                <a:solidFill>
                  <a:schemeClr val="tx1"/>
                </a:solidFill>
                <a:effectLst/>
                <a:latin typeface="+mn-lt"/>
                <a:ea typeface="+mn-ea"/>
                <a:cs typeface="+mn-cs"/>
              </a:rPr>
              <a:t>Meet </a:t>
            </a:r>
            <a:r>
              <a:rPr lang="en-GB" sz="1200" b="1" kern="1200" dirty="0">
                <a:solidFill>
                  <a:schemeClr val="tx1"/>
                </a:solidFill>
                <a:effectLst/>
                <a:latin typeface="+mn-lt"/>
                <a:ea typeface="+mn-ea"/>
                <a:cs typeface="+mn-cs"/>
              </a:rPr>
              <a:t>Malachi</a:t>
            </a:r>
            <a:r>
              <a:rPr lang="en-GB"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He is eleven years old, bright and creative, but he struggles with emotional regulation. </a:t>
            </a:r>
          </a:p>
          <a:p>
            <a:pPr marL="171450" indent="-171450">
              <a:buFont typeface="Arial" panose="020B0604020202020204" pitchFamily="34" charset="0"/>
              <a:buChar char="•"/>
            </a:pPr>
            <a:r>
              <a:rPr lang="en-US" sz="1200" kern="1200" dirty="0">
                <a:solidFill>
                  <a:schemeClr val="tx1"/>
                </a:solidFill>
                <a:effectLst/>
                <a:latin typeface="+mn-lt"/>
                <a:ea typeface="+mn-ea"/>
                <a:cs typeface="+mn-cs"/>
              </a:rPr>
              <a:t>His primary school excluded him twice because </a:t>
            </a:r>
            <a:r>
              <a:rPr lang="en-GB" sz="1200" kern="1200" dirty="0">
                <a:solidFill>
                  <a:schemeClr val="tx1"/>
                </a:solidFill>
                <a:effectLst/>
                <a:latin typeface="+mn-lt"/>
                <a:ea typeface="+mn-ea"/>
                <a:cs typeface="+mn-cs"/>
              </a:rPr>
              <a:t>they didn’t have the specialist funding or training to manage his Autism and Sensory Processing needs due to historic trauma.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His journey is a tragically familiar one.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Children like </a:t>
            </a:r>
            <a:r>
              <a:rPr lang="en-GB" sz="1200" b="1" kern="1200" dirty="0">
                <a:solidFill>
                  <a:schemeClr val="tx1"/>
                </a:solidFill>
                <a:effectLst/>
                <a:latin typeface="+mn-lt"/>
                <a:ea typeface="+mn-ea"/>
                <a:cs typeface="+mn-cs"/>
              </a:rPr>
              <a:t>Malachi</a:t>
            </a:r>
            <a:r>
              <a:rPr lang="en-GB" sz="1200" kern="1200" dirty="0">
                <a:solidFill>
                  <a:schemeClr val="tx1"/>
                </a:solidFill>
                <a:effectLst/>
                <a:latin typeface="+mn-lt"/>
                <a:ea typeface="+mn-ea"/>
                <a:cs typeface="+mn-cs"/>
              </a:rPr>
              <a:t>, especially young Black boys, are statistically </a:t>
            </a:r>
            <a:r>
              <a:rPr lang="en-GB" sz="1200" b="1" kern="1200" dirty="0">
                <a:solidFill>
                  <a:schemeClr val="tx1"/>
                </a:solidFill>
                <a:effectLst/>
                <a:latin typeface="+mn-lt"/>
                <a:ea typeface="+mn-ea"/>
                <a:cs typeface="+mn-cs"/>
              </a:rPr>
              <a:t>three times more likely to be excluded</a:t>
            </a:r>
            <a:r>
              <a:rPr lang="en-GB" sz="1200" kern="1200" dirty="0">
                <a:solidFill>
                  <a:schemeClr val="tx1"/>
                </a:solidFill>
                <a:effectLst/>
                <a:latin typeface="+mn-lt"/>
                <a:ea typeface="+mn-ea"/>
                <a:cs typeface="+mn-cs"/>
              </a:rPr>
              <a:t> than their peers. (FFT Education Data Lab (2019)</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That exclusion is a pipeline: a </a:t>
            </a:r>
            <a:r>
              <a:rPr lang="en-GB" sz="1200" b="1" kern="1200" dirty="0">
                <a:solidFill>
                  <a:schemeClr val="tx1"/>
                </a:solidFill>
                <a:effectLst/>
                <a:latin typeface="+mn-lt"/>
                <a:ea typeface="+mn-ea"/>
                <a:cs typeface="+mn-cs"/>
              </a:rPr>
              <a:t>pipeline to a lost future</a:t>
            </a:r>
            <a:r>
              <a:rPr lang="en-GB" sz="1200" kern="1200" dirty="0">
                <a:solidFill>
                  <a:schemeClr val="tx1"/>
                </a:solidFill>
                <a:effectLst/>
                <a:latin typeface="+mn-lt"/>
                <a:ea typeface="+mn-ea"/>
                <a:cs typeface="+mn-cs"/>
              </a:rPr>
              <a:t>, an all too familiar pipeline straight into the staggering £300,000 annual cost of an inappropriate residential placement.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And here’s the heart-wrenching truth: </a:t>
            </a:r>
            <a:r>
              <a:rPr lang="en-GB" sz="1200" b="1" kern="1200" dirty="0">
                <a:solidFill>
                  <a:schemeClr val="tx1"/>
                </a:solidFill>
                <a:effectLst/>
                <a:latin typeface="+mn-lt"/>
                <a:ea typeface="+mn-ea"/>
                <a:cs typeface="+mn-cs"/>
              </a:rPr>
              <a:t>By age 14, Malachi was predicted to be functionally illiterate.</a:t>
            </a:r>
            <a:r>
              <a:rPr lang="en-GB" sz="1200" kern="1200" dirty="0">
                <a:solidFill>
                  <a:schemeClr val="tx1"/>
                </a:solidFill>
                <a:effectLst/>
                <a:latin typeface="+mn-lt"/>
                <a:ea typeface="+mn-ea"/>
                <a:cs typeface="+mn-cs"/>
              </a:rPr>
              <a:t> By age </a:t>
            </a:r>
            <a:r>
              <a:rPr lang="en-GB" sz="1200" b="1" kern="1200" dirty="0">
                <a:solidFill>
                  <a:schemeClr val="tx1"/>
                </a:solidFill>
                <a:effectLst/>
                <a:latin typeface="+mn-lt"/>
                <a:ea typeface="+mn-ea"/>
                <a:cs typeface="+mn-cs"/>
              </a:rPr>
              <a:t>16</a:t>
            </a:r>
            <a:r>
              <a:rPr lang="en-GB" sz="1200" kern="1200" dirty="0">
                <a:solidFill>
                  <a:schemeClr val="tx1"/>
                </a:solidFill>
                <a:effectLst/>
                <a:latin typeface="+mn-lt"/>
                <a:ea typeface="+mn-ea"/>
                <a:cs typeface="+mn-cs"/>
              </a:rPr>
              <a:t>, in the youth justice system—a </a:t>
            </a:r>
            <a:r>
              <a:rPr lang="en-GB" sz="1200" b="1" kern="1200" dirty="0">
                <a:solidFill>
                  <a:schemeClr val="tx1"/>
                </a:solidFill>
                <a:effectLst/>
                <a:latin typeface="+mn-lt"/>
                <a:ea typeface="+mn-ea"/>
                <a:cs typeface="+mn-cs"/>
              </a:rPr>
              <a:t>Secure Training Centre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kern="1200" dirty="0">
                <a:solidFill>
                  <a:schemeClr val="tx1"/>
                </a:solidFill>
                <a:effectLst/>
                <a:latin typeface="+mn-lt"/>
                <a:ea typeface="+mn-ea"/>
                <a:cs typeface="+mn-cs"/>
              </a:rPr>
              <a:t>A LOST ASSET (UK Parliament 2024)</a:t>
            </a:r>
          </a:p>
          <a:p>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4</a:t>
            </a:fld>
            <a:endParaRPr lang="en-GB"/>
          </a:p>
        </p:txBody>
      </p:sp>
    </p:spTree>
    <p:extLst>
      <p:ext uri="{BB962C8B-B14F-4D97-AF65-F5344CB8AC3E}">
        <p14:creationId xmlns:p14="http://schemas.microsoft.com/office/powerpoint/2010/main" val="21806498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So, what happens to the other 3020 children?</a:t>
            </a:r>
          </a:p>
        </p:txBody>
      </p:sp>
      <p:sp>
        <p:nvSpPr>
          <p:cNvPr id="4" name="Slide Number Placeholder 3"/>
          <p:cNvSpPr>
            <a:spLocks noGrp="1"/>
          </p:cNvSpPr>
          <p:nvPr>
            <p:ph type="sldNum" sz="quarter" idx="5"/>
          </p:nvPr>
        </p:nvSpPr>
        <p:spPr/>
        <p:txBody>
          <a:bodyPr/>
          <a:lstStyle/>
          <a:p>
            <a:fld id="{C2690D92-CE22-4A38-9903-A22787655AAC}" type="slidenum">
              <a:rPr lang="en-GB" smtClean="0"/>
              <a:t>5</a:t>
            </a:fld>
            <a:endParaRPr lang="en-GB"/>
          </a:p>
        </p:txBody>
      </p:sp>
    </p:spTree>
    <p:extLst>
      <p:ext uri="{BB962C8B-B14F-4D97-AF65-F5344CB8AC3E}">
        <p14:creationId xmlns:p14="http://schemas.microsoft.com/office/powerpoint/2010/main" val="625882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1" kern="1200" dirty="0">
                <a:solidFill>
                  <a:schemeClr val="tx1"/>
                </a:solidFill>
                <a:effectLst/>
                <a:latin typeface="+mn-lt"/>
                <a:ea typeface="+mn-ea"/>
                <a:cs typeface="+mn-cs"/>
              </a:rPr>
              <a:t>It's time for change. </a:t>
            </a:r>
          </a:p>
          <a:p>
            <a:pPr marL="171450" indent="-171450">
              <a:buFont typeface="Arial" panose="020B0604020202020204" pitchFamily="34" charset="0"/>
              <a:buChar char="•"/>
            </a:pPr>
            <a:r>
              <a:rPr lang="en-US" sz="1200" b="1" kern="1200" dirty="0">
                <a:solidFill>
                  <a:schemeClr val="tx1"/>
                </a:solidFill>
                <a:effectLst/>
                <a:latin typeface="+mn-lt"/>
                <a:ea typeface="+mn-ea"/>
                <a:cs typeface="+mn-cs"/>
              </a:rPr>
              <a:t>It costs taxpayers £300,000 </a:t>
            </a:r>
            <a:r>
              <a:rPr lang="en-US" sz="1200" b="0" kern="1200" dirty="0">
                <a:solidFill>
                  <a:schemeClr val="tx1"/>
                </a:solidFill>
                <a:effectLst/>
                <a:latin typeface="+mn-lt"/>
                <a:ea typeface="+mn-ea"/>
                <a:cs typeface="+mn-cs"/>
              </a:rPr>
              <a:t>for a</a:t>
            </a:r>
            <a:r>
              <a:rPr lang="en-US" sz="1200" b="1" kern="1200" dirty="0">
                <a:solidFill>
                  <a:schemeClr val="tx1"/>
                </a:solidFill>
                <a:effectLst/>
                <a:latin typeface="+mn-lt"/>
                <a:ea typeface="+mn-ea"/>
                <a:cs typeface="+mn-cs"/>
              </a:rPr>
              <a:t> Secure Training Centre placement. </a:t>
            </a: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And it costs approximately </a:t>
            </a:r>
            <a:r>
              <a:rPr lang="en-US" sz="1200" b="1" kern="1200" dirty="0">
                <a:solidFill>
                  <a:schemeClr val="tx1"/>
                </a:solidFill>
                <a:effectLst/>
                <a:latin typeface="+mn-lt"/>
                <a:ea typeface="+mn-ea"/>
                <a:cs typeface="+mn-cs"/>
              </a:rPr>
              <a:t>£270 per day </a:t>
            </a:r>
            <a:r>
              <a:rPr lang="en-US" sz="1200" b="0" kern="1200" dirty="0">
                <a:solidFill>
                  <a:schemeClr val="tx1"/>
                </a:solidFill>
                <a:effectLst/>
                <a:latin typeface="+mn-lt"/>
                <a:ea typeface="+mn-ea"/>
                <a:cs typeface="+mn-cs"/>
              </a:rPr>
              <a:t>to place a child like Malachi in alternative provision. </a:t>
            </a: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On average, it takes </a:t>
            </a:r>
            <a:r>
              <a:rPr lang="en-US" sz="1200" b="1" kern="1200" dirty="0">
                <a:solidFill>
                  <a:schemeClr val="tx1"/>
                </a:solidFill>
                <a:effectLst/>
                <a:latin typeface="+mn-lt"/>
                <a:ea typeface="+mn-ea"/>
                <a:cs typeface="+mn-cs"/>
              </a:rPr>
              <a:t>100 days </a:t>
            </a:r>
            <a:r>
              <a:rPr lang="en-US" sz="1200" b="0" kern="1200" dirty="0">
                <a:solidFill>
                  <a:schemeClr val="tx1"/>
                </a:solidFill>
                <a:effectLst/>
                <a:latin typeface="+mn-lt"/>
                <a:ea typeface="+mn-ea"/>
                <a:cs typeface="+mn-cs"/>
              </a:rPr>
              <a:t>for an </a:t>
            </a:r>
            <a:r>
              <a:rPr lang="en-US" sz="1200" b="1" kern="1200" dirty="0">
                <a:solidFill>
                  <a:schemeClr val="tx1"/>
                </a:solidFill>
                <a:effectLst/>
                <a:latin typeface="+mn-lt"/>
                <a:ea typeface="+mn-ea"/>
                <a:cs typeface="+mn-cs"/>
              </a:rPr>
              <a:t>excluded </a:t>
            </a:r>
            <a:r>
              <a:rPr lang="en-US" sz="1200" b="0" kern="1200" dirty="0">
                <a:solidFill>
                  <a:schemeClr val="tx1"/>
                </a:solidFill>
                <a:effectLst/>
                <a:latin typeface="+mn-lt"/>
                <a:ea typeface="+mn-ea"/>
                <a:cs typeface="+mn-cs"/>
              </a:rPr>
              <a:t>child to be allocated to a mainstream setting. </a:t>
            </a:r>
          </a:p>
          <a:p>
            <a:pPr marL="171450" indent="-171450">
              <a:buFont typeface="Arial" panose="020B0604020202020204" pitchFamily="34" charset="0"/>
              <a:buChar char="•"/>
            </a:pPr>
            <a:r>
              <a:rPr lang="en-US" sz="1200" b="1" kern="1200" dirty="0">
                <a:solidFill>
                  <a:schemeClr val="tx1"/>
                </a:solidFill>
                <a:effectLst/>
                <a:latin typeface="+mn-lt"/>
                <a:ea typeface="+mn-ea"/>
                <a:cs typeface="+mn-cs"/>
              </a:rPr>
              <a:t>This amounts to approximately £27,000, depending on the child’s level of need. </a:t>
            </a:r>
          </a:p>
        </p:txBody>
      </p:sp>
      <p:sp>
        <p:nvSpPr>
          <p:cNvPr id="4" name="Slide Number Placeholder 3"/>
          <p:cNvSpPr>
            <a:spLocks noGrp="1"/>
          </p:cNvSpPr>
          <p:nvPr>
            <p:ph type="sldNum" sz="quarter" idx="5"/>
          </p:nvPr>
        </p:nvSpPr>
        <p:spPr/>
        <p:txBody>
          <a:bodyPr/>
          <a:lstStyle/>
          <a:p>
            <a:fld id="{C2690D92-CE22-4A38-9903-A22787655AAC}" type="slidenum">
              <a:rPr lang="en-GB" smtClean="0"/>
              <a:t>6</a:t>
            </a:fld>
            <a:endParaRPr lang="en-GB"/>
          </a:p>
        </p:txBody>
      </p:sp>
    </p:spTree>
    <p:extLst>
      <p:ext uri="{BB962C8B-B14F-4D97-AF65-F5344CB8AC3E}">
        <p14:creationId xmlns:p14="http://schemas.microsoft.com/office/powerpoint/2010/main" val="7897752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1" kern="1200" dirty="0">
                <a:solidFill>
                  <a:schemeClr val="tx1"/>
                </a:solidFill>
                <a:effectLst/>
                <a:latin typeface="+mn-lt"/>
                <a:ea typeface="+mn-ea"/>
                <a:cs typeface="+mn-cs"/>
              </a:rPr>
              <a:t>Rootwings Academy is dedicated to taking a stand and plugging that pipeline for good! </a:t>
            </a: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We can bridge the </a:t>
            </a:r>
            <a:r>
              <a:rPr lang="en-US" sz="1200" b="1" kern="1200" dirty="0">
                <a:solidFill>
                  <a:schemeClr val="tx1"/>
                </a:solidFill>
                <a:effectLst/>
                <a:latin typeface="+mn-lt"/>
                <a:ea typeface="+mn-ea"/>
                <a:cs typeface="+mn-cs"/>
              </a:rPr>
              <a:t>£270,000 financial </a:t>
            </a:r>
            <a:r>
              <a:rPr lang="en-US" sz="1200" b="0" kern="1200" dirty="0">
                <a:solidFill>
                  <a:schemeClr val="tx1"/>
                </a:solidFill>
                <a:effectLst/>
                <a:latin typeface="+mn-lt"/>
                <a:ea typeface="+mn-ea"/>
                <a:cs typeface="+mn-cs"/>
              </a:rPr>
              <a:t>gap by creating an </a:t>
            </a:r>
            <a:r>
              <a:rPr lang="en-US" sz="1200" b="1" kern="1200" dirty="0">
                <a:solidFill>
                  <a:schemeClr val="tx1"/>
                </a:solidFill>
                <a:effectLst/>
                <a:latin typeface="+mn-lt"/>
                <a:ea typeface="+mn-ea"/>
                <a:cs typeface="+mn-cs"/>
              </a:rPr>
              <a:t>empowering environment </a:t>
            </a:r>
            <a:r>
              <a:rPr lang="en-US" sz="1200" b="0" kern="1200" dirty="0">
                <a:solidFill>
                  <a:schemeClr val="tx1"/>
                </a:solidFill>
                <a:effectLst/>
                <a:latin typeface="+mn-lt"/>
                <a:ea typeface="+mn-ea"/>
                <a:cs typeface="+mn-cs"/>
              </a:rPr>
              <a:t>that</a:t>
            </a:r>
            <a:r>
              <a:rPr lang="en-US" sz="1200" b="1" kern="1200" dirty="0">
                <a:solidFill>
                  <a:schemeClr val="tx1"/>
                </a:solidFill>
                <a:effectLst/>
                <a:latin typeface="+mn-lt"/>
                <a:ea typeface="+mn-ea"/>
                <a:cs typeface="+mn-cs"/>
              </a:rPr>
              <a:t> focuses on therapy, reintegration, and confidence-building. </a:t>
            </a:r>
          </a:p>
          <a:p>
            <a:pPr marL="171450" indent="-171450">
              <a:buFont typeface="Arial" panose="020B0604020202020204" pitchFamily="34" charset="0"/>
              <a:buChar char="•"/>
            </a:pPr>
            <a:r>
              <a:rPr lang="en-US" sz="1200" dirty="0"/>
              <a:t>Investing in our academy is more than financial security; it’s the </a:t>
            </a:r>
            <a:r>
              <a:rPr lang="en-GB" sz="1200" dirty="0"/>
              <a:t>protection of assets. </a:t>
            </a:r>
          </a:p>
          <a:p>
            <a:pPr marL="171450" indent="-171450">
              <a:lnSpc>
                <a:spcPct val="90000"/>
              </a:lnSpc>
              <a:buFont typeface="Arial" panose="020B0604020202020204" pitchFamily="34" charset="0"/>
              <a:buChar char="•"/>
            </a:pPr>
            <a:r>
              <a:rPr lang="en-US" sz="1200" dirty="0"/>
              <a:t>It's being part of Building Promising Futures for Our Children</a:t>
            </a:r>
            <a:r>
              <a:rPr lang="en-GB" sz="1200" dirty="0"/>
              <a:t>.</a:t>
            </a:r>
          </a:p>
          <a:p>
            <a:pPr marL="171450" marR="0" lvl="0" indent="-171450" algn="l" defTabSz="914400" rtl="0" eaLnBrk="1" fontAlgn="auto" latinLnBrk="0" hangingPunct="1">
              <a:lnSpc>
                <a:spcPct val="90000"/>
              </a:lnSpc>
              <a:spcBef>
                <a:spcPts val="0"/>
              </a:spcBef>
              <a:spcAft>
                <a:spcPts val="0"/>
              </a:spcAft>
              <a:buClrTx/>
              <a:buSzTx/>
              <a:buFont typeface="Arial" panose="020B0604020202020204" pitchFamily="34" charset="0"/>
              <a:buChar char="•"/>
              <a:tabLst/>
              <a:defRPr/>
            </a:pPr>
            <a:r>
              <a:rPr lang="en-US" sz="1200" b="1" kern="1200" dirty="0">
                <a:solidFill>
                  <a:schemeClr val="tx1"/>
                </a:solidFill>
                <a:effectLst/>
                <a:latin typeface="+mn-lt"/>
                <a:ea typeface="+mn-ea"/>
                <a:cs typeface="+mn-cs"/>
              </a:rPr>
              <a:t>Together, we can transform lives and make a lasting impact!</a:t>
            </a:r>
            <a:r>
              <a:rPr lang="en-US" sz="1200" dirty="0"/>
              <a:t> </a:t>
            </a:r>
          </a:p>
          <a:p>
            <a:pPr marL="171450" indent="-171450">
              <a:lnSpc>
                <a:spcPct val="90000"/>
              </a:lnSpc>
              <a:buFont typeface="Arial" panose="020B0604020202020204" pitchFamily="34" charset="0"/>
              <a:buChar char="•"/>
            </a:pPr>
            <a:endParaRPr lang="en-GB" sz="1200" dirty="0"/>
          </a:p>
          <a:p>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7</a:t>
            </a:fld>
            <a:endParaRPr lang="en-GB"/>
          </a:p>
        </p:txBody>
      </p:sp>
    </p:spTree>
    <p:extLst>
      <p:ext uri="{BB962C8B-B14F-4D97-AF65-F5344CB8AC3E}">
        <p14:creationId xmlns:p14="http://schemas.microsoft.com/office/powerpoint/2010/main" val="12802244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Rootwings Academy </a:t>
            </a:r>
            <a:r>
              <a:rPr lang="en-US" dirty="0"/>
              <a:t>offers full-time, day-school placements for up to 35 primary-aged pupils.</a:t>
            </a:r>
          </a:p>
          <a:p>
            <a:r>
              <a:rPr lang="en-US" dirty="0"/>
              <a:t>We depart from traditional alternative provision models that replicate mainstream schooling's negative cycles.</a:t>
            </a:r>
          </a:p>
          <a:p>
            <a:r>
              <a:rPr lang="en-US" dirty="0"/>
              <a:t>We fuse the national curriculum with five therapeutic modalities to support reintegration.</a:t>
            </a:r>
          </a:p>
          <a:p>
            <a:pPr marL="228600" indent="-228600">
              <a:buAutoNum type="arabicPeriod"/>
            </a:pPr>
            <a:r>
              <a:rPr lang="en-US" dirty="0"/>
              <a:t>Animal Therapy</a:t>
            </a:r>
          </a:p>
          <a:p>
            <a:pPr marL="228600" indent="-228600">
              <a:buAutoNum type="arabicPeriod"/>
            </a:pPr>
            <a:r>
              <a:rPr lang="en-US" dirty="0"/>
              <a:t>Expressive Movement</a:t>
            </a:r>
          </a:p>
          <a:p>
            <a:pPr marL="228600" indent="-228600">
              <a:buAutoNum type="arabicPeriod"/>
            </a:pPr>
            <a:r>
              <a:rPr lang="en-US" dirty="0"/>
              <a:t>Art Therapy</a:t>
            </a:r>
          </a:p>
          <a:p>
            <a:pPr marL="228600" indent="-228600">
              <a:buAutoNum type="arabicPeriod"/>
            </a:pPr>
            <a:r>
              <a:rPr lang="en-US" dirty="0"/>
              <a:t>Music Therapy</a:t>
            </a:r>
          </a:p>
          <a:p>
            <a:pPr marL="228600" indent="-228600">
              <a:buAutoNum type="arabicPeriod"/>
            </a:pPr>
            <a:r>
              <a:rPr lang="en-US" dirty="0"/>
              <a:t>Outdoor Learning</a:t>
            </a:r>
          </a:p>
          <a:p>
            <a:pPr marL="228600" indent="-228600">
              <a:buAutoNum type="arabicPeriod"/>
            </a:pPr>
            <a:endParaRPr lang="en-US"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9</a:t>
            </a:fld>
            <a:endParaRPr lang="en-GB"/>
          </a:p>
        </p:txBody>
      </p:sp>
    </p:spTree>
    <p:extLst>
      <p:ext uri="{BB962C8B-B14F-4D97-AF65-F5344CB8AC3E}">
        <p14:creationId xmlns:p14="http://schemas.microsoft.com/office/powerpoint/2010/main" val="22410620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Rootwings performs as a CIC in a monopolistic market</a:t>
            </a:r>
          </a:p>
          <a:p>
            <a:pPr marL="171450" indent="-171450">
              <a:buFont typeface="Arial" panose="020B0604020202020204" pitchFamily="34" charset="0"/>
              <a:buChar char="•"/>
            </a:pPr>
            <a:r>
              <a:rPr lang="en-GB" dirty="0"/>
              <a:t>Offers a unique service but competes  with other schools for students</a:t>
            </a:r>
          </a:p>
          <a:p>
            <a:pPr marL="171450" indent="-171450">
              <a:buFont typeface="Arial" panose="020B0604020202020204" pitchFamily="34" charset="0"/>
              <a:buChar char="•"/>
            </a:pPr>
            <a:r>
              <a:rPr lang="en-GB" sz="1200" dirty="0"/>
              <a:t>Balances business sustainability with a social mission</a:t>
            </a:r>
          </a:p>
          <a:p>
            <a:pPr marL="285750" indent="-285750">
              <a:buFont typeface="Arial" panose="020B0604020202020204" pitchFamily="34" charset="0"/>
              <a:buChar char="•"/>
            </a:pPr>
            <a:r>
              <a:rPr lang="en-GB" sz="1200" dirty="0"/>
              <a:t>The </a:t>
            </a:r>
            <a:r>
              <a:rPr lang="en-GB" sz="1200" b="1" dirty="0"/>
              <a:t>asset lock </a:t>
            </a:r>
            <a:r>
              <a:rPr lang="en-GB" sz="1200" dirty="0"/>
              <a:t>means all profits are reinvested to benefit students</a:t>
            </a:r>
          </a:p>
          <a:p>
            <a:pPr marL="285750" indent="-285750">
              <a:buFont typeface="Arial" panose="020B0604020202020204" pitchFamily="34" charset="0"/>
              <a:buChar char="•"/>
            </a:pPr>
            <a:r>
              <a:rPr lang="en-GB" sz="1200" dirty="0"/>
              <a:t>Attracts ethical investment and public funding</a:t>
            </a:r>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10</a:t>
            </a:fld>
            <a:endParaRPr lang="en-GB"/>
          </a:p>
        </p:txBody>
      </p:sp>
    </p:spTree>
    <p:extLst>
      <p:ext uri="{BB962C8B-B14F-4D97-AF65-F5344CB8AC3E}">
        <p14:creationId xmlns:p14="http://schemas.microsoft.com/office/powerpoint/2010/main" val="4077563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200" b="0" kern="1200" dirty="0">
                <a:solidFill>
                  <a:schemeClr val="tx1"/>
                </a:solidFill>
                <a:effectLst/>
                <a:latin typeface="+mn-lt"/>
                <a:ea typeface="+mn-ea"/>
                <a:cs typeface="+mn-cs"/>
              </a:rPr>
              <a:t>The Birmingham City Council SEND Strategy 2023-2028 aims to improve local educational provision for children with SEND while reducing reliance on out-of-city placements. </a:t>
            </a: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Key funding sources remain, despite economic challenges, with early intervention in Alternative Provision (AP) expected to save costs over time. </a:t>
            </a: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Socially, there is a growing demand for trauma-informed education, particularly in Birmingham, where exclusion rates are high. </a:t>
            </a: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Technology will be </a:t>
            </a:r>
            <a:r>
              <a:rPr lang="en-US" sz="1200" b="0" kern="1200" dirty="0" err="1">
                <a:solidFill>
                  <a:schemeClr val="tx1"/>
                </a:solidFill>
                <a:effectLst/>
                <a:latin typeface="+mn-lt"/>
                <a:ea typeface="+mn-ea"/>
                <a:cs typeface="+mn-cs"/>
              </a:rPr>
              <a:t>utilised</a:t>
            </a:r>
            <a:r>
              <a:rPr lang="en-US" sz="1200" b="0" kern="1200" dirty="0">
                <a:solidFill>
                  <a:schemeClr val="tx1"/>
                </a:solidFill>
                <a:effectLst/>
                <a:latin typeface="+mn-lt"/>
                <a:ea typeface="+mn-ea"/>
                <a:cs typeface="+mn-cs"/>
              </a:rPr>
              <a:t> for safeguarding and learning support, while the curriculum </a:t>
            </a:r>
            <a:r>
              <a:rPr lang="en-US" sz="1200" b="0" kern="1200" dirty="0" err="1">
                <a:solidFill>
                  <a:schemeClr val="tx1"/>
                </a:solidFill>
                <a:effectLst/>
                <a:latin typeface="+mn-lt"/>
                <a:ea typeface="+mn-ea"/>
                <a:cs typeface="+mn-cs"/>
              </a:rPr>
              <a:t>emphasises</a:t>
            </a:r>
            <a:r>
              <a:rPr lang="en-US" sz="1200" b="0" kern="1200" dirty="0">
                <a:solidFill>
                  <a:schemeClr val="tx1"/>
                </a:solidFill>
                <a:effectLst/>
                <a:latin typeface="+mn-lt"/>
                <a:ea typeface="+mn-ea"/>
                <a:cs typeface="+mn-cs"/>
              </a:rPr>
              <a:t> outdoor education that aligns with Birmingham’s 'Nature City' initiative. </a:t>
            </a:r>
          </a:p>
          <a:p>
            <a:pPr marL="171450" indent="-171450">
              <a:buFont typeface="Arial" panose="020B0604020202020204" pitchFamily="34" charset="0"/>
              <a:buChar char="•"/>
            </a:pPr>
            <a:r>
              <a:rPr lang="en-US" sz="1200" b="0" kern="1200" dirty="0">
                <a:solidFill>
                  <a:schemeClr val="tx1"/>
                </a:solidFill>
                <a:effectLst/>
                <a:latin typeface="+mn-lt"/>
                <a:ea typeface="+mn-ea"/>
                <a:cs typeface="+mn-cs"/>
              </a:rPr>
              <a:t>Legal compliance with education frameworks and the safeguarding of students is essential</a:t>
            </a:r>
            <a:endParaRPr lang="en-GB" b="0" dirty="0"/>
          </a:p>
        </p:txBody>
      </p:sp>
      <p:sp>
        <p:nvSpPr>
          <p:cNvPr id="4" name="Slide Number Placeholder 3"/>
          <p:cNvSpPr>
            <a:spLocks noGrp="1"/>
          </p:cNvSpPr>
          <p:nvPr>
            <p:ph type="sldNum" sz="quarter" idx="5"/>
          </p:nvPr>
        </p:nvSpPr>
        <p:spPr/>
        <p:txBody>
          <a:bodyPr/>
          <a:lstStyle/>
          <a:p>
            <a:fld id="{C2690D92-CE22-4A38-9903-A22787655AAC}" type="slidenum">
              <a:rPr lang="en-GB" smtClean="0"/>
              <a:t>11</a:t>
            </a:fld>
            <a:endParaRPr lang="en-GB"/>
          </a:p>
        </p:txBody>
      </p:sp>
    </p:spTree>
    <p:extLst>
      <p:ext uri="{BB962C8B-B14F-4D97-AF65-F5344CB8AC3E}">
        <p14:creationId xmlns:p14="http://schemas.microsoft.com/office/powerpoint/2010/main" val="3830670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analysis highlights high costs and poor outcomes for vulnerable students, particularly those excluded or with complex needs. It proposes a (CIC) with expert staff and a unique curriculum to improve alternative provision in Birmingham and address parental dissatisfaction with mainstream schools.</a:t>
            </a:r>
            <a:endParaRPr lang="en-GB" dirty="0"/>
          </a:p>
          <a:p>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12</a:t>
            </a:fld>
            <a:endParaRPr lang="en-GB"/>
          </a:p>
        </p:txBody>
      </p:sp>
    </p:spTree>
    <p:extLst>
      <p:ext uri="{BB962C8B-B14F-4D97-AF65-F5344CB8AC3E}">
        <p14:creationId xmlns:p14="http://schemas.microsoft.com/office/powerpoint/2010/main" val="4015417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Marketing Approach: Value-Centric Digital Strategy</a:t>
            </a:r>
            <a:endParaRPr lang="en-GB" sz="1200" kern="1200" dirty="0">
              <a:solidFill>
                <a:schemeClr val="tx1"/>
              </a:solidFill>
              <a:effectLst/>
              <a:latin typeface="+mn-lt"/>
              <a:ea typeface="+mn-ea"/>
              <a:cs typeface="+mn-cs"/>
            </a:endParaRPr>
          </a:p>
          <a:p>
            <a:pPr algn="l"/>
            <a:r>
              <a:rPr lang="en-US" sz="1200" kern="1200" dirty="0">
                <a:solidFill>
                  <a:schemeClr val="tx1"/>
                </a:solidFill>
                <a:effectLst/>
                <a:latin typeface="+mn-lt"/>
                <a:ea typeface="+mn-ea"/>
                <a:cs typeface="+mn-cs"/>
              </a:rPr>
              <a:t>Rootwings Academy's marketing approach will be a digitally driven strategy focused on showcasing our unique educational proposition and exploiting our business-to-government direct market. The use of Technology and Platforms to Attract Customers means</a:t>
            </a:r>
            <a:r>
              <a:rPr lang="en-GB" sz="1200" dirty="0">
                <a:solidFill>
                  <a:schemeClr val="accent2">
                    <a:lumMod val="75000"/>
                  </a:schemeClr>
                </a:solidFill>
              </a:rPr>
              <a:t> that the internet and mobile devices are critical, allowing for continuous, personalised engagement with both students and parents.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strategy will include:</a:t>
            </a: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Local Authority Engagement:</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Direct presentations to SEN panels, Birmingham Education Partnership, and local Headteacher associations. </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Schools and SENCO Networks:</a:t>
            </a:r>
          </a:p>
          <a:p>
            <a:pPr marL="0" indent="0">
              <a:buFont typeface="Arial" panose="020B0604020202020204" pitchFamily="34" charset="0"/>
              <a:buNone/>
            </a:pPr>
            <a:r>
              <a:rPr lang="en-GB" sz="1200" kern="1200" dirty="0">
                <a:solidFill>
                  <a:schemeClr val="tx1"/>
                </a:solidFill>
                <a:effectLst/>
                <a:latin typeface="+mn-lt"/>
                <a:ea typeface="+mn-ea"/>
                <a:cs typeface="+mn-cs"/>
              </a:rPr>
              <a:t> Direct outreach, presentations, workshops and taster sessions for teachers on trauma and sensory needs. </a:t>
            </a:r>
          </a:p>
          <a:p>
            <a:r>
              <a:rPr lang="en-GB" sz="1200" kern="1200" dirty="0">
                <a:solidFill>
                  <a:schemeClr val="tx1"/>
                </a:solidFill>
                <a:effectLst/>
                <a:latin typeface="+mn-lt"/>
                <a:ea typeface="+mn-ea"/>
                <a:cs typeface="+mn-cs"/>
              </a:rPr>
              <a:t>Develop referral pipelines from schools and pupil referral units (PRUs).</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Mobile-Optimised Website &amp; Landing Pages:</a:t>
            </a:r>
            <a:r>
              <a:rPr lang="en-GB" sz="1200" kern="1200" dirty="0">
                <a:solidFill>
                  <a:schemeClr val="tx1"/>
                </a:solidFill>
                <a:effectLst/>
                <a:latin typeface="+mn-lt"/>
                <a:ea typeface="+mn-ea"/>
                <a:cs typeface="+mn-cs"/>
              </a:rPr>
              <a:t> </a:t>
            </a:r>
          </a:p>
          <a:p>
            <a:pPr marL="0" indent="0">
              <a:buFont typeface="Arial" panose="020B0604020202020204" pitchFamily="34" charset="0"/>
              <a:buNone/>
            </a:pPr>
            <a:r>
              <a:rPr lang="en-GB" sz="1200" kern="1200" dirty="0">
                <a:solidFill>
                  <a:schemeClr val="tx1"/>
                </a:solidFill>
                <a:effectLst/>
                <a:latin typeface="+mn-lt"/>
                <a:ea typeface="+mn-ea"/>
                <a:cs typeface="+mn-cs"/>
              </a:rPr>
              <a:t>Primary hub for all information (curriculum, results, enrolment). It must be fast, secure, and fully responsive on all mobile devices. </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Email Marketing &amp; Mobile Messaging:</a:t>
            </a:r>
            <a:r>
              <a:rPr lang="en-GB" sz="1200" kern="1200" dirty="0">
                <a:solidFill>
                  <a:schemeClr val="tx1"/>
                </a:solidFill>
                <a:effectLst/>
                <a:latin typeface="+mn-lt"/>
                <a:ea typeface="+mn-ea"/>
                <a:cs typeface="+mn-cs"/>
              </a:rPr>
              <a:t> </a:t>
            </a:r>
          </a:p>
          <a:p>
            <a:pPr marL="0" indent="0">
              <a:buFont typeface="Arial" panose="020B0604020202020204" pitchFamily="34" charset="0"/>
              <a:buNone/>
            </a:pPr>
            <a:r>
              <a:rPr lang="en-GB" sz="1200" kern="1200" dirty="0">
                <a:solidFill>
                  <a:schemeClr val="tx1"/>
                </a:solidFill>
                <a:effectLst/>
                <a:latin typeface="+mn-lt"/>
                <a:ea typeface="+mn-ea"/>
                <a:cs typeface="+mn-cs"/>
              </a:rPr>
              <a:t>Collect contact information via website sign-ups and send targeted, mobile-friendly newsletters with course updates and study tips. Email and messaging (e.g., WhatsApp Business for quick queries) keep the academy top-of-mind and provide consistent value.</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Virtual Open Houses &amp; Webinars (e.g., Zoom/Google Meet):</a:t>
            </a:r>
            <a:r>
              <a:rPr lang="en-GB" sz="1200" kern="1200" dirty="0">
                <a:solidFill>
                  <a:schemeClr val="tx1"/>
                </a:solidFill>
                <a:effectLst/>
                <a:latin typeface="+mn-lt"/>
                <a:ea typeface="+mn-ea"/>
                <a:cs typeface="+mn-cs"/>
              </a:rPr>
              <a:t> </a:t>
            </a:r>
          </a:p>
          <a:p>
            <a:pPr marL="0" indent="0">
              <a:buFont typeface="Arial" panose="020B0604020202020204" pitchFamily="34" charset="0"/>
              <a:buNone/>
            </a:pPr>
            <a:r>
              <a:rPr lang="en-GB" sz="1200" kern="1200" dirty="0">
                <a:solidFill>
                  <a:schemeClr val="tx1"/>
                </a:solidFill>
                <a:effectLst/>
                <a:latin typeface="+mn-lt"/>
                <a:ea typeface="+mn-ea"/>
                <a:cs typeface="+mn-cs"/>
              </a:rPr>
              <a:t>Host live online sessions for parents to meet the teachers, review the curriculum, and ask questions without having to physically visit the premises. Lowers the barrier for initial engagement. Parents can attend from anywhere on their mobile device, experiencing the quality of the teaching and addressing their concerns in real-time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kern="1200" dirty="0">
                <a:solidFill>
                  <a:schemeClr val="tx1"/>
                </a:solidFill>
                <a:effectLst/>
                <a:latin typeface="+mn-lt"/>
                <a:ea typeface="+mn-ea"/>
                <a:cs typeface="+mn-cs"/>
              </a:rPr>
              <a:t>Targeted Digital Advertising:</a:t>
            </a: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Use platforms like Google Ads and social media advertising (Facebook, Instagram, YouTube) to precisely target parents and students based on demographics, interests (education, test prep, specific subjects), and location.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kern="1200" dirty="0">
                <a:solidFill>
                  <a:schemeClr val="tx1"/>
                </a:solidFill>
                <a:effectLst/>
                <a:latin typeface="+mn-lt"/>
                <a:ea typeface="+mn-ea"/>
                <a:cs typeface="+mn-cs"/>
              </a:rPr>
              <a:t> Google My Business (GMB) &amp; Local SEO:</a:t>
            </a:r>
            <a:r>
              <a:rPr lang="en-GB" sz="1200" kern="1200" dirty="0">
                <a:solidFill>
                  <a:schemeClr val="tx1"/>
                </a:solidFill>
                <a:effectLst/>
                <a:latin typeface="+mn-lt"/>
                <a:ea typeface="+mn-ea"/>
                <a:cs typeface="+mn-cs"/>
              </a:rPr>
              <a:t> (Search engine optimisation)Optimising our GMB profile with accurate hours, photos, and actively responding to parent reviews. Ensure Rootwings Academy appears prominently on Google Maps and local search results when parents search for “academy near me.” High ratings and responsive management build instant trust.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kern="1200" dirty="0">
                <a:solidFill>
                  <a:schemeClr val="tx1"/>
                </a:solidFill>
                <a:effectLst/>
                <a:latin typeface="+mn-lt"/>
                <a:ea typeface="+mn-ea"/>
                <a:cs typeface="+mn-cs"/>
              </a:rPr>
              <a:t>Professional brochures </a:t>
            </a:r>
            <a:r>
              <a:rPr lang="en-GB" sz="1200" kern="1200" dirty="0">
                <a:solidFill>
                  <a:schemeClr val="tx1"/>
                </a:solidFill>
                <a:effectLst/>
                <a:latin typeface="+mn-lt"/>
                <a:ea typeface="+mn-ea"/>
                <a:cs typeface="+mn-cs"/>
              </a:rPr>
              <a:t>containing key information and a GDBR-compliant website with sections for Commissioners, Referrers, and Parents.</a:t>
            </a:r>
          </a:p>
          <a:p>
            <a:pPr marL="171450" indent="-171450">
              <a:buFont typeface="Arial" panose="020B0604020202020204" pitchFamily="34" charset="0"/>
              <a:buChar char="•"/>
            </a:pPr>
            <a:r>
              <a:rPr lang="en-US" sz="1200" b="1" kern="1200" dirty="0">
                <a:solidFill>
                  <a:schemeClr val="tx1"/>
                </a:solidFill>
                <a:effectLst/>
                <a:latin typeface="+mn-lt"/>
                <a:ea typeface="+mn-ea"/>
                <a:cs typeface="+mn-cs"/>
              </a:rPr>
              <a:t>Promotional packs: </a:t>
            </a:r>
            <a:r>
              <a:rPr lang="en-US" sz="1200" b="0" kern="1200" dirty="0">
                <a:solidFill>
                  <a:schemeClr val="tx1"/>
                </a:solidFill>
                <a:effectLst/>
                <a:latin typeface="+mn-lt"/>
                <a:ea typeface="+mn-ea"/>
                <a:cs typeface="+mn-cs"/>
              </a:rPr>
              <a:t>To reduce parental costs and promote our academy, each student will receive</a:t>
            </a:r>
            <a:r>
              <a:rPr lang="en-GB" sz="1200" b="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 full uniform, stationery, a bag, and a water bottle. </a:t>
            </a:r>
          </a:p>
          <a:p>
            <a:endParaRPr lang="en-GB" dirty="0"/>
          </a:p>
          <a:p>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13</a:t>
            </a:fld>
            <a:endParaRPr lang="en-GB"/>
          </a:p>
        </p:txBody>
      </p:sp>
    </p:spTree>
    <p:extLst>
      <p:ext uri="{BB962C8B-B14F-4D97-AF65-F5344CB8AC3E}">
        <p14:creationId xmlns:p14="http://schemas.microsoft.com/office/powerpoint/2010/main" val="1139349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advantages of B2G market include:</a:t>
            </a:r>
          </a:p>
          <a:p>
            <a:pPr marL="171450" indent="-171450">
              <a:buFont typeface="Arial" panose="020B0604020202020204" pitchFamily="34" charset="0"/>
              <a:buChar char="•"/>
            </a:pPr>
            <a:r>
              <a:rPr lang="en-GB" dirty="0"/>
              <a:t>Large and stable customer base</a:t>
            </a:r>
          </a:p>
          <a:p>
            <a:pPr marL="171450" indent="-171450">
              <a:buFont typeface="Arial" panose="020B0604020202020204" pitchFamily="34" charset="0"/>
              <a:buChar char="•"/>
            </a:pPr>
            <a:r>
              <a:rPr lang="en-GB" dirty="0"/>
              <a:t>Sustainable and long-term revenue streams</a:t>
            </a:r>
          </a:p>
          <a:p>
            <a:pPr marL="171450" indent="-171450">
              <a:buFont typeface="Arial" panose="020B0604020202020204" pitchFamily="34" charset="0"/>
              <a:buChar char="•"/>
            </a:pPr>
            <a:r>
              <a:rPr lang="en-GB" dirty="0"/>
              <a:t>Reliable payments</a:t>
            </a:r>
          </a:p>
          <a:p>
            <a:pPr marL="171450" indent="-171450">
              <a:buFont typeface="Arial" panose="020B0604020202020204" pitchFamily="34" charset="0"/>
              <a:buChar char="•"/>
            </a:pPr>
            <a:r>
              <a:rPr lang="en-GB" dirty="0"/>
              <a:t>Contractual stability</a:t>
            </a:r>
          </a:p>
          <a:p>
            <a:pPr marL="171450" indent="-171450">
              <a:buFont typeface="Arial" panose="020B0604020202020204" pitchFamily="34" charset="0"/>
              <a:buChar char="•"/>
            </a:pPr>
            <a:r>
              <a:rPr lang="en-GB" dirty="0"/>
              <a:t> Enhanced business reputation</a:t>
            </a:r>
          </a:p>
          <a:p>
            <a:pPr marL="171450" indent="-171450">
              <a:buFont typeface="Arial" panose="020B0604020202020204" pitchFamily="34" charset="0"/>
              <a:buChar char="•"/>
            </a:pPr>
            <a:r>
              <a:rPr lang="en-GB" dirty="0"/>
              <a:t> Competitive edge (only 1 other Pupil referral Unit in Birmingham)</a:t>
            </a:r>
          </a:p>
          <a:p>
            <a:pPr marL="171450" indent="-171450">
              <a:buFont typeface="Arial" panose="020B0604020202020204" pitchFamily="34" charset="0"/>
              <a:buChar char="•"/>
            </a:pPr>
            <a:r>
              <a:rPr lang="en-GB" dirty="0"/>
              <a:t>Strategic partnerships</a:t>
            </a:r>
          </a:p>
          <a:p>
            <a:pPr marL="171450" indent="-171450">
              <a:buFont typeface="Arial" panose="020B0604020202020204" pitchFamily="34" charset="0"/>
              <a:buChar char="•"/>
            </a:pPr>
            <a:r>
              <a:rPr lang="en-GB" dirty="0"/>
              <a:t>Huge social impact</a:t>
            </a:r>
          </a:p>
        </p:txBody>
      </p:sp>
      <p:sp>
        <p:nvSpPr>
          <p:cNvPr id="4" name="Slide Number Placeholder 3"/>
          <p:cNvSpPr>
            <a:spLocks noGrp="1"/>
          </p:cNvSpPr>
          <p:nvPr>
            <p:ph type="sldNum" sz="quarter" idx="5"/>
          </p:nvPr>
        </p:nvSpPr>
        <p:spPr/>
        <p:txBody>
          <a:bodyPr/>
          <a:lstStyle/>
          <a:p>
            <a:fld id="{C2690D92-CE22-4A38-9903-A22787655AAC}" type="slidenum">
              <a:rPr lang="en-GB" smtClean="0"/>
              <a:t>14</a:t>
            </a:fld>
            <a:endParaRPr lang="en-GB"/>
          </a:p>
        </p:txBody>
      </p:sp>
    </p:spTree>
    <p:extLst>
      <p:ext uri="{BB962C8B-B14F-4D97-AF65-F5344CB8AC3E}">
        <p14:creationId xmlns:p14="http://schemas.microsoft.com/office/powerpoint/2010/main" val="29355019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b="1" dirty="0"/>
              <a:t>reintegration pathway</a:t>
            </a:r>
            <a:r>
              <a:rPr lang="en-US" dirty="0"/>
              <a:t> is a </a:t>
            </a:r>
            <a:r>
              <a:rPr lang="en-US" b="1" dirty="0"/>
              <a:t>strategic promise</a:t>
            </a:r>
            <a:r>
              <a:rPr lang="en-US" dirty="0"/>
              <a:t> (Positioning/Branding) that is made </a:t>
            </a:r>
            <a:r>
              <a:rPr lang="en-US" b="1" dirty="0"/>
              <a:t>credible and executable</a:t>
            </a:r>
            <a:r>
              <a:rPr lang="en-US" dirty="0"/>
              <a:t> by the necessary </a:t>
            </a:r>
            <a:r>
              <a:rPr lang="en-US" b="1" dirty="0"/>
              <a:t>formal contracts and policies</a:t>
            </a:r>
            <a:r>
              <a:rPr lang="en-US" dirty="0"/>
              <a:t> (Legal Structure).</a:t>
            </a:r>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15</a:t>
            </a:fld>
            <a:endParaRPr lang="en-GB"/>
          </a:p>
        </p:txBody>
      </p:sp>
    </p:spTree>
    <p:extLst>
      <p:ext uri="{BB962C8B-B14F-4D97-AF65-F5344CB8AC3E}">
        <p14:creationId xmlns:p14="http://schemas.microsoft.com/office/powerpoint/2010/main" val="4164925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Our core marketing message will focus on the transformation and results our students achieve, positioning Rootwings Academy as the key to unlocking their potential.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US" dirty="0"/>
              <a:t>You will be happy to hear that Malachi's story doesn't end in the courts. Fortunately, a specialist provision—like the one we are creating at Rootwings—stepped</a:t>
            </a:r>
            <a:r>
              <a:rPr lang="en-GB" dirty="0"/>
              <a:t> in. They focused on his </a:t>
            </a:r>
            <a:r>
              <a:rPr lang="en-GB" i="1" dirty="0"/>
              <a:t>roots</a:t>
            </a:r>
            <a:r>
              <a:rPr lang="en-GB" dirty="0"/>
              <a:t>—his trauma, his communication—not his behaviour. They gave him his </a:t>
            </a:r>
            <a:r>
              <a:rPr lang="en-GB" i="1" dirty="0"/>
              <a:t>wings</a:t>
            </a:r>
            <a:r>
              <a:rPr lang="en-GB" dirty="0"/>
              <a:t>—a vocational path in digital art and animation.</a:t>
            </a:r>
          </a:p>
          <a:p>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16</a:t>
            </a:fld>
            <a:endParaRPr lang="en-GB"/>
          </a:p>
        </p:txBody>
      </p:sp>
    </p:spTree>
    <p:extLst>
      <p:ext uri="{BB962C8B-B14F-4D97-AF65-F5344CB8AC3E}">
        <p14:creationId xmlns:p14="http://schemas.microsoft.com/office/powerpoint/2010/main" val="37874106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Startup Capital of £150,000 will be sourced from:</a:t>
            </a:r>
          </a:p>
          <a:p>
            <a:pPr marL="171450" indent="-171450">
              <a:buFont typeface="Arial" panose="020B0604020202020204" pitchFamily="34" charset="0"/>
              <a:buChar char="•"/>
            </a:pPr>
            <a:r>
              <a:rPr lang="en-GB" dirty="0"/>
              <a:t>Kings Trust £15,000</a:t>
            </a:r>
          </a:p>
          <a:p>
            <a:pPr marL="171450" indent="-171450">
              <a:buFont typeface="Arial" panose="020B0604020202020204" pitchFamily="34" charset="0"/>
              <a:buChar char="•"/>
            </a:pPr>
            <a:r>
              <a:rPr lang="en-GB" dirty="0"/>
              <a:t>SEND Birmingham £15,000</a:t>
            </a:r>
          </a:p>
          <a:p>
            <a:pPr marL="171450" indent="-171450">
              <a:buFont typeface="Arial" panose="020B0604020202020204" pitchFamily="34" charset="0"/>
              <a:buChar char="•"/>
            </a:pPr>
            <a:r>
              <a:rPr lang="en-GB" dirty="0"/>
              <a:t>Big Lottery Community Fund £15,000</a:t>
            </a:r>
          </a:p>
          <a:p>
            <a:pPr marL="171450" indent="-171450">
              <a:buFont typeface="Arial" panose="020B0604020202020204" pitchFamily="34" charset="0"/>
              <a:buChar char="•"/>
            </a:pPr>
            <a:r>
              <a:rPr lang="en-GB" dirty="0"/>
              <a:t>Birmingham City Council £50,000</a:t>
            </a:r>
          </a:p>
          <a:p>
            <a:pPr marL="171450" indent="-171450">
              <a:buFont typeface="Arial" panose="020B0604020202020204" pitchFamily="34" charset="0"/>
              <a:buChar char="•"/>
            </a:pPr>
            <a:r>
              <a:rPr lang="en-GB" dirty="0"/>
              <a:t>Better Social Capital £55,000</a:t>
            </a:r>
          </a:p>
        </p:txBody>
      </p:sp>
      <p:sp>
        <p:nvSpPr>
          <p:cNvPr id="4" name="Slide Number Placeholder 3"/>
          <p:cNvSpPr>
            <a:spLocks noGrp="1"/>
          </p:cNvSpPr>
          <p:nvPr>
            <p:ph type="sldNum" sz="quarter" idx="5"/>
          </p:nvPr>
        </p:nvSpPr>
        <p:spPr/>
        <p:txBody>
          <a:bodyPr/>
          <a:lstStyle/>
          <a:p>
            <a:fld id="{C2690D92-CE22-4A38-9903-A22787655AAC}" type="slidenum">
              <a:rPr lang="en-GB" smtClean="0"/>
              <a:t>17</a:t>
            </a:fld>
            <a:endParaRPr lang="en-GB"/>
          </a:p>
        </p:txBody>
      </p:sp>
    </p:spTree>
    <p:extLst>
      <p:ext uri="{BB962C8B-B14F-4D97-AF65-F5344CB8AC3E}">
        <p14:creationId xmlns:p14="http://schemas.microsoft.com/office/powerpoint/2010/main" val="19264935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buNone/>
            </a:pPr>
            <a:r>
              <a:rPr lang="en-GB" sz="1200" dirty="0"/>
              <a:t>The 3 main strategic areas where the startup expenses will be used are:</a:t>
            </a:r>
          </a:p>
          <a:p>
            <a:pPr lvl="0">
              <a:lnSpc>
                <a:spcPct val="120000"/>
              </a:lnSpc>
            </a:pPr>
            <a:r>
              <a:rPr lang="en-GB" sz="1200" b="1" dirty="0">
                <a:solidFill>
                  <a:schemeClr val="accent2"/>
                </a:solidFill>
              </a:rPr>
              <a:t>1. Fixed Asset &amp; Premises Set up (47% of Total)</a:t>
            </a:r>
            <a:r>
              <a:rPr lang="en-GB" sz="1200" b="1" dirty="0"/>
              <a:t>-</a:t>
            </a:r>
            <a:r>
              <a:rPr lang="en-GB" sz="1200" dirty="0"/>
              <a:t> </a:t>
            </a:r>
            <a:r>
              <a:rPr lang="en-GB" sz="1200" b="1" dirty="0"/>
              <a:t>£48,000</a:t>
            </a:r>
            <a:endParaRPr lang="en-GB" sz="1200" dirty="0"/>
          </a:p>
          <a:p>
            <a:pPr lvl="0">
              <a:lnSpc>
                <a:spcPct val="170000"/>
              </a:lnSpc>
            </a:pPr>
            <a:r>
              <a:rPr lang="en-GB" sz="1200" b="1" dirty="0">
                <a:solidFill>
                  <a:schemeClr val="accent2"/>
                </a:solidFill>
              </a:rPr>
              <a:t>2. Human Resources &amp; Professional Fees (46% of Total)</a:t>
            </a:r>
            <a:r>
              <a:rPr lang="en-GB" sz="1200" b="1" dirty="0"/>
              <a:t>-</a:t>
            </a:r>
            <a:r>
              <a:rPr lang="en-GB" sz="1200" dirty="0"/>
              <a:t> </a:t>
            </a:r>
            <a:r>
              <a:rPr lang="en-GB" sz="1200" b="1" dirty="0"/>
              <a:t>£47,500</a:t>
            </a:r>
            <a:endParaRPr lang="en-GB" sz="1200" dirty="0"/>
          </a:p>
          <a:p>
            <a:pPr lvl="0">
              <a:lnSpc>
                <a:spcPct val="120000"/>
              </a:lnSpc>
            </a:pPr>
            <a:r>
              <a:rPr lang="en-GB" sz="1200" b="1" dirty="0">
                <a:solidFill>
                  <a:schemeClr val="accent2"/>
                </a:solidFill>
              </a:rPr>
              <a:t>3. Operational &amp; Administration (7% of Total)</a:t>
            </a:r>
            <a:r>
              <a:rPr lang="en-GB" sz="1200" b="1" dirty="0"/>
              <a:t>- £6500</a:t>
            </a:r>
            <a:endParaRPr lang="en-GB" sz="1200" dirty="0"/>
          </a:p>
          <a:p>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18</a:t>
            </a:fld>
            <a:endParaRPr lang="en-GB"/>
          </a:p>
        </p:txBody>
      </p:sp>
    </p:spTree>
    <p:extLst>
      <p:ext uri="{BB962C8B-B14F-4D97-AF65-F5344CB8AC3E}">
        <p14:creationId xmlns:p14="http://schemas.microsoft.com/office/powerpoint/2010/main" val="21201935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bg1"/>
                </a:solidFill>
              </a:rPr>
              <a:t>The £102,000 in Month 1 expenses reflects immediate funding needs, while the remaining £48,000 acts as a working capital reserve to cover operating costs until pupil fees </a:t>
            </a:r>
            <a:r>
              <a:rPr lang="en-US" sz="1200" dirty="0" err="1">
                <a:solidFill>
                  <a:schemeClr val="bg1"/>
                </a:solidFill>
              </a:rPr>
              <a:t>stabilise</a:t>
            </a:r>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19</a:t>
            </a:fld>
            <a:endParaRPr lang="en-GB"/>
          </a:p>
        </p:txBody>
      </p:sp>
    </p:spTree>
    <p:extLst>
      <p:ext uri="{BB962C8B-B14F-4D97-AF65-F5344CB8AC3E}">
        <p14:creationId xmlns:p14="http://schemas.microsoft.com/office/powerpoint/2010/main" val="5472238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a:solidFill>
                  <a:schemeClr val="tx1"/>
                </a:solidFill>
                <a:effectLst/>
                <a:latin typeface="+mn-lt"/>
                <a:ea typeface="+mn-ea"/>
                <a:cs typeface="+mn-cs"/>
              </a:rPr>
              <a:t>Today, </a:t>
            </a:r>
            <a:r>
              <a:rPr lang="en-GB" sz="1200" b="1" kern="1200" dirty="0">
                <a:solidFill>
                  <a:schemeClr val="tx1"/>
                </a:solidFill>
                <a:effectLst/>
                <a:latin typeface="+mn-lt"/>
                <a:ea typeface="+mn-ea"/>
                <a:cs typeface="+mn-cs"/>
              </a:rPr>
              <a:t>Malachi is a successful digital media entrepreneur</a:t>
            </a:r>
            <a:r>
              <a:rPr lang="en-GB" sz="1200" kern="1200" dirty="0">
                <a:solidFill>
                  <a:schemeClr val="tx1"/>
                </a:solidFill>
                <a:effectLst/>
                <a:latin typeface="+mn-lt"/>
                <a:ea typeface="+mn-ea"/>
                <a:cs typeface="+mn-cs"/>
              </a:rPr>
              <a:t> in Manchester.</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 He employs three people, pays taxes, and mentors young boys just like his 11-year-old self.</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The cost to society for his appropriate placement was high, but the </a:t>
            </a:r>
            <a:r>
              <a:rPr lang="en-GB" sz="1200" b="1" kern="1200" dirty="0">
                <a:solidFill>
                  <a:schemeClr val="tx1"/>
                </a:solidFill>
                <a:effectLst/>
                <a:latin typeface="+mn-lt"/>
                <a:ea typeface="+mn-ea"/>
                <a:cs typeface="+mn-cs"/>
              </a:rPr>
              <a:t>lifetime social return on investment (SROI) is immense.</a:t>
            </a:r>
            <a:r>
              <a:rPr lang="en-GB" sz="1200" kern="1200" dirty="0">
                <a:solidFill>
                  <a:schemeClr val="tx1"/>
                </a:solidFill>
                <a:effectLst/>
                <a:latin typeface="+mn-lt"/>
                <a:ea typeface="+mn-ea"/>
                <a:cs typeface="+mn-cs"/>
              </a:rPr>
              <a:t>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We turned a potential </a:t>
            </a:r>
            <a:r>
              <a:rPr lang="en-GB" sz="1200" b="1" kern="1200" dirty="0">
                <a:solidFill>
                  <a:schemeClr val="tx1"/>
                </a:solidFill>
                <a:effectLst/>
                <a:latin typeface="+mn-lt"/>
                <a:ea typeface="+mn-ea"/>
                <a:cs typeface="+mn-cs"/>
              </a:rPr>
              <a:t>£1 million lifetime liability</a:t>
            </a:r>
            <a:r>
              <a:rPr lang="en-GB" sz="1200" kern="1200" dirty="0">
                <a:solidFill>
                  <a:schemeClr val="tx1"/>
                </a:solidFill>
                <a:effectLst/>
                <a:latin typeface="+mn-lt"/>
                <a:ea typeface="+mn-ea"/>
                <a:cs typeface="+mn-cs"/>
              </a:rPr>
              <a:t> into a </a:t>
            </a:r>
            <a:r>
              <a:rPr lang="en-GB" sz="1200" b="1" kern="1200" dirty="0">
                <a:solidFill>
                  <a:schemeClr val="tx1"/>
                </a:solidFill>
                <a:effectLst/>
                <a:latin typeface="+mn-lt"/>
                <a:ea typeface="+mn-ea"/>
                <a:cs typeface="+mn-cs"/>
              </a:rPr>
              <a:t>productive taxpayer and entrepreneur.</a:t>
            </a: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Rootwings Academy is your opportunity to invest in that transformation. </a:t>
            </a:r>
          </a:p>
          <a:p>
            <a:endParaRPr lang="en-GB" dirty="0"/>
          </a:p>
          <a:p>
            <a:r>
              <a:rPr lang="en-GB" dirty="0"/>
              <a:t>Thank you for listening. Any Questions?</a:t>
            </a:r>
          </a:p>
        </p:txBody>
      </p:sp>
      <p:sp>
        <p:nvSpPr>
          <p:cNvPr id="4" name="Slide Number Placeholder 3"/>
          <p:cNvSpPr>
            <a:spLocks noGrp="1"/>
          </p:cNvSpPr>
          <p:nvPr>
            <p:ph type="sldNum" sz="quarter" idx="5"/>
          </p:nvPr>
        </p:nvSpPr>
        <p:spPr/>
        <p:txBody>
          <a:bodyPr/>
          <a:lstStyle/>
          <a:p>
            <a:fld id="{C2690D92-CE22-4A38-9903-A22787655AAC}" type="slidenum">
              <a:rPr lang="en-GB" smtClean="0"/>
              <a:t>20</a:t>
            </a:fld>
            <a:endParaRPr lang="en-GB"/>
          </a:p>
        </p:txBody>
      </p:sp>
    </p:spTree>
    <p:extLst>
      <p:ext uri="{BB962C8B-B14F-4D97-AF65-F5344CB8AC3E}">
        <p14:creationId xmlns:p14="http://schemas.microsoft.com/office/powerpoint/2010/main" val="6059492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690D92-CE22-4A38-9903-A22787655AAC}" type="slidenum">
              <a:rPr lang="en-GB" smtClean="0"/>
              <a:t>21</a:t>
            </a:fld>
            <a:endParaRPr lang="en-GB"/>
          </a:p>
        </p:txBody>
      </p:sp>
    </p:spTree>
    <p:extLst>
      <p:ext uri="{BB962C8B-B14F-4D97-AF65-F5344CB8AC3E}">
        <p14:creationId xmlns:p14="http://schemas.microsoft.com/office/powerpoint/2010/main" val="35839206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3257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33954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79069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33047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02548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4073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75575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70981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47268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4471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688189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642100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393295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907173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036752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18566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11/3/2025</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6263898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3.jpg"/><Relationship Id="rId7" Type="http://schemas.openxmlformats.org/officeDocument/2006/relationships/diagramColors" Target="../diagrams/colors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govnet.co.uk/blog/the-top-benefits-of-partnering-with-the-uk-public-sector-for-your-busines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mt="0"/>
          </a:blip>
          <a:tile tx="0" ty="0" sx="100000" sy="100000" flip="none" algn="tl"/>
        </a:blipFill>
        <a:effectLst/>
      </p:bgPr>
    </p:bg>
    <p:spTree>
      <p:nvGrpSpPr>
        <p:cNvPr id="1" name=""/>
        <p:cNvGrpSpPr/>
        <p:nvPr/>
      </p:nvGrpSpPr>
      <p:grpSpPr>
        <a:xfrm>
          <a:off x="0" y="0"/>
          <a:ext cx="0" cy="0"/>
          <a:chOff x="0" y="0"/>
          <a:chExt cx="0" cy="0"/>
        </a:xfrm>
      </p:grpSpPr>
      <p:pic>
        <p:nvPicPr>
          <p:cNvPr id="53" name="Picture 52" descr="A logo for a book store&#10;&#10;AI-generated content may be incorrect.">
            <a:extLst>
              <a:ext uri="{FF2B5EF4-FFF2-40B4-BE49-F238E27FC236}">
                <a16:creationId xmlns:a16="http://schemas.microsoft.com/office/drawing/2014/main" id="{618C9397-C4BC-E66C-3040-FC1CFFCA3171}"/>
              </a:ext>
            </a:extLst>
          </p:cNvPr>
          <p:cNvPicPr>
            <a:picLocks noChangeAspect="1"/>
          </p:cNvPicPr>
          <p:nvPr/>
        </p:nvPicPr>
        <p:blipFill>
          <a:blip r:embed="rId4">
            <a:alphaModFix/>
          </a:blip>
          <a:stretch>
            <a:fillRect/>
          </a:stretch>
        </p:blipFill>
        <p:spPr>
          <a:xfrm>
            <a:off x="624198" y="0"/>
            <a:ext cx="6268972" cy="6654984"/>
          </a:xfrm>
          <a:prstGeom prst="rect">
            <a:avLst/>
          </a:prstGeom>
          <a:ln>
            <a:noFill/>
          </a:ln>
          <a:effectLst>
            <a:softEdge rad="635000"/>
          </a:effectLst>
        </p:spPr>
      </p:pic>
      <p:sp>
        <p:nvSpPr>
          <p:cNvPr id="2" name="Title 1"/>
          <p:cNvSpPr>
            <a:spLocks noGrp="1"/>
          </p:cNvSpPr>
          <p:nvPr>
            <p:ph type="ctrTitle"/>
          </p:nvPr>
        </p:nvSpPr>
        <p:spPr>
          <a:xfrm>
            <a:off x="5312722" y="-378792"/>
            <a:ext cx="3732955" cy="2915264"/>
          </a:xfrm>
        </p:spPr>
        <p:txBody>
          <a:bodyPr vert="horz" lIns="91440" tIns="45720" rIns="91440" bIns="45720" rtlCol="0" anchor="b">
            <a:normAutofit/>
          </a:bodyPr>
          <a:lstStyle/>
          <a:p>
            <a:pPr>
              <a:lnSpc>
                <a:spcPct val="90000"/>
              </a:lnSpc>
            </a:pPr>
            <a:r>
              <a:rPr lang="en-US" sz="1200" dirty="0">
                <a:solidFill>
                  <a:schemeClr val="accent2">
                    <a:lumMod val="50000"/>
                  </a:schemeClr>
                </a:solidFill>
              </a:rPr>
              <a:t>CERTHE BUSINESS SKILLS </a:t>
            </a:r>
            <a:br>
              <a:rPr lang="en-US" sz="1200" dirty="0">
                <a:solidFill>
                  <a:schemeClr val="accent2">
                    <a:lumMod val="50000"/>
                  </a:schemeClr>
                </a:solidFill>
              </a:rPr>
            </a:br>
            <a:r>
              <a:rPr lang="en-US" sz="1200" dirty="0">
                <a:solidFill>
                  <a:schemeClr val="accent2">
                    <a:lumMod val="50000"/>
                  </a:schemeClr>
                </a:solidFill>
              </a:rPr>
              <a:t>FOR THE WORKPLACE</a:t>
            </a:r>
            <a:br>
              <a:rPr lang="en-US" sz="1400" b="1" dirty="0">
                <a:solidFill>
                  <a:schemeClr val="accent2">
                    <a:lumMod val="50000"/>
                  </a:schemeClr>
                </a:solidFill>
              </a:rPr>
            </a:br>
            <a:r>
              <a:rPr lang="en-US" sz="1400" b="1" dirty="0">
                <a:solidFill>
                  <a:schemeClr val="accent2">
                    <a:lumMod val="50000"/>
                  </a:schemeClr>
                </a:solidFill>
              </a:rPr>
              <a:t>  </a:t>
            </a:r>
            <a:br>
              <a:rPr lang="en-US" sz="1400" b="1" dirty="0">
                <a:solidFill>
                  <a:schemeClr val="accent2">
                    <a:lumMod val="50000"/>
                  </a:schemeClr>
                </a:solidFill>
              </a:rPr>
            </a:br>
            <a:r>
              <a:rPr lang="en-US" sz="1400" b="1" dirty="0">
                <a:solidFill>
                  <a:schemeClr val="accent2">
                    <a:lumMod val="50000"/>
                  </a:schemeClr>
                </a:solidFill>
              </a:rPr>
              <a:t>ENTERPRISE AND ENTREPRENEURSHIP</a:t>
            </a:r>
            <a:br>
              <a:rPr lang="en-US" sz="1400" b="1" dirty="0">
                <a:solidFill>
                  <a:schemeClr val="accent2">
                    <a:lumMod val="50000"/>
                  </a:schemeClr>
                </a:solidFill>
              </a:rPr>
            </a:br>
            <a:r>
              <a:rPr lang="en-US" sz="1400" b="1" dirty="0">
                <a:solidFill>
                  <a:schemeClr val="accent2">
                    <a:lumMod val="50000"/>
                  </a:schemeClr>
                </a:solidFill>
              </a:rPr>
              <a:t> </a:t>
            </a:r>
            <a:br>
              <a:rPr lang="en-US" sz="1400" b="1" dirty="0">
                <a:solidFill>
                  <a:schemeClr val="accent2">
                    <a:lumMod val="50000"/>
                  </a:schemeClr>
                </a:solidFill>
              </a:rPr>
            </a:br>
            <a:r>
              <a:rPr lang="en-US" sz="1400" b="1" dirty="0">
                <a:solidFill>
                  <a:schemeClr val="accent2">
                    <a:lumMod val="50000"/>
                  </a:schemeClr>
                </a:solidFill>
              </a:rPr>
              <a:t>  </a:t>
            </a:r>
            <a:br>
              <a:rPr lang="en-US" sz="1400" b="1" dirty="0">
                <a:solidFill>
                  <a:schemeClr val="accent2">
                    <a:lumMod val="50000"/>
                  </a:schemeClr>
                </a:solidFill>
              </a:rPr>
            </a:br>
            <a:br>
              <a:rPr lang="en-US" sz="1400" b="1" dirty="0">
                <a:solidFill>
                  <a:schemeClr val="accent2">
                    <a:lumMod val="50000"/>
                  </a:schemeClr>
                </a:solidFill>
              </a:rPr>
            </a:br>
            <a:r>
              <a:rPr lang="en-US" sz="1400" b="1" dirty="0">
                <a:solidFill>
                  <a:schemeClr val="accent2">
                    <a:lumMod val="50000"/>
                  </a:schemeClr>
                </a:solidFill>
              </a:rPr>
              <a:t>TASK 2:</a:t>
            </a:r>
            <a:br>
              <a:rPr lang="en-US" sz="1400" b="1" dirty="0">
                <a:solidFill>
                  <a:schemeClr val="accent2">
                    <a:lumMod val="50000"/>
                  </a:schemeClr>
                </a:solidFill>
              </a:rPr>
            </a:br>
            <a:r>
              <a:rPr lang="en-US" sz="1400" b="1" dirty="0">
                <a:solidFill>
                  <a:schemeClr val="accent2">
                    <a:lumMod val="50000"/>
                  </a:schemeClr>
                </a:solidFill>
              </a:rPr>
              <a:t>PRESENTATION PITCH FOR THE DEVELOPMENT OF AN INNOVATIVE SPECIALIST ALTERNATIVE PROVISION BASED IN BIRMINGHAM</a:t>
            </a:r>
          </a:p>
        </p:txBody>
      </p:sp>
      <p:sp>
        <p:nvSpPr>
          <p:cNvPr id="51" name="TextBox 50">
            <a:extLst>
              <a:ext uri="{FF2B5EF4-FFF2-40B4-BE49-F238E27FC236}">
                <a16:creationId xmlns:a16="http://schemas.microsoft.com/office/drawing/2014/main" id="{E0743D77-F58B-FEF5-B788-B051026E6B3E}"/>
              </a:ext>
            </a:extLst>
          </p:cNvPr>
          <p:cNvSpPr txBox="1"/>
          <p:nvPr/>
        </p:nvSpPr>
        <p:spPr>
          <a:xfrm>
            <a:off x="5312722" y="5666844"/>
            <a:ext cx="3716592" cy="1096899"/>
          </a:xfrm>
          <a:prstGeom prst="rect">
            <a:avLst/>
          </a:prstGeom>
        </p:spPr>
        <p:txBody>
          <a:bodyPr vert="horz" lIns="91440" tIns="45720" rIns="91440" bIns="45720" rtlCol="0" anchor="t">
            <a:normAutofit fontScale="92500" lnSpcReduction="10000"/>
          </a:bodyPr>
          <a:lstStyle/>
          <a:p>
            <a:pPr algn="r">
              <a:lnSpc>
                <a:spcPct val="90000"/>
              </a:lnSpc>
              <a:spcBef>
                <a:spcPts val="1000"/>
              </a:spcBef>
              <a:buClr>
                <a:schemeClr val="accent1"/>
              </a:buClr>
              <a:buSzPct val="80000"/>
            </a:pPr>
            <a:r>
              <a:rPr lang="en-US" sz="1400" dirty="0">
                <a:solidFill>
                  <a:schemeClr val="accent2">
                    <a:lumMod val="50000"/>
                  </a:schemeClr>
                </a:solidFill>
              </a:rPr>
              <a:t>LECTURER: </a:t>
            </a:r>
            <a:r>
              <a:rPr lang="en-US" sz="1400" dirty="0" err="1">
                <a:solidFill>
                  <a:schemeClr val="accent2">
                    <a:lumMod val="50000"/>
                  </a:schemeClr>
                </a:solidFill>
              </a:rPr>
              <a:t>Mrs</a:t>
            </a:r>
            <a:r>
              <a:rPr lang="en-US" sz="1400" dirty="0">
                <a:solidFill>
                  <a:schemeClr val="accent2">
                    <a:lumMod val="50000"/>
                  </a:schemeClr>
                </a:solidFill>
              </a:rPr>
              <a:t> Taonga Kaonga </a:t>
            </a:r>
            <a:r>
              <a:rPr lang="en-US" sz="1400" dirty="0" err="1">
                <a:solidFill>
                  <a:schemeClr val="accent2">
                    <a:lumMod val="50000"/>
                  </a:schemeClr>
                </a:solidFill>
              </a:rPr>
              <a:t>Sobere-Snithers</a:t>
            </a:r>
            <a:br>
              <a:rPr lang="en-US" sz="1400" dirty="0">
                <a:solidFill>
                  <a:schemeClr val="accent2">
                    <a:lumMod val="50000"/>
                  </a:schemeClr>
                </a:solidFill>
              </a:rPr>
            </a:br>
            <a:r>
              <a:rPr lang="en-US" sz="1400" dirty="0">
                <a:solidFill>
                  <a:schemeClr val="accent2">
                    <a:lumMod val="50000"/>
                  </a:schemeClr>
                </a:solidFill>
              </a:rPr>
              <a:t>  </a:t>
            </a:r>
            <a:br>
              <a:rPr lang="en-US" sz="1400" dirty="0">
                <a:solidFill>
                  <a:schemeClr val="accent2">
                    <a:lumMod val="50000"/>
                  </a:schemeClr>
                </a:solidFill>
              </a:rPr>
            </a:br>
            <a:r>
              <a:rPr lang="en-US" sz="1400" dirty="0">
                <a:solidFill>
                  <a:schemeClr val="accent2">
                    <a:lumMod val="50000"/>
                  </a:schemeClr>
                </a:solidFill>
              </a:rPr>
              <a:t>MODULE CODE: LCLM 4006</a:t>
            </a:r>
          </a:p>
          <a:p>
            <a:pPr algn="r">
              <a:lnSpc>
                <a:spcPct val="90000"/>
              </a:lnSpc>
              <a:spcBef>
                <a:spcPts val="1000"/>
              </a:spcBef>
              <a:buClr>
                <a:schemeClr val="accent1"/>
              </a:buClr>
              <a:buSzPct val="80000"/>
            </a:pPr>
            <a:r>
              <a:rPr lang="en-US" sz="1400" dirty="0">
                <a:solidFill>
                  <a:schemeClr val="accent2">
                    <a:lumMod val="50000"/>
                  </a:schemeClr>
                </a:solidFill>
              </a:rPr>
              <a:t>BY TESENAI BERTRAM 2409077</a:t>
            </a:r>
            <a:br>
              <a:rPr lang="en-US" sz="1400" dirty="0">
                <a:solidFill>
                  <a:schemeClr val="accent2">
                    <a:lumMod val="50000"/>
                  </a:schemeClr>
                </a:solidFill>
              </a:rPr>
            </a:br>
            <a:endParaRPr lang="en-US" sz="1400" dirty="0">
              <a:solidFill>
                <a:schemeClr val="accent2">
                  <a:lumMod val="50000"/>
                </a:schemeClr>
              </a:solidFill>
            </a:endParaRPr>
          </a:p>
        </p:txBody>
      </p:sp>
      <p:pic>
        <p:nvPicPr>
          <p:cNvPr id="54" name="Picture 53" descr="University of Wales Trinity Saint David launches new digital ...">
            <a:extLst>
              <a:ext uri="{FF2B5EF4-FFF2-40B4-BE49-F238E27FC236}">
                <a16:creationId xmlns:a16="http://schemas.microsoft.com/office/drawing/2014/main" id="{8516A7A1-7CD4-4455-BE68-F1175C061B7A}"/>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5973373"/>
            <a:ext cx="1816100" cy="758366"/>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900" advTm="15575">
        <p14:warp dir="in"/>
      </p:transition>
    </mc:Choice>
    <mc:Fallback xmlns="">
      <p:transition spd="slow" advTm="155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CF8B8-9788-3FD7-118F-3F009E9DC2F2}"/>
              </a:ext>
            </a:extLst>
          </p:cNvPr>
          <p:cNvSpPr>
            <a:spLocks noGrp="1"/>
          </p:cNvSpPr>
          <p:nvPr>
            <p:ph type="title"/>
          </p:nvPr>
        </p:nvSpPr>
        <p:spPr/>
        <p:txBody>
          <a:bodyPr/>
          <a:lstStyle/>
          <a:p>
            <a:r>
              <a:rPr lang="en-GB" b="1" dirty="0"/>
              <a:t>Table of Contents</a:t>
            </a:r>
          </a:p>
        </p:txBody>
      </p:sp>
      <p:sp>
        <p:nvSpPr>
          <p:cNvPr id="7" name="Content Placeholder 4">
            <a:extLst>
              <a:ext uri="{FF2B5EF4-FFF2-40B4-BE49-F238E27FC236}">
                <a16:creationId xmlns:a16="http://schemas.microsoft.com/office/drawing/2014/main" id="{F7EA90B6-EAA8-CB4A-2940-85A61B29E384}"/>
              </a:ext>
            </a:extLst>
          </p:cNvPr>
          <p:cNvSpPr>
            <a:spLocks noGrp="1"/>
          </p:cNvSpPr>
          <p:nvPr>
            <p:ph idx="1"/>
          </p:nvPr>
        </p:nvSpPr>
        <p:spPr>
          <a:xfrm>
            <a:off x="609599" y="1479884"/>
            <a:ext cx="6347714" cy="5065295"/>
          </a:xfrm>
        </p:spPr>
        <p:txBody>
          <a:bodyPr>
            <a:normAutofit fontScale="85000" lnSpcReduction="20000"/>
          </a:bodyPr>
          <a:lstStyle/>
          <a:p>
            <a:pPr>
              <a:buAutoNum type="arabicPeriod"/>
            </a:pPr>
            <a:r>
              <a:rPr lang="en-GB" sz="1700" dirty="0">
                <a:solidFill>
                  <a:schemeClr val="accent2">
                    <a:lumMod val="50000"/>
                  </a:schemeClr>
                </a:solidFill>
              </a:rPr>
              <a:t>ABBREVIATION LIST</a:t>
            </a:r>
          </a:p>
          <a:p>
            <a:pPr>
              <a:buAutoNum type="arabicPeriod"/>
            </a:pPr>
            <a:r>
              <a:rPr lang="en-GB" sz="1700" dirty="0">
                <a:solidFill>
                  <a:schemeClr val="accent2">
                    <a:lumMod val="50000"/>
                  </a:schemeClr>
                </a:solidFill>
              </a:rPr>
              <a:t>OVERVIEW OF BUSINESS IDEA</a:t>
            </a:r>
          </a:p>
          <a:p>
            <a:pPr>
              <a:buAutoNum type="arabicPeriod"/>
            </a:pPr>
            <a:r>
              <a:rPr lang="en-GB" sz="1700" dirty="0">
                <a:solidFill>
                  <a:schemeClr val="accent2">
                    <a:lumMod val="50000"/>
                  </a:schemeClr>
                </a:solidFill>
              </a:rPr>
              <a:t>PRODUCTS AND SERVICES OFFERED</a:t>
            </a:r>
          </a:p>
          <a:p>
            <a:pPr>
              <a:buAutoNum type="arabicPeriod"/>
            </a:pPr>
            <a:r>
              <a:rPr lang="en-GB" sz="1700" dirty="0">
                <a:solidFill>
                  <a:schemeClr val="accent2">
                    <a:lumMod val="50000"/>
                  </a:schemeClr>
                </a:solidFill>
              </a:rPr>
              <a:t>LEGAL FORMAT AND MANAGEMENT STRUCTURE</a:t>
            </a:r>
          </a:p>
          <a:p>
            <a:pPr>
              <a:buAutoNum type="arabicPeriod"/>
            </a:pPr>
            <a:r>
              <a:rPr lang="en-GB" sz="1700" dirty="0">
                <a:solidFill>
                  <a:schemeClr val="accent2">
                    <a:lumMod val="50000"/>
                  </a:schemeClr>
                </a:solidFill>
              </a:rPr>
              <a:t>THE REINTEGRATION PATHWAY</a:t>
            </a:r>
          </a:p>
          <a:p>
            <a:pPr>
              <a:buAutoNum type="arabicPeriod"/>
            </a:pPr>
            <a:r>
              <a:rPr lang="en-GB" sz="1700" dirty="0">
                <a:solidFill>
                  <a:schemeClr val="accent2">
                    <a:lumMod val="50000"/>
                  </a:schemeClr>
                </a:solidFill>
              </a:rPr>
              <a:t>ENVIRONMENTAL ANALYSIS</a:t>
            </a:r>
          </a:p>
          <a:p>
            <a:pPr lvl="1">
              <a:buAutoNum type="arabicPeriod"/>
            </a:pPr>
            <a:r>
              <a:rPr lang="en-GB" sz="1700" dirty="0">
                <a:solidFill>
                  <a:schemeClr val="accent2"/>
                </a:solidFill>
              </a:rPr>
              <a:t>PESTEL</a:t>
            </a:r>
          </a:p>
          <a:p>
            <a:pPr lvl="1">
              <a:buAutoNum type="arabicPeriod"/>
            </a:pPr>
            <a:r>
              <a:rPr lang="en-GB" sz="1700" dirty="0">
                <a:solidFill>
                  <a:schemeClr val="accent2"/>
                </a:solidFill>
              </a:rPr>
              <a:t>SWOT </a:t>
            </a:r>
          </a:p>
          <a:p>
            <a:pPr>
              <a:buFont typeface="+mj-lt"/>
              <a:buAutoNum type="arabicPeriod"/>
            </a:pPr>
            <a:r>
              <a:rPr lang="en-GB" sz="1700" dirty="0">
                <a:solidFill>
                  <a:schemeClr val="accent2">
                    <a:lumMod val="50000"/>
                  </a:schemeClr>
                </a:solidFill>
              </a:rPr>
              <a:t>MARKETING STRATEGY</a:t>
            </a:r>
          </a:p>
          <a:p>
            <a:pPr lvl="1" indent="-342900">
              <a:buFont typeface="+mj-lt"/>
              <a:buAutoNum type="arabicPeriod"/>
            </a:pPr>
            <a:r>
              <a:rPr lang="en-GB" sz="1700" dirty="0">
                <a:solidFill>
                  <a:schemeClr val="accent2">
                    <a:lumMod val="50000"/>
                  </a:schemeClr>
                </a:solidFill>
              </a:rPr>
              <a:t> </a:t>
            </a:r>
            <a:r>
              <a:rPr lang="en-GB" sz="1700" dirty="0">
                <a:solidFill>
                  <a:schemeClr val="accent2"/>
                </a:solidFill>
              </a:rPr>
              <a:t>B2B</a:t>
            </a:r>
          </a:p>
          <a:p>
            <a:pPr lvl="1" indent="-342900">
              <a:buFont typeface="+mj-lt"/>
              <a:buAutoNum type="arabicPeriod"/>
            </a:pPr>
            <a:r>
              <a:rPr lang="en-GB" sz="1700" dirty="0">
                <a:solidFill>
                  <a:schemeClr val="accent2"/>
                </a:solidFill>
              </a:rPr>
              <a:t>THE REINTEGRATION PATHWAY</a:t>
            </a:r>
          </a:p>
          <a:p>
            <a:pPr lvl="1" indent="-342900">
              <a:buFont typeface="+mj-lt"/>
              <a:buAutoNum type="arabicPeriod"/>
            </a:pPr>
            <a:r>
              <a:rPr lang="en-GB" sz="1700" dirty="0">
                <a:solidFill>
                  <a:schemeClr val="accent2"/>
                </a:solidFill>
              </a:rPr>
              <a:t>POSITONING AND BRANDING</a:t>
            </a:r>
          </a:p>
          <a:p>
            <a:pPr>
              <a:buFont typeface="+mj-lt"/>
              <a:buAutoNum type="arabicPeriod"/>
            </a:pPr>
            <a:r>
              <a:rPr lang="en-GB" sz="1700" dirty="0">
                <a:solidFill>
                  <a:schemeClr val="accent2">
                    <a:lumMod val="50000"/>
                  </a:schemeClr>
                </a:solidFill>
              </a:rPr>
              <a:t>FUNDING REQUIREMENTS AND RESOURCES</a:t>
            </a:r>
          </a:p>
          <a:p>
            <a:pPr>
              <a:buFont typeface="+mj-lt"/>
              <a:buAutoNum type="arabicPeriod"/>
            </a:pPr>
            <a:r>
              <a:rPr lang="en-GB" sz="1700" dirty="0">
                <a:solidFill>
                  <a:schemeClr val="accent2">
                    <a:lumMod val="50000"/>
                  </a:schemeClr>
                </a:solidFill>
              </a:rPr>
              <a:t>STARTUP EXPENSES</a:t>
            </a:r>
          </a:p>
          <a:p>
            <a:pPr>
              <a:buFont typeface="+mj-lt"/>
              <a:buAutoNum type="arabicPeriod"/>
            </a:pPr>
            <a:r>
              <a:rPr lang="en-GB" sz="1700" dirty="0">
                <a:solidFill>
                  <a:schemeClr val="accent2">
                    <a:lumMod val="50000"/>
                  </a:schemeClr>
                </a:solidFill>
              </a:rPr>
              <a:t>1 MONTH CASH FLOW FORECAST</a:t>
            </a:r>
          </a:p>
          <a:p>
            <a:pPr>
              <a:buFont typeface="+mj-lt"/>
              <a:buAutoNum type="arabicPeriod"/>
            </a:pPr>
            <a:r>
              <a:rPr lang="en-GB" sz="1700" dirty="0">
                <a:solidFill>
                  <a:schemeClr val="accent2">
                    <a:lumMod val="50000"/>
                  </a:schemeClr>
                </a:solidFill>
              </a:rPr>
              <a:t>REFERENCES</a:t>
            </a:r>
          </a:p>
          <a:p>
            <a:pPr lvl="1" indent="-342900">
              <a:buFont typeface="+mj-lt"/>
              <a:buAutoNum type="arabicPeriod"/>
            </a:pPr>
            <a:endParaRPr lang="en-GB" dirty="0"/>
          </a:p>
          <a:p>
            <a:pPr>
              <a:buFont typeface="+mj-lt"/>
              <a:buAutoNum type="arabicPeriod"/>
            </a:pPr>
            <a:endParaRPr lang="en-GB" dirty="0"/>
          </a:p>
          <a:p>
            <a:pPr>
              <a:buAutoNum type="arabicPeriod"/>
            </a:pPr>
            <a:endParaRPr lang="en-GB" dirty="0"/>
          </a:p>
          <a:p>
            <a:pPr>
              <a:buAutoNum type="arabicPeriod"/>
            </a:pPr>
            <a:endParaRPr lang="en-GB" dirty="0"/>
          </a:p>
          <a:p>
            <a:endParaRPr lang="en-GB" dirty="0"/>
          </a:p>
        </p:txBody>
      </p:sp>
    </p:spTree>
    <p:extLst>
      <p:ext uri="{BB962C8B-B14F-4D97-AF65-F5344CB8AC3E}">
        <p14:creationId xmlns:p14="http://schemas.microsoft.com/office/powerpoint/2010/main" val="8116356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25182">
        <p15:prstTrans prst="wind"/>
      </p:transition>
    </mc:Choice>
    <mc:Fallback xmlns="">
      <p:transition spd="slow" advTm="25182">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309CA-562C-4576-93C7-C93FEA5E9E7C}"/>
              </a:ext>
            </a:extLst>
          </p:cNvPr>
          <p:cNvSpPr>
            <a:spLocks noGrp="1"/>
          </p:cNvSpPr>
          <p:nvPr>
            <p:ph type="title"/>
          </p:nvPr>
        </p:nvSpPr>
        <p:spPr>
          <a:xfrm>
            <a:off x="362546" y="2150534"/>
            <a:ext cx="3006437" cy="1278466"/>
          </a:xfrm>
        </p:spPr>
        <p:txBody>
          <a:bodyPr>
            <a:normAutofit/>
          </a:bodyPr>
          <a:lstStyle/>
          <a:p>
            <a:r>
              <a:rPr lang="en-GB" sz="3600" b="1" dirty="0"/>
              <a:t>Abbreviation List</a:t>
            </a:r>
          </a:p>
        </p:txBody>
      </p:sp>
      <p:graphicFrame>
        <p:nvGraphicFramePr>
          <p:cNvPr id="5" name="Content Placeholder 4">
            <a:extLst>
              <a:ext uri="{FF2B5EF4-FFF2-40B4-BE49-F238E27FC236}">
                <a16:creationId xmlns:a16="http://schemas.microsoft.com/office/drawing/2014/main" id="{D42375AE-0AE4-6A30-FB06-E4667BB62C20}"/>
              </a:ext>
            </a:extLst>
          </p:cNvPr>
          <p:cNvGraphicFramePr>
            <a:graphicFrameLocks noGrp="1"/>
          </p:cNvGraphicFramePr>
          <p:nvPr>
            <p:ph idx="1"/>
            <p:extLst>
              <p:ext uri="{D42A27DB-BD31-4B8C-83A1-F6EECF244321}">
                <p14:modId xmlns:p14="http://schemas.microsoft.com/office/powerpoint/2010/main" val="2517251172"/>
              </p:ext>
            </p:extLst>
          </p:nvPr>
        </p:nvGraphicFramePr>
        <p:xfrm>
          <a:off x="3368983" y="396240"/>
          <a:ext cx="5611093" cy="6065520"/>
        </p:xfrm>
        <a:graphic>
          <a:graphicData uri="http://schemas.openxmlformats.org/drawingml/2006/table">
            <a:tbl>
              <a:tblPr firstRow="1" bandRow="1">
                <a:tableStyleId>{5C22544A-7EE6-4342-B048-85BDC9FD1C3A}</a:tableStyleId>
              </a:tblPr>
              <a:tblGrid>
                <a:gridCol w="2301587">
                  <a:extLst>
                    <a:ext uri="{9D8B030D-6E8A-4147-A177-3AD203B41FA5}">
                      <a16:colId xmlns:a16="http://schemas.microsoft.com/office/drawing/2014/main" val="2256179653"/>
                    </a:ext>
                  </a:extLst>
                </a:gridCol>
                <a:gridCol w="3309506">
                  <a:extLst>
                    <a:ext uri="{9D8B030D-6E8A-4147-A177-3AD203B41FA5}">
                      <a16:colId xmlns:a16="http://schemas.microsoft.com/office/drawing/2014/main" val="1647726307"/>
                    </a:ext>
                  </a:extLst>
                </a:gridCol>
              </a:tblGrid>
              <a:tr h="283704">
                <a:tc>
                  <a:txBody>
                    <a:bodyPr/>
                    <a:lstStyle/>
                    <a:p>
                      <a:r>
                        <a:rPr lang="en-GB" sz="1400" dirty="0"/>
                        <a:t>ABBREVIATION</a:t>
                      </a:r>
                    </a:p>
                  </a:txBody>
                  <a:tcPr>
                    <a:lnB w="38100" cmpd="sng">
                      <a:noFill/>
                    </a:lnB>
                  </a:tcPr>
                </a:tc>
                <a:tc>
                  <a:txBody>
                    <a:bodyPr/>
                    <a:lstStyle/>
                    <a:p>
                      <a:r>
                        <a:rPr lang="en-GB" sz="1400" dirty="0"/>
                        <a:t>MEANING</a:t>
                      </a:r>
                    </a:p>
                  </a:txBody>
                  <a:tcPr>
                    <a:lnB w="38100" cmpd="sng">
                      <a:noFill/>
                    </a:lnB>
                  </a:tcPr>
                </a:tc>
                <a:extLst>
                  <a:ext uri="{0D108BD9-81ED-4DB2-BD59-A6C34878D82A}">
                    <a16:rowId xmlns:a16="http://schemas.microsoft.com/office/drawing/2014/main" val="1890362112"/>
                  </a:ext>
                </a:extLst>
              </a:tr>
              <a:tr h="227921">
                <a:tc>
                  <a:txBody>
                    <a:bodyPr/>
                    <a:lstStyle/>
                    <a:p>
                      <a:r>
                        <a:rPr lang="en-GB" sz="1200" b="1" dirty="0"/>
                        <a:t>AP</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r>
                        <a:rPr lang="en-GB" sz="1200" b="1" dirty="0"/>
                        <a:t>Alternative Provision</a:t>
                      </a:r>
                    </a:p>
                  </a:txBody>
                  <a:tcP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31292651"/>
                  </a:ext>
                </a:extLst>
              </a:tr>
              <a:tr h="236420">
                <a:tc>
                  <a:txBody>
                    <a:bodyPr/>
                    <a:lstStyle/>
                    <a:p>
                      <a:r>
                        <a:rPr lang="en-GB" sz="1200" b="1" dirty="0"/>
                        <a:t>ASD</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Autism Spectrum Disorder</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061755721"/>
                  </a:ext>
                </a:extLst>
              </a:tr>
              <a:tr h="236420">
                <a:tc>
                  <a:txBody>
                    <a:bodyPr/>
                    <a:lstStyle/>
                    <a:p>
                      <a:r>
                        <a:rPr lang="en-GB" sz="1200" b="1" dirty="0"/>
                        <a:t>CEO</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Chief Executive Officer</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61006553"/>
                  </a:ext>
                </a:extLst>
              </a:tr>
              <a:tr h="252749">
                <a:tc>
                  <a:txBody>
                    <a:bodyPr/>
                    <a:lstStyle/>
                    <a:p>
                      <a:r>
                        <a:rPr lang="en-GB" sz="1200" b="1" dirty="0"/>
                        <a:t>CIC</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Community Interest Company </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795760871"/>
                  </a:ext>
                </a:extLst>
              </a:tr>
              <a:tr h="227921">
                <a:tc>
                  <a:txBody>
                    <a:bodyPr/>
                    <a:lstStyle/>
                    <a:p>
                      <a:r>
                        <a:rPr lang="en-GB" sz="1200" b="1" dirty="0"/>
                        <a:t>CSR</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Corporate Social Responsibility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034692943"/>
                  </a:ext>
                </a:extLst>
              </a:tr>
              <a:tr h="236420">
                <a:tc>
                  <a:txBody>
                    <a:bodyPr/>
                    <a:lstStyle/>
                    <a:p>
                      <a:r>
                        <a:rPr lang="en-GB" sz="1200" b="1" dirty="0"/>
                        <a:t>DfE</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Department For Education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05311209"/>
                  </a:ext>
                </a:extLst>
              </a:tr>
              <a:tr h="250075">
                <a:tc>
                  <a:txBody>
                    <a:bodyPr/>
                    <a:lstStyle/>
                    <a:p>
                      <a:r>
                        <a:rPr lang="en-GB" sz="1200" b="1" dirty="0"/>
                        <a:t>EHCP</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Educational, Health and Care Plan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774558259"/>
                  </a:ext>
                </a:extLst>
              </a:tr>
              <a:tr h="236420">
                <a:tc>
                  <a:txBody>
                    <a:bodyPr/>
                    <a:lstStyle/>
                    <a:p>
                      <a:r>
                        <a:rPr lang="en-GB" sz="1200" b="1" dirty="0"/>
                        <a:t>GMB</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Google My Business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936060968"/>
                  </a:ext>
                </a:extLst>
              </a:tr>
              <a:tr h="236420">
                <a:tc>
                  <a:txBody>
                    <a:bodyPr/>
                    <a:lstStyle/>
                    <a:p>
                      <a:r>
                        <a:rPr lang="en-GB" sz="1200" b="1" dirty="0"/>
                        <a:t>HR</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Human Resources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00457865"/>
                  </a:ext>
                </a:extLst>
              </a:tr>
              <a:tr h="236420">
                <a:tc>
                  <a:txBody>
                    <a:bodyPr/>
                    <a:lstStyle/>
                    <a:p>
                      <a:r>
                        <a:rPr lang="en-GB" sz="1200" b="1" dirty="0"/>
                        <a:t>ITP</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Individual Treatment Plan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4129337721"/>
                  </a:ext>
                </a:extLst>
              </a:tr>
              <a:tr h="236420">
                <a:tc>
                  <a:txBody>
                    <a:bodyPr/>
                    <a:lstStyle/>
                    <a:p>
                      <a:r>
                        <a:rPr lang="en-GB" sz="1200" b="1" dirty="0"/>
                        <a:t>LA</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Local Authority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35071645"/>
                  </a:ext>
                </a:extLst>
              </a:tr>
              <a:tr h="209071">
                <a:tc>
                  <a:txBody>
                    <a:bodyPr/>
                    <a:lstStyle/>
                    <a:p>
                      <a:r>
                        <a:rPr lang="en-GB" sz="1200" b="1" dirty="0" err="1"/>
                        <a:t>Ofstead</a:t>
                      </a:r>
                      <a:endParaRPr lang="en-GB" sz="1200" b="1"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Office for Standards in Education, Children’s Services and Skills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104239997"/>
                  </a:ext>
                </a:extLst>
              </a:tr>
              <a:tr h="421773">
                <a:tc>
                  <a:txBody>
                    <a:bodyPr/>
                    <a:lstStyle/>
                    <a:p>
                      <a:r>
                        <a:rPr lang="en-GB" sz="1200" b="1" dirty="0"/>
                        <a:t>PESTEL</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Political, Economic, Social, Technological, Environmental and Legal</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615680198"/>
                  </a:ext>
                </a:extLst>
              </a:tr>
              <a:tr h="255402">
                <a:tc>
                  <a:txBody>
                    <a:bodyPr/>
                    <a:lstStyle/>
                    <a:p>
                      <a:r>
                        <a:rPr lang="en-GB" sz="1200" b="1" dirty="0"/>
                        <a:t>SEMH</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Social, Emotional and Mental Health</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93911201"/>
                  </a:ext>
                </a:extLst>
              </a:tr>
              <a:tr h="236420">
                <a:tc>
                  <a:txBody>
                    <a:bodyPr/>
                    <a:lstStyle/>
                    <a:p>
                      <a:r>
                        <a:rPr lang="en-GB" sz="1200" b="1" dirty="0"/>
                        <a:t>SEN</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Special Educational Needs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22228388"/>
                  </a:ext>
                </a:extLst>
              </a:tr>
              <a:tr h="256045">
                <a:tc>
                  <a:txBody>
                    <a:bodyPr/>
                    <a:lstStyle/>
                    <a:p>
                      <a:r>
                        <a:rPr lang="en-GB" sz="1200" b="1" dirty="0"/>
                        <a:t>SENCO</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Special Educational Needs Coordinator</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079902566"/>
                  </a:ext>
                </a:extLst>
              </a:tr>
              <a:tr h="241450">
                <a:tc>
                  <a:txBody>
                    <a:bodyPr/>
                    <a:lstStyle/>
                    <a:p>
                      <a:r>
                        <a:rPr lang="en-GB" sz="1200" b="1" dirty="0"/>
                        <a:t>SEND</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Special educational Needs and Disability</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41739982"/>
                  </a:ext>
                </a:extLst>
              </a:tr>
              <a:tr h="227921">
                <a:tc>
                  <a:txBody>
                    <a:bodyPr/>
                    <a:lstStyle/>
                    <a:p>
                      <a:r>
                        <a:rPr lang="en-GB" sz="1200" b="1" dirty="0"/>
                        <a:t>SPD</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Sensory Processing Disorder</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50258010"/>
                  </a:ext>
                </a:extLst>
              </a:tr>
              <a:tr h="0">
                <a:tc>
                  <a:txBody>
                    <a:bodyPr/>
                    <a:lstStyle/>
                    <a:p>
                      <a:r>
                        <a:rPr lang="en-GB" sz="1200" b="1" dirty="0"/>
                        <a:t>SWOT</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r>
                        <a:rPr lang="en-GB" sz="1200" b="1" dirty="0"/>
                        <a:t>Strengths, Weaknesses, Opportunities, Threats</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776160644"/>
                  </a:ext>
                </a:extLst>
              </a:tr>
            </a:tbl>
          </a:graphicData>
        </a:graphic>
      </p:graphicFrame>
    </p:spTree>
    <p:extLst>
      <p:ext uri="{BB962C8B-B14F-4D97-AF65-F5344CB8AC3E}">
        <p14:creationId xmlns:p14="http://schemas.microsoft.com/office/powerpoint/2010/main" val="1387817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5122A-D968-C295-EE42-554A94188A93}"/>
              </a:ext>
            </a:extLst>
          </p:cNvPr>
          <p:cNvSpPr>
            <a:spLocks noGrp="1"/>
          </p:cNvSpPr>
          <p:nvPr>
            <p:ph type="title"/>
          </p:nvPr>
        </p:nvSpPr>
        <p:spPr/>
        <p:txBody>
          <a:bodyPr/>
          <a:lstStyle/>
          <a:p>
            <a:r>
              <a:rPr lang="en-GB" b="1" dirty="0"/>
              <a:t>Meet Malachi…</a:t>
            </a:r>
          </a:p>
        </p:txBody>
      </p:sp>
      <p:pic>
        <p:nvPicPr>
          <p:cNvPr id="8" name="Picture 7" descr="A person in a green sweater sitting at a desk&#10;&#10;AI-generated content may be incorrect.">
            <a:extLst>
              <a:ext uri="{FF2B5EF4-FFF2-40B4-BE49-F238E27FC236}">
                <a16:creationId xmlns:a16="http://schemas.microsoft.com/office/drawing/2014/main" id="{01DC93BF-D6C2-5C49-DDF3-D60BF45F8308}"/>
              </a:ext>
            </a:extLst>
          </p:cNvPr>
          <p:cNvPicPr>
            <a:picLocks noChangeAspect="1"/>
          </p:cNvPicPr>
          <p:nvPr/>
        </p:nvPicPr>
        <p:blipFill>
          <a:blip r:embed="rId3"/>
          <a:srcRect t="31375" r="4513" b="15554"/>
          <a:stretch>
            <a:fillRect/>
          </a:stretch>
        </p:blipFill>
        <p:spPr>
          <a:xfrm>
            <a:off x="4572000" y="1930400"/>
            <a:ext cx="3131891" cy="3639530"/>
          </a:xfrm>
          <a:prstGeom prst="rect">
            <a:avLst/>
          </a:prstGeom>
          <a:effectLst>
            <a:softEdge rad="635000"/>
          </a:effectLst>
        </p:spPr>
      </p:pic>
      <p:sp>
        <p:nvSpPr>
          <p:cNvPr id="9" name="TextBox 8">
            <a:extLst>
              <a:ext uri="{FF2B5EF4-FFF2-40B4-BE49-F238E27FC236}">
                <a16:creationId xmlns:a16="http://schemas.microsoft.com/office/drawing/2014/main" id="{9DBE045E-C880-67BE-8F52-1DCE26637724}"/>
              </a:ext>
            </a:extLst>
          </p:cNvPr>
          <p:cNvSpPr txBox="1"/>
          <p:nvPr/>
        </p:nvSpPr>
        <p:spPr>
          <a:xfrm>
            <a:off x="609599" y="1400629"/>
            <a:ext cx="3860143" cy="5047536"/>
          </a:xfrm>
          <a:prstGeom prst="rect">
            <a:avLst/>
          </a:prstGeom>
          <a:solidFill>
            <a:schemeClr val="accent1">
              <a:lumMod val="60000"/>
              <a:lumOff val="40000"/>
            </a:schemeClr>
          </a:solidFill>
        </p:spPr>
        <p:txBody>
          <a:bodyPr wrap="square" rtlCol="0">
            <a:spAutoFit/>
          </a:bodyPr>
          <a:lstStyle/>
          <a:p>
            <a:r>
              <a:rPr lang="en-GB" sz="1600" b="1" dirty="0">
                <a:solidFill>
                  <a:schemeClr val="bg1"/>
                </a:solidFill>
              </a:rPr>
              <a:t>Demographics</a:t>
            </a:r>
          </a:p>
          <a:p>
            <a:pPr marL="285750" indent="-285750">
              <a:buFont typeface="Arial" panose="020B0604020202020204" pitchFamily="34" charset="0"/>
              <a:buChar char="•"/>
            </a:pPr>
            <a:r>
              <a:rPr lang="en-GB" sz="1600" dirty="0"/>
              <a:t>Age 11</a:t>
            </a:r>
          </a:p>
          <a:p>
            <a:pPr marL="285750" indent="-285750">
              <a:buFont typeface="Arial" panose="020B0604020202020204" pitchFamily="34" charset="0"/>
              <a:buChar char="•"/>
            </a:pPr>
            <a:r>
              <a:rPr lang="en-GB" sz="1600" dirty="0"/>
              <a:t>Previously known to social services due to father’s alcoholism</a:t>
            </a:r>
          </a:p>
          <a:p>
            <a:pPr marL="285750" indent="-285750">
              <a:buFont typeface="Arial" panose="020B0604020202020204" pitchFamily="34" charset="0"/>
              <a:buChar char="•"/>
            </a:pPr>
            <a:r>
              <a:rPr lang="en-GB" sz="1600" dirty="0"/>
              <a:t>Excluded due to unmet SEMH needs</a:t>
            </a:r>
          </a:p>
          <a:p>
            <a:pPr marL="285750" indent="-285750">
              <a:buFont typeface="Arial" panose="020B0604020202020204" pitchFamily="34" charset="0"/>
              <a:buChar char="•"/>
            </a:pPr>
            <a:r>
              <a:rPr lang="en-GB" sz="1600" dirty="0"/>
              <a:t>Diagnosed ASD/ SPD </a:t>
            </a:r>
          </a:p>
          <a:p>
            <a:r>
              <a:rPr lang="en-GB" sz="1600" b="1" dirty="0">
                <a:solidFill>
                  <a:schemeClr val="bg1"/>
                </a:solidFill>
              </a:rPr>
              <a:t>Psychographics</a:t>
            </a:r>
          </a:p>
          <a:p>
            <a:pPr marL="285750" indent="-285750">
              <a:buFont typeface="Arial" panose="020B0604020202020204" pitchFamily="34" charset="0"/>
              <a:buChar char="•"/>
            </a:pPr>
            <a:r>
              <a:rPr lang="en-GB" sz="1600" dirty="0"/>
              <a:t>Wants safety, inclusion and academic success</a:t>
            </a:r>
          </a:p>
          <a:p>
            <a:pPr marL="285750" indent="-285750">
              <a:buFont typeface="Arial" panose="020B0604020202020204" pitchFamily="34" charset="0"/>
              <a:buChar char="•"/>
            </a:pPr>
            <a:r>
              <a:rPr lang="en-GB" sz="1600" dirty="0"/>
              <a:t>Anxious, negative view of authority</a:t>
            </a:r>
          </a:p>
          <a:p>
            <a:pPr marL="285750" indent="-285750">
              <a:buFont typeface="Arial" panose="020B0604020202020204" pitchFamily="34" charset="0"/>
              <a:buChar char="•"/>
            </a:pPr>
            <a:r>
              <a:rPr lang="en-GB" sz="1600" dirty="0"/>
              <a:t>Withdrawn, hypervigilant, low self-esteem</a:t>
            </a:r>
          </a:p>
          <a:p>
            <a:r>
              <a:rPr lang="en-GB" sz="1600" b="1" dirty="0">
                <a:solidFill>
                  <a:schemeClr val="bg1"/>
                </a:solidFill>
              </a:rPr>
              <a:t>Behaviour</a:t>
            </a:r>
          </a:p>
          <a:p>
            <a:pPr marL="285750" indent="-285750">
              <a:buFont typeface="Arial" panose="020B0604020202020204" pitchFamily="34" charset="0"/>
              <a:buChar char="•"/>
            </a:pPr>
            <a:r>
              <a:rPr lang="en-GB" sz="1600" dirty="0"/>
              <a:t>Previous exclusion, frequent absences</a:t>
            </a:r>
          </a:p>
          <a:p>
            <a:pPr marL="285750" indent="-285750">
              <a:buFont typeface="Arial" panose="020B0604020202020204" pitchFamily="34" charset="0"/>
              <a:buChar char="•"/>
            </a:pPr>
            <a:r>
              <a:rPr lang="en-GB" sz="1600" dirty="0"/>
              <a:t>Struggles in traditional settings, prefers a therapeutic approach</a:t>
            </a:r>
          </a:p>
          <a:p>
            <a:pPr marL="285750" indent="-285750">
              <a:buFont typeface="Arial" panose="020B0604020202020204" pitchFamily="34" charset="0"/>
              <a:buChar char="•"/>
            </a:pPr>
            <a:r>
              <a:rPr lang="en-GB" sz="1600" dirty="0"/>
              <a:t>May display aggressive behaviour or difficulty socialising</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4640579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53102">
        <p15:prstTrans prst="wind"/>
      </p:transition>
    </mc:Choice>
    <mc:Fallback xmlns="">
      <p:transition spd="slow" advTm="53102">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4335A-F95D-C810-A688-5EC291E7F904}"/>
              </a:ext>
            </a:extLst>
          </p:cNvPr>
          <p:cNvSpPr>
            <a:spLocks noGrp="1"/>
          </p:cNvSpPr>
          <p:nvPr>
            <p:ph type="title"/>
          </p:nvPr>
        </p:nvSpPr>
        <p:spPr/>
        <p:txBody>
          <a:bodyPr/>
          <a:lstStyle/>
          <a:p>
            <a:r>
              <a:rPr lang="en-GB" b="1" dirty="0"/>
              <a:t>The Harsh Truths…</a:t>
            </a:r>
          </a:p>
        </p:txBody>
      </p:sp>
      <p:sp>
        <p:nvSpPr>
          <p:cNvPr id="3" name="Content Placeholder 2">
            <a:extLst>
              <a:ext uri="{FF2B5EF4-FFF2-40B4-BE49-F238E27FC236}">
                <a16:creationId xmlns:a16="http://schemas.microsoft.com/office/drawing/2014/main" id="{279F3C5A-04AF-2C6D-D861-F8D799E9F8A1}"/>
              </a:ext>
            </a:extLst>
          </p:cNvPr>
          <p:cNvSpPr>
            <a:spLocks noGrp="1"/>
          </p:cNvSpPr>
          <p:nvPr>
            <p:ph idx="1"/>
          </p:nvPr>
        </p:nvSpPr>
        <p:spPr>
          <a:xfrm>
            <a:off x="609598" y="1612232"/>
            <a:ext cx="7415465" cy="4836694"/>
          </a:xfrm>
        </p:spPr>
        <p:txBody>
          <a:bodyPr>
            <a:normAutofit/>
          </a:bodyPr>
          <a:lstStyle/>
          <a:p>
            <a:r>
              <a:rPr lang="en-GB" b="1" dirty="0">
                <a:solidFill>
                  <a:schemeClr val="accent2"/>
                </a:solidFill>
              </a:rPr>
              <a:t>85% </a:t>
            </a:r>
            <a:r>
              <a:rPr lang="en-GB" b="1" dirty="0"/>
              <a:t>of boys </a:t>
            </a:r>
            <a:r>
              <a:rPr lang="en-GB" dirty="0"/>
              <a:t>in Youth Offender Institutions had been excluded from school (Centre for Young Lives, 2018)</a:t>
            </a:r>
          </a:p>
          <a:p>
            <a:r>
              <a:rPr lang="en-GB" dirty="0"/>
              <a:t>The DFE estimates </a:t>
            </a:r>
            <a:r>
              <a:rPr lang="en-GB" b="1" dirty="0">
                <a:solidFill>
                  <a:schemeClr val="accent2"/>
                </a:solidFill>
              </a:rPr>
              <a:t>3,500</a:t>
            </a:r>
            <a:r>
              <a:rPr lang="en-GB" dirty="0"/>
              <a:t> children were missing out on education during 2023 (DfE, 2023) </a:t>
            </a:r>
            <a:r>
              <a:rPr lang="en-GB" dirty="0">
                <a:solidFill>
                  <a:schemeClr val="accent2"/>
                </a:solidFill>
              </a:rPr>
              <a:t>82% </a:t>
            </a:r>
            <a:r>
              <a:rPr lang="en-GB" dirty="0"/>
              <a:t>were due to exclusion, trauma or unmet needs (OCC, 2024)</a:t>
            </a:r>
          </a:p>
          <a:p>
            <a:r>
              <a:rPr lang="en-GB" dirty="0"/>
              <a:t>There is currently only </a:t>
            </a:r>
            <a:r>
              <a:rPr lang="en-GB" b="1" dirty="0">
                <a:solidFill>
                  <a:schemeClr val="accent2"/>
                </a:solidFill>
              </a:rPr>
              <a:t>one </a:t>
            </a:r>
            <a:r>
              <a:rPr lang="en-GB" dirty="0"/>
              <a:t>alternative provision in Birmingham for 5-11-year-olds with a capacity of </a:t>
            </a:r>
            <a:r>
              <a:rPr lang="en-GB" b="1" dirty="0">
                <a:solidFill>
                  <a:schemeClr val="accent2"/>
                </a:solidFill>
              </a:rPr>
              <a:t>480</a:t>
            </a:r>
            <a:r>
              <a:rPr lang="en-GB" dirty="0"/>
              <a:t> children.*</a:t>
            </a:r>
          </a:p>
          <a:p>
            <a:r>
              <a:rPr lang="en-GB" b="1" dirty="0">
                <a:solidFill>
                  <a:schemeClr val="accent2"/>
                </a:solidFill>
              </a:rPr>
              <a:t>75% </a:t>
            </a:r>
            <a:r>
              <a:rPr lang="en-GB" dirty="0"/>
              <a:t>of parents feel school fails to prepare children for real life (OCC, 2024)</a:t>
            </a:r>
          </a:p>
          <a:p>
            <a:r>
              <a:rPr lang="en-GB" dirty="0"/>
              <a:t>Therapeutic settings for students with complex needs recorded a </a:t>
            </a:r>
            <a:r>
              <a:rPr lang="en-GB" b="1" dirty="0">
                <a:solidFill>
                  <a:schemeClr val="accent2"/>
                </a:solidFill>
              </a:rPr>
              <a:t>90% </a:t>
            </a:r>
            <a:r>
              <a:rPr lang="en-GB" dirty="0"/>
              <a:t>increase in educational engagement due to a more supportive environment (Smith, </a:t>
            </a:r>
            <a:r>
              <a:rPr lang="en-GB" dirty="0" err="1"/>
              <a:t>Janbakhsh</a:t>
            </a:r>
            <a:r>
              <a:rPr lang="en-GB" dirty="0"/>
              <a:t>, Gray 2023)</a:t>
            </a:r>
          </a:p>
          <a:p>
            <a:pPr marL="0" indent="0">
              <a:buNone/>
            </a:pPr>
            <a:endParaRPr lang="en-GB" dirty="0"/>
          </a:p>
        </p:txBody>
      </p:sp>
    </p:spTree>
    <p:extLst>
      <p:ext uri="{BB962C8B-B14F-4D97-AF65-F5344CB8AC3E}">
        <p14:creationId xmlns:p14="http://schemas.microsoft.com/office/powerpoint/2010/main" val="17380380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30164">
        <p15:prstTrans prst="wind"/>
      </p:transition>
    </mc:Choice>
    <mc:Fallback xmlns="">
      <p:transition spd="slow" advTm="30164">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A5084-9954-FDB2-E892-21AEE053DF6F}"/>
              </a:ext>
            </a:extLst>
          </p:cNvPr>
          <p:cNvSpPr>
            <a:spLocks noGrp="1"/>
          </p:cNvSpPr>
          <p:nvPr>
            <p:ph type="title"/>
          </p:nvPr>
        </p:nvSpPr>
        <p:spPr>
          <a:xfrm>
            <a:off x="507999" y="609600"/>
            <a:ext cx="6692201" cy="1320800"/>
          </a:xfrm>
        </p:spPr>
        <p:txBody>
          <a:bodyPr>
            <a:noAutofit/>
          </a:bodyPr>
          <a:lstStyle/>
          <a:p>
            <a:r>
              <a:rPr lang="en-GB" b="1" dirty="0"/>
              <a:t>It’s time to embrace change…</a:t>
            </a:r>
          </a:p>
        </p:txBody>
      </p:sp>
      <p:sp>
        <p:nvSpPr>
          <p:cNvPr id="3" name="Content Placeholder 2">
            <a:extLst>
              <a:ext uri="{FF2B5EF4-FFF2-40B4-BE49-F238E27FC236}">
                <a16:creationId xmlns:a16="http://schemas.microsoft.com/office/drawing/2014/main" id="{83979302-44F9-3D86-2418-D29D9AA752CF}"/>
              </a:ext>
            </a:extLst>
          </p:cNvPr>
          <p:cNvSpPr>
            <a:spLocks noGrp="1"/>
          </p:cNvSpPr>
          <p:nvPr>
            <p:ph idx="1"/>
          </p:nvPr>
        </p:nvSpPr>
        <p:spPr>
          <a:xfrm>
            <a:off x="3770824" y="2033755"/>
            <a:ext cx="3409395" cy="3295316"/>
          </a:xfrm>
        </p:spPr>
        <p:txBody>
          <a:bodyPr>
            <a:normAutofit/>
          </a:bodyPr>
          <a:lstStyle/>
          <a:p>
            <a:pPr>
              <a:lnSpc>
                <a:spcPct val="90000"/>
              </a:lnSpc>
            </a:pPr>
            <a:r>
              <a:rPr lang="en-GB" dirty="0"/>
              <a:t>£300,000 of taxpayers’ money to place a child in STC (Argar, E, 2024)</a:t>
            </a:r>
          </a:p>
          <a:p>
            <a:pPr>
              <a:lnSpc>
                <a:spcPct val="90000"/>
              </a:lnSpc>
            </a:pPr>
            <a:r>
              <a:rPr lang="en-GB" dirty="0"/>
              <a:t>£27,000 for 100 days in an alternative provision (OCC,2024)</a:t>
            </a:r>
          </a:p>
          <a:p>
            <a:pPr>
              <a:lnSpc>
                <a:spcPct val="90000"/>
              </a:lnSpc>
            </a:pPr>
            <a:r>
              <a:rPr lang="en-GB" dirty="0"/>
              <a:t>£273,000 difference between gaining freedom and acceleration through therapeutic learning and becoming a lost asset</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person standing in a forest&#10;&#10;AI-generated content may be incorrect.">
            <a:extLst>
              <a:ext uri="{FF2B5EF4-FFF2-40B4-BE49-F238E27FC236}">
                <a16:creationId xmlns:a16="http://schemas.microsoft.com/office/drawing/2014/main" id="{1B674FA8-8C9F-C25D-1EEE-6C431437E14E}"/>
              </a:ext>
            </a:extLst>
          </p:cNvPr>
          <p:cNvPicPr>
            <a:picLocks noChangeAspect="1"/>
          </p:cNvPicPr>
          <p:nvPr/>
        </p:nvPicPr>
        <p:blipFill>
          <a:blip r:embed="rId3"/>
          <a:srcRect t="15839" b="14513"/>
          <a:stretch>
            <a:fillRect/>
          </a:stretch>
        </p:blipFill>
        <p:spPr>
          <a:xfrm>
            <a:off x="488017" y="1292380"/>
            <a:ext cx="3282807" cy="4778066"/>
          </a:xfrm>
          <a:prstGeom prst="rect">
            <a:avLst/>
          </a:prstGeom>
          <a:effectLst>
            <a:softEdge rad="635000"/>
          </a:effectLst>
        </p:spPr>
      </p:pic>
    </p:spTree>
    <p:extLst>
      <p:ext uri="{BB962C8B-B14F-4D97-AF65-F5344CB8AC3E}">
        <p14:creationId xmlns:p14="http://schemas.microsoft.com/office/powerpoint/2010/main" val="17462955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31078">
        <p15:prstTrans prst="crush"/>
      </p:transition>
    </mc:Choice>
    <mc:Fallback xmlns="">
      <p:transition spd="slow" advTm="31078">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387ADDF3-96F2-4CFC-A961-14113FC244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5" name="Straight Connector 14">
              <a:extLst>
                <a:ext uri="{FF2B5EF4-FFF2-40B4-BE49-F238E27FC236}">
                  <a16:creationId xmlns:a16="http://schemas.microsoft.com/office/drawing/2014/main" id="{B2195AFC-C4B1-4F21-9849-0E1B66F2BC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21AB1A5-6C23-425A-ACBF-0D08C378E1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3259683F-7E6E-4F2B-B111-63DBFBD4F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54145D7C-848F-41FC-AF6F-961397D30F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49AA40C3-8FF8-4143-9FD4-40F05CB5C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F1EF6D83-6402-4744-921F-6A5D16D93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E2BF1FF8-D859-496E-960A-4B09EDCC23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9">
              <a:extLst>
                <a:ext uri="{FF2B5EF4-FFF2-40B4-BE49-F238E27FC236}">
                  <a16:creationId xmlns:a16="http://schemas.microsoft.com/office/drawing/2014/main" id="{4037913A-DA6D-4F85-9684-18087E270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88B65EBE-E36D-4765-90B8-BB2A831487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48D8D2E7-9C8B-4675-A753-93F92FE53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6" name="Rectangle 25">
            <a:extLst>
              <a:ext uri="{FF2B5EF4-FFF2-40B4-BE49-F238E27FC236}">
                <a16:creationId xmlns:a16="http://schemas.microsoft.com/office/drawing/2014/main" id="{B7DC91FD-5FB4-4F19-BBF0-A5792A2E6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logo for a book store&#10;&#10;AI-generated content may be incorrect.">
            <a:extLst>
              <a:ext uri="{FF2B5EF4-FFF2-40B4-BE49-F238E27FC236}">
                <a16:creationId xmlns:a16="http://schemas.microsoft.com/office/drawing/2014/main" id="{7CD452C8-4146-166A-A185-D6FD830530B1}"/>
              </a:ext>
            </a:extLst>
          </p:cNvPr>
          <p:cNvPicPr>
            <a:picLocks noChangeAspect="1"/>
          </p:cNvPicPr>
          <p:nvPr/>
        </p:nvPicPr>
        <p:blipFill>
          <a:blip r:embed="rId3"/>
          <a:srcRect l="4994" r="5297"/>
          <a:stretch>
            <a:fillRect/>
          </a:stretch>
        </p:blipFill>
        <p:spPr>
          <a:xfrm>
            <a:off x="1" y="10"/>
            <a:ext cx="4511675" cy="5029190"/>
          </a:xfrm>
          <a:custGeom>
            <a:avLst/>
            <a:gdLst/>
            <a:ahLst/>
            <a:cxnLst/>
            <a:rect l="l" t="t" r="r" b="b"/>
            <a:pathLst>
              <a:path w="6015567" h="5029200">
                <a:moveTo>
                  <a:pt x="0" y="0"/>
                </a:moveTo>
                <a:lnTo>
                  <a:pt x="6015567" y="0"/>
                </a:lnTo>
                <a:lnTo>
                  <a:pt x="6015567" y="3383378"/>
                </a:lnTo>
                <a:lnTo>
                  <a:pt x="0" y="5029200"/>
                </a:lnTo>
                <a:close/>
              </a:path>
            </a:pathLst>
          </a:custGeom>
        </p:spPr>
      </p:pic>
      <p:sp>
        <p:nvSpPr>
          <p:cNvPr id="28" name="Freeform: Shape 27">
            <a:extLst>
              <a:ext uri="{FF2B5EF4-FFF2-40B4-BE49-F238E27FC236}">
                <a16:creationId xmlns:a16="http://schemas.microsoft.com/office/drawing/2014/main" id="{96E3985B-1D61-4D32-9CAA-B9C53E7C6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2325" y="0"/>
            <a:ext cx="4511675" cy="3339366"/>
          </a:xfrm>
          <a:custGeom>
            <a:avLst/>
            <a:gdLst>
              <a:gd name="connsiteX0" fmla="*/ 0 w 6015566"/>
              <a:gd name="connsiteY0" fmla="*/ 0 h 3339366"/>
              <a:gd name="connsiteX1" fmla="*/ 6015566 w 6015566"/>
              <a:gd name="connsiteY1" fmla="*/ 0 h 3339366"/>
              <a:gd name="connsiteX2" fmla="*/ 6015566 w 6015566"/>
              <a:gd name="connsiteY2" fmla="*/ 1693544 h 3339366"/>
              <a:gd name="connsiteX3" fmla="*/ 0 w 6015566"/>
              <a:gd name="connsiteY3" fmla="*/ 3339366 h 3339366"/>
            </a:gdLst>
            <a:ahLst/>
            <a:cxnLst>
              <a:cxn ang="0">
                <a:pos x="connsiteX0" y="connsiteY0"/>
              </a:cxn>
              <a:cxn ang="0">
                <a:pos x="connsiteX1" y="connsiteY1"/>
              </a:cxn>
              <a:cxn ang="0">
                <a:pos x="connsiteX2" y="connsiteY2"/>
              </a:cxn>
              <a:cxn ang="0">
                <a:pos x="connsiteX3" y="connsiteY3"/>
              </a:cxn>
            </a:cxnLst>
            <a:rect l="l" t="t" r="r" b="b"/>
            <a:pathLst>
              <a:path w="6015566" h="3339366">
                <a:moveTo>
                  <a:pt x="0" y="0"/>
                </a:moveTo>
                <a:lnTo>
                  <a:pt x="6015566" y="0"/>
                </a:lnTo>
                <a:lnTo>
                  <a:pt x="6015566" y="1693544"/>
                </a:lnTo>
                <a:lnTo>
                  <a:pt x="0" y="333936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Substantial vacant freehold former education centre in Moseley Property  auctions Bond Wolfe">
            <a:extLst>
              <a:ext uri="{FF2B5EF4-FFF2-40B4-BE49-F238E27FC236}">
                <a16:creationId xmlns:a16="http://schemas.microsoft.com/office/drawing/2014/main" id="{DC4B176B-2572-4195-82D3-48DF814C3ED2}"/>
              </a:ext>
            </a:extLst>
          </p:cNvPr>
          <p:cNvPicPr>
            <a:picLocks noChangeAspect="1"/>
          </p:cNvPicPr>
          <p:nvPr/>
        </p:nvPicPr>
        <p:blipFill>
          <a:blip r:embed="rId4" cstate="print">
            <a:extLst>
              <a:ext uri="{28A0092B-C50C-407E-A947-70E740481C1C}">
                <a14:useLocalDpi xmlns:a14="http://schemas.microsoft.com/office/drawing/2010/main" val="0"/>
              </a:ext>
            </a:extLst>
          </a:blip>
          <a:srcRect t="16153" b="16155"/>
          <a:stretch>
            <a:fillRect/>
          </a:stretch>
        </p:blipFill>
        <p:spPr bwMode="auto">
          <a:xfrm>
            <a:off x="20" y="1828800"/>
            <a:ext cx="9143980" cy="5029200"/>
          </a:xfrm>
          <a:custGeom>
            <a:avLst/>
            <a:gdLst/>
            <a:ahLst/>
            <a:cxnLst/>
            <a:rect l="l" t="t" r="r" b="b"/>
            <a:pathLst>
              <a:path w="7772400" h="5427213">
                <a:moveTo>
                  <a:pt x="7772400" y="0"/>
                </a:moveTo>
                <a:lnTo>
                  <a:pt x="7772400" y="5427213"/>
                </a:lnTo>
                <a:lnTo>
                  <a:pt x="0" y="5427213"/>
                </a:lnTo>
                <a:lnTo>
                  <a:pt x="0" y="3599641"/>
                </a:lnTo>
                <a:close/>
              </a:path>
            </a:pathLst>
          </a:custGeom>
          <a:noFill/>
        </p:spPr>
      </p:pic>
      <p:pic>
        <p:nvPicPr>
          <p:cNvPr id="11" name="Picture 10" descr="A close-up of a white background">
            <a:extLst>
              <a:ext uri="{FF2B5EF4-FFF2-40B4-BE49-F238E27FC236}">
                <a16:creationId xmlns:a16="http://schemas.microsoft.com/office/drawing/2014/main" id="{22639647-6F57-1533-2C13-D89B8D1F1028}"/>
              </a:ext>
            </a:extLst>
          </p:cNvPr>
          <p:cNvPicPr>
            <a:picLocks noChangeAspect="1"/>
          </p:cNvPicPr>
          <p:nvPr/>
        </p:nvPicPr>
        <p:blipFill>
          <a:blip r:embed="rId5"/>
          <a:stretch>
            <a:fillRect/>
          </a:stretch>
        </p:blipFill>
        <p:spPr>
          <a:xfrm>
            <a:off x="4894729" y="251326"/>
            <a:ext cx="4064318" cy="1182206"/>
          </a:xfrm>
          <a:prstGeom prst="rect">
            <a:avLst/>
          </a:prstGeom>
        </p:spPr>
      </p:pic>
    </p:spTree>
    <p:extLst>
      <p:ext uri="{BB962C8B-B14F-4D97-AF65-F5344CB8AC3E}">
        <p14:creationId xmlns:p14="http://schemas.microsoft.com/office/powerpoint/2010/main" val="17741519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advTm="34183">
        <p15:prstTrans prst="curtains"/>
      </p:transition>
    </mc:Choice>
    <mc:Fallback xmlns="">
      <p:transition spd="slow" advTm="34183">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82600" y="816638"/>
            <a:ext cx="2525519" cy="5224724"/>
          </a:xfrm>
        </p:spPr>
        <p:txBody>
          <a:bodyPr anchor="ctr">
            <a:normAutofit/>
          </a:bodyPr>
          <a:lstStyle/>
          <a:p>
            <a:r>
              <a:rPr lang="en-US" b="1" dirty="0"/>
              <a:t>Overview of the Business Idea</a:t>
            </a:r>
          </a:p>
        </p:txBody>
      </p:sp>
      <p:sp>
        <p:nvSpPr>
          <p:cNvPr id="3" name="Content Placeholder 2"/>
          <p:cNvSpPr>
            <a:spLocks noGrp="1"/>
          </p:cNvSpPr>
          <p:nvPr>
            <p:ph idx="1"/>
          </p:nvPr>
        </p:nvSpPr>
        <p:spPr>
          <a:xfrm>
            <a:off x="3490721" y="816638"/>
            <a:ext cx="3464779" cy="5224724"/>
          </a:xfrm>
        </p:spPr>
        <p:txBody>
          <a:bodyPr anchor="ctr">
            <a:normAutofit/>
          </a:bodyPr>
          <a:lstStyle/>
          <a:p>
            <a:r>
              <a:rPr lang="en-GB" dirty="0"/>
              <a:t>Therapeutic Alternative Provision for children aged 5–11</a:t>
            </a:r>
          </a:p>
          <a:p>
            <a:r>
              <a:rPr lang="en-GB" dirty="0"/>
              <a:t>For SEN, sensory needs, trauma, and excluded pupils</a:t>
            </a:r>
          </a:p>
          <a:p>
            <a:r>
              <a:rPr lang="en-GB" dirty="0"/>
              <a:t>Focus on reintegration with 'I Can Too' ethos</a:t>
            </a:r>
          </a:p>
          <a:p>
            <a:r>
              <a:rPr lang="en-GB" dirty="0"/>
              <a:t>Base: </a:t>
            </a:r>
            <a:r>
              <a:rPr lang="en-GB" dirty="0" err="1"/>
              <a:t>Trittiford</a:t>
            </a:r>
            <a:r>
              <a:rPr lang="en-GB" dirty="0"/>
              <a:t> Learning Centre, Birmingham</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23005">
        <p15:prstTrans prst="pageCurlDouble"/>
      </p:transition>
    </mc:Choice>
    <mc:Fallback xmlns="">
      <p:transition spd="slow" advTm="23005">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D96EB-501F-1BDB-7E28-D84C9FC58895}"/>
              </a:ext>
            </a:extLst>
          </p:cNvPr>
          <p:cNvSpPr>
            <a:spLocks noGrp="1"/>
          </p:cNvSpPr>
          <p:nvPr>
            <p:ph type="title"/>
          </p:nvPr>
        </p:nvSpPr>
        <p:spPr>
          <a:xfrm>
            <a:off x="609599" y="515268"/>
            <a:ext cx="6777789" cy="739777"/>
          </a:xfrm>
        </p:spPr>
        <p:txBody>
          <a:bodyPr>
            <a:noAutofit/>
          </a:bodyPr>
          <a:lstStyle/>
          <a:p>
            <a:r>
              <a:rPr lang="en-GB" b="1" dirty="0"/>
              <a:t>Products and Services Offered</a:t>
            </a:r>
          </a:p>
        </p:txBody>
      </p:sp>
      <p:sp>
        <p:nvSpPr>
          <p:cNvPr id="3" name="Content Placeholder 2">
            <a:extLst>
              <a:ext uri="{FF2B5EF4-FFF2-40B4-BE49-F238E27FC236}">
                <a16:creationId xmlns:a16="http://schemas.microsoft.com/office/drawing/2014/main" id="{65A52B98-1D29-1D61-0DB0-87C7D738482C}"/>
              </a:ext>
            </a:extLst>
          </p:cNvPr>
          <p:cNvSpPr>
            <a:spLocks noGrp="1"/>
          </p:cNvSpPr>
          <p:nvPr>
            <p:ph sz="half" idx="1"/>
          </p:nvPr>
        </p:nvSpPr>
        <p:spPr>
          <a:xfrm>
            <a:off x="687534" y="2186649"/>
            <a:ext cx="3088109" cy="3596536"/>
          </a:xfrm>
          <a:solidFill>
            <a:schemeClr val="accent1">
              <a:lumMod val="60000"/>
              <a:lumOff val="40000"/>
            </a:schemeClr>
          </a:solidFill>
        </p:spPr>
        <p:txBody>
          <a:bodyPr>
            <a:normAutofit lnSpcReduction="10000"/>
          </a:bodyPr>
          <a:lstStyle/>
          <a:p>
            <a:r>
              <a:rPr lang="en-US" b="1" dirty="0"/>
              <a:t>Rootwings Academy </a:t>
            </a:r>
            <a:r>
              <a:rPr lang="en-US" dirty="0"/>
              <a:t>offers full-time, day-school placements for up to 35 primary-aged pupils</a:t>
            </a:r>
          </a:p>
          <a:p>
            <a:r>
              <a:rPr lang="en-US" dirty="0"/>
              <a:t>We depart from AP models that replicate mainstream schooling's negative cycles</a:t>
            </a:r>
          </a:p>
          <a:p>
            <a:r>
              <a:rPr lang="en-US" dirty="0"/>
              <a:t>We fuse the national curriculum with five therapeutic modalities to support reintegration</a:t>
            </a:r>
            <a:endParaRPr lang="en-GB" dirty="0"/>
          </a:p>
        </p:txBody>
      </p:sp>
      <p:pic>
        <p:nvPicPr>
          <p:cNvPr id="8" name="Content Placeholder 7" descr="Music notation with solid fill">
            <a:extLst>
              <a:ext uri="{FF2B5EF4-FFF2-40B4-BE49-F238E27FC236}">
                <a16:creationId xmlns:a16="http://schemas.microsoft.com/office/drawing/2014/main" id="{A60E28C2-8AE7-E7EA-3FC7-EEE26D38B635}"/>
              </a:ext>
            </a:extLst>
          </p:cNvPr>
          <p:cNvPicPr>
            <a:picLocks noGrp="1" noChangeAspect="1"/>
          </p:cNvPicPr>
          <p:nvPr>
            <p:ph sz="half" idx="2"/>
          </p:nvPr>
        </p:nvPicPr>
        <p:blipFill>
          <a:blip r:embed="rId3">
            <a:extLst>
              <a:ext uri="{96DAC541-7B7A-43D3-8B79-37D633B846F1}">
                <asvg:svgBlip xmlns:asvg="http://schemas.microsoft.com/office/drawing/2016/SVG/main" r:embed="rId4"/>
              </a:ext>
            </a:extLst>
          </a:blip>
          <a:stretch>
            <a:fillRect/>
          </a:stretch>
        </p:blipFill>
        <p:spPr>
          <a:xfrm rot="1541407">
            <a:off x="6409061" y="1895868"/>
            <a:ext cx="914400" cy="914400"/>
          </a:xfrm>
        </p:spPr>
      </p:pic>
      <p:pic>
        <p:nvPicPr>
          <p:cNvPr id="10" name="Graphic 9" descr="Artist male with solid fill">
            <a:extLst>
              <a:ext uri="{FF2B5EF4-FFF2-40B4-BE49-F238E27FC236}">
                <a16:creationId xmlns:a16="http://schemas.microsoft.com/office/drawing/2014/main" id="{F40989C4-99DF-41B5-BBD1-DF199BF51E1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176075" y="5325985"/>
            <a:ext cx="914400" cy="914400"/>
          </a:xfrm>
          <a:prstGeom prst="rect">
            <a:avLst/>
          </a:prstGeom>
        </p:spPr>
      </p:pic>
      <p:pic>
        <p:nvPicPr>
          <p:cNvPr id="12" name="Graphic 11" descr="Dance steps with solid fill">
            <a:extLst>
              <a:ext uri="{FF2B5EF4-FFF2-40B4-BE49-F238E27FC236}">
                <a16:creationId xmlns:a16="http://schemas.microsoft.com/office/drawing/2014/main" id="{4B392889-4895-896C-AEBF-0FB6FD651D9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891184" y="3654917"/>
            <a:ext cx="1048927" cy="753751"/>
          </a:xfrm>
          <a:prstGeom prst="rect">
            <a:avLst/>
          </a:prstGeom>
        </p:spPr>
      </p:pic>
      <p:pic>
        <p:nvPicPr>
          <p:cNvPr id="14" name="Graphic 13" descr="Plant With Roots with solid fill">
            <a:extLst>
              <a:ext uri="{FF2B5EF4-FFF2-40B4-BE49-F238E27FC236}">
                <a16:creationId xmlns:a16="http://schemas.microsoft.com/office/drawing/2014/main" id="{E400AB51-D278-BC1B-F6EB-0899716A37C2}"/>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892918" y="3984917"/>
            <a:ext cx="914400" cy="914400"/>
          </a:xfrm>
          <a:prstGeom prst="rect">
            <a:avLst/>
          </a:prstGeom>
        </p:spPr>
      </p:pic>
      <p:pic>
        <p:nvPicPr>
          <p:cNvPr id="16" name="Graphic 15" descr="Cat with solid fill">
            <a:extLst>
              <a:ext uri="{FF2B5EF4-FFF2-40B4-BE49-F238E27FC236}">
                <a16:creationId xmlns:a16="http://schemas.microsoft.com/office/drawing/2014/main" id="{11DA5851-9202-4C68-0F9B-B17B98FC262A}"/>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200962" y="1997781"/>
            <a:ext cx="914400" cy="914400"/>
          </a:xfrm>
          <a:prstGeom prst="rect">
            <a:avLst/>
          </a:prstGeom>
        </p:spPr>
      </p:pic>
      <p:sp>
        <p:nvSpPr>
          <p:cNvPr id="17" name="TextBox 16">
            <a:extLst>
              <a:ext uri="{FF2B5EF4-FFF2-40B4-BE49-F238E27FC236}">
                <a16:creationId xmlns:a16="http://schemas.microsoft.com/office/drawing/2014/main" id="{D2C23F9E-BEFA-8777-CF0E-188B12DD7543}"/>
              </a:ext>
            </a:extLst>
          </p:cNvPr>
          <p:cNvSpPr txBox="1"/>
          <p:nvPr/>
        </p:nvSpPr>
        <p:spPr>
          <a:xfrm>
            <a:off x="6009451" y="2428540"/>
            <a:ext cx="2046200" cy="1323439"/>
          </a:xfrm>
          <a:prstGeom prst="rect">
            <a:avLst/>
          </a:prstGeom>
          <a:noFill/>
        </p:spPr>
        <p:txBody>
          <a:bodyPr wrap="square" rtlCol="0">
            <a:spAutoFit/>
          </a:bodyPr>
          <a:lstStyle/>
          <a:p>
            <a:r>
              <a:rPr lang="en-GB" sz="1600" b="1" dirty="0">
                <a:solidFill>
                  <a:schemeClr val="accent2"/>
                </a:solidFill>
              </a:rPr>
              <a:t>Music:</a:t>
            </a:r>
            <a:r>
              <a:rPr lang="en-GB" sz="1600" b="1" dirty="0"/>
              <a:t> </a:t>
            </a:r>
          </a:p>
          <a:p>
            <a:r>
              <a:rPr lang="en-US" altLang="en-US" sz="1600" dirty="0">
                <a:ea typeface="Yu Mincho" panose="02020400000000000000" pitchFamily="18" charset="-128"/>
                <a:cs typeface="Arial" panose="020B0604020202020204" pitchFamily="34" charset="0"/>
              </a:rPr>
              <a:t>Enhances emotional expression for sensory-sensitive children</a:t>
            </a:r>
            <a:endParaRPr lang="en-GB" sz="1600" dirty="0"/>
          </a:p>
        </p:txBody>
      </p:sp>
      <p:sp>
        <p:nvSpPr>
          <p:cNvPr id="18" name="TextBox 17">
            <a:extLst>
              <a:ext uri="{FF2B5EF4-FFF2-40B4-BE49-F238E27FC236}">
                <a16:creationId xmlns:a16="http://schemas.microsoft.com/office/drawing/2014/main" id="{EE3C41C4-D80E-AC6B-755A-26AD2601CB23}"/>
              </a:ext>
            </a:extLst>
          </p:cNvPr>
          <p:cNvSpPr txBox="1"/>
          <p:nvPr/>
        </p:nvSpPr>
        <p:spPr>
          <a:xfrm>
            <a:off x="4134215" y="4429422"/>
            <a:ext cx="1597688" cy="1569660"/>
          </a:xfrm>
          <a:prstGeom prst="rect">
            <a:avLst/>
          </a:prstGeom>
          <a:noFill/>
        </p:spPr>
        <p:txBody>
          <a:bodyPr wrap="square" rtlCol="0">
            <a:spAutoFit/>
          </a:bodyPr>
          <a:lstStyle/>
          <a:p>
            <a:r>
              <a:rPr lang="en-US" altLang="en-US" sz="1600" b="1" dirty="0">
                <a:solidFill>
                  <a:schemeClr val="accent2"/>
                </a:solidFill>
                <a:ea typeface="Yu Mincho" panose="02020400000000000000" pitchFamily="18" charset="-128"/>
                <a:cs typeface="Arial" panose="020B0604020202020204" pitchFamily="34" charset="0"/>
              </a:rPr>
              <a:t>Art Therapy: </a:t>
            </a:r>
          </a:p>
          <a:p>
            <a:r>
              <a:rPr lang="en-US" altLang="en-US" sz="1600" dirty="0">
                <a:ea typeface="Yu Mincho" panose="02020400000000000000" pitchFamily="18" charset="-128"/>
                <a:cs typeface="Arial" panose="020B0604020202020204" pitchFamily="34" charset="0"/>
              </a:rPr>
              <a:t>Provides a non-verbal way to process trauma and reduce anxiety</a:t>
            </a:r>
            <a:endParaRPr lang="en-GB" sz="1600" dirty="0"/>
          </a:p>
        </p:txBody>
      </p:sp>
      <p:sp>
        <p:nvSpPr>
          <p:cNvPr id="19" name="TextBox 18">
            <a:extLst>
              <a:ext uri="{FF2B5EF4-FFF2-40B4-BE49-F238E27FC236}">
                <a16:creationId xmlns:a16="http://schemas.microsoft.com/office/drawing/2014/main" id="{7698A6A3-5F7C-E018-74FC-C382DB0E1C3A}"/>
              </a:ext>
            </a:extLst>
          </p:cNvPr>
          <p:cNvSpPr txBox="1"/>
          <p:nvPr/>
        </p:nvSpPr>
        <p:spPr>
          <a:xfrm>
            <a:off x="4146287" y="1597543"/>
            <a:ext cx="1749829" cy="830997"/>
          </a:xfrm>
          <a:prstGeom prst="rect">
            <a:avLst/>
          </a:prstGeom>
          <a:noFill/>
        </p:spPr>
        <p:txBody>
          <a:bodyPr wrap="square" rtlCol="0">
            <a:spAutoFit/>
          </a:bodyPr>
          <a:lstStyle/>
          <a:p>
            <a:r>
              <a:rPr lang="en-US" altLang="en-US" sz="1600" b="1" dirty="0">
                <a:solidFill>
                  <a:schemeClr val="accent2"/>
                </a:solidFill>
                <a:latin typeface="Arial" panose="020B0604020202020204" pitchFamily="34" charset="0"/>
                <a:ea typeface="Yu Mincho" panose="02020400000000000000" pitchFamily="18" charset="-128"/>
                <a:cs typeface="Arial" panose="020B0604020202020204" pitchFamily="34" charset="0"/>
              </a:rPr>
              <a:t>Animal Therapy </a:t>
            </a:r>
          </a:p>
          <a:p>
            <a:r>
              <a:rPr lang="en-US" altLang="en-US" sz="1600" dirty="0">
                <a:ea typeface="Yu Mincho" panose="02020400000000000000" pitchFamily="18" charset="-128"/>
                <a:cs typeface="Arial" panose="020B0604020202020204" pitchFamily="34" charset="0"/>
              </a:rPr>
              <a:t>Fosters empathy and calm</a:t>
            </a:r>
            <a:endParaRPr lang="en-GB" sz="1600" dirty="0"/>
          </a:p>
        </p:txBody>
      </p:sp>
      <p:sp>
        <p:nvSpPr>
          <p:cNvPr id="20" name="TextBox 19">
            <a:extLst>
              <a:ext uri="{FF2B5EF4-FFF2-40B4-BE49-F238E27FC236}">
                <a16:creationId xmlns:a16="http://schemas.microsoft.com/office/drawing/2014/main" id="{C7E9E169-2E0E-E711-34E4-F9FAE879923A}"/>
              </a:ext>
            </a:extLst>
          </p:cNvPr>
          <p:cNvSpPr txBox="1"/>
          <p:nvPr/>
        </p:nvSpPr>
        <p:spPr>
          <a:xfrm>
            <a:off x="4134215" y="2696813"/>
            <a:ext cx="1723219" cy="1323439"/>
          </a:xfrm>
          <a:prstGeom prst="rect">
            <a:avLst/>
          </a:prstGeom>
          <a:noFill/>
        </p:spPr>
        <p:txBody>
          <a:bodyPr wrap="square" rtlCol="0">
            <a:spAutoFit/>
          </a:bodyPr>
          <a:lstStyle/>
          <a:p>
            <a:r>
              <a:rPr lang="en-US" altLang="en-US" sz="1600" b="1" dirty="0">
                <a:solidFill>
                  <a:schemeClr val="accent2"/>
                </a:solidFill>
                <a:ea typeface="Yu Mincho" panose="02020400000000000000" pitchFamily="18" charset="-128"/>
                <a:cs typeface="Arial" panose="020B0604020202020204" pitchFamily="34" charset="0"/>
              </a:rPr>
              <a:t>Expressive Movement: </a:t>
            </a:r>
          </a:p>
          <a:p>
            <a:r>
              <a:rPr lang="en-US" altLang="en-US" sz="1600" dirty="0">
                <a:ea typeface="Yu Mincho" panose="02020400000000000000" pitchFamily="18" charset="-128"/>
                <a:cs typeface="Arial" panose="020B0604020202020204" pitchFamily="34" charset="0"/>
              </a:rPr>
              <a:t>To improve body awareness and relieve stress</a:t>
            </a:r>
            <a:endParaRPr lang="en-GB" sz="1600" dirty="0"/>
          </a:p>
        </p:txBody>
      </p:sp>
      <p:sp>
        <p:nvSpPr>
          <p:cNvPr id="21" name="TextBox 20">
            <a:extLst>
              <a:ext uri="{FF2B5EF4-FFF2-40B4-BE49-F238E27FC236}">
                <a16:creationId xmlns:a16="http://schemas.microsoft.com/office/drawing/2014/main" id="{E591C86B-BDC2-857D-C5F1-86B6495EEABA}"/>
              </a:ext>
            </a:extLst>
          </p:cNvPr>
          <p:cNvSpPr txBox="1"/>
          <p:nvPr/>
        </p:nvSpPr>
        <p:spPr>
          <a:xfrm>
            <a:off x="6044275" y="4087308"/>
            <a:ext cx="1597688" cy="1323439"/>
          </a:xfrm>
          <a:prstGeom prst="rect">
            <a:avLst/>
          </a:prstGeom>
          <a:noFill/>
        </p:spPr>
        <p:txBody>
          <a:bodyPr wrap="square" rtlCol="0">
            <a:spAutoFit/>
          </a:bodyPr>
          <a:lstStyle/>
          <a:p>
            <a:r>
              <a:rPr lang="en-US" altLang="en-US" sz="1600" b="1" dirty="0">
                <a:solidFill>
                  <a:schemeClr val="accent2"/>
                </a:solidFill>
                <a:ea typeface="Yu Mincho" panose="02020400000000000000" pitchFamily="18" charset="-128"/>
                <a:cs typeface="Arial" panose="020B0604020202020204" pitchFamily="34" charset="0"/>
              </a:rPr>
              <a:t>Outdoor Learning: </a:t>
            </a:r>
            <a:r>
              <a:rPr lang="en-US" altLang="en-US" sz="1600" dirty="0">
                <a:ea typeface="Yu Mincho" panose="02020400000000000000" pitchFamily="18" charset="-128"/>
                <a:cs typeface="Arial" panose="020B0604020202020204" pitchFamily="34" charset="0"/>
              </a:rPr>
              <a:t>Promotes resilience and teamwork</a:t>
            </a:r>
            <a:endParaRPr lang="en-GB" sz="1600" dirty="0"/>
          </a:p>
        </p:txBody>
      </p:sp>
      <p:sp>
        <p:nvSpPr>
          <p:cNvPr id="27" name="TextBox 26">
            <a:extLst>
              <a:ext uri="{FF2B5EF4-FFF2-40B4-BE49-F238E27FC236}">
                <a16:creationId xmlns:a16="http://schemas.microsoft.com/office/drawing/2014/main" id="{517A19C0-770F-5286-123D-8EC014FBE7D6}"/>
              </a:ext>
            </a:extLst>
          </p:cNvPr>
          <p:cNvSpPr txBox="1"/>
          <p:nvPr/>
        </p:nvSpPr>
        <p:spPr>
          <a:xfrm>
            <a:off x="6388100" y="6240385"/>
            <a:ext cx="2694565" cy="369332"/>
          </a:xfrm>
          <a:prstGeom prst="rect">
            <a:avLst/>
          </a:prstGeom>
          <a:noFill/>
        </p:spPr>
        <p:txBody>
          <a:bodyPr wrap="square" rtlCol="0">
            <a:spAutoFit/>
          </a:bodyPr>
          <a:lstStyle/>
          <a:p>
            <a:r>
              <a:rPr lang="en-GB" dirty="0" err="1"/>
              <a:t>Moula</a:t>
            </a:r>
            <a:r>
              <a:rPr lang="en-GB" dirty="0"/>
              <a:t> &amp; Walshe, (2002)</a:t>
            </a:r>
          </a:p>
        </p:txBody>
      </p:sp>
    </p:spTree>
    <p:extLst>
      <p:ext uri="{BB962C8B-B14F-4D97-AF65-F5344CB8AC3E}">
        <p14:creationId xmlns:p14="http://schemas.microsoft.com/office/powerpoint/2010/main" val="18124295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28070">
        <p15:prstTrans prst="pageCurlDouble"/>
      </p:transition>
    </mc:Choice>
    <mc:Fallback xmlns="">
      <p:transition spd="slow" advTm="2807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B28CD-A2FA-8371-4C87-080BE67072EB}"/>
              </a:ext>
            </a:extLst>
          </p:cNvPr>
          <p:cNvSpPr>
            <a:spLocks noGrp="1"/>
          </p:cNvSpPr>
          <p:nvPr>
            <p:ph type="title"/>
          </p:nvPr>
        </p:nvSpPr>
        <p:spPr>
          <a:xfrm>
            <a:off x="523538" y="508340"/>
            <a:ext cx="7942730" cy="1320800"/>
          </a:xfrm>
        </p:spPr>
        <p:txBody>
          <a:bodyPr/>
          <a:lstStyle/>
          <a:p>
            <a:r>
              <a:rPr lang="en-GB" b="1" dirty="0"/>
              <a:t>Legal Format and Management Structure</a:t>
            </a:r>
          </a:p>
        </p:txBody>
      </p:sp>
      <p:pic>
        <p:nvPicPr>
          <p:cNvPr id="5" name="Content Placeholder 4" descr="A diagram of a company&#10;&#10;AI-generated content may be incorrect.">
            <a:extLst>
              <a:ext uri="{FF2B5EF4-FFF2-40B4-BE49-F238E27FC236}">
                <a16:creationId xmlns:a16="http://schemas.microsoft.com/office/drawing/2014/main" id="{53DB40E7-62A9-B851-7376-2C8E7E97009A}"/>
              </a:ext>
            </a:extLst>
          </p:cNvPr>
          <p:cNvPicPr>
            <a:picLocks noGrp="1" noChangeAspect="1"/>
          </p:cNvPicPr>
          <p:nvPr>
            <p:ph idx="1"/>
          </p:nvPr>
        </p:nvPicPr>
        <p:blipFill>
          <a:blip r:embed="rId3"/>
          <a:stretch>
            <a:fillRect/>
          </a:stretch>
        </p:blipFill>
        <p:spPr>
          <a:xfrm>
            <a:off x="426495" y="1577531"/>
            <a:ext cx="4270344" cy="4479907"/>
          </a:xfrm>
        </p:spPr>
      </p:pic>
      <p:sp>
        <p:nvSpPr>
          <p:cNvPr id="6" name="TextBox 5">
            <a:extLst>
              <a:ext uri="{FF2B5EF4-FFF2-40B4-BE49-F238E27FC236}">
                <a16:creationId xmlns:a16="http://schemas.microsoft.com/office/drawing/2014/main" id="{D1C7FCAA-2481-830B-0811-271940DCD19E}"/>
              </a:ext>
            </a:extLst>
          </p:cNvPr>
          <p:cNvSpPr txBox="1"/>
          <p:nvPr/>
        </p:nvSpPr>
        <p:spPr>
          <a:xfrm>
            <a:off x="4572000" y="1732888"/>
            <a:ext cx="3673457" cy="4985980"/>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accent2">
                    <a:lumMod val="50000"/>
                  </a:schemeClr>
                </a:solidFill>
              </a:rPr>
              <a:t>Community Interest Company </a:t>
            </a:r>
            <a:r>
              <a:rPr lang="en-GB" dirty="0"/>
              <a:t>(CIC) limited by guarantee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Monopolistic</a:t>
            </a:r>
            <a:r>
              <a:rPr lang="en-GB" dirty="0"/>
              <a:t> competition market</a:t>
            </a:r>
          </a:p>
          <a:p>
            <a:r>
              <a:rPr lang="en-GB" dirty="0"/>
              <a:t> </a:t>
            </a:r>
          </a:p>
          <a:p>
            <a:pPr marL="285750" indent="-285750">
              <a:buFont typeface="Arial" panose="020B0604020202020204" pitchFamily="34" charset="0"/>
              <a:buChar char="•"/>
            </a:pPr>
            <a:r>
              <a:rPr lang="en-GB" b="1" dirty="0"/>
              <a:t>Special Educational Needs</a:t>
            </a:r>
            <a:r>
              <a:rPr lang="en-GB" dirty="0"/>
              <a:t> (SEN) academy with integrated </a:t>
            </a:r>
            <a:r>
              <a:rPr lang="en-GB" b="1" dirty="0"/>
              <a:t>therapy</a:t>
            </a:r>
            <a:r>
              <a:rPr lang="en-GB" dirty="0"/>
              <a:t> services</a:t>
            </a:r>
          </a:p>
          <a:p>
            <a:endParaRPr lang="en-GB" dirty="0"/>
          </a:p>
          <a:p>
            <a:pPr marL="285750" indent="-285750">
              <a:buFont typeface="Arial" panose="020B0604020202020204" pitchFamily="34" charset="0"/>
              <a:buChar char="•"/>
            </a:pPr>
            <a:r>
              <a:rPr lang="en-GB" b="1" dirty="0"/>
              <a:t>Expert-led</a:t>
            </a:r>
            <a:r>
              <a:rPr lang="en-GB" dirty="0"/>
              <a:t> management structure.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pPr algn="r"/>
            <a:r>
              <a:rPr lang="en-GB" sz="1600" dirty="0"/>
              <a:t>Community Interest Company Regulator, (2013)</a:t>
            </a:r>
          </a:p>
          <a:p>
            <a:endParaRPr lang="en-GB" sz="1600" dirty="0"/>
          </a:p>
        </p:txBody>
      </p:sp>
    </p:spTree>
    <p:extLst>
      <p:ext uri="{BB962C8B-B14F-4D97-AF65-F5344CB8AC3E}">
        <p14:creationId xmlns:p14="http://schemas.microsoft.com/office/powerpoint/2010/main" val="18780158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54382">
        <p15:prstTrans prst="pageCurlDouble"/>
      </p:transition>
    </mc:Choice>
    <mc:Fallback xmlns="">
      <p:transition spd="slow" advTm="54382">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Environmental Analysis (PESTEL)</a:t>
            </a:r>
          </a:p>
        </p:txBody>
      </p:sp>
      <p:graphicFrame>
        <p:nvGraphicFramePr>
          <p:cNvPr id="4" name="Diagram 3">
            <a:extLst>
              <a:ext uri="{FF2B5EF4-FFF2-40B4-BE49-F238E27FC236}">
                <a16:creationId xmlns:a16="http://schemas.microsoft.com/office/drawing/2014/main" id="{8E9D039F-E2E6-1C0A-2571-4331089F791F}"/>
              </a:ext>
            </a:extLst>
          </p:cNvPr>
          <p:cNvGraphicFramePr/>
          <p:nvPr>
            <p:extLst>
              <p:ext uri="{D42A27DB-BD31-4B8C-83A1-F6EECF244321}">
                <p14:modId xmlns:p14="http://schemas.microsoft.com/office/powerpoint/2010/main" val="1230328137"/>
              </p:ext>
            </p:extLst>
          </p:nvPr>
        </p:nvGraphicFramePr>
        <p:xfrm>
          <a:off x="2268298" y="1800942"/>
          <a:ext cx="3765756" cy="42950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ED1CFFB7-2B7E-4412-C0BE-E97BE956598D}"/>
              </a:ext>
            </a:extLst>
          </p:cNvPr>
          <p:cNvSpPr txBox="1"/>
          <p:nvPr/>
        </p:nvSpPr>
        <p:spPr>
          <a:xfrm>
            <a:off x="157316" y="2355061"/>
            <a:ext cx="1986116" cy="830997"/>
          </a:xfrm>
          <a:prstGeom prst="rect">
            <a:avLst/>
          </a:prstGeom>
          <a:noFill/>
        </p:spPr>
        <p:txBody>
          <a:bodyPr wrap="square" rtlCol="0">
            <a:spAutoFit/>
          </a:bodyPr>
          <a:lstStyle/>
          <a:p>
            <a:pPr algn="r"/>
            <a:r>
              <a:rPr lang="en-US" sz="1600" dirty="0"/>
              <a:t>Govt focus on SEN inclusion, reduced exclusions</a:t>
            </a:r>
          </a:p>
        </p:txBody>
      </p:sp>
      <p:sp>
        <p:nvSpPr>
          <p:cNvPr id="8" name="TextBox 7">
            <a:extLst>
              <a:ext uri="{FF2B5EF4-FFF2-40B4-BE49-F238E27FC236}">
                <a16:creationId xmlns:a16="http://schemas.microsoft.com/office/drawing/2014/main" id="{B8FAD650-0674-2EE7-B646-9D1FB5CB2420}"/>
              </a:ext>
            </a:extLst>
          </p:cNvPr>
          <p:cNvSpPr txBox="1"/>
          <p:nvPr/>
        </p:nvSpPr>
        <p:spPr>
          <a:xfrm>
            <a:off x="6158920" y="2232398"/>
            <a:ext cx="1671484" cy="830997"/>
          </a:xfrm>
          <a:prstGeom prst="rect">
            <a:avLst/>
          </a:prstGeom>
          <a:noFill/>
        </p:spPr>
        <p:txBody>
          <a:bodyPr wrap="square" rtlCol="0">
            <a:spAutoFit/>
          </a:bodyPr>
          <a:lstStyle/>
          <a:p>
            <a:r>
              <a:rPr lang="en-US" sz="1600" dirty="0"/>
              <a:t>EHCP funding, high exclusion costs</a:t>
            </a:r>
            <a:endParaRPr lang="en-GB" sz="1600" dirty="0"/>
          </a:p>
        </p:txBody>
      </p:sp>
      <p:sp>
        <p:nvSpPr>
          <p:cNvPr id="10" name="TextBox 9">
            <a:extLst>
              <a:ext uri="{FF2B5EF4-FFF2-40B4-BE49-F238E27FC236}">
                <a16:creationId xmlns:a16="http://schemas.microsoft.com/office/drawing/2014/main" id="{E234BC81-E641-201A-5766-E38F32D4321C}"/>
              </a:ext>
            </a:extLst>
          </p:cNvPr>
          <p:cNvSpPr txBox="1"/>
          <p:nvPr/>
        </p:nvSpPr>
        <p:spPr>
          <a:xfrm>
            <a:off x="0" y="3518386"/>
            <a:ext cx="2143432" cy="830997"/>
          </a:xfrm>
          <a:prstGeom prst="rect">
            <a:avLst/>
          </a:prstGeom>
          <a:noFill/>
        </p:spPr>
        <p:txBody>
          <a:bodyPr wrap="square" rtlCol="0">
            <a:spAutoFit/>
          </a:bodyPr>
          <a:lstStyle/>
          <a:p>
            <a:pPr algn="r"/>
            <a:r>
              <a:rPr lang="en-US" sz="1600" dirty="0"/>
              <a:t>1.5m+ SEN pupils, rising trauma &amp; mental health needs</a:t>
            </a:r>
            <a:endParaRPr lang="en-GB" sz="1600" dirty="0"/>
          </a:p>
        </p:txBody>
      </p:sp>
      <p:sp>
        <p:nvSpPr>
          <p:cNvPr id="11" name="TextBox 10">
            <a:extLst>
              <a:ext uri="{FF2B5EF4-FFF2-40B4-BE49-F238E27FC236}">
                <a16:creationId xmlns:a16="http://schemas.microsoft.com/office/drawing/2014/main" id="{0D928E72-58B2-60B0-74F2-02250BC73D8D}"/>
              </a:ext>
            </a:extLst>
          </p:cNvPr>
          <p:cNvSpPr txBox="1"/>
          <p:nvPr/>
        </p:nvSpPr>
        <p:spPr>
          <a:xfrm>
            <a:off x="6158919" y="3641496"/>
            <a:ext cx="2222090" cy="830997"/>
          </a:xfrm>
          <a:prstGeom prst="rect">
            <a:avLst/>
          </a:prstGeom>
          <a:noFill/>
        </p:spPr>
        <p:txBody>
          <a:bodyPr wrap="square" rtlCol="0">
            <a:spAutoFit/>
          </a:bodyPr>
          <a:lstStyle/>
          <a:p>
            <a:r>
              <a:rPr lang="en-GB" sz="1600" dirty="0"/>
              <a:t>Assistive tech, marketing, parent engagement tools</a:t>
            </a:r>
          </a:p>
        </p:txBody>
      </p:sp>
      <p:sp>
        <p:nvSpPr>
          <p:cNvPr id="13" name="TextBox 12">
            <a:extLst>
              <a:ext uri="{FF2B5EF4-FFF2-40B4-BE49-F238E27FC236}">
                <a16:creationId xmlns:a16="http://schemas.microsoft.com/office/drawing/2014/main" id="{CD0AA0F0-ACB2-6B8B-E71B-22B5B9F17998}"/>
              </a:ext>
            </a:extLst>
          </p:cNvPr>
          <p:cNvSpPr txBox="1"/>
          <p:nvPr/>
        </p:nvSpPr>
        <p:spPr>
          <a:xfrm>
            <a:off x="157316" y="4878460"/>
            <a:ext cx="1907458" cy="584775"/>
          </a:xfrm>
          <a:prstGeom prst="rect">
            <a:avLst/>
          </a:prstGeom>
          <a:noFill/>
        </p:spPr>
        <p:txBody>
          <a:bodyPr wrap="square" rtlCol="0">
            <a:spAutoFit/>
          </a:bodyPr>
          <a:lstStyle/>
          <a:p>
            <a:pPr algn="r"/>
            <a:r>
              <a:rPr lang="en-GB" sz="1600" dirty="0"/>
              <a:t>Outdoor learning &amp; sustainability</a:t>
            </a:r>
          </a:p>
        </p:txBody>
      </p:sp>
      <p:sp>
        <p:nvSpPr>
          <p:cNvPr id="14" name="TextBox 13">
            <a:extLst>
              <a:ext uri="{FF2B5EF4-FFF2-40B4-BE49-F238E27FC236}">
                <a16:creationId xmlns:a16="http://schemas.microsoft.com/office/drawing/2014/main" id="{798CC299-C365-D735-728A-0C96F7177B05}"/>
              </a:ext>
            </a:extLst>
          </p:cNvPr>
          <p:cNvSpPr txBox="1"/>
          <p:nvPr/>
        </p:nvSpPr>
        <p:spPr>
          <a:xfrm>
            <a:off x="6158919" y="4709183"/>
            <a:ext cx="2222090" cy="830997"/>
          </a:xfrm>
          <a:prstGeom prst="rect">
            <a:avLst/>
          </a:prstGeom>
          <a:noFill/>
        </p:spPr>
        <p:txBody>
          <a:bodyPr wrap="square" rtlCol="0">
            <a:spAutoFit/>
          </a:bodyPr>
          <a:lstStyle/>
          <a:p>
            <a:r>
              <a:rPr lang="en-US" sz="1600" dirty="0"/>
              <a:t>Ofsted compliance, safeguarding, EHCP accountability</a:t>
            </a:r>
            <a:endParaRPr lang="en-GB" sz="1600" dirty="0"/>
          </a:p>
        </p:txBody>
      </p:sp>
      <p:sp>
        <p:nvSpPr>
          <p:cNvPr id="15" name="Arrow: Left 14">
            <a:extLst>
              <a:ext uri="{FF2B5EF4-FFF2-40B4-BE49-F238E27FC236}">
                <a16:creationId xmlns:a16="http://schemas.microsoft.com/office/drawing/2014/main" id="{036D424B-55D1-F18C-8FE9-3FECC7D0E26E}"/>
              </a:ext>
            </a:extLst>
          </p:cNvPr>
          <p:cNvSpPr/>
          <p:nvPr/>
        </p:nvSpPr>
        <p:spPr>
          <a:xfrm>
            <a:off x="2143432" y="2612998"/>
            <a:ext cx="422787" cy="20647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Left 15">
            <a:extLst>
              <a:ext uri="{FF2B5EF4-FFF2-40B4-BE49-F238E27FC236}">
                <a16:creationId xmlns:a16="http://schemas.microsoft.com/office/drawing/2014/main" id="{5A1911C6-C6F2-0A5B-00E0-E68C343E59F2}"/>
              </a:ext>
            </a:extLst>
          </p:cNvPr>
          <p:cNvSpPr/>
          <p:nvPr/>
        </p:nvSpPr>
        <p:spPr>
          <a:xfrm>
            <a:off x="2143431" y="3845232"/>
            <a:ext cx="422787" cy="20647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Left 16">
            <a:extLst>
              <a:ext uri="{FF2B5EF4-FFF2-40B4-BE49-F238E27FC236}">
                <a16:creationId xmlns:a16="http://schemas.microsoft.com/office/drawing/2014/main" id="{BEED6DFA-DB1A-20A2-0901-810B597E3B6A}"/>
              </a:ext>
            </a:extLst>
          </p:cNvPr>
          <p:cNvSpPr/>
          <p:nvPr/>
        </p:nvSpPr>
        <p:spPr>
          <a:xfrm>
            <a:off x="2048546" y="5061811"/>
            <a:ext cx="273828" cy="20647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Left 17">
            <a:extLst>
              <a:ext uri="{FF2B5EF4-FFF2-40B4-BE49-F238E27FC236}">
                <a16:creationId xmlns:a16="http://schemas.microsoft.com/office/drawing/2014/main" id="{076C4EE3-16F9-9D88-639B-B556AC1B1CF0}"/>
              </a:ext>
            </a:extLst>
          </p:cNvPr>
          <p:cNvSpPr/>
          <p:nvPr/>
        </p:nvSpPr>
        <p:spPr>
          <a:xfrm rot="10800000">
            <a:off x="5736133" y="2590824"/>
            <a:ext cx="422787" cy="20647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Left 18">
            <a:extLst>
              <a:ext uri="{FF2B5EF4-FFF2-40B4-BE49-F238E27FC236}">
                <a16:creationId xmlns:a16="http://schemas.microsoft.com/office/drawing/2014/main" id="{1D83A95E-E3E8-B602-3E12-05A807C957F4}"/>
              </a:ext>
            </a:extLst>
          </p:cNvPr>
          <p:cNvSpPr/>
          <p:nvPr/>
        </p:nvSpPr>
        <p:spPr>
          <a:xfrm rot="10800000">
            <a:off x="5928851" y="3830645"/>
            <a:ext cx="230068" cy="230054"/>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Left 19">
            <a:extLst>
              <a:ext uri="{FF2B5EF4-FFF2-40B4-BE49-F238E27FC236}">
                <a16:creationId xmlns:a16="http://schemas.microsoft.com/office/drawing/2014/main" id="{FA1BF898-6F97-5B75-CC02-868BE03D72EA}"/>
              </a:ext>
            </a:extLst>
          </p:cNvPr>
          <p:cNvSpPr/>
          <p:nvPr/>
        </p:nvSpPr>
        <p:spPr>
          <a:xfrm rot="10800000">
            <a:off x="5749891" y="5065346"/>
            <a:ext cx="422787" cy="20647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5A983687-D562-D9D8-99DA-BEA643947AE6}"/>
              </a:ext>
            </a:extLst>
          </p:cNvPr>
          <p:cNvSpPr txBox="1"/>
          <p:nvPr/>
        </p:nvSpPr>
        <p:spPr>
          <a:xfrm>
            <a:off x="5749890" y="6282886"/>
            <a:ext cx="3222458" cy="338554"/>
          </a:xfrm>
          <a:prstGeom prst="rect">
            <a:avLst/>
          </a:prstGeom>
          <a:noFill/>
        </p:spPr>
        <p:txBody>
          <a:bodyPr wrap="square" rtlCol="0">
            <a:spAutoFit/>
          </a:bodyPr>
          <a:lstStyle/>
          <a:p>
            <a:pPr algn="r"/>
            <a:r>
              <a:rPr lang="en-GB" sz="1600" dirty="0"/>
              <a:t>(Birmingham City Council, 2023)</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44471">
        <p15:prstTrans prst="pageCurlDouble"/>
      </p:transition>
    </mc:Choice>
    <mc:Fallback xmlns="">
      <p:transition spd="slow" advTm="44471">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428D6-444B-10DF-5BCA-0C2FB6F272BD}"/>
              </a:ext>
            </a:extLst>
          </p:cNvPr>
          <p:cNvSpPr>
            <a:spLocks noGrp="1"/>
          </p:cNvSpPr>
          <p:nvPr>
            <p:ph type="title"/>
          </p:nvPr>
        </p:nvSpPr>
        <p:spPr/>
        <p:txBody>
          <a:bodyPr/>
          <a:lstStyle/>
          <a:p>
            <a:r>
              <a:rPr lang="en-GB" b="1" dirty="0"/>
              <a:t>Swot Analysis</a:t>
            </a:r>
          </a:p>
        </p:txBody>
      </p:sp>
      <p:pic>
        <p:nvPicPr>
          <p:cNvPr id="4" name="Content Placeholder 3" descr="A close-up of a chart&#10;&#10;AI-generated content may be incorrect.">
            <a:extLst>
              <a:ext uri="{FF2B5EF4-FFF2-40B4-BE49-F238E27FC236}">
                <a16:creationId xmlns:a16="http://schemas.microsoft.com/office/drawing/2014/main" id="{51E2052C-85BE-4D4D-BE36-B9158F200492}"/>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t="10706"/>
          <a:stretch>
            <a:fillRect/>
          </a:stretch>
        </p:blipFill>
        <p:spPr>
          <a:xfrm>
            <a:off x="609599" y="1930400"/>
            <a:ext cx="6781636" cy="3008672"/>
          </a:xfrm>
          <a:prstGeom prst="rect">
            <a:avLst/>
          </a:prstGeom>
          <a:noFill/>
        </p:spPr>
      </p:pic>
    </p:spTree>
    <p:extLst>
      <p:ext uri="{BB962C8B-B14F-4D97-AF65-F5344CB8AC3E}">
        <p14:creationId xmlns:p14="http://schemas.microsoft.com/office/powerpoint/2010/main" val="40545940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24781">
        <p15:prstTrans prst="pageCurlDouble"/>
      </p:transition>
    </mc:Choice>
    <mc:Fallback xmlns="">
      <p:transition spd="slow" advTm="24781">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33484"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468234" y="3681413"/>
            <a:ext cx="357266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61926"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8400"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068"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694"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568"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223" y="-8467"/>
            <a:ext cx="4495777"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67938" y="453585"/>
            <a:ext cx="3111943" cy="1689895"/>
          </a:xfrm>
        </p:spPr>
        <p:txBody>
          <a:bodyPr anchor="ctr">
            <a:normAutofit/>
          </a:bodyPr>
          <a:lstStyle/>
          <a:p>
            <a:r>
              <a:rPr lang="en-GB" b="1" dirty="0"/>
              <a:t>Marketing Strategy</a:t>
            </a:r>
          </a:p>
        </p:txBody>
      </p:sp>
      <p:pic>
        <p:nvPicPr>
          <p:cNvPr id="6" name="Graphic 5" descr="Internet with solid fill">
            <a:extLst>
              <a:ext uri="{FF2B5EF4-FFF2-40B4-BE49-F238E27FC236}">
                <a16:creationId xmlns:a16="http://schemas.microsoft.com/office/drawing/2014/main" id="{3D4DBAC4-D963-1201-2E2F-6646CB17B5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7938" y="2027159"/>
            <a:ext cx="2892580" cy="2892580"/>
          </a:xfrm>
          <a:prstGeom prst="rect">
            <a:avLst/>
          </a:prstGeom>
        </p:spPr>
      </p:pic>
      <p:sp>
        <p:nvSpPr>
          <p:cNvPr id="9" name="Text Placeholder 3">
            <a:extLst>
              <a:ext uri="{FF2B5EF4-FFF2-40B4-BE49-F238E27FC236}">
                <a16:creationId xmlns:a16="http://schemas.microsoft.com/office/drawing/2014/main" id="{C6D61C2A-21E3-800F-8907-2137E6849E23}"/>
              </a:ext>
            </a:extLst>
          </p:cNvPr>
          <p:cNvSpPr txBox="1">
            <a:spLocks/>
          </p:cNvSpPr>
          <p:nvPr/>
        </p:nvSpPr>
        <p:spPr>
          <a:xfrm>
            <a:off x="5229389" y="775856"/>
            <a:ext cx="3784468" cy="5970031"/>
          </a:xfrm>
          <a:prstGeom prst="rect">
            <a:avLst/>
          </a:prstGeom>
        </p:spPr>
        <p:txBody>
          <a:bodyPr>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nSpc>
                <a:spcPct val="90000"/>
              </a:lnSpc>
              <a:buNone/>
            </a:pPr>
            <a:r>
              <a:rPr lang="en-GB" sz="1600" b="1" dirty="0">
                <a:solidFill>
                  <a:schemeClr val="accent1"/>
                </a:solidFill>
              </a:rPr>
              <a:t>Target Market</a:t>
            </a:r>
            <a:r>
              <a:rPr lang="en-GB" sz="1600" dirty="0">
                <a:solidFill>
                  <a:srgbClr val="FFFFFF"/>
                </a:solidFill>
              </a:rPr>
              <a:t>: </a:t>
            </a:r>
          </a:p>
          <a:p>
            <a:pPr>
              <a:spcBef>
                <a:spcPts val="600"/>
              </a:spcBef>
              <a:buFont typeface="Arial" panose="020B0604020202020204" pitchFamily="34" charset="0"/>
              <a:buChar char="•"/>
            </a:pPr>
            <a:r>
              <a:rPr lang="en-GB" sz="1600" b="1" dirty="0">
                <a:solidFill>
                  <a:srgbClr val="FFFFFF"/>
                </a:solidFill>
              </a:rPr>
              <a:t>Primary:</a:t>
            </a:r>
            <a:r>
              <a:rPr lang="en-GB" sz="1600" dirty="0">
                <a:solidFill>
                  <a:srgbClr val="FFFFFF"/>
                </a:solidFill>
              </a:rPr>
              <a:t> Schools, Parents</a:t>
            </a:r>
          </a:p>
          <a:p>
            <a:pPr>
              <a:spcBef>
                <a:spcPts val="600"/>
              </a:spcBef>
              <a:buFont typeface="Arial" panose="020B0604020202020204" pitchFamily="34" charset="0"/>
              <a:buChar char="•"/>
            </a:pPr>
            <a:r>
              <a:rPr lang="en-GB" sz="1600" b="1" dirty="0">
                <a:solidFill>
                  <a:srgbClr val="FFFFFF"/>
                </a:solidFill>
              </a:rPr>
              <a:t>Secondary: </a:t>
            </a:r>
            <a:r>
              <a:rPr lang="en-GB" sz="1600" dirty="0">
                <a:solidFill>
                  <a:srgbClr val="FFFFFF"/>
                </a:solidFill>
              </a:rPr>
              <a:t>LA’s, Charities</a:t>
            </a:r>
          </a:p>
          <a:p>
            <a:pPr>
              <a:spcBef>
                <a:spcPts val="600"/>
              </a:spcBef>
              <a:buFont typeface="Arial" panose="020B0604020202020204" pitchFamily="34" charset="0"/>
              <a:buChar char="•"/>
            </a:pPr>
            <a:r>
              <a:rPr lang="en-GB" sz="1600" b="1" dirty="0">
                <a:solidFill>
                  <a:srgbClr val="FFFFFF"/>
                </a:solidFill>
              </a:rPr>
              <a:t>Tertiary:</a:t>
            </a:r>
            <a:r>
              <a:rPr lang="en-GB" sz="1600" dirty="0">
                <a:solidFill>
                  <a:srgbClr val="FFFFFF"/>
                </a:solidFill>
              </a:rPr>
              <a:t> Social Investors</a:t>
            </a:r>
            <a:endParaRPr lang="en-GB" sz="1600" b="1" dirty="0">
              <a:solidFill>
                <a:schemeClr val="accent1"/>
              </a:solidFill>
            </a:endParaRPr>
          </a:p>
          <a:p>
            <a:pPr marL="0" indent="0">
              <a:lnSpc>
                <a:spcPct val="90000"/>
              </a:lnSpc>
              <a:buNone/>
            </a:pPr>
            <a:r>
              <a:rPr lang="en-GB" sz="1600" b="1" dirty="0">
                <a:solidFill>
                  <a:schemeClr val="accent1"/>
                </a:solidFill>
              </a:rPr>
              <a:t>Channels:</a:t>
            </a:r>
            <a:r>
              <a:rPr lang="en-GB" sz="1600" dirty="0">
                <a:solidFill>
                  <a:schemeClr val="accent1"/>
                </a:solidFill>
              </a:rPr>
              <a:t> </a:t>
            </a:r>
          </a:p>
          <a:p>
            <a:pPr>
              <a:lnSpc>
                <a:spcPct val="90000"/>
              </a:lnSpc>
              <a:buFont typeface="Arial" panose="020B0604020202020204" pitchFamily="34" charset="0"/>
              <a:buChar char="•"/>
            </a:pPr>
            <a:r>
              <a:rPr lang="en-GB" sz="1600" dirty="0">
                <a:solidFill>
                  <a:srgbClr val="FFFFFF"/>
                </a:solidFill>
              </a:rPr>
              <a:t>LA engagement</a:t>
            </a:r>
          </a:p>
          <a:p>
            <a:pPr>
              <a:lnSpc>
                <a:spcPct val="90000"/>
              </a:lnSpc>
              <a:buFont typeface="Arial" panose="020B0604020202020204" pitchFamily="34" charset="0"/>
              <a:buChar char="•"/>
            </a:pPr>
            <a:r>
              <a:rPr lang="en-GB" sz="1600" dirty="0">
                <a:solidFill>
                  <a:srgbClr val="FFFFFF"/>
                </a:solidFill>
              </a:rPr>
              <a:t>SENCO networks</a:t>
            </a:r>
          </a:p>
          <a:p>
            <a:pPr>
              <a:lnSpc>
                <a:spcPct val="90000"/>
              </a:lnSpc>
              <a:buFont typeface="Arial" panose="020B0604020202020204" pitchFamily="34" charset="0"/>
              <a:buChar char="•"/>
            </a:pPr>
            <a:r>
              <a:rPr lang="en-GB" sz="1600" dirty="0">
                <a:solidFill>
                  <a:srgbClr val="FFFFFF"/>
                </a:solidFill>
              </a:rPr>
              <a:t>Website</a:t>
            </a:r>
          </a:p>
          <a:p>
            <a:pPr>
              <a:lnSpc>
                <a:spcPct val="90000"/>
              </a:lnSpc>
              <a:buFont typeface="Arial" panose="020B0604020202020204" pitchFamily="34" charset="0"/>
              <a:buChar char="•"/>
            </a:pPr>
            <a:r>
              <a:rPr lang="en-GB" sz="1600" dirty="0">
                <a:solidFill>
                  <a:srgbClr val="FFFFFF"/>
                </a:solidFill>
              </a:rPr>
              <a:t>Email &amp; Mobile messaging</a:t>
            </a:r>
          </a:p>
          <a:p>
            <a:pPr>
              <a:lnSpc>
                <a:spcPct val="90000"/>
              </a:lnSpc>
              <a:buFont typeface="Arial" panose="020B0604020202020204" pitchFamily="34" charset="0"/>
              <a:buChar char="•"/>
            </a:pPr>
            <a:r>
              <a:rPr lang="en-GB" sz="1600" dirty="0">
                <a:solidFill>
                  <a:srgbClr val="FFFFFF"/>
                </a:solidFill>
              </a:rPr>
              <a:t>Virtual open houses/webinars</a:t>
            </a:r>
          </a:p>
          <a:p>
            <a:pPr>
              <a:lnSpc>
                <a:spcPct val="90000"/>
              </a:lnSpc>
              <a:buFont typeface="Arial" panose="020B0604020202020204" pitchFamily="34" charset="0"/>
              <a:buChar char="•"/>
            </a:pPr>
            <a:r>
              <a:rPr lang="en-GB" sz="1600" dirty="0">
                <a:solidFill>
                  <a:srgbClr val="FFFFFF"/>
                </a:solidFill>
              </a:rPr>
              <a:t>Targeted digital advertising, </a:t>
            </a:r>
            <a:r>
              <a:rPr lang="en-GB" sz="1600" dirty="0" err="1">
                <a:solidFill>
                  <a:srgbClr val="FFFFFF"/>
                </a:solidFill>
              </a:rPr>
              <a:t>ie</a:t>
            </a:r>
            <a:r>
              <a:rPr lang="en-GB" sz="1600" dirty="0">
                <a:solidFill>
                  <a:srgbClr val="FFFFFF"/>
                </a:solidFill>
              </a:rPr>
              <a:t>, Social media (Facebook, TikTok, YouTube, LinkedIn)</a:t>
            </a:r>
          </a:p>
          <a:p>
            <a:pPr>
              <a:lnSpc>
                <a:spcPct val="90000"/>
              </a:lnSpc>
              <a:buFont typeface="Arial" panose="020B0604020202020204" pitchFamily="34" charset="0"/>
              <a:buChar char="•"/>
            </a:pPr>
            <a:r>
              <a:rPr lang="en-GB" sz="1600" dirty="0">
                <a:solidFill>
                  <a:srgbClr val="FFFFFF"/>
                </a:solidFill>
              </a:rPr>
              <a:t>GMB (Google My Business) and SEO</a:t>
            </a:r>
          </a:p>
          <a:p>
            <a:pPr>
              <a:lnSpc>
                <a:spcPct val="90000"/>
              </a:lnSpc>
              <a:buFont typeface="Arial" panose="020B0604020202020204" pitchFamily="34" charset="0"/>
              <a:buChar char="•"/>
            </a:pPr>
            <a:r>
              <a:rPr lang="en-GB" sz="1600" dirty="0">
                <a:solidFill>
                  <a:srgbClr val="FFFFFF"/>
                </a:solidFill>
              </a:rPr>
              <a:t>Professional brochures</a:t>
            </a:r>
            <a:r>
              <a:rPr lang="en-US" sz="1600" dirty="0">
                <a:solidFill>
                  <a:srgbClr val="FFFFFF"/>
                </a:solidFill>
              </a:rPr>
              <a:t> </a:t>
            </a:r>
          </a:p>
          <a:p>
            <a:pPr>
              <a:lnSpc>
                <a:spcPct val="90000"/>
              </a:lnSpc>
              <a:buFont typeface="Arial" panose="020B0604020202020204" pitchFamily="34" charset="0"/>
              <a:buChar char="•"/>
            </a:pPr>
            <a:r>
              <a:rPr lang="en-US" sz="1600" dirty="0">
                <a:solidFill>
                  <a:srgbClr val="FFFFFF"/>
                </a:solidFill>
              </a:rPr>
              <a:t>Free branded uniforms, bags, water bottles,</a:t>
            </a:r>
            <a:r>
              <a:rPr lang="en-GB" sz="1600" dirty="0">
                <a:solidFill>
                  <a:srgbClr val="FFFFFF"/>
                </a:solidFill>
              </a:rPr>
              <a:t> and stationery.</a:t>
            </a:r>
          </a:p>
        </p:txBody>
      </p:sp>
      <p:sp>
        <p:nvSpPr>
          <p:cNvPr id="12" name="Rectangle 11">
            <a:extLst>
              <a:ext uri="{FF2B5EF4-FFF2-40B4-BE49-F238E27FC236}">
                <a16:creationId xmlns:a16="http://schemas.microsoft.com/office/drawing/2014/main" id="{DAA89B8F-B181-901E-5E97-C989DD21249A}"/>
              </a:ext>
            </a:extLst>
          </p:cNvPr>
          <p:cNvSpPr/>
          <p:nvPr/>
        </p:nvSpPr>
        <p:spPr>
          <a:xfrm>
            <a:off x="595991" y="4657342"/>
            <a:ext cx="3111943" cy="707886"/>
          </a:xfrm>
          <a:prstGeom prst="rect">
            <a:avLst/>
          </a:prstGeom>
        </p:spPr>
        <p:style>
          <a:lnRef idx="1">
            <a:schemeClr val="accent1"/>
          </a:lnRef>
          <a:fillRef idx="2">
            <a:schemeClr val="accent1"/>
          </a:fillRef>
          <a:effectRef idx="1">
            <a:schemeClr val="accent1"/>
          </a:effectRef>
          <a:fontRef idx="minor">
            <a:schemeClr val="dk1"/>
          </a:fontRef>
        </p:style>
        <p:txBody>
          <a:bodyPr wrap="square" lIns="91440" tIns="45720" rIns="91440" bIns="45720">
            <a:spAutoFit/>
          </a:bodyPr>
          <a:lstStyle/>
          <a:p>
            <a:pPr algn="ctr"/>
            <a:r>
              <a:rPr lang="en-US" sz="2000" b="1" dirty="0">
                <a:solidFill>
                  <a:schemeClr val="accent2">
                    <a:lumMod val="50000"/>
                  </a:schemeClr>
                </a:solidFill>
              </a:rPr>
              <a:t>Value-centric </a:t>
            </a:r>
          </a:p>
          <a:p>
            <a:pPr algn="ctr"/>
            <a:r>
              <a:rPr lang="en-US" sz="2000" b="1" dirty="0">
                <a:solidFill>
                  <a:schemeClr val="accent2">
                    <a:lumMod val="50000"/>
                  </a:schemeClr>
                </a:solidFill>
              </a:rPr>
              <a:t>Digital Strategy</a:t>
            </a:r>
          </a:p>
        </p:txBody>
      </p:sp>
    </p:spTree>
  </p:cSld>
  <p:clrMapOvr>
    <a:masterClrMapping/>
  </p:clrMapOvr>
  <mc:AlternateContent xmlns:mc="http://schemas.openxmlformats.org/markup-compatibility/2006" xmlns:p14="http://schemas.microsoft.com/office/powerpoint/2010/main">
    <mc:Choice Requires="p14">
      <p:transition spd="slow" p14:dur="1600" advTm="77543">
        <p14:gallery dir="l"/>
      </p:transition>
    </mc:Choice>
    <mc:Fallback xmlns="">
      <p:transition spd="slow" advTm="77543">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FA869-85C4-7DF0-0188-E58E9AA06789}"/>
              </a:ext>
            </a:extLst>
          </p:cNvPr>
          <p:cNvSpPr>
            <a:spLocks noGrp="1"/>
          </p:cNvSpPr>
          <p:nvPr>
            <p:ph type="title"/>
          </p:nvPr>
        </p:nvSpPr>
        <p:spPr/>
        <p:txBody>
          <a:bodyPr/>
          <a:lstStyle/>
          <a:p>
            <a:r>
              <a:rPr lang="en-GB" b="1" dirty="0"/>
              <a:t>Business 2 Government Market</a:t>
            </a:r>
          </a:p>
        </p:txBody>
      </p:sp>
      <p:sp>
        <p:nvSpPr>
          <p:cNvPr id="3" name="Content Placeholder 2">
            <a:extLst>
              <a:ext uri="{FF2B5EF4-FFF2-40B4-BE49-F238E27FC236}">
                <a16:creationId xmlns:a16="http://schemas.microsoft.com/office/drawing/2014/main" id="{06257913-F4B9-42E1-7872-08C6546F1790}"/>
              </a:ext>
            </a:extLst>
          </p:cNvPr>
          <p:cNvSpPr>
            <a:spLocks noGrp="1"/>
          </p:cNvSpPr>
          <p:nvPr>
            <p:ph idx="1"/>
          </p:nvPr>
        </p:nvSpPr>
        <p:spPr>
          <a:xfrm>
            <a:off x="609598" y="2160590"/>
            <a:ext cx="7744693" cy="4323337"/>
          </a:xfrm>
        </p:spPr>
        <p:txBody>
          <a:bodyPr>
            <a:normAutofit fontScale="92500" lnSpcReduction="10000"/>
          </a:bodyPr>
          <a:lstStyle/>
          <a:p>
            <a:pPr marL="0" indent="0">
              <a:buNone/>
            </a:pPr>
            <a:r>
              <a:rPr lang="en-GB" sz="1900" dirty="0"/>
              <a:t>The advantages of the B2G market include:</a:t>
            </a:r>
          </a:p>
          <a:p>
            <a:pPr marL="0" indent="0">
              <a:buNone/>
            </a:pPr>
            <a:endParaRPr lang="en-GB" sz="1900" dirty="0"/>
          </a:p>
          <a:p>
            <a:r>
              <a:rPr lang="en-GB" sz="1900" dirty="0"/>
              <a:t>Large and stable customer base</a:t>
            </a:r>
          </a:p>
          <a:p>
            <a:r>
              <a:rPr lang="en-GB" sz="1900" dirty="0"/>
              <a:t>Sustainable and long-term revenue streams</a:t>
            </a:r>
          </a:p>
          <a:p>
            <a:r>
              <a:rPr lang="en-GB" sz="1900" dirty="0"/>
              <a:t>Reliable payments</a:t>
            </a:r>
          </a:p>
          <a:p>
            <a:r>
              <a:rPr lang="en-GB" sz="1900" dirty="0"/>
              <a:t>Contractual stability</a:t>
            </a:r>
          </a:p>
          <a:p>
            <a:r>
              <a:rPr lang="en-GB" sz="1900" dirty="0"/>
              <a:t>Enhanced business reputation</a:t>
            </a:r>
          </a:p>
          <a:p>
            <a:r>
              <a:rPr lang="en-GB" sz="1900" dirty="0"/>
              <a:t>Competitive edge (only 1 other Pupil referral Unit in Birmingham)</a:t>
            </a:r>
          </a:p>
          <a:p>
            <a:r>
              <a:rPr lang="en-GB" sz="1900" dirty="0"/>
              <a:t>Strategic partnerships</a:t>
            </a:r>
          </a:p>
          <a:p>
            <a:r>
              <a:rPr lang="en-GB" sz="1900" dirty="0"/>
              <a:t>Huge social impact</a:t>
            </a:r>
          </a:p>
          <a:p>
            <a:pPr marL="0" indent="0" algn="r">
              <a:buNone/>
            </a:pPr>
            <a:r>
              <a:rPr lang="en-GB" sz="1700" dirty="0"/>
              <a:t>(</a:t>
            </a:r>
            <a:r>
              <a:rPr lang="en-GB" dirty="0" err="1"/>
              <a:t>Bharij</a:t>
            </a:r>
            <a:r>
              <a:rPr lang="en-GB" dirty="0"/>
              <a:t>, A. (2025)</a:t>
            </a:r>
          </a:p>
        </p:txBody>
      </p:sp>
      <p:graphicFrame>
        <p:nvGraphicFramePr>
          <p:cNvPr id="4" name="Diagram 3">
            <a:extLst>
              <a:ext uri="{FF2B5EF4-FFF2-40B4-BE49-F238E27FC236}">
                <a16:creationId xmlns:a16="http://schemas.microsoft.com/office/drawing/2014/main" id="{A8D78A79-4642-4817-9706-F601364E34F1}"/>
              </a:ext>
            </a:extLst>
          </p:cNvPr>
          <p:cNvGraphicFramePr/>
          <p:nvPr>
            <p:extLst>
              <p:ext uri="{D42A27DB-BD31-4B8C-83A1-F6EECF244321}">
                <p14:modId xmlns:p14="http://schemas.microsoft.com/office/powerpoint/2010/main" val="3060527601"/>
              </p:ext>
            </p:extLst>
          </p:nvPr>
        </p:nvGraphicFramePr>
        <p:xfrm>
          <a:off x="4738258" y="2146300"/>
          <a:ext cx="3796144" cy="256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2108999"/>
      </p:ext>
    </p:extLst>
  </p:cSld>
  <p:clrMapOvr>
    <a:masterClrMapping/>
  </p:clrMapOvr>
  <mc:AlternateContent xmlns:mc="http://schemas.openxmlformats.org/markup-compatibility/2006" xmlns:p14="http://schemas.microsoft.com/office/powerpoint/2010/main">
    <mc:Choice Requires="p14">
      <p:transition spd="slow" p14:dur="1400" advTm="33212">
        <p14:doors dir="vert"/>
      </p:transition>
    </mc:Choice>
    <mc:Fallback xmlns="">
      <p:transition spd="slow" advTm="33212">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B425-0ABA-C1BE-2985-A4EFFAD57B01}"/>
              </a:ext>
            </a:extLst>
          </p:cNvPr>
          <p:cNvSpPr>
            <a:spLocks noGrp="1"/>
          </p:cNvSpPr>
          <p:nvPr>
            <p:ph type="title"/>
          </p:nvPr>
        </p:nvSpPr>
        <p:spPr>
          <a:xfrm>
            <a:off x="609599" y="457773"/>
            <a:ext cx="6948197" cy="613459"/>
          </a:xfrm>
        </p:spPr>
        <p:txBody>
          <a:bodyPr>
            <a:noAutofit/>
          </a:bodyPr>
          <a:lstStyle/>
          <a:p>
            <a:r>
              <a:rPr lang="en-GB" sz="3600" b="1" dirty="0"/>
              <a:t>The Reintegration Pathway</a:t>
            </a:r>
            <a:endParaRPr lang="en-GB" sz="3600" dirty="0"/>
          </a:p>
        </p:txBody>
      </p:sp>
      <p:sp>
        <p:nvSpPr>
          <p:cNvPr id="6" name="Text Placeholder 5">
            <a:extLst>
              <a:ext uri="{FF2B5EF4-FFF2-40B4-BE49-F238E27FC236}">
                <a16:creationId xmlns:a16="http://schemas.microsoft.com/office/drawing/2014/main" id="{1217F78E-F35B-A0DE-1100-15AB63C6E297}"/>
              </a:ext>
            </a:extLst>
          </p:cNvPr>
          <p:cNvSpPr>
            <a:spLocks noGrp="1"/>
          </p:cNvSpPr>
          <p:nvPr>
            <p:ph type="body" sz="half" idx="2"/>
          </p:nvPr>
        </p:nvSpPr>
        <p:spPr>
          <a:xfrm>
            <a:off x="609598" y="1168407"/>
            <a:ext cx="7571876" cy="1093529"/>
          </a:xfrm>
        </p:spPr>
        <p:txBody>
          <a:bodyPr>
            <a:normAutofit/>
          </a:bodyPr>
          <a:lstStyle/>
          <a:p>
            <a:r>
              <a:rPr lang="en-US" sz="1700" dirty="0"/>
              <a:t>Rootwings Academy promotes a transformative journey. Starting with emotional regulation and academic readiness, progressing through three empowering phases over nine months, to</a:t>
            </a:r>
            <a:r>
              <a:rPr lang="en-GB" sz="1700" dirty="0"/>
              <a:t> ensure sustained success</a:t>
            </a:r>
            <a:r>
              <a:rPr lang="en-US" sz="1700" dirty="0"/>
              <a:t>:</a:t>
            </a:r>
          </a:p>
          <a:p>
            <a:endParaRPr lang="en-US" dirty="0"/>
          </a:p>
          <a:p>
            <a:endParaRPr lang="en-US" dirty="0"/>
          </a:p>
          <a:p>
            <a:endParaRPr lang="en-GB" dirty="0"/>
          </a:p>
        </p:txBody>
      </p:sp>
      <p:graphicFrame>
        <p:nvGraphicFramePr>
          <p:cNvPr id="8" name="Diagram 7">
            <a:extLst>
              <a:ext uri="{FF2B5EF4-FFF2-40B4-BE49-F238E27FC236}">
                <a16:creationId xmlns:a16="http://schemas.microsoft.com/office/drawing/2014/main" id="{45D20774-9204-7DFF-647D-5D4420726C02}"/>
              </a:ext>
            </a:extLst>
          </p:cNvPr>
          <p:cNvGraphicFramePr/>
          <p:nvPr>
            <p:extLst>
              <p:ext uri="{D42A27DB-BD31-4B8C-83A1-F6EECF244321}">
                <p14:modId xmlns:p14="http://schemas.microsoft.com/office/powerpoint/2010/main" val="2147013247"/>
              </p:ext>
            </p:extLst>
          </p:nvPr>
        </p:nvGraphicFramePr>
        <p:xfrm>
          <a:off x="609599" y="2261936"/>
          <a:ext cx="8173453" cy="43932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3666710"/>
      </p:ext>
    </p:extLst>
  </p:cSld>
  <p:clrMapOvr>
    <a:masterClrMapping/>
  </p:clrMapOvr>
  <mc:AlternateContent xmlns:mc="http://schemas.openxmlformats.org/markup-compatibility/2006" xmlns:p14="http://schemas.microsoft.com/office/powerpoint/2010/main">
    <mc:Choice Requires="p14">
      <p:transition spd="slow" p14:dur="1200" advTm="42076">
        <p14:prism/>
      </p:transition>
    </mc:Choice>
    <mc:Fallback xmlns="">
      <p:transition spd="slow" advTm="42076">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C6D8C-2A7F-D1D6-F162-C289B0EA1C7C}"/>
              </a:ext>
            </a:extLst>
          </p:cNvPr>
          <p:cNvSpPr>
            <a:spLocks noGrp="1"/>
          </p:cNvSpPr>
          <p:nvPr>
            <p:ph type="title"/>
          </p:nvPr>
        </p:nvSpPr>
        <p:spPr/>
        <p:txBody>
          <a:bodyPr/>
          <a:lstStyle/>
          <a:p>
            <a:r>
              <a:rPr lang="en-GB" b="1" dirty="0"/>
              <a:t>Position and Branding</a:t>
            </a:r>
          </a:p>
        </p:txBody>
      </p:sp>
      <p:pic>
        <p:nvPicPr>
          <p:cNvPr id="6" name="Picture 5" descr="A person holding a white box in front of a building&#10;&#10;AI-generated content may be incorrect.">
            <a:extLst>
              <a:ext uri="{FF2B5EF4-FFF2-40B4-BE49-F238E27FC236}">
                <a16:creationId xmlns:a16="http://schemas.microsoft.com/office/drawing/2014/main" id="{7BB43851-204F-86CA-C337-9B3F11C1B212}"/>
              </a:ext>
            </a:extLst>
          </p:cNvPr>
          <p:cNvPicPr>
            <a:picLocks noChangeAspect="1"/>
          </p:cNvPicPr>
          <p:nvPr/>
        </p:nvPicPr>
        <p:blipFill>
          <a:blip r:embed="rId3"/>
          <a:srcRect t="23044" b="18204"/>
          <a:stretch>
            <a:fillRect/>
          </a:stretch>
        </p:blipFill>
        <p:spPr>
          <a:xfrm>
            <a:off x="4144617" y="1580322"/>
            <a:ext cx="3279913" cy="4029241"/>
          </a:xfrm>
          <a:prstGeom prst="rect">
            <a:avLst/>
          </a:prstGeom>
          <a:effectLst>
            <a:softEdge rad="635000"/>
          </a:effectLst>
        </p:spPr>
      </p:pic>
      <p:sp>
        <p:nvSpPr>
          <p:cNvPr id="9" name="Content Placeholder 2">
            <a:extLst>
              <a:ext uri="{FF2B5EF4-FFF2-40B4-BE49-F238E27FC236}">
                <a16:creationId xmlns:a16="http://schemas.microsoft.com/office/drawing/2014/main" id="{26B25320-7A3D-C269-ED44-056725A66813}"/>
              </a:ext>
            </a:extLst>
          </p:cNvPr>
          <p:cNvSpPr txBox="1">
            <a:spLocks noGrp="1"/>
          </p:cNvSpPr>
          <p:nvPr>
            <p:ph idx="1"/>
          </p:nvPr>
        </p:nvSpPr>
        <p:spPr>
          <a:xfrm>
            <a:off x="564350" y="1580565"/>
            <a:ext cx="3906050" cy="458620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b="1" i="1" dirty="0">
                <a:solidFill>
                  <a:schemeClr val="accent2"/>
                </a:solidFill>
              </a:rPr>
              <a:t>Roots to Grow</a:t>
            </a:r>
            <a:r>
              <a:rPr lang="en-GB" dirty="0">
                <a:solidFill>
                  <a:schemeClr val="accent2"/>
                </a:solidFill>
              </a:rPr>
              <a:t> </a:t>
            </a:r>
            <a:r>
              <a:rPr lang="en-GB" dirty="0">
                <a:solidFill>
                  <a:schemeClr val="tx1"/>
                </a:solidFill>
              </a:rPr>
              <a:t>— building strong foundations in knowledge, values, and skills.</a:t>
            </a:r>
          </a:p>
          <a:p>
            <a:r>
              <a:rPr lang="en-GB" b="1" i="1" dirty="0">
                <a:solidFill>
                  <a:schemeClr val="accent2"/>
                </a:solidFill>
              </a:rPr>
              <a:t>Wings to Fly</a:t>
            </a:r>
            <a:r>
              <a:rPr lang="en-GB" dirty="0">
                <a:solidFill>
                  <a:schemeClr val="accent2"/>
                </a:solidFill>
              </a:rPr>
              <a:t> </a:t>
            </a:r>
            <a:r>
              <a:rPr lang="en-GB" dirty="0">
                <a:solidFill>
                  <a:schemeClr val="tx1"/>
                </a:solidFill>
              </a:rPr>
              <a:t>— empowering learners to explore, achieve, and reach their full potential.</a:t>
            </a:r>
          </a:p>
          <a:p>
            <a:r>
              <a:rPr lang="en-GB" b="1" i="1" dirty="0">
                <a:solidFill>
                  <a:schemeClr val="accent2"/>
                </a:solidFill>
              </a:rPr>
              <a:t>Learn Without Limits</a:t>
            </a:r>
            <a:r>
              <a:rPr lang="en-GB" b="1" dirty="0">
                <a:solidFill>
                  <a:schemeClr val="accent2"/>
                </a:solidFill>
              </a:rPr>
              <a:t> </a:t>
            </a:r>
            <a:r>
              <a:rPr lang="en-GB" dirty="0">
                <a:solidFill>
                  <a:schemeClr val="tx1"/>
                </a:solidFill>
              </a:rPr>
              <a:t>— emphasising freedom, curiosity, and lifelong learning</a:t>
            </a:r>
          </a:p>
          <a:p>
            <a:r>
              <a:rPr lang="en-GB" b="1" dirty="0">
                <a:solidFill>
                  <a:schemeClr val="accent1"/>
                </a:solidFill>
              </a:rPr>
              <a:t>Pricing: </a:t>
            </a:r>
            <a:r>
              <a:rPr lang="en-GB" b="1" dirty="0">
                <a:solidFill>
                  <a:schemeClr val="accent2"/>
                </a:solidFill>
              </a:rPr>
              <a:t>£350–£450 </a:t>
            </a:r>
            <a:r>
              <a:rPr lang="en-GB" dirty="0">
                <a:solidFill>
                  <a:schemeClr val="accent2"/>
                </a:solidFill>
              </a:rPr>
              <a:t>per pupil/week</a:t>
            </a:r>
          </a:p>
          <a:p>
            <a:r>
              <a:rPr lang="en-GB" b="1" dirty="0">
                <a:solidFill>
                  <a:schemeClr val="accent1"/>
                </a:solidFill>
              </a:rPr>
              <a:t>Growth Plan:</a:t>
            </a:r>
          </a:p>
          <a:p>
            <a:pPr marL="0" indent="0">
              <a:buNone/>
            </a:pPr>
            <a:endParaRPr lang="en-GB" dirty="0">
              <a:solidFill>
                <a:schemeClr val="accent2"/>
              </a:solidFill>
            </a:endParaRPr>
          </a:p>
          <a:p>
            <a:endParaRPr lang="en-GB" dirty="0"/>
          </a:p>
          <a:p>
            <a:endParaRPr lang="en-GB" dirty="0"/>
          </a:p>
          <a:p>
            <a:pPr marL="0" indent="0">
              <a:buFont typeface="Wingdings 3" charset="2"/>
              <a:buNone/>
            </a:pPr>
            <a:endParaRPr lang="en-GB" dirty="0"/>
          </a:p>
        </p:txBody>
      </p:sp>
      <p:graphicFrame>
        <p:nvGraphicFramePr>
          <p:cNvPr id="10" name="Diagram 9">
            <a:extLst>
              <a:ext uri="{FF2B5EF4-FFF2-40B4-BE49-F238E27FC236}">
                <a16:creationId xmlns:a16="http://schemas.microsoft.com/office/drawing/2014/main" id="{4ECD55AB-4342-263D-E37C-00E2A15B8757}"/>
              </a:ext>
            </a:extLst>
          </p:cNvPr>
          <p:cNvGraphicFramePr/>
          <p:nvPr>
            <p:extLst>
              <p:ext uri="{D42A27DB-BD31-4B8C-83A1-F6EECF244321}">
                <p14:modId xmlns:p14="http://schemas.microsoft.com/office/powerpoint/2010/main" val="963793527"/>
              </p:ext>
            </p:extLst>
          </p:nvPr>
        </p:nvGraphicFramePr>
        <p:xfrm>
          <a:off x="1022893" y="5516955"/>
          <a:ext cx="3257007" cy="8330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13" name="Straight Connector 12">
            <a:extLst>
              <a:ext uri="{FF2B5EF4-FFF2-40B4-BE49-F238E27FC236}">
                <a16:creationId xmlns:a16="http://schemas.microsoft.com/office/drawing/2014/main" id="{F6F3D81F-5914-B093-B4E8-F18A1834349E}"/>
              </a:ext>
            </a:extLst>
          </p:cNvPr>
          <p:cNvCxnSpPr/>
          <p:nvPr/>
        </p:nvCxnSpPr>
        <p:spPr>
          <a:xfrm>
            <a:off x="1022893" y="4394200"/>
            <a:ext cx="3121724"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737003"/>
      </p:ext>
    </p:extLst>
  </p:cSld>
  <p:clrMapOvr>
    <a:masterClrMapping/>
  </p:clrMapOvr>
  <mc:AlternateContent xmlns:mc="http://schemas.openxmlformats.org/markup-compatibility/2006" xmlns:p14="http://schemas.microsoft.com/office/powerpoint/2010/main">
    <mc:Choice Requires="p14">
      <p:transition spd="slow" p14:dur="1600" advTm="39197">
        <p14:prism isInverted="1"/>
      </p:transition>
    </mc:Choice>
    <mc:Fallback xmlns="">
      <p:transition spd="slow" advTm="39197">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30456"/>
            <a:ext cx="7388940" cy="911225"/>
          </a:xfrm>
        </p:spPr>
        <p:txBody>
          <a:bodyPr>
            <a:normAutofit/>
          </a:bodyPr>
          <a:lstStyle/>
          <a:p>
            <a:r>
              <a:rPr b="1" dirty="0"/>
              <a:t>Funding Requirements &amp; Sources</a:t>
            </a:r>
          </a:p>
        </p:txBody>
      </p:sp>
      <p:sp>
        <p:nvSpPr>
          <p:cNvPr id="3" name="Content Placeholder 2"/>
          <p:cNvSpPr>
            <a:spLocks noGrp="1"/>
          </p:cNvSpPr>
          <p:nvPr>
            <p:ph idx="1"/>
          </p:nvPr>
        </p:nvSpPr>
        <p:spPr>
          <a:xfrm>
            <a:off x="609599" y="1573161"/>
            <a:ext cx="7388940" cy="1051486"/>
          </a:xfrm>
        </p:spPr>
        <p:txBody>
          <a:bodyPr>
            <a:normAutofit/>
          </a:bodyPr>
          <a:lstStyle/>
          <a:p>
            <a:pPr marL="0" lvl="0" indent="0">
              <a:buNone/>
            </a:pPr>
            <a:r>
              <a:rPr lang="en-GB" dirty="0"/>
              <a:t>Our initial startup capital </a:t>
            </a:r>
            <a:r>
              <a:rPr lang="en-GB" b="1" dirty="0"/>
              <a:t>is £150,000</a:t>
            </a:r>
            <a:r>
              <a:rPr lang="en-GB" dirty="0"/>
              <a:t>, to be sourced from a combination of Grants, Impact Investment, Corporate Social Responsibility (CSR) and Local Authority Commissioning (ongoing).</a:t>
            </a:r>
          </a:p>
          <a:p>
            <a:endParaRPr lang="en-GB" dirty="0"/>
          </a:p>
          <a:p>
            <a:endParaRPr lang="en-GB" dirty="0"/>
          </a:p>
          <a:p>
            <a:endParaRPr dirty="0"/>
          </a:p>
        </p:txBody>
      </p:sp>
      <p:pic>
        <p:nvPicPr>
          <p:cNvPr id="6" name="Picture 5" descr="A red logo with a crown&#10;&#10;AI-generated content may be incorrect.">
            <a:extLst>
              <a:ext uri="{FF2B5EF4-FFF2-40B4-BE49-F238E27FC236}">
                <a16:creationId xmlns:a16="http://schemas.microsoft.com/office/drawing/2014/main" id="{8FFB621C-1C88-4670-B74B-F72E86C2256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66318" y="2861641"/>
            <a:ext cx="745490" cy="911225"/>
          </a:xfrm>
          <a:prstGeom prst="rect">
            <a:avLst/>
          </a:prstGeom>
        </p:spPr>
      </p:pic>
      <p:pic>
        <p:nvPicPr>
          <p:cNvPr id="7" name="Picture 6" descr="A colorful text on a white background&#10;&#10;AI-generated content may be incorrect.">
            <a:extLst>
              <a:ext uri="{FF2B5EF4-FFF2-40B4-BE49-F238E27FC236}">
                <a16:creationId xmlns:a16="http://schemas.microsoft.com/office/drawing/2014/main" id="{32D6F04E-B701-46A0-8EEA-D5D0AB8C148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83908" y="2884124"/>
            <a:ext cx="1417320" cy="754380"/>
          </a:xfrm>
          <a:prstGeom prst="rect">
            <a:avLst/>
          </a:prstGeom>
        </p:spPr>
      </p:pic>
      <p:pic>
        <p:nvPicPr>
          <p:cNvPr id="8" name="Picture 7" descr="A logo for a community fund">
            <a:extLst>
              <a:ext uri="{FF2B5EF4-FFF2-40B4-BE49-F238E27FC236}">
                <a16:creationId xmlns:a16="http://schemas.microsoft.com/office/drawing/2014/main" id="{08102883-C1EE-4480-9766-BEBDF8034DA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517922" y="2884124"/>
            <a:ext cx="1530180" cy="814450"/>
          </a:xfrm>
          <a:prstGeom prst="rect">
            <a:avLst/>
          </a:prstGeom>
        </p:spPr>
      </p:pic>
      <p:pic>
        <p:nvPicPr>
          <p:cNvPr id="9" name="Picture 8" descr="A purple text on a white background&#10;&#10;AI-generated content may be incorrect.">
            <a:extLst>
              <a:ext uri="{FF2B5EF4-FFF2-40B4-BE49-F238E27FC236}">
                <a16:creationId xmlns:a16="http://schemas.microsoft.com/office/drawing/2014/main" id="{BF9A0C8A-EE95-4E5D-96DC-6095DB2E104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48102" y="3054620"/>
            <a:ext cx="1417320" cy="510540"/>
          </a:xfrm>
          <a:prstGeom prst="rect">
            <a:avLst/>
          </a:prstGeom>
        </p:spPr>
      </p:pic>
      <p:pic>
        <p:nvPicPr>
          <p:cNvPr id="10" name="Picture 9" descr="A circular diagram of a company">
            <a:extLst>
              <a:ext uri="{FF2B5EF4-FFF2-40B4-BE49-F238E27FC236}">
                <a16:creationId xmlns:a16="http://schemas.microsoft.com/office/drawing/2014/main" id="{BE4B72BF-0958-458E-90CB-EC9F62ABDDB2}"/>
              </a:ext>
            </a:extLst>
          </p:cNvPr>
          <p:cNvPicPr>
            <a:picLocks noChangeAspect="1"/>
          </p:cNvPicPr>
          <p:nvPr/>
        </p:nvPicPr>
        <p:blipFill>
          <a:blip r:embed="rId7" cstate="print">
            <a:extLst>
              <a:ext uri="{28A0092B-C50C-407E-A947-70E740481C1C}">
                <a14:useLocalDpi xmlns:a14="http://schemas.microsoft.com/office/drawing/2010/main" val="0"/>
              </a:ext>
            </a:extLst>
          </a:blip>
          <a:srcRect l="10046" r="13010"/>
          <a:stretch>
            <a:fillRect/>
          </a:stretch>
        </p:blipFill>
        <p:spPr>
          <a:xfrm>
            <a:off x="6880949" y="2708974"/>
            <a:ext cx="1117590" cy="1104866"/>
          </a:xfrm>
          <a:prstGeom prst="rect">
            <a:avLst/>
          </a:prstGeom>
          <a:noFill/>
        </p:spPr>
      </p:pic>
      <p:graphicFrame>
        <p:nvGraphicFramePr>
          <p:cNvPr id="11" name="Table 10">
            <a:extLst>
              <a:ext uri="{FF2B5EF4-FFF2-40B4-BE49-F238E27FC236}">
                <a16:creationId xmlns:a16="http://schemas.microsoft.com/office/drawing/2014/main" id="{D3E96C21-3F41-14A4-22BB-26AC7F7F5DE1}"/>
              </a:ext>
            </a:extLst>
          </p:cNvPr>
          <p:cNvGraphicFramePr>
            <a:graphicFrameLocks noGrp="1"/>
          </p:cNvGraphicFramePr>
          <p:nvPr>
            <p:extLst>
              <p:ext uri="{D42A27DB-BD31-4B8C-83A1-F6EECF244321}">
                <p14:modId xmlns:p14="http://schemas.microsoft.com/office/powerpoint/2010/main" val="4142079271"/>
              </p:ext>
            </p:extLst>
          </p:nvPr>
        </p:nvGraphicFramePr>
        <p:xfrm>
          <a:off x="609599" y="3775740"/>
          <a:ext cx="7583465" cy="2499360"/>
        </p:xfrm>
        <a:graphic>
          <a:graphicData uri="http://schemas.openxmlformats.org/drawingml/2006/table">
            <a:tbl>
              <a:tblPr firstRow="1" bandRow="1">
                <a:tableStyleId>{5C22544A-7EE6-4342-B048-85BDC9FD1C3A}</a:tableStyleId>
              </a:tblPr>
              <a:tblGrid>
                <a:gridCol w="1516693">
                  <a:extLst>
                    <a:ext uri="{9D8B030D-6E8A-4147-A177-3AD203B41FA5}">
                      <a16:colId xmlns:a16="http://schemas.microsoft.com/office/drawing/2014/main" val="2403981612"/>
                    </a:ext>
                  </a:extLst>
                </a:gridCol>
                <a:gridCol w="1516693">
                  <a:extLst>
                    <a:ext uri="{9D8B030D-6E8A-4147-A177-3AD203B41FA5}">
                      <a16:colId xmlns:a16="http://schemas.microsoft.com/office/drawing/2014/main" val="2347790533"/>
                    </a:ext>
                  </a:extLst>
                </a:gridCol>
                <a:gridCol w="1516693">
                  <a:extLst>
                    <a:ext uri="{9D8B030D-6E8A-4147-A177-3AD203B41FA5}">
                      <a16:colId xmlns:a16="http://schemas.microsoft.com/office/drawing/2014/main" val="2532409785"/>
                    </a:ext>
                  </a:extLst>
                </a:gridCol>
                <a:gridCol w="1516693">
                  <a:extLst>
                    <a:ext uri="{9D8B030D-6E8A-4147-A177-3AD203B41FA5}">
                      <a16:colId xmlns:a16="http://schemas.microsoft.com/office/drawing/2014/main" val="585918954"/>
                    </a:ext>
                  </a:extLst>
                </a:gridCol>
                <a:gridCol w="1516693">
                  <a:extLst>
                    <a:ext uri="{9D8B030D-6E8A-4147-A177-3AD203B41FA5}">
                      <a16:colId xmlns:a16="http://schemas.microsoft.com/office/drawing/2014/main" val="1858824753"/>
                    </a:ext>
                  </a:extLst>
                </a:gridCol>
              </a:tblGrid>
              <a:tr h="762756">
                <a:tc>
                  <a:txBody>
                    <a:bodyPr/>
                    <a:lstStyle/>
                    <a:p>
                      <a:pPr algn="ctr"/>
                      <a:r>
                        <a:rPr lang="en-GB" sz="1600" dirty="0"/>
                        <a:t>Charitable Grant</a:t>
                      </a:r>
                    </a:p>
                  </a:txBody>
                  <a:tcPr/>
                </a:tc>
                <a:tc>
                  <a:txBody>
                    <a:bodyPr/>
                    <a:lstStyle/>
                    <a:p>
                      <a:pPr algn="ctr"/>
                      <a:r>
                        <a:rPr lang="en-GB" sz="1600" dirty="0"/>
                        <a:t>Public Fee Deposit</a:t>
                      </a:r>
                    </a:p>
                  </a:txBody>
                  <a:tcPr/>
                </a:tc>
                <a:tc>
                  <a:txBody>
                    <a:bodyPr/>
                    <a:lstStyle/>
                    <a:p>
                      <a:pPr algn="ctr"/>
                      <a:r>
                        <a:rPr lang="en-GB" sz="1600" dirty="0"/>
                        <a:t>Target Grant</a:t>
                      </a:r>
                    </a:p>
                  </a:txBody>
                  <a:tcPr/>
                </a:tc>
                <a:tc>
                  <a:txBody>
                    <a:bodyPr/>
                    <a:lstStyle/>
                    <a:p>
                      <a:pPr algn="ctr"/>
                      <a:r>
                        <a:rPr lang="en-GB" sz="1600" dirty="0"/>
                        <a:t>Pre- Funding</a:t>
                      </a:r>
                    </a:p>
                  </a:txBody>
                  <a:tcPr/>
                </a:tc>
                <a:tc>
                  <a:txBody>
                    <a:bodyPr/>
                    <a:lstStyle/>
                    <a:p>
                      <a:pPr algn="ctr"/>
                      <a:r>
                        <a:rPr lang="en-GB" sz="1600" dirty="0"/>
                        <a:t>Social Investment (Equity/Loan)</a:t>
                      </a:r>
                    </a:p>
                  </a:txBody>
                  <a:tcPr/>
                </a:tc>
                <a:extLst>
                  <a:ext uri="{0D108BD9-81ED-4DB2-BD59-A6C34878D82A}">
                    <a16:rowId xmlns:a16="http://schemas.microsoft.com/office/drawing/2014/main" val="290664995"/>
                  </a:ext>
                </a:extLst>
              </a:tr>
              <a:tr h="343711">
                <a:tc>
                  <a:txBody>
                    <a:bodyPr/>
                    <a:lstStyle/>
                    <a:p>
                      <a:r>
                        <a:rPr lang="en-GB" b="1" dirty="0"/>
                        <a:t>£15,000</a:t>
                      </a:r>
                    </a:p>
                  </a:txBody>
                  <a:tcPr>
                    <a:noFill/>
                  </a:tcPr>
                </a:tc>
                <a:tc>
                  <a:txBody>
                    <a:bodyPr/>
                    <a:lstStyle/>
                    <a:p>
                      <a:r>
                        <a:rPr lang="en-GB" b="1" dirty="0"/>
                        <a:t>£15,000</a:t>
                      </a:r>
                    </a:p>
                  </a:txBody>
                  <a:tcPr>
                    <a:noFill/>
                  </a:tcPr>
                </a:tc>
                <a:tc>
                  <a:txBody>
                    <a:bodyPr/>
                    <a:lstStyle/>
                    <a:p>
                      <a:r>
                        <a:rPr lang="en-GB" b="1" dirty="0"/>
                        <a:t>£15,000</a:t>
                      </a:r>
                    </a:p>
                  </a:txBody>
                  <a:tcPr>
                    <a:noFill/>
                  </a:tcPr>
                </a:tc>
                <a:tc>
                  <a:txBody>
                    <a:bodyPr/>
                    <a:lstStyle/>
                    <a:p>
                      <a:r>
                        <a:rPr lang="en-GB" b="1" dirty="0"/>
                        <a:t>£50,000</a:t>
                      </a:r>
                    </a:p>
                  </a:txBody>
                  <a:tcPr>
                    <a:noFill/>
                  </a:tcPr>
                </a:tc>
                <a:tc>
                  <a:txBody>
                    <a:bodyPr/>
                    <a:lstStyle/>
                    <a:p>
                      <a:r>
                        <a:rPr lang="en-GB" b="1" dirty="0"/>
                        <a:t>£55,000</a:t>
                      </a:r>
                    </a:p>
                  </a:txBody>
                  <a:tcPr>
                    <a:noFill/>
                  </a:tcPr>
                </a:tc>
                <a:extLst>
                  <a:ext uri="{0D108BD9-81ED-4DB2-BD59-A6C34878D82A}">
                    <a16:rowId xmlns:a16="http://schemas.microsoft.com/office/drawing/2014/main" val="817364577"/>
                  </a:ext>
                </a:extLst>
              </a:tr>
              <a:tr h="1214759">
                <a:tc>
                  <a:txBody>
                    <a:bodyPr/>
                    <a:lstStyle/>
                    <a:p>
                      <a:r>
                        <a:rPr lang="en-GB" sz="1600" dirty="0"/>
                        <a:t>Funds for initial therapeutic training and development</a:t>
                      </a:r>
                    </a:p>
                  </a:txBody>
                  <a:tcPr>
                    <a:solidFill>
                      <a:schemeClr val="accent2">
                        <a:lumMod val="40000"/>
                        <a:lumOff val="60000"/>
                      </a:schemeClr>
                    </a:solidFill>
                  </a:tcPr>
                </a:tc>
                <a:tc>
                  <a:txBody>
                    <a:bodyPr/>
                    <a:lstStyle/>
                    <a:p>
                      <a:r>
                        <a:rPr lang="en-GB" sz="1600" dirty="0"/>
                        <a:t>Immediate high confidence capital</a:t>
                      </a:r>
                    </a:p>
                  </a:txBody>
                  <a:tcPr>
                    <a:solidFill>
                      <a:schemeClr val="accent2">
                        <a:lumMod val="40000"/>
                        <a:lumOff val="60000"/>
                      </a:schemeClr>
                    </a:solidFill>
                  </a:tcPr>
                </a:tc>
                <a:tc>
                  <a:txBody>
                    <a:bodyPr/>
                    <a:lstStyle/>
                    <a:p>
                      <a:r>
                        <a:rPr lang="en-GB" sz="1600" dirty="0"/>
                        <a:t>Therapeutic and sensory equipment</a:t>
                      </a:r>
                    </a:p>
                  </a:txBody>
                  <a:tcPr>
                    <a:solidFill>
                      <a:schemeClr val="accent2">
                        <a:lumMod val="40000"/>
                        <a:lumOff val="60000"/>
                      </a:schemeClr>
                    </a:solidFill>
                  </a:tcPr>
                </a:tc>
                <a:tc>
                  <a:txBody>
                    <a:bodyPr/>
                    <a:lstStyle/>
                    <a:p>
                      <a:r>
                        <a:rPr lang="en-GB" sz="1600" dirty="0"/>
                        <a:t>Contractual deposit to secure pupil placements</a:t>
                      </a:r>
                    </a:p>
                  </a:txBody>
                  <a:tcPr>
                    <a:solidFill>
                      <a:schemeClr val="accent2">
                        <a:lumMod val="40000"/>
                        <a:lumOff val="60000"/>
                      </a:schemeClr>
                    </a:solidFill>
                  </a:tcPr>
                </a:tc>
                <a:tc>
                  <a:txBody>
                    <a:bodyPr/>
                    <a:lstStyle/>
                    <a:p>
                      <a:r>
                        <a:rPr lang="en-GB" sz="1600" dirty="0"/>
                        <a:t>Growth capital linked to social outcomes</a:t>
                      </a:r>
                    </a:p>
                  </a:txBody>
                  <a:tcPr>
                    <a:solidFill>
                      <a:schemeClr val="accent2">
                        <a:lumMod val="40000"/>
                        <a:lumOff val="60000"/>
                      </a:schemeClr>
                    </a:solidFill>
                  </a:tcPr>
                </a:tc>
                <a:extLst>
                  <a:ext uri="{0D108BD9-81ED-4DB2-BD59-A6C34878D82A}">
                    <a16:rowId xmlns:a16="http://schemas.microsoft.com/office/drawing/2014/main" val="3214533134"/>
                  </a:ext>
                </a:extLst>
              </a:tr>
            </a:tbl>
          </a:graphicData>
        </a:graphic>
      </p:graphicFrame>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32281">
        <p15:prstTrans prst="pageCurlDouble"/>
      </p:transition>
    </mc:Choice>
    <mc:Fallback xmlns="">
      <p:transition spd="slow" advTm="32281">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43840"/>
            <a:ext cx="6347713" cy="1320800"/>
          </a:xfrm>
        </p:spPr>
        <p:txBody>
          <a:bodyPr/>
          <a:lstStyle/>
          <a:p>
            <a:r>
              <a:rPr b="1" dirty="0"/>
              <a:t>Startup Expenses</a:t>
            </a:r>
          </a:p>
        </p:txBody>
      </p:sp>
      <p:sp>
        <p:nvSpPr>
          <p:cNvPr id="3" name="Content Placeholder 2"/>
          <p:cNvSpPr>
            <a:spLocks noGrp="1"/>
          </p:cNvSpPr>
          <p:nvPr>
            <p:ph idx="1"/>
          </p:nvPr>
        </p:nvSpPr>
        <p:spPr>
          <a:xfrm>
            <a:off x="609599" y="1301674"/>
            <a:ext cx="7508837" cy="5386743"/>
          </a:xfrm>
        </p:spPr>
        <p:txBody>
          <a:bodyPr>
            <a:normAutofit fontScale="25000" lnSpcReduction="20000"/>
          </a:bodyPr>
          <a:lstStyle/>
          <a:p>
            <a:pPr marL="0" indent="0">
              <a:lnSpc>
                <a:spcPct val="120000"/>
              </a:lnSpc>
              <a:buNone/>
            </a:pPr>
            <a:r>
              <a:rPr lang="en-GB" sz="6400" dirty="0"/>
              <a:t>The 3 main strategic areas where the startup expenses will be used are:</a:t>
            </a:r>
          </a:p>
          <a:p>
            <a:pPr lvl="0">
              <a:lnSpc>
                <a:spcPct val="120000"/>
              </a:lnSpc>
            </a:pPr>
            <a:r>
              <a:rPr lang="en-GB" sz="6400" b="1" dirty="0">
                <a:solidFill>
                  <a:schemeClr val="accent2"/>
                </a:solidFill>
              </a:rPr>
              <a:t>1. Fixed Asset &amp; Premises Set up (47% of Total)</a:t>
            </a:r>
            <a:r>
              <a:rPr lang="en-GB" sz="6400" b="1" dirty="0"/>
              <a:t>-</a:t>
            </a:r>
            <a:r>
              <a:rPr lang="en-GB" sz="6400" dirty="0"/>
              <a:t> </a:t>
            </a:r>
            <a:r>
              <a:rPr lang="en-GB" sz="6400" b="1" dirty="0"/>
              <a:t>£48,000</a:t>
            </a:r>
            <a:endParaRPr lang="en-GB" sz="6400" dirty="0"/>
          </a:p>
          <a:p>
            <a:pPr>
              <a:lnSpc>
                <a:spcPct val="120000"/>
              </a:lnSpc>
              <a:buFont typeface="Arial" panose="020B0604020202020204" pitchFamily="34" charset="0"/>
              <a:buChar char="•"/>
            </a:pPr>
            <a:r>
              <a:rPr lang="en-GB" sz="5600" dirty="0"/>
              <a:t>Equipment Purchase/ Leasing £30,000</a:t>
            </a:r>
          </a:p>
          <a:p>
            <a:pPr>
              <a:lnSpc>
                <a:spcPct val="120000"/>
              </a:lnSpc>
              <a:buFont typeface="Arial" panose="020B0604020202020204" pitchFamily="34" charset="0"/>
              <a:buChar char="•"/>
            </a:pPr>
            <a:r>
              <a:rPr lang="en-GB" sz="5600" dirty="0"/>
              <a:t>Rent Costs £15,000</a:t>
            </a:r>
          </a:p>
          <a:p>
            <a:pPr>
              <a:lnSpc>
                <a:spcPct val="120000"/>
              </a:lnSpc>
              <a:buFont typeface="Arial" panose="020B0604020202020204" pitchFamily="34" charset="0"/>
              <a:buChar char="•"/>
            </a:pPr>
            <a:r>
              <a:rPr lang="en-GB" sz="5600" dirty="0"/>
              <a:t>Utilities/ Insurance £3000</a:t>
            </a:r>
          </a:p>
          <a:p>
            <a:pPr lvl="0">
              <a:lnSpc>
                <a:spcPct val="170000"/>
              </a:lnSpc>
            </a:pPr>
            <a:r>
              <a:rPr lang="en-GB" sz="6400" b="1" dirty="0">
                <a:solidFill>
                  <a:schemeClr val="accent2"/>
                </a:solidFill>
              </a:rPr>
              <a:t>2. Human Resources &amp; Professional Fees (46% of Total)</a:t>
            </a:r>
            <a:r>
              <a:rPr lang="en-GB" sz="6400" b="1" dirty="0"/>
              <a:t>-</a:t>
            </a:r>
            <a:r>
              <a:rPr lang="en-GB" sz="6400" dirty="0"/>
              <a:t> </a:t>
            </a:r>
            <a:r>
              <a:rPr lang="en-GB" sz="6400" b="1" dirty="0"/>
              <a:t>£47,500</a:t>
            </a:r>
            <a:endParaRPr lang="en-GB" sz="6400" dirty="0"/>
          </a:p>
          <a:p>
            <a:pPr lvl="0">
              <a:lnSpc>
                <a:spcPct val="120000"/>
              </a:lnSpc>
              <a:buFont typeface="Arial" panose="020B0604020202020204" pitchFamily="34" charset="0"/>
              <a:buChar char="•"/>
            </a:pPr>
            <a:r>
              <a:rPr lang="en-GB" sz="5600" dirty="0"/>
              <a:t>Staff Wages £25,000</a:t>
            </a:r>
          </a:p>
          <a:p>
            <a:pPr lvl="0">
              <a:lnSpc>
                <a:spcPct val="120000"/>
              </a:lnSpc>
              <a:buFont typeface="Arial" panose="020B0604020202020204" pitchFamily="34" charset="0"/>
              <a:buChar char="•"/>
            </a:pPr>
            <a:r>
              <a:rPr lang="en-GB" sz="5600" dirty="0"/>
              <a:t>Legal Fees £10,000</a:t>
            </a:r>
          </a:p>
          <a:p>
            <a:pPr lvl="0">
              <a:lnSpc>
                <a:spcPct val="120000"/>
              </a:lnSpc>
              <a:buFont typeface="Arial" panose="020B0604020202020204" pitchFamily="34" charset="0"/>
              <a:buChar char="•"/>
            </a:pPr>
            <a:r>
              <a:rPr lang="en-GB" sz="5600" dirty="0"/>
              <a:t>Recruitment Fees £7500</a:t>
            </a:r>
          </a:p>
          <a:p>
            <a:pPr lvl="0">
              <a:lnSpc>
                <a:spcPct val="120000"/>
              </a:lnSpc>
              <a:buFont typeface="Arial" panose="020B0604020202020204" pitchFamily="34" charset="0"/>
              <a:buChar char="•"/>
            </a:pPr>
            <a:r>
              <a:rPr lang="en-GB" sz="5600" dirty="0"/>
              <a:t>CEO Wages £5000</a:t>
            </a:r>
          </a:p>
          <a:p>
            <a:pPr lvl="0">
              <a:lnSpc>
                <a:spcPct val="120000"/>
              </a:lnSpc>
            </a:pPr>
            <a:r>
              <a:rPr lang="en-GB" sz="6400" b="1" dirty="0">
                <a:solidFill>
                  <a:schemeClr val="accent2"/>
                </a:solidFill>
              </a:rPr>
              <a:t>3. Operational &amp; Administration (7% of Total)</a:t>
            </a:r>
            <a:r>
              <a:rPr lang="en-GB" sz="6400" b="1" dirty="0"/>
              <a:t>- £6500</a:t>
            </a:r>
            <a:endParaRPr lang="en-GB" sz="6400" dirty="0"/>
          </a:p>
          <a:p>
            <a:pPr lvl="0">
              <a:lnSpc>
                <a:spcPct val="120000"/>
              </a:lnSpc>
              <a:buFont typeface="Arial" panose="020B0604020202020204" pitchFamily="34" charset="0"/>
              <a:buChar char="•"/>
            </a:pPr>
            <a:r>
              <a:rPr lang="en-GB" sz="5600" dirty="0"/>
              <a:t>Marketing &amp; Advertising £2500</a:t>
            </a:r>
          </a:p>
          <a:p>
            <a:pPr lvl="0">
              <a:lnSpc>
                <a:spcPct val="120000"/>
              </a:lnSpc>
              <a:buFont typeface="Arial" panose="020B0604020202020204" pitchFamily="34" charset="0"/>
              <a:buChar char="•"/>
            </a:pPr>
            <a:r>
              <a:rPr lang="en-GB" sz="5600" dirty="0"/>
              <a:t>Licensing/ Permits £2000</a:t>
            </a:r>
          </a:p>
          <a:p>
            <a:pPr lvl="0">
              <a:lnSpc>
                <a:spcPct val="120000"/>
              </a:lnSpc>
              <a:buFont typeface="Arial" panose="020B0604020202020204" pitchFamily="34" charset="0"/>
              <a:buChar char="•"/>
            </a:pPr>
            <a:r>
              <a:rPr lang="en-GB" sz="5600" dirty="0"/>
              <a:t>Postage, Printing, Stationery £1500</a:t>
            </a:r>
          </a:p>
          <a:p>
            <a:pPr lvl="0">
              <a:lnSpc>
                <a:spcPct val="120000"/>
              </a:lnSpc>
              <a:buFont typeface="Arial" panose="020B0604020202020204" pitchFamily="34" charset="0"/>
              <a:buChar char="•"/>
            </a:pPr>
            <a:r>
              <a:rPr lang="en-GB" sz="5600" dirty="0"/>
              <a:t>Telephone &amp; Internet £500</a:t>
            </a:r>
          </a:p>
          <a:p>
            <a:endParaRPr dirty="0"/>
          </a:p>
        </p:txBody>
      </p:sp>
      <p:graphicFrame>
        <p:nvGraphicFramePr>
          <p:cNvPr id="11" name="Chart 10">
            <a:extLst>
              <a:ext uri="{FF2B5EF4-FFF2-40B4-BE49-F238E27FC236}">
                <a16:creationId xmlns:a16="http://schemas.microsoft.com/office/drawing/2014/main" id="{C09FD817-389A-C61D-CEAA-87484DBA29E5}"/>
              </a:ext>
            </a:extLst>
          </p:cNvPr>
          <p:cNvGraphicFramePr/>
          <p:nvPr>
            <p:extLst>
              <p:ext uri="{D42A27DB-BD31-4B8C-83A1-F6EECF244321}">
                <p14:modId xmlns:p14="http://schemas.microsoft.com/office/powerpoint/2010/main" val="809860826"/>
              </p:ext>
            </p:extLst>
          </p:nvPr>
        </p:nvGraphicFramePr>
        <p:xfrm>
          <a:off x="4959927" y="2548217"/>
          <a:ext cx="3394364" cy="3323195"/>
        </p:xfrm>
        <a:graphic>
          <a:graphicData uri="http://schemas.openxmlformats.org/drawingml/2006/chart">
            <c:chart xmlns:c="http://schemas.openxmlformats.org/drawingml/2006/chart" xmlns:r="http://schemas.openxmlformats.org/officeDocument/2006/relationships" r:id="rId3"/>
          </a:graphicData>
        </a:graphic>
      </p:graphicFrame>
    </p:spTree>
  </p:cSld>
  <p:clrMapOvr>
    <a:masterClrMapping/>
  </p:clrMapOvr>
  <mc:AlternateContent xmlns:mc="http://schemas.openxmlformats.org/markup-compatibility/2006" xmlns:p14="http://schemas.microsoft.com/office/powerpoint/2010/main">
    <mc:Choice Requires="p14">
      <p:transition spd="slow" p14:dur="1500" advTm="29642">
        <p14:window dir="vert"/>
      </p:transition>
    </mc:Choice>
    <mc:Fallback xmlns="">
      <p:transition spd="slow" advTm="29642">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een and white chart&#10;&#10;AI-generated content may be incorrect.">
            <a:extLst>
              <a:ext uri="{FF2B5EF4-FFF2-40B4-BE49-F238E27FC236}">
                <a16:creationId xmlns:a16="http://schemas.microsoft.com/office/drawing/2014/main" id="{CBF47444-2FBF-496C-B2D1-CA63AA36C0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599" y="870215"/>
            <a:ext cx="6336665" cy="5887010"/>
          </a:xfrm>
          <a:prstGeom prst="rect">
            <a:avLst/>
          </a:prstGeom>
        </p:spPr>
      </p:pic>
      <p:sp>
        <p:nvSpPr>
          <p:cNvPr id="2" name="Title 1"/>
          <p:cNvSpPr>
            <a:spLocks noGrp="1"/>
          </p:cNvSpPr>
          <p:nvPr>
            <p:ph type="title"/>
          </p:nvPr>
        </p:nvSpPr>
        <p:spPr>
          <a:xfrm>
            <a:off x="695661" y="647782"/>
            <a:ext cx="6347713" cy="474436"/>
          </a:xfrm>
          <a:solidFill>
            <a:schemeClr val="bg1"/>
          </a:solidFill>
        </p:spPr>
        <p:txBody>
          <a:bodyPr>
            <a:normAutofit fontScale="90000"/>
          </a:bodyPr>
          <a:lstStyle/>
          <a:p>
            <a:r>
              <a:rPr lang="en-GB" b="1" dirty="0"/>
              <a:t>1</a:t>
            </a:r>
            <a:r>
              <a:rPr b="1" dirty="0"/>
              <a:t>-Month Cash Flow Forecast</a:t>
            </a:r>
          </a:p>
        </p:txBody>
      </p:sp>
      <p:sp>
        <p:nvSpPr>
          <p:cNvPr id="7" name="TextBox 6">
            <a:extLst>
              <a:ext uri="{FF2B5EF4-FFF2-40B4-BE49-F238E27FC236}">
                <a16:creationId xmlns:a16="http://schemas.microsoft.com/office/drawing/2014/main" id="{944A15AF-D3A7-6AB9-9835-12258BE3C744}"/>
              </a:ext>
            </a:extLst>
          </p:cNvPr>
          <p:cNvSpPr txBox="1"/>
          <p:nvPr/>
        </p:nvSpPr>
        <p:spPr>
          <a:xfrm>
            <a:off x="900545" y="3012849"/>
            <a:ext cx="3228110" cy="769441"/>
          </a:xfrm>
          <a:prstGeom prst="rect">
            <a:avLst/>
          </a:prstGeom>
          <a:solidFill>
            <a:schemeClr val="accent1"/>
          </a:solidFill>
        </p:spPr>
        <p:txBody>
          <a:bodyPr wrap="square" rtlCol="0">
            <a:spAutoFit/>
          </a:bodyPr>
          <a:lstStyle/>
          <a:p>
            <a:r>
              <a:rPr lang="en-US" sz="1100" dirty="0">
                <a:solidFill>
                  <a:schemeClr val="bg1"/>
                </a:solidFill>
              </a:rPr>
              <a:t>The £102,000 in Month 1 expenses reflects immediate funding needs, while the remaining £48,000 acts as a working capital reserve to cover operating costs until pupil fees </a:t>
            </a:r>
            <a:r>
              <a:rPr lang="en-US" sz="1100" dirty="0" err="1">
                <a:solidFill>
                  <a:schemeClr val="bg1"/>
                </a:solidFill>
              </a:rPr>
              <a:t>stabilise</a:t>
            </a:r>
            <a:r>
              <a:rPr lang="en-US" sz="1100" dirty="0">
                <a:solidFill>
                  <a:schemeClr val="bg1"/>
                </a:solidFill>
              </a:rPr>
              <a:t>.</a:t>
            </a:r>
            <a:endParaRPr lang="en-GB" sz="1100" dirty="0">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spd="slow" p14:dur="1600" advTm="22669">
        <p14:prism isInverted="1"/>
      </p:transition>
    </mc:Choice>
    <mc:Fallback xmlns="">
      <p:transition spd="slow" advTm="22669">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1" name="Straight Connector 1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A person in a suit holding a briefcase&#10;&#10;AI-generated content may be incorrect.">
            <a:extLst>
              <a:ext uri="{FF2B5EF4-FFF2-40B4-BE49-F238E27FC236}">
                <a16:creationId xmlns:a16="http://schemas.microsoft.com/office/drawing/2014/main" id="{072F8BD9-CF8E-11C1-41B1-7E8E40DA7035}"/>
              </a:ext>
            </a:extLst>
          </p:cNvPr>
          <p:cNvPicPr>
            <a:picLocks noChangeAspect="1"/>
          </p:cNvPicPr>
          <p:nvPr/>
        </p:nvPicPr>
        <p:blipFill>
          <a:blip r:embed="rId3"/>
          <a:srcRect l="9091" t="14537" r="1" b="35359"/>
          <a:stretch>
            <a:fillRect/>
          </a:stretch>
        </p:blipFill>
        <p:spPr>
          <a:xfrm>
            <a:off x="3202391" y="-8467"/>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2014D0C-3ADB-079A-8BE5-F9E14FAC8DC5}"/>
              </a:ext>
            </a:extLst>
          </p:cNvPr>
          <p:cNvSpPr>
            <a:spLocks noGrp="1"/>
          </p:cNvSpPr>
          <p:nvPr>
            <p:ph type="title"/>
          </p:nvPr>
        </p:nvSpPr>
        <p:spPr>
          <a:xfrm>
            <a:off x="-1" y="3113455"/>
            <a:ext cx="4272076" cy="1701800"/>
          </a:xfrm>
        </p:spPr>
        <p:txBody>
          <a:bodyPr vert="horz" lIns="91440" tIns="45720" rIns="91440" bIns="45720" rtlCol="0" anchor="b">
            <a:normAutofit/>
          </a:bodyPr>
          <a:lstStyle/>
          <a:p>
            <a:pPr algn="r">
              <a:lnSpc>
                <a:spcPct val="90000"/>
              </a:lnSpc>
            </a:pPr>
            <a:r>
              <a:rPr lang="en-US" sz="2600" dirty="0"/>
              <a:t>“With roots to grow, </a:t>
            </a:r>
            <a:br>
              <a:rPr lang="en-US" sz="2600" dirty="0"/>
            </a:br>
            <a:r>
              <a:rPr lang="en-US" sz="2600" dirty="0"/>
              <a:t>and wings to fly. </a:t>
            </a:r>
            <a:br>
              <a:rPr lang="en-US" sz="2600" dirty="0"/>
            </a:br>
            <a:r>
              <a:rPr lang="en-US" sz="2600" dirty="0"/>
              <a:t>Learn without limits at </a:t>
            </a:r>
            <a:br>
              <a:rPr lang="en-US" sz="2600" dirty="0"/>
            </a:br>
            <a:r>
              <a:rPr lang="en-US" sz="2600" b="1" dirty="0"/>
              <a:t>Rootwings Academy</a:t>
            </a:r>
            <a:r>
              <a:rPr lang="en-US" sz="2600" dirty="0"/>
              <a:t>.”</a:t>
            </a: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28259" y="0"/>
            <a:ext cx="9144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568950" y="3681413"/>
            <a:ext cx="357266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1269B499-760F-CCA5-B25E-A4C1D1DFD928}"/>
              </a:ext>
            </a:extLst>
          </p:cNvPr>
          <p:cNvSpPr txBox="1"/>
          <p:nvPr/>
        </p:nvSpPr>
        <p:spPr>
          <a:xfrm>
            <a:off x="5941176" y="5907191"/>
            <a:ext cx="2828215" cy="646331"/>
          </a:xfrm>
          <a:prstGeom prst="rect">
            <a:avLst/>
          </a:prstGeom>
          <a:noFill/>
        </p:spPr>
        <p:txBody>
          <a:bodyPr wrap="square" rtlCol="0">
            <a:spAutoFit/>
          </a:bodyPr>
          <a:lstStyle/>
          <a:p>
            <a:pPr algn="r"/>
            <a:r>
              <a:rPr lang="en-GB" dirty="0">
                <a:solidFill>
                  <a:schemeClr val="bg1"/>
                </a:solidFill>
              </a:rPr>
              <a:t>Thank You For Listening.</a:t>
            </a:r>
          </a:p>
          <a:p>
            <a:pPr algn="r"/>
            <a:r>
              <a:rPr lang="en-GB" dirty="0">
                <a:solidFill>
                  <a:schemeClr val="bg1"/>
                </a:solidFill>
              </a:rPr>
              <a:t>ANY QUESTIONS?</a:t>
            </a:r>
          </a:p>
        </p:txBody>
      </p:sp>
    </p:spTree>
    <p:extLst>
      <p:ext uri="{BB962C8B-B14F-4D97-AF65-F5344CB8AC3E}">
        <p14:creationId xmlns:p14="http://schemas.microsoft.com/office/powerpoint/2010/main" val="16880401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advTm="46025">
        <p15:prstTrans prst="airplane"/>
      </p:transition>
    </mc:Choice>
    <mc:Fallback xmlns="">
      <p:transition spd="slow" advTm="46025">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References</a:t>
            </a:r>
          </a:p>
        </p:txBody>
      </p:sp>
      <p:sp>
        <p:nvSpPr>
          <p:cNvPr id="3" name="Content Placeholder 2"/>
          <p:cNvSpPr>
            <a:spLocks noGrp="1"/>
          </p:cNvSpPr>
          <p:nvPr>
            <p:ph idx="1"/>
          </p:nvPr>
        </p:nvSpPr>
        <p:spPr>
          <a:xfrm>
            <a:off x="481263" y="1371600"/>
            <a:ext cx="6749716" cy="5137484"/>
          </a:xfrm>
        </p:spPr>
        <p:txBody>
          <a:bodyPr>
            <a:normAutofit fontScale="62500" lnSpcReduction="20000"/>
          </a:bodyPr>
          <a:lstStyle/>
          <a:p>
            <a:r>
              <a:rPr lang="en-US" b="1" dirty="0"/>
              <a:t>Argar, E. (2024) </a:t>
            </a:r>
            <a:r>
              <a:rPr lang="en-US" i="1" dirty="0"/>
              <a:t>Youth Custody: Per Capita Costs</a:t>
            </a:r>
            <a:r>
              <a:rPr lang="en-US" dirty="0"/>
              <a:t>. Written Answer to Question 8178, UK Parliament, 11 January 2024. Available at: https://www.theyworkforyou.com/wrans/?id=2024-01-05.8178.h (Accessed: 29 October 2025).</a:t>
            </a:r>
          </a:p>
          <a:p>
            <a:r>
              <a:rPr lang="en-US" dirty="0" err="1"/>
              <a:t>Bharij</a:t>
            </a:r>
            <a:r>
              <a:rPr lang="en-US" dirty="0"/>
              <a:t>, A. (2025) 'The Top Benefits of Partnering With the UK Public Sector for Your Business'. </a:t>
            </a:r>
            <a:r>
              <a:rPr lang="en-US" i="1" dirty="0" err="1"/>
              <a:t>GovNet</a:t>
            </a:r>
            <a:r>
              <a:rPr lang="en-US" i="1" dirty="0"/>
              <a:t> Blog</a:t>
            </a:r>
            <a:r>
              <a:rPr lang="en-US" dirty="0"/>
              <a:t>, 28 February. Available at: </a:t>
            </a:r>
            <a:r>
              <a:rPr lang="en-US" dirty="0">
                <a:hlinkClick r:id="rId3"/>
              </a:rPr>
              <a:t>https://www.govnet.co.uk/blog/the-top-benefits-of-partnering-with-the-uk-public-sector-for-your-business</a:t>
            </a:r>
            <a:r>
              <a:rPr lang="en-US" dirty="0"/>
              <a:t> (Accessed: 29 October 2025).</a:t>
            </a:r>
          </a:p>
          <a:p>
            <a:r>
              <a:rPr lang="en-US" b="1" dirty="0"/>
              <a:t>Birmingham City Council (2023) </a:t>
            </a:r>
            <a:r>
              <a:rPr lang="en-US" i="1" dirty="0"/>
              <a:t>Birmingham SEND Strategy 2023 </a:t>
            </a:r>
            <a:r>
              <a:rPr lang="en-US" dirty="0"/>
              <a:t>- 2028. Birmingham: Birmingham City Council. Available at: https://www.birmingham.gov.uk/download/downloads/id/14179/send_strategy_2023_to_2028.pdf (Accessed: 29 October 2025).</a:t>
            </a:r>
          </a:p>
          <a:p>
            <a:r>
              <a:rPr lang="en-US" b="1" dirty="0"/>
              <a:t>Centre for Young Lives (2002) </a:t>
            </a:r>
            <a:r>
              <a:rPr lang="en-US" dirty="0"/>
              <a:t>Written evidence to the Education Committee: </a:t>
            </a:r>
            <a:r>
              <a:rPr lang="en-US" i="1" dirty="0"/>
              <a:t>The quality of education for children with SEND</a:t>
            </a:r>
            <a:r>
              <a:rPr lang="en-US" dirty="0"/>
              <a:t>. Available at [committees.parliament.uk/</a:t>
            </a:r>
            <a:r>
              <a:rPr lang="en-US" dirty="0" err="1"/>
              <a:t>writtenevidence</a:t>
            </a:r>
            <a:r>
              <a:rPr lang="en-US" dirty="0"/>
              <a:t>/21267/default] (Accessed: 29 October 2025).</a:t>
            </a:r>
          </a:p>
          <a:p>
            <a:r>
              <a:rPr lang="en-US" b="1" dirty="0" err="1"/>
              <a:t>Moula</a:t>
            </a:r>
            <a:r>
              <a:rPr lang="en-US" b="1" dirty="0"/>
              <a:t>, Z. &amp; Walshe, N. (2002) </a:t>
            </a:r>
            <a:r>
              <a:rPr lang="en-US" i="1" dirty="0"/>
              <a:t>‘A systematic review of Arts-Based Interventions Delivered to Children in Nature or Outdoor Spaces: Impact on Nature Connectedness, Health and Wellbeing’</a:t>
            </a:r>
            <a:r>
              <a:rPr lang="en-US" dirty="0"/>
              <a:t>. International Journal of Environmental Research and Public Health, 19(6), P.3350.</a:t>
            </a:r>
          </a:p>
          <a:p>
            <a:r>
              <a:rPr lang="en-US" b="1" dirty="0"/>
              <a:t>Office of the Children's Commissioner (2024)</a:t>
            </a:r>
            <a:r>
              <a:rPr lang="en-US" dirty="0"/>
              <a:t> </a:t>
            </a:r>
            <a:r>
              <a:rPr lang="en-US" i="1" dirty="0"/>
              <a:t>Children Missing Education: The Unrolled Story. </a:t>
            </a:r>
            <a:r>
              <a:rPr lang="en-US" dirty="0"/>
              <a:t>London: Office of the Children's Commissioner. Available at: https://assets.childrenscommissioner.gov.uk/wpuploads/2024/09/Children-Missing-Education-The-Unrolled-Story.pdf (Accessed: 29 October 2025).</a:t>
            </a:r>
          </a:p>
          <a:p>
            <a:r>
              <a:rPr lang="en-US" b="1" dirty="0"/>
              <a:t>Office of the Regulator of Community Interest Companies (2013) </a:t>
            </a:r>
            <a:r>
              <a:rPr lang="en-US" i="1" dirty="0"/>
              <a:t>Frequently asked questions</a:t>
            </a:r>
            <a:r>
              <a:rPr lang="en-US" dirty="0"/>
              <a:t>. London: Department for Business, Innovation and Skills. Available at: https://assets.publishing.service.gov.uk/media/66e14e36865c0eef0bc42df5/13-786-community-interest-companies-frequently-asked-questions_tempSep2024.pdf (Accessed: 29 October 2025).</a:t>
            </a:r>
          </a:p>
          <a:p>
            <a:r>
              <a:rPr lang="en-US" b="1" dirty="0"/>
              <a:t>Smith, N., </a:t>
            </a:r>
            <a:r>
              <a:rPr lang="en-US" b="1" dirty="0" err="1"/>
              <a:t>Janbakhsh</a:t>
            </a:r>
            <a:r>
              <a:rPr lang="en-US" b="1" dirty="0"/>
              <a:t>, M., Gay, H. (2023) </a:t>
            </a:r>
            <a:r>
              <a:rPr lang="en-US" i="1" dirty="0"/>
              <a:t>Therapeutic Goal Types in Young People’s Mental Health Providers and Changes in Anxiety and Mood.</a:t>
            </a:r>
            <a:r>
              <a:rPr lang="en-US" dirty="0"/>
              <a:t> J Child Fam Stud 32, 3731–3741 (2023). https://doi.org/10.1007/s10826-023-02667-0</a:t>
            </a:r>
            <a:endParaRPr dirty="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4450</TotalTime>
  <Words>3186</Words>
  <Application>Microsoft Office PowerPoint</Application>
  <PresentationFormat>On-screen Show (4:3)</PresentationFormat>
  <Paragraphs>366</Paragraphs>
  <Slides>21</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Yu Mincho</vt:lpstr>
      <vt:lpstr>Aptos</vt:lpstr>
      <vt:lpstr>Arial</vt:lpstr>
      <vt:lpstr>Trebuchet MS</vt:lpstr>
      <vt:lpstr>Wingdings 3</vt:lpstr>
      <vt:lpstr>Facet</vt:lpstr>
      <vt:lpstr>CERTHE BUSINESS SKILLS  FOR THE WORKPLACE    ENTERPRISE AND ENTREPRENEURSHIP       TASK 2: PRESENTATION PITCH FOR THE DEVELOPMENT OF AN INNOVATIVE SPECIALIST ALTERNATIVE PROVISION BASED IN BIRMINGHAM</vt:lpstr>
      <vt:lpstr>Table of Contents</vt:lpstr>
      <vt:lpstr>Abbreviation List</vt:lpstr>
      <vt:lpstr>Meet Malachi…</vt:lpstr>
      <vt:lpstr>The Harsh Truths…</vt:lpstr>
      <vt:lpstr>It’s time to embrace change…</vt:lpstr>
      <vt:lpstr>PowerPoint Presentation</vt:lpstr>
      <vt:lpstr>Overview of the Business Idea</vt:lpstr>
      <vt:lpstr>Products and Services Offered</vt:lpstr>
      <vt:lpstr>Legal Format and Management Structure</vt:lpstr>
      <vt:lpstr>Environmental Analysis (PESTEL)</vt:lpstr>
      <vt:lpstr>Swot Analysis</vt:lpstr>
      <vt:lpstr>Marketing Strategy</vt:lpstr>
      <vt:lpstr>Business 2 Government Market</vt:lpstr>
      <vt:lpstr>The Reintegration Pathway</vt:lpstr>
      <vt:lpstr>Position and Branding</vt:lpstr>
      <vt:lpstr>Funding Requirements &amp; Sources</vt:lpstr>
      <vt:lpstr>Startup Expenses</vt:lpstr>
      <vt:lpstr>1-Month Cash Flow Forecast</vt:lpstr>
      <vt:lpstr>“With roots to grow,  and wings to fly.  Learn without limits at  Rootwings Academy.”</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Rootwings Academy</dc:title>
  <dc:subject/>
  <dc:creator/>
  <cp:keywords/>
  <dc:description>generated using python-pptx</dc:description>
  <cp:lastModifiedBy>Tesenai Smith</cp:lastModifiedBy>
  <cp:revision>2</cp:revision>
  <dcterms:created xsi:type="dcterms:W3CDTF">2013-01-27T09:14:16Z</dcterms:created>
  <dcterms:modified xsi:type="dcterms:W3CDTF">2025-11-03T12:33:18Z</dcterms:modified>
  <cp:category/>
</cp:coreProperties>
</file>