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58" r:id="rId3"/>
    <p:sldId id="259" r:id="rId4"/>
    <p:sldId id="260" r:id="rId5"/>
    <p:sldId id="261" r:id="rId6"/>
    <p:sldId id="266" r:id="rId7"/>
    <p:sldId id="267" r:id="rId8"/>
    <p:sldId id="264" r:id="rId9"/>
    <p:sldId id="265" r:id="rId10"/>
    <p:sldId id="268" r:id="rId11"/>
    <p:sldId id="269"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7D9FA1-B473-4464-B77E-1C0705B37563}" v="28" dt="2025-10-12T20:51:48.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41" autoAdjust="0"/>
  </p:normalViewPr>
  <p:slideViewPr>
    <p:cSldViewPr snapToGrid="0">
      <p:cViewPr varScale="1">
        <p:scale>
          <a:sx n="78" d="100"/>
          <a:sy n="78" d="100"/>
        </p:scale>
        <p:origin x="878" y="77"/>
      </p:cViewPr>
      <p:guideLst/>
    </p:cSldViewPr>
  </p:slideViewPr>
  <p:outlineViewPr>
    <p:cViewPr>
      <p:scale>
        <a:sx n="33" d="100"/>
        <a:sy n="33" d="100"/>
      </p:scale>
      <p:origin x="0" y="-10162"/>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 Sultana (2409656)" userId="37592fe7-b3c7-4157-87f1-1b213101420d" providerId="ADAL" clId="{33C787C1-F838-44FB-997C-760A44606E4A}"/>
    <pc:docChg chg="undo custSel addSld delSld modSld sldOrd">
      <pc:chgData name="Aisha Sultana (2409656)" userId="37592fe7-b3c7-4157-87f1-1b213101420d" providerId="ADAL" clId="{33C787C1-F838-44FB-997C-760A44606E4A}" dt="2025-10-12T20:59:56.830" v="16858" actId="20577"/>
      <pc:docMkLst>
        <pc:docMk/>
      </pc:docMkLst>
      <pc:sldChg chg="del">
        <pc:chgData name="Aisha Sultana (2409656)" userId="37592fe7-b3c7-4157-87f1-1b213101420d" providerId="ADAL" clId="{33C787C1-F838-44FB-997C-760A44606E4A}" dt="2025-10-07T19:40:27.566" v="1516" actId="47"/>
        <pc:sldMkLst>
          <pc:docMk/>
          <pc:sldMk cId="2234946475" sldId="256"/>
        </pc:sldMkLst>
      </pc:sldChg>
      <pc:sldChg chg="addSp delSp modSp mod modTransition">
        <pc:chgData name="Aisha Sultana (2409656)" userId="37592fe7-b3c7-4157-87f1-1b213101420d" providerId="ADAL" clId="{33C787C1-F838-44FB-997C-760A44606E4A}" dt="2025-10-11T11:59:01.415" v="13334" actId="33553"/>
        <pc:sldMkLst>
          <pc:docMk/>
          <pc:sldMk cId="3191944500" sldId="257"/>
        </pc:sldMkLst>
        <pc:spChg chg="add mod">
          <ac:chgData name="Aisha Sultana (2409656)" userId="37592fe7-b3c7-4157-87f1-1b213101420d" providerId="ADAL" clId="{33C787C1-F838-44FB-997C-760A44606E4A}" dt="2025-10-11T11:59:01.415" v="13334" actId="33553"/>
          <ac:spMkLst>
            <pc:docMk/>
            <pc:sldMk cId="3191944500" sldId="257"/>
            <ac:spMk id="2" creationId="{782B5D65-657C-ACEB-7034-5541A6A42F51}"/>
          </ac:spMkLst>
        </pc:spChg>
        <pc:spChg chg="mod ord">
          <ac:chgData name="Aisha Sultana (2409656)" userId="37592fe7-b3c7-4157-87f1-1b213101420d" providerId="ADAL" clId="{33C787C1-F838-44FB-997C-760A44606E4A}" dt="2025-10-08T19:25:41.832" v="4359" actId="255"/>
          <ac:spMkLst>
            <pc:docMk/>
            <pc:sldMk cId="3191944500" sldId="257"/>
            <ac:spMk id="5" creationId="{0890277F-E921-3382-AD40-2D088A92E31E}"/>
          </ac:spMkLst>
        </pc:spChg>
        <pc:spChg chg="add">
          <ac:chgData name="Aisha Sultana (2409656)" userId="37592fe7-b3c7-4157-87f1-1b213101420d" providerId="ADAL" clId="{33C787C1-F838-44FB-997C-760A44606E4A}" dt="2025-10-07T19:41:25.302" v="1567" actId="26606"/>
          <ac:spMkLst>
            <pc:docMk/>
            <pc:sldMk cId="3191944500" sldId="257"/>
            <ac:spMk id="19" creationId="{C2E4E997-8672-4FFD-B8EC-9932A8E4714B}"/>
          </ac:spMkLst>
        </pc:spChg>
        <pc:grpChg chg="add">
          <ac:chgData name="Aisha Sultana (2409656)" userId="37592fe7-b3c7-4157-87f1-1b213101420d" providerId="ADAL" clId="{33C787C1-F838-44FB-997C-760A44606E4A}" dt="2025-10-07T19:41:25.302" v="1567" actId="26606"/>
          <ac:grpSpMkLst>
            <pc:docMk/>
            <pc:sldMk cId="3191944500" sldId="257"/>
            <ac:grpSpMk id="23" creationId="{453E4DEE-E996-40F8-8635-0FF43D7348F9}"/>
          </ac:grpSpMkLst>
        </pc:grpChg>
        <pc:picChg chg="add mod">
          <ac:chgData name="Aisha Sultana (2409656)" userId="37592fe7-b3c7-4157-87f1-1b213101420d" providerId="ADAL" clId="{33C787C1-F838-44FB-997C-760A44606E4A}" dt="2025-10-07T19:42:48.120" v="1581" actId="14100"/>
          <ac:picMkLst>
            <pc:docMk/>
            <pc:sldMk cId="3191944500" sldId="257"/>
            <ac:picMk id="16" creationId="{C85C26CA-CA40-8CCF-4836-BFB8880EE11E}"/>
          </ac:picMkLst>
        </pc:picChg>
        <pc:picChg chg="add">
          <ac:chgData name="Aisha Sultana (2409656)" userId="37592fe7-b3c7-4157-87f1-1b213101420d" providerId="ADAL" clId="{33C787C1-F838-44FB-997C-760A44606E4A}" dt="2025-10-07T19:41:25.302" v="1567" actId="26606"/>
          <ac:picMkLst>
            <pc:docMk/>
            <pc:sldMk cId="3191944500" sldId="257"/>
            <ac:picMk id="21" creationId="{FE6BA9E6-1D9E-4D30-B528-D49FA1342E4E}"/>
          </ac:picMkLst>
        </pc:picChg>
      </pc:sldChg>
      <pc:sldChg chg="addSp delSp modSp mod modTransition setBg setClrOvrMap">
        <pc:chgData name="Aisha Sultana (2409656)" userId="37592fe7-b3c7-4157-87f1-1b213101420d" providerId="ADAL" clId="{33C787C1-F838-44FB-997C-760A44606E4A}" dt="2025-10-12T20:48:07.434" v="16706" actId="33524"/>
        <pc:sldMkLst>
          <pc:docMk/>
          <pc:sldMk cId="804078228" sldId="258"/>
        </pc:sldMkLst>
        <pc:spChg chg="mod ord">
          <ac:chgData name="Aisha Sultana (2409656)" userId="37592fe7-b3c7-4157-87f1-1b213101420d" providerId="ADAL" clId="{33C787C1-F838-44FB-997C-760A44606E4A}" dt="2025-10-12T20:48:07.434" v="16706" actId="33524"/>
          <ac:spMkLst>
            <pc:docMk/>
            <pc:sldMk cId="804078228" sldId="258"/>
            <ac:spMk id="5" creationId="{33031866-0C10-4297-F688-51BB968C8FFE}"/>
          </ac:spMkLst>
        </pc:spChg>
        <pc:spChg chg="mod">
          <ac:chgData name="Aisha Sultana (2409656)" userId="37592fe7-b3c7-4157-87f1-1b213101420d" providerId="ADAL" clId="{33C787C1-F838-44FB-997C-760A44606E4A}" dt="2025-10-11T11:59:04.740" v="13335" actId="33553"/>
          <ac:spMkLst>
            <pc:docMk/>
            <pc:sldMk cId="804078228" sldId="258"/>
            <ac:spMk id="6" creationId="{02366CB1-E5BB-4A16-9E3E-2B5AD208900A}"/>
          </ac:spMkLst>
        </pc:spChg>
        <pc:spChg chg="add">
          <ac:chgData name="Aisha Sultana (2409656)" userId="37592fe7-b3c7-4157-87f1-1b213101420d" providerId="ADAL" clId="{33C787C1-F838-44FB-997C-760A44606E4A}" dt="2025-10-07T19:58:00.319" v="1727" actId="26606"/>
          <ac:spMkLst>
            <pc:docMk/>
            <pc:sldMk cId="804078228" sldId="258"/>
            <ac:spMk id="47" creationId="{C2E4E997-8672-4FFD-B8EC-9932A8E4714B}"/>
          </ac:spMkLst>
        </pc:spChg>
        <pc:grpChg chg="add">
          <ac:chgData name="Aisha Sultana (2409656)" userId="37592fe7-b3c7-4157-87f1-1b213101420d" providerId="ADAL" clId="{33C787C1-F838-44FB-997C-760A44606E4A}" dt="2025-10-07T19:58:00.319" v="1727" actId="26606"/>
          <ac:grpSpMkLst>
            <pc:docMk/>
            <pc:sldMk cId="804078228" sldId="258"/>
            <ac:grpSpMk id="51" creationId="{453E4DEE-E996-40F8-8635-0FF43D7348F9}"/>
          </ac:grpSpMkLst>
        </pc:grpChg>
        <pc:picChg chg="add mod">
          <ac:chgData name="Aisha Sultana (2409656)" userId="37592fe7-b3c7-4157-87f1-1b213101420d" providerId="ADAL" clId="{33C787C1-F838-44FB-997C-760A44606E4A}" dt="2025-10-11T11:57:36.939" v="13307" actId="962"/>
          <ac:picMkLst>
            <pc:docMk/>
            <pc:sldMk cId="804078228" sldId="258"/>
            <ac:picMk id="10" creationId="{63B3F134-9338-8B72-FFC4-5F95DCE867EB}"/>
          </ac:picMkLst>
        </pc:picChg>
        <pc:picChg chg="add">
          <ac:chgData name="Aisha Sultana (2409656)" userId="37592fe7-b3c7-4157-87f1-1b213101420d" providerId="ADAL" clId="{33C787C1-F838-44FB-997C-760A44606E4A}" dt="2025-10-07T19:58:00.319" v="1727" actId="26606"/>
          <ac:picMkLst>
            <pc:docMk/>
            <pc:sldMk cId="804078228" sldId="258"/>
            <ac:picMk id="49" creationId="{FE6BA9E6-1D9E-4D30-B528-D49FA1342E4E}"/>
          </ac:picMkLst>
        </pc:picChg>
      </pc:sldChg>
      <pc:sldChg chg="addSp delSp modSp mod modTransition">
        <pc:chgData name="Aisha Sultana (2409656)" userId="37592fe7-b3c7-4157-87f1-1b213101420d" providerId="ADAL" clId="{33C787C1-F838-44FB-997C-760A44606E4A}" dt="2025-10-12T20:35:09.547" v="16590" actId="13926"/>
        <pc:sldMkLst>
          <pc:docMk/>
          <pc:sldMk cId="782872123" sldId="259"/>
        </pc:sldMkLst>
        <pc:spChg chg="mod">
          <ac:chgData name="Aisha Sultana (2409656)" userId="37592fe7-b3c7-4157-87f1-1b213101420d" providerId="ADAL" clId="{33C787C1-F838-44FB-997C-760A44606E4A}" dt="2025-10-08T19:24:33.690" v="4245" actId="115"/>
          <ac:spMkLst>
            <pc:docMk/>
            <pc:sldMk cId="782872123" sldId="259"/>
            <ac:spMk id="2" creationId="{33EB076A-B6BE-C3C0-3E16-93F02C9FBB14}"/>
          </ac:spMkLst>
        </pc:spChg>
        <pc:spChg chg="add mod">
          <ac:chgData name="Aisha Sultana (2409656)" userId="37592fe7-b3c7-4157-87f1-1b213101420d" providerId="ADAL" clId="{33C787C1-F838-44FB-997C-760A44606E4A}" dt="2025-10-10T20:16:57.006" v="9252" actId="13926"/>
          <ac:spMkLst>
            <pc:docMk/>
            <pc:sldMk cId="782872123" sldId="259"/>
            <ac:spMk id="5" creationId="{01CC8609-B990-224C-848F-E1EFE5C466A1}"/>
          </ac:spMkLst>
        </pc:spChg>
        <pc:spChg chg="mod">
          <ac:chgData name="Aisha Sultana (2409656)" userId="37592fe7-b3c7-4157-87f1-1b213101420d" providerId="ADAL" clId="{33C787C1-F838-44FB-997C-760A44606E4A}" dt="2025-10-08T19:21:04.012" v="3752" actId="1076"/>
          <ac:spMkLst>
            <pc:docMk/>
            <pc:sldMk cId="782872123" sldId="259"/>
            <ac:spMk id="7" creationId="{C4B74414-59D5-542F-51B4-82AD5C337D32}"/>
          </ac:spMkLst>
        </pc:spChg>
        <pc:spChg chg="add mod">
          <ac:chgData name="Aisha Sultana (2409656)" userId="37592fe7-b3c7-4157-87f1-1b213101420d" providerId="ADAL" clId="{33C787C1-F838-44FB-997C-760A44606E4A}" dt="2025-10-11T11:57:42.092" v="13311" actId="962"/>
          <ac:spMkLst>
            <pc:docMk/>
            <pc:sldMk cId="782872123" sldId="259"/>
            <ac:spMk id="8" creationId="{D9C53DBE-752D-EE01-C407-9DD895D3448C}"/>
          </ac:spMkLst>
        </pc:spChg>
        <pc:spChg chg="add mod">
          <ac:chgData name="Aisha Sultana (2409656)" userId="37592fe7-b3c7-4157-87f1-1b213101420d" providerId="ADAL" clId="{33C787C1-F838-44FB-997C-760A44606E4A}" dt="2025-10-11T11:57:44.499" v="13313" actId="962"/>
          <ac:spMkLst>
            <pc:docMk/>
            <pc:sldMk cId="782872123" sldId="259"/>
            <ac:spMk id="9" creationId="{40B47F5C-7116-B4DA-45E1-BF6A55C41EFF}"/>
          </ac:spMkLst>
        </pc:spChg>
        <pc:spChg chg="mod">
          <ac:chgData name="Aisha Sultana (2409656)" userId="37592fe7-b3c7-4157-87f1-1b213101420d" providerId="ADAL" clId="{33C787C1-F838-44FB-997C-760A44606E4A}" dt="2025-10-12T20:35:09.547" v="16590" actId="13926"/>
          <ac:spMkLst>
            <pc:docMk/>
            <pc:sldMk cId="782872123" sldId="259"/>
            <ac:spMk id="10" creationId="{E77E800A-95AA-015D-DE71-9C3F9E791B3E}"/>
          </ac:spMkLst>
        </pc:spChg>
        <pc:spChg chg="mod">
          <ac:chgData name="Aisha Sultana (2409656)" userId="37592fe7-b3c7-4157-87f1-1b213101420d" providerId="ADAL" clId="{33C787C1-F838-44FB-997C-760A44606E4A}" dt="2025-10-11T11:58:48.836" v="13329" actId="962"/>
          <ac:spMkLst>
            <pc:docMk/>
            <pc:sldMk cId="782872123" sldId="259"/>
            <ac:spMk id="13" creationId="{C2E4E997-8672-4FFD-B8EC-9932A8E4714B}"/>
          </ac:spMkLst>
        </pc:spChg>
        <pc:grpChg chg="mod">
          <ac:chgData name="Aisha Sultana (2409656)" userId="37592fe7-b3c7-4157-87f1-1b213101420d" providerId="ADAL" clId="{33C787C1-F838-44FB-997C-760A44606E4A}" dt="2025-10-11T11:58:53.378" v="13333" actId="962"/>
          <ac:grpSpMkLst>
            <pc:docMk/>
            <pc:sldMk cId="782872123" sldId="259"/>
            <ac:grpSpMk id="17" creationId="{453E4DEE-E996-40F8-8635-0FF43D7348F9}"/>
          </ac:grpSpMkLst>
        </pc:grpChg>
        <pc:picChg chg="mod">
          <ac:chgData name="Aisha Sultana (2409656)" userId="37592fe7-b3c7-4157-87f1-1b213101420d" providerId="ADAL" clId="{33C787C1-F838-44FB-997C-760A44606E4A}" dt="2025-10-11T11:57:38.569" v="13309" actId="962"/>
          <ac:picMkLst>
            <pc:docMk/>
            <pc:sldMk cId="782872123" sldId="259"/>
            <ac:picMk id="6" creationId="{5087D9E8-DF7B-4106-D15C-8F98B0DA51D9}"/>
          </ac:picMkLst>
        </pc:picChg>
        <pc:picChg chg="mod">
          <ac:chgData name="Aisha Sultana (2409656)" userId="37592fe7-b3c7-4157-87f1-1b213101420d" providerId="ADAL" clId="{33C787C1-F838-44FB-997C-760A44606E4A}" dt="2025-10-11T11:58:50.969" v="13331" actId="962"/>
          <ac:picMkLst>
            <pc:docMk/>
            <pc:sldMk cId="782872123" sldId="259"/>
            <ac:picMk id="15" creationId="{FE6BA9E6-1D9E-4D30-B528-D49FA1342E4E}"/>
          </ac:picMkLst>
        </pc:picChg>
      </pc:sldChg>
      <pc:sldChg chg="addSp delSp modSp new mod modTransition setBg setClrOvrMap">
        <pc:chgData name="Aisha Sultana (2409656)" userId="37592fe7-b3c7-4157-87f1-1b213101420d" providerId="ADAL" clId="{33C787C1-F838-44FB-997C-760A44606E4A}" dt="2025-10-12T20:53:43.985" v="16828" actId="13926"/>
        <pc:sldMkLst>
          <pc:docMk/>
          <pc:sldMk cId="2582511762" sldId="260"/>
        </pc:sldMkLst>
        <pc:spChg chg="add mod">
          <ac:chgData name="Aisha Sultana (2409656)" userId="37592fe7-b3c7-4157-87f1-1b213101420d" providerId="ADAL" clId="{33C787C1-F838-44FB-997C-760A44606E4A}" dt="2025-10-11T11:59:07.329" v="13336" actId="33553"/>
          <ac:spMkLst>
            <pc:docMk/>
            <pc:sldMk cId="2582511762" sldId="260"/>
            <ac:spMk id="4" creationId="{9E451F83-DCA8-915C-ACD7-7028F3022441}"/>
          </ac:spMkLst>
        </pc:spChg>
        <pc:spChg chg="add ord">
          <ac:chgData name="Aisha Sultana (2409656)" userId="37592fe7-b3c7-4157-87f1-1b213101420d" providerId="ADAL" clId="{33C787C1-F838-44FB-997C-760A44606E4A}" dt="2025-10-07T19:45:08.141" v="1608" actId="26606"/>
          <ac:spMkLst>
            <pc:docMk/>
            <pc:sldMk cId="2582511762" sldId="260"/>
            <ac:spMk id="6" creationId="{C7221B6B-2891-A4C2-E8F4-8A781EFBF90D}"/>
          </ac:spMkLst>
        </pc:spChg>
        <pc:spChg chg="add del mod ord">
          <ac:chgData name="Aisha Sultana (2409656)" userId="37592fe7-b3c7-4157-87f1-1b213101420d" providerId="ADAL" clId="{33C787C1-F838-44FB-997C-760A44606E4A}" dt="2025-10-12T20:53:43.985" v="16828" actId="13926"/>
          <ac:spMkLst>
            <pc:docMk/>
            <pc:sldMk cId="2582511762" sldId="260"/>
            <ac:spMk id="9" creationId="{DEE125AE-E3E6-5AB7-06D4-55D7CC96D825}"/>
          </ac:spMkLst>
        </pc:spChg>
        <pc:picChg chg="add mod ord">
          <ac:chgData name="Aisha Sultana (2409656)" userId="37592fe7-b3c7-4157-87f1-1b213101420d" providerId="ADAL" clId="{33C787C1-F838-44FB-997C-760A44606E4A}" dt="2025-10-12T20:51:48.055" v="16826" actId="14100"/>
          <ac:picMkLst>
            <pc:docMk/>
            <pc:sldMk cId="2582511762" sldId="260"/>
            <ac:picMk id="1026" creationId="{DAA82791-F7C7-88D2-E570-88F7F2FF53EF}"/>
          </ac:picMkLst>
        </pc:picChg>
      </pc:sldChg>
      <pc:sldChg chg="addSp delSp modSp new mod setBg setClrOvrMap">
        <pc:chgData name="Aisha Sultana (2409656)" userId="37592fe7-b3c7-4157-87f1-1b213101420d" providerId="ADAL" clId="{33C787C1-F838-44FB-997C-760A44606E4A}" dt="2025-10-12T20:56:29.195" v="16842" actId="20577"/>
        <pc:sldMkLst>
          <pc:docMk/>
          <pc:sldMk cId="785441717" sldId="261"/>
        </pc:sldMkLst>
        <pc:spChg chg="mod">
          <ac:chgData name="Aisha Sultana (2409656)" userId="37592fe7-b3c7-4157-87f1-1b213101420d" providerId="ADAL" clId="{33C787C1-F838-44FB-997C-760A44606E4A}" dt="2025-10-09T20:00:16.904" v="7166" actId="26606"/>
          <ac:spMkLst>
            <pc:docMk/>
            <pc:sldMk cId="785441717" sldId="261"/>
            <ac:spMk id="2" creationId="{32CC5EEC-7329-6F1B-AB29-9BA1676F5D15}"/>
          </ac:spMkLst>
        </pc:spChg>
        <pc:spChg chg="add mod">
          <ac:chgData name="Aisha Sultana (2409656)" userId="37592fe7-b3c7-4157-87f1-1b213101420d" providerId="ADAL" clId="{33C787C1-F838-44FB-997C-760A44606E4A}" dt="2025-10-12T20:56:29.195" v="16842" actId="20577"/>
          <ac:spMkLst>
            <pc:docMk/>
            <pc:sldMk cId="785441717" sldId="261"/>
            <ac:spMk id="5" creationId="{996EF178-538E-0DA9-1862-BD49780E73CB}"/>
          </ac:spMkLst>
        </pc:spChg>
      </pc:sldChg>
      <pc:sldChg chg="addSp modSp new del mod setBg">
        <pc:chgData name="Aisha Sultana (2409656)" userId="37592fe7-b3c7-4157-87f1-1b213101420d" providerId="ADAL" clId="{33C787C1-F838-44FB-997C-760A44606E4A}" dt="2025-10-08T19:29:36.479" v="4448" actId="47"/>
        <pc:sldMkLst>
          <pc:docMk/>
          <pc:sldMk cId="2391575296" sldId="262"/>
        </pc:sldMkLst>
      </pc:sldChg>
      <pc:sldChg chg="add del">
        <pc:chgData name="Aisha Sultana (2409656)" userId="37592fe7-b3c7-4157-87f1-1b213101420d" providerId="ADAL" clId="{33C787C1-F838-44FB-997C-760A44606E4A}" dt="2025-10-08T19:29:35.343" v="4447" actId="47"/>
        <pc:sldMkLst>
          <pc:docMk/>
          <pc:sldMk cId="108267164" sldId="263"/>
        </pc:sldMkLst>
      </pc:sldChg>
      <pc:sldChg chg="addSp delSp modSp add mod setBg">
        <pc:chgData name="Aisha Sultana (2409656)" userId="37592fe7-b3c7-4157-87f1-1b213101420d" providerId="ADAL" clId="{33C787C1-F838-44FB-997C-760A44606E4A}" dt="2025-10-12T20:31:54.983" v="16307" actId="12"/>
        <pc:sldMkLst>
          <pc:docMk/>
          <pc:sldMk cId="1711124189" sldId="264"/>
        </pc:sldMkLst>
        <pc:spChg chg="mod">
          <ac:chgData name="Aisha Sultana (2409656)" userId="37592fe7-b3c7-4157-87f1-1b213101420d" providerId="ADAL" clId="{33C787C1-F838-44FB-997C-760A44606E4A}" dt="2025-10-08T19:30:38.136" v="4495" actId="115"/>
          <ac:spMkLst>
            <pc:docMk/>
            <pc:sldMk cId="1711124189" sldId="264"/>
            <ac:spMk id="2" creationId="{137B5251-6324-9458-9CD2-196EBE55F885}"/>
          </ac:spMkLst>
        </pc:spChg>
        <pc:spChg chg="mod">
          <ac:chgData name="Aisha Sultana (2409656)" userId="37592fe7-b3c7-4157-87f1-1b213101420d" providerId="ADAL" clId="{33C787C1-F838-44FB-997C-760A44606E4A}" dt="2025-10-12T20:31:54.983" v="16307" actId="12"/>
          <ac:spMkLst>
            <pc:docMk/>
            <pc:sldMk cId="1711124189" sldId="264"/>
            <ac:spMk id="3" creationId="{E57A5C9C-A805-ED9E-01A1-83AA21CEE384}"/>
          </ac:spMkLst>
        </pc:spChg>
        <pc:spChg chg="add">
          <ac:chgData name="Aisha Sultana (2409656)" userId="37592fe7-b3c7-4157-87f1-1b213101420d" providerId="ADAL" clId="{33C787C1-F838-44FB-997C-760A44606E4A}" dt="2025-10-08T19:30:04.689" v="4485" actId="26606"/>
          <ac:spMkLst>
            <pc:docMk/>
            <pc:sldMk cId="1711124189" sldId="264"/>
            <ac:spMk id="98" creationId="{B61375F2-60B1-44ED-B60A-019C4BD5A62A}"/>
          </ac:spMkLst>
        </pc:spChg>
        <pc:grpChg chg="add">
          <ac:chgData name="Aisha Sultana (2409656)" userId="37592fe7-b3c7-4157-87f1-1b213101420d" providerId="ADAL" clId="{33C787C1-F838-44FB-997C-760A44606E4A}" dt="2025-10-08T19:30:04.689" v="4485" actId="26606"/>
          <ac:grpSpMkLst>
            <pc:docMk/>
            <pc:sldMk cId="1711124189" sldId="264"/>
            <ac:grpSpMk id="87" creationId="{B485B3F6-654D-4842-A2DE-677D12FED460}"/>
          </ac:grpSpMkLst>
        </pc:grpChg>
        <pc:grpChg chg="add">
          <ac:chgData name="Aisha Sultana (2409656)" userId="37592fe7-b3c7-4157-87f1-1b213101420d" providerId="ADAL" clId="{33C787C1-F838-44FB-997C-760A44606E4A}" dt="2025-10-08T19:30:04.689" v="4485" actId="26606"/>
          <ac:grpSpMkLst>
            <pc:docMk/>
            <pc:sldMk cId="1711124189" sldId="264"/>
            <ac:grpSpMk id="99" creationId="{4ADB9295-9645-4BF2-ADFD-75800B7FAD06}"/>
          </ac:grpSpMkLst>
        </pc:grpChg>
      </pc:sldChg>
      <pc:sldChg chg="delSp modSp add mod">
        <pc:chgData name="Aisha Sultana (2409656)" userId="37592fe7-b3c7-4157-87f1-1b213101420d" providerId="ADAL" clId="{33C787C1-F838-44FB-997C-760A44606E4A}" dt="2025-10-12T20:44:59.817" v="16702" actId="13926"/>
        <pc:sldMkLst>
          <pc:docMk/>
          <pc:sldMk cId="4112954568" sldId="265"/>
        </pc:sldMkLst>
        <pc:spChg chg="mod">
          <ac:chgData name="Aisha Sultana (2409656)" userId="37592fe7-b3c7-4157-87f1-1b213101420d" providerId="ADAL" clId="{33C787C1-F838-44FB-997C-760A44606E4A}" dt="2025-10-12T20:44:59.817" v="16702" actId="13926"/>
          <ac:spMkLst>
            <pc:docMk/>
            <pc:sldMk cId="4112954568" sldId="265"/>
            <ac:spMk id="3" creationId="{C2728B08-AA1E-A6BF-57F7-E53AD75A9B7E}"/>
          </ac:spMkLst>
        </pc:spChg>
      </pc:sldChg>
      <pc:sldChg chg="addSp delSp modSp new mod setBg">
        <pc:chgData name="Aisha Sultana (2409656)" userId="37592fe7-b3c7-4157-87f1-1b213101420d" providerId="ADAL" clId="{33C787C1-F838-44FB-997C-760A44606E4A}" dt="2025-10-12T20:29:33.568" v="16254" actId="13926"/>
        <pc:sldMkLst>
          <pc:docMk/>
          <pc:sldMk cId="2346106683" sldId="266"/>
        </pc:sldMkLst>
        <pc:spChg chg="mod">
          <ac:chgData name="Aisha Sultana (2409656)" userId="37592fe7-b3c7-4157-87f1-1b213101420d" providerId="ADAL" clId="{33C787C1-F838-44FB-997C-760A44606E4A}" dt="2025-10-09T20:20:03.102" v="9017" actId="26606"/>
          <ac:spMkLst>
            <pc:docMk/>
            <pc:sldMk cId="2346106683" sldId="266"/>
            <ac:spMk id="2" creationId="{F3555453-BA8C-948F-6482-169B6C13051E}"/>
          </ac:spMkLst>
        </pc:spChg>
        <pc:spChg chg="add del mod">
          <ac:chgData name="Aisha Sultana (2409656)" userId="37592fe7-b3c7-4157-87f1-1b213101420d" providerId="ADAL" clId="{33C787C1-F838-44FB-997C-760A44606E4A}" dt="2025-10-12T20:29:33.568" v="16254" actId="13926"/>
          <ac:spMkLst>
            <pc:docMk/>
            <pc:sldMk cId="2346106683" sldId="266"/>
            <ac:spMk id="3" creationId="{997D74CC-7544-9CF6-9062-1899885DFEFF}"/>
          </ac:spMkLst>
        </pc:spChg>
        <pc:spChg chg="add del">
          <ac:chgData name="Aisha Sultana (2409656)" userId="37592fe7-b3c7-4157-87f1-1b213101420d" providerId="ADAL" clId="{33C787C1-F838-44FB-997C-760A44606E4A}" dt="2025-10-09T20:20:03.102" v="9017" actId="26606"/>
          <ac:spMkLst>
            <pc:docMk/>
            <pc:sldMk cId="2346106683" sldId="266"/>
            <ac:spMk id="50" creationId="{B61375F2-60B1-44ED-B60A-019C4BD5A62A}"/>
          </ac:spMkLst>
        </pc:spChg>
        <pc:grpChg chg="add del mod">
          <ac:chgData name="Aisha Sultana (2409656)" userId="37592fe7-b3c7-4157-87f1-1b213101420d" providerId="ADAL" clId="{33C787C1-F838-44FB-997C-760A44606E4A}" dt="2025-10-09T20:20:03.102" v="9017" actId="26606"/>
          <ac:grpSpMkLst>
            <pc:docMk/>
            <pc:sldMk cId="2346106683" sldId="266"/>
            <ac:grpSpMk id="39" creationId="{B485B3F6-654D-4842-A2DE-677D12FED460}"/>
          </ac:grpSpMkLst>
        </pc:grpChg>
        <pc:grpChg chg="add del mod">
          <ac:chgData name="Aisha Sultana (2409656)" userId="37592fe7-b3c7-4157-87f1-1b213101420d" providerId="ADAL" clId="{33C787C1-F838-44FB-997C-760A44606E4A}" dt="2025-10-09T20:20:03.102" v="9017" actId="26606"/>
          <ac:grpSpMkLst>
            <pc:docMk/>
            <pc:sldMk cId="2346106683" sldId="266"/>
            <ac:grpSpMk id="51" creationId="{4ADB9295-9645-4BF2-ADFD-75800B7FAD06}"/>
          </ac:grpSpMkLst>
        </pc:grpChg>
      </pc:sldChg>
      <pc:sldChg chg="new del ord">
        <pc:chgData name="Aisha Sultana (2409656)" userId="37592fe7-b3c7-4157-87f1-1b213101420d" providerId="ADAL" clId="{33C787C1-F838-44FB-997C-760A44606E4A}" dt="2025-10-09T20:08:02.982" v="8022" actId="47"/>
        <pc:sldMkLst>
          <pc:docMk/>
          <pc:sldMk cId="3163571361" sldId="266"/>
        </pc:sldMkLst>
      </pc:sldChg>
      <pc:sldChg chg="new del">
        <pc:chgData name="Aisha Sultana (2409656)" userId="37592fe7-b3c7-4157-87f1-1b213101420d" providerId="ADAL" clId="{33C787C1-F838-44FB-997C-760A44606E4A}" dt="2025-10-09T20:07:38.538" v="8015" actId="47"/>
        <pc:sldMkLst>
          <pc:docMk/>
          <pc:sldMk cId="3735705371" sldId="266"/>
        </pc:sldMkLst>
      </pc:sldChg>
      <pc:sldChg chg="delSp modSp new del mod">
        <pc:chgData name="Aisha Sultana (2409656)" userId="37592fe7-b3c7-4157-87f1-1b213101420d" providerId="ADAL" clId="{33C787C1-F838-44FB-997C-760A44606E4A}" dt="2025-10-09T20:21:30.761" v="9086" actId="47"/>
        <pc:sldMkLst>
          <pc:docMk/>
          <pc:sldMk cId="565329487" sldId="267"/>
        </pc:sldMkLst>
      </pc:sldChg>
      <pc:sldChg chg="new del">
        <pc:chgData name="Aisha Sultana (2409656)" userId="37592fe7-b3c7-4157-87f1-1b213101420d" providerId="ADAL" clId="{33C787C1-F838-44FB-997C-760A44606E4A}" dt="2025-10-09T20:07:59.310" v="8019" actId="47"/>
        <pc:sldMkLst>
          <pc:docMk/>
          <pc:sldMk cId="2174720207" sldId="267"/>
        </pc:sldMkLst>
      </pc:sldChg>
      <pc:sldChg chg="new del">
        <pc:chgData name="Aisha Sultana (2409656)" userId="37592fe7-b3c7-4157-87f1-1b213101420d" providerId="ADAL" clId="{33C787C1-F838-44FB-997C-760A44606E4A}" dt="2025-10-09T20:07:39.473" v="8016" actId="47"/>
        <pc:sldMkLst>
          <pc:docMk/>
          <pc:sldMk cId="2514342196" sldId="267"/>
        </pc:sldMkLst>
      </pc:sldChg>
      <pc:sldChg chg="addSp delSp modSp add mod">
        <pc:chgData name="Aisha Sultana (2409656)" userId="37592fe7-b3c7-4157-87f1-1b213101420d" providerId="ADAL" clId="{33C787C1-F838-44FB-997C-760A44606E4A}" dt="2025-10-11T12:24:47.506" v="14454" actId="1076"/>
        <pc:sldMkLst>
          <pc:docMk/>
          <pc:sldMk cId="4058844715" sldId="267"/>
        </pc:sldMkLst>
        <pc:spChg chg="add del mod">
          <ac:chgData name="Aisha Sultana (2409656)" userId="37592fe7-b3c7-4157-87f1-1b213101420d" providerId="ADAL" clId="{33C787C1-F838-44FB-997C-760A44606E4A}" dt="2025-10-11T12:22:12.999" v="14433" actId="478"/>
          <ac:spMkLst>
            <pc:docMk/>
            <pc:sldMk cId="4058844715" sldId="267"/>
            <ac:spMk id="2" creationId="{2901AF65-87C8-4221-4A9E-1167543FDE96}"/>
          </ac:spMkLst>
        </pc:spChg>
        <pc:spChg chg="mod">
          <ac:chgData name="Aisha Sultana (2409656)" userId="37592fe7-b3c7-4157-87f1-1b213101420d" providerId="ADAL" clId="{33C787C1-F838-44FB-997C-760A44606E4A}" dt="2025-10-11T12:22:09.706" v="14432" actId="12"/>
          <ac:spMkLst>
            <pc:docMk/>
            <pc:sldMk cId="4058844715" sldId="267"/>
            <ac:spMk id="3" creationId="{CAF830AD-495A-088F-3E90-6AC7484640D0}"/>
          </ac:spMkLst>
        </pc:spChg>
        <pc:spChg chg="add del mod">
          <ac:chgData name="Aisha Sultana (2409656)" userId="37592fe7-b3c7-4157-87f1-1b213101420d" providerId="ADAL" clId="{33C787C1-F838-44FB-997C-760A44606E4A}" dt="2025-10-11T12:22:21.219" v="14437" actId="478"/>
          <ac:spMkLst>
            <pc:docMk/>
            <pc:sldMk cId="4058844715" sldId="267"/>
            <ac:spMk id="4" creationId="{4D0979B2-61B8-F498-326F-25FEB63E986E}"/>
          </ac:spMkLst>
        </pc:spChg>
        <pc:spChg chg="add del mod">
          <ac:chgData name="Aisha Sultana (2409656)" userId="37592fe7-b3c7-4157-87f1-1b213101420d" providerId="ADAL" clId="{33C787C1-F838-44FB-997C-760A44606E4A}" dt="2025-10-11T12:22:18.442" v="14436" actId="478"/>
          <ac:spMkLst>
            <pc:docMk/>
            <pc:sldMk cId="4058844715" sldId="267"/>
            <ac:spMk id="5" creationId="{52D77F57-E4E0-C0B8-8890-8FD01DC3B7E5}"/>
          </ac:spMkLst>
        </pc:spChg>
        <pc:spChg chg="add del mod">
          <ac:chgData name="Aisha Sultana (2409656)" userId="37592fe7-b3c7-4157-87f1-1b213101420d" providerId="ADAL" clId="{33C787C1-F838-44FB-997C-760A44606E4A}" dt="2025-10-11T12:22:16.290" v="14435" actId="478"/>
          <ac:spMkLst>
            <pc:docMk/>
            <pc:sldMk cId="4058844715" sldId="267"/>
            <ac:spMk id="6" creationId="{29A11D19-589E-9949-D965-4DF6EFE601C5}"/>
          </ac:spMkLst>
        </pc:spChg>
        <pc:spChg chg="add del mod">
          <ac:chgData name="Aisha Sultana (2409656)" userId="37592fe7-b3c7-4157-87f1-1b213101420d" providerId="ADAL" clId="{33C787C1-F838-44FB-997C-760A44606E4A}" dt="2025-10-11T12:22:14.430" v="14434" actId="478"/>
          <ac:spMkLst>
            <pc:docMk/>
            <pc:sldMk cId="4058844715" sldId="267"/>
            <ac:spMk id="7" creationId="{1185B8C9-70D1-574D-F829-B309CE33957B}"/>
          </ac:spMkLst>
        </pc:spChg>
        <pc:spChg chg="add del mod">
          <ac:chgData name="Aisha Sultana (2409656)" userId="37592fe7-b3c7-4157-87f1-1b213101420d" providerId="ADAL" clId="{33C787C1-F838-44FB-997C-760A44606E4A}" dt="2025-10-11T12:22:22.819" v="14438" actId="478"/>
          <ac:spMkLst>
            <pc:docMk/>
            <pc:sldMk cId="4058844715" sldId="267"/>
            <ac:spMk id="8" creationId="{467602F4-BD62-E16C-6555-6ABE80F23755}"/>
          </ac:spMkLst>
        </pc:spChg>
        <pc:spChg chg="add del mod">
          <ac:chgData name="Aisha Sultana (2409656)" userId="37592fe7-b3c7-4157-87f1-1b213101420d" providerId="ADAL" clId="{33C787C1-F838-44FB-997C-760A44606E4A}" dt="2025-10-11T12:23:44.604" v="14442" actId="478"/>
          <ac:spMkLst>
            <pc:docMk/>
            <pc:sldMk cId="4058844715" sldId="267"/>
            <ac:spMk id="10" creationId="{A7D8A644-CD81-A0FD-16FE-341773AA8B53}"/>
          </ac:spMkLst>
        </pc:spChg>
        <pc:spChg chg="add mod">
          <ac:chgData name="Aisha Sultana (2409656)" userId="37592fe7-b3c7-4157-87f1-1b213101420d" providerId="ADAL" clId="{33C787C1-F838-44FB-997C-760A44606E4A}" dt="2025-10-11T12:23:56.186" v="14444" actId="1076"/>
          <ac:spMkLst>
            <pc:docMk/>
            <pc:sldMk cId="4058844715" sldId="267"/>
            <ac:spMk id="12" creationId="{A1C11EAF-A182-6D26-F266-13F79DAAA150}"/>
          </ac:spMkLst>
        </pc:spChg>
        <pc:spChg chg="add mod">
          <ac:chgData name="Aisha Sultana (2409656)" userId="37592fe7-b3c7-4157-87f1-1b213101420d" providerId="ADAL" clId="{33C787C1-F838-44FB-997C-760A44606E4A}" dt="2025-10-11T12:24:25.899" v="14450" actId="1076"/>
          <ac:spMkLst>
            <pc:docMk/>
            <pc:sldMk cId="4058844715" sldId="267"/>
            <ac:spMk id="13" creationId="{3391F610-22B8-A189-DC33-0AAFECBB7873}"/>
          </ac:spMkLst>
        </pc:spChg>
        <pc:spChg chg="add mod">
          <ac:chgData name="Aisha Sultana (2409656)" userId="37592fe7-b3c7-4157-87f1-1b213101420d" providerId="ADAL" clId="{33C787C1-F838-44FB-997C-760A44606E4A}" dt="2025-10-11T12:24:19.315" v="14449" actId="1076"/>
          <ac:spMkLst>
            <pc:docMk/>
            <pc:sldMk cId="4058844715" sldId="267"/>
            <ac:spMk id="14" creationId="{65C2917E-1F86-DE83-6E41-A7893FE32B39}"/>
          </ac:spMkLst>
        </pc:spChg>
        <pc:spChg chg="add mod">
          <ac:chgData name="Aisha Sultana (2409656)" userId="37592fe7-b3c7-4157-87f1-1b213101420d" providerId="ADAL" clId="{33C787C1-F838-44FB-997C-760A44606E4A}" dt="2025-10-11T12:24:09.343" v="14448" actId="1076"/>
          <ac:spMkLst>
            <pc:docMk/>
            <pc:sldMk cId="4058844715" sldId="267"/>
            <ac:spMk id="15" creationId="{B062791E-D793-2952-B022-8BE049F43903}"/>
          </ac:spMkLst>
        </pc:spChg>
        <pc:spChg chg="add mod">
          <ac:chgData name="Aisha Sultana (2409656)" userId="37592fe7-b3c7-4157-87f1-1b213101420d" providerId="ADAL" clId="{33C787C1-F838-44FB-997C-760A44606E4A}" dt="2025-10-11T12:24:47.506" v="14454" actId="1076"/>
          <ac:spMkLst>
            <pc:docMk/>
            <pc:sldMk cId="4058844715" sldId="267"/>
            <ac:spMk id="16" creationId="{6AC593A7-F6A8-B013-5083-63CE8B90668B}"/>
          </ac:spMkLst>
        </pc:spChg>
        <pc:spChg chg="add mod">
          <ac:chgData name="Aisha Sultana (2409656)" userId="37592fe7-b3c7-4157-87f1-1b213101420d" providerId="ADAL" clId="{33C787C1-F838-44FB-997C-760A44606E4A}" dt="2025-10-11T12:24:36.905" v="14453" actId="1076"/>
          <ac:spMkLst>
            <pc:docMk/>
            <pc:sldMk cId="4058844715" sldId="267"/>
            <ac:spMk id="18" creationId="{76C0D78B-C5C8-0481-8FB2-13282F4C1A73}"/>
          </ac:spMkLst>
        </pc:spChg>
      </pc:sldChg>
      <pc:sldChg chg="addSp delSp modSp new mod">
        <pc:chgData name="Aisha Sultana (2409656)" userId="37592fe7-b3c7-4157-87f1-1b213101420d" providerId="ADAL" clId="{33C787C1-F838-44FB-997C-760A44606E4A}" dt="2025-10-12T20:34:57.413" v="16589" actId="20577"/>
        <pc:sldMkLst>
          <pc:docMk/>
          <pc:sldMk cId="3071677420" sldId="268"/>
        </pc:sldMkLst>
        <pc:spChg chg="add mod">
          <ac:chgData name="Aisha Sultana (2409656)" userId="37592fe7-b3c7-4157-87f1-1b213101420d" providerId="ADAL" clId="{33C787C1-F838-44FB-997C-760A44606E4A}" dt="2025-10-10T20:30:45.597" v="11245" actId="207"/>
          <ac:spMkLst>
            <pc:docMk/>
            <pc:sldMk cId="3071677420" sldId="268"/>
            <ac:spMk id="7" creationId="{866EC06B-EA5A-9049-EC03-3457143437C7}"/>
          </ac:spMkLst>
        </pc:spChg>
        <pc:graphicFrameChg chg="add mod modGraphic">
          <ac:chgData name="Aisha Sultana (2409656)" userId="37592fe7-b3c7-4157-87f1-1b213101420d" providerId="ADAL" clId="{33C787C1-F838-44FB-997C-760A44606E4A}" dt="2025-10-12T20:34:57.413" v="16589" actId="20577"/>
          <ac:graphicFrameMkLst>
            <pc:docMk/>
            <pc:sldMk cId="3071677420" sldId="268"/>
            <ac:graphicFrameMk id="6" creationId="{7B0D76DB-955D-DD1A-2D63-46801F55B7CF}"/>
          </ac:graphicFrameMkLst>
        </pc:graphicFrameChg>
      </pc:sldChg>
      <pc:sldChg chg="addSp delSp modSp new mod setBg">
        <pc:chgData name="Aisha Sultana (2409656)" userId="37592fe7-b3c7-4157-87f1-1b213101420d" providerId="ADAL" clId="{33C787C1-F838-44FB-997C-760A44606E4A}" dt="2025-10-10T20:37:04.547" v="12220" actId="14100"/>
        <pc:sldMkLst>
          <pc:docMk/>
          <pc:sldMk cId="2134259803" sldId="269"/>
        </pc:sldMkLst>
        <pc:spChg chg="mod">
          <ac:chgData name="Aisha Sultana (2409656)" userId="37592fe7-b3c7-4157-87f1-1b213101420d" providerId="ADAL" clId="{33C787C1-F838-44FB-997C-760A44606E4A}" dt="2025-10-10T20:32:27.086" v="11340" actId="14100"/>
          <ac:spMkLst>
            <pc:docMk/>
            <pc:sldMk cId="2134259803" sldId="269"/>
            <ac:spMk id="2" creationId="{809B52FD-F528-E85C-E125-3027545A4A81}"/>
          </ac:spMkLst>
        </pc:spChg>
        <pc:spChg chg="add mod">
          <ac:chgData name="Aisha Sultana (2409656)" userId="37592fe7-b3c7-4157-87f1-1b213101420d" providerId="ADAL" clId="{33C787C1-F838-44FB-997C-760A44606E4A}" dt="2025-10-10T20:37:04.547" v="12220" actId="14100"/>
          <ac:spMkLst>
            <pc:docMk/>
            <pc:sldMk cId="2134259803" sldId="269"/>
            <ac:spMk id="4" creationId="{6E016D87-A0ED-16C9-9E8F-51993770F2E3}"/>
          </ac:spMkLst>
        </pc:spChg>
        <pc:spChg chg="add">
          <ac:chgData name="Aisha Sultana (2409656)" userId="37592fe7-b3c7-4157-87f1-1b213101420d" providerId="ADAL" clId="{33C787C1-F838-44FB-997C-760A44606E4A}" dt="2025-10-10T20:31:09.122" v="11249" actId="26606"/>
          <ac:spMkLst>
            <pc:docMk/>
            <pc:sldMk cId="2134259803" sldId="269"/>
            <ac:spMk id="38" creationId="{6D29BE04-4454-4832-B83F-10D001BFF94D}"/>
          </ac:spMkLst>
        </pc:spChg>
        <pc:spChg chg="add">
          <ac:chgData name="Aisha Sultana (2409656)" userId="37592fe7-b3c7-4157-87f1-1b213101420d" providerId="ADAL" clId="{33C787C1-F838-44FB-997C-760A44606E4A}" dt="2025-10-10T20:31:09.122" v="11249" actId="26606"/>
          <ac:spMkLst>
            <pc:docMk/>
            <pc:sldMk cId="2134259803" sldId="269"/>
            <ac:spMk id="51" creationId="{CC892AB0-7D6D-4FC9-9105-0CB427161889}"/>
          </ac:spMkLst>
        </pc:spChg>
        <pc:spChg chg="add">
          <ac:chgData name="Aisha Sultana (2409656)" userId="37592fe7-b3c7-4157-87f1-1b213101420d" providerId="ADAL" clId="{33C787C1-F838-44FB-997C-760A44606E4A}" dt="2025-10-10T20:31:09.122" v="11249" actId="26606"/>
          <ac:spMkLst>
            <pc:docMk/>
            <pc:sldMk cId="2134259803" sldId="269"/>
            <ac:spMk id="76" creationId="{98714CE9-3C2C-48E1-8B8F-CFB7735C43D7}"/>
          </ac:spMkLst>
        </pc:spChg>
        <pc:grpChg chg="add">
          <ac:chgData name="Aisha Sultana (2409656)" userId="37592fe7-b3c7-4157-87f1-1b213101420d" providerId="ADAL" clId="{33C787C1-F838-44FB-997C-760A44606E4A}" dt="2025-10-10T20:31:09.122" v="11249" actId="26606"/>
          <ac:grpSpMkLst>
            <pc:docMk/>
            <pc:sldMk cId="2134259803" sldId="269"/>
            <ac:grpSpMk id="52" creationId="{807353E4-FA19-40CB-8AF8-3A8E6704BE09}"/>
          </ac:grpSpMkLst>
        </pc:grpChg>
        <pc:grpChg chg="add">
          <ac:chgData name="Aisha Sultana (2409656)" userId="37592fe7-b3c7-4157-87f1-1b213101420d" providerId="ADAL" clId="{33C787C1-F838-44FB-997C-760A44606E4A}" dt="2025-10-10T20:31:09.122" v="11249" actId="26606"/>
          <ac:grpSpMkLst>
            <pc:docMk/>
            <pc:sldMk cId="2134259803" sldId="269"/>
            <ac:grpSpMk id="59" creationId="{0328E69E-CE3D-4110-8BF7-AD3C0C10CB1C}"/>
          </ac:grpSpMkLst>
        </pc:grpChg>
        <pc:grpChg chg="add">
          <ac:chgData name="Aisha Sultana (2409656)" userId="37592fe7-b3c7-4157-87f1-1b213101420d" providerId="ADAL" clId="{33C787C1-F838-44FB-997C-760A44606E4A}" dt="2025-10-10T20:31:09.122" v="11249" actId="26606"/>
          <ac:grpSpMkLst>
            <pc:docMk/>
            <pc:sldMk cId="2134259803" sldId="269"/>
            <ac:grpSpMk id="64" creationId="{F64806C9-3599-45A7-BCFF-F762C54276F8}"/>
          </ac:grpSpMkLst>
        </pc:grpChg>
        <pc:grpChg chg="add">
          <ac:chgData name="Aisha Sultana (2409656)" userId="37592fe7-b3c7-4157-87f1-1b213101420d" providerId="ADAL" clId="{33C787C1-F838-44FB-997C-760A44606E4A}" dt="2025-10-10T20:31:09.122" v="11249" actId="26606"/>
          <ac:grpSpMkLst>
            <pc:docMk/>
            <pc:sldMk cId="2134259803" sldId="269"/>
            <ac:grpSpMk id="69" creationId="{1287AC97-A8E8-4B45-A50A-3057A88B4088}"/>
          </ac:grpSpMkLst>
        </pc:grpChg>
      </pc:sldChg>
      <pc:sldChg chg="addSp delSp modSp new mod setBg">
        <pc:chgData name="Aisha Sultana (2409656)" userId="37592fe7-b3c7-4157-87f1-1b213101420d" providerId="ADAL" clId="{33C787C1-F838-44FB-997C-760A44606E4A}" dt="2025-10-12T20:59:56.830" v="16858" actId="20577"/>
        <pc:sldMkLst>
          <pc:docMk/>
          <pc:sldMk cId="409990659" sldId="270"/>
        </pc:sldMkLst>
        <pc:spChg chg="mod">
          <ac:chgData name="Aisha Sultana (2409656)" userId="37592fe7-b3c7-4157-87f1-1b213101420d" providerId="ADAL" clId="{33C787C1-F838-44FB-997C-760A44606E4A}" dt="2025-10-12T19:55:02.911" v="14461" actId="1076"/>
          <ac:spMkLst>
            <pc:docMk/>
            <pc:sldMk cId="409990659" sldId="270"/>
            <ac:spMk id="2" creationId="{4069ECB8-F289-07E9-A716-9E3928ECF814}"/>
          </ac:spMkLst>
        </pc:spChg>
        <pc:spChg chg="mod">
          <ac:chgData name="Aisha Sultana (2409656)" userId="37592fe7-b3c7-4157-87f1-1b213101420d" providerId="ADAL" clId="{33C787C1-F838-44FB-997C-760A44606E4A}" dt="2025-10-12T20:59:56.830" v="16858" actId="20577"/>
          <ac:spMkLst>
            <pc:docMk/>
            <pc:sldMk cId="409990659" sldId="270"/>
            <ac:spMk id="3" creationId="{0C39EBE9-BD30-8969-A661-58443968E465}"/>
          </ac:spMkLst>
        </pc:spChg>
        <pc:spChg chg="add">
          <ac:chgData name="Aisha Sultana (2409656)" userId="37592fe7-b3c7-4157-87f1-1b213101420d" providerId="ADAL" clId="{33C787C1-F838-44FB-997C-760A44606E4A}" dt="2025-10-10T20:37:19.555" v="12224" actId="26606"/>
          <ac:spMkLst>
            <pc:docMk/>
            <pc:sldMk cId="409990659" sldId="270"/>
            <ac:spMk id="50" creationId="{B61375F2-60B1-44ED-B60A-019C4BD5A62A}"/>
          </ac:spMkLst>
        </pc:spChg>
        <pc:grpChg chg="add">
          <ac:chgData name="Aisha Sultana (2409656)" userId="37592fe7-b3c7-4157-87f1-1b213101420d" providerId="ADAL" clId="{33C787C1-F838-44FB-997C-760A44606E4A}" dt="2025-10-10T20:37:19.555" v="12224" actId="26606"/>
          <ac:grpSpMkLst>
            <pc:docMk/>
            <pc:sldMk cId="409990659" sldId="270"/>
            <ac:grpSpMk id="39" creationId="{B485B3F6-654D-4842-A2DE-677D12FED460}"/>
          </ac:grpSpMkLst>
        </pc:grpChg>
        <pc:grpChg chg="add">
          <ac:chgData name="Aisha Sultana (2409656)" userId="37592fe7-b3c7-4157-87f1-1b213101420d" providerId="ADAL" clId="{33C787C1-F838-44FB-997C-760A44606E4A}" dt="2025-10-10T20:37:19.555" v="12224" actId="26606"/>
          <ac:grpSpMkLst>
            <pc:docMk/>
            <pc:sldMk cId="409990659" sldId="270"/>
            <ac:grpSpMk id="51" creationId="{4ADB9295-9645-4BF2-ADFD-75800B7FAD06}"/>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1AC088-9D3E-4A00-A99F-08BCAEF4F579}"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C5F7E8-6B91-44CB-B5D5-82B11C1E31F5}" type="slidenum">
              <a:rPr lang="en-US" smtClean="0"/>
              <a:t>‹#›</a:t>
            </a:fld>
            <a:endParaRPr lang="en-US"/>
          </a:p>
        </p:txBody>
      </p:sp>
    </p:spTree>
    <p:extLst>
      <p:ext uri="{BB962C8B-B14F-4D97-AF65-F5344CB8AC3E}">
        <p14:creationId xmlns:p14="http://schemas.microsoft.com/office/powerpoint/2010/main" val="1211873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C5F7E8-6B91-44CB-B5D5-82B11C1E31F5}" type="slidenum">
              <a:rPr lang="en-US" smtClean="0"/>
              <a:t>1</a:t>
            </a:fld>
            <a:endParaRPr lang="en-US"/>
          </a:p>
        </p:txBody>
      </p:sp>
    </p:spTree>
    <p:extLst>
      <p:ext uri="{BB962C8B-B14F-4D97-AF65-F5344CB8AC3E}">
        <p14:creationId xmlns:p14="http://schemas.microsoft.com/office/powerpoint/2010/main" val="2045859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C5F7E8-6B91-44CB-B5D5-82B11C1E31F5}" type="slidenum">
              <a:rPr lang="en-US" smtClean="0"/>
              <a:t>4</a:t>
            </a:fld>
            <a:endParaRPr lang="en-US"/>
          </a:p>
        </p:txBody>
      </p:sp>
    </p:spTree>
    <p:extLst>
      <p:ext uri="{BB962C8B-B14F-4D97-AF65-F5344CB8AC3E}">
        <p14:creationId xmlns:p14="http://schemas.microsoft.com/office/powerpoint/2010/main" val="12487156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243B1435-BAFD-44D2-B83A-73233FC0A707}" type="datetimeFigureOut">
              <a:rPr lang="en-US" smtClean="0"/>
              <a:t>10/12/2025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073987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3B1435-BAFD-44D2-B83A-73233FC0A70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791045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3B1435-BAFD-44D2-B83A-73233FC0A70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993984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2962135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3B1435-BAFD-44D2-B83A-73233FC0A707}"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1066209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3B1435-BAFD-44D2-B83A-73233FC0A707}"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17896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3B1435-BAFD-44D2-B83A-73233FC0A707}"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448309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2170368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1096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1550036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4298216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61864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3B1435-BAFD-44D2-B83A-73233FC0A707}"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7770190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43B1435-BAFD-44D2-B83A-73233FC0A707}"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22846592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43B1435-BAFD-44D2-B83A-73233FC0A707}"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4053517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3B1435-BAFD-44D2-B83A-73233FC0A70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3828755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3B1435-BAFD-44D2-B83A-73233FC0A707}"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770E1A-EC0D-400D-9022-927BB3FF0E20}" type="slidenum">
              <a:rPr lang="en-US" smtClean="0"/>
              <a:t>‹#›</a:t>
            </a:fld>
            <a:endParaRPr lang="en-US"/>
          </a:p>
        </p:txBody>
      </p:sp>
    </p:spTree>
    <p:extLst>
      <p:ext uri="{BB962C8B-B14F-4D97-AF65-F5344CB8AC3E}">
        <p14:creationId xmlns:p14="http://schemas.microsoft.com/office/powerpoint/2010/main" val="2722925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43B1435-BAFD-44D2-B83A-73233FC0A707}" type="datetimeFigureOut">
              <a:rPr lang="en-US" smtClean="0"/>
              <a:t>10/12/2025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D770E1A-EC0D-400D-9022-927BB3FF0E20}" type="slidenum">
              <a:rPr lang="en-US" smtClean="0"/>
              <a:t>‹#›</a:t>
            </a:fld>
            <a:endParaRPr lang="en-US"/>
          </a:p>
        </p:txBody>
      </p:sp>
    </p:spTree>
    <p:extLst>
      <p:ext uri="{BB962C8B-B14F-4D97-AF65-F5344CB8AC3E}">
        <p14:creationId xmlns:p14="http://schemas.microsoft.com/office/powerpoint/2010/main" val="242952815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26417/ejser.v4il.p172-179" TargetMode="External"/><Relationship Id="rId2" Type="http://schemas.openxmlformats.org/officeDocument/2006/relationships/hyperlink" Target="https://doi.org/10.5281/zenodo.15680745" TargetMode="External"/><Relationship Id="rId1" Type="http://schemas.openxmlformats.org/officeDocument/2006/relationships/slideLayout" Target="../slideLayouts/slideLayout2.xml"/><Relationship Id="rId4" Type="http://schemas.openxmlformats.org/officeDocument/2006/relationships/hyperlink" Target="https://doi.org/10.1111/j.1469-7610.1976.tboo381.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782B5D65-657C-ACEB-7034-5541A6A42F51}"/>
              </a:ext>
            </a:extLst>
          </p:cNvPr>
          <p:cNvSpPr txBox="1">
            <a:spLocks noGrp="1"/>
          </p:cNvSpPr>
          <p:nvPr>
            <p:ph type="title" idx="4294967295"/>
          </p:nvPr>
        </p:nvSpPr>
        <p:spPr>
          <a:xfrm>
            <a:off x="2543663" y="37493"/>
            <a:ext cx="6615725" cy="1478570"/>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0" i="0" u="none" strike="noStrike" kern="1200" cap="all" spc="0" normalizeH="0" baseline="0" noProof="0" dirty="0">
                <a:ln>
                  <a:noFill/>
                </a:ln>
                <a:solidFill>
                  <a:schemeClr val="tx1"/>
                </a:solidFill>
                <a:effectLst/>
                <a:uLnTx/>
                <a:uFillTx/>
                <a:latin typeface="+mj-lt"/>
                <a:ea typeface="+mj-ea"/>
                <a:cs typeface="+mj-cs"/>
              </a:rPr>
              <a:t>  </a:t>
            </a:r>
            <a:r>
              <a:rPr kumimoji="0" lang="en-US" sz="3200" b="0" i="0" u="sng" strike="noStrike" kern="1200" cap="all" spc="0" normalizeH="0" baseline="0" noProof="0" dirty="0">
                <a:ln>
                  <a:noFill/>
                </a:ln>
                <a:solidFill>
                  <a:schemeClr val="tx1"/>
                </a:solidFill>
                <a:effectLst/>
                <a:uLnTx/>
                <a:uFillTx/>
                <a:latin typeface="Fredoka One" panose="02000000000000000000" pitchFamily="2" charset="0"/>
                <a:ea typeface="+mj-ea"/>
                <a:cs typeface="+mj-cs"/>
              </a:rPr>
              <a:t>Individual Presentation</a:t>
            </a:r>
            <a:r>
              <a:rPr kumimoji="0" lang="en-US" sz="3200" b="0" i="0" u="sng" strike="noStrike" kern="1200" cap="all" spc="0" normalizeH="0" baseline="0" noProof="0" dirty="0">
                <a:ln>
                  <a:noFill/>
                </a:ln>
                <a:solidFill>
                  <a:schemeClr val="tx1"/>
                </a:solidFill>
                <a:effectLst/>
                <a:uLnTx/>
                <a:uFillTx/>
                <a:latin typeface="+mj-lt"/>
                <a:ea typeface="+mj-ea"/>
                <a:cs typeface="+mj-cs"/>
              </a:rPr>
              <a:t>:</a:t>
            </a:r>
          </a:p>
        </p:txBody>
      </p:sp>
      <p:sp>
        <p:nvSpPr>
          <p:cNvPr id="5" name="TextBox 4">
            <a:extLst>
              <a:ext uri="{FF2B5EF4-FFF2-40B4-BE49-F238E27FC236}">
                <a16:creationId xmlns:a16="http://schemas.microsoft.com/office/drawing/2014/main" id="{0890277F-E921-3382-AD40-2D088A92E31E}"/>
              </a:ext>
            </a:extLst>
          </p:cNvPr>
          <p:cNvSpPr txBox="1"/>
          <p:nvPr/>
        </p:nvSpPr>
        <p:spPr>
          <a:xfrm>
            <a:off x="304799" y="1022350"/>
            <a:ext cx="4459287" cy="5046389"/>
          </a:xfrm>
          <a:prstGeom prst="rect">
            <a:avLst/>
          </a:prstGeom>
        </p:spPr>
        <p:txBody>
          <a:bodyPr vert="horz" lIns="91440" tIns="45720" rIns="91440" bIns="45720" rtlCol="0">
            <a:noAutofit/>
          </a:bodyPr>
          <a:lstStyle/>
          <a:p>
            <a:pPr defTabSz="914400">
              <a:lnSpc>
                <a:spcPct val="120000"/>
              </a:lnSpc>
              <a:spcAft>
                <a:spcPts val="600"/>
              </a:spcAft>
              <a:buSzPct val="125000"/>
            </a:pPr>
            <a:r>
              <a:rPr lang="en-US" sz="2100" dirty="0"/>
              <a:t>Student Number: 2409656</a:t>
            </a:r>
            <a:br>
              <a:rPr lang="en-US" sz="2100" dirty="0"/>
            </a:br>
            <a:br>
              <a:rPr lang="en-US" sz="2100" dirty="0"/>
            </a:br>
            <a:r>
              <a:rPr lang="en-US" sz="2100" dirty="0"/>
              <a:t>Student Name: Aisha SULTANA</a:t>
            </a:r>
          </a:p>
          <a:p>
            <a:pPr defTabSz="914400">
              <a:lnSpc>
                <a:spcPct val="120000"/>
              </a:lnSpc>
              <a:spcAft>
                <a:spcPts val="600"/>
              </a:spcAft>
              <a:buSzPct val="125000"/>
            </a:pPr>
            <a:endParaRPr lang="en-US" sz="2100" dirty="0"/>
          </a:p>
          <a:p>
            <a:pPr defTabSz="914400">
              <a:lnSpc>
                <a:spcPct val="120000"/>
              </a:lnSpc>
              <a:spcAft>
                <a:spcPts val="600"/>
              </a:spcAft>
              <a:buSzPct val="125000"/>
            </a:pPr>
            <a:r>
              <a:rPr lang="en-US" sz="2100" dirty="0"/>
              <a:t>Program:  Certificate of higher education Skills for the workplace (Health and Social Care). </a:t>
            </a:r>
            <a:br>
              <a:rPr lang="en-US" sz="2100" dirty="0"/>
            </a:br>
            <a:br>
              <a:rPr lang="en-US" sz="2100" dirty="0"/>
            </a:br>
            <a:r>
              <a:rPr lang="en-US" sz="2100" dirty="0"/>
              <a:t>Module: Psychology in health and social care</a:t>
            </a:r>
            <a:br>
              <a:rPr lang="en-US" sz="2100" dirty="0"/>
            </a:br>
            <a:br>
              <a:rPr lang="en-US" sz="2100" dirty="0"/>
            </a:br>
            <a:r>
              <a:rPr lang="en-US" sz="2100" dirty="0"/>
              <a:t>Module code: LCHS04010</a:t>
            </a:r>
            <a:br>
              <a:rPr lang="en-US" sz="2100" dirty="0"/>
            </a:br>
            <a:br>
              <a:rPr lang="en-US" sz="2100" dirty="0"/>
            </a:br>
            <a:r>
              <a:rPr lang="en-US" sz="2100" dirty="0"/>
              <a:t>Lecturer: Alice Clayton</a:t>
            </a:r>
          </a:p>
        </p:txBody>
      </p:sp>
      <p:pic>
        <p:nvPicPr>
          <p:cNvPr id="16" name="Graphic 15" descr="Classroom">
            <a:extLst>
              <a:ext uri="{FF2B5EF4-FFF2-40B4-BE49-F238E27FC236}">
                <a16:creationId xmlns:a16="http://schemas.microsoft.com/office/drawing/2014/main" id="{C85C26CA-CA40-8CCF-4836-BFB8880EE11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058634" y="1651020"/>
            <a:ext cx="4493645" cy="449364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23" name="Group 22">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4"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25"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6"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7"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8"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9"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0"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1"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2"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3"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4"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5"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6"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8"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9"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0"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41"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5"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6"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7"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8"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9"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0"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spTree>
    <p:extLst>
      <p:ext uri="{BB962C8B-B14F-4D97-AF65-F5344CB8AC3E}">
        <p14:creationId xmlns:p14="http://schemas.microsoft.com/office/powerpoint/2010/main" val="3191944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49"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6" name="Title 5">
            <a:extLst>
              <a:ext uri="{FF2B5EF4-FFF2-40B4-BE49-F238E27FC236}">
                <a16:creationId xmlns:a16="http://schemas.microsoft.com/office/drawing/2014/main" id="{02366CB1-E5BB-4A16-9E3E-2B5AD208900A}"/>
              </a:ext>
            </a:extLst>
          </p:cNvPr>
          <p:cNvSpPr txBox="1">
            <a:spLocks noGrp="1"/>
          </p:cNvSpPr>
          <p:nvPr>
            <p:ph type="title" idx="4294967295"/>
          </p:nvPr>
        </p:nvSpPr>
        <p:spPr>
          <a:xfrm>
            <a:off x="1141413" y="618518"/>
            <a:ext cx="4459286" cy="1478570"/>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0" i="0" u="sng" strike="noStrike" kern="1200" cap="all" spc="0" normalizeH="0" baseline="0" noProof="0" dirty="0">
                <a:ln>
                  <a:noFill/>
                </a:ln>
                <a:solidFill>
                  <a:schemeClr val="tx1"/>
                </a:solidFill>
                <a:effectLst/>
                <a:uLnTx/>
                <a:uFillTx/>
                <a:latin typeface="+mj-lt"/>
                <a:ea typeface="+mj-ea"/>
                <a:cs typeface="+mj-cs"/>
              </a:rPr>
              <a:t>INTRODUCTION</a:t>
            </a:r>
          </a:p>
        </p:txBody>
      </p:sp>
      <p:sp>
        <p:nvSpPr>
          <p:cNvPr id="5" name="TextBox 4">
            <a:extLst>
              <a:ext uri="{FF2B5EF4-FFF2-40B4-BE49-F238E27FC236}">
                <a16:creationId xmlns:a16="http://schemas.microsoft.com/office/drawing/2014/main" id="{33031866-0C10-4297-F688-51BB968C8FFE}"/>
              </a:ext>
            </a:extLst>
          </p:cNvPr>
          <p:cNvSpPr txBox="1"/>
          <p:nvPr/>
        </p:nvSpPr>
        <p:spPr>
          <a:xfrm>
            <a:off x="1141412" y="1990726"/>
            <a:ext cx="4459287" cy="4761765"/>
          </a:xfrm>
          <a:prstGeom prst="rect">
            <a:avLst/>
          </a:prstGeom>
        </p:spPr>
        <p:txBody>
          <a:bodyPr vert="horz" lIns="91440" tIns="45720" rIns="91440" bIns="45720" rtlCol="0">
            <a:normAutofit lnSpcReduction="10000"/>
          </a:bodyPr>
          <a:lstStyle/>
          <a:p>
            <a:pPr indent="-228600" defTabSz="914400">
              <a:lnSpc>
                <a:spcPct val="110000"/>
              </a:lnSpc>
              <a:spcAft>
                <a:spcPts val="600"/>
              </a:spcAft>
              <a:buSzPct val="125000"/>
              <a:buFont typeface="Arial" panose="020B0604020202020204" pitchFamily="34" charset="0"/>
              <a:buChar char="•"/>
            </a:pPr>
            <a:r>
              <a:rPr lang="en-US" dirty="0"/>
              <a:t>This presentation will discuss Vygotsky's social culture theory applying on a case study. As a practitioner in an early year's nursery setting, I am currently supporting a three-year-old child named Amira, who has recently joined our provision. Amira is exhibiting signs of anxiety during separation from her primary carers, which is impacting her initial adjustment to the nursery environment. Amira has limited verbal communication and difficulty engaging in group plays. This presentation will consider the influence of both environments and biology on her behavior. It will also discuss how this theory helps to explain her current behavior, developmental needs and practical strategies as well as strengths and limitations.  </a:t>
            </a:r>
          </a:p>
        </p:txBody>
      </p:sp>
      <p:pic>
        <p:nvPicPr>
          <p:cNvPr id="10" name="Picture 9" descr="A child looking to the side">
            <a:extLst>
              <a:ext uri="{FF2B5EF4-FFF2-40B4-BE49-F238E27FC236}">
                <a16:creationId xmlns:a16="http://schemas.microsoft.com/office/drawing/2014/main" id="{63B3F134-9338-8B72-FFC4-5F95DCE867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602313"/>
            <a:ext cx="5456279" cy="362842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51" name="Group 50">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2"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53"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4"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5"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6"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7"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8"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9"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0"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1"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2"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3"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64"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5"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6"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7"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8"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69"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0"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1"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2"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3"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4"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5"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6"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7"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8"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spTree>
    <p:extLst>
      <p:ext uri="{BB962C8B-B14F-4D97-AF65-F5344CB8AC3E}">
        <p14:creationId xmlns:p14="http://schemas.microsoft.com/office/powerpoint/2010/main" val="804078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3" name="Rectangle 12" descr="fb&#10;">
            <a:extLst>
              <a:ext uri="{FF2B5EF4-FFF2-40B4-BE49-F238E27FC236}">
                <a16:creationId xmlns:a16="http://schemas.microsoft.com/office/drawing/2014/main" id="{C2E4E997-8672-4FFD-B8EC-9932A8E4714B}"/>
              </a:ext>
              <a:ext uri="{C183D7F6-B498-43B3-948B-1728B52AA6E4}">
                <adec:decorative xmlns:adec="http://schemas.microsoft.com/office/drawing/2017/decorative" val="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5" name="Picture 2" descr="v">
            <a:extLst>
              <a:ext uri="{FF2B5EF4-FFF2-40B4-BE49-F238E27FC236}">
                <a16:creationId xmlns:a16="http://schemas.microsoft.com/office/drawing/2014/main" id="{FE6BA9E6-1D9E-4D30-B528-D49FA1342E4E}"/>
              </a:ext>
              <a:ext uri="{C183D7F6-B498-43B3-948B-1728B52AA6E4}">
                <adec:decorative xmlns:adec="http://schemas.microsoft.com/office/drawing/2017/decorative" val="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3EB076A-B6BE-C3C0-3E16-93F02C9FBB14}"/>
              </a:ext>
            </a:extLst>
          </p:cNvPr>
          <p:cNvSpPr>
            <a:spLocks noGrp="1"/>
          </p:cNvSpPr>
          <p:nvPr>
            <p:ph type="title"/>
          </p:nvPr>
        </p:nvSpPr>
        <p:spPr>
          <a:xfrm>
            <a:off x="2858831" y="-169600"/>
            <a:ext cx="7671312" cy="1478570"/>
          </a:xfrm>
        </p:spPr>
        <p:txBody>
          <a:bodyPr>
            <a:normAutofit/>
          </a:bodyPr>
          <a:lstStyle/>
          <a:p>
            <a:r>
              <a:rPr lang="en-US" sz="3200" u="sng" dirty="0"/>
              <a:t>Vygotsky's social culture theory</a:t>
            </a:r>
          </a:p>
        </p:txBody>
      </p:sp>
      <p:sp>
        <p:nvSpPr>
          <p:cNvPr id="10" name="Content Placeholder 9">
            <a:extLst>
              <a:ext uri="{FF2B5EF4-FFF2-40B4-BE49-F238E27FC236}">
                <a16:creationId xmlns:a16="http://schemas.microsoft.com/office/drawing/2014/main" id="{E77E800A-95AA-015D-DE71-9C3F9E791B3E}"/>
              </a:ext>
            </a:extLst>
          </p:cNvPr>
          <p:cNvSpPr>
            <a:spLocks noGrp="1"/>
          </p:cNvSpPr>
          <p:nvPr>
            <p:ph idx="1"/>
          </p:nvPr>
        </p:nvSpPr>
        <p:spPr>
          <a:xfrm>
            <a:off x="138113" y="1239837"/>
            <a:ext cx="8140168" cy="3889100"/>
          </a:xfrm>
        </p:spPr>
        <p:txBody>
          <a:bodyPr>
            <a:normAutofit fontScale="92500" lnSpcReduction="10000"/>
          </a:bodyPr>
          <a:lstStyle/>
          <a:p>
            <a:r>
              <a:rPr lang="en-US" sz="2000" dirty="0">
                <a:latin typeface="Abadi" panose="020F0502020204030204" pitchFamily="34" charset="0"/>
              </a:rPr>
              <a:t>Vygotsky's social culture theory explains that how social interaction, language and culture plays a fundamental role in a child's learning and cognitive development. “Learning is a necessary and universal aspect of the process of developing culturally organized, specifically human psychological functions” </a:t>
            </a:r>
            <a:r>
              <a:rPr lang="en-US" sz="2000" dirty="0">
                <a:highlight>
                  <a:srgbClr val="000000"/>
                </a:highlight>
                <a:latin typeface="Abadi" panose="020F0502020204030204" pitchFamily="34" charset="0"/>
              </a:rPr>
              <a:t>(Vygotsky, 1978, P.90). </a:t>
            </a:r>
          </a:p>
          <a:p>
            <a:r>
              <a:rPr lang="en-US" sz="2000" dirty="0">
                <a:latin typeface="Abadi" panose="020F0502020204030204" pitchFamily="34" charset="0"/>
              </a:rPr>
              <a:t>It is highly relevant to early years development because Vygotsky's concept of social interaction highlights that children learn through caregivers, teachers and peers. Concept of </a:t>
            </a:r>
            <a:r>
              <a:rPr lang="en-US" sz="2000" dirty="0">
                <a:highlight>
                  <a:srgbClr val="000000"/>
                </a:highlight>
                <a:latin typeface="Abadi" panose="020F0502020204030204" pitchFamily="34" charset="0"/>
              </a:rPr>
              <a:t>ZPD</a:t>
            </a:r>
            <a:r>
              <a:rPr lang="en-US" sz="2000" dirty="0">
                <a:latin typeface="Abadi" panose="020F0502020204030204" pitchFamily="34" charset="0"/>
              </a:rPr>
              <a:t> and </a:t>
            </a:r>
            <a:r>
              <a:rPr lang="en-US" sz="2000" dirty="0">
                <a:highlight>
                  <a:srgbClr val="000000"/>
                </a:highlight>
                <a:latin typeface="Abadi" panose="020F0502020204030204" pitchFamily="34" charset="0"/>
              </a:rPr>
              <a:t>Scaffolding</a:t>
            </a:r>
            <a:r>
              <a:rPr lang="en-US" sz="2000" dirty="0">
                <a:latin typeface="Abadi" panose="020F0502020204030204" pitchFamily="34" charset="0"/>
              </a:rPr>
              <a:t> help children achieve their full potential. In early years, </a:t>
            </a:r>
            <a:r>
              <a:rPr lang="en-US" sz="2000" dirty="0">
                <a:highlight>
                  <a:srgbClr val="000000"/>
                </a:highlight>
                <a:latin typeface="Abadi" panose="020F0502020204030204" pitchFamily="34" charset="0"/>
              </a:rPr>
              <a:t>Language </a:t>
            </a:r>
            <a:r>
              <a:rPr lang="en-US" sz="2000" dirty="0">
                <a:latin typeface="Abadi" panose="020F0502020204030204" pitchFamily="34" charset="0"/>
              </a:rPr>
              <a:t>plays a crucial role in shaping thought and understanding. Cultural background and values are important in shaping children development.</a:t>
            </a:r>
          </a:p>
          <a:p>
            <a:pPr marL="0" indent="0">
              <a:buNone/>
            </a:pPr>
            <a:endParaRPr lang="en-US" sz="2000" dirty="0">
              <a:latin typeface="Abadi" panose="020F0502020204030204" pitchFamily="34" charset="0"/>
            </a:endParaRPr>
          </a:p>
          <a:p>
            <a:pPr marL="0" indent="0">
              <a:buNone/>
            </a:pPr>
            <a:endParaRPr lang="en-US" sz="2000" dirty="0">
              <a:latin typeface="Abadi" panose="020F0502020204030204" pitchFamily="34" charset="0"/>
            </a:endParaRPr>
          </a:p>
          <a:p>
            <a:pPr marL="0" indent="0">
              <a:buNone/>
            </a:pPr>
            <a:endParaRPr lang="en-US" sz="2000" dirty="0">
              <a:latin typeface="Abadi" panose="020F0502020204030204" pitchFamily="34" charset="0"/>
            </a:endParaRPr>
          </a:p>
        </p:txBody>
      </p:sp>
      <p:pic>
        <p:nvPicPr>
          <p:cNvPr id="6" name="Content Placeholder 5" descr="A person in a suit">
            <a:extLst>
              <a:ext uri="{FF2B5EF4-FFF2-40B4-BE49-F238E27FC236}">
                <a16:creationId xmlns:a16="http://schemas.microsoft.com/office/drawing/2014/main" id="{5087D9E8-DF7B-4106-D15C-8F98B0DA51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83044" y="3224981"/>
            <a:ext cx="3367618" cy="3296431"/>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7" name="Group 16" descr="v">
            <a:extLst>
              <a:ext uri="{FF2B5EF4-FFF2-40B4-BE49-F238E27FC236}">
                <a16:creationId xmlns:a16="http://schemas.microsoft.com/office/drawing/2014/main" id="{453E4DEE-E996-40F8-8635-0FF43D7348F9}"/>
              </a:ext>
              <a:ext uri="{C183D7F6-B498-43B3-948B-1728B52AA6E4}">
                <adec:decorative xmlns:adec="http://schemas.microsoft.com/office/drawing/2017/decorative" val="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8"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9"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2"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3"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4"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5"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6"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7"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8"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9"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0"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1"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35"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6"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7"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8"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9"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0"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1"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2"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3"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4"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sp>
        <p:nvSpPr>
          <p:cNvPr id="7" name="TextBox 6">
            <a:extLst>
              <a:ext uri="{FF2B5EF4-FFF2-40B4-BE49-F238E27FC236}">
                <a16:creationId xmlns:a16="http://schemas.microsoft.com/office/drawing/2014/main" id="{C4B74414-59D5-542F-51B4-82AD5C337D32}"/>
              </a:ext>
            </a:extLst>
          </p:cNvPr>
          <p:cNvSpPr txBox="1"/>
          <p:nvPr/>
        </p:nvSpPr>
        <p:spPr>
          <a:xfrm>
            <a:off x="7910512" y="1858963"/>
            <a:ext cx="4397375" cy="1384995"/>
          </a:xfrm>
          <a:prstGeom prst="rect">
            <a:avLst/>
          </a:prstGeom>
          <a:noFill/>
        </p:spPr>
        <p:txBody>
          <a:bodyPr wrap="square" rtlCol="0">
            <a:spAutoFit/>
          </a:bodyPr>
          <a:lstStyle/>
          <a:p>
            <a:pPr algn="ctr"/>
            <a:r>
              <a:rPr lang="en-US" sz="2800" dirty="0">
                <a:solidFill>
                  <a:srgbClr val="FF0000"/>
                </a:solidFill>
              </a:rPr>
              <a:t>“Lev Vygotsky”</a:t>
            </a:r>
            <a:br>
              <a:rPr lang="en-US" sz="2800" dirty="0"/>
            </a:br>
            <a:r>
              <a:rPr lang="en-US" sz="2800" dirty="0">
                <a:solidFill>
                  <a:srgbClr val="FFFF00"/>
                </a:solidFill>
              </a:rPr>
              <a:t>(1896-1934)</a:t>
            </a:r>
            <a:br>
              <a:rPr lang="en-US" sz="2800" dirty="0"/>
            </a:br>
            <a:r>
              <a:rPr lang="en-US" sz="2800" dirty="0">
                <a:solidFill>
                  <a:srgbClr val="00B050"/>
                </a:solidFill>
              </a:rPr>
              <a:t>Russian Psychologist</a:t>
            </a:r>
          </a:p>
        </p:txBody>
      </p:sp>
      <p:sp>
        <p:nvSpPr>
          <p:cNvPr id="5" name="TextBox 4">
            <a:extLst>
              <a:ext uri="{FF2B5EF4-FFF2-40B4-BE49-F238E27FC236}">
                <a16:creationId xmlns:a16="http://schemas.microsoft.com/office/drawing/2014/main" id="{01CC8609-B990-224C-848F-E1EFE5C466A1}"/>
              </a:ext>
            </a:extLst>
          </p:cNvPr>
          <p:cNvSpPr txBox="1"/>
          <p:nvPr/>
        </p:nvSpPr>
        <p:spPr>
          <a:xfrm>
            <a:off x="371475" y="5246688"/>
            <a:ext cx="6416674" cy="923330"/>
          </a:xfrm>
          <a:prstGeom prst="rect">
            <a:avLst/>
          </a:prstGeom>
          <a:noFill/>
        </p:spPr>
        <p:txBody>
          <a:bodyPr wrap="square" rtlCol="0">
            <a:spAutoFit/>
          </a:bodyPr>
          <a:lstStyle/>
          <a:p>
            <a:r>
              <a:rPr lang="en-US" dirty="0">
                <a:highlight>
                  <a:srgbClr val="000000"/>
                </a:highlight>
              </a:rPr>
              <a:t>Social Interaction    </a:t>
            </a:r>
            <a:r>
              <a:rPr lang="en-US" dirty="0"/>
              <a:t>                </a:t>
            </a:r>
            <a:r>
              <a:rPr lang="en-US" dirty="0">
                <a:highlight>
                  <a:srgbClr val="000000"/>
                </a:highlight>
              </a:rPr>
              <a:t>Culture</a:t>
            </a:r>
            <a:r>
              <a:rPr lang="en-US" dirty="0"/>
              <a:t>                            </a:t>
            </a:r>
            <a:r>
              <a:rPr lang="en-US" dirty="0">
                <a:highlight>
                  <a:srgbClr val="000000"/>
                </a:highlight>
              </a:rPr>
              <a:t>Language</a:t>
            </a:r>
          </a:p>
          <a:p>
            <a:endParaRPr lang="en-US" dirty="0">
              <a:highlight>
                <a:srgbClr val="FF0000"/>
              </a:highlight>
            </a:endParaRPr>
          </a:p>
          <a:p>
            <a:r>
              <a:rPr lang="en-US" b="1" u="sng" dirty="0"/>
              <a:t>All work together to shape the way we learn             </a:t>
            </a:r>
          </a:p>
        </p:txBody>
      </p:sp>
      <p:sp>
        <p:nvSpPr>
          <p:cNvPr id="8" name="Arrow: Right 7" descr="ng">
            <a:extLst>
              <a:ext uri="{FF2B5EF4-FFF2-40B4-BE49-F238E27FC236}">
                <a16:creationId xmlns:a16="http://schemas.microsoft.com/office/drawing/2014/main" id="{D9C53DBE-752D-EE01-C407-9DD895D3448C}"/>
              </a:ext>
            </a:extLst>
          </p:cNvPr>
          <p:cNvSpPr/>
          <p:nvPr/>
        </p:nvSpPr>
        <p:spPr>
          <a:xfrm>
            <a:off x="2290916" y="5319252"/>
            <a:ext cx="799690" cy="190500"/>
          </a:xfrm>
          <a:prstGeom prst="rightArrow">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descr="b">
            <a:extLst>
              <a:ext uri="{FF2B5EF4-FFF2-40B4-BE49-F238E27FC236}">
                <a16:creationId xmlns:a16="http://schemas.microsoft.com/office/drawing/2014/main" id="{40B47F5C-7116-B4DA-45E1-BF6A55C41EFF}"/>
              </a:ext>
            </a:extLst>
          </p:cNvPr>
          <p:cNvSpPr/>
          <p:nvPr/>
        </p:nvSpPr>
        <p:spPr>
          <a:xfrm>
            <a:off x="4216300" y="5344242"/>
            <a:ext cx="1186015" cy="204788"/>
          </a:xfrm>
          <a:prstGeom prst="rightArrow">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2872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451F83-DCA8-915C-ACD7-7028F3022441}"/>
              </a:ext>
            </a:extLst>
          </p:cNvPr>
          <p:cNvSpPr txBox="1">
            <a:spLocks noGrp="1"/>
          </p:cNvSpPr>
          <p:nvPr>
            <p:ph type="title" idx="4294967295"/>
          </p:nvPr>
        </p:nvSpPr>
        <p:spPr>
          <a:xfrm>
            <a:off x="1720646" y="314632"/>
            <a:ext cx="10146890" cy="58477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0" i="0" u="sng" strike="noStrike" kern="1200" cap="none" spc="0" normalizeH="0" baseline="0" noProof="0" dirty="0">
                <a:ln>
                  <a:noFill/>
                </a:ln>
                <a:solidFill>
                  <a:schemeClr val="tx1"/>
                </a:solidFill>
                <a:effectLst/>
                <a:uLnTx/>
                <a:uFillTx/>
                <a:latin typeface="+mn-lt"/>
                <a:ea typeface="+mn-ea"/>
                <a:cs typeface="+mn-cs"/>
              </a:rPr>
              <a:t>Key Concepts Of Vygotsky's social culture theory:</a:t>
            </a:r>
          </a:p>
        </p:txBody>
      </p:sp>
      <p:sp>
        <p:nvSpPr>
          <p:cNvPr id="9" name="TextBox 8">
            <a:extLst>
              <a:ext uri="{FF2B5EF4-FFF2-40B4-BE49-F238E27FC236}">
                <a16:creationId xmlns:a16="http://schemas.microsoft.com/office/drawing/2014/main" id="{DEE125AE-E3E6-5AB7-06D4-55D7CC96D825}"/>
              </a:ext>
            </a:extLst>
          </p:cNvPr>
          <p:cNvSpPr txBox="1"/>
          <p:nvPr/>
        </p:nvSpPr>
        <p:spPr>
          <a:xfrm>
            <a:off x="155233" y="1089255"/>
            <a:ext cx="12186333" cy="6186309"/>
          </a:xfrm>
          <a:prstGeom prst="rect">
            <a:avLst/>
          </a:prstGeom>
          <a:noFill/>
        </p:spPr>
        <p:txBody>
          <a:bodyPr wrap="square" lIns="0" tIns="0" rIns="0" bIns="0" rtlCol="0">
            <a:spAutoFit/>
          </a:bodyPr>
          <a:lstStyle/>
          <a:p>
            <a:pPr marL="342900" indent="-342900">
              <a:buFont typeface="Arial" panose="020B0604020202020204" pitchFamily="34" charset="0"/>
              <a:buChar char="•"/>
            </a:pPr>
            <a:r>
              <a:rPr lang="en-US" sz="2100" dirty="0">
                <a:solidFill>
                  <a:schemeClr val="bg1"/>
                </a:solidFill>
              </a:rPr>
              <a:t>More knowledgeable other (MKO) </a:t>
            </a:r>
            <a:r>
              <a:rPr lang="en-US" sz="2100" dirty="0"/>
              <a:t>The More Knowledgeable Other (MKO) refers to</a:t>
            </a:r>
          </a:p>
          <a:p>
            <a:r>
              <a:rPr lang="en-US" sz="2100" dirty="0"/>
              <a:t>     an individual or resource with greater expertise or skill than the learner—such as a </a:t>
            </a:r>
          </a:p>
          <a:p>
            <a:r>
              <a:rPr lang="en-US" sz="2100" dirty="0"/>
              <a:t>     teacher, peer, parent, or even a computer program—who helps guide learning and</a:t>
            </a:r>
          </a:p>
          <a:p>
            <a:r>
              <a:rPr lang="en-US" sz="2100" dirty="0"/>
              <a:t>     development.</a:t>
            </a:r>
          </a:p>
          <a:p>
            <a:pPr marL="285750" indent="-285750">
              <a:buFont typeface="Arial" panose="020B0604020202020204" pitchFamily="34" charset="0"/>
              <a:buChar char="•"/>
            </a:pPr>
            <a:r>
              <a:rPr lang="en-US" sz="2100" b="1" dirty="0"/>
              <a:t> </a:t>
            </a:r>
            <a:r>
              <a:rPr lang="en-US" sz="2100" b="1" dirty="0">
                <a:solidFill>
                  <a:schemeClr val="bg1"/>
                </a:solidFill>
              </a:rPr>
              <a:t>The Zone of Proximal Development (ZPD) </a:t>
            </a:r>
            <a:r>
              <a:rPr lang="en-US" sz="2100" dirty="0"/>
              <a:t>describes the gap between what</a:t>
            </a:r>
          </a:p>
          <a:p>
            <a:pPr marL="285750" indent="-285750">
              <a:buFont typeface="Arial" panose="020B0604020202020204" pitchFamily="34" charset="0"/>
              <a:buChar char="•"/>
            </a:pPr>
            <a:r>
              <a:rPr lang="en-US" sz="2100" dirty="0"/>
              <a:t> a child can accomplish independently and what they can achieve with support </a:t>
            </a:r>
          </a:p>
          <a:p>
            <a:pPr marL="285750" indent="-285750">
              <a:buFont typeface="Arial" panose="020B0604020202020204" pitchFamily="34" charset="0"/>
              <a:buChar char="•"/>
            </a:pPr>
            <a:r>
              <a:rPr lang="en-US" sz="2100" dirty="0"/>
              <a:t>from a more knowledgeable other (MKO).</a:t>
            </a:r>
          </a:p>
          <a:p>
            <a:pPr marL="800100" lvl="1" indent="-342900">
              <a:buFont typeface="Arial" panose="020B0604020202020204" pitchFamily="34" charset="0"/>
              <a:buChar char="•"/>
            </a:pPr>
            <a:r>
              <a:rPr lang="en-US" sz="2100" b="1" dirty="0">
                <a:solidFill>
                  <a:schemeClr val="bg1"/>
                </a:solidFill>
              </a:rPr>
              <a:t>Scaffolding: </a:t>
            </a:r>
            <a:r>
              <a:rPr lang="en-US" sz="2100" dirty="0"/>
              <a:t>The term scaffolding was introduced later by psychologist </a:t>
            </a:r>
            <a:r>
              <a:rPr lang="en-US" sz="2100" dirty="0">
                <a:highlight>
                  <a:srgbClr val="000000"/>
                </a:highlight>
              </a:rPr>
              <a:t>(Bruner, Wood and Rose (1976).  </a:t>
            </a:r>
            <a:r>
              <a:rPr lang="en-US" sz="2100" dirty="0"/>
              <a:t>It refers to the temporary support given by the MKO when a student is learning within the ZPD. </a:t>
            </a:r>
          </a:p>
          <a:p>
            <a:pPr marL="800100" lvl="1" indent="-342900">
              <a:buFont typeface="Arial" panose="020B0604020202020204" pitchFamily="34" charset="0"/>
              <a:buChar char="•"/>
            </a:pPr>
            <a:r>
              <a:rPr lang="en-US" sz="2100" b="1" dirty="0">
                <a:solidFill>
                  <a:schemeClr val="bg1"/>
                </a:solidFill>
              </a:rPr>
              <a:t>Language: </a:t>
            </a:r>
            <a:r>
              <a:rPr lang="en-US" sz="2100" dirty="0"/>
              <a:t>Vygotsky believed that learning is the most important tool that human can utilize. Language develops through 3 stages: </a:t>
            </a:r>
          </a:p>
          <a:p>
            <a:pPr marL="800100" lvl="1" indent="-342900">
              <a:buFont typeface="Arial" panose="020B0604020202020204" pitchFamily="34" charset="0"/>
              <a:buChar char="•"/>
            </a:pPr>
            <a:r>
              <a:rPr lang="en-US" sz="2100" dirty="0">
                <a:highlight>
                  <a:srgbClr val="000000"/>
                </a:highlight>
              </a:rPr>
              <a:t>External</a:t>
            </a:r>
            <a:r>
              <a:rPr lang="en-US" sz="2100" dirty="0"/>
              <a:t> (0-3) It is used to communicate with others, specially seen in young children.</a:t>
            </a:r>
          </a:p>
          <a:p>
            <a:pPr marL="800100" lvl="1" indent="-342900">
              <a:buFont typeface="Arial" panose="020B0604020202020204" pitchFamily="34" charset="0"/>
              <a:buChar char="•"/>
            </a:pPr>
            <a:r>
              <a:rPr lang="en-US" sz="2100" dirty="0">
                <a:highlight>
                  <a:srgbClr val="000000"/>
                </a:highlight>
              </a:rPr>
              <a:t>Private </a:t>
            </a:r>
            <a:r>
              <a:rPr lang="en-US" sz="2100" dirty="0"/>
              <a:t> (3-7) The child thinks aloud to themselves and communicate thoughts to others.</a:t>
            </a:r>
          </a:p>
          <a:p>
            <a:pPr marL="800100" lvl="1" indent="-342900">
              <a:buFont typeface="Arial" panose="020B0604020202020204" pitchFamily="34" charset="0"/>
              <a:buChar char="•"/>
            </a:pPr>
            <a:r>
              <a:rPr lang="en-US" sz="2100" dirty="0">
                <a:highlight>
                  <a:srgbClr val="000000"/>
                </a:highlight>
              </a:rPr>
              <a:t>Internal</a:t>
            </a:r>
            <a:r>
              <a:rPr lang="en-US" sz="2100" dirty="0"/>
              <a:t> (7 and onwards) The child thinks to themselves e.g., reflecting on their day at school, silently planning their homework etc.</a:t>
            </a:r>
          </a:p>
          <a:p>
            <a:pPr marL="800100" lvl="1" indent="-342900">
              <a:buFont typeface="Arial" panose="020B0604020202020204" pitchFamily="34" charset="0"/>
              <a:buChar char="•"/>
            </a:pPr>
            <a:r>
              <a:rPr lang="en-US" sz="2100" dirty="0">
                <a:highlight>
                  <a:srgbClr val="000000"/>
                </a:highlight>
              </a:rPr>
              <a:t>Cultural Tools</a:t>
            </a:r>
            <a:r>
              <a:rPr lang="en-US" sz="2100" dirty="0"/>
              <a:t>:    These are passed on from generation to generation via cultural influences (parents, teachers, books etc.) symbols, diagrams and work of arts, human behavior including parenting style, religious and cultural beliefs. </a:t>
            </a:r>
          </a:p>
          <a:p>
            <a:r>
              <a:rPr lang="en-US" sz="2400" dirty="0"/>
              <a:t>      </a:t>
            </a:r>
          </a:p>
        </p:txBody>
      </p:sp>
      <p:sp>
        <p:nvSpPr>
          <p:cNvPr id="6" name="AutoShape 6" descr="Author's illustration of Vygotsky's (1978) zone of proximal development ...">
            <a:extLst>
              <a:ext uri="{FF2B5EF4-FFF2-40B4-BE49-F238E27FC236}">
                <a16:creationId xmlns:a16="http://schemas.microsoft.com/office/drawing/2014/main" id="{C7221B6B-2891-A4C2-E8F4-8A781EFBF90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26" name="Picture 2" descr="Constructivism in the Mathematics Classroom - ppt download">
            <a:extLst>
              <a:ext uri="{FF2B5EF4-FFF2-40B4-BE49-F238E27FC236}">
                <a16:creationId xmlns:a16="http://schemas.microsoft.com/office/drawing/2014/main" id="{DAA82791-F7C7-88D2-E570-88F7F2FF53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00045" y="1010597"/>
            <a:ext cx="2536722" cy="20133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2511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C5EEC-7329-6F1B-AB29-9BA1676F5D15}"/>
              </a:ext>
            </a:extLst>
          </p:cNvPr>
          <p:cNvSpPr>
            <a:spLocks noGrp="1"/>
          </p:cNvSpPr>
          <p:nvPr>
            <p:ph type="title"/>
          </p:nvPr>
        </p:nvSpPr>
        <p:spPr>
          <a:xfrm>
            <a:off x="267205" y="447696"/>
            <a:ext cx="11419027" cy="1478570"/>
          </a:xfrm>
        </p:spPr>
        <p:txBody>
          <a:bodyPr>
            <a:normAutofit/>
          </a:bodyPr>
          <a:lstStyle/>
          <a:p>
            <a:pPr algn="r"/>
            <a:r>
              <a:rPr lang="en-US" sz="4000" u="sng" dirty="0"/>
              <a:t>Applying Vygotsky's theory to Amira's case</a:t>
            </a:r>
          </a:p>
        </p:txBody>
      </p:sp>
      <p:sp>
        <p:nvSpPr>
          <p:cNvPr id="5" name="Content Placeholder 4">
            <a:extLst>
              <a:ext uri="{FF2B5EF4-FFF2-40B4-BE49-F238E27FC236}">
                <a16:creationId xmlns:a16="http://schemas.microsoft.com/office/drawing/2014/main" id="{996EF178-538E-0DA9-1862-BD49780E73CB}"/>
              </a:ext>
            </a:extLst>
          </p:cNvPr>
          <p:cNvSpPr>
            <a:spLocks noGrp="1"/>
          </p:cNvSpPr>
          <p:nvPr>
            <p:ph idx="1"/>
          </p:nvPr>
        </p:nvSpPr>
        <p:spPr>
          <a:xfrm>
            <a:off x="895606" y="1620222"/>
            <a:ext cx="9905999" cy="4259468"/>
          </a:xfrm>
        </p:spPr>
        <p:txBody>
          <a:bodyPr>
            <a:noAutofit/>
          </a:bodyPr>
          <a:lstStyle/>
          <a:p>
            <a:pPr marL="0" indent="0">
              <a:buNone/>
            </a:pPr>
            <a:r>
              <a:rPr lang="en-US" sz="1800" dirty="0"/>
              <a:t>Vygotsky's social culture theory is very helpful in Amiras case. Vygotsky suggests that learning occurs through social interaction. Amira anxiety and deluctance to join playgroups suggests that she currently lacks the sufficient social scaffolding in the nursing environment. Applying the scaffolding technique, within the zone of proximal development supports faster cognitive growth in children making learning more interactive and encouraging them to take a more active role in the process. </a:t>
            </a:r>
            <a:r>
              <a:rPr lang="en-US" sz="1800" dirty="0">
                <a:highlight>
                  <a:srgbClr val="000000"/>
                </a:highlight>
              </a:rPr>
              <a:t>(Topciu and Myftiu, 2015).</a:t>
            </a:r>
          </a:p>
          <a:p>
            <a:pPr marL="0" indent="0">
              <a:buNone/>
            </a:pPr>
            <a:r>
              <a:rPr lang="en-US" sz="1800" dirty="0"/>
              <a:t>Amira may not yet be able to independently join playgroup activities with scaffolding, a teacher modeling play or gently encouraging small interactions-she can gradually reach this development milestone. Amiras limited verbal communication affects her learning. By encouraging verbal expressions. Promoting verbal communication in a comfortable and stress-free environment can support her social and cognitive engagement.</a:t>
            </a:r>
          </a:p>
          <a:p>
            <a:pPr marL="0" indent="0">
              <a:buNone/>
            </a:pPr>
            <a:r>
              <a:rPr lang="en-US" sz="1800" dirty="0"/>
              <a:t>Vygotsky's theory considers </a:t>
            </a:r>
            <a:r>
              <a:rPr lang="en-US" sz="1800" dirty="0">
                <a:highlight>
                  <a:srgbClr val="000000"/>
                </a:highlight>
              </a:rPr>
              <a:t>Environmental influences </a:t>
            </a:r>
            <a:r>
              <a:rPr lang="en-US" sz="1800" dirty="0"/>
              <a:t>more than biological. He believed that biological influences play an important role in early years children development but he placed greater importance on the influences of social and cultural environment. He claimed that children are born with few abilities such as sensory, perception and reflexes but they develop through interaction with others. Through these interactions, they acquire knowledge, problem-solving skills and cultural acknowledge </a:t>
            </a:r>
            <a:r>
              <a:rPr lang="en-US" sz="1800" dirty="0">
                <a:highlight>
                  <a:srgbClr val="000000"/>
                </a:highlight>
              </a:rPr>
              <a:t>(Berk, 2018). </a:t>
            </a:r>
          </a:p>
        </p:txBody>
      </p:sp>
    </p:spTree>
    <p:extLst>
      <p:ext uri="{BB962C8B-B14F-4D97-AF65-F5344CB8AC3E}">
        <p14:creationId xmlns:p14="http://schemas.microsoft.com/office/powerpoint/2010/main" val="785441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B61375F2-60B1-44ED-B60A-019C4BD5A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52"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53"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4"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5"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6"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7"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3"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4"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5"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6"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67"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8"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9"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0"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1"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2"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3"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4"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sp>
        <p:nvSpPr>
          <p:cNvPr id="2" name="Title 1">
            <a:extLst>
              <a:ext uri="{FF2B5EF4-FFF2-40B4-BE49-F238E27FC236}">
                <a16:creationId xmlns:a16="http://schemas.microsoft.com/office/drawing/2014/main" id="{F3555453-BA8C-948F-6482-169B6C13051E}"/>
              </a:ext>
            </a:extLst>
          </p:cNvPr>
          <p:cNvSpPr>
            <a:spLocks noGrp="1"/>
          </p:cNvSpPr>
          <p:nvPr>
            <p:ph type="title"/>
          </p:nvPr>
        </p:nvSpPr>
        <p:spPr>
          <a:xfrm>
            <a:off x="1116013" y="142268"/>
            <a:ext cx="9905998" cy="912812"/>
          </a:xfrm>
        </p:spPr>
        <p:txBody>
          <a:bodyPr>
            <a:normAutofit fontScale="90000"/>
          </a:bodyPr>
          <a:lstStyle/>
          <a:p>
            <a:r>
              <a:rPr lang="en-US" dirty="0"/>
              <a:t>Practical Strategies Based on Vygotsky's theory </a:t>
            </a:r>
            <a:endParaRPr lang="en-US"/>
          </a:p>
        </p:txBody>
      </p:sp>
      <p:sp>
        <p:nvSpPr>
          <p:cNvPr id="3" name="Content Placeholder 2">
            <a:extLst>
              <a:ext uri="{FF2B5EF4-FFF2-40B4-BE49-F238E27FC236}">
                <a16:creationId xmlns:a16="http://schemas.microsoft.com/office/drawing/2014/main" id="{997D74CC-7544-9CF6-9062-1899885DFEFF}"/>
              </a:ext>
            </a:extLst>
          </p:cNvPr>
          <p:cNvSpPr>
            <a:spLocks noGrp="1"/>
          </p:cNvSpPr>
          <p:nvPr>
            <p:ph idx="1"/>
          </p:nvPr>
        </p:nvSpPr>
        <p:spPr>
          <a:xfrm>
            <a:off x="1121298" y="966750"/>
            <a:ext cx="9905999" cy="5891250"/>
          </a:xfrm>
        </p:spPr>
        <p:txBody>
          <a:bodyPr>
            <a:normAutofit/>
          </a:bodyPr>
          <a:lstStyle/>
          <a:p>
            <a:r>
              <a:rPr lang="en-US" b="1" dirty="0"/>
              <a:t>Private speech and dialogue-rich classroom activities</a:t>
            </a:r>
            <a:r>
              <a:rPr lang="en-US" dirty="0"/>
              <a:t> play a crucial role in enhancing Amira’s cognitive development and emotional resilience. These strategies encourage self-regulation, problem-solving, and social communication skills.</a:t>
            </a:r>
          </a:p>
          <a:p>
            <a:r>
              <a:rPr lang="en-US" b="1" dirty="0"/>
              <a:t>Play-based therapeutic techniques</a:t>
            </a:r>
            <a:r>
              <a:rPr lang="en-US" dirty="0"/>
              <a:t>, such as teamwork games involving paint and clay, have been shown to effectively reduce separation anxiety and support emotional expression in preschool children </a:t>
            </a:r>
            <a:r>
              <a:rPr lang="en-US" dirty="0">
                <a:highlight>
                  <a:srgbClr val="000000"/>
                </a:highlight>
              </a:rPr>
              <a:t>(Rahmani &amp; Mohib, 2010).</a:t>
            </a:r>
          </a:p>
          <a:p>
            <a:r>
              <a:rPr lang="en-US" dirty="0"/>
              <a:t>Engage Amira in group activates such as story telling or co-operative games that will promote language development. </a:t>
            </a:r>
          </a:p>
          <a:p>
            <a:r>
              <a:rPr lang="en-US" dirty="0"/>
              <a:t>Encourage Amira to engage in conversations with peers and teachers and offer her stickers as an encouragement. Provide emotion cards or puppets to help express her feelings. </a:t>
            </a:r>
          </a:p>
        </p:txBody>
      </p:sp>
      <p:grpSp>
        <p:nvGrpSpPr>
          <p:cNvPr id="39" name="Group 38">
            <a:extLst>
              <a:ext uri="{FF2B5EF4-FFF2-40B4-BE49-F238E27FC236}">
                <a16:creationId xmlns:a16="http://schemas.microsoft.com/office/drawing/2014/main" id="{B485B3F6-654D-4842-A2DE-677D12FED4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75" name="Freeform 32">
              <a:extLst>
                <a:ext uri="{FF2B5EF4-FFF2-40B4-BE49-F238E27FC236}">
                  <a16:creationId xmlns:a16="http://schemas.microsoft.com/office/drawing/2014/main" id="{BF4365F4-C63C-4FC2-907B-1F7D414B9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1" name="Freeform 33">
              <a:extLst>
                <a:ext uri="{FF2B5EF4-FFF2-40B4-BE49-F238E27FC236}">
                  <a16:creationId xmlns:a16="http://schemas.microsoft.com/office/drawing/2014/main" id="{B0538225-01AB-41C4-9A02-FE1BD81D6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 name="Freeform 34">
              <a:extLst>
                <a:ext uri="{FF2B5EF4-FFF2-40B4-BE49-F238E27FC236}">
                  <a16:creationId xmlns:a16="http://schemas.microsoft.com/office/drawing/2014/main" id="{66942F07-D7CC-49EB-BF73-8B94D5F4FC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 name="Freeform 35">
              <a:extLst>
                <a:ext uri="{FF2B5EF4-FFF2-40B4-BE49-F238E27FC236}">
                  <a16:creationId xmlns:a16="http://schemas.microsoft.com/office/drawing/2014/main" id="{4D3CACE0-3AC7-4A9F-9A3F-1694ACCD4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 name="Freeform 36">
              <a:extLst>
                <a:ext uri="{FF2B5EF4-FFF2-40B4-BE49-F238E27FC236}">
                  <a16:creationId xmlns:a16="http://schemas.microsoft.com/office/drawing/2014/main" id="{19063B47-FBFB-4EA1-A3FB-BECE005F48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5" name="Freeform 37">
              <a:extLst>
                <a:ext uri="{FF2B5EF4-FFF2-40B4-BE49-F238E27FC236}">
                  <a16:creationId xmlns:a16="http://schemas.microsoft.com/office/drawing/2014/main" id="{B856863B-C809-4C31-94D0-659A91851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6" name="Freeform 38">
              <a:extLst>
                <a:ext uri="{FF2B5EF4-FFF2-40B4-BE49-F238E27FC236}">
                  <a16:creationId xmlns:a16="http://schemas.microsoft.com/office/drawing/2014/main" id="{298CB3D7-7373-4AC6-9E2C-4AFDDE2802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7" name="Freeform 39">
              <a:extLst>
                <a:ext uri="{FF2B5EF4-FFF2-40B4-BE49-F238E27FC236}">
                  <a16:creationId xmlns:a16="http://schemas.microsoft.com/office/drawing/2014/main" id="{7DE09F1B-2326-4ED3-B63B-A30815DDE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8" name="Freeform 40">
              <a:extLst>
                <a:ext uri="{FF2B5EF4-FFF2-40B4-BE49-F238E27FC236}">
                  <a16:creationId xmlns:a16="http://schemas.microsoft.com/office/drawing/2014/main" id="{2498F244-3CE6-4D90-B5CF-5189DB17D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9" name="Rectangle 41">
              <a:extLst>
                <a:ext uri="{FF2B5EF4-FFF2-40B4-BE49-F238E27FC236}">
                  <a16:creationId xmlns:a16="http://schemas.microsoft.com/office/drawing/2014/main" id="{9A30DD13-FA10-4B9F-8B4D-97B7287B82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grpSp>
    </p:spTree>
    <p:extLst>
      <p:ext uri="{BB962C8B-B14F-4D97-AF65-F5344CB8AC3E}">
        <p14:creationId xmlns:p14="http://schemas.microsoft.com/office/powerpoint/2010/main" val="2346106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2ED2949-3B79-F950-F42B-AD7519E5EC8C}"/>
            </a:ext>
          </a:extLst>
        </p:cNvPr>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2AE1B8E-FE4F-1813-2992-218D80D736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0A1F6E63-4FB5-9B96-DD18-980AB0066A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52" name="Rectangle 5">
              <a:extLst>
                <a:ext uri="{FF2B5EF4-FFF2-40B4-BE49-F238E27FC236}">
                  <a16:creationId xmlns:a16="http://schemas.microsoft.com/office/drawing/2014/main" id="{47AF3712-0941-D267-7B36-0CFD72F988B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53" name="Freeform 6">
              <a:extLst>
                <a:ext uri="{FF2B5EF4-FFF2-40B4-BE49-F238E27FC236}">
                  <a16:creationId xmlns:a16="http://schemas.microsoft.com/office/drawing/2014/main" id="{98970575-8781-3C93-D70A-80067DDC61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4" name="Freeform 7">
              <a:extLst>
                <a:ext uri="{FF2B5EF4-FFF2-40B4-BE49-F238E27FC236}">
                  <a16:creationId xmlns:a16="http://schemas.microsoft.com/office/drawing/2014/main" id="{103316B5-BA20-905A-58E8-5A9DBD1965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5" name="Freeform 8">
              <a:extLst>
                <a:ext uri="{FF2B5EF4-FFF2-40B4-BE49-F238E27FC236}">
                  <a16:creationId xmlns:a16="http://schemas.microsoft.com/office/drawing/2014/main" id="{B4A343C1-F4A6-A470-431B-8E892B1B42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6" name="Freeform 9">
              <a:extLst>
                <a:ext uri="{FF2B5EF4-FFF2-40B4-BE49-F238E27FC236}">
                  <a16:creationId xmlns:a16="http://schemas.microsoft.com/office/drawing/2014/main" id="{A2E89137-F032-D590-7FB0-8193F036C6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7" name="Freeform 10">
              <a:extLst>
                <a:ext uri="{FF2B5EF4-FFF2-40B4-BE49-F238E27FC236}">
                  <a16:creationId xmlns:a16="http://schemas.microsoft.com/office/drawing/2014/main" id="{5BE71716-0B97-CECC-9BE6-0A2A3F275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7" name="Freeform 11">
              <a:extLst>
                <a:ext uri="{FF2B5EF4-FFF2-40B4-BE49-F238E27FC236}">
                  <a16:creationId xmlns:a16="http://schemas.microsoft.com/office/drawing/2014/main" id="{5BC04BA8-1AD3-D480-0FB8-6766D97C4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8" name="Freeform 12">
              <a:extLst>
                <a:ext uri="{FF2B5EF4-FFF2-40B4-BE49-F238E27FC236}">
                  <a16:creationId xmlns:a16="http://schemas.microsoft.com/office/drawing/2014/main" id="{C88F3134-3600-157D-0CAD-51AE764779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59" name="Freeform 13">
              <a:extLst>
                <a:ext uri="{FF2B5EF4-FFF2-40B4-BE49-F238E27FC236}">
                  <a16:creationId xmlns:a16="http://schemas.microsoft.com/office/drawing/2014/main" id="{0454CDC1-A056-BC98-2933-7B47F95363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0" name="Freeform 14">
              <a:extLst>
                <a:ext uri="{FF2B5EF4-FFF2-40B4-BE49-F238E27FC236}">
                  <a16:creationId xmlns:a16="http://schemas.microsoft.com/office/drawing/2014/main" id="{900A09B4-798B-10C2-DA46-2B4B7BAC92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1" name="Freeform 15">
              <a:extLst>
                <a:ext uri="{FF2B5EF4-FFF2-40B4-BE49-F238E27FC236}">
                  <a16:creationId xmlns:a16="http://schemas.microsoft.com/office/drawing/2014/main" id="{2A736B31-CBD6-1A83-0624-3F77248BD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2" name="Line 16">
              <a:extLst>
                <a:ext uri="{FF2B5EF4-FFF2-40B4-BE49-F238E27FC236}">
                  <a16:creationId xmlns:a16="http://schemas.microsoft.com/office/drawing/2014/main" id="{335338FB-85A6-B99A-D6C2-03026E11816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23" name="Freeform 17">
              <a:extLst>
                <a:ext uri="{FF2B5EF4-FFF2-40B4-BE49-F238E27FC236}">
                  <a16:creationId xmlns:a16="http://schemas.microsoft.com/office/drawing/2014/main" id="{44412107-52B8-201A-CAD7-988B2C1ECB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3" name="Freeform 18">
              <a:extLst>
                <a:ext uri="{FF2B5EF4-FFF2-40B4-BE49-F238E27FC236}">
                  <a16:creationId xmlns:a16="http://schemas.microsoft.com/office/drawing/2014/main" id="{05E9371B-4BED-9FFA-E7FA-F36634BEB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4" name="Freeform 19">
              <a:extLst>
                <a:ext uri="{FF2B5EF4-FFF2-40B4-BE49-F238E27FC236}">
                  <a16:creationId xmlns:a16="http://schemas.microsoft.com/office/drawing/2014/main" id="{F502CCF5-A606-003A-E7A8-6FB2AD899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5" name="Freeform 20">
              <a:extLst>
                <a:ext uri="{FF2B5EF4-FFF2-40B4-BE49-F238E27FC236}">
                  <a16:creationId xmlns:a16="http://schemas.microsoft.com/office/drawing/2014/main" id="{39CADE91-31DE-C43F-F884-938A68914A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6" name="Rectangle 21">
              <a:extLst>
                <a:ext uri="{FF2B5EF4-FFF2-40B4-BE49-F238E27FC236}">
                  <a16:creationId xmlns:a16="http://schemas.microsoft.com/office/drawing/2014/main" id="{324AE62D-90A5-D1AA-132F-2A21CB28BFD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67" name="Freeform 22">
              <a:extLst>
                <a:ext uri="{FF2B5EF4-FFF2-40B4-BE49-F238E27FC236}">
                  <a16:creationId xmlns:a16="http://schemas.microsoft.com/office/drawing/2014/main" id="{80D3F381-902E-033E-56D9-5560840FF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29" name="Freeform 23">
              <a:extLst>
                <a:ext uri="{FF2B5EF4-FFF2-40B4-BE49-F238E27FC236}">
                  <a16:creationId xmlns:a16="http://schemas.microsoft.com/office/drawing/2014/main" id="{3481FD92-2AC6-8623-0E34-7DBC0CA6EB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8" name="Freeform 24">
              <a:extLst>
                <a:ext uri="{FF2B5EF4-FFF2-40B4-BE49-F238E27FC236}">
                  <a16:creationId xmlns:a16="http://schemas.microsoft.com/office/drawing/2014/main" id="{26E30700-C8AD-D1D5-C8E2-B84D9CFDAF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9" name="Freeform 25">
              <a:extLst>
                <a:ext uri="{FF2B5EF4-FFF2-40B4-BE49-F238E27FC236}">
                  <a16:creationId xmlns:a16="http://schemas.microsoft.com/office/drawing/2014/main" id="{B2234C0A-7C51-114D-8A7C-BA6CE72DFD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0" name="Freeform 26">
              <a:extLst>
                <a:ext uri="{FF2B5EF4-FFF2-40B4-BE49-F238E27FC236}">
                  <a16:creationId xmlns:a16="http://schemas.microsoft.com/office/drawing/2014/main" id="{6A1E55FE-C507-074E-C033-3739808AAC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1" name="Freeform 27">
              <a:extLst>
                <a:ext uri="{FF2B5EF4-FFF2-40B4-BE49-F238E27FC236}">
                  <a16:creationId xmlns:a16="http://schemas.microsoft.com/office/drawing/2014/main" id="{441DC057-52ED-C397-C7D8-2C5489F0C5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2" name="Freeform 28">
              <a:extLst>
                <a:ext uri="{FF2B5EF4-FFF2-40B4-BE49-F238E27FC236}">
                  <a16:creationId xmlns:a16="http://schemas.microsoft.com/office/drawing/2014/main" id="{BD3145E2-D989-D8CB-B684-5848AE8FE0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3" name="Freeform 29">
              <a:extLst>
                <a:ext uri="{FF2B5EF4-FFF2-40B4-BE49-F238E27FC236}">
                  <a16:creationId xmlns:a16="http://schemas.microsoft.com/office/drawing/2014/main" id="{DB12CA9E-6CFE-ABBB-2B3D-5BD1BB322B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4" name="Freeform 30">
              <a:extLst>
                <a:ext uri="{FF2B5EF4-FFF2-40B4-BE49-F238E27FC236}">
                  <a16:creationId xmlns:a16="http://schemas.microsoft.com/office/drawing/2014/main" id="{5916CE31-63D7-FD69-5E37-D94A4FE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 name="Freeform 31">
              <a:extLst>
                <a:ext uri="{FF2B5EF4-FFF2-40B4-BE49-F238E27FC236}">
                  <a16:creationId xmlns:a16="http://schemas.microsoft.com/office/drawing/2014/main" id="{D70FD9FE-8730-01FA-036F-54987143D4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sp>
        <p:nvSpPr>
          <p:cNvPr id="3" name="Content Placeholder 2">
            <a:extLst>
              <a:ext uri="{FF2B5EF4-FFF2-40B4-BE49-F238E27FC236}">
                <a16:creationId xmlns:a16="http://schemas.microsoft.com/office/drawing/2014/main" id="{CAF830AD-495A-088F-3E90-6AC7484640D0}"/>
              </a:ext>
            </a:extLst>
          </p:cNvPr>
          <p:cNvSpPr>
            <a:spLocks noGrp="1"/>
          </p:cNvSpPr>
          <p:nvPr>
            <p:ph type="title" idx="4294967295"/>
          </p:nvPr>
        </p:nvSpPr>
        <p:spPr>
          <a:xfrm>
            <a:off x="383197" y="448468"/>
            <a:ext cx="11772900" cy="620236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0000"/>
          </a:bodyPr>
          <a:lstStyle/>
          <a:p>
            <a:pPr lvl="0">
              <a:lnSpc>
                <a:spcPct val="120000"/>
              </a:lnSpc>
              <a:spcBef>
                <a:spcPts val="1000"/>
              </a:spcBef>
              <a:buSzPct val="125000"/>
              <a:defRPr/>
            </a:pPr>
            <a:r>
              <a:rPr kumimoji="0" lang="en-US" sz="2400" b="0" i="0" u="none" strike="noStrike" kern="1200" cap="none" spc="0" normalizeH="0" baseline="0" noProof="0" dirty="0">
                <a:ln>
                  <a:noFill/>
                </a:ln>
                <a:solidFill>
                  <a:schemeClr val="tx1"/>
                </a:solidFill>
                <a:effectLst/>
                <a:uLnTx/>
                <a:uFillTx/>
                <a:latin typeface="+mn-lt"/>
                <a:ea typeface="+mn-ea"/>
                <a:cs typeface="+mn-cs"/>
              </a:rPr>
              <a:t>Collaborate Amira's family to understand her cultural background and home language.</a:t>
            </a:r>
            <a:br>
              <a:rPr kumimoji="0" lang="en-US" sz="2400" b="0" i="0" u="none" strike="noStrike" kern="1200" cap="none" spc="0" normalizeH="0" baseline="0" noProof="0" dirty="0">
                <a:ln>
                  <a:noFill/>
                </a:ln>
                <a:solidFill>
                  <a:schemeClr val="tx1"/>
                </a:solidFill>
                <a:effectLst/>
                <a:uLnTx/>
                <a:uFillTx/>
                <a:latin typeface="+mn-lt"/>
                <a:ea typeface="+mn-ea"/>
                <a:cs typeface="+mn-cs"/>
              </a:rPr>
            </a:br>
            <a:br>
              <a:rPr kumimoji="0" lang="en-US" sz="2400" b="0" i="0" u="none" strike="noStrike" kern="1200" cap="none" spc="0" normalizeH="0" baseline="0" noProof="0" dirty="0">
                <a:ln>
                  <a:noFill/>
                </a:ln>
                <a:solidFill>
                  <a:schemeClr val="tx1"/>
                </a:solidFill>
                <a:effectLst/>
                <a:uLnTx/>
                <a:uFillTx/>
                <a:latin typeface="+mn-lt"/>
                <a:ea typeface="+mn-ea"/>
                <a:cs typeface="+mn-cs"/>
              </a:rPr>
            </a:br>
            <a:r>
              <a:rPr lang="en-US" sz="2400" cap="none" dirty="0">
                <a:latin typeface="+mn-lt"/>
                <a:ea typeface="+mn-ea"/>
                <a:cs typeface="+mn-cs"/>
              </a:rPr>
              <a:t>Parental environment should be done where an open communication is encouraged between parents and nursing styles.</a:t>
            </a:r>
            <a:br>
              <a:rPr lang="en-US" sz="2400" cap="none" dirty="0">
                <a:latin typeface="+mn-lt"/>
                <a:ea typeface="+mn-ea"/>
                <a:cs typeface="+mn-cs"/>
              </a:rPr>
            </a:br>
            <a:br>
              <a:rPr lang="en-US" sz="2400" cap="none" dirty="0">
                <a:latin typeface="+mn-lt"/>
                <a:ea typeface="+mn-ea"/>
                <a:cs typeface="+mn-cs"/>
              </a:rPr>
            </a:br>
            <a:r>
              <a:rPr lang="en-US" sz="2400" cap="none" dirty="0">
                <a:latin typeface="+mn-lt"/>
                <a:ea typeface="+mn-ea"/>
                <a:cs typeface="+mn-cs"/>
              </a:rPr>
              <a:t>Practitioners can use key person approaches to build trust and emotional support. </a:t>
            </a:r>
            <a:br>
              <a:rPr lang="en-US" sz="2400" cap="none" dirty="0">
                <a:latin typeface="+mn-lt"/>
                <a:ea typeface="+mn-ea"/>
                <a:cs typeface="+mn-cs"/>
              </a:rPr>
            </a:br>
            <a:br>
              <a:rPr lang="en-US" sz="2400" cap="none" dirty="0">
                <a:latin typeface="+mn-lt"/>
                <a:ea typeface="+mn-ea"/>
                <a:cs typeface="+mn-cs"/>
              </a:rPr>
            </a:br>
            <a:r>
              <a:rPr lang="en-US" sz="2400" cap="none" dirty="0">
                <a:latin typeface="+mn-lt"/>
                <a:ea typeface="+mn-ea"/>
                <a:cs typeface="+mn-cs"/>
              </a:rPr>
              <a:t>Practitioners can include culturally relevant stories, objects or practices to connect Amira's home experiences with educational content. </a:t>
            </a:r>
            <a:br>
              <a:rPr lang="en-US" sz="2400" cap="none" dirty="0">
                <a:latin typeface="+mn-lt"/>
                <a:ea typeface="+mn-ea"/>
                <a:cs typeface="+mn-cs"/>
              </a:rPr>
            </a:br>
            <a:br>
              <a:rPr lang="en-US" sz="2400" cap="none" dirty="0">
                <a:latin typeface="+mn-lt"/>
                <a:ea typeface="+mn-ea"/>
                <a:cs typeface="+mn-cs"/>
              </a:rPr>
            </a:br>
            <a:r>
              <a:rPr lang="en-US" sz="2400" cap="none" dirty="0">
                <a:latin typeface="+mn-lt"/>
                <a:ea typeface="+mn-ea"/>
                <a:cs typeface="+mn-cs"/>
              </a:rPr>
              <a:t>Encourage self talk, (private speech) which is related to Amira's age and dialogue which activities in classrooms.</a:t>
            </a:r>
            <a:br>
              <a:rPr lang="en-US" sz="2400" cap="none" dirty="0">
                <a:latin typeface="+mn-lt"/>
                <a:ea typeface="+mn-ea"/>
                <a:cs typeface="+mn-cs"/>
              </a:rPr>
            </a:br>
            <a:br>
              <a:rPr lang="en-US" sz="2400" cap="none" dirty="0">
                <a:latin typeface="+mn-lt"/>
                <a:ea typeface="+mn-ea"/>
                <a:cs typeface="+mn-cs"/>
              </a:rPr>
            </a:br>
            <a:r>
              <a:rPr lang="en-US" sz="2400" cap="none" dirty="0">
                <a:latin typeface="+mn-lt"/>
                <a:ea typeface="+mn-ea"/>
                <a:cs typeface="+mn-cs"/>
              </a:rPr>
              <a:t>Gradually extend her speech within her ZPD from single words to short sentences. </a:t>
            </a:r>
            <a:br>
              <a:rPr lang="en-US" sz="2400" cap="none" dirty="0">
                <a:latin typeface="+mn-lt"/>
                <a:ea typeface="+mn-ea"/>
                <a:cs typeface="+mn-cs"/>
              </a:rPr>
            </a:br>
            <a:endParaRPr kumimoji="0" lang="en-US" sz="2400" b="0" i="0" u="none" strike="noStrike" kern="1200" cap="none" spc="0" normalizeH="0" baseline="0" noProof="0" dirty="0">
              <a:ln>
                <a:noFill/>
              </a:ln>
              <a:solidFill>
                <a:schemeClr val="tx1"/>
              </a:solidFill>
              <a:effectLst/>
              <a:uLnTx/>
              <a:uFillTx/>
              <a:latin typeface="+mn-lt"/>
              <a:ea typeface="+mn-ea"/>
              <a:cs typeface="+mn-cs"/>
            </a:endParaRPr>
          </a:p>
        </p:txBody>
      </p:sp>
      <p:grpSp>
        <p:nvGrpSpPr>
          <p:cNvPr id="39" name="Group 38">
            <a:extLst>
              <a:ext uri="{FF2B5EF4-FFF2-40B4-BE49-F238E27FC236}">
                <a16:creationId xmlns:a16="http://schemas.microsoft.com/office/drawing/2014/main" id="{C0C492A1-775F-A334-9B80-5A073EC42E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75" name="Freeform 32">
              <a:extLst>
                <a:ext uri="{FF2B5EF4-FFF2-40B4-BE49-F238E27FC236}">
                  <a16:creationId xmlns:a16="http://schemas.microsoft.com/office/drawing/2014/main" id="{0D856683-DE6F-6957-ACF7-CAD83F0D5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1" name="Freeform 33">
              <a:extLst>
                <a:ext uri="{FF2B5EF4-FFF2-40B4-BE49-F238E27FC236}">
                  <a16:creationId xmlns:a16="http://schemas.microsoft.com/office/drawing/2014/main" id="{450FB6F9-760A-D037-C82E-7DB99091AE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 name="Freeform 34">
              <a:extLst>
                <a:ext uri="{FF2B5EF4-FFF2-40B4-BE49-F238E27FC236}">
                  <a16:creationId xmlns:a16="http://schemas.microsoft.com/office/drawing/2014/main" id="{2175348B-7C28-FA9A-99B6-004D6E0AF4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 name="Freeform 35">
              <a:extLst>
                <a:ext uri="{FF2B5EF4-FFF2-40B4-BE49-F238E27FC236}">
                  <a16:creationId xmlns:a16="http://schemas.microsoft.com/office/drawing/2014/main" id="{8E688E8B-E6D2-B22A-6103-542BEB5B4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 name="Freeform 36">
              <a:extLst>
                <a:ext uri="{FF2B5EF4-FFF2-40B4-BE49-F238E27FC236}">
                  <a16:creationId xmlns:a16="http://schemas.microsoft.com/office/drawing/2014/main" id="{9DA781E9-FC78-CF9E-4BAB-ECD0ECE6B5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5" name="Freeform 37">
              <a:extLst>
                <a:ext uri="{FF2B5EF4-FFF2-40B4-BE49-F238E27FC236}">
                  <a16:creationId xmlns:a16="http://schemas.microsoft.com/office/drawing/2014/main" id="{DF064E19-5112-30AC-6EA5-30A2F0454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6" name="Freeform 38">
              <a:extLst>
                <a:ext uri="{FF2B5EF4-FFF2-40B4-BE49-F238E27FC236}">
                  <a16:creationId xmlns:a16="http://schemas.microsoft.com/office/drawing/2014/main" id="{192F9356-8BA3-4634-4A92-40E33FDD7A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7" name="Freeform 39">
              <a:extLst>
                <a:ext uri="{FF2B5EF4-FFF2-40B4-BE49-F238E27FC236}">
                  <a16:creationId xmlns:a16="http://schemas.microsoft.com/office/drawing/2014/main" id="{BAD91331-8F87-50E2-15D5-09467DBBE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8" name="Freeform 40">
              <a:extLst>
                <a:ext uri="{FF2B5EF4-FFF2-40B4-BE49-F238E27FC236}">
                  <a16:creationId xmlns:a16="http://schemas.microsoft.com/office/drawing/2014/main" id="{B1F37BF9-0355-BFFB-4709-E35FF9A4A1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9" name="Rectangle 41">
              <a:extLst>
                <a:ext uri="{FF2B5EF4-FFF2-40B4-BE49-F238E27FC236}">
                  <a16:creationId xmlns:a16="http://schemas.microsoft.com/office/drawing/2014/main" id="{28F9EDAE-F29F-560E-52F0-8F0FE0F2A83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grpSp>
      <p:sp>
        <p:nvSpPr>
          <p:cNvPr id="12" name="TextBox 11">
            <a:extLst>
              <a:ext uri="{FF2B5EF4-FFF2-40B4-BE49-F238E27FC236}">
                <a16:creationId xmlns:a16="http://schemas.microsoft.com/office/drawing/2014/main" id="{A1C11EAF-A182-6D26-F266-13F79DAAA150}"/>
              </a:ext>
            </a:extLst>
          </p:cNvPr>
          <p:cNvSpPr txBox="1"/>
          <p:nvPr/>
        </p:nvSpPr>
        <p:spPr>
          <a:xfrm>
            <a:off x="152401" y="514906"/>
            <a:ext cx="6100916" cy="369332"/>
          </a:xfrm>
          <a:prstGeom prst="rect">
            <a:avLst/>
          </a:prstGeom>
          <a:noFill/>
        </p:spPr>
        <p:txBody>
          <a:bodyPr wrap="square">
            <a:spAutoFit/>
          </a:bodyPr>
          <a:lstStyle/>
          <a:p>
            <a:r>
              <a:rPr lang="en-US" dirty="0"/>
              <a:t>●</a:t>
            </a:r>
          </a:p>
        </p:txBody>
      </p:sp>
      <p:sp>
        <p:nvSpPr>
          <p:cNvPr id="13" name="TextBox 12">
            <a:extLst>
              <a:ext uri="{FF2B5EF4-FFF2-40B4-BE49-F238E27FC236}">
                <a16:creationId xmlns:a16="http://schemas.microsoft.com/office/drawing/2014/main" id="{3391F610-22B8-A189-DC33-0AAFECBB7873}"/>
              </a:ext>
            </a:extLst>
          </p:cNvPr>
          <p:cNvSpPr txBox="1"/>
          <p:nvPr/>
        </p:nvSpPr>
        <p:spPr>
          <a:xfrm>
            <a:off x="107335" y="3331409"/>
            <a:ext cx="6100916" cy="369332"/>
          </a:xfrm>
          <a:prstGeom prst="rect">
            <a:avLst/>
          </a:prstGeom>
          <a:noFill/>
        </p:spPr>
        <p:txBody>
          <a:bodyPr wrap="square">
            <a:spAutoFit/>
          </a:bodyPr>
          <a:lstStyle/>
          <a:p>
            <a:r>
              <a:rPr lang="en-US" dirty="0"/>
              <a:t>●</a:t>
            </a:r>
          </a:p>
        </p:txBody>
      </p:sp>
      <p:sp>
        <p:nvSpPr>
          <p:cNvPr id="14" name="TextBox 13">
            <a:extLst>
              <a:ext uri="{FF2B5EF4-FFF2-40B4-BE49-F238E27FC236}">
                <a16:creationId xmlns:a16="http://schemas.microsoft.com/office/drawing/2014/main" id="{65C2917E-1F86-DE83-6E41-A7893FE32B39}"/>
              </a:ext>
            </a:extLst>
          </p:cNvPr>
          <p:cNvSpPr txBox="1"/>
          <p:nvPr/>
        </p:nvSpPr>
        <p:spPr>
          <a:xfrm>
            <a:off x="114300" y="2499350"/>
            <a:ext cx="6100916" cy="369332"/>
          </a:xfrm>
          <a:prstGeom prst="rect">
            <a:avLst/>
          </a:prstGeom>
          <a:noFill/>
        </p:spPr>
        <p:txBody>
          <a:bodyPr wrap="square">
            <a:spAutoFit/>
          </a:bodyPr>
          <a:lstStyle/>
          <a:p>
            <a:r>
              <a:rPr lang="en-US" dirty="0"/>
              <a:t>●</a:t>
            </a:r>
          </a:p>
        </p:txBody>
      </p:sp>
      <p:sp>
        <p:nvSpPr>
          <p:cNvPr id="15" name="TextBox 14">
            <a:extLst>
              <a:ext uri="{FF2B5EF4-FFF2-40B4-BE49-F238E27FC236}">
                <a16:creationId xmlns:a16="http://schemas.microsoft.com/office/drawing/2014/main" id="{B062791E-D793-2952-B022-8BE049F43903}"/>
              </a:ext>
            </a:extLst>
          </p:cNvPr>
          <p:cNvSpPr txBox="1"/>
          <p:nvPr/>
        </p:nvSpPr>
        <p:spPr>
          <a:xfrm>
            <a:off x="133350" y="1315951"/>
            <a:ext cx="6100916" cy="369332"/>
          </a:xfrm>
          <a:prstGeom prst="rect">
            <a:avLst/>
          </a:prstGeom>
          <a:noFill/>
        </p:spPr>
        <p:txBody>
          <a:bodyPr wrap="square">
            <a:spAutoFit/>
          </a:bodyPr>
          <a:lstStyle/>
          <a:p>
            <a:r>
              <a:rPr lang="en-US" dirty="0"/>
              <a:t>●</a:t>
            </a:r>
          </a:p>
        </p:txBody>
      </p:sp>
      <p:sp>
        <p:nvSpPr>
          <p:cNvPr id="16" name="TextBox 15">
            <a:extLst>
              <a:ext uri="{FF2B5EF4-FFF2-40B4-BE49-F238E27FC236}">
                <a16:creationId xmlns:a16="http://schemas.microsoft.com/office/drawing/2014/main" id="{6AC593A7-F6A8-B013-5083-63CE8B90668B}"/>
              </a:ext>
            </a:extLst>
          </p:cNvPr>
          <p:cNvSpPr txBox="1"/>
          <p:nvPr/>
        </p:nvSpPr>
        <p:spPr>
          <a:xfrm>
            <a:off x="123825" y="5754967"/>
            <a:ext cx="6100916" cy="369332"/>
          </a:xfrm>
          <a:prstGeom prst="rect">
            <a:avLst/>
          </a:prstGeom>
          <a:noFill/>
        </p:spPr>
        <p:txBody>
          <a:bodyPr wrap="square">
            <a:spAutoFit/>
          </a:bodyPr>
          <a:lstStyle/>
          <a:p>
            <a:r>
              <a:rPr lang="en-US" dirty="0"/>
              <a:t>●</a:t>
            </a:r>
          </a:p>
        </p:txBody>
      </p:sp>
      <p:sp>
        <p:nvSpPr>
          <p:cNvPr id="18" name="TextBox 17">
            <a:extLst>
              <a:ext uri="{FF2B5EF4-FFF2-40B4-BE49-F238E27FC236}">
                <a16:creationId xmlns:a16="http://schemas.microsoft.com/office/drawing/2014/main" id="{76C0D78B-C5C8-0481-8FB2-13282F4C1A73}"/>
              </a:ext>
            </a:extLst>
          </p:cNvPr>
          <p:cNvSpPr txBox="1"/>
          <p:nvPr/>
        </p:nvSpPr>
        <p:spPr>
          <a:xfrm>
            <a:off x="102982" y="4520168"/>
            <a:ext cx="6100916" cy="369332"/>
          </a:xfrm>
          <a:prstGeom prst="rect">
            <a:avLst/>
          </a:prstGeom>
          <a:noFill/>
        </p:spPr>
        <p:txBody>
          <a:bodyPr wrap="square">
            <a:spAutoFit/>
          </a:bodyPr>
          <a:lstStyle/>
          <a:p>
            <a:r>
              <a:rPr lang="en-US" dirty="0"/>
              <a:t>●</a:t>
            </a:r>
          </a:p>
        </p:txBody>
      </p:sp>
    </p:spTree>
    <p:extLst>
      <p:ext uri="{BB962C8B-B14F-4D97-AF65-F5344CB8AC3E}">
        <p14:creationId xmlns:p14="http://schemas.microsoft.com/office/powerpoint/2010/main" val="4058844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023F5CD-2740-9734-713F-EC7FCBFD28A7}"/>
            </a:ext>
          </a:extLst>
        </p:cNvPr>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B61375F2-60B1-44ED-B60A-019C4BD5A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9" name="Group 98">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100"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01"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2"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3"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4"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5"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5"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6"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7"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8"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09"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0"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71"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1"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2"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3"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4"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15"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7"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6"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7"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8"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19"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20"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21"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22"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85"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sp>
        <p:nvSpPr>
          <p:cNvPr id="2" name="Title 1">
            <a:extLst>
              <a:ext uri="{FF2B5EF4-FFF2-40B4-BE49-F238E27FC236}">
                <a16:creationId xmlns:a16="http://schemas.microsoft.com/office/drawing/2014/main" id="{137B5251-6324-9458-9CD2-196EBE55F885}"/>
              </a:ext>
            </a:extLst>
          </p:cNvPr>
          <p:cNvSpPr>
            <a:spLocks noGrp="1"/>
          </p:cNvSpPr>
          <p:nvPr>
            <p:ph type="title"/>
          </p:nvPr>
        </p:nvSpPr>
        <p:spPr>
          <a:xfrm>
            <a:off x="1169990" y="134937"/>
            <a:ext cx="9905998" cy="708024"/>
          </a:xfrm>
        </p:spPr>
        <p:txBody>
          <a:bodyPr>
            <a:normAutofit/>
          </a:bodyPr>
          <a:lstStyle/>
          <a:p>
            <a:r>
              <a:rPr lang="en-US" u="sng" dirty="0"/>
              <a:t>Evaluation of Vygotsky's theory</a:t>
            </a:r>
          </a:p>
        </p:txBody>
      </p:sp>
      <p:sp>
        <p:nvSpPr>
          <p:cNvPr id="3" name="Content Placeholder 2">
            <a:extLst>
              <a:ext uri="{FF2B5EF4-FFF2-40B4-BE49-F238E27FC236}">
                <a16:creationId xmlns:a16="http://schemas.microsoft.com/office/drawing/2014/main" id="{E57A5C9C-A805-ED9E-01A1-83AA21CEE384}"/>
              </a:ext>
            </a:extLst>
          </p:cNvPr>
          <p:cNvSpPr>
            <a:spLocks noGrp="1"/>
          </p:cNvSpPr>
          <p:nvPr>
            <p:ph idx="1"/>
          </p:nvPr>
        </p:nvSpPr>
        <p:spPr>
          <a:xfrm>
            <a:off x="1141412" y="990601"/>
            <a:ext cx="9905999" cy="5732462"/>
          </a:xfrm>
        </p:spPr>
        <p:txBody>
          <a:bodyPr>
            <a:normAutofit lnSpcReduction="10000"/>
          </a:bodyPr>
          <a:lstStyle/>
          <a:p>
            <a:r>
              <a:rPr lang="en-US" dirty="0"/>
              <a:t>In early years education, understanding Vygotsky's principles equips practitioners to create supportive, interactive and culturally responsive environment that nurture each child potential.  </a:t>
            </a:r>
          </a:p>
          <a:p>
            <a:pPr marL="0" indent="0" algn="ctr">
              <a:buNone/>
            </a:pPr>
            <a:r>
              <a:rPr lang="en-US" u="sng" dirty="0">
                <a:highlight>
                  <a:srgbClr val="000000"/>
                </a:highlight>
              </a:rPr>
              <a:t>Strengths</a:t>
            </a:r>
          </a:p>
          <a:p>
            <a:r>
              <a:rPr lang="en-US" dirty="0"/>
              <a:t>Learning happens through interaction, which is suitable for nursery settings.</a:t>
            </a:r>
          </a:p>
          <a:p>
            <a:r>
              <a:rPr lang="en-US" dirty="0"/>
              <a:t> Scaffolding provides practical guidance for practitioners, to support Amira's communication for me as a practitioner to support Amiras communication through guided play, modelling and encouragement.</a:t>
            </a:r>
          </a:p>
          <a:p>
            <a:r>
              <a:rPr lang="en-US" dirty="0"/>
              <a:t>ZPD shows that children learn best when tasks are just beyond their ability but doable with help.</a:t>
            </a:r>
          </a:p>
          <a:p>
            <a:r>
              <a:rPr lang="en-US" dirty="0"/>
              <a:t>Language as a tool highlights the importance of talking, storytelling and social dialogue in helping Amira build her confidence.</a:t>
            </a:r>
          </a:p>
        </p:txBody>
      </p:sp>
      <p:grpSp>
        <p:nvGrpSpPr>
          <p:cNvPr id="87" name="Group 86">
            <a:extLst>
              <a:ext uri="{FF2B5EF4-FFF2-40B4-BE49-F238E27FC236}">
                <a16:creationId xmlns:a16="http://schemas.microsoft.com/office/drawing/2014/main" id="{B485B3F6-654D-4842-A2DE-677D12FED4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123" name="Freeform 32">
              <a:extLst>
                <a:ext uri="{FF2B5EF4-FFF2-40B4-BE49-F238E27FC236}">
                  <a16:creationId xmlns:a16="http://schemas.microsoft.com/office/drawing/2014/main" id="{BF4365F4-C63C-4FC2-907B-1F7D414B9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89" name="Freeform 33">
              <a:extLst>
                <a:ext uri="{FF2B5EF4-FFF2-40B4-BE49-F238E27FC236}">
                  <a16:creationId xmlns:a16="http://schemas.microsoft.com/office/drawing/2014/main" id="{B0538225-01AB-41C4-9A02-FE1BD81D6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0" name="Freeform 34">
              <a:extLst>
                <a:ext uri="{FF2B5EF4-FFF2-40B4-BE49-F238E27FC236}">
                  <a16:creationId xmlns:a16="http://schemas.microsoft.com/office/drawing/2014/main" id="{66942F07-D7CC-49EB-BF73-8B94D5F4FC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1" name="Freeform 35">
              <a:extLst>
                <a:ext uri="{FF2B5EF4-FFF2-40B4-BE49-F238E27FC236}">
                  <a16:creationId xmlns:a16="http://schemas.microsoft.com/office/drawing/2014/main" id="{4D3CACE0-3AC7-4A9F-9A3F-1694ACCD4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2" name="Freeform 36">
              <a:extLst>
                <a:ext uri="{FF2B5EF4-FFF2-40B4-BE49-F238E27FC236}">
                  <a16:creationId xmlns:a16="http://schemas.microsoft.com/office/drawing/2014/main" id="{19063B47-FBFB-4EA1-A3FB-BECE005F48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3" name="Freeform 37">
              <a:extLst>
                <a:ext uri="{FF2B5EF4-FFF2-40B4-BE49-F238E27FC236}">
                  <a16:creationId xmlns:a16="http://schemas.microsoft.com/office/drawing/2014/main" id="{B856863B-C809-4C31-94D0-659A91851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4" name="Freeform 38">
              <a:extLst>
                <a:ext uri="{FF2B5EF4-FFF2-40B4-BE49-F238E27FC236}">
                  <a16:creationId xmlns:a16="http://schemas.microsoft.com/office/drawing/2014/main" id="{298CB3D7-7373-4AC6-9E2C-4AFDDE2802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5" name="Freeform 39">
              <a:extLst>
                <a:ext uri="{FF2B5EF4-FFF2-40B4-BE49-F238E27FC236}">
                  <a16:creationId xmlns:a16="http://schemas.microsoft.com/office/drawing/2014/main" id="{7DE09F1B-2326-4ED3-B63B-A30815DDE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6" name="Freeform 40">
              <a:extLst>
                <a:ext uri="{FF2B5EF4-FFF2-40B4-BE49-F238E27FC236}">
                  <a16:creationId xmlns:a16="http://schemas.microsoft.com/office/drawing/2014/main" id="{2498F244-3CE6-4D90-B5CF-5189DB17D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97" name="Rectangle 41">
              <a:extLst>
                <a:ext uri="{FF2B5EF4-FFF2-40B4-BE49-F238E27FC236}">
                  <a16:creationId xmlns:a16="http://schemas.microsoft.com/office/drawing/2014/main" id="{9A30DD13-FA10-4B9F-8B4D-97B7287B82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grpSp>
    </p:spTree>
    <p:extLst>
      <p:ext uri="{BB962C8B-B14F-4D97-AF65-F5344CB8AC3E}">
        <p14:creationId xmlns:p14="http://schemas.microsoft.com/office/powerpoint/2010/main" val="1711124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37C3114-8879-0CE1-7435-9C9723EABEEF}"/>
            </a:ext>
          </a:extLst>
        </p:cNvPr>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A55739A4-150B-8F80-C67C-6446DE005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9" name="Group 98">
            <a:extLst>
              <a:ext uri="{FF2B5EF4-FFF2-40B4-BE49-F238E27FC236}">
                <a16:creationId xmlns:a16="http://schemas.microsoft.com/office/drawing/2014/main" id="{C55CAD67-CA4F-A08A-0349-2F2D70A8A1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100" name="Rectangle 5">
              <a:extLst>
                <a:ext uri="{FF2B5EF4-FFF2-40B4-BE49-F238E27FC236}">
                  <a16:creationId xmlns:a16="http://schemas.microsoft.com/office/drawing/2014/main" id="{67630C4B-CC85-5E66-58E3-B0951BA55AB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101" name="Freeform 6">
              <a:extLst>
                <a:ext uri="{FF2B5EF4-FFF2-40B4-BE49-F238E27FC236}">
                  <a16:creationId xmlns:a16="http://schemas.microsoft.com/office/drawing/2014/main" id="{C169E01F-F214-E611-E79C-5936D63999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2" name="Freeform 7">
              <a:extLst>
                <a:ext uri="{FF2B5EF4-FFF2-40B4-BE49-F238E27FC236}">
                  <a16:creationId xmlns:a16="http://schemas.microsoft.com/office/drawing/2014/main" id="{628A31FB-674A-BD30-0FC0-E57B9B8B17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3" name="Freeform 8">
              <a:extLst>
                <a:ext uri="{FF2B5EF4-FFF2-40B4-BE49-F238E27FC236}">
                  <a16:creationId xmlns:a16="http://schemas.microsoft.com/office/drawing/2014/main" id="{32617229-F48B-9D0B-6F90-C110A758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4" name="Freeform 9">
              <a:extLst>
                <a:ext uri="{FF2B5EF4-FFF2-40B4-BE49-F238E27FC236}">
                  <a16:creationId xmlns:a16="http://schemas.microsoft.com/office/drawing/2014/main" id="{60864861-4D6E-022C-1E17-B0F13DB096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5" name="Freeform 10">
              <a:extLst>
                <a:ext uri="{FF2B5EF4-FFF2-40B4-BE49-F238E27FC236}">
                  <a16:creationId xmlns:a16="http://schemas.microsoft.com/office/drawing/2014/main" id="{E2A1EA3D-01CC-8106-BCEA-80B035625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65" name="Freeform 11">
              <a:extLst>
                <a:ext uri="{FF2B5EF4-FFF2-40B4-BE49-F238E27FC236}">
                  <a16:creationId xmlns:a16="http://schemas.microsoft.com/office/drawing/2014/main" id="{577086D0-FA67-4E12-25C9-90D45C6414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6" name="Freeform 12">
              <a:extLst>
                <a:ext uri="{FF2B5EF4-FFF2-40B4-BE49-F238E27FC236}">
                  <a16:creationId xmlns:a16="http://schemas.microsoft.com/office/drawing/2014/main" id="{FF7DB4A1-527E-07DD-4D19-F51289BB16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7" name="Freeform 13">
              <a:extLst>
                <a:ext uri="{FF2B5EF4-FFF2-40B4-BE49-F238E27FC236}">
                  <a16:creationId xmlns:a16="http://schemas.microsoft.com/office/drawing/2014/main" id="{78927391-AA78-2313-97E9-A8A046B41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8" name="Freeform 14">
              <a:extLst>
                <a:ext uri="{FF2B5EF4-FFF2-40B4-BE49-F238E27FC236}">
                  <a16:creationId xmlns:a16="http://schemas.microsoft.com/office/drawing/2014/main" id="{39B02FD2-E32C-5081-93B2-99B9DA61E1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09" name="Freeform 15">
              <a:extLst>
                <a:ext uri="{FF2B5EF4-FFF2-40B4-BE49-F238E27FC236}">
                  <a16:creationId xmlns:a16="http://schemas.microsoft.com/office/drawing/2014/main" id="{9A736ACB-BC4B-622B-D16E-F3BEFFCF26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0" name="Line 16">
              <a:extLst>
                <a:ext uri="{FF2B5EF4-FFF2-40B4-BE49-F238E27FC236}">
                  <a16:creationId xmlns:a16="http://schemas.microsoft.com/office/drawing/2014/main" id="{4254FE02-F927-6D21-6138-EF64C7C72C2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71" name="Freeform 17">
              <a:extLst>
                <a:ext uri="{FF2B5EF4-FFF2-40B4-BE49-F238E27FC236}">
                  <a16:creationId xmlns:a16="http://schemas.microsoft.com/office/drawing/2014/main" id="{60966FA6-79F0-CBE6-D4F7-2BF18FD68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1" name="Freeform 18">
              <a:extLst>
                <a:ext uri="{FF2B5EF4-FFF2-40B4-BE49-F238E27FC236}">
                  <a16:creationId xmlns:a16="http://schemas.microsoft.com/office/drawing/2014/main" id="{C422A9C6-2D37-1961-CA71-D6297F18DC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2" name="Freeform 19">
              <a:extLst>
                <a:ext uri="{FF2B5EF4-FFF2-40B4-BE49-F238E27FC236}">
                  <a16:creationId xmlns:a16="http://schemas.microsoft.com/office/drawing/2014/main" id="{76171FC2-3246-1A52-EEBE-8BC5E8D2C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3" name="Freeform 20">
              <a:extLst>
                <a:ext uri="{FF2B5EF4-FFF2-40B4-BE49-F238E27FC236}">
                  <a16:creationId xmlns:a16="http://schemas.microsoft.com/office/drawing/2014/main" id="{C8F37895-0538-9234-E0D9-2145566885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4" name="Rectangle 21">
              <a:extLst>
                <a:ext uri="{FF2B5EF4-FFF2-40B4-BE49-F238E27FC236}">
                  <a16:creationId xmlns:a16="http://schemas.microsoft.com/office/drawing/2014/main" id="{71E43DEC-E0F6-3ED3-180E-FF2D5D45965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115" name="Freeform 22">
              <a:extLst>
                <a:ext uri="{FF2B5EF4-FFF2-40B4-BE49-F238E27FC236}">
                  <a16:creationId xmlns:a16="http://schemas.microsoft.com/office/drawing/2014/main" id="{38189488-7022-0199-FD2F-D1C0A5C78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77" name="Freeform 23">
              <a:extLst>
                <a:ext uri="{FF2B5EF4-FFF2-40B4-BE49-F238E27FC236}">
                  <a16:creationId xmlns:a16="http://schemas.microsoft.com/office/drawing/2014/main" id="{CE88D100-BD45-6FFA-E7F6-A63AF865CD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6" name="Freeform 24">
              <a:extLst>
                <a:ext uri="{FF2B5EF4-FFF2-40B4-BE49-F238E27FC236}">
                  <a16:creationId xmlns:a16="http://schemas.microsoft.com/office/drawing/2014/main" id="{6FA9BDC5-60BF-C422-B909-91965E2C44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7" name="Freeform 25">
              <a:extLst>
                <a:ext uri="{FF2B5EF4-FFF2-40B4-BE49-F238E27FC236}">
                  <a16:creationId xmlns:a16="http://schemas.microsoft.com/office/drawing/2014/main" id="{05C18DD4-5B49-830A-402C-7C338260BB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8" name="Freeform 26">
              <a:extLst>
                <a:ext uri="{FF2B5EF4-FFF2-40B4-BE49-F238E27FC236}">
                  <a16:creationId xmlns:a16="http://schemas.microsoft.com/office/drawing/2014/main" id="{0E9FF0C1-7E9B-A3C3-E274-8EF9311D3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19" name="Freeform 27">
              <a:extLst>
                <a:ext uri="{FF2B5EF4-FFF2-40B4-BE49-F238E27FC236}">
                  <a16:creationId xmlns:a16="http://schemas.microsoft.com/office/drawing/2014/main" id="{3F4DC13E-3EB9-87F3-2FD3-CBE0F319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20" name="Freeform 28">
              <a:extLst>
                <a:ext uri="{FF2B5EF4-FFF2-40B4-BE49-F238E27FC236}">
                  <a16:creationId xmlns:a16="http://schemas.microsoft.com/office/drawing/2014/main" id="{C1DCCBA6-3A6A-01B3-3292-92434FEB0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21" name="Freeform 29">
              <a:extLst>
                <a:ext uri="{FF2B5EF4-FFF2-40B4-BE49-F238E27FC236}">
                  <a16:creationId xmlns:a16="http://schemas.microsoft.com/office/drawing/2014/main" id="{7A1BADA5-89F5-F152-7B59-54540CF3EE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122" name="Freeform 30">
              <a:extLst>
                <a:ext uri="{FF2B5EF4-FFF2-40B4-BE49-F238E27FC236}">
                  <a16:creationId xmlns:a16="http://schemas.microsoft.com/office/drawing/2014/main" id="{B0E9CF80-5C0D-FA20-5A9B-5D7E9C595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85" name="Freeform 31">
              <a:extLst>
                <a:ext uri="{FF2B5EF4-FFF2-40B4-BE49-F238E27FC236}">
                  <a16:creationId xmlns:a16="http://schemas.microsoft.com/office/drawing/2014/main" id="{8F72759E-5DE6-EA9A-06F0-96C769E075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sp>
        <p:nvSpPr>
          <p:cNvPr id="3" name="Content Placeholder 2">
            <a:extLst>
              <a:ext uri="{FF2B5EF4-FFF2-40B4-BE49-F238E27FC236}">
                <a16:creationId xmlns:a16="http://schemas.microsoft.com/office/drawing/2014/main" id="{C2728B08-AA1E-A6BF-57F7-E53AD75A9B7E}"/>
              </a:ext>
            </a:extLst>
          </p:cNvPr>
          <p:cNvSpPr>
            <a:spLocks noGrp="1"/>
          </p:cNvSpPr>
          <p:nvPr>
            <p:ph idx="1"/>
          </p:nvPr>
        </p:nvSpPr>
        <p:spPr>
          <a:xfrm>
            <a:off x="1141412" y="235974"/>
            <a:ext cx="9905999" cy="6487089"/>
          </a:xfrm>
        </p:spPr>
        <p:txBody>
          <a:bodyPr>
            <a:normAutofit fontScale="92500" lnSpcReduction="20000"/>
          </a:bodyPr>
          <a:lstStyle/>
          <a:p>
            <a:pPr marL="0" indent="0" algn="ctr">
              <a:buNone/>
            </a:pPr>
            <a:r>
              <a:rPr lang="en-US" dirty="0">
                <a:highlight>
                  <a:srgbClr val="000000"/>
                </a:highlight>
              </a:rPr>
              <a:t>Limitations Of Vygotsky's Theory </a:t>
            </a:r>
          </a:p>
          <a:p>
            <a:pPr marL="0" indent="0">
              <a:buNone/>
            </a:pPr>
            <a:r>
              <a:rPr lang="en-US" dirty="0"/>
              <a:t>One key limitation stems from his premature death, which left many of his theories unfinished and underdeveloped.</a:t>
            </a:r>
          </a:p>
          <a:p>
            <a:pPr marL="0" indent="0">
              <a:buNone/>
            </a:pPr>
            <a:r>
              <a:rPr lang="en-US" dirty="0"/>
              <a:t>He didn’t work on emotional development or anxiety, which Amira shows. Amiras less verbal communication and not engaging in group plays might be influenced by her cultural background or home environment, which Vygotsky's theory might not fully address. “Knowing only the width of ZPD doesn’t provide an accurate picture of their learning, ability, style of learning, and current level of development compared to other children of the same age and degree of motivation” </a:t>
            </a:r>
            <a:r>
              <a:rPr lang="en-US" dirty="0">
                <a:highlight>
                  <a:srgbClr val="000000"/>
                </a:highlight>
              </a:rPr>
              <a:t>(Miller, 2011, p.198). </a:t>
            </a:r>
          </a:p>
          <a:p>
            <a:pPr marL="0" indent="0">
              <a:buNone/>
            </a:pPr>
            <a:r>
              <a:rPr lang="en-US" dirty="0"/>
              <a:t>Other theories  like Bowlby's attachment theory highly relevant to Amiras anxiety when separated from carers. It suggests a secure attachment forms the basics for confidence interacting with others. </a:t>
            </a:r>
          </a:p>
          <a:p>
            <a:pPr marL="0" indent="0">
              <a:buNone/>
            </a:pPr>
            <a:r>
              <a:rPr lang="en-US" dirty="0">
                <a:highlight>
                  <a:srgbClr val="000000"/>
                </a:highlight>
              </a:rPr>
              <a:t>According to Piaget's cognitive theory,  </a:t>
            </a:r>
            <a:r>
              <a:rPr lang="en-US" dirty="0"/>
              <a:t>Amira is in the pre-operational stage which is 2-7 years. Her limited speed and not joining others in plays shows that she is still learning how to communicate with peers. Piaget believed that children learned best though hand on experiences and plays. For Amira, activity is such as play, picture books, blocks can help her build her confidence and develop her language. </a:t>
            </a:r>
          </a:p>
          <a:p>
            <a:pPr marL="0" indent="0" algn="ctr">
              <a:buNone/>
            </a:pPr>
            <a:endParaRPr lang="en-US" dirty="0">
              <a:highlight>
                <a:srgbClr val="FF0000"/>
              </a:highlight>
            </a:endParaRPr>
          </a:p>
        </p:txBody>
      </p:sp>
      <p:grpSp>
        <p:nvGrpSpPr>
          <p:cNvPr id="87" name="Group 86">
            <a:extLst>
              <a:ext uri="{FF2B5EF4-FFF2-40B4-BE49-F238E27FC236}">
                <a16:creationId xmlns:a16="http://schemas.microsoft.com/office/drawing/2014/main" id="{691D6AB3-9613-810E-54C3-B067DC90FA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123" name="Freeform 32">
              <a:extLst>
                <a:ext uri="{FF2B5EF4-FFF2-40B4-BE49-F238E27FC236}">
                  <a16:creationId xmlns:a16="http://schemas.microsoft.com/office/drawing/2014/main" id="{F16F8F2C-2D3E-6FF8-E28A-7EF855F9E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89" name="Freeform 33">
              <a:extLst>
                <a:ext uri="{FF2B5EF4-FFF2-40B4-BE49-F238E27FC236}">
                  <a16:creationId xmlns:a16="http://schemas.microsoft.com/office/drawing/2014/main" id="{D36B1CCC-FD85-A4CB-68FB-A386C1312D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0" name="Freeform 34">
              <a:extLst>
                <a:ext uri="{FF2B5EF4-FFF2-40B4-BE49-F238E27FC236}">
                  <a16:creationId xmlns:a16="http://schemas.microsoft.com/office/drawing/2014/main" id="{C7DE3BD7-BCFD-149C-6594-180E6730E5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1" name="Freeform 35">
              <a:extLst>
                <a:ext uri="{FF2B5EF4-FFF2-40B4-BE49-F238E27FC236}">
                  <a16:creationId xmlns:a16="http://schemas.microsoft.com/office/drawing/2014/main" id="{05BDB597-6FA5-39C4-E783-DFA9A4866B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2" name="Freeform 36">
              <a:extLst>
                <a:ext uri="{FF2B5EF4-FFF2-40B4-BE49-F238E27FC236}">
                  <a16:creationId xmlns:a16="http://schemas.microsoft.com/office/drawing/2014/main" id="{20CEE0AE-4350-B035-6A7E-D7C3AE694C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3" name="Freeform 37">
              <a:extLst>
                <a:ext uri="{FF2B5EF4-FFF2-40B4-BE49-F238E27FC236}">
                  <a16:creationId xmlns:a16="http://schemas.microsoft.com/office/drawing/2014/main" id="{8C2249CB-556C-3578-A724-C589CE12F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4" name="Freeform 38">
              <a:extLst>
                <a:ext uri="{FF2B5EF4-FFF2-40B4-BE49-F238E27FC236}">
                  <a16:creationId xmlns:a16="http://schemas.microsoft.com/office/drawing/2014/main" id="{889AE986-9B63-623C-A401-DAD7B35399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5" name="Freeform 39">
              <a:extLst>
                <a:ext uri="{FF2B5EF4-FFF2-40B4-BE49-F238E27FC236}">
                  <a16:creationId xmlns:a16="http://schemas.microsoft.com/office/drawing/2014/main" id="{1DB95D70-D03F-7210-4D58-A7E084274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6" name="Freeform 40">
              <a:extLst>
                <a:ext uri="{FF2B5EF4-FFF2-40B4-BE49-F238E27FC236}">
                  <a16:creationId xmlns:a16="http://schemas.microsoft.com/office/drawing/2014/main" id="{5A3B7962-60DF-8457-A531-4CD78CFEB1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97" name="Rectangle 41">
              <a:extLst>
                <a:ext uri="{FF2B5EF4-FFF2-40B4-BE49-F238E27FC236}">
                  <a16:creationId xmlns:a16="http://schemas.microsoft.com/office/drawing/2014/main" id="{A21FD2A9-757C-7155-EDA3-8A59828D784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grpSp>
    </p:spTree>
    <p:extLst>
      <p:ext uri="{BB962C8B-B14F-4D97-AF65-F5344CB8AC3E}">
        <p14:creationId xmlns:p14="http://schemas.microsoft.com/office/powerpoint/2010/main" val="4112954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7B0D76DB-955D-DD1A-2D63-46801F55B7CF}"/>
              </a:ext>
            </a:extLst>
          </p:cNvPr>
          <p:cNvGraphicFramePr>
            <a:graphicFrameLocks noGrp="1"/>
          </p:cNvGraphicFramePr>
          <p:nvPr>
            <p:extLst>
              <p:ext uri="{D42A27DB-BD31-4B8C-83A1-F6EECF244321}">
                <p14:modId xmlns:p14="http://schemas.microsoft.com/office/powerpoint/2010/main" val="1990664302"/>
              </p:ext>
            </p:extLst>
          </p:nvPr>
        </p:nvGraphicFramePr>
        <p:xfrm>
          <a:off x="1076632" y="965472"/>
          <a:ext cx="10038735" cy="5664405"/>
        </p:xfrm>
        <a:graphic>
          <a:graphicData uri="http://schemas.openxmlformats.org/drawingml/2006/table">
            <a:tbl>
              <a:tblPr firstRow="1" bandRow="1">
                <a:tableStyleId>{8FD4443E-F989-4FC4-A0C8-D5A2AF1F390B}</a:tableStyleId>
              </a:tblPr>
              <a:tblGrid>
                <a:gridCol w="3346245">
                  <a:extLst>
                    <a:ext uri="{9D8B030D-6E8A-4147-A177-3AD203B41FA5}">
                      <a16:colId xmlns:a16="http://schemas.microsoft.com/office/drawing/2014/main" val="3751469497"/>
                    </a:ext>
                  </a:extLst>
                </a:gridCol>
                <a:gridCol w="3346245">
                  <a:extLst>
                    <a:ext uri="{9D8B030D-6E8A-4147-A177-3AD203B41FA5}">
                      <a16:colId xmlns:a16="http://schemas.microsoft.com/office/drawing/2014/main" val="1676344634"/>
                    </a:ext>
                  </a:extLst>
                </a:gridCol>
                <a:gridCol w="3346245">
                  <a:extLst>
                    <a:ext uri="{9D8B030D-6E8A-4147-A177-3AD203B41FA5}">
                      <a16:colId xmlns:a16="http://schemas.microsoft.com/office/drawing/2014/main" val="583916544"/>
                    </a:ext>
                  </a:extLst>
                </a:gridCol>
              </a:tblGrid>
              <a:tr h="761025">
                <a:tc>
                  <a:txBody>
                    <a:bodyPr/>
                    <a:lstStyle/>
                    <a:p>
                      <a:endParaRPr lang="en-US" dirty="0">
                        <a:solidFill>
                          <a:schemeClr val="tx1"/>
                        </a:solidFill>
                      </a:endParaRPr>
                    </a:p>
                  </a:txBody>
                  <a:tcPr/>
                </a:tc>
                <a:tc>
                  <a:txBody>
                    <a:bodyPr/>
                    <a:lstStyle/>
                    <a:p>
                      <a:r>
                        <a:rPr lang="en-US" sz="3200" b="0" dirty="0">
                          <a:solidFill>
                            <a:schemeClr val="tx1"/>
                          </a:solidFill>
                        </a:rPr>
                        <a:t>Piaget</a:t>
                      </a:r>
                    </a:p>
                  </a:txBody>
                  <a:tcPr/>
                </a:tc>
                <a:tc>
                  <a:txBody>
                    <a:bodyPr/>
                    <a:lstStyle/>
                    <a:p>
                      <a:r>
                        <a:rPr lang="en-US" sz="3200" b="0" dirty="0">
                          <a:solidFill>
                            <a:schemeClr val="tx1"/>
                          </a:solidFill>
                        </a:rPr>
                        <a:t>Vygotsky</a:t>
                      </a:r>
                    </a:p>
                  </a:txBody>
                  <a:tcPr/>
                </a:tc>
                <a:extLst>
                  <a:ext uri="{0D108BD9-81ED-4DB2-BD59-A6C34878D82A}">
                    <a16:rowId xmlns:a16="http://schemas.microsoft.com/office/drawing/2014/main" val="2410743347"/>
                  </a:ext>
                </a:extLst>
              </a:tr>
              <a:tr h="761025">
                <a:tc>
                  <a:txBody>
                    <a:bodyPr/>
                    <a:lstStyle/>
                    <a:p>
                      <a:r>
                        <a:rPr lang="en-US" sz="2800" b="1" dirty="0">
                          <a:solidFill>
                            <a:schemeClr val="bg1">
                              <a:lumMod val="95000"/>
                              <a:lumOff val="5000"/>
                            </a:schemeClr>
                          </a:solidFill>
                        </a:rPr>
                        <a:t>Sociocultural context </a:t>
                      </a:r>
                    </a:p>
                  </a:txBody>
                  <a:tcPr/>
                </a:tc>
                <a:tc>
                  <a:txBody>
                    <a:bodyPr/>
                    <a:lstStyle/>
                    <a:p>
                      <a:r>
                        <a:rPr lang="en-US" dirty="0">
                          <a:solidFill>
                            <a:schemeClr val="bg1">
                              <a:lumMod val="95000"/>
                              <a:lumOff val="5000"/>
                            </a:schemeClr>
                          </a:solidFill>
                        </a:rPr>
                        <a:t>Little emphasizes</a:t>
                      </a:r>
                    </a:p>
                  </a:txBody>
                  <a:tcPr/>
                </a:tc>
                <a:tc>
                  <a:txBody>
                    <a:bodyPr/>
                    <a:lstStyle/>
                    <a:p>
                      <a:r>
                        <a:rPr lang="en-US" dirty="0">
                          <a:solidFill>
                            <a:schemeClr val="bg1">
                              <a:lumMod val="95000"/>
                              <a:lumOff val="5000"/>
                            </a:schemeClr>
                          </a:solidFill>
                        </a:rPr>
                        <a:t>Strong emphasizes</a:t>
                      </a:r>
                    </a:p>
                  </a:txBody>
                  <a:tcPr/>
                </a:tc>
                <a:extLst>
                  <a:ext uri="{0D108BD9-81ED-4DB2-BD59-A6C34878D82A}">
                    <a16:rowId xmlns:a16="http://schemas.microsoft.com/office/drawing/2014/main" val="311817747"/>
                  </a:ext>
                </a:extLst>
              </a:tr>
              <a:tr h="761025">
                <a:tc>
                  <a:txBody>
                    <a:bodyPr/>
                    <a:lstStyle/>
                    <a:p>
                      <a:r>
                        <a:rPr lang="en-US" sz="2800" b="1" dirty="0">
                          <a:solidFill>
                            <a:schemeClr val="bg1">
                              <a:lumMod val="95000"/>
                              <a:lumOff val="5000"/>
                            </a:schemeClr>
                          </a:solidFill>
                        </a:rPr>
                        <a:t>Constructivism</a:t>
                      </a:r>
                    </a:p>
                  </a:txBody>
                  <a:tcPr/>
                </a:tc>
                <a:tc>
                  <a:txBody>
                    <a:bodyPr/>
                    <a:lstStyle/>
                    <a:p>
                      <a:r>
                        <a:rPr lang="en-US" dirty="0">
                          <a:solidFill>
                            <a:schemeClr val="bg1">
                              <a:lumMod val="95000"/>
                              <a:lumOff val="5000"/>
                            </a:schemeClr>
                          </a:solidFill>
                        </a:rPr>
                        <a:t>Cognitive</a:t>
                      </a:r>
                    </a:p>
                  </a:txBody>
                  <a:tcPr/>
                </a:tc>
                <a:tc>
                  <a:txBody>
                    <a:bodyPr/>
                    <a:lstStyle/>
                    <a:p>
                      <a:r>
                        <a:rPr lang="en-US" dirty="0">
                          <a:solidFill>
                            <a:schemeClr val="bg1">
                              <a:lumMod val="95000"/>
                              <a:lumOff val="5000"/>
                            </a:schemeClr>
                          </a:solidFill>
                        </a:rPr>
                        <a:t>Social</a:t>
                      </a:r>
                    </a:p>
                  </a:txBody>
                  <a:tcPr/>
                </a:tc>
                <a:extLst>
                  <a:ext uri="{0D108BD9-81ED-4DB2-BD59-A6C34878D82A}">
                    <a16:rowId xmlns:a16="http://schemas.microsoft.com/office/drawing/2014/main" val="2635902871"/>
                  </a:ext>
                </a:extLst>
              </a:tr>
              <a:tr h="761025">
                <a:tc>
                  <a:txBody>
                    <a:bodyPr/>
                    <a:lstStyle/>
                    <a:p>
                      <a:r>
                        <a:rPr lang="en-US" sz="2800" b="1" dirty="0">
                          <a:solidFill>
                            <a:schemeClr val="bg1">
                              <a:lumMod val="95000"/>
                              <a:lumOff val="5000"/>
                            </a:schemeClr>
                          </a:solidFill>
                        </a:rPr>
                        <a:t>Stages</a:t>
                      </a:r>
                    </a:p>
                  </a:txBody>
                  <a:tcPr/>
                </a:tc>
                <a:tc>
                  <a:txBody>
                    <a:bodyPr/>
                    <a:lstStyle/>
                    <a:p>
                      <a:r>
                        <a:rPr lang="en-US" dirty="0">
                          <a:solidFill>
                            <a:schemeClr val="bg1">
                              <a:lumMod val="95000"/>
                              <a:lumOff val="5000"/>
                            </a:schemeClr>
                          </a:solidFill>
                        </a:rPr>
                        <a:t>Four stages </a:t>
                      </a:r>
                    </a:p>
                  </a:txBody>
                  <a:tcPr/>
                </a:tc>
                <a:tc>
                  <a:txBody>
                    <a:bodyPr/>
                    <a:lstStyle/>
                    <a:p>
                      <a:r>
                        <a:rPr lang="en-US" dirty="0">
                          <a:solidFill>
                            <a:schemeClr val="bg1">
                              <a:lumMod val="95000"/>
                              <a:lumOff val="5000"/>
                            </a:schemeClr>
                          </a:solidFill>
                        </a:rPr>
                        <a:t>No general stages of development proposed</a:t>
                      </a:r>
                    </a:p>
                  </a:txBody>
                  <a:tcPr/>
                </a:tc>
                <a:extLst>
                  <a:ext uri="{0D108BD9-81ED-4DB2-BD59-A6C34878D82A}">
                    <a16:rowId xmlns:a16="http://schemas.microsoft.com/office/drawing/2014/main" val="2763285265"/>
                  </a:ext>
                </a:extLst>
              </a:tr>
              <a:tr h="761025">
                <a:tc>
                  <a:txBody>
                    <a:bodyPr/>
                    <a:lstStyle/>
                    <a:p>
                      <a:r>
                        <a:rPr lang="en-US" sz="2800" b="1" dirty="0">
                          <a:solidFill>
                            <a:schemeClr val="bg1">
                              <a:lumMod val="95000"/>
                              <a:lumOff val="5000"/>
                            </a:schemeClr>
                          </a:solidFill>
                        </a:rPr>
                        <a:t>Key concept</a:t>
                      </a:r>
                    </a:p>
                  </a:txBody>
                  <a:tcPr/>
                </a:tc>
                <a:tc>
                  <a:txBody>
                    <a:bodyPr/>
                    <a:lstStyle/>
                    <a:p>
                      <a:r>
                        <a:rPr lang="en-US" dirty="0">
                          <a:solidFill>
                            <a:schemeClr val="bg1">
                              <a:lumMod val="95000"/>
                              <a:lumOff val="5000"/>
                            </a:schemeClr>
                          </a:solidFill>
                        </a:rPr>
                        <a:t>Equilibration; schema; adaptation; assimilation; accommodation.</a:t>
                      </a:r>
                    </a:p>
                  </a:txBody>
                  <a:tcPr/>
                </a:tc>
                <a:tc>
                  <a:txBody>
                    <a:bodyPr/>
                    <a:lstStyle/>
                    <a:p>
                      <a:r>
                        <a:rPr lang="en-US" dirty="0">
                          <a:solidFill>
                            <a:schemeClr val="bg1">
                              <a:lumMod val="95000"/>
                              <a:lumOff val="5000"/>
                            </a:schemeClr>
                          </a:solidFill>
                        </a:rPr>
                        <a:t>MKO; ZPD; Scaffolding; Language; Culture.</a:t>
                      </a:r>
                    </a:p>
                  </a:txBody>
                  <a:tcPr/>
                </a:tc>
                <a:extLst>
                  <a:ext uri="{0D108BD9-81ED-4DB2-BD59-A6C34878D82A}">
                    <a16:rowId xmlns:a16="http://schemas.microsoft.com/office/drawing/2014/main" val="140263454"/>
                  </a:ext>
                </a:extLst>
              </a:tr>
              <a:tr h="761025">
                <a:tc>
                  <a:txBody>
                    <a:bodyPr/>
                    <a:lstStyle/>
                    <a:p>
                      <a:r>
                        <a:rPr lang="en-US" sz="2800" b="1" dirty="0">
                          <a:solidFill>
                            <a:schemeClr val="bg1">
                              <a:lumMod val="95000"/>
                              <a:lumOff val="5000"/>
                            </a:schemeClr>
                          </a:solidFill>
                        </a:rPr>
                        <a:t>Role of language</a:t>
                      </a:r>
                    </a:p>
                  </a:txBody>
                  <a:tcPr/>
                </a:tc>
                <a:tc>
                  <a:txBody>
                    <a:bodyPr/>
                    <a:lstStyle/>
                    <a:p>
                      <a:r>
                        <a:rPr lang="en-US" dirty="0">
                          <a:solidFill>
                            <a:schemeClr val="bg1">
                              <a:lumMod val="95000"/>
                              <a:lumOff val="5000"/>
                            </a:schemeClr>
                          </a:solidFill>
                        </a:rPr>
                        <a:t>Minimal</a:t>
                      </a:r>
                    </a:p>
                    <a:p>
                      <a:r>
                        <a:rPr lang="en-US" dirty="0">
                          <a:solidFill>
                            <a:schemeClr val="bg1">
                              <a:lumMod val="95000"/>
                              <a:lumOff val="5000"/>
                            </a:schemeClr>
                          </a:solidFill>
                        </a:rPr>
                        <a:t>Provides labels for children's experiences</a:t>
                      </a:r>
                    </a:p>
                  </a:txBody>
                  <a:tcPr/>
                </a:tc>
                <a:tc>
                  <a:txBody>
                    <a:bodyPr/>
                    <a:lstStyle/>
                    <a:p>
                      <a:r>
                        <a:rPr lang="en-US" dirty="0">
                          <a:solidFill>
                            <a:schemeClr val="bg1">
                              <a:lumMod val="95000"/>
                              <a:lumOff val="5000"/>
                            </a:schemeClr>
                          </a:solidFill>
                        </a:rPr>
                        <a:t>Major</a:t>
                      </a:r>
                    </a:p>
                    <a:p>
                      <a:r>
                        <a:rPr lang="en-US" dirty="0">
                          <a:solidFill>
                            <a:schemeClr val="bg1">
                              <a:lumMod val="95000"/>
                              <a:lumOff val="5000"/>
                            </a:schemeClr>
                          </a:solidFill>
                        </a:rPr>
                        <a:t>It has a strong effect on the way people think</a:t>
                      </a:r>
                    </a:p>
                  </a:txBody>
                  <a:tcPr/>
                </a:tc>
                <a:extLst>
                  <a:ext uri="{0D108BD9-81ED-4DB2-BD59-A6C34878D82A}">
                    <a16:rowId xmlns:a16="http://schemas.microsoft.com/office/drawing/2014/main" val="3461582418"/>
                  </a:ext>
                </a:extLst>
              </a:tr>
              <a:tr h="761025">
                <a:tc>
                  <a:txBody>
                    <a:bodyPr/>
                    <a:lstStyle/>
                    <a:p>
                      <a:r>
                        <a:rPr lang="en-US" sz="2800" b="1" dirty="0">
                          <a:solidFill>
                            <a:schemeClr val="bg1">
                              <a:lumMod val="95000"/>
                              <a:lumOff val="5000"/>
                            </a:schemeClr>
                          </a:solidFill>
                        </a:rPr>
                        <a:t>Teaching implications </a:t>
                      </a:r>
                    </a:p>
                  </a:txBody>
                  <a:tcPr/>
                </a:tc>
                <a:tc>
                  <a:txBody>
                    <a:bodyPr/>
                    <a:lstStyle/>
                    <a:p>
                      <a:r>
                        <a:rPr lang="en-US" dirty="0">
                          <a:solidFill>
                            <a:schemeClr val="bg1">
                              <a:lumMod val="95000"/>
                              <a:lumOff val="5000"/>
                            </a:schemeClr>
                          </a:solidFill>
                        </a:rPr>
                        <a:t>Support children to explore their world and discover knowledge</a:t>
                      </a:r>
                    </a:p>
                  </a:txBody>
                  <a:tcPr/>
                </a:tc>
                <a:tc>
                  <a:txBody>
                    <a:bodyPr/>
                    <a:lstStyle/>
                    <a:p>
                      <a:r>
                        <a:rPr lang="en-US" dirty="0">
                          <a:solidFill>
                            <a:schemeClr val="bg1">
                              <a:lumMod val="95000"/>
                              <a:lumOff val="5000"/>
                            </a:schemeClr>
                          </a:solidFill>
                        </a:rPr>
                        <a:t>Create opportunities for children to learn alongside teachers and more skilled peers.</a:t>
                      </a:r>
                    </a:p>
                  </a:txBody>
                  <a:tcPr/>
                </a:tc>
                <a:extLst>
                  <a:ext uri="{0D108BD9-81ED-4DB2-BD59-A6C34878D82A}">
                    <a16:rowId xmlns:a16="http://schemas.microsoft.com/office/drawing/2014/main" val="3388552993"/>
                  </a:ext>
                </a:extLst>
              </a:tr>
            </a:tbl>
          </a:graphicData>
        </a:graphic>
      </p:graphicFrame>
      <p:sp>
        <p:nvSpPr>
          <p:cNvPr id="7" name="Rectangle 6">
            <a:extLst>
              <a:ext uri="{FF2B5EF4-FFF2-40B4-BE49-F238E27FC236}">
                <a16:creationId xmlns:a16="http://schemas.microsoft.com/office/drawing/2014/main" id="{866EC06B-EA5A-9049-EC03-3457143437C7}"/>
              </a:ext>
            </a:extLst>
          </p:cNvPr>
          <p:cNvSpPr/>
          <p:nvPr/>
        </p:nvSpPr>
        <p:spPr>
          <a:xfrm>
            <a:off x="3165534" y="0"/>
            <a:ext cx="5644622" cy="923330"/>
          </a:xfrm>
          <a:prstGeom prst="rect">
            <a:avLst/>
          </a:prstGeom>
          <a:noFill/>
        </p:spPr>
        <p:txBody>
          <a:bodyPr wrap="none" lIns="91440" tIns="45720" rIns="91440" bIns="45720">
            <a:spAutoFit/>
          </a:bodyPr>
          <a:lstStyle/>
          <a:p>
            <a:pPr algn="ctr"/>
            <a:r>
              <a:rPr lang="en-US" sz="5400" b="0" u="sng" cap="none" spc="0" dirty="0">
                <a:ln w="0"/>
                <a:solidFill>
                  <a:schemeClr val="bg1"/>
                </a:solidFill>
                <a:effectLst>
                  <a:reflection blurRad="6350" stA="53000" endA="300" endPos="35500" dir="5400000" sy="-90000" algn="bl" rotWithShape="0"/>
                </a:effectLst>
              </a:rPr>
              <a:t>Vygotsky VS Piaget</a:t>
            </a:r>
            <a:endParaRPr lang="en-US" sz="5400" b="0" cap="none" spc="0" dirty="0">
              <a:ln w="0"/>
              <a:solidFill>
                <a:schemeClr val="bg1"/>
              </a:solidFill>
              <a:effectLst>
                <a:reflection blurRad="6350" stA="53000" endA="300" endPos="35500" dir="5400000" sy="-90000" algn="bl" rotWithShape="0"/>
              </a:effectLst>
            </a:endParaRPr>
          </a:p>
        </p:txBody>
      </p:sp>
    </p:spTree>
    <p:extLst>
      <p:ext uri="{BB962C8B-B14F-4D97-AF65-F5344CB8AC3E}">
        <p14:creationId xmlns:p14="http://schemas.microsoft.com/office/powerpoint/2010/main" val="3071677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53"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US"/>
            </a:p>
          </p:txBody>
        </p:sp>
        <p:sp>
          <p:nvSpPr>
            <p:cNvPr id="54"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US"/>
            </a:p>
          </p:txBody>
        </p:sp>
        <p:sp>
          <p:nvSpPr>
            <p:cNvPr id="55"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56"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US"/>
            </a:p>
          </p:txBody>
        </p:sp>
        <p:sp>
          <p:nvSpPr>
            <p:cNvPr id="57"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58"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txBody>
            <a:bodyPr/>
            <a:lstStyle/>
            <a:p>
              <a:endParaRPr lang="en-US"/>
            </a:p>
          </p:txBody>
        </p:sp>
      </p:grpSp>
      <p:grpSp>
        <p:nvGrpSpPr>
          <p:cNvPr id="59" name="Group 58">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60"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US"/>
            </a:p>
          </p:txBody>
        </p:sp>
        <p:sp>
          <p:nvSpPr>
            <p:cNvPr id="61"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US"/>
            </a:p>
          </p:txBody>
        </p:sp>
        <p:sp>
          <p:nvSpPr>
            <p:cNvPr id="62"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63"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US"/>
            </a:p>
          </p:txBody>
        </p:sp>
      </p:grpSp>
      <p:grpSp>
        <p:nvGrpSpPr>
          <p:cNvPr id="64" name="Group 63">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65"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US"/>
            </a:p>
          </p:txBody>
        </p:sp>
        <p:sp>
          <p:nvSpPr>
            <p:cNvPr id="66"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US"/>
            </a:p>
          </p:txBody>
        </p:sp>
        <p:sp>
          <p:nvSpPr>
            <p:cNvPr id="67"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68"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US"/>
            </a:p>
          </p:txBody>
        </p:sp>
      </p:grpSp>
      <p:grpSp>
        <p:nvGrpSpPr>
          <p:cNvPr id="69" name="Group 68">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70"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US"/>
            </a:p>
          </p:txBody>
        </p:sp>
        <p:sp>
          <p:nvSpPr>
            <p:cNvPr id="71"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US"/>
            </a:p>
          </p:txBody>
        </p:sp>
        <p:sp>
          <p:nvSpPr>
            <p:cNvPr id="72"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73"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US"/>
            </a:p>
          </p:txBody>
        </p:sp>
        <p:sp>
          <p:nvSpPr>
            <p:cNvPr id="74"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75"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txBody>
            <a:bodyPr/>
            <a:lstStyle/>
            <a:p>
              <a:endParaRPr lang="en-US"/>
            </a:p>
          </p:txBody>
        </p:sp>
      </p:grpSp>
      <p:sp>
        <p:nvSpPr>
          <p:cNvPr id="38" name="Rectangle 37">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B52FD-F528-E85C-E125-3027545A4A81}"/>
              </a:ext>
            </a:extLst>
          </p:cNvPr>
          <p:cNvSpPr>
            <a:spLocks noGrp="1"/>
          </p:cNvSpPr>
          <p:nvPr>
            <p:ph type="title"/>
          </p:nvPr>
        </p:nvSpPr>
        <p:spPr>
          <a:xfrm>
            <a:off x="1577445" y="1168078"/>
            <a:ext cx="9048219" cy="813123"/>
          </a:xfrm>
        </p:spPr>
        <p:txBody>
          <a:bodyPr anchor="ctr">
            <a:normAutofit/>
          </a:bodyPr>
          <a:lstStyle/>
          <a:p>
            <a:pPr algn="ctr"/>
            <a:r>
              <a:rPr lang="en-US" dirty="0">
                <a:solidFill>
                  <a:srgbClr val="FFFFFF"/>
                </a:solidFill>
              </a:rPr>
              <a:t>Conclusion</a:t>
            </a:r>
          </a:p>
        </p:txBody>
      </p:sp>
      <p:sp>
        <p:nvSpPr>
          <p:cNvPr id="4" name="TextBox 3">
            <a:extLst>
              <a:ext uri="{FF2B5EF4-FFF2-40B4-BE49-F238E27FC236}">
                <a16:creationId xmlns:a16="http://schemas.microsoft.com/office/drawing/2014/main" id="{6E016D87-A0ED-16C9-9E8F-51993770F2E3}"/>
              </a:ext>
            </a:extLst>
          </p:cNvPr>
          <p:cNvSpPr txBox="1"/>
          <p:nvPr/>
        </p:nvSpPr>
        <p:spPr>
          <a:xfrm>
            <a:off x="1091142" y="1886744"/>
            <a:ext cx="9983786" cy="3785652"/>
          </a:xfrm>
          <a:prstGeom prst="rect">
            <a:avLst/>
          </a:prstGeom>
          <a:noFill/>
        </p:spPr>
        <p:txBody>
          <a:bodyPr wrap="square" rtlCol="0">
            <a:spAutoFit/>
          </a:bodyPr>
          <a:lstStyle/>
          <a:p>
            <a:r>
              <a:rPr lang="en-US" sz="2400" dirty="0"/>
              <a:t>Overall, Vygotsky's socio culture theory in early childhood education is helpful because it frames Amira's situation not as fixed delays but as opportunities for development through social interaction, scaffolding and supportive relationship. By working within her ZPD can gradually help her develop confidence in communication and social play. Both nature and nurture shape a child, but most modern research suggests that nurture has the bigger influence. Amira might be naturally shy or slow, but a supportive, responsive environment can help her build confidence. Her development will be most influenced by the strategies in nursery and at home how adult scaffold here learning, respond to her emotions and create opportunities for social play. </a:t>
            </a:r>
          </a:p>
        </p:txBody>
      </p:sp>
    </p:spTree>
    <p:extLst>
      <p:ext uri="{BB962C8B-B14F-4D97-AF65-F5344CB8AC3E}">
        <p14:creationId xmlns:p14="http://schemas.microsoft.com/office/powerpoint/2010/main" val="2134259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B61375F2-60B1-44ED-B60A-019C4BD5A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52"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53"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4"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5"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6"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7"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3"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4"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5"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6"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67"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8"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9"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0"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1"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2"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3"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4"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sp>
        <p:nvSpPr>
          <p:cNvPr id="2" name="Title 1">
            <a:extLst>
              <a:ext uri="{FF2B5EF4-FFF2-40B4-BE49-F238E27FC236}">
                <a16:creationId xmlns:a16="http://schemas.microsoft.com/office/drawing/2014/main" id="{4069ECB8-F289-07E9-A716-9E3928ECF814}"/>
              </a:ext>
            </a:extLst>
          </p:cNvPr>
          <p:cNvSpPr>
            <a:spLocks noGrp="1"/>
          </p:cNvSpPr>
          <p:nvPr>
            <p:ph type="title"/>
          </p:nvPr>
        </p:nvSpPr>
        <p:spPr>
          <a:xfrm>
            <a:off x="1073150" y="9808"/>
            <a:ext cx="5229890" cy="707308"/>
          </a:xfrm>
        </p:spPr>
        <p:txBody>
          <a:bodyPr>
            <a:normAutofit/>
          </a:bodyPr>
          <a:lstStyle/>
          <a:p>
            <a:r>
              <a:rPr lang="en-US" dirty="0"/>
              <a:t>References</a:t>
            </a:r>
          </a:p>
        </p:txBody>
      </p:sp>
      <p:sp>
        <p:nvSpPr>
          <p:cNvPr id="3" name="Content Placeholder 2">
            <a:extLst>
              <a:ext uri="{FF2B5EF4-FFF2-40B4-BE49-F238E27FC236}">
                <a16:creationId xmlns:a16="http://schemas.microsoft.com/office/drawing/2014/main" id="{0C39EBE9-BD30-8969-A661-58443968E465}"/>
              </a:ext>
            </a:extLst>
          </p:cNvPr>
          <p:cNvSpPr>
            <a:spLocks noGrp="1"/>
          </p:cNvSpPr>
          <p:nvPr>
            <p:ph idx="1"/>
          </p:nvPr>
        </p:nvSpPr>
        <p:spPr>
          <a:xfrm>
            <a:off x="1012825" y="746124"/>
            <a:ext cx="9905999" cy="5959475"/>
          </a:xfrm>
        </p:spPr>
        <p:txBody>
          <a:bodyPr>
            <a:normAutofit fontScale="85000" lnSpcReduction="10000"/>
          </a:bodyPr>
          <a:lstStyle/>
          <a:p>
            <a:r>
              <a:rPr lang="en-US" dirty="0"/>
              <a:t>Berk, L.E. (2018) </a:t>
            </a:r>
            <a:r>
              <a:rPr lang="en-US" i="1" dirty="0"/>
              <a:t>Child Development </a:t>
            </a:r>
            <a:r>
              <a:rPr lang="en-US" dirty="0"/>
              <a:t>(10</a:t>
            </a:r>
            <a:r>
              <a:rPr lang="en-US" baseline="30000" dirty="0"/>
              <a:t>th</a:t>
            </a:r>
            <a:r>
              <a:rPr lang="en-US" dirty="0"/>
              <a:t> ed.) Pearson Education. ISBN: 9780134412375 </a:t>
            </a:r>
          </a:p>
          <a:p>
            <a:r>
              <a:rPr lang="en-US" dirty="0"/>
              <a:t>Mcleod, S. (2025). </a:t>
            </a:r>
            <a:r>
              <a:rPr lang="en-US" i="1" dirty="0"/>
              <a:t>Vygotsky's Theory Of Cognitive Development Simply Psychology.</a:t>
            </a:r>
            <a:r>
              <a:rPr lang="en-US" dirty="0"/>
              <a:t> Available at: </a:t>
            </a:r>
            <a:r>
              <a:rPr lang="en-US" dirty="0">
                <a:hlinkClick r:id="rId2"/>
              </a:rPr>
              <a:t>https://doi.org/10.5281/zenodo.15680745</a:t>
            </a:r>
            <a:r>
              <a:rPr lang="en-US" dirty="0"/>
              <a:t> </a:t>
            </a:r>
          </a:p>
          <a:p>
            <a:r>
              <a:rPr lang="en-US" dirty="0"/>
              <a:t> Miller, P. (2011). </a:t>
            </a:r>
            <a:r>
              <a:rPr lang="en-US" i="1" dirty="0"/>
              <a:t>Theories of Developmental Psychology (5</a:t>
            </a:r>
            <a:r>
              <a:rPr lang="en-US" i="1" baseline="30000" dirty="0"/>
              <a:t>th</a:t>
            </a:r>
            <a:r>
              <a:rPr lang="en-US" i="1" dirty="0"/>
              <a:t> ed). New York, NY; Worth Publisher.</a:t>
            </a:r>
          </a:p>
          <a:p>
            <a:r>
              <a:rPr lang="en-US" i="1" dirty="0"/>
              <a:t>Rahmani, P, &amp; Moheb, N. (2010). The effectiveness of clay Therapy and Narrative Therapy on Anxiety of Preschool Children. Journal of Procedia Social and Behavioral Sciences, 5,23-27.</a:t>
            </a:r>
          </a:p>
          <a:p>
            <a:r>
              <a:rPr lang="en-US" i="1" dirty="0"/>
              <a:t>Topcui, M. and Myftiu, J. (2015). Vygotsky’s Theory on Social Interaction and its Influence on the Development of Pre-school Children. European Journal of Social Sciences Education and Research. </a:t>
            </a:r>
            <a:r>
              <a:rPr lang="en-US" i="1" dirty="0">
                <a:hlinkClick r:id="rId3"/>
              </a:rPr>
              <a:t>https://doi.org/10.26417/ejser.v4il.p172-179</a:t>
            </a:r>
            <a:r>
              <a:rPr lang="en-US" i="1" dirty="0"/>
              <a:t>. </a:t>
            </a:r>
          </a:p>
          <a:p>
            <a:r>
              <a:rPr lang="en-US" i="1" dirty="0"/>
              <a:t>Vygotsky, L.S. (</a:t>
            </a:r>
            <a:r>
              <a:rPr lang="en-US" i="1"/>
              <a:t>1978). </a:t>
            </a:r>
            <a:r>
              <a:rPr lang="en-US" dirty="0"/>
              <a:t>Mind in society. </a:t>
            </a:r>
            <a:r>
              <a:rPr lang="en-US" i="1" dirty="0"/>
              <a:t>The development of higher psychological processes. Cambridge, MA: Harvard University Press. </a:t>
            </a:r>
          </a:p>
          <a:p>
            <a:r>
              <a:rPr lang="en-US" dirty="0"/>
              <a:t>Wood, D., Bruner, J.S. and Ross, G. (1976) The role of tutoring in problem solving. </a:t>
            </a:r>
            <a:r>
              <a:rPr lang="en-US" i="1" dirty="0"/>
              <a:t>Journal of Child Psychology and Psychiatry, </a:t>
            </a:r>
            <a:r>
              <a:rPr lang="en-US" dirty="0"/>
              <a:t>17(2) pp.89-100. Available at: </a:t>
            </a:r>
            <a:r>
              <a:rPr lang="en-US" dirty="0">
                <a:hlinkClick r:id="rId4"/>
              </a:rPr>
              <a:t>https://doi.org/10.1111/j.1469-7610.1976.tboo381.x</a:t>
            </a:r>
            <a:r>
              <a:rPr lang="en-US" dirty="0"/>
              <a:t>  </a:t>
            </a:r>
          </a:p>
          <a:p>
            <a:endParaRPr lang="en-US" dirty="0"/>
          </a:p>
          <a:p>
            <a:endParaRPr lang="en-US" i="1" dirty="0"/>
          </a:p>
        </p:txBody>
      </p:sp>
      <p:grpSp>
        <p:nvGrpSpPr>
          <p:cNvPr id="39" name="Group 38">
            <a:extLst>
              <a:ext uri="{FF2B5EF4-FFF2-40B4-BE49-F238E27FC236}">
                <a16:creationId xmlns:a16="http://schemas.microsoft.com/office/drawing/2014/main" id="{B485B3F6-654D-4842-A2DE-677D12FED4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75" name="Freeform 32">
              <a:extLst>
                <a:ext uri="{FF2B5EF4-FFF2-40B4-BE49-F238E27FC236}">
                  <a16:creationId xmlns:a16="http://schemas.microsoft.com/office/drawing/2014/main" id="{BF4365F4-C63C-4FC2-907B-1F7D414B9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1" name="Freeform 33">
              <a:extLst>
                <a:ext uri="{FF2B5EF4-FFF2-40B4-BE49-F238E27FC236}">
                  <a16:creationId xmlns:a16="http://schemas.microsoft.com/office/drawing/2014/main" id="{B0538225-01AB-41C4-9A02-FE1BD81D6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2" name="Freeform 34">
              <a:extLst>
                <a:ext uri="{FF2B5EF4-FFF2-40B4-BE49-F238E27FC236}">
                  <a16:creationId xmlns:a16="http://schemas.microsoft.com/office/drawing/2014/main" id="{66942F07-D7CC-49EB-BF73-8B94D5F4FC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3" name="Freeform 35">
              <a:extLst>
                <a:ext uri="{FF2B5EF4-FFF2-40B4-BE49-F238E27FC236}">
                  <a16:creationId xmlns:a16="http://schemas.microsoft.com/office/drawing/2014/main" id="{4D3CACE0-3AC7-4A9F-9A3F-1694ACCD4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4" name="Freeform 36">
              <a:extLst>
                <a:ext uri="{FF2B5EF4-FFF2-40B4-BE49-F238E27FC236}">
                  <a16:creationId xmlns:a16="http://schemas.microsoft.com/office/drawing/2014/main" id="{19063B47-FBFB-4EA1-A3FB-BECE005F48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5" name="Freeform 37">
              <a:extLst>
                <a:ext uri="{FF2B5EF4-FFF2-40B4-BE49-F238E27FC236}">
                  <a16:creationId xmlns:a16="http://schemas.microsoft.com/office/drawing/2014/main" id="{B856863B-C809-4C31-94D0-659A91851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6" name="Freeform 38">
              <a:extLst>
                <a:ext uri="{FF2B5EF4-FFF2-40B4-BE49-F238E27FC236}">
                  <a16:creationId xmlns:a16="http://schemas.microsoft.com/office/drawing/2014/main" id="{298CB3D7-7373-4AC6-9E2C-4AFDDE2802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7" name="Freeform 39">
              <a:extLst>
                <a:ext uri="{FF2B5EF4-FFF2-40B4-BE49-F238E27FC236}">
                  <a16:creationId xmlns:a16="http://schemas.microsoft.com/office/drawing/2014/main" id="{7DE09F1B-2326-4ED3-B63B-A30815DDE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8" name="Freeform 40">
              <a:extLst>
                <a:ext uri="{FF2B5EF4-FFF2-40B4-BE49-F238E27FC236}">
                  <a16:creationId xmlns:a16="http://schemas.microsoft.com/office/drawing/2014/main" id="{2498F244-3CE6-4D90-B5CF-5189DB17D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9" name="Rectangle 41">
              <a:extLst>
                <a:ext uri="{FF2B5EF4-FFF2-40B4-BE49-F238E27FC236}">
                  <a16:creationId xmlns:a16="http://schemas.microsoft.com/office/drawing/2014/main" id="{9A30DD13-FA10-4B9F-8B4D-97B7287B82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grpSp>
    </p:spTree>
    <p:extLst>
      <p:ext uri="{BB962C8B-B14F-4D97-AF65-F5344CB8AC3E}">
        <p14:creationId xmlns:p14="http://schemas.microsoft.com/office/powerpoint/2010/main" val="4099906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301</TotalTime>
  <Words>1827</Words>
  <Application>Microsoft Office PowerPoint</Application>
  <PresentationFormat>Widescreen</PresentationFormat>
  <Paragraphs>92</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Abadi</vt:lpstr>
      <vt:lpstr>Aptos</vt:lpstr>
      <vt:lpstr>Arial</vt:lpstr>
      <vt:lpstr>Fredoka One</vt:lpstr>
      <vt:lpstr>Tw Cen MT</vt:lpstr>
      <vt:lpstr>Circuit</vt:lpstr>
      <vt:lpstr>  Individual Presentation:</vt:lpstr>
      <vt:lpstr>INTRODUCTION</vt:lpstr>
      <vt:lpstr>Vygotsky's social culture theory</vt:lpstr>
      <vt:lpstr>Key Concepts Of Vygotsky's social culture theory:</vt:lpstr>
      <vt:lpstr>Applying Vygotsky's theory to Amira's case</vt:lpstr>
      <vt:lpstr>Practical Strategies Based on Vygotsky's theory </vt:lpstr>
      <vt:lpstr>Collaborate Amira's family to understand her cultural background and home language.  Parental environment should be done where an open communication is encouraged between parents and nursing styles.  Practitioners can use key person approaches to build trust and emotional support.   Practitioners can include culturally relevant stories, objects or practices to connect Amira's home experiences with educational content.   Encourage self talk, (private speech) which is related to Amira's age and dialogue which activities in classrooms.  Gradually extend her speech within her ZPD from single words to short sentences.  </vt:lpstr>
      <vt:lpstr>Evaluation of Vygotsky's theory</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Aisha Sultana (2409656)</dc:creator>
  <cp:lastModifiedBy>Aisha Sultana (2409656)</cp:lastModifiedBy>
  <cp:revision>1</cp:revision>
  <dcterms:created xsi:type="dcterms:W3CDTF">2025-10-05T18:28:53Z</dcterms:created>
  <dcterms:modified xsi:type="dcterms:W3CDTF">2025-10-12T20:59:57Z</dcterms:modified>
</cp:coreProperties>
</file>