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2"/>
  </p:notesMasterIdLst>
  <p:sldIdLst>
    <p:sldId id="256" r:id="rId2"/>
    <p:sldId id="257" r:id="rId3"/>
    <p:sldId id="302" r:id="rId4"/>
    <p:sldId id="306" r:id="rId5"/>
    <p:sldId id="307" r:id="rId6"/>
    <p:sldId id="308" r:id="rId7"/>
    <p:sldId id="309" r:id="rId8"/>
    <p:sldId id="310" r:id="rId9"/>
    <p:sldId id="311" r:id="rId10"/>
    <p:sldId id="259" r:id="rId11"/>
    <p:sldId id="305" r:id="rId12"/>
    <p:sldId id="261" r:id="rId13"/>
    <p:sldId id="262" r:id="rId14"/>
    <p:sldId id="258" r:id="rId15"/>
    <p:sldId id="290" r:id="rId16"/>
    <p:sldId id="303" r:id="rId17"/>
    <p:sldId id="304" r:id="rId18"/>
    <p:sldId id="291" r:id="rId19"/>
    <p:sldId id="260" r:id="rId20"/>
    <p:sldId id="263" r:id="rId21"/>
    <p:sldId id="287" r:id="rId22"/>
    <p:sldId id="264" r:id="rId23"/>
    <p:sldId id="289" r:id="rId24"/>
    <p:sldId id="266" r:id="rId25"/>
    <p:sldId id="300" r:id="rId26"/>
    <p:sldId id="301" r:id="rId27"/>
    <p:sldId id="267" r:id="rId28"/>
    <p:sldId id="268" r:id="rId29"/>
    <p:sldId id="269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7FFFD-5B2C-4048-BEB8-978860AA31E5}" type="datetimeFigureOut">
              <a:rPr lang="en-US" smtClean="0"/>
              <a:pPr/>
              <a:t>11/24/2010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F53477-0851-4EB4-9309-2B51F5385E6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pnetworking.about.com/library/glossary/bldef-ethernet.htm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ompnetworking.about.com/library/glossary/bldef-port.htm" TargetMode="External"/><Relationship Id="rId5" Type="http://schemas.openxmlformats.org/officeDocument/2006/relationships/hyperlink" Target="http://compnetworking.about.com/library/weekly/aa012801a.htm" TargetMode="External"/><Relationship Id="rId4" Type="http://schemas.openxmlformats.org/officeDocument/2006/relationships/hyperlink" Target="http://compnetworking.about.com/library/glossary/bldef-sonet.htm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B9F19B-9ECB-477A-88D4-50315D6E541A}" type="slidenum">
              <a:rPr lang="en-US"/>
              <a:pPr/>
              <a:t>4</a:t>
            </a:fld>
            <a:endParaRPr lang="en-US"/>
          </a:p>
        </p:txBody>
      </p:sp>
      <p:sp>
        <p:nvSpPr>
          <p:cNvPr id="1014786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DA8014-B8BE-4314-9279-499BE14DAB8E}" type="slidenum">
              <a:rPr lang="en-US"/>
              <a:pPr/>
              <a:t>5</a:t>
            </a:fld>
            <a:endParaRPr lang="en-US"/>
          </a:p>
        </p:txBody>
      </p:sp>
      <p:sp>
        <p:nvSpPr>
          <p:cNvPr id="1261570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1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7B4A3C-ADA6-4A3E-9CBE-C7C4A7A517A8}" type="slidenum">
              <a:rPr lang="en-US"/>
              <a:pPr/>
              <a:t>6</a:t>
            </a:fld>
            <a:endParaRPr lang="en-US"/>
          </a:p>
        </p:txBody>
      </p:sp>
      <p:sp>
        <p:nvSpPr>
          <p:cNvPr id="1263618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3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476F82-9077-489C-AC39-FA7B3CC5AB34}" type="slidenum">
              <a:rPr lang="en-US"/>
              <a:pPr/>
              <a:t>7</a:t>
            </a:fld>
            <a:endParaRPr lang="en-US"/>
          </a:p>
        </p:txBody>
      </p:sp>
      <p:sp>
        <p:nvSpPr>
          <p:cNvPr id="1265666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5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0EF6B6-9EE0-48C0-8A1F-E2FD2D36CCF6}" type="slidenum">
              <a:rPr lang="en-US"/>
              <a:pPr/>
              <a:t>8</a:t>
            </a:fld>
            <a:endParaRPr lang="en-US"/>
          </a:p>
        </p:txBody>
      </p:sp>
      <p:sp>
        <p:nvSpPr>
          <p:cNvPr id="1267714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7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06DACC-F582-4CD6-9613-5D85310E4082}" type="slidenum">
              <a:rPr lang="en-US"/>
              <a:pPr/>
              <a:t>9</a:t>
            </a:fld>
            <a:endParaRPr lang="en-US"/>
          </a:p>
        </p:txBody>
      </p:sp>
      <p:sp>
        <p:nvSpPr>
          <p:cNvPr id="1251330" name="Rectangle 2"/>
          <p:cNvSpPr>
            <a:spLocks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1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AF4472-5D30-49B5-B037-EE1DA1F9C846}" type="slidenum">
              <a:rPr lang="en-US"/>
              <a:pPr/>
              <a:t>23</a:t>
            </a:fld>
            <a:endParaRPr lang="en-US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800" b="1"/>
              <a:t>Bus</a:t>
            </a:r>
          </a:p>
          <a:p>
            <a:pPr>
              <a:lnSpc>
                <a:spcPct val="80000"/>
              </a:lnSpc>
            </a:pPr>
            <a:r>
              <a:rPr lang="en-US" sz="800"/>
              <a:t>Bus networks (not to be confused with the </a:t>
            </a:r>
            <a:r>
              <a:rPr lang="en-US" sz="800" i="1"/>
              <a:t>system bus</a:t>
            </a:r>
            <a:r>
              <a:rPr lang="en-US" sz="800"/>
              <a:t> of a computer) use a common </a:t>
            </a:r>
            <a:r>
              <a:rPr lang="en-US" sz="800" i="1"/>
              <a:t>backbone</a:t>
            </a:r>
            <a:r>
              <a:rPr lang="en-US" sz="800"/>
              <a:t> to connect all devices. A single cable, the backbone functions as a shared communication medium, that devices attach or </a:t>
            </a:r>
            <a:r>
              <a:rPr lang="en-US" sz="800" i="1"/>
              <a:t>tap</a:t>
            </a:r>
            <a:r>
              <a:rPr lang="en-US" sz="800"/>
              <a:t> into with an </a:t>
            </a:r>
            <a:r>
              <a:rPr lang="en-US" sz="800" i="1"/>
              <a:t>interface connector</a:t>
            </a:r>
            <a:r>
              <a:rPr lang="en-US" sz="800"/>
              <a:t>. A device wanting to communicate with another device on the network sends a </a:t>
            </a:r>
            <a:r>
              <a:rPr lang="en-US" sz="800" i="1"/>
              <a:t>broadcast</a:t>
            </a:r>
            <a:r>
              <a:rPr lang="en-US" sz="800"/>
              <a:t> message onto the wire that all other devices see, but only the intended recipient actually accepts and processes the message. </a:t>
            </a:r>
            <a:endParaRPr lang="en-US" sz="800">
              <a:hlinkClick r:id="rId3"/>
            </a:endParaRPr>
          </a:p>
          <a:p>
            <a:pPr>
              <a:lnSpc>
                <a:spcPct val="80000"/>
              </a:lnSpc>
            </a:pPr>
            <a:r>
              <a:rPr lang="en-US" sz="800">
                <a:hlinkClick r:id="rId3"/>
              </a:rPr>
              <a:t>Ethernet</a:t>
            </a:r>
            <a:r>
              <a:rPr lang="en-US" sz="800"/>
              <a:t> bus topologies are relatively easy to install and don't require much cabling compared to the alternatives. 10Base-2 ("ThinNet") and 10Base-5 ("ThickNet") both were popular Ethernet cabling options years ago. However, bus networks work best with a limited number of devices. If more than a few dozen computers are added to a bus, performance problems will likely result. In addition, if the backbone cable fails, the entire network effectively becomes unusable. </a:t>
            </a:r>
          </a:p>
          <a:p>
            <a:pPr>
              <a:lnSpc>
                <a:spcPct val="80000"/>
              </a:lnSpc>
            </a:pPr>
            <a:r>
              <a:rPr lang="en-US" sz="800"/>
              <a:t>communication purposes. All messages travel through a ring in the same direction (effectively either "clockwise" or "counterclockwise"). A failure in any cable or device breaks the loop and can take down the entire network. </a:t>
            </a:r>
          </a:p>
          <a:p>
            <a:pPr>
              <a:lnSpc>
                <a:spcPct val="80000"/>
              </a:lnSpc>
            </a:pPr>
            <a:r>
              <a:rPr lang="en-US" sz="800"/>
              <a:t>To implement a ring network, one typically uses FDDI, </a:t>
            </a:r>
            <a:r>
              <a:rPr lang="en-US" sz="800">
                <a:hlinkClick r:id="rId4"/>
              </a:rPr>
              <a:t>SONET</a:t>
            </a:r>
            <a:r>
              <a:rPr lang="en-US" sz="800"/>
              <a:t>, or Token Ring technology. Rings are found in some office buildings or school campuses. </a:t>
            </a:r>
          </a:p>
          <a:p>
            <a:pPr>
              <a:lnSpc>
                <a:spcPct val="80000"/>
              </a:lnSpc>
            </a:pPr>
            <a:endParaRPr lang="en-US" sz="800" b="1"/>
          </a:p>
          <a:p>
            <a:pPr>
              <a:lnSpc>
                <a:spcPct val="80000"/>
              </a:lnSpc>
            </a:pPr>
            <a:r>
              <a:rPr lang="en-US" sz="800" b="1"/>
              <a:t>Star</a:t>
            </a:r>
          </a:p>
          <a:p>
            <a:pPr>
              <a:lnSpc>
                <a:spcPct val="80000"/>
              </a:lnSpc>
            </a:pPr>
            <a:r>
              <a:rPr lang="en-US" sz="800"/>
              <a:t>Many home networks use the star topology. A star network features a central connection point called a "hub" that may be an actual </a:t>
            </a:r>
            <a:r>
              <a:rPr lang="en-US" sz="800">
                <a:hlinkClick r:id="rId5"/>
              </a:rPr>
              <a:t>hub</a:t>
            </a:r>
            <a:r>
              <a:rPr lang="en-US" sz="800"/>
              <a:t> or a </a:t>
            </a:r>
            <a:r>
              <a:rPr lang="en-US" sz="800" i="1"/>
              <a:t>switch</a:t>
            </a:r>
            <a:r>
              <a:rPr lang="en-US" sz="800"/>
              <a:t>. Devices typically connect to the hub with Unshielded Twisted Pair (UTP) Etherne</a:t>
            </a:r>
          </a:p>
          <a:p>
            <a:pPr>
              <a:lnSpc>
                <a:spcPct val="80000"/>
              </a:lnSpc>
            </a:pPr>
            <a:r>
              <a:rPr lang="en-US" sz="800"/>
              <a:t>Compared to the bus topology, a star network generally requires more cable, but a failure in any star network cable will only take down one computer's network access and not the entire LAN. (If the hub fails, however, the entire network also fails.) </a:t>
            </a:r>
            <a:endParaRPr lang="en-US" sz="800" b="1"/>
          </a:p>
          <a:p>
            <a:pPr>
              <a:lnSpc>
                <a:spcPct val="80000"/>
              </a:lnSpc>
            </a:pPr>
            <a:r>
              <a:rPr lang="en-US" sz="800" b="1"/>
              <a:t>Tree</a:t>
            </a:r>
          </a:p>
          <a:p>
            <a:pPr>
              <a:lnSpc>
                <a:spcPct val="80000"/>
              </a:lnSpc>
            </a:pPr>
            <a:r>
              <a:rPr lang="en-US" sz="800"/>
              <a:t>Tree topologies integrate multiple star topologies together onto a bus. In its simplest form, only hub devices connect directly to the tree bus, and each hub functions as the "root" of a tree of devices. This bus/star hybrid approach supports future expandability of the network much better than a bus (limited in the number of devices due to the broadcast traffic it generates) or a star (limited by the number of hub </a:t>
            </a:r>
            <a:r>
              <a:rPr lang="en-US" sz="800">
                <a:hlinkClick r:id="rId6"/>
              </a:rPr>
              <a:t>ports</a:t>
            </a:r>
            <a:r>
              <a:rPr lang="en-US" sz="800"/>
              <a:t>) alone. </a:t>
            </a:r>
            <a:endParaRPr lang="en-US" sz="800" b="1"/>
          </a:p>
          <a:p>
            <a:pPr>
              <a:lnSpc>
                <a:spcPct val="80000"/>
              </a:lnSpc>
            </a:pPr>
            <a:r>
              <a:rPr lang="en-US" sz="800" b="1"/>
              <a:t>Mesh</a:t>
            </a:r>
          </a:p>
          <a:p>
            <a:pPr>
              <a:lnSpc>
                <a:spcPct val="80000"/>
              </a:lnSpc>
            </a:pPr>
            <a:r>
              <a:rPr lang="en-US" sz="800"/>
              <a:t>Mesh topologies involve the concept of </a:t>
            </a:r>
            <a:r>
              <a:rPr lang="en-US" sz="800" i="1"/>
              <a:t>routes</a:t>
            </a:r>
            <a:r>
              <a:rPr lang="en-US" sz="800"/>
              <a:t>. Unlike each of the previous topologies, messages sent on a mesh network can take any of several possible paths from source to destination. (Recall that in a ring, although two cable paths exist, messages can only travel in one direction.) Some WANs, like the Internet, employ mesh routing.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11/24/2010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twitter.com/IPv4Countdown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 to Networks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Collection of interconnected Devices</a:t>
            </a:r>
          </a:p>
          <a:p>
            <a:endParaRPr lang="en-GB" dirty="0" smtClean="0"/>
          </a:p>
          <a:p>
            <a:r>
              <a:rPr lang="en-GB" dirty="0" smtClean="0"/>
              <a:t>Nodes</a:t>
            </a:r>
          </a:p>
          <a:p>
            <a:endParaRPr lang="en-GB" dirty="0" smtClean="0"/>
          </a:p>
          <a:p>
            <a:r>
              <a:rPr lang="en-GB" dirty="0" smtClean="0"/>
              <a:t>Cables/Medium</a:t>
            </a:r>
          </a:p>
          <a:p>
            <a:endParaRPr lang="en-GB" dirty="0" smtClean="0"/>
          </a:p>
          <a:p>
            <a:r>
              <a:rPr lang="en-GB" dirty="0" smtClean="0"/>
              <a:t>Protocols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We Have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Share</a:t>
            </a:r>
          </a:p>
          <a:p>
            <a:pPr lvl="1"/>
            <a:r>
              <a:rPr lang="en-GB" dirty="0" smtClean="0"/>
              <a:t>Info</a:t>
            </a:r>
          </a:p>
          <a:p>
            <a:pPr lvl="1"/>
            <a:r>
              <a:rPr lang="en-GB" dirty="0" smtClean="0"/>
              <a:t>Devices</a:t>
            </a:r>
          </a:p>
          <a:p>
            <a:pPr lvl="1"/>
            <a:r>
              <a:rPr lang="en-GB" dirty="0" smtClean="0"/>
              <a:t>Resources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can use them for</a:t>
            </a:r>
          </a:p>
          <a:p>
            <a:pPr lvl="1"/>
            <a:r>
              <a:rPr lang="en-GB" dirty="0" smtClean="0"/>
              <a:t>VoIP</a:t>
            </a:r>
          </a:p>
          <a:p>
            <a:pPr lvl="1"/>
            <a:r>
              <a:rPr lang="en-GB" dirty="0" smtClean="0"/>
              <a:t>Data</a:t>
            </a:r>
          </a:p>
          <a:p>
            <a:pPr lvl="1"/>
            <a:r>
              <a:rPr lang="en-GB" dirty="0" smtClean="0"/>
              <a:t>Media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Networks Impact Daily Life</a:t>
            </a:r>
          </a:p>
        </p:txBody>
      </p:sp>
      <p:sp>
        <p:nvSpPr>
          <p:cNvPr id="1013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219200"/>
            <a:ext cx="7940675" cy="5076825"/>
          </a:xfrm>
        </p:spPr>
        <p:txBody>
          <a:bodyPr/>
          <a:lstStyle/>
          <a:p>
            <a:r>
              <a:rPr lang="en-US" dirty="0" smtClean="0"/>
              <a:t>We have benefits </a:t>
            </a:r>
            <a:r>
              <a:rPr lang="en-US" dirty="0"/>
              <a:t>of instantaneous communication and how it supports and improves our lives.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13772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630153"/>
            <a:ext cx="7239000" cy="422784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Networks Impact Daily Life</a:t>
            </a:r>
          </a:p>
        </p:txBody>
      </p:sp>
      <p:sp>
        <p:nvSpPr>
          <p:cNvPr id="1260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47800"/>
            <a:ext cx="7788275" cy="50768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dirty="0" smtClean="0"/>
              <a:t>Communication </a:t>
            </a:r>
            <a:r>
              <a:rPr lang="en-US" dirty="0"/>
              <a:t>media such as, IM, Wikis , Blogs, Podcasting, and Collaboration Tools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dirty="0"/>
              <a:t>Instant messaging</a:t>
            </a:r>
          </a:p>
          <a:p>
            <a:pPr lvl="2">
              <a:lnSpc>
                <a:spcPct val="85000"/>
              </a:lnSpc>
              <a:buFontTx/>
              <a:buChar char="•"/>
            </a:pPr>
            <a:r>
              <a:rPr lang="en-US" dirty="0"/>
              <a:t>Real time communication 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/>
              <a:t>between 2 or more 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/>
              <a:t>people based on typed text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dirty="0"/>
              <a:t>Weblogs (Blogs)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/>
              <a:t>Web pages created 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/>
              <a:t>by an individual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dirty="0"/>
              <a:t>Podcasting</a:t>
            </a:r>
          </a:p>
          <a:p>
            <a:pPr lvl="2">
              <a:lnSpc>
                <a:spcPct val="85000"/>
              </a:lnSpc>
              <a:buFontTx/>
              <a:buChar char="•"/>
            </a:pPr>
            <a:r>
              <a:rPr lang="en-US" dirty="0"/>
              <a:t>Website that contains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 smtClean="0"/>
              <a:t>audio </a:t>
            </a:r>
            <a:r>
              <a:rPr lang="en-US" dirty="0"/>
              <a:t>files available</a:t>
            </a:r>
          </a:p>
          <a:p>
            <a:pPr lvl="2">
              <a:lnSpc>
                <a:spcPct val="85000"/>
              </a:lnSpc>
              <a:buNone/>
            </a:pPr>
            <a:r>
              <a:rPr lang="en-US" dirty="0"/>
              <a:t> for downloading</a:t>
            </a:r>
          </a:p>
          <a:p>
            <a:pPr lvl="1">
              <a:lnSpc>
                <a:spcPct val="85000"/>
              </a:lnSpc>
            </a:pPr>
            <a:endParaRPr lang="en-US" dirty="0"/>
          </a:p>
          <a:p>
            <a:pPr>
              <a:lnSpc>
                <a:spcPct val="85000"/>
              </a:lnSpc>
            </a:pPr>
            <a:endParaRPr lang="en-US" sz="2800" dirty="0"/>
          </a:p>
        </p:txBody>
      </p:sp>
      <p:pic>
        <p:nvPicPr>
          <p:cNvPr id="12605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0050" y="4757738"/>
            <a:ext cx="2373313" cy="1711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12605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19663" y="2711450"/>
            <a:ext cx="1717675" cy="37290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126055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0838" y="2452688"/>
            <a:ext cx="2443162" cy="22574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Networks Impact Daily Life</a:t>
            </a:r>
          </a:p>
        </p:txBody>
      </p:sp>
      <p:sp>
        <p:nvSpPr>
          <p:cNvPr id="1262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dirty="0" smtClean="0"/>
              <a:t>We use </a:t>
            </a:r>
            <a:r>
              <a:rPr lang="en-US" dirty="0"/>
              <a:t>information networks to share and collaborate improves teaching and learning</a:t>
            </a:r>
          </a:p>
          <a:p>
            <a:endParaRPr lang="en-US" sz="2800" dirty="0"/>
          </a:p>
        </p:txBody>
      </p:sp>
      <p:pic>
        <p:nvPicPr>
          <p:cNvPr id="12625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832" y="2438400"/>
            <a:ext cx="8846768" cy="4419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46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Networks Impact Daily Life</a:t>
            </a:r>
          </a:p>
        </p:txBody>
      </p:sp>
      <p:sp>
        <p:nvSpPr>
          <p:cNvPr id="1264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dirty="0" smtClean="0"/>
              <a:t>Communication </a:t>
            </a:r>
            <a:r>
              <a:rPr lang="en-US" dirty="0"/>
              <a:t>over a network changes the way we work</a:t>
            </a:r>
          </a:p>
        </p:txBody>
      </p:sp>
      <p:pic>
        <p:nvPicPr>
          <p:cNvPr id="12646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2395316"/>
            <a:ext cx="7772400" cy="446268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6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Networks Impact Daily Life</a:t>
            </a:r>
          </a:p>
        </p:txBody>
      </p:sp>
      <p:sp>
        <p:nvSpPr>
          <p:cNvPr id="1266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dirty="0" smtClean="0"/>
              <a:t>Communication </a:t>
            </a:r>
            <a:r>
              <a:rPr lang="en-US" dirty="0"/>
              <a:t>over a network supports the way we play</a:t>
            </a:r>
            <a:endParaRPr lang="en-US" sz="2800" dirty="0"/>
          </a:p>
        </p:txBody>
      </p:sp>
      <p:pic>
        <p:nvPicPr>
          <p:cNvPr id="12666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2342498"/>
            <a:ext cx="7239000" cy="451550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/>
              <a:t>Data Networking Role, Components, and Challenges</a:t>
            </a:r>
          </a:p>
        </p:txBody>
      </p:sp>
      <p:sp>
        <p:nvSpPr>
          <p:cNvPr id="1250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/>
              <a:t>Basic characteristics of communication</a:t>
            </a:r>
          </a:p>
          <a:p>
            <a:pPr lvl="1">
              <a:buFontTx/>
              <a:buChar char="–"/>
            </a:pPr>
            <a:r>
              <a:rPr lang="en-US"/>
              <a:t>Rules or agreements are 1</a:t>
            </a:r>
            <a:r>
              <a:rPr lang="en-US" baseline="30000"/>
              <a:t>st</a:t>
            </a:r>
            <a:r>
              <a:rPr lang="en-US"/>
              <a:t> established</a:t>
            </a:r>
          </a:p>
          <a:p>
            <a:pPr lvl="1">
              <a:buFontTx/>
              <a:buChar char="–"/>
            </a:pPr>
            <a:r>
              <a:rPr lang="en-US"/>
              <a:t>Important information may need to be repeated</a:t>
            </a:r>
          </a:p>
          <a:p>
            <a:pPr lvl="1">
              <a:buFontTx/>
              <a:buChar char="–"/>
            </a:pPr>
            <a:r>
              <a:rPr lang="en-US"/>
              <a:t>Various modes of communication may impact the effectiveness of getting the message across.</a:t>
            </a:r>
          </a:p>
        </p:txBody>
      </p:sp>
      <p:pic>
        <p:nvPicPr>
          <p:cNvPr id="125030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9800" y="3654400"/>
            <a:ext cx="4173538" cy="3203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2 Minuit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Sputnik 1957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Arpanet 1969</a:t>
            </a:r>
          </a:p>
          <a:p>
            <a:endParaRPr lang="en-GB" dirty="0" smtClean="0"/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Public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access became available in 1992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Chaos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8600" y="1833563"/>
            <a:ext cx="4001487" cy="289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of the Internet</a:t>
            </a:r>
            <a:endParaRPr lang="en-GB" dirty="0"/>
          </a:p>
        </p:txBody>
      </p:sp>
      <p:pic>
        <p:nvPicPr>
          <p:cNvPr id="14338" name="Picture 2" descr="http://depts.alverno.edu/cil/mod1/webtutorial/images/web-connect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259" y="1224984"/>
            <a:ext cx="8612941" cy="56330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91FB3A9-7E47-4B3C-841B-BFCCCF50D555}" type="slidenum">
              <a:rPr lang="en-US"/>
              <a:pPr/>
              <a:t>12</a:t>
            </a:fld>
            <a:endParaRPr lang="en-US"/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323850" y="2008188"/>
            <a:ext cx="5314950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  <a:cs typeface="Times New Roman" pitchFamily="18" charset="0"/>
              </a:rPr>
              <a:t>In January </a:t>
            </a:r>
            <a:r>
              <a:rPr lang="en-GB" sz="2800" b="1">
                <a:latin typeface="Times New Roman" pitchFamily="18" charset="0"/>
                <a:cs typeface="Times New Roman" pitchFamily="18" charset="0"/>
              </a:rPr>
              <a:t>1983</a:t>
            </a:r>
            <a:r>
              <a:rPr lang="en-GB" sz="2800">
                <a:latin typeface="Times New Roman" pitchFamily="18" charset="0"/>
                <a:cs typeface="Times New Roman" pitchFamily="18" charset="0"/>
              </a:rPr>
              <a:t> the TCP/IP protocol became the only official protocol on the ARPANET.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sz="28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  <a:cs typeface="Times New Roman" pitchFamily="18" charset="0"/>
              </a:rPr>
              <a:t>Developed by a group headed by Vinton Cerf from Stanford and Bob Kahn from DARPA. 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sz="28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  <a:cs typeface="Times New Roman" pitchFamily="18" charset="0"/>
              </a:rPr>
              <a:t>Allows diverse computer networks to interconnect and communicate with each other. </a:t>
            </a:r>
          </a:p>
        </p:txBody>
      </p:sp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3" cstate="print"/>
          <a:srcRect l="7813" t="24228" r="75781" b="34967"/>
          <a:stretch>
            <a:fillRect/>
          </a:stretch>
        </p:blipFill>
        <p:spPr bwMode="auto">
          <a:xfrm>
            <a:off x="5768975" y="1687348"/>
            <a:ext cx="2689225" cy="486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TCP/IP</a:t>
            </a:r>
            <a:endParaRPr kumimoji="0" lang="en-GB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D91D07-CB3A-46F3-9BA1-E18456FDCD1B}" type="slidenum">
              <a:rPr lang="en-US"/>
              <a:pPr/>
              <a:t>13</a:t>
            </a:fld>
            <a:endParaRPr lang="en-US"/>
          </a:p>
        </p:txBody>
      </p:sp>
      <p:sp>
        <p:nvSpPr>
          <p:cNvPr id="19460" name="Rectangle 3"/>
          <p:cNvSpPr>
            <a:spLocks noChangeArrowheads="1"/>
          </p:cNvSpPr>
          <p:nvPr/>
        </p:nvSpPr>
        <p:spPr bwMode="auto">
          <a:xfrm>
            <a:off x="539750" y="1676400"/>
            <a:ext cx="7772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400">
                <a:latin typeface="Times New Roman" pitchFamily="18" charset="0"/>
                <a:cs typeface="Times New Roman" pitchFamily="18" charset="0"/>
              </a:rPr>
              <a:t>In 1991 Tim Berners Lee working at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CERN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 in Switzerland proposed a method of sharing information on an internet by using documents that contained Hypertext links (Hypertext Markup Language (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HTML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)). 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Blip>
                <a:blip r:embed="rId2"/>
              </a:buBlip>
            </a:pPr>
            <a:endParaRPr lang="en-GB" sz="24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Blip>
                <a:blip r:embed="rId2"/>
              </a:buBlip>
            </a:pPr>
            <a:endParaRPr lang="en-GB" sz="28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Blip>
                <a:blip r:embed="rId2"/>
              </a:buBlip>
            </a:pPr>
            <a:endParaRPr lang="en-GB" sz="28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Blip>
                <a:blip r:embed="rId2"/>
              </a:buBlip>
            </a:pPr>
            <a:endParaRPr lang="en-GB" sz="280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400">
                <a:latin typeface="Times New Roman" pitchFamily="18" charset="0"/>
                <a:cs typeface="Times New Roman" pitchFamily="18" charset="0"/>
              </a:rPr>
              <a:t>This application became known as the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orld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ide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eb or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 for short.</a:t>
            </a:r>
          </a:p>
        </p:txBody>
      </p:sp>
      <p:pic>
        <p:nvPicPr>
          <p:cNvPr id="19461" name="Picture 4" descr="Tim, Robert and Ted">
            <a:hlinkClick r:id="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3213100"/>
            <a:ext cx="3622675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 descr="timb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9788" y="3213100"/>
            <a:ext cx="914400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1991</a:t>
            </a:r>
            <a:r>
              <a:rPr kumimoji="0" lang="en-GB" sz="4100" b="1" i="0" u="none" strike="noStrike" kern="1200" cap="none" spc="0" normalizeH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HTML and the WWW</a:t>
            </a:r>
            <a:endParaRPr kumimoji="0" lang="en-GB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Soon all this became the internet as we know it</a:t>
            </a:r>
          </a:p>
          <a:p>
            <a:endParaRPr lang="en-GB" dirty="0" smtClean="0"/>
          </a:p>
          <a:p>
            <a:r>
              <a:rPr lang="en-GB" dirty="0" smtClean="0"/>
              <a:t>All nodes on the internet must have an IP address</a:t>
            </a:r>
          </a:p>
          <a:p>
            <a:endParaRPr lang="en-GB" dirty="0" smtClean="0"/>
          </a:p>
          <a:p>
            <a:r>
              <a:rPr lang="en-GB" dirty="0" smtClean="0"/>
              <a:t>Also Run the TCP protocol stack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IP4 Address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192.168.1.1 </a:t>
            </a:r>
          </a:p>
          <a:p>
            <a:endParaRPr lang="en-GB" dirty="0" smtClean="0"/>
          </a:p>
          <a:p>
            <a:r>
              <a:rPr lang="en-GB" dirty="0" smtClean="0"/>
              <a:t>11000000.10101000.00000001.00000001</a:t>
            </a:r>
          </a:p>
          <a:p>
            <a:endParaRPr lang="en-GB" dirty="0" smtClean="0"/>
          </a:p>
          <a:p>
            <a:r>
              <a:rPr lang="en-GB" dirty="0" smtClean="0"/>
              <a:t>2</a:t>
            </a:r>
            <a:r>
              <a:rPr lang="en-GB" baseline="30000" dirty="0" smtClean="0"/>
              <a:t>32  </a:t>
            </a:r>
            <a:r>
              <a:rPr lang="en-GB" dirty="0" smtClean="0"/>
              <a:t>(approximately 4.3 billion) = 4300000000</a:t>
            </a:r>
          </a:p>
          <a:p>
            <a:endParaRPr lang="en-GB" dirty="0" smtClean="0"/>
          </a:p>
          <a:p>
            <a:r>
              <a:rPr lang="en-GB" dirty="0" smtClean="0"/>
              <a:t>All Nodes on a network need an IP</a:t>
            </a:r>
          </a:p>
          <a:p>
            <a:endParaRPr lang="en-GB" dirty="0" smtClean="0"/>
          </a:p>
          <a:p>
            <a:r>
              <a:rPr lang="en-GB" dirty="0" smtClean="0"/>
              <a:t>Printer, Computer, Server, Default Gateway</a:t>
            </a:r>
          </a:p>
          <a:p>
            <a:endParaRPr lang="en-GB" dirty="0" smtClean="0"/>
          </a:p>
          <a:p>
            <a:r>
              <a:rPr lang="en-GB" dirty="0" smtClean="0"/>
              <a:t>DHCP or Static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IP4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http://twitter.com/IPv4Countdown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IP6 Address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2001:0db8:85a3:0000:0000:8a2e:0370:7334.</a:t>
            </a:r>
          </a:p>
          <a:p>
            <a:endParaRPr lang="en-GB" dirty="0" smtClean="0"/>
          </a:p>
          <a:p>
            <a:r>
              <a:rPr lang="en-GB" dirty="0" smtClean="0"/>
              <a:t>IP6 addresses available</a:t>
            </a:r>
          </a:p>
          <a:p>
            <a:endParaRPr lang="en-GB" dirty="0" smtClean="0"/>
          </a:p>
          <a:p>
            <a:r>
              <a:rPr lang="en-GB" dirty="0" smtClean="0"/>
              <a:t>340,282,366,920,938,463,463,374,607,431,768,211,456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TCP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Delivers packets</a:t>
            </a:r>
          </a:p>
          <a:p>
            <a:endParaRPr lang="en-GB" dirty="0" smtClean="0"/>
          </a:p>
          <a:p>
            <a:r>
              <a:rPr lang="en-GB" dirty="0" smtClean="0"/>
              <a:t>Asks for retransmission</a:t>
            </a:r>
          </a:p>
          <a:p>
            <a:endParaRPr lang="en-GB" dirty="0" smtClean="0"/>
          </a:p>
          <a:p>
            <a:r>
              <a:rPr lang="en-GB" dirty="0" smtClean="0"/>
              <a:t>Keeps an eye on conversations</a:t>
            </a:r>
          </a:p>
          <a:p>
            <a:endParaRPr lang="en-GB" dirty="0" smtClean="0"/>
          </a:p>
          <a:p>
            <a:r>
              <a:rPr lang="en-GB" dirty="0" smtClean="0"/>
              <a:t>Which layer 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Connecting to the 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ISP</a:t>
            </a:r>
          </a:p>
          <a:p>
            <a:endParaRPr lang="en-GB" dirty="0" smtClean="0"/>
          </a:p>
          <a:p>
            <a:r>
              <a:rPr lang="en-GB" dirty="0" smtClean="0"/>
              <a:t>Modem</a:t>
            </a:r>
          </a:p>
          <a:p>
            <a:endParaRPr lang="en-GB" dirty="0" smtClean="0"/>
          </a:p>
          <a:p>
            <a:r>
              <a:rPr lang="en-GB" dirty="0" smtClean="0"/>
              <a:t>Network Card</a:t>
            </a:r>
          </a:p>
          <a:p>
            <a:endParaRPr lang="en-GB" dirty="0" smtClean="0"/>
          </a:p>
          <a:p>
            <a:r>
              <a:rPr lang="en-GB" dirty="0" smtClean="0"/>
              <a:t>Web Browser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WWW or Internet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refer to WWW and the Internet as the same</a:t>
            </a:r>
          </a:p>
          <a:p>
            <a:endParaRPr lang="en-GB" dirty="0" smtClean="0"/>
          </a:p>
          <a:p>
            <a:r>
              <a:rPr lang="en-GB" dirty="0" smtClean="0"/>
              <a:t>Gopher Sites</a:t>
            </a:r>
          </a:p>
          <a:p>
            <a:endParaRPr lang="en-GB" dirty="0" smtClean="0"/>
          </a:p>
          <a:p>
            <a:r>
              <a:rPr lang="en-GB" dirty="0" smtClean="0"/>
              <a:t>Email</a:t>
            </a:r>
          </a:p>
          <a:p>
            <a:endParaRPr lang="en-GB" dirty="0" smtClean="0"/>
          </a:p>
          <a:p>
            <a:r>
              <a:rPr lang="en-GB" dirty="0" smtClean="0"/>
              <a:t>FTP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 </a:t>
            </a:r>
          </a:p>
          <a:p>
            <a:r>
              <a:rPr lang="en-GB" dirty="0" smtClean="0"/>
              <a:t>Hierarchical </a:t>
            </a:r>
          </a:p>
          <a:p>
            <a:r>
              <a:rPr lang="en-GB" dirty="0" smtClean="0"/>
              <a:t>Ring</a:t>
            </a:r>
          </a:p>
          <a:p>
            <a:r>
              <a:rPr lang="en-GB" dirty="0" smtClean="0"/>
              <a:t>Tree</a:t>
            </a:r>
          </a:p>
          <a:p>
            <a:r>
              <a:rPr lang="en-GB" dirty="0" smtClean="0"/>
              <a:t>Star</a:t>
            </a:r>
          </a:p>
          <a:p>
            <a:r>
              <a:rPr lang="en-GB" dirty="0" smtClean="0"/>
              <a:t>Extended star</a:t>
            </a:r>
          </a:p>
          <a:p>
            <a:r>
              <a:rPr lang="en-GB" dirty="0" smtClean="0"/>
              <a:t>Mesh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Network Topologies</a:t>
            </a:r>
            <a:endParaRPr lang="en-US"/>
          </a:p>
        </p:txBody>
      </p:sp>
      <p:graphicFrame>
        <p:nvGraphicFramePr>
          <p:cNvPr id="53252" name="Object 4"/>
          <p:cNvGraphicFramePr>
            <a:graphicFrameLocks noChangeAspect="1"/>
          </p:cNvGraphicFramePr>
          <p:nvPr>
            <p:ph idx="1"/>
          </p:nvPr>
        </p:nvGraphicFramePr>
        <p:xfrm>
          <a:off x="357832" y="1371600"/>
          <a:ext cx="8252768" cy="5441965"/>
        </p:xfrm>
        <a:graphic>
          <a:graphicData uri="http://schemas.openxmlformats.org/presentationml/2006/ole">
            <p:oleObj spid="_x0000_s2050" name="Bitmap Image" r:id="rId4" imgW="5571429" imgH="382857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Wire Speeds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10Mbs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100Mbs</a:t>
            </a:r>
          </a:p>
          <a:p>
            <a:endParaRPr lang="en-GB" dirty="0" smtClean="0"/>
          </a:p>
          <a:p>
            <a:r>
              <a:rPr lang="en-GB" dirty="0" smtClean="0"/>
              <a:t>1000Mbs or 1Gbs</a:t>
            </a:r>
          </a:p>
          <a:p>
            <a:endParaRPr lang="en-GB" dirty="0" smtClean="0"/>
          </a:p>
          <a:p>
            <a:r>
              <a:rPr lang="en-GB" dirty="0" smtClean="0"/>
              <a:t>10000Mbs or 10Gbs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Wireless Speeds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802.11a – 54Mbps</a:t>
            </a:r>
          </a:p>
          <a:p>
            <a:endParaRPr lang="en-US" dirty="0" smtClean="0"/>
          </a:p>
          <a:p>
            <a:r>
              <a:rPr lang="en-US" dirty="0" smtClean="0"/>
              <a:t>802.11b – 11Mbs</a:t>
            </a:r>
          </a:p>
          <a:p>
            <a:endParaRPr lang="en-US" dirty="0" smtClean="0"/>
          </a:p>
          <a:p>
            <a:r>
              <a:rPr lang="en-US" dirty="0" smtClean="0"/>
              <a:t>802.11g - </a:t>
            </a:r>
            <a:r>
              <a:rPr lang="en-GB" dirty="0" smtClean="0"/>
              <a:t>54Mbs</a:t>
            </a:r>
          </a:p>
          <a:p>
            <a:endParaRPr lang="en-US" dirty="0" smtClean="0"/>
          </a:p>
          <a:p>
            <a:r>
              <a:rPr lang="en-US" dirty="0" smtClean="0"/>
              <a:t>802.11n - 100Mbps – 200 Mbps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WAN Speeds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MBs</a:t>
            </a:r>
            <a:r>
              <a:rPr lang="en-GB" dirty="0" smtClean="0"/>
              <a:t> or </a:t>
            </a:r>
            <a:r>
              <a:rPr lang="en-GB" dirty="0" err="1" smtClean="0"/>
              <a:t>Mbs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Hub </a:t>
            </a:r>
          </a:p>
          <a:p>
            <a:endParaRPr lang="en-GB" dirty="0" smtClean="0"/>
          </a:p>
          <a:p>
            <a:r>
              <a:rPr lang="en-GB" dirty="0" smtClean="0"/>
              <a:t>Router</a:t>
            </a:r>
          </a:p>
          <a:p>
            <a:endParaRPr lang="en-GB" dirty="0" smtClean="0"/>
          </a:p>
          <a:p>
            <a:r>
              <a:rPr lang="en-GB" dirty="0" smtClean="0"/>
              <a:t>Switch</a:t>
            </a:r>
          </a:p>
          <a:p>
            <a:endParaRPr lang="en-GB" dirty="0" smtClean="0"/>
          </a:p>
          <a:p>
            <a:r>
              <a:rPr lang="en-GB" dirty="0" smtClean="0"/>
              <a:t>Repeater</a:t>
            </a:r>
          </a:p>
          <a:p>
            <a:endParaRPr lang="en-GB" dirty="0" smtClean="0"/>
          </a:p>
          <a:p>
            <a:r>
              <a:rPr lang="en-GB" dirty="0" smtClean="0"/>
              <a:t>Network Card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Basically put it all together </a:t>
            </a:r>
          </a:p>
          <a:p>
            <a:endParaRPr lang="en-GB" dirty="0" smtClean="0"/>
          </a:p>
          <a:p>
            <a:r>
              <a:rPr lang="en-GB" dirty="0" smtClean="0"/>
              <a:t>And you have a network</a:t>
            </a:r>
          </a:p>
          <a:p>
            <a:endParaRPr lang="en-GB" dirty="0" smtClean="0"/>
          </a:p>
          <a:p>
            <a:r>
              <a:rPr lang="en-GB" dirty="0" smtClean="0"/>
              <a:t>Simple as that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Generic Network</a:t>
            </a:r>
            <a:endParaRPr lang="en-GB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19200"/>
            <a:ext cx="9087035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308</TotalTime>
  <Words>984</Words>
  <Application>Microsoft Office PowerPoint</Application>
  <PresentationFormat>On-screen Show (4:3)</PresentationFormat>
  <Paragraphs>197</Paragraphs>
  <Slides>30</Slides>
  <Notes>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2" baseType="lpstr">
      <vt:lpstr>Apex</vt:lpstr>
      <vt:lpstr>Bitmap Image</vt:lpstr>
      <vt:lpstr>Intro to Networks</vt:lpstr>
      <vt:lpstr>What is a Network</vt:lpstr>
      <vt:lpstr>Why do We Have Networks</vt:lpstr>
      <vt:lpstr>How Networks Impact Daily Life</vt:lpstr>
      <vt:lpstr>How Networks Impact Daily Life</vt:lpstr>
      <vt:lpstr>How Networks Impact Daily Life</vt:lpstr>
      <vt:lpstr>How Networks Impact Daily Life</vt:lpstr>
      <vt:lpstr>How Networks Impact Daily Life</vt:lpstr>
      <vt:lpstr>Data Networking Role, Components, and Challenges</vt:lpstr>
      <vt:lpstr> 2 Minuit History</vt:lpstr>
      <vt:lpstr>Growth of the Internet</vt:lpstr>
      <vt:lpstr>Slide 12</vt:lpstr>
      <vt:lpstr>Slide 13</vt:lpstr>
      <vt:lpstr>Internet</vt:lpstr>
      <vt:lpstr>IP4 Address</vt:lpstr>
      <vt:lpstr>IP4 Problem</vt:lpstr>
      <vt:lpstr>IP6 Address</vt:lpstr>
      <vt:lpstr>TCP</vt:lpstr>
      <vt:lpstr>Connecting to the Internet</vt:lpstr>
      <vt:lpstr>WWW or Internet</vt:lpstr>
      <vt:lpstr>Networks</vt:lpstr>
      <vt:lpstr>Networks Types</vt:lpstr>
      <vt:lpstr>Network Topologies</vt:lpstr>
      <vt:lpstr>Wire Speeds </vt:lpstr>
      <vt:lpstr>Wireless Speeds</vt:lpstr>
      <vt:lpstr>WAN Speeds</vt:lpstr>
      <vt:lpstr>Devices</vt:lpstr>
      <vt:lpstr>Build a Network</vt:lpstr>
      <vt:lpstr>Generic Network</vt:lpstr>
      <vt:lpstr>Questions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 to Networks</dc:title>
  <dc:creator/>
  <cp:lastModifiedBy>Lee</cp:lastModifiedBy>
  <cp:revision>123</cp:revision>
  <dcterms:created xsi:type="dcterms:W3CDTF">2006-08-16T00:00:00Z</dcterms:created>
  <dcterms:modified xsi:type="dcterms:W3CDTF">2010-11-24T18:33:09Z</dcterms:modified>
</cp:coreProperties>
</file>