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9"/>
  </p:notesMasterIdLst>
  <p:sldIdLst>
    <p:sldId id="256" r:id="rId2"/>
    <p:sldId id="257"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783" autoAdjust="0"/>
  </p:normalViewPr>
  <p:slideViewPr>
    <p:cSldViewPr snapToGrid="0">
      <p:cViewPr>
        <p:scale>
          <a:sx n="53" d="100"/>
          <a:sy n="53" d="100"/>
        </p:scale>
        <p:origin x="-1134" y="-64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62E5E6-791E-460C-88FA-0D0A89B40084}" type="datetimeFigureOut">
              <a:rPr lang="en-US" smtClean="0"/>
              <a:t>12/17/2019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F1F582-A0A1-4BBD-A7AB-18229D660480}" type="slidenum">
              <a:rPr lang="en-US" smtClean="0"/>
              <a:t>‹#›</a:t>
            </a:fld>
            <a:endParaRPr lang="en-US" dirty="0"/>
          </a:p>
        </p:txBody>
      </p:sp>
    </p:spTree>
    <p:extLst>
      <p:ext uri="{BB962C8B-B14F-4D97-AF65-F5344CB8AC3E}">
        <p14:creationId xmlns:p14="http://schemas.microsoft.com/office/powerpoint/2010/main" val="1952989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F1F582-A0A1-4BBD-A7AB-18229D660480}" type="slidenum">
              <a:rPr lang="en-US" smtClean="0"/>
              <a:t>1</a:t>
            </a:fld>
            <a:endParaRPr lang="en-US" dirty="0"/>
          </a:p>
        </p:txBody>
      </p:sp>
    </p:spTree>
    <p:extLst>
      <p:ext uri="{BB962C8B-B14F-4D97-AF65-F5344CB8AC3E}">
        <p14:creationId xmlns:p14="http://schemas.microsoft.com/office/powerpoint/2010/main" val="41882859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50000"/>
              </a:lnSpc>
              <a:buNone/>
            </a:pPr>
            <a:r>
              <a:rPr lang="en-US" sz="1200" b="1" dirty="0" smtClean="0">
                <a:latin typeface="Times New Roman" panose="02020603050405020304" pitchFamily="18" charset="0"/>
                <a:cs typeface="Times New Roman" panose="02020603050405020304" pitchFamily="18" charset="0"/>
              </a:rPr>
              <a:t>Erikson’s theory of psychological development </a:t>
            </a: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Infancy</a:t>
            </a:r>
            <a:r>
              <a:rPr lang="en-US" sz="1200" dirty="0" smtClean="0">
                <a:latin typeface="Times New Roman" panose="02020603050405020304" pitchFamily="18" charset="0"/>
                <a:cs typeface="Times New Roman" panose="02020603050405020304" pitchFamily="18" charset="0"/>
              </a:rPr>
              <a:t>:  human being develops trust and mistrust</a:t>
            </a:r>
            <a:r>
              <a:rPr lang="en-US" sz="1200" baseline="0" dirty="0" smtClean="0">
                <a:latin typeface="Times New Roman" panose="02020603050405020304" pitchFamily="18" charset="0"/>
                <a:cs typeface="Times New Roman" panose="02020603050405020304" pitchFamily="18" charset="0"/>
              </a:rPr>
              <a:t> issues during this time.</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Early childhood</a:t>
            </a:r>
            <a:r>
              <a:rPr lang="en-US" sz="1200" dirty="0" smtClean="0">
                <a:latin typeface="Times New Roman" panose="02020603050405020304" pitchFamily="18" charset="0"/>
                <a:cs typeface="Times New Roman" panose="02020603050405020304" pitchFamily="18" charset="0"/>
              </a:rPr>
              <a:t>: autonomy, shame</a:t>
            </a:r>
            <a:r>
              <a:rPr lang="en-US" sz="1200" baseline="0" dirty="0" smtClean="0">
                <a:latin typeface="Times New Roman" panose="02020603050405020304" pitchFamily="18" charset="0"/>
                <a:cs typeface="Times New Roman" panose="02020603050405020304" pitchFamily="18" charset="0"/>
              </a:rPr>
              <a:t> and dubiousness develop in early childhood.</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Preschool:</a:t>
            </a:r>
            <a:r>
              <a:rPr lang="en-US" sz="1200" dirty="0" smtClean="0">
                <a:latin typeface="Times New Roman" panose="02020603050405020304" pitchFamily="18" charset="0"/>
                <a:cs typeface="Times New Roman" panose="02020603050405020304" pitchFamily="18" charset="0"/>
              </a:rPr>
              <a:t> human</a:t>
            </a:r>
            <a:r>
              <a:rPr lang="en-US" sz="1200" baseline="0" dirty="0" smtClean="0">
                <a:latin typeface="Times New Roman" panose="02020603050405020304" pitchFamily="18" charset="0"/>
                <a:cs typeface="Times New Roman" panose="02020603050405020304" pitchFamily="18" charset="0"/>
              </a:rPr>
              <a:t> being starts taking initiative and feels guilty in failure(Courses.lumenlearning.com, 2019).</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School age</a:t>
            </a:r>
            <a:r>
              <a:rPr lang="en-US" sz="1200" dirty="0" smtClean="0">
                <a:latin typeface="Times New Roman" panose="02020603050405020304" pitchFamily="18" charset="0"/>
                <a:cs typeface="Times New Roman" panose="02020603050405020304" pitchFamily="18" charset="0"/>
              </a:rPr>
              <a:t>: industry</a:t>
            </a:r>
            <a:r>
              <a:rPr lang="en-US" sz="1200" baseline="0" dirty="0" smtClean="0">
                <a:latin typeface="Times New Roman" panose="02020603050405020304" pitchFamily="18" charset="0"/>
                <a:cs typeface="Times New Roman" panose="02020603050405020304" pitchFamily="18" charset="0"/>
              </a:rPr>
              <a:t> develops in human being and they feel inferior to others.</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Adolescence</a:t>
            </a:r>
            <a:r>
              <a:rPr lang="en-US" sz="1200" dirty="0" smtClean="0">
                <a:latin typeface="Times New Roman" panose="02020603050405020304" pitchFamily="18" charset="0"/>
                <a:cs typeface="Times New Roman" panose="02020603050405020304" pitchFamily="18" charset="0"/>
              </a:rPr>
              <a:t>: human</a:t>
            </a:r>
            <a:r>
              <a:rPr lang="en-US" sz="1200" baseline="0" dirty="0" smtClean="0">
                <a:latin typeface="Times New Roman" panose="02020603050405020304" pitchFamily="18" charset="0"/>
                <a:cs typeface="Times New Roman" panose="02020603050405020304" pitchFamily="18" charset="0"/>
              </a:rPr>
              <a:t> being develops self-identity along with roles of confusion.</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Young adulthood</a:t>
            </a:r>
            <a:r>
              <a:rPr lang="en-US" sz="1200" dirty="0" smtClean="0">
                <a:latin typeface="Times New Roman" panose="02020603050405020304" pitchFamily="18" charset="0"/>
                <a:cs typeface="Times New Roman" panose="02020603050405020304" pitchFamily="18" charset="0"/>
              </a:rPr>
              <a:t>: intimacy</a:t>
            </a:r>
            <a:r>
              <a:rPr lang="en-US" sz="1200" baseline="0" dirty="0" smtClean="0">
                <a:latin typeface="Times New Roman" panose="02020603050405020304" pitchFamily="18" charset="0"/>
                <a:cs typeface="Times New Roman" panose="02020603050405020304" pitchFamily="18" charset="0"/>
              </a:rPr>
              <a:t> and isolation play significant role in young adulthood. </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Middle adulthood</a:t>
            </a:r>
            <a:r>
              <a:rPr lang="en-US" sz="1200" dirty="0" smtClean="0">
                <a:latin typeface="Times New Roman" panose="02020603050405020304" pitchFamily="18" charset="0"/>
                <a:cs typeface="Times New Roman" panose="02020603050405020304" pitchFamily="18" charset="0"/>
              </a:rPr>
              <a:t>:</a:t>
            </a:r>
            <a:r>
              <a:rPr lang="en-US" sz="1200" baseline="0" dirty="0" smtClean="0">
                <a:latin typeface="Times New Roman" panose="02020603050405020304" pitchFamily="18" charset="0"/>
                <a:cs typeface="Times New Roman" panose="02020603050405020304" pitchFamily="18" charset="0"/>
              </a:rPr>
              <a:t> in middle age generativity and stagnation develop.</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Maturity: </a:t>
            </a:r>
            <a:r>
              <a:rPr lang="en-US" sz="1200" dirty="0" smtClean="0">
                <a:latin typeface="Times New Roman" panose="02020603050405020304" pitchFamily="18" charset="0"/>
                <a:cs typeface="Times New Roman" panose="02020603050405020304" pitchFamily="18" charset="0"/>
              </a:rPr>
              <a:t>at</a:t>
            </a:r>
            <a:r>
              <a:rPr lang="en-US" sz="1200" baseline="0" dirty="0" smtClean="0">
                <a:latin typeface="Times New Roman" panose="02020603050405020304" pitchFamily="18" charset="0"/>
                <a:cs typeface="Times New Roman" panose="02020603050405020304" pitchFamily="18" charset="0"/>
              </a:rPr>
              <a:t> the mature age ego and despair get developed.</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Piaget theory of cognitive development </a:t>
            </a: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Sensori-motor: </a:t>
            </a:r>
            <a:r>
              <a:rPr lang="en-US" sz="1200" dirty="0" smtClean="0">
                <a:latin typeface="Times New Roman" panose="02020603050405020304" pitchFamily="18" charset="0"/>
                <a:cs typeface="Times New Roman" panose="02020603050405020304" pitchFamily="18" charset="0"/>
              </a:rPr>
              <a:t>generally form birth to 2 years</a:t>
            </a:r>
            <a:r>
              <a:rPr lang="en-US" sz="1200" baseline="0" dirty="0" smtClean="0">
                <a:latin typeface="Times New Roman" panose="02020603050405020304" pitchFamily="18" charset="0"/>
                <a:cs typeface="Times New Roman" panose="02020603050405020304" pitchFamily="18" charset="0"/>
              </a:rPr>
              <a:t> children develop senses about objects and motor skills.</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Pre-operational</a:t>
            </a:r>
            <a:r>
              <a:rPr lang="en-US" sz="1200" dirty="0" smtClean="0">
                <a:latin typeface="Times New Roman" panose="02020603050405020304" pitchFamily="18" charset="0"/>
                <a:cs typeface="Times New Roman" panose="02020603050405020304" pitchFamily="18" charset="0"/>
              </a:rPr>
              <a:t>: 2-6 years children start contemplating</a:t>
            </a:r>
            <a:r>
              <a:rPr lang="en-US" sz="1200" baseline="0" dirty="0" smtClean="0">
                <a:latin typeface="Times New Roman" panose="02020603050405020304" pitchFamily="18" charset="0"/>
                <a:cs typeface="Times New Roman" panose="02020603050405020304" pitchFamily="18" charset="0"/>
              </a:rPr>
              <a:t> symbolically using language(Oakley, 2014).</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Concrete operational: </a:t>
            </a:r>
            <a:r>
              <a:rPr lang="en-US" sz="1200" dirty="0" smtClean="0">
                <a:latin typeface="Times New Roman" panose="02020603050405020304" pitchFamily="18" charset="0"/>
                <a:cs typeface="Times New Roman" panose="02020603050405020304" pitchFamily="18" charset="0"/>
              </a:rPr>
              <a:t>during</a:t>
            </a:r>
            <a:r>
              <a:rPr lang="en-US" sz="1200" baseline="0" dirty="0" smtClean="0">
                <a:latin typeface="Times New Roman" panose="02020603050405020304" pitchFamily="18" charset="0"/>
                <a:cs typeface="Times New Roman" panose="02020603050405020304" pitchFamily="18" charset="0"/>
              </a:rPr>
              <a:t> the ages from7-11 years human being learn logic with application and thinks rationally.</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Formal operational: </a:t>
            </a:r>
            <a:r>
              <a:rPr lang="en-US" sz="1200" dirty="0" smtClean="0">
                <a:latin typeface="Times New Roman" panose="02020603050405020304" pitchFamily="18" charset="0"/>
                <a:cs typeface="Times New Roman" panose="02020603050405020304" pitchFamily="18" charset="0"/>
              </a:rPr>
              <a:t>from</a:t>
            </a:r>
            <a:r>
              <a:rPr lang="en-US" sz="1200" baseline="0" dirty="0" smtClean="0">
                <a:latin typeface="Times New Roman" panose="02020603050405020304" pitchFamily="18" charset="0"/>
                <a:cs typeface="Times New Roman" panose="02020603050405020304" pitchFamily="18" charset="0"/>
              </a:rPr>
              <a:t> 12 to the adulthood human being thinks based on hypothesis and abstraction.</a:t>
            </a:r>
            <a:endParaRPr lang="en-US" sz="1200" dirty="0" smtClean="0">
              <a:latin typeface="Times New Roman" panose="02020603050405020304" pitchFamily="18" charset="0"/>
              <a:cs typeface="Times New Roman" panose="02020603050405020304" pitchFamily="18" charset="0"/>
            </a:endParaRPr>
          </a:p>
          <a:p>
            <a:pPr>
              <a:lnSpc>
                <a:spcPct val="150000"/>
              </a:lnSpc>
            </a:pP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BF1F582-A0A1-4BBD-A7AB-18229D660480}" type="slidenum">
              <a:rPr lang="en-US" smtClean="0"/>
              <a:t>3</a:t>
            </a:fld>
            <a:endParaRPr lang="en-US" dirty="0"/>
          </a:p>
        </p:txBody>
      </p:sp>
    </p:spTree>
    <p:extLst>
      <p:ext uri="{BB962C8B-B14F-4D97-AF65-F5344CB8AC3E}">
        <p14:creationId xmlns:p14="http://schemas.microsoft.com/office/powerpoint/2010/main" val="2013552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b="1" dirty="0" smtClean="0">
                <a:latin typeface="Times New Roman" panose="02020603050405020304" pitchFamily="18" charset="0"/>
                <a:cs typeface="Times New Roman" panose="02020603050405020304" pitchFamily="18" charset="0"/>
              </a:rPr>
              <a:t>Cogitative pattern of adolescence</a:t>
            </a:r>
            <a:r>
              <a:rPr lang="en-US" dirty="0" smtClean="0">
                <a:latin typeface="Times New Roman" panose="02020603050405020304" pitchFamily="18" charset="0"/>
                <a:cs typeface="Times New Roman" panose="02020603050405020304" pitchFamily="18" charset="0"/>
              </a:rPr>
              <a:t>: </a:t>
            </a:r>
          </a:p>
          <a:p>
            <a:pPr>
              <a:lnSpc>
                <a:spcPct val="150000"/>
              </a:lnSpc>
            </a:pPr>
            <a:r>
              <a:rPr lang="en-US" b="1" dirty="0" smtClean="0">
                <a:latin typeface="Times New Roman" panose="02020603050405020304" pitchFamily="18" charset="0"/>
                <a:cs typeface="Times New Roman" panose="02020603050405020304" pitchFamily="18" charset="0"/>
              </a:rPr>
              <a:t>Reasoning skill</a:t>
            </a:r>
            <a:r>
              <a:rPr lang="en-US" dirty="0" smtClean="0">
                <a:latin typeface="Times New Roman" panose="02020603050405020304" pitchFamily="18" charset="0"/>
                <a:cs typeface="Times New Roman" panose="02020603050405020304" pitchFamily="18" charset="0"/>
              </a:rPr>
              <a:t>: youths</a:t>
            </a:r>
            <a:r>
              <a:rPr lang="en-US" baseline="0" dirty="0" smtClean="0">
                <a:latin typeface="Times New Roman" panose="02020603050405020304" pitchFamily="18" charset="0"/>
                <a:cs typeface="Times New Roman" panose="02020603050405020304" pitchFamily="18" charset="0"/>
              </a:rPr>
              <a:t>’ think through taking into consideration different reasons.</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Hypothesis based thinking</a:t>
            </a:r>
            <a:r>
              <a:rPr lang="en-US" dirty="0" smtClean="0">
                <a:latin typeface="Times New Roman" panose="02020603050405020304" pitchFamily="18" charset="0"/>
                <a:cs typeface="Times New Roman" panose="02020603050405020304" pitchFamily="18" charset="0"/>
              </a:rPr>
              <a:t>: during thinking they</a:t>
            </a:r>
            <a:r>
              <a:rPr lang="en-US" baseline="0" dirty="0" smtClean="0">
                <a:latin typeface="Times New Roman" panose="02020603050405020304" pitchFamily="18" charset="0"/>
                <a:cs typeface="Times New Roman" panose="02020603050405020304" pitchFamily="18" charset="0"/>
              </a:rPr>
              <a:t> also take into consideration various hypothesis.</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Logical ground for everything</a:t>
            </a:r>
            <a:r>
              <a:rPr lang="en-US" dirty="0" smtClean="0">
                <a:latin typeface="Times New Roman" panose="02020603050405020304" pitchFamily="18" charset="0"/>
                <a:cs typeface="Times New Roman" panose="02020603050405020304" pitchFamily="18" charset="0"/>
              </a:rPr>
              <a:t>: they</a:t>
            </a:r>
            <a:r>
              <a:rPr lang="en-US" baseline="0" dirty="0" smtClean="0">
                <a:latin typeface="Times New Roman" panose="02020603050405020304" pitchFamily="18" charset="0"/>
                <a:cs typeface="Times New Roman" panose="02020603050405020304" pitchFamily="18" charset="0"/>
              </a:rPr>
              <a:t> have a logical ground for every specific activity and thinking or decision.</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Emotional pattern of adolescence</a:t>
            </a:r>
            <a:r>
              <a:rPr lang="en-US" dirty="0" smtClean="0">
                <a:latin typeface="Times New Roman" panose="02020603050405020304" pitchFamily="18" charset="0"/>
                <a:cs typeface="Times New Roman" panose="02020603050405020304" pitchFamily="18" charset="0"/>
              </a:rPr>
              <a:t>: </a:t>
            </a:r>
          </a:p>
          <a:p>
            <a:pPr>
              <a:lnSpc>
                <a:spcPct val="150000"/>
              </a:lnSpc>
            </a:pPr>
            <a:r>
              <a:rPr lang="en-US" b="1" dirty="0" smtClean="0">
                <a:latin typeface="Times New Roman" panose="02020603050405020304" pitchFamily="18" charset="0"/>
                <a:cs typeface="Times New Roman" panose="02020603050405020304" pitchFamily="18" charset="0"/>
              </a:rPr>
              <a:t>Intensely emotional and</a:t>
            </a:r>
            <a:r>
              <a:rPr lang="en-US" b="1" baseline="0" dirty="0" smtClean="0">
                <a:latin typeface="Times New Roman" panose="02020603050405020304" pitchFamily="18" charset="0"/>
                <a:cs typeface="Times New Roman" panose="02020603050405020304" pitchFamily="18" charset="0"/>
              </a:rPr>
              <a:t> irregular</a:t>
            </a:r>
            <a:r>
              <a:rPr lang="en-US" baseline="0" dirty="0" smtClean="0">
                <a:latin typeface="Times New Roman" panose="02020603050405020304" pitchFamily="18" charset="0"/>
                <a:cs typeface="Times New Roman" panose="02020603050405020304" pitchFamily="18" charset="0"/>
              </a:rPr>
              <a:t>: emotion of youths can not be understood sometimes. Their emotion is irregular and intense(Mazefsky et al., 2019).</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Behavioral pattern of adolescence</a:t>
            </a:r>
            <a:r>
              <a:rPr lang="en-US" dirty="0" smtClean="0">
                <a:latin typeface="Times New Roman" panose="02020603050405020304" pitchFamily="18" charset="0"/>
                <a:cs typeface="Times New Roman" panose="02020603050405020304" pitchFamily="18" charset="0"/>
              </a:rPr>
              <a:t>: </a:t>
            </a:r>
          </a:p>
          <a:p>
            <a:pPr>
              <a:lnSpc>
                <a:spcPct val="150000"/>
              </a:lnSpc>
            </a:pPr>
            <a:r>
              <a:rPr lang="en-US" b="1" dirty="0" smtClean="0">
                <a:latin typeface="Times New Roman" panose="02020603050405020304" pitchFamily="18" charset="0"/>
                <a:cs typeface="Times New Roman" panose="02020603050405020304" pitchFamily="18" charset="0"/>
              </a:rPr>
              <a:t>Psychological morbidities</a:t>
            </a:r>
            <a:r>
              <a:rPr lang="en-US" dirty="0" smtClean="0">
                <a:latin typeface="Times New Roman" panose="02020603050405020304" pitchFamily="18" charset="0"/>
                <a:cs typeface="Times New Roman" panose="02020603050405020304" pitchFamily="18" charset="0"/>
              </a:rPr>
              <a:t>: during</a:t>
            </a:r>
            <a:r>
              <a:rPr lang="en-US" baseline="0" dirty="0" smtClean="0">
                <a:latin typeface="Times New Roman" panose="02020603050405020304" pitchFamily="18" charset="0"/>
                <a:cs typeface="Times New Roman" panose="02020603050405020304" pitchFamily="18" charset="0"/>
              </a:rPr>
              <a:t> adolescent human beings show different mental sickness. </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Changes in emotion</a:t>
            </a:r>
            <a:r>
              <a:rPr lang="en-US" dirty="0" smtClean="0">
                <a:latin typeface="Times New Roman" panose="02020603050405020304" pitchFamily="18" charset="0"/>
                <a:cs typeface="Times New Roman" panose="02020603050405020304" pitchFamily="18" charset="0"/>
              </a:rPr>
              <a:t>:</a:t>
            </a:r>
            <a:r>
              <a:rPr lang="en-US" baseline="0" dirty="0" smtClean="0">
                <a:latin typeface="Times New Roman" panose="02020603050405020304" pitchFamily="18" charset="0"/>
                <a:cs typeface="Times New Roman" panose="02020603050405020304" pitchFamily="18" charset="0"/>
              </a:rPr>
              <a:t> moreover, they show changes in emotions. Moreover, changes are clear in b</a:t>
            </a:r>
            <a:r>
              <a:rPr lang="en-US" dirty="0" smtClean="0">
                <a:latin typeface="Times New Roman" panose="02020603050405020304" pitchFamily="18" charset="0"/>
                <a:cs typeface="Times New Roman" panose="02020603050405020304" pitchFamily="18" charset="0"/>
              </a:rPr>
              <a:t>ody</a:t>
            </a:r>
            <a:r>
              <a:rPr lang="en-US" baseline="0" dirty="0" smtClean="0">
                <a:latin typeface="Times New Roman" panose="02020603050405020304" pitchFamily="18" charset="0"/>
                <a:cs typeface="Times New Roman" panose="02020603050405020304" pitchFamily="18" charset="0"/>
              </a:rPr>
              <a:t> and s</a:t>
            </a:r>
            <a:r>
              <a:rPr lang="en-US" dirty="0" smtClean="0">
                <a:latin typeface="Times New Roman" panose="02020603050405020304" pitchFamily="18" charset="0"/>
                <a:cs typeface="Times New Roman" panose="02020603050405020304" pitchFamily="18" charset="0"/>
              </a:rPr>
              <a:t>ocial aspects</a:t>
            </a:r>
            <a:r>
              <a:rPr lang="en-US" baseline="0" dirty="0" smtClean="0">
                <a:latin typeface="Times New Roman" panose="02020603050405020304" pitchFamily="18" charset="0"/>
                <a:cs typeface="Times New Roman" panose="02020603050405020304" pitchFamily="18" charset="0"/>
              </a:rPr>
              <a:t> they deal with.</a:t>
            </a:r>
            <a:endParaRPr lang="en-US" dirty="0" smtClean="0">
              <a:latin typeface="Times New Roman" panose="02020603050405020304" pitchFamily="18" charset="0"/>
              <a:cs typeface="Times New Roman" panose="02020603050405020304" pitchFamily="18" charset="0"/>
            </a:endParaRPr>
          </a:p>
          <a:p>
            <a:pPr marL="0" indent="0">
              <a:lnSpc>
                <a:spcPct val="150000"/>
              </a:lnSpc>
              <a:buNone/>
            </a:pPr>
            <a:endParaRPr lang="en-US" dirty="0" smtClean="0">
              <a:latin typeface="Times New Roman" panose="02020603050405020304" pitchFamily="18" charset="0"/>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BF1F582-A0A1-4BBD-A7AB-18229D660480}" type="slidenum">
              <a:rPr lang="en-US" smtClean="0"/>
              <a:t>4</a:t>
            </a:fld>
            <a:endParaRPr lang="en-US" dirty="0"/>
          </a:p>
        </p:txBody>
      </p:sp>
    </p:spTree>
    <p:extLst>
      <p:ext uri="{BB962C8B-B14F-4D97-AF65-F5344CB8AC3E}">
        <p14:creationId xmlns:p14="http://schemas.microsoft.com/office/powerpoint/2010/main" val="10218338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163741743"/>
      </p:ext>
    </p:extLst>
  </p:cSld>
  <p:clrMapOvr>
    <a:masterClrMapping/>
  </p:clrMapOvr>
  <p:extLst>
    <p:ext uri="{DCECCB84-F9BA-43D5-87BE-67443E8EF086}">
      <p15:sldGuideLst xmlns:p15="http://schemas.microsoft.com/office/powerpoint/2012/main" xmlns=""/>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2455371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1488172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1706637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801049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3364079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4280083808"/>
      </p:ext>
    </p:extLst>
  </p:cSld>
  <p:clrMapOvr>
    <a:masterClrMapping/>
  </p:clrMapOvr>
  <p:extLst>
    <p:ext uri="{DCECCB84-F9BA-43D5-87BE-67443E8EF086}">
      <p15:sldGuideLst xmlns:p15="http://schemas.microsoft.com/office/powerpoint/2012/main" xmlns=""/>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3781277765"/>
      </p:ext>
    </p:extLst>
  </p:cSld>
  <p:clrMapOvr>
    <a:masterClrMapping/>
  </p:clrMapOvr>
  <p:extLst>
    <p:ext uri="{DCECCB84-F9BA-43D5-87BE-67443E8EF086}">
      <p15:sldGuideLst xmlns:p15="http://schemas.microsoft.com/office/powerpoint/2012/main" xmlns=""/>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799866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2986807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9841433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8738B1-3704-4778-A644-8386EF1C65D9}"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363177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41313586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11034605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3194993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39001922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13618AB-FD88-4604-8B69-51E6EB44F594}" type="datetimeFigureOut">
              <a:rPr lang="en-US" smtClean="0"/>
              <a:t>12/17/2019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2006102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213618AB-FD88-4604-8B69-51E6EB44F594}" type="datetimeFigureOut">
              <a:rPr lang="en-US" smtClean="0"/>
              <a:t>12/17/2019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98738B1-3704-4778-A644-8386EF1C65D9}" type="slidenum">
              <a:rPr lang="en-US" smtClean="0"/>
              <a:t>‹#›</a:t>
            </a:fld>
            <a:endParaRPr lang="en-US" dirty="0"/>
          </a:p>
        </p:txBody>
      </p:sp>
    </p:spTree>
    <p:extLst>
      <p:ext uri="{BB962C8B-B14F-4D97-AF65-F5344CB8AC3E}">
        <p14:creationId xmlns:p14="http://schemas.microsoft.com/office/powerpoint/2010/main" val="3826276840"/>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1300785"/>
            <a:ext cx="8689976" cy="1452143"/>
          </a:xfrm>
        </p:spPr>
        <p:txBody>
          <a:bodyPr>
            <a:normAutofit/>
          </a:bodyPr>
          <a:lstStyle/>
          <a:p>
            <a:r>
              <a:rPr lang="en-US" sz="6000" dirty="0" smtClean="0">
                <a:latin typeface="Times New Roman" panose="02020603050405020304" pitchFamily="18" charset="0"/>
                <a:cs typeface="Times New Roman" panose="02020603050405020304" pitchFamily="18" charset="0"/>
              </a:rPr>
              <a:t>A presentation on </a:t>
            </a:r>
            <a:endParaRPr lang="en-US" sz="60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751012" y="3526277"/>
            <a:ext cx="8689976" cy="1371599"/>
          </a:xfrm>
        </p:spPr>
        <p:txBody>
          <a:bodyPr>
            <a:noAutofit/>
          </a:bodyPr>
          <a:lstStyle/>
          <a:p>
            <a:r>
              <a:rPr lang="en-US" sz="2800" b="1" dirty="0">
                <a:latin typeface="Times New Roman" panose="02020603050405020304" pitchFamily="18" charset="0"/>
                <a:cs typeface="Times New Roman" panose="02020603050405020304" pitchFamily="18" charset="0"/>
              </a:rPr>
              <a:t>Applying Psychological perspectives in Health and Social Care 	</a:t>
            </a:r>
            <a:endParaRPr lang="en-US" sz="2800" b="1" dirty="0" smtClean="0">
              <a:latin typeface="Times New Roman" panose="02020603050405020304" pitchFamily="18" charset="0"/>
              <a:cs typeface="Times New Roman" panose="02020603050405020304" pitchFamily="18" charset="0"/>
            </a:endParaRPr>
          </a:p>
          <a:p>
            <a:r>
              <a:rPr lang="en-US" sz="2800" b="1" dirty="0" err="1" smtClean="0">
                <a:latin typeface="Times New Roman" panose="02020603050405020304" pitchFamily="18" charset="0"/>
                <a:cs typeface="Times New Roman" panose="02020603050405020304" pitchFamily="18" charset="0"/>
              </a:rPr>
              <a:t>Itongo</a:t>
            </a:r>
            <a:r>
              <a:rPr lang="en-US" sz="2800" b="1" dirty="0" smtClean="0">
                <a:latin typeface="Times New Roman" panose="02020603050405020304" pitchFamily="18" charset="0"/>
                <a:cs typeface="Times New Roman" panose="02020603050405020304" pitchFamily="18" charset="0"/>
              </a:rPr>
              <a:t> .b. n </a:t>
            </a:r>
            <a:r>
              <a:rPr lang="en-US" sz="2800" b="1" dirty="0" err="1" smtClean="0">
                <a:latin typeface="Times New Roman" panose="02020603050405020304" pitchFamily="18" charset="0"/>
                <a:cs typeface="Times New Roman" panose="02020603050405020304" pitchFamily="18" charset="0"/>
              </a:rPr>
              <a:t>elele</a:t>
            </a:r>
            <a:endParaRPr lang="en-US" sz="2800" b="1" dirty="0" smtClean="0">
              <a:latin typeface="Times New Roman" panose="02020603050405020304" pitchFamily="18" charset="0"/>
              <a:cs typeface="Times New Roman" panose="02020603050405020304" pitchFamily="18" charset="0"/>
            </a:endParaRPr>
          </a:p>
          <a:p>
            <a:r>
              <a:rPr lang="en-US" sz="2800" b="1" dirty="0" smtClean="0">
                <a:latin typeface="Times New Roman" panose="02020603050405020304" pitchFamily="18" charset="0"/>
                <a:cs typeface="Times New Roman" panose="02020603050405020304" pitchFamily="18" charset="0"/>
              </a:rPr>
              <a:t>Id number: 1814420</a:t>
            </a:r>
          </a:p>
          <a:p>
            <a:endParaRPr lang="en-US" sz="2800" b="1" dirty="0">
              <a:latin typeface="Times New Roman" panose="02020603050405020304" pitchFamily="18" charset="0"/>
              <a:cs typeface="Times New Roman" panose="02020603050405020304" pitchFamily="18" charset="0"/>
            </a:endParaRPr>
          </a:p>
          <a:p>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50154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cap="none" dirty="0" smtClean="0">
                <a:latin typeface="Times New Roman" panose="02020603050405020304" pitchFamily="18" charset="0"/>
                <a:cs typeface="Times New Roman" panose="02020603050405020304" pitchFamily="18" charset="0"/>
              </a:rPr>
              <a:t>Introduction</a:t>
            </a:r>
            <a:r>
              <a:rPr lang="en-US" sz="3200" cap="none" dirty="0" smtClean="0">
                <a:latin typeface="Times New Roman" panose="02020603050405020304" pitchFamily="18" charset="0"/>
                <a:cs typeface="Times New Roman" panose="02020603050405020304" pitchFamily="18" charset="0"/>
              </a:rPr>
              <a:t> </a:t>
            </a:r>
            <a:endParaRPr lang="en-US" sz="3200"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p:txBody>
          <a:bodyPr>
            <a:normAutofit/>
          </a:bodyPr>
          <a:lstStyle/>
          <a:p>
            <a:pPr marL="0" indent="0">
              <a:buNone/>
            </a:pPr>
            <a:r>
              <a:rPr lang="en-US" sz="1600" cap="none" dirty="0" smtClean="0">
                <a:latin typeface="Times New Roman" panose="02020603050405020304" pitchFamily="18" charset="0"/>
                <a:cs typeface="Times New Roman" panose="02020603050405020304" pitchFamily="18" charset="0"/>
              </a:rPr>
              <a:t>Psychology has been the biggest role player in health and social care. In lifespan  development this is also considered seriously. Lifespan development depends on the development of emotions, comprehension , perception as well as many other aspects by human beings from the beginning of their life to the death through interactions and other ways(</a:t>
            </a:r>
            <a:r>
              <a:rPr lang="en-US" sz="1600" cap="none" dirty="0">
                <a:latin typeface="Times New Roman" panose="02020603050405020304" pitchFamily="18" charset="0"/>
                <a:cs typeface="Times New Roman" panose="02020603050405020304" pitchFamily="18" charset="0"/>
              </a:rPr>
              <a:t>S</a:t>
            </a:r>
            <a:r>
              <a:rPr lang="en-US" sz="1600" cap="none" dirty="0" smtClean="0">
                <a:latin typeface="Times New Roman" panose="02020603050405020304" pitchFamily="18" charset="0"/>
                <a:cs typeface="Times New Roman" panose="02020603050405020304" pitchFamily="18" charset="0"/>
              </a:rPr>
              <a:t>aenz, Bee and </a:t>
            </a:r>
            <a:r>
              <a:rPr lang="en-US" sz="1600" cap="none" dirty="0">
                <a:latin typeface="Times New Roman" panose="02020603050405020304" pitchFamily="18" charset="0"/>
                <a:cs typeface="Times New Roman" panose="02020603050405020304" pitchFamily="18" charset="0"/>
              </a:rPr>
              <a:t>B</a:t>
            </a:r>
            <a:r>
              <a:rPr lang="en-US" sz="1600" cap="none" dirty="0" smtClean="0">
                <a:latin typeface="Times New Roman" panose="02020603050405020304" pitchFamily="18" charset="0"/>
                <a:cs typeface="Times New Roman" panose="02020603050405020304" pitchFamily="18" charset="0"/>
              </a:rPr>
              <a:t>oyd, 2008). Apart from that , adolescence is the best and powerful stage of life of human being.</a:t>
            </a:r>
            <a:endParaRPr lang="en-US" sz="1600"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4287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cap="none" dirty="0" smtClean="0">
                <a:latin typeface="Times New Roman" panose="02020603050405020304" pitchFamily="18" charset="0"/>
                <a:cs typeface="Times New Roman" panose="02020603050405020304" pitchFamily="18" charset="0"/>
              </a:rPr>
              <a:t>Lifespan psychological theories of adolescence. </a:t>
            </a:r>
            <a:br>
              <a:rPr lang="en-US" sz="3200" cap="none" dirty="0" smtClean="0">
                <a:latin typeface="Times New Roman" panose="02020603050405020304" pitchFamily="18" charset="0"/>
                <a:cs typeface="Times New Roman" panose="02020603050405020304" pitchFamily="18" charset="0"/>
              </a:rPr>
            </a:br>
            <a:endParaRPr lang="en-US" sz="3200"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p:txBody>
          <a:bodyPr>
            <a:noAutofit/>
          </a:bodyPr>
          <a:lstStyle/>
          <a:p>
            <a:pPr marL="0" indent="0">
              <a:buNone/>
            </a:pPr>
            <a:r>
              <a:rPr lang="en-US" sz="1600" cap="none" dirty="0" smtClean="0">
                <a:latin typeface="Times New Roman" panose="02020603050405020304" pitchFamily="18" charset="0"/>
                <a:cs typeface="Times New Roman" panose="02020603050405020304" pitchFamily="18" charset="0"/>
              </a:rPr>
              <a:t>Adolescence is the powerful stage for human being in terms of grow, brining change , developing and learning quickly. The theories of </a:t>
            </a:r>
            <a:r>
              <a:rPr lang="en-US" sz="1600" cap="none" dirty="0">
                <a:latin typeface="Times New Roman" panose="02020603050405020304" pitchFamily="18" charset="0"/>
                <a:cs typeface="Times New Roman" panose="02020603050405020304" pitchFamily="18" charset="0"/>
              </a:rPr>
              <a:t>E</a:t>
            </a:r>
            <a:r>
              <a:rPr lang="en-US" sz="1600" cap="none" dirty="0" smtClean="0">
                <a:latin typeface="Times New Roman" panose="02020603050405020304" pitchFamily="18" charset="0"/>
                <a:cs typeface="Times New Roman" panose="02020603050405020304" pitchFamily="18" charset="0"/>
              </a:rPr>
              <a:t>rikson and </a:t>
            </a:r>
            <a:r>
              <a:rPr lang="en-US" sz="1600" cap="none" dirty="0">
                <a:latin typeface="Times New Roman" panose="02020603050405020304" pitchFamily="18" charset="0"/>
                <a:cs typeface="Times New Roman" panose="02020603050405020304" pitchFamily="18" charset="0"/>
              </a:rPr>
              <a:t>P</a:t>
            </a:r>
            <a:r>
              <a:rPr lang="en-US" sz="1600" cap="none" dirty="0" smtClean="0">
                <a:latin typeface="Times New Roman" panose="02020603050405020304" pitchFamily="18" charset="0"/>
                <a:cs typeface="Times New Roman" panose="02020603050405020304" pitchFamily="18" charset="0"/>
              </a:rPr>
              <a:t>iaget are deeply related to the psychological development of adolescence. </a:t>
            </a:r>
          </a:p>
          <a:p>
            <a:pPr marL="0" indent="0">
              <a:buNone/>
            </a:pPr>
            <a:r>
              <a:rPr lang="en-US" sz="1600" b="1" cap="none" dirty="0" smtClean="0">
                <a:latin typeface="Times New Roman" panose="02020603050405020304" pitchFamily="18" charset="0"/>
                <a:cs typeface="Times New Roman" panose="02020603050405020304" pitchFamily="18" charset="0"/>
              </a:rPr>
              <a:t>Erikson’s theory of psychological development </a:t>
            </a:r>
          </a:p>
          <a:p>
            <a:pPr marL="0" indent="0">
              <a:buNone/>
            </a:pPr>
            <a:r>
              <a:rPr lang="en-US" sz="1600" cap="none" dirty="0" smtClean="0">
                <a:latin typeface="Times New Roman" panose="02020603050405020304" pitchFamily="18" charset="0"/>
                <a:cs typeface="Times New Roman" panose="02020603050405020304" pitchFamily="18" charset="0"/>
              </a:rPr>
              <a:t>For psychological development of adolescent </a:t>
            </a:r>
            <a:r>
              <a:rPr lang="en-US" sz="1600" cap="none" dirty="0">
                <a:latin typeface="Times New Roman" panose="02020603050405020304" pitchFamily="18" charset="0"/>
                <a:cs typeface="Times New Roman" panose="02020603050405020304" pitchFamily="18" charset="0"/>
              </a:rPr>
              <a:t>E</a:t>
            </a:r>
            <a:r>
              <a:rPr lang="en-US" sz="1600" cap="none" dirty="0" smtClean="0">
                <a:latin typeface="Times New Roman" panose="02020603050405020304" pitchFamily="18" charset="0"/>
                <a:cs typeface="Times New Roman" panose="02020603050405020304" pitchFamily="18" charset="0"/>
              </a:rPr>
              <a:t>rikson proposed 8 stages. Such as- infancy , early childhood, preschool, school age , adolescence , young adulthood, middle adulthood, and maturity(</a:t>
            </a:r>
            <a:r>
              <a:rPr lang="en-US" sz="1600" cap="none" dirty="0">
                <a:latin typeface="Times New Roman" panose="02020603050405020304" pitchFamily="18" charset="0"/>
                <a:cs typeface="Times New Roman" panose="02020603050405020304" pitchFamily="18" charset="0"/>
              </a:rPr>
              <a:t>C</a:t>
            </a:r>
            <a:r>
              <a:rPr lang="en-US" sz="1600" cap="none" dirty="0" smtClean="0">
                <a:latin typeface="Times New Roman" panose="02020603050405020304" pitchFamily="18" charset="0"/>
                <a:cs typeface="Times New Roman" panose="02020603050405020304" pitchFamily="18" charset="0"/>
              </a:rPr>
              <a:t>ourses.Lumenlearning.Com, 2019).</a:t>
            </a:r>
          </a:p>
          <a:p>
            <a:pPr marL="0" indent="0">
              <a:buNone/>
            </a:pPr>
            <a:r>
              <a:rPr lang="en-US" sz="1600" b="1" cap="none" dirty="0" smtClean="0">
                <a:latin typeface="Times New Roman" panose="02020603050405020304" pitchFamily="18" charset="0"/>
                <a:cs typeface="Times New Roman" panose="02020603050405020304" pitchFamily="18" charset="0"/>
              </a:rPr>
              <a:t>Piaget theory of cognitive development </a:t>
            </a:r>
          </a:p>
          <a:p>
            <a:pPr marL="0" indent="0">
              <a:buNone/>
            </a:pPr>
            <a:r>
              <a:rPr lang="en-US" sz="1600" cap="none" dirty="0" smtClean="0">
                <a:latin typeface="Times New Roman" panose="02020603050405020304" pitchFamily="18" charset="0"/>
                <a:cs typeface="Times New Roman" panose="02020603050405020304" pitchFamily="18" charset="0"/>
              </a:rPr>
              <a:t>As per Piaget, human beings develop their cognition through levels like- sensori-motor, pre-operational, concrete operational, and formal operational(</a:t>
            </a:r>
            <a:r>
              <a:rPr lang="en-US" sz="1600" cap="none" dirty="0">
                <a:latin typeface="Times New Roman" panose="02020603050405020304" pitchFamily="18" charset="0"/>
                <a:cs typeface="Times New Roman" panose="02020603050405020304" pitchFamily="18" charset="0"/>
              </a:rPr>
              <a:t>O</a:t>
            </a:r>
            <a:r>
              <a:rPr lang="en-US" sz="1600" cap="none" dirty="0" smtClean="0">
                <a:latin typeface="Times New Roman" panose="02020603050405020304" pitchFamily="18" charset="0"/>
                <a:cs typeface="Times New Roman" panose="02020603050405020304" pitchFamily="18" charset="0"/>
              </a:rPr>
              <a:t>akley, 2014).</a:t>
            </a:r>
          </a:p>
          <a:p>
            <a:pPr marL="0" indent="0">
              <a:buNone/>
            </a:pPr>
            <a:r>
              <a:rPr lang="en-US" sz="1600" cap="none" dirty="0" smtClean="0">
                <a:latin typeface="Times New Roman" panose="02020603050405020304" pitchFamily="18" charset="0"/>
                <a:cs typeface="Times New Roman" panose="02020603050405020304" pitchFamily="18" charset="0"/>
              </a:rPr>
              <a:t> </a:t>
            </a:r>
            <a:endParaRPr lang="en-US" sz="1600"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2037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cap="none" dirty="0" smtClean="0">
                <a:latin typeface="Times New Roman" panose="02020603050405020304" pitchFamily="18" charset="0"/>
                <a:cs typeface="Times New Roman" panose="02020603050405020304" pitchFamily="18" charset="0"/>
              </a:rPr>
              <a:t>Cognitive, emotional and behavioral patterns adolescence. </a:t>
            </a:r>
            <a:br>
              <a:rPr lang="en-US" sz="3200" cap="none" dirty="0" smtClean="0">
                <a:latin typeface="Times New Roman" panose="02020603050405020304" pitchFamily="18" charset="0"/>
                <a:cs typeface="Times New Roman" panose="02020603050405020304" pitchFamily="18" charset="0"/>
              </a:rPr>
            </a:br>
            <a:endParaRPr lang="en-US" sz="3200"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p:txBody>
          <a:bodyPr>
            <a:normAutofit/>
          </a:bodyPr>
          <a:lstStyle/>
          <a:p>
            <a:r>
              <a:rPr lang="en-US" sz="1600" b="1" cap="none" dirty="0" smtClean="0">
                <a:latin typeface="Times New Roman" panose="02020603050405020304" pitchFamily="18" charset="0"/>
                <a:cs typeface="Times New Roman" panose="02020603050405020304" pitchFamily="18" charset="0"/>
              </a:rPr>
              <a:t>Cogitative pattern of adolescence</a:t>
            </a:r>
            <a:r>
              <a:rPr lang="en-US" sz="1600" cap="none" dirty="0" smtClean="0">
                <a:latin typeface="Times New Roman" panose="02020603050405020304" pitchFamily="18" charset="0"/>
                <a:cs typeface="Times New Roman" panose="02020603050405020304" pitchFamily="18" charset="0"/>
              </a:rPr>
              <a:t>: reasoning skill, hypothesis based thinking, and logical ground for everything.</a:t>
            </a:r>
          </a:p>
          <a:p>
            <a:r>
              <a:rPr lang="en-US" sz="1600" b="1" cap="none" dirty="0" smtClean="0">
                <a:latin typeface="Times New Roman" panose="02020603050405020304" pitchFamily="18" charset="0"/>
                <a:cs typeface="Times New Roman" panose="02020603050405020304" pitchFamily="18" charset="0"/>
              </a:rPr>
              <a:t>Emotional pattern of adolescence</a:t>
            </a:r>
            <a:r>
              <a:rPr lang="en-US" sz="1600" cap="none" dirty="0" smtClean="0">
                <a:latin typeface="Times New Roman" panose="02020603050405020304" pitchFamily="18" charset="0"/>
                <a:cs typeface="Times New Roman" panose="02020603050405020304" pitchFamily="18" charset="0"/>
              </a:rPr>
              <a:t>: intensely emotional , and irregular(</a:t>
            </a:r>
            <a:r>
              <a:rPr lang="en-US" sz="1600" cap="none" dirty="0">
                <a:latin typeface="Times New Roman" panose="02020603050405020304" pitchFamily="18" charset="0"/>
                <a:cs typeface="Times New Roman" panose="02020603050405020304" pitchFamily="18" charset="0"/>
              </a:rPr>
              <a:t>M</a:t>
            </a:r>
            <a:r>
              <a:rPr lang="en-US" sz="1600" cap="none" dirty="0" smtClean="0">
                <a:latin typeface="Times New Roman" panose="02020603050405020304" pitchFamily="18" charset="0"/>
                <a:cs typeface="Times New Roman" panose="02020603050405020304" pitchFamily="18" charset="0"/>
              </a:rPr>
              <a:t>azefsky et al., 2019). </a:t>
            </a:r>
          </a:p>
          <a:p>
            <a:r>
              <a:rPr lang="en-US" sz="1600" b="1" cap="none" dirty="0" smtClean="0">
                <a:latin typeface="Times New Roman" panose="02020603050405020304" pitchFamily="18" charset="0"/>
                <a:cs typeface="Times New Roman" panose="02020603050405020304" pitchFamily="18" charset="0"/>
              </a:rPr>
              <a:t>Behavioral pattern of adolescence</a:t>
            </a:r>
            <a:r>
              <a:rPr lang="en-US" sz="1600" cap="none" dirty="0" smtClean="0">
                <a:latin typeface="Times New Roman" panose="02020603050405020304" pitchFamily="18" charset="0"/>
                <a:cs typeface="Times New Roman" panose="02020603050405020304" pitchFamily="18" charset="0"/>
              </a:rPr>
              <a:t>: psychological morbidities , and changes in emotion, body, and social aspects.</a:t>
            </a:r>
          </a:p>
          <a:p>
            <a:pPr marL="0" indent="0">
              <a:buNone/>
            </a:pPr>
            <a:endParaRPr lang="en-US" sz="1600"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54301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cap="none" dirty="0" smtClean="0">
                <a:latin typeface="Times New Roman" panose="02020603050405020304" pitchFamily="18" charset="0"/>
                <a:cs typeface="Times New Roman" panose="02020603050405020304" pitchFamily="18" charset="0"/>
              </a:rPr>
              <a:t>Recent research studies in health and social care.</a:t>
            </a:r>
            <a:br>
              <a:rPr lang="en-US" sz="3200" cap="none" dirty="0" smtClean="0">
                <a:latin typeface="Times New Roman" panose="02020603050405020304" pitchFamily="18" charset="0"/>
                <a:cs typeface="Times New Roman" panose="02020603050405020304" pitchFamily="18" charset="0"/>
              </a:rPr>
            </a:br>
            <a:endParaRPr lang="en-US" sz="3200"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p:txBody>
          <a:bodyPr>
            <a:noAutofit/>
          </a:bodyPr>
          <a:lstStyle/>
          <a:p>
            <a:r>
              <a:rPr lang="en-US" sz="1600" cap="none" dirty="0" smtClean="0">
                <a:latin typeface="Times New Roman" panose="02020603050405020304" pitchFamily="18" charset="0"/>
                <a:cs typeface="Times New Roman" panose="02020603050405020304" pitchFamily="18" charset="0"/>
              </a:rPr>
              <a:t>The research of P </a:t>
            </a:r>
            <a:r>
              <a:rPr lang="en-US" sz="1600" cap="none" dirty="0">
                <a:latin typeface="Times New Roman" panose="02020603050405020304" pitchFamily="18" charset="0"/>
                <a:cs typeface="Times New Roman" panose="02020603050405020304" pitchFamily="18" charset="0"/>
              </a:rPr>
              <a:t>M</a:t>
            </a:r>
            <a:r>
              <a:rPr lang="en-US" sz="1600" cap="none" dirty="0" smtClean="0">
                <a:latin typeface="Times New Roman" panose="02020603050405020304" pitchFamily="18" charset="0"/>
                <a:cs typeface="Times New Roman" panose="02020603050405020304" pitchFamily="18" charset="0"/>
              </a:rPr>
              <a:t>oule, G </a:t>
            </a:r>
            <a:r>
              <a:rPr lang="en-US" sz="1600" cap="none" dirty="0">
                <a:latin typeface="Times New Roman" panose="02020603050405020304" pitchFamily="18" charset="0"/>
                <a:cs typeface="Times New Roman" panose="02020603050405020304" pitchFamily="18" charset="0"/>
              </a:rPr>
              <a:t>H</a:t>
            </a:r>
            <a:r>
              <a:rPr lang="en-US" sz="1600" cap="none" dirty="0" smtClean="0">
                <a:latin typeface="Times New Roman" panose="02020603050405020304" pitchFamily="18" charset="0"/>
                <a:cs typeface="Times New Roman" panose="02020603050405020304" pitchFamily="18" charset="0"/>
              </a:rPr>
              <a:t>ek was on health and social care practitioners during 2011(moule,2011). The research was regarded to what the social and healthcare practitioners actually accomplish in their workplaces.</a:t>
            </a:r>
          </a:p>
          <a:p>
            <a:r>
              <a:rPr lang="en-US" sz="1600" cap="none" dirty="0" smtClean="0">
                <a:latin typeface="Times New Roman" panose="02020603050405020304" pitchFamily="18" charset="0"/>
                <a:cs typeface="Times New Roman" panose="02020603050405020304" pitchFamily="18" charset="0"/>
              </a:rPr>
              <a:t>The level of involvement of patients in healthcare researches was searched out by s </a:t>
            </a:r>
            <a:r>
              <a:rPr lang="en-US" sz="1600" cap="none" dirty="0">
                <a:latin typeface="Times New Roman" panose="02020603050405020304" pitchFamily="18" charset="0"/>
                <a:cs typeface="Times New Roman" panose="02020603050405020304" pitchFamily="18" charset="0"/>
              </a:rPr>
              <a:t>S</a:t>
            </a:r>
            <a:r>
              <a:rPr lang="en-US" sz="1600" cap="none" dirty="0" smtClean="0">
                <a:latin typeface="Times New Roman" panose="02020603050405020304" pitchFamily="18" charset="0"/>
                <a:cs typeface="Times New Roman" panose="02020603050405020304" pitchFamily="18" charset="0"/>
              </a:rPr>
              <a:t>taniszewska, A </a:t>
            </a:r>
            <a:r>
              <a:rPr lang="en-US" sz="1600" cap="none" dirty="0">
                <a:latin typeface="Times New Roman" panose="02020603050405020304" pitchFamily="18" charset="0"/>
                <a:cs typeface="Times New Roman" panose="02020603050405020304" pitchFamily="18" charset="0"/>
              </a:rPr>
              <a:t>A</a:t>
            </a:r>
            <a:r>
              <a:rPr lang="en-US" sz="1600" cap="none" dirty="0" smtClean="0">
                <a:latin typeface="Times New Roman" panose="02020603050405020304" pitchFamily="18" charset="0"/>
                <a:cs typeface="Times New Roman" panose="02020603050405020304" pitchFamily="18" charset="0"/>
              </a:rPr>
              <a:t>debajo, R </a:t>
            </a:r>
            <a:r>
              <a:rPr lang="en-US" sz="1600" cap="none" dirty="0">
                <a:latin typeface="Times New Roman" panose="02020603050405020304" pitchFamily="18" charset="0"/>
                <a:cs typeface="Times New Roman" panose="02020603050405020304" pitchFamily="18" charset="0"/>
              </a:rPr>
              <a:t>B</a:t>
            </a:r>
            <a:r>
              <a:rPr lang="en-US" sz="1600" cap="none" dirty="0" smtClean="0">
                <a:latin typeface="Times New Roman" panose="02020603050405020304" pitchFamily="18" charset="0"/>
                <a:cs typeface="Times New Roman" panose="02020603050405020304" pitchFamily="18" charset="0"/>
              </a:rPr>
              <a:t>arber through their research during 2011(</a:t>
            </a:r>
            <a:r>
              <a:rPr lang="en-US" sz="1600" cap="none" dirty="0">
                <a:latin typeface="Times New Roman" panose="02020603050405020304" pitchFamily="18" charset="0"/>
                <a:cs typeface="Times New Roman" panose="02020603050405020304" pitchFamily="18" charset="0"/>
              </a:rPr>
              <a:t>S</a:t>
            </a:r>
            <a:r>
              <a:rPr lang="en-US" sz="1600" cap="none" dirty="0" smtClean="0">
                <a:latin typeface="Times New Roman" panose="02020603050405020304" pitchFamily="18" charset="0"/>
                <a:cs typeface="Times New Roman" panose="02020603050405020304" pitchFamily="18" charset="0"/>
              </a:rPr>
              <a:t>taniszewska et al., 2011).</a:t>
            </a:r>
          </a:p>
          <a:p>
            <a:r>
              <a:rPr lang="en-US" sz="1600" cap="none" dirty="0" smtClean="0">
                <a:latin typeface="Times New Roman" panose="02020603050405020304" pitchFamily="18" charset="0"/>
                <a:cs typeface="Times New Roman" panose="02020603050405020304" pitchFamily="18" charset="0"/>
              </a:rPr>
              <a:t>The reasons behind the failure of partnership based working in health and social care were searched out by H </a:t>
            </a:r>
            <a:r>
              <a:rPr lang="en-US" sz="1600" cap="none" dirty="0">
                <a:latin typeface="Times New Roman" panose="02020603050405020304" pitchFamily="18" charset="0"/>
                <a:cs typeface="Times New Roman" panose="02020603050405020304" pitchFamily="18" charset="0"/>
              </a:rPr>
              <a:t>D</a:t>
            </a:r>
            <a:r>
              <a:rPr lang="en-US" sz="1600" cap="none" dirty="0" smtClean="0">
                <a:latin typeface="Times New Roman" panose="02020603050405020304" pitchFamily="18" charset="0"/>
                <a:cs typeface="Times New Roman" panose="02020603050405020304" pitchFamily="18" charset="0"/>
              </a:rPr>
              <a:t>ickinson, J </a:t>
            </a:r>
            <a:r>
              <a:rPr lang="en-US" sz="1600" cap="none" dirty="0">
                <a:latin typeface="Times New Roman" panose="02020603050405020304" pitchFamily="18" charset="0"/>
                <a:cs typeface="Times New Roman" panose="02020603050405020304" pitchFamily="18" charset="0"/>
              </a:rPr>
              <a:t>G</a:t>
            </a:r>
            <a:r>
              <a:rPr lang="en-US" sz="1600" cap="none" dirty="0" smtClean="0">
                <a:latin typeface="Times New Roman" panose="02020603050405020304" pitchFamily="18" charset="0"/>
                <a:cs typeface="Times New Roman" panose="02020603050405020304" pitchFamily="18" charset="0"/>
              </a:rPr>
              <a:t>lasby  through their research during 2010(</a:t>
            </a:r>
            <a:r>
              <a:rPr lang="en-US" sz="1600" cap="none" dirty="0">
                <a:latin typeface="Times New Roman" panose="02020603050405020304" pitchFamily="18" charset="0"/>
                <a:cs typeface="Times New Roman" panose="02020603050405020304" pitchFamily="18" charset="0"/>
              </a:rPr>
              <a:t>D</a:t>
            </a:r>
            <a:r>
              <a:rPr lang="en-US" sz="1600" cap="none" dirty="0" smtClean="0">
                <a:latin typeface="Times New Roman" panose="02020603050405020304" pitchFamily="18" charset="0"/>
                <a:cs typeface="Times New Roman" panose="02020603050405020304" pitchFamily="18" charset="0"/>
              </a:rPr>
              <a:t>ickinson and </a:t>
            </a:r>
            <a:r>
              <a:rPr lang="en-US" sz="1600" cap="none" dirty="0">
                <a:latin typeface="Times New Roman" panose="02020603050405020304" pitchFamily="18" charset="0"/>
                <a:cs typeface="Times New Roman" panose="02020603050405020304" pitchFamily="18" charset="0"/>
              </a:rPr>
              <a:t>G</a:t>
            </a:r>
            <a:r>
              <a:rPr lang="en-US" sz="1600" cap="none" dirty="0" smtClean="0">
                <a:latin typeface="Times New Roman" panose="02020603050405020304" pitchFamily="18" charset="0"/>
                <a:cs typeface="Times New Roman" panose="02020603050405020304" pitchFamily="18" charset="0"/>
              </a:rPr>
              <a:t>lasby, 2010).</a:t>
            </a:r>
          </a:p>
        </p:txBody>
      </p:sp>
    </p:spTree>
    <p:extLst>
      <p:ext uri="{BB962C8B-B14F-4D97-AF65-F5344CB8AC3E}">
        <p14:creationId xmlns:p14="http://schemas.microsoft.com/office/powerpoint/2010/main" val="6242836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cap="none" dirty="0" smtClean="0">
                <a:latin typeface="Times New Roman" panose="02020603050405020304" pitchFamily="18" charset="0"/>
                <a:cs typeface="Times New Roman" panose="02020603050405020304" pitchFamily="18" charset="0"/>
              </a:rPr>
              <a:t>Conclusion </a:t>
            </a:r>
            <a:endParaRPr lang="en-US" sz="3200"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p:txBody>
          <a:bodyPr>
            <a:normAutofit/>
          </a:bodyPr>
          <a:lstStyle/>
          <a:p>
            <a:pPr marL="0" indent="0">
              <a:buNone/>
            </a:pPr>
            <a:r>
              <a:rPr lang="en-US" sz="1600" cap="none" dirty="0" smtClean="0">
                <a:latin typeface="Times New Roman" panose="02020603050405020304" pitchFamily="18" charset="0"/>
                <a:cs typeface="Times New Roman" panose="02020603050405020304" pitchFamily="18" charset="0"/>
              </a:rPr>
              <a:t>Human beings develop their diverse skills through interactions and other methods throughout their life. Till the end of life the learning and experiencing continue for human being and through learning, experiencing and developing human being grows.</a:t>
            </a:r>
            <a:endParaRPr lang="en-US" sz="1600"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092936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cap="none" dirty="0" smtClean="0">
                <a:latin typeface="Times New Roman" panose="02020603050405020304" pitchFamily="18" charset="0"/>
                <a:cs typeface="Times New Roman" panose="02020603050405020304" pitchFamily="18" charset="0"/>
              </a:rPr>
              <a:t>References </a:t>
            </a:r>
            <a:endParaRPr lang="en-US" sz="3200"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a:xfrm>
            <a:off x="838200" y="1825625"/>
            <a:ext cx="10515600" cy="4783722"/>
          </a:xfrm>
        </p:spPr>
        <p:txBody>
          <a:bodyPr>
            <a:noAutofit/>
          </a:bodyPr>
          <a:lstStyle/>
          <a:p>
            <a:pPr>
              <a:buFont typeface="Wingdings" panose="05000000000000000000" pitchFamily="2" charset="2"/>
              <a:buChar char="q"/>
            </a:pPr>
            <a:r>
              <a:rPr lang="en-US" sz="1200" cap="none" dirty="0" smtClean="0">
                <a:latin typeface="Times New Roman" panose="02020603050405020304" pitchFamily="18" charset="0"/>
                <a:cs typeface="Times New Roman" panose="02020603050405020304" pitchFamily="18" charset="0"/>
              </a:rPr>
              <a:t>Courses.Lumenlearning.Com. (2019). Erikson’s 8 stages of psychosocial development | education, society, &amp; the K-12 learner. [Online] available at: https://courses.Lumenlearning.Com/teachereducationx92x1/chapter/eriksons-stages-of-psychosocial-development/ [accessed 15 </a:t>
            </a:r>
            <a:r>
              <a:rPr lang="en-US" sz="1200" cap="none" dirty="0">
                <a:latin typeface="Times New Roman" panose="02020603050405020304" pitchFamily="18" charset="0"/>
                <a:cs typeface="Times New Roman" panose="02020603050405020304" pitchFamily="18" charset="0"/>
              </a:rPr>
              <a:t>D</a:t>
            </a:r>
            <a:r>
              <a:rPr lang="en-US" sz="1200" cap="none" dirty="0" smtClean="0">
                <a:latin typeface="Times New Roman" panose="02020603050405020304" pitchFamily="18" charset="0"/>
                <a:cs typeface="Times New Roman" panose="02020603050405020304" pitchFamily="18" charset="0"/>
              </a:rPr>
              <a:t>ec. 2019].</a:t>
            </a:r>
          </a:p>
          <a:p>
            <a:pPr>
              <a:buFont typeface="Wingdings" panose="05000000000000000000" pitchFamily="2" charset="2"/>
              <a:buChar char="q"/>
            </a:pPr>
            <a:r>
              <a:rPr lang="en-US" sz="1200" cap="none" dirty="0" smtClean="0">
                <a:latin typeface="Times New Roman" panose="02020603050405020304" pitchFamily="18" charset="0"/>
                <a:cs typeface="Times New Roman" panose="02020603050405020304" pitchFamily="18" charset="0"/>
              </a:rPr>
              <a:t>Dickinson, H. And </a:t>
            </a:r>
            <a:r>
              <a:rPr lang="en-US" sz="1200" cap="none" dirty="0">
                <a:latin typeface="Times New Roman" panose="02020603050405020304" pitchFamily="18" charset="0"/>
                <a:cs typeface="Times New Roman" panose="02020603050405020304" pitchFamily="18" charset="0"/>
              </a:rPr>
              <a:t>G</a:t>
            </a:r>
            <a:r>
              <a:rPr lang="en-US" sz="1200" cap="none" dirty="0" smtClean="0">
                <a:latin typeface="Times New Roman" panose="02020603050405020304" pitchFamily="18" charset="0"/>
                <a:cs typeface="Times New Roman" panose="02020603050405020304" pitchFamily="18" charset="0"/>
              </a:rPr>
              <a:t>lasby, J. (2010). ‘Why partnership working doesn't work’. Public management review, 12(6), pp.811-828.</a:t>
            </a:r>
          </a:p>
          <a:p>
            <a:pPr>
              <a:buFont typeface="Wingdings" panose="05000000000000000000" pitchFamily="2" charset="2"/>
              <a:buChar char="q"/>
            </a:pPr>
            <a:r>
              <a:rPr lang="en-US" sz="1200" cap="none" dirty="0" smtClean="0">
                <a:latin typeface="Times New Roman" panose="02020603050405020304" pitchFamily="18" charset="0"/>
                <a:cs typeface="Times New Roman" panose="02020603050405020304" pitchFamily="18" charset="0"/>
              </a:rPr>
              <a:t>Mazefsky, C., Borue, X., Day, T. And </a:t>
            </a:r>
            <a:r>
              <a:rPr lang="en-US" sz="1200" cap="none" dirty="0">
                <a:latin typeface="Times New Roman" panose="02020603050405020304" pitchFamily="18" charset="0"/>
                <a:cs typeface="Times New Roman" panose="02020603050405020304" pitchFamily="18" charset="0"/>
              </a:rPr>
              <a:t>M</a:t>
            </a:r>
            <a:r>
              <a:rPr lang="en-US" sz="1200" cap="none" dirty="0" smtClean="0">
                <a:latin typeface="Times New Roman" panose="02020603050405020304" pitchFamily="18" charset="0"/>
                <a:cs typeface="Times New Roman" panose="02020603050405020304" pitchFamily="18" charset="0"/>
              </a:rPr>
              <a:t>inshew, N. (2019). Emotion regulation patterns in adolescents with high-functioning autism spectrum disorder: comparison to typically developing adolescents and association with psychiatric symptoms.</a:t>
            </a:r>
          </a:p>
          <a:p>
            <a:pPr>
              <a:buFont typeface="Wingdings" panose="05000000000000000000" pitchFamily="2" charset="2"/>
              <a:buChar char="q"/>
            </a:pPr>
            <a:r>
              <a:rPr lang="en-US" sz="1200" cap="none" dirty="0" smtClean="0">
                <a:latin typeface="Times New Roman" panose="02020603050405020304" pitchFamily="18" charset="0"/>
                <a:cs typeface="Times New Roman" panose="02020603050405020304" pitchFamily="18" charset="0"/>
              </a:rPr>
              <a:t>Oakley, l. (2014). Cognitive development. London: Routledge.</a:t>
            </a:r>
          </a:p>
          <a:p>
            <a:pPr>
              <a:buFont typeface="Wingdings" panose="05000000000000000000" pitchFamily="2" charset="2"/>
              <a:buChar char="q"/>
            </a:pPr>
            <a:r>
              <a:rPr lang="en-US" sz="1200" cap="none" dirty="0" smtClean="0">
                <a:latin typeface="Times New Roman" panose="02020603050405020304" pitchFamily="18" charset="0"/>
                <a:cs typeface="Times New Roman" panose="02020603050405020304" pitchFamily="18" charset="0"/>
              </a:rPr>
              <a:t>Saenz, K., Bee, H. And </a:t>
            </a:r>
            <a:r>
              <a:rPr lang="en-US" sz="1200" cap="none" dirty="0">
                <a:latin typeface="Times New Roman" panose="02020603050405020304" pitchFamily="18" charset="0"/>
                <a:cs typeface="Times New Roman" panose="02020603050405020304" pitchFamily="18" charset="0"/>
              </a:rPr>
              <a:t>B</a:t>
            </a:r>
            <a:r>
              <a:rPr lang="en-US" sz="1200" cap="none" dirty="0" smtClean="0">
                <a:latin typeface="Times New Roman" panose="02020603050405020304" pitchFamily="18" charset="0"/>
                <a:cs typeface="Times New Roman" panose="02020603050405020304" pitchFamily="18" charset="0"/>
              </a:rPr>
              <a:t>oyd, D. (2008). Lifespan development. Upper saddle river: </a:t>
            </a:r>
            <a:r>
              <a:rPr lang="en-US" sz="1200" cap="none" dirty="0">
                <a:latin typeface="Times New Roman" panose="02020603050405020304" pitchFamily="18" charset="0"/>
                <a:cs typeface="Times New Roman" panose="02020603050405020304" pitchFamily="18" charset="0"/>
              </a:rPr>
              <a:t>P</a:t>
            </a:r>
            <a:r>
              <a:rPr lang="en-US" sz="1200" cap="none" dirty="0" smtClean="0">
                <a:latin typeface="Times New Roman" panose="02020603050405020304" pitchFamily="18" charset="0"/>
                <a:cs typeface="Times New Roman" panose="02020603050405020304" pitchFamily="18" charset="0"/>
              </a:rPr>
              <a:t>earson education (US).</a:t>
            </a:r>
          </a:p>
          <a:p>
            <a:pPr>
              <a:buFont typeface="Wingdings" panose="05000000000000000000" pitchFamily="2" charset="2"/>
              <a:buChar char="q"/>
            </a:pPr>
            <a:r>
              <a:rPr lang="en-US" sz="1200" cap="none" dirty="0" smtClean="0">
                <a:latin typeface="Times New Roman" panose="02020603050405020304" pitchFamily="18" charset="0"/>
                <a:cs typeface="Times New Roman" panose="02020603050405020304" pitchFamily="18" charset="0"/>
              </a:rPr>
              <a:t>Staniszewska, S., Adebajo, A., Barber, R., Beresford, P., Brady, L., Brett, J., Elliott, J., Evans, D., Haywood, K., Jones, D., Mockford, C., Nettle, M., Rose, D. And </a:t>
            </a:r>
            <a:r>
              <a:rPr lang="en-US" sz="1200" cap="none" dirty="0">
                <a:latin typeface="Times New Roman" panose="02020603050405020304" pitchFamily="18" charset="0"/>
                <a:cs typeface="Times New Roman" panose="02020603050405020304" pitchFamily="18" charset="0"/>
              </a:rPr>
              <a:t>W</a:t>
            </a:r>
            <a:r>
              <a:rPr lang="en-US" sz="1200" cap="none" dirty="0" smtClean="0">
                <a:latin typeface="Times New Roman" panose="02020603050405020304" pitchFamily="18" charset="0"/>
                <a:cs typeface="Times New Roman" panose="02020603050405020304" pitchFamily="18" charset="0"/>
              </a:rPr>
              <a:t>illiamson, T. (2011). Developing the evidence base of patient and public involvement in health and social care research: the case for measuring impact. International journal of consumer studies, 35(6), pp.628-632. </a:t>
            </a:r>
          </a:p>
          <a:p>
            <a:pPr>
              <a:buFont typeface="Wingdings" panose="05000000000000000000" pitchFamily="2" charset="2"/>
              <a:buChar char="q"/>
            </a:pPr>
            <a:r>
              <a:rPr lang="en-US" sz="1200" cap="none" dirty="0" smtClean="0">
                <a:latin typeface="Times New Roman" panose="02020603050405020304" pitchFamily="18" charset="0"/>
                <a:cs typeface="Times New Roman" panose="02020603050405020304" pitchFamily="18" charset="0"/>
              </a:rPr>
              <a:t>P </a:t>
            </a:r>
            <a:r>
              <a:rPr lang="en-US" sz="1200" cap="none" dirty="0">
                <a:latin typeface="Times New Roman" panose="02020603050405020304" pitchFamily="18" charset="0"/>
                <a:cs typeface="Times New Roman" panose="02020603050405020304" pitchFamily="18" charset="0"/>
              </a:rPr>
              <a:t>M</a:t>
            </a:r>
            <a:r>
              <a:rPr lang="en-US" sz="1200" cap="none" dirty="0" smtClean="0">
                <a:latin typeface="Times New Roman" panose="02020603050405020304" pitchFamily="18" charset="0"/>
                <a:cs typeface="Times New Roman" panose="02020603050405020304" pitchFamily="18" charset="0"/>
              </a:rPr>
              <a:t>oule, G </a:t>
            </a:r>
            <a:r>
              <a:rPr lang="en-US" sz="1200" cap="none" dirty="0">
                <a:latin typeface="Times New Roman" panose="02020603050405020304" pitchFamily="18" charset="0"/>
                <a:cs typeface="Times New Roman" panose="02020603050405020304" pitchFamily="18" charset="0"/>
              </a:rPr>
              <a:t>H</a:t>
            </a:r>
            <a:r>
              <a:rPr lang="en-US" sz="1200" cap="none" dirty="0" smtClean="0">
                <a:latin typeface="Times New Roman" panose="02020603050405020304" pitchFamily="18" charset="0"/>
                <a:cs typeface="Times New Roman" panose="02020603050405020304" pitchFamily="18" charset="0"/>
              </a:rPr>
              <a:t>ek.(2011).Making sense of research: an introduction for health and social care practitioners.Pp65-78.</a:t>
            </a:r>
          </a:p>
          <a:p>
            <a:pPr marL="0" indent="0">
              <a:buNone/>
            </a:pPr>
            <a:endParaRPr lang="en-US" sz="1200" cap="none" dirty="0" smtClean="0">
              <a:latin typeface="Times New Roman" panose="02020603050405020304" pitchFamily="18" charset="0"/>
              <a:cs typeface="Times New Roman" panose="02020603050405020304" pitchFamily="18" charset="0"/>
            </a:endParaRPr>
          </a:p>
          <a:p>
            <a:pPr marL="0" indent="0">
              <a:buNone/>
            </a:pPr>
            <a:endParaRPr lang="en-US" sz="1200"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62120613"/>
      </p:ext>
    </p:extLst>
  </p:cSld>
  <p:clrMapOvr>
    <a:masterClrMapping/>
  </p:clrMapOvr>
  <p:timing>
    <p:tnLst>
      <p:par>
        <p:cTn id="1" dur="indefinite" restart="never" nodeType="tmRoot"/>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xmlns=""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132</TotalTime>
  <Words>985</Words>
  <Application>Microsoft Office PowerPoint</Application>
  <PresentationFormat>Custom</PresentationFormat>
  <Paragraphs>57</Paragraphs>
  <Slides>7</Slides>
  <Notes>3</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Droplet</vt:lpstr>
      <vt:lpstr>A presentation on </vt:lpstr>
      <vt:lpstr>Introduction </vt:lpstr>
      <vt:lpstr>Lifespan psychological theories of adolescence.  </vt:lpstr>
      <vt:lpstr>Cognitive, emotional and behavioral patterns adolescence.  </vt:lpstr>
      <vt:lpstr>Recent research studies in health and social care. </vt:lpstr>
      <vt:lpstr>Conclusion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presentation on</dc:title>
  <dc:creator>ABDUL KADIR</dc:creator>
  <cp:lastModifiedBy>amana</cp:lastModifiedBy>
  <cp:revision>32</cp:revision>
  <dcterms:created xsi:type="dcterms:W3CDTF">2019-12-15T16:25:40Z</dcterms:created>
  <dcterms:modified xsi:type="dcterms:W3CDTF">2019-12-17T11:30:07Z</dcterms:modified>
</cp:coreProperties>
</file>