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56" r:id="rId1"/>
  </p:sldMasterIdLst>
  <p:notesMasterIdLst>
    <p:notesMasterId r:id="rId44"/>
  </p:notesMasterIdLst>
  <p:sldIdLst>
    <p:sldId id="470" r:id="rId2"/>
    <p:sldId id="471" r:id="rId3"/>
    <p:sldId id="473" r:id="rId4"/>
    <p:sldId id="475" r:id="rId5"/>
    <p:sldId id="476" r:id="rId6"/>
    <p:sldId id="477" r:id="rId7"/>
    <p:sldId id="479" r:id="rId8"/>
    <p:sldId id="480" r:id="rId9"/>
    <p:sldId id="481" r:id="rId10"/>
    <p:sldId id="482" r:id="rId11"/>
    <p:sldId id="483" r:id="rId12"/>
    <p:sldId id="484" r:id="rId13"/>
    <p:sldId id="485" r:id="rId14"/>
    <p:sldId id="486" r:id="rId15"/>
    <p:sldId id="487" r:id="rId16"/>
    <p:sldId id="488" r:id="rId17"/>
    <p:sldId id="489" r:id="rId18"/>
    <p:sldId id="491" r:id="rId19"/>
    <p:sldId id="490" r:id="rId20"/>
    <p:sldId id="514" r:id="rId21"/>
    <p:sldId id="494" r:id="rId22"/>
    <p:sldId id="495" r:id="rId23"/>
    <p:sldId id="498" r:id="rId24"/>
    <p:sldId id="515" r:id="rId25"/>
    <p:sldId id="499" r:id="rId26"/>
    <p:sldId id="517" r:id="rId27"/>
    <p:sldId id="518" r:id="rId28"/>
    <p:sldId id="519" r:id="rId29"/>
    <p:sldId id="520" r:id="rId30"/>
    <p:sldId id="521" r:id="rId31"/>
    <p:sldId id="505" r:id="rId32"/>
    <p:sldId id="522" r:id="rId33"/>
    <p:sldId id="507" r:id="rId34"/>
    <p:sldId id="508" r:id="rId35"/>
    <p:sldId id="509" r:id="rId36"/>
    <p:sldId id="510" r:id="rId37"/>
    <p:sldId id="511" r:id="rId38"/>
    <p:sldId id="512" r:id="rId39"/>
    <p:sldId id="513" r:id="rId40"/>
    <p:sldId id="523" r:id="rId41"/>
    <p:sldId id="524" r:id="rId42"/>
    <p:sldId id="394" r:id="rId43"/>
  </p:sldIdLst>
  <p:sldSz cx="9144000" cy="6858000" type="screen4x3"/>
  <p:notesSz cx="6858000" cy="9144000"/>
  <p:embeddedFontLst>
    <p:embeddedFont>
      <p:font typeface="Calibri" panose="020F0502020204030204" pitchFamily="34" charset="0"/>
      <p:regular r:id="rId45"/>
      <p:bold r:id="rId46"/>
      <p:italic r:id="rId47"/>
      <p:boldItalic r:id="rId48"/>
    </p:embeddedFont>
    <p:embeddedFont>
      <p:font typeface="Corbel" panose="020B0503020204020204" pitchFamily="34" charset="0"/>
      <p:regular r:id="rId49"/>
      <p:bold r:id="rId50"/>
      <p:italic r:id="rId51"/>
      <p:boldItalic r:id="rId52"/>
    </p:embeddedFont>
    <p:embeddedFont>
      <p:font typeface="Tunga" panose="020B0502040204020203" pitchFamily="34" charset="0"/>
      <p:regular r:id="rId53"/>
      <p:bold r:id="rId54"/>
    </p:embeddedFont>
    <p:embeddedFont>
      <p:font typeface="Tahoma" panose="020B0604030504040204" pitchFamily="34" charset="0"/>
      <p:regular r:id="rId55"/>
      <p:bold r:id="rId5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ection>
        <p14:section name="Untitled Section" id="{7ACB665A-837E-43C9-89B0-5E44C34DF6F5}">
          <p14:sldIdLst>
            <p14:sldId id="470"/>
            <p14:sldId id="471"/>
            <p14:sldId id="473"/>
            <p14:sldId id="475"/>
            <p14:sldId id="476"/>
            <p14:sldId id="477"/>
            <p14:sldId id="479"/>
            <p14:sldId id="480"/>
            <p14:sldId id="481"/>
            <p14:sldId id="482"/>
            <p14:sldId id="483"/>
            <p14:sldId id="484"/>
            <p14:sldId id="485"/>
            <p14:sldId id="486"/>
            <p14:sldId id="487"/>
            <p14:sldId id="488"/>
            <p14:sldId id="489"/>
            <p14:sldId id="491"/>
            <p14:sldId id="490"/>
            <p14:sldId id="514"/>
            <p14:sldId id="494"/>
            <p14:sldId id="495"/>
            <p14:sldId id="498"/>
            <p14:sldId id="515"/>
            <p14:sldId id="499"/>
            <p14:sldId id="517"/>
            <p14:sldId id="518"/>
            <p14:sldId id="519"/>
            <p14:sldId id="520"/>
            <p14:sldId id="521"/>
            <p14:sldId id="505"/>
            <p14:sldId id="522"/>
            <p14:sldId id="507"/>
            <p14:sldId id="508"/>
            <p14:sldId id="509"/>
            <p14:sldId id="510"/>
            <p14:sldId id="511"/>
            <p14:sldId id="512"/>
            <p14:sldId id="513"/>
            <p14:sldId id="523"/>
            <p14:sldId id="524"/>
            <p14:sldId id="39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C0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29" autoAdjust="0"/>
    <p:restoredTop sz="94660"/>
  </p:normalViewPr>
  <p:slideViewPr>
    <p:cSldViewPr>
      <p:cViewPr varScale="1">
        <p:scale>
          <a:sx n="67" d="100"/>
          <a:sy n="67" d="100"/>
        </p:scale>
        <p:origin x="-31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font" Target="fonts/font9.fntdata"/><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font" Target="fonts/font8.fntdata"/><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font" Target="fonts/font12.fntdata"/><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14/11/2014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42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14/11/2014</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14/11/2014</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14/11/2014</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14/11/2014</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176B5D25-34C5-47F0-B492-16B667B727FB}" type="datetimeFigureOut">
              <a:rPr lang="en-GB" smtClean="0"/>
              <a:pPr/>
              <a:t>14/11/2014</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14/11/2014</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14/11/2014</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176B5D25-34C5-47F0-B492-16B667B727FB}" type="datetimeFigureOut">
              <a:rPr lang="en-GB" smtClean="0"/>
              <a:pPr/>
              <a:t>14/11/2014</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14/11/2014</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14/11/2014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14/11/2014</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perseus.tufts.edu/hopper/text?doc=Perseus:text:1999.02.0151:book=2:chapter=24"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perseus.tufts.edu/hopper/text?doc=Perseus:text:1999.02.0151:book=2:chapter=32"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perseus.tufts.edu/hopper/text?doc=Perseus:text:1999.02.0151:book=2:chapter=33"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romesoyouseeit.files.wordpress.com/2013/03/0609_4674_l.jpg"/>
          <p:cNvPicPr>
            <a:picLocks noChangeAspect="1" noChangeArrowheads="1"/>
          </p:cNvPicPr>
          <p:nvPr/>
        </p:nvPicPr>
        <p:blipFill>
          <a:blip r:embed="rId2" cstate="print">
            <a:clrChange>
              <a:clrFrom>
                <a:srgbClr val="000000"/>
              </a:clrFrom>
              <a:clrTo>
                <a:srgbClr val="000000">
                  <a:alpha val="0"/>
                </a:srgbClr>
              </a:clrTo>
            </a:clrChange>
          </a:blip>
          <a:srcRect/>
          <a:stretch>
            <a:fillRect/>
          </a:stretch>
        </p:blipFill>
        <p:spPr bwMode="auto">
          <a:xfrm>
            <a:off x="3905068" y="0"/>
            <a:ext cx="5238932" cy="6858000"/>
          </a:xfrm>
          <a:prstGeom prst="rect">
            <a:avLst/>
          </a:prstGeom>
          <a:noFill/>
        </p:spPr>
      </p:pic>
      <p:sp>
        <p:nvSpPr>
          <p:cNvPr id="5" name="Subtitle 4"/>
          <p:cNvSpPr>
            <a:spLocks noGrp="1"/>
          </p:cNvSpPr>
          <p:nvPr>
            <p:ph type="subTitle" idx="1"/>
          </p:nvPr>
        </p:nvSpPr>
        <p:spPr/>
        <p:txBody>
          <a:bodyPr/>
          <a:lstStyle/>
          <a:p>
            <a:endParaRPr lang="en-GB" dirty="0"/>
          </a:p>
        </p:txBody>
      </p:sp>
      <p:sp>
        <p:nvSpPr>
          <p:cNvPr id="4" name="Title 3"/>
          <p:cNvSpPr>
            <a:spLocks noGrp="1"/>
          </p:cNvSpPr>
          <p:nvPr>
            <p:ph type="title"/>
          </p:nvPr>
        </p:nvSpPr>
        <p:spPr>
          <a:xfrm>
            <a:off x="0" y="1844824"/>
            <a:ext cx="8794278" cy="1984248"/>
          </a:xfrm>
        </p:spPr>
        <p:txBody>
          <a:bodyPr/>
          <a:lstStyle/>
          <a:p>
            <a:r>
              <a:rPr lang="en-GB" sz="5400" dirty="0" smtClean="0"/>
              <a:t>Roman </a:t>
            </a:r>
            <a:br>
              <a:rPr lang="en-GB" sz="5400" dirty="0" smtClean="0"/>
            </a:br>
            <a:r>
              <a:rPr lang="en-GB" sz="5400" dirty="0" smtClean="0"/>
              <a:t>constitution</a:t>
            </a:r>
            <a:endParaRPr lang="en-GB" sz="5400" dirty="0"/>
          </a:p>
        </p:txBody>
      </p:sp>
    </p:spTree>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lstStyle/>
          <a:p>
            <a:r>
              <a:rPr lang="en-GB" dirty="0" smtClean="0"/>
              <a:t>Monarchy</a:t>
            </a:r>
          </a:p>
          <a:p>
            <a:r>
              <a:rPr lang="en-GB" dirty="0" smtClean="0"/>
              <a:t>Nature of the monarchy…?</a:t>
            </a:r>
          </a:p>
          <a:p>
            <a:pPr marL="285750" indent="-285750">
              <a:buFont typeface="Arial" panose="020B0604020202020204" pitchFamily="34" charset="0"/>
              <a:buChar char="•"/>
            </a:pPr>
            <a:r>
              <a:rPr lang="en-GB" dirty="0" smtClean="0"/>
              <a:t>Inherited / elected ?</a:t>
            </a:r>
            <a:endParaRPr lang="en-GB" dirty="0"/>
          </a:p>
        </p:txBody>
      </p:sp>
      <p:sp>
        <p:nvSpPr>
          <p:cNvPr id="5" name="Title 2"/>
          <p:cNvSpPr>
            <a:spLocks noGrp="1"/>
          </p:cNvSpPr>
          <p:nvPr>
            <p:ph type="title"/>
          </p:nvPr>
        </p:nvSpPr>
        <p:spPr>
          <a:xfrm>
            <a:off x="352426" y="228600"/>
            <a:ext cx="8791574" cy="1066800"/>
          </a:xfrm>
        </p:spPr>
        <p:txBody>
          <a:bodyPr>
            <a:normAutofit/>
          </a:bodyPr>
          <a:lstStyle/>
          <a:p>
            <a:r>
              <a:rPr lang="en-GB" dirty="0" smtClean="0"/>
              <a:t>Roman constitution: Monarchy/</a:t>
            </a:r>
            <a:r>
              <a:rPr lang="en-GB" dirty="0" smtClean="0">
                <a:sym typeface="Wingdings" pitchFamily="2" charset="2"/>
              </a:rPr>
              <a:t>Republic</a:t>
            </a:r>
            <a:endParaRPr lang="en-GB" dirty="0"/>
          </a:p>
        </p:txBody>
      </p:sp>
    </p:spTree>
    <p:extLst>
      <p:ext uri="{BB962C8B-B14F-4D97-AF65-F5344CB8AC3E}">
        <p14:creationId xmlns:p14="http://schemas.microsoft.com/office/powerpoint/2010/main" val="4193065608"/>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10" name="TextBox 9"/>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14" name="TextBox 13"/>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15" name="TextBox 14"/>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16" name="TextBox 15"/>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7" name="TextBox 16"/>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8" name="Oval 17"/>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21" name="Rectangle 20"/>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0" y="4653136"/>
            <a:ext cx="9144000" cy="50405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0" y="4628727"/>
            <a:ext cx="2880320" cy="369332"/>
          </a:xfrm>
          <a:prstGeom prst="rect">
            <a:avLst/>
          </a:prstGeom>
          <a:noFill/>
        </p:spPr>
        <p:txBody>
          <a:bodyPr wrap="square" rtlCol="0">
            <a:spAutoFit/>
          </a:bodyPr>
          <a:lstStyle/>
          <a:p>
            <a:r>
              <a:rPr lang="en-GB" dirty="0" smtClean="0"/>
              <a:t>PATRICIANS / aristocracy</a:t>
            </a:r>
            <a:endParaRPr lang="en-GB" dirty="0"/>
          </a:p>
        </p:txBody>
      </p:sp>
      <p:sp>
        <p:nvSpPr>
          <p:cNvPr id="25" name="TextBox 24"/>
          <p:cNvSpPr txBox="1"/>
          <p:nvPr/>
        </p:nvSpPr>
        <p:spPr>
          <a:xfrm>
            <a:off x="30778" y="5656602"/>
            <a:ext cx="2880320" cy="369332"/>
          </a:xfrm>
          <a:prstGeom prst="rect">
            <a:avLst/>
          </a:prstGeom>
          <a:noFill/>
        </p:spPr>
        <p:txBody>
          <a:bodyPr wrap="square" rtlCol="0">
            <a:spAutoFit/>
          </a:bodyPr>
          <a:lstStyle/>
          <a:p>
            <a:r>
              <a:rPr lang="en-GB" dirty="0" smtClean="0"/>
              <a:t>PLEBEIANS</a:t>
            </a:r>
            <a:endParaRPr lang="en-GB" dirty="0"/>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27" name="TextBox 2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28" name="Straight Arrow Connector 27"/>
          <p:cNvCxnSpPr>
            <a:stCxn id="27" idx="3"/>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cxnSp>
        <p:nvCxnSpPr>
          <p:cNvPr id="30" name="Straight Arrow Connector 29"/>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32" name="TextBox 31"/>
          <p:cNvSpPr txBox="1"/>
          <p:nvPr/>
        </p:nvSpPr>
        <p:spPr>
          <a:xfrm>
            <a:off x="0" y="2708920"/>
            <a:ext cx="3131840" cy="1754326"/>
          </a:xfrm>
          <a:prstGeom prst="rect">
            <a:avLst/>
          </a:prstGeom>
          <a:noFill/>
        </p:spPr>
        <p:txBody>
          <a:bodyPr wrap="square" rtlCol="0">
            <a:spAutoFit/>
          </a:bodyPr>
          <a:lstStyle/>
          <a:p>
            <a:pPr>
              <a:buFont typeface="Arial" pitchFamily="34" charset="0"/>
              <a:buChar char="•"/>
            </a:pPr>
            <a:r>
              <a:rPr lang="en-GB" dirty="0" smtClean="0">
                <a:solidFill>
                  <a:schemeClr val="tx1">
                    <a:lumMod val="75000"/>
                  </a:schemeClr>
                </a:solidFill>
              </a:rPr>
              <a:t> </a:t>
            </a:r>
            <a:r>
              <a:rPr lang="en-GB" i="1" dirty="0" err="1" smtClean="0">
                <a:solidFill>
                  <a:schemeClr val="tx1">
                    <a:lumMod val="75000"/>
                  </a:schemeClr>
                </a:solidFill>
              </a:rPr>
              <a:t>pontifex</a:t>
            </a:r>
            <a:r>
              <a:rPr lang="en-GB" i="1" dirty="0" smtClean="0">
                <a:solidFill>
                  <a:schemeClr val="tx1">
                    <a:lumMod val="75000"/>
                  </a:schemeClr>
                </a:solidFill>
              </a:rPr>
              <a:t> </a:t>
            </a:r>
            <a:r>
              <a:rPr lang="en-GB" i="1" dirty="0" err="1" smtClean="0">
                <a:solidFill>
                  <a:schemeClr val="tx1">
                    <a:lumMod val="75000"/>
                  </a:schemeClr>
                </a:solidFill>
              </a:rPr>
              <a:t>maximus</a:t>
            </a:r>
            <a:r>
              <a:rPr lang="en-GB" dirty="0" smtClean="0">
                <a:solidFill>
                  <a:schemeClr val="tx1">
                    <a:lumMod val="75000"/>
                  </a:schemeClr>
                </a:solidFill>
              </a:rPr>
              <a:t> and other </a:t>
            </a:r>
            <a:r>
              <a:rPr lang="en-GB" i="1" dirty="0" err="1" smtClean="0">
                <a:solidFill>
                  <a:schemeClr val="tx1">
                    <a:lumMod val="75000"/>
                  </a:schemeClr>
                </a:solidFill>
              </a:rPr>
              <a:t>pontifices</a:t>
            </a:r>
            <a:r>
              <a:rPr lang="en-GB" dirty="0" smtClean="0">
                <a:solidFill>
                  <a:schemeClr val="tx1">
                    <a:lumMod val="75000"/>
                  </a:schemeClr>
                </a:solidFill>
              </a:rPr>
              <a:t> ‘priests’</a:t>
            </a:r>
          </a:p>
          <a:p>
            <a:pPr>
              <a:buFont typeface="Arial" pitchFamily="34" charset="0"/>
              <a:buChar char="•"/>
            </a:pPr>
            <a:r>
              <a:rPr lang="en-GB" dirty="0" smtClean="0">
                <a:solidFill>
                  <a:schemeClr val="tx1">
                    <a:lumMod val="75000"/>
                  </a:schemeClr>
                </a:solidFill>
              </a:rPr>
              <a:t> </a:t>
            </a:r>
            <a:r>
              <a:rPr lang="en-GB" i="1" dirty="0" err="1" smtClean="0">
                <a:solidFill>
                  <a:schemeClr val="tx1">
                    <a:lumMod val="75000"/>
                  </a:schemeClr>
                </a:solidFill>
              </a:rPr>
              <a:t>flamen</a:t>
            </a:r>
            <a:r>
              <a:rPr lang="en-GB" i="1" dirty="0" smtClean="0">
                <a:solidFill>
                  <a:schemeClr val="tx1">
                    <a:lumMod val="75000"/>
                  </a:schemeClr>
                </a:solidFill>
              </a:rPr>
              <a:t>, </a:t>
            </a:r>
            <a:r>
              <a:rPr lang="en-GB" i="1" dirty="0" err="1" smtClean="0">
                <a:solidFill>
                  <a:schemeClr val="tx1">
                    <a:lumMod val="75000"/>
                  </a:schemeClr>
                </a:solidFill>
              </a:rPr>
              <a:t>flamines</a:t>
            </a:r>
            <a:r>
              <a:rPr lang="en-GB" i="1" dirty="0" smtClean="0">
                <a:solidFill>
                  <a:schemeClr val="tx1">
                    <a:lumMod val="75000"/>
                  </a:schemeClr>
                </a:solidFill>
              </a:rPr>
              <a:t> </a:t>
            </a:r>
            <a:br>
              <a:rPr lang="en-GB" i="1" dirty="0" smtClean="0">
                <a:solidFill>
                  <a:schemeClr val="tx1">
                    <a:lumMod val="75000"/>
                  </a:schemeClr>
                </a:solidFill>
              </a:rPr>
            </a:br>
            <a:r>
              <a:rPr lang="en-GB" i="1" dirty="0" smtClean="0">
                <a:solidFill>
                  <a:schemeClr val="tx1">
                    <a:lumMod val="75000"/>
                  </a:schemeClr>
                </a:solidFill>
              </a:rPr>
              <a:t>  </a:t>
            </a:r>
            <a:r>
              <a:rPr lang="en-GB" dirty="0" smtClean="0">
                <a:solidFill>
                  <a:schemeClr val="tx1">
                    <a:lumMod val="75000"/>
                  </a:schemeClr>
                </a:solidFill>
              </a:rPr>
              <a:t>each responsible for one god, </a:t>
            </a:r>
            <a:br>
              <a:rPr lang="en-GB" dirty="0" smtClean="0">
                <a:solidFill>
                  <a:schemeClr val="tx1">
                    <a:lumMod val="75000"/>
                  </a:schemeClr>
                </a:solidFill>
              </a:rPr>
            </a:br>
            <a:r>
              <a:rPr lang="en-GB" dirty="0" smtClean="0">
                <a:solidFill>
                  <a:schemeClr val="tx1">
                    <a:lumMod val="75000"/>
                  </a:schemeClr>
                </a:solidFill>
              </a:rPr>
              <a:t>e.g. </a:t>
            </a:r>
            <a:r>
              <a:rPr lang="en-GB" i="1" dirty="0" err="1" smtClean="0">
                <a:solidFill>
                  <a:schemeClr val="tx1">
                    <a:lumMod val="75000"/>
                  </a:schemeClr>
                </a:solidFill>
              </a:rPr>
              <a:t>Flamen</a:t>
            </a:r>
            <a:r>
              <a:rPr lang="en-GB" i="1" dirty="0" smtClean="0">
                <a:solidFill>
                  <a:schemeClr val="tx1">
                    <a:lumMod val="75000"/>
                  </a:schemeClr>
                </a:solidFill>
              </a:rPr>
              <a:t> </a:t>
            </a:r>
            <a:r>
              <a:rPr lang="en-GB" i="1">
                <a:solidFill>
                  <a:schemeClr val="tx1">
                    <a:lumMod val="75000"/>
                  </a:schemeClr>
                </a:solidFill>
              </a:rPr>
              <a:t>Dialis</a:t>
            </a:r>
            <a:endParaRPr lang="en-GB" i="1" dirty="0" smtClean="0">
              <a:solidFill>
                <a:schemeClr val="tx1">
                  <a:lumMod val="75000"/>
                </a:schemeClr>
              </a:solidFill>
            </a:endParaRPr>
          </a:p>
          <a:p>
            <a:pPr>
              <a:buFont typeface="Arial" pitchFamily="34" charset="0"/>
              <a:buChar char="•"/>
            </a:pPr>
            <a:r>
              <a:rPr lang="en-GB" dirty="0" smtClean="0">
                <a:solidFill>
                  <a:schemeClr val="tx1">
                    <a:lumMod val="75000"/>
                  </a:schemeClr>
                </a:solidFill>
              </a:rPr>
              <a:t> Vestal virgins</a:t>
            </a:r>
            <a:endParaRPr lang="en-GB" dirty="0">
              <a:solidFill>
                <a:schemeClr val="tx1">
                  <a:lumMod val="75000"/>
                </a:schemeClr>
              </a:solidFill>
            </a:endParaRPr>
          </a:p>
        </p:txBody>
      </p:sp>
    </p:spTree>
    <p:extLst>
      <p:ext uri="{BB962C8B-B14F-4D97-AF65-F5344CB8AC3E}">
        <p14:creationId xmlns:p14="http://schemas.microsoft.com/office/powerpoint/2010/main" val="20864509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edge">
                                      <p:cBhvr>
                                        <p:cTn id="7" dur="2000"/>
                                        <p:tgtEl>
                                          <p:spTgt spid="21"/>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wedge">
                                      <p:cBhvr>
                                        <p:cTn id="10" dur="2000"/>
                                        <p:tgtEl>
                                          <p:spTgt spid="22"/>
                                        </p:tgtEl>
                                      </p:cBhvr>
                                    </p:animEffect>
                                  </p:childTnLst>
                                </p:cTn>
                              </p:par>
                            </p:childTnLst>
                          </p:cTn>
                        </p:par>
                        <p:par>
                          <p:cTn id="11" fill="hold">
                            <p:stCondLst>
                              <p:cond delay="2000"/>
                            </p:stCondLst>
                            <p:childTnLst>
                              <p:par>
                                <p:cTn id="12" presetID="21" presetClass="entr" presetSubtype="1" fill="hold" grpId="0"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heel(1)">
                                      <p:cBhvr>
                                        <p:cTn id="14" dur="2000"/>
                                        <p:tgtEl>
                                          <p:spTgt spid="18"/>
                                        </p:tgtEl>
                                      </p:cBhvr>
                                    </p:animEffect>
                                  </p:childTnLst>
                                </p:cTn>
                              </p:par>
                            </p:childTnLst>
                          </p:cTn>
                        </p:par>
                        <p:par>
                          <p:cTn id="15" fill="hold">
                            <p:stCondLst>
                              <p:cond delay="4000"/>
                            </p:stCondLst>
                            <p:childTnLst>
                              <p:par>
                                <p:cTn id="16" presetID="14" presetClass="entr" presetSubtype="10" fill="hold"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randombar(horizontal)">
                                      <p:cBhvr>
                                        <p:cTn id="18" dur="500"/>
                                        <p:tgtEl>
                                          <p:spTgt spid="30"/>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randombar(horizontal)">
                                      <p:cBhvr>
                                        <p:cTn id="21" dur="500"/>
                                        <p:tgtEl>
                                          <p:spTgt spid="31"/>
                                        </p:tgtEl>
                                      </p:cBhvr>
                                    </p:animEffect>
                                  </p:childTnLst>
                                </p:cTn>
                              </p:par>
                            </p:childTnLst>
                          </p:cTn>
                        </p:par>
                      </p:childTnLst>
                    </p:cTn>
                  </p:par>
                  <p:par>
                    <p:cTn id="22" fill="hold">
                      <p:stCondLst>
                        <p:cond delay="indefinite"/>
                      </p:stCondLst>
                      <p:childTnLst>
                        <p:par>
                          <p:cTn id="23" fill="hold">
                            <p:stCondLst>
                              <p:cond delay="0"/>
                            </p:stCondLst>
                            <p:childTnLst>
                              <p:par>
                                <p:cTn id="24" presetID="20" presetClass="entr" presetSubtype="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edge">
                                      <p:cBhvr>
                                        <p:cTn id="26" dur="2000"/>
                                        <p:tgtEl>
                                          <p:spTgt spid="23"/>
                                        </p:tgtEl>
                                      </p:cBhvr>
                                    </p:animEffect>
                                  </p:childTnLst>
                                </p:cTn>
                              </p:par>
                              <p:par>
                                <p:cTn id="27" presetID="20"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wedge">
                                      <p:cBhvr>
                                        <p:cTn id="29" dur="2000"/>
                                        <p:tgtEl>
                                          <p:spTgt spid="24"/>
                                        </p:tgtEl>
                                      </p:cBhvr>
                                    </p:animEffect>
                                  </p:childTnLst>
                                </p:cTn>
                              </p:par>
                              <p:par>
                                <p:cTn id="30" presetID="20" presetClass="entr" presetSubtype="0"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wedge">
                                      <p:cBhvr>
                                        <p:cTn id="32" dur="20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randombar(horizontal)">
                                      <p:cBhvr>
                                        <p:cTn id="37" dur="500"/>
                                        <p:tgtEl>
                                          <p:spTgt spid="27"/>
                                        </p:tgtEl>
                                      </p:cBhvr>
                                    </p:animEffect>
                                  </p:childTnLst>
                                </p:cTn>
                              </p:par>
                              <p:par>
                                <p:cTn id="38" presetID="14" presetClass="entr" presetSubtype="10" fill="hold"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randombar(horizontal)">
                                      <p:cBhvr>
                                        <p:cTn id="40" dur="500"/>
                                        <p:tgtEl>
                                          <p:spTgt spid="28"/>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randombar(horizontal)">
                                      <p:cBhvr>
                                        <p:cTn id="43" dur="500"/>
                                        <p:tgtEl>
                                          <p:spTgt spid="29"/>
                                        </p:tgtEl>
                                      </p:cBhvr>
                                    </p:animEffect>
                                  </p:childTnLst>
                                </p:cTn>
                              </p:par>
                            </p:childTnLst>
                          </p:cTn>
                        </p:par>
                        <p:par>
                          <p:cTn id="44" fill="hold">
                            <p:stCondLst>
                              <p:cond delay="500"/>
                            </p:stCondLst>
                            <p:childTnLst>
                              <p:par>
                                <p:cTn id="45" presetID="20" presetClass="entr" presetSubtype="0" fill="hold" grpId="0" nodeType="after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wedge">
                                      <p:cBhvr>
                                        <p:cTn id="47" dur="2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1" grpId="0" animBg="1"/>
      <p:bldP spid="23" grpId="0" animBg="1"/>
      <p:bldP spid="24" grpId="0"/>
      <p:bldP spid="25" grpId="0"/>
      <p:bldP spid="22" grpId="0"/>
      <p:bldP spid="27" grpId="0" animBg="1"/>
      <p:bldP spid="29" grpId="0"/>
      <p:bldP spid="31"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smtClean="0"/>
              <a:t>RAMNES </a:t>
            </a:r>
            <a:r>
              <a:rPr lang="en-GB" dirty="0" smtClean="0">
                <a:solidFill>
                  <a:schemeClr val="tx1">
                    <a:lumMod val="65000"/>
                  </a:schemeClr>
                </a:solidFill>
              </a:rPr>
              <a:t>or </a:t>
            </a:r>
            <a:r>
              <a:rPr lang="en-GB" i="1" dirty="0" err="1" smtClean="0">
                <a:solidFill>
                  <a:schemeClr val="tx1">
                    <a:lumMod val="65000"/>
                  </a:schemeClr>
                </a:solidFill>
              </a:rPr>
              <a:t>Ramnenses</a:t>
            </a:r>
            <a:r>
              <a:rPr lang="en-GB" i="1" dirty="0" smtClean="0">
                <a:solidFill>
                  <a:schemeClr val="tx1">
                    <a:lumMod val="65000"/>
                  </a:schemeClr>
                </a:solidFill>
              </a:rPr>
              <a:t/>
            </a:r>
            <a:br>
              <a:rPr lang="en-GB" i="1" dirty="0" smtClean="0">
                <a:solidFill>
                  <a:schemeClr val="tx1">
                    <a:lumMod val="65000"/>
                  </a:schemeClr>
                </a:solidFill>
              </a:rPr>
            </a:br>
            <a:r>
              <a:rPr lang="en-GB" dirty="0" smtClean="0">
                <a:solidFill>
                  <a:schemeClr val="tx1">
                    <a:lumMod val="65000"/>
                  </a:schemeClr>
                </a:solidFill>
              </a:rPr>
              <a:t>named after 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smtClean="0">
                <a:solidFill>
                  <a:schemeClr val="tx1">
                    <a:lumMod val="50000"/>
                  </a:schemeClr>
                </a:solidFill>
              </a:rPr>
              <a:t>TITIES </a:t>
            </a:r>
            <a:r>
              <a:rPr lang="en-GB" dirty="0" smtClean="0">
                <a:solidFill>
                  <a:schemeClr val="tx1">
                    <a:lumMod val="65000"/>
                  </a:schemeClr>
                </a:solidFill>
              </a:rPr>
              <a:t>or </a:t>
            </a:r>
            <a:r>
              <a:rPr lang="en-GB" i="1" dirty="0" err="1" smtClean="0">
                <a:solidFill>
                  <a:schemeClr val="tx1">
                    <a:lumMod val="65000"/>
                  </a:schemeClr>
                </a:solidFill>
              </a:rPr>
              <a:t>Titienses</a:t>
            </a:r>
            <a:r>
              <a:rPr lang="en-GB" dirty="0" smtClean="0">
                <a:solidFill>
                  <a:schemeClr val="tx1">
                    <a:lumMod val="65000"/>
                  </a:schemeClr>
                </a:solidFill>
              </a:rPr>
              <a:t>, </a:t>
            </a:r>
            <a:br>
              <a:rPr lang="en-GB" dirty="0" smtClean="0">
                <a:solidFill>
                  <a:schemeClr val="tx1">
                    <a:lumMod val="65000"/>
                  </a:schemeClr>
                </a:solidFill>
              </a:rPr>
            </a:br>
            <a:r>
              <a:rPr lang="en-GB" dirty="0" smtClean="0">
                <a:solidFill>
                  <a:schemeClr val="tx1">
                    <a:lumMod val="65000"/>
                  </a:schemeClr>
                </a:solidFill>
              </a:rPr>
              <a:t>named after Titus </a:t>
            </a:r>
            <a:r>
              <a:rPr lang="en-GB" dirty="0" err="1" smtClean="0">
                <a:solidFill>
                  <a:schemeClr val="tx1">
                    <a:lumMod val="65000"/>
                  </a:schemeClr>
                </a:solidFill>
              </a:rPr>
              <a:t>Tatius</a:t>
            </a:r>
            <a:endParaRPr lang="en-GB" b="1" dirty="0">
              <a:solidFill>
                <a:schemeClr val="tx1">
                  <a:lumMod val="50000"/>
                </a:schemeClr>
              </a:solidFill>
            </a:endParaRPr>
          </a:p>
        </p:txBody>
      </p:sp>
      <p:sp>
        <p:nvSpPr>
          <p:cNvPr id="18" name="TextBox 17"/>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20" name="Straight Arrow Connector 19"/>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8"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5" name="TextBox 24"/>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26" name="Rectangle 25"/>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27" name="TextBox 26"/>
          <p:cNvSpPr txBox="1"/>
          <p:nvPr/>
        </p:nvSpPr>
        <p:spPr>
          <a:xfrm>
            <a:off x="0" y="6237312"/>
            <a:ext cx="3563888" cy="646331"/>
          </a:xfrm>
          <a:prstGeom prst="rect">
            <a:avLst/>
          </a:prstGeom>
          <a:noFill/>
        </p:spPr>
        <p:txBody>
          <a:bodyPr wrap="square" rtlCol="0">
            <a:spAutoFit/>
          </a:bodyPr>
          <a:lstStyle/>
          <a:p>
            <a:r>
              <a:rPr lang="en-GB" b="1" dirty="0" smtClean="0">
                <a:solidFill>
                  <a:schemeClr val="tx1">
                    <a:lumMod val="50000"/>
                  </a:schemeClr>
                </a:solidFill>
              </a:rPr>
              <a:t>LUCERES </a:t>
            </a:r>
            <a:r>
              <a:rPr lang="en-GB" dirty="0" smtClean="0">
                <a:solidFill>
                  <a:schemeClr val="tx1">
                    <a:lumMod val="65000"/>
                  </a:schemeClr>
                </a:solidFill>
              </a:rPr>
              <a:t>or </a:t>
            </a:r>
            <a:r>
              <a:rPr lang="en-GB" i="1" dirty="0" err="1" smtClean="0">
                <a:solidFill>
                  <a:schemeClr val="tx1">
                    <a:lumMod val="65000"/>
                  </a:schemeClr>
                </a:solidFill>
              </a:rPr>
              <a:t>Lucerenses</a:t>
            </a:r>
            <a:r>
              <a:rPr lang="en-GB" i="1" dirty="0" smtClean="0">
                <a:solidFill>
                  <a:schemeClr val="tx1">
                    <a:lumMod val="65000"/>
                  </a:schemeClr>
                </a:solidFill>
              </a:rPr>
              <a:t/>
            </a:r>
            <a:br>
              <a:rPr lang="en-GB" i="1" dirty="0" smtClean="0">
                <a:solidFill>
                  <a:schemeClr val="tx1">
                    <a:lumMod val="65000"/>
                  </a:schemeClr>
                </a:solidFill>
              </a:rPr>
            </a:br>
            <a:r>
              <a:rPr lang="en-GB" i="1" dirty="0" smtClean="0">
                <a:solidFill>
                  <a:schemeClr val="tx1">
                    <a:lumMod val="65000"/>
                  </a:schemeClr>
                </a:solidFill>
              </a:rPr>
              <a:t> </a:t>
            </a:r>
            <a:r>
              <a:rPr lang="en-GB" dirty="0" smtClean="0">
                <a:solidFill>
                  <a:schemeClr val="tx1">
                    <a:lumMod val="65000"/>
                  </a:schemeClr>
                </a:solidFill>
              </a:rPr>
              <a:t>(origin obscure)</a:t>
            </a:r>
            <a:endParaRPr lang="en-GB" b="1" dirty="0">
              <a:solidFill>
                <a:schemeClr val="tx1">
                  <a:lumMod val="50000"/>
                </a:schemeClr>
              </a:solidFill>
            </a:endParaRPr>
          </a:p>
        </p:txBody>
      </p:sp>
      <p:sp>
        <p:nvSpPr>
          <p:cNvPr id="29" name="TextBox 28"/>
          <p:cNvSpPr txBox="1"/>
          <p:nvPr/>
        </p:nvSpPr>
        <p:spPr>
          <a:xfrm>
            <a:off x="0" y="4293096"/>
            <a:ext cx="3275856" cy="369332"/>
          </a:xfrm>
          <a:prstGeom prst="rect">
            <a:avLst/>
          </a:prstGeom>
          <a:noFill/>
        </p:spPr>
        <p:txBody>
          <a:bodyPr wrap="square" rtlCol="0">
            <a:spAutoFit/>
          </a:bodyPr>
          <a:lstStyle/>
          <a:p>
            <a:r>
              <a:rPr lang="en-GB" dirty="0" smtClean="0"/>
              <a:t>“tribes” TRIBUS - Romulus</a:t>
            </a:r>
            <a:endParaRPr lang="en-GB" dirty="0"/>
          </a:p>
        </p:txBody>
      </p:sp>
    </p:spTree>
  </p:cSld>
  <p:clrMapOvr>
    <a:masterClrMapping/>
  </p:clrMapOvr>
  <p:transition spd="slow">
    <p:randomBar dir="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smtClean="0"/>
              <a:t>RAMNES </a:t>
            </a:r>
            <a:r>
              <a:rPr lang="en-GB" dirty="0" smtClean="0">
                <a:solidFill>
                  <a:schemeClr val="tx1">
                    <a:lumMod val="65000"/>
                  </a:schemeClr>
                </a:solidFill>
              </a:rPr>
              <a:t>or </a:t>
            </a:r>
            <a:r>
              <a:rPr lang="en-GB" i="1" dirty="0" err="1" smtClean="0">
                <a:solidFill>
                  <a:schemeClr val="tx1">
                    <a:lumMod val="65000"/>
                  </a:schemeClr>
                </a:solidFill>
              </a:rPr>
              <a:t>Ramnenses</a:t>
            </a:r>
            <a:r>
              <a:rPr lang="en-GB" i="1" dirty="0" smtClean="0">
                <a:solidFill>
                  <a:schemeClr val="tx1">
                    <a:lumMod val="65000"/>
                  </a:schemeClr>
                </a:solidFill>
              </a:rPr>
              <a:t/>
            </a:r>
            <a:br>
              <a:rPr lang="en-GB" i="1" dirty="0" smtClean="0">
                <a:solidFill>
                  <a:schemeClr val="tx1">
                    <a:lumMod val="65000"/>
                  </a:schemeClr>
                </a:solidFill>
              </a:rPr>
            </a:br>
            <a:r>
              <a:rPr lang="en-GB" dirty="0" smtClean="0">
                <a:solidFill>
                  <a:schemeClr val="tx1">
                    <a:lumMod val="65000"/>
                  </a:schemeClr>
                </a:solidFill>
              </a:rPr>
              <a:t>named after 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smtClean="0">
                <a:solidFill>
                  <a:schemeClr val="tx1">
                    <a:lumMod val="50000"/>
                  </a:schemeClr>
                </a:solidFill>
              </a:rPr>
              <a:t>TITIES </a:t>
            </a:r>
            <a:r>
              <a:rPr lang="en-GB" dirty="0" smtClean="0">
                <a:solidFill>
                  <a:schemeClr val="tx1">
                    <a:lumMod val="65000"/>
                  </a:schemeClr>
                </a:solidFill>
              </a:rPr>
              <a:t>or </a:t>
            </a:r>
            <a:r>
              <a:rPr lang="en-GB" i="1" dirty="0" err="1" smtClean="0">
                <a:solidFill>
                  <a:schemeClr val="tx1">
                    <a:lumMod val="65000"/>
                  </a:schemeClr>
                </a:solidFill>
              </a:rPr>
              <a:t>Titienses</a:t>
            </a:r>
            <a:r>
              <a:rPr lang="en-GB" dirty="0" smtClean="0">
                <a:solidFill>
                  <a:schemeClr val="tx1">
                    <a:lumMod val="65000"/>
                  </a:schemeClr>
                </a:solidFill>
              </a:rPr>
              <a:t>, </a:t>
            </a:r>
            <a:br>
              <a:rPr lang="en-GB" dirty="0" smtClean="0">
                <a:solidFill>
                  <a:schemeClr val="tx1">
                    <a:lumMod val="65000"/>
                  </a:schemeClr>
                </a:solidFill>
              </a:rPr>
            </a:br>
            <a:r>
              <a:rPr lang="en-GB" dirty="0" smtClean="0">
                <a:solidFill>
                  <a:schemeClr val="tx1">
                    <a:lumMod val="65000"/>
                  </a:schemeClr>
                </a:solidFill>
              </a:rPr>
              <a:t>named after Titus </a:t>
            </a:r>
            <a:r>
              <a:rPr lang="en-GB" dirty="0" err="1" smtClean="0">
                <a:solidFill>
                  <a:schemeClr val="tx1">
                    <a:lumMod val="65000"/>
                  </a:schemeClr>
                </a:solidFill>
              </a:rPr>
              <a:t>Tatius</a:t>
            </a:r>
            <a:endParaRPr lang="en-GB" b="1" dirty="0">
              <a:solidFill>
                <a:schemeClr val="tx1">
                  <a:lumMod val="50000"/>
                </a:schemeClr>
              </a:solidFill>
            </a:endParaRP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21" name="Rectangle 20"/>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23" name="TextBox 22"/>
          <p:cNvSpPr txBox="1"/>
          <p:nvPr/>
        </p:nvSpPr>
        <p:spPr>
          <a:xfrm>
            <a:off x="0" y="6237312"/>
            <a:ext cx="3563888" cy="646331"/>
          </a:xfrm>
          <a:prstGeom prst="rect">
            <a:avLst/>
          </a:prstGeom>
          <a:noFill/>
        </p:spPr>
        <p:txBody>
          <a:bodyPr wrap="square" rtlCol="0">
            <a:spAutoFit/>
          </a:bodyPr>
          <a:lstStyle/>
          <a:p>
            <a:r>
              <a:rPr lang="en-GB" b="1" dirty="0" smtClean="0">
                <a:solidFill>
                  <a:schemeClr val="tx1">
                    <a:lumMod val="50000"/>
                  </a:schemeClr>
                </a:solidFill>
              </a:rPr>
              <a:t>LUCERES </a:t>
            </a:r>
            <a:r>
              <a:rPr lang="en-GB" dirty="0" smtClean="0">
                <a:solidFill>
                  <a:schemeClr val="tx1">
                    <a:lumMod val="65000"/>
                  </a:schemeClr>
                </a:solidFill>
              </a:rPr>
              <a:t>or </a:t>
            </a:r>
            <a:r>
              <a:rPr lang="en-GB" i="1" dirty="0" err="1" smtClean="0">
                <a:solidFill>
                  <a:schemeClr val="tx1">
                    <a:lumMod val="65000"/>
                  </a:schemeClr>
                </a:solidFill>
              </a:rPr>
              <a:t>Lucerenses</a:t>
            </a:r>
            <a:r>
              <a:rPr lang="en-GB" i="1" dirty="0" smtClean="0">
                <a:solidFill>
                  <a:schemeClr val="tx1">
                    <a:lumMod val="65000"/>
                  </a:schemeClr>
                </a:solidFill>
              </a:rPr>
              <a:t/>
            </a:r>
            <a:br>
              <a:rPr lang="en-GB" i="1" dirty="0" smtClean="0">
                <a:solidFill>
                  <a:schemeClr val="tx1">
                    <a:lumMod val="65000"/>
                  </a:schemeClr>
                </a:solidFill>
              </a:rPr>
            </a:br>
            <a:r>
              <a:rPr lang="en-GB" i="1" dirty="0" smtClean="0">
                <a:solidFill>
                  <a:schemeClr val="tx1">
                    <a:lumMod val="65000"/>
                  </a:schemeClr>
                </a:solidFill>
              </a:rPr>
              <a:t> </a:t>
            </a:r>
            <a:r>
              <a:rPr lang="en-GB" dirty="0" smtClean="0">
                <a:solidFill>
                  <a:schemeClr val="tx1">
                    <a:lumMod val="65000"/>
                  </a:schemeClr>
                </a:solidFill>
              </a:rPr>
              <a:t>(origin obscure)</a:t>
            </a:r>
            <a:endParaRPr lang="en-GB" b="1" dirty="0">
              <a:solidFill>
                <a:schemeClr val="tx1">
                  <a:lumMod val="50000"/>
                </a:schemeClr>
              </a:solidFill>
            </a:endParaRPr>
          </a:p>
        </p:txBody>
      </p:sp>
      <p:sp>
        <p:nvSpPr>
          <p:cNvPr id="24" name="TextBox 23"/>
          <p:cNvSpPr txBox="1"/>
          <p:nvPr/>
        </p:nvSpPr>
        <p:spPr>
          <a:xfrm>
            <a:off x="0" y="4293096"/>
            <a:ext cx="5580112" cy="369332"/>
          </a:xfrm>
          <a:prstGeom prst="rect">
            <a:avLst/>
          </a:prstGeom>
          <a:noFill/>
        </p:spPr>
        <p:txBody>
          <a:bodyPr wrap="square" rtlCol="0">
            <a:spAutoFit/>
          </a:bodyPr>
          <a:lstStyle/>
          <a:p>
            <a:r>
              <a:rPr lang="en-GB" b="1" dirty="0" smtClean="0"/>
              <a:t>COMITIA CURIATA </a:t>
            </a:r>
            <a:r>
              <a:rPr lang="en-GB" b="1" dirty="0" smtClean="0">
                <a:solidFill>
                  <a:schemeClr val="tx1">
                    <a:lumMod val="50000"/>
                  </a:schemeClr>
                </a:solidFill>
              </a:rPr>
              <a:t>– 30 curiae </a:t>
            </a:r>
            <a:r>
              <a:rPr lang="en-GB" b="1" dirty="0" smtClean="0">
                <a:solidFill>
                  <a:schemeClr val="tx1">
                    <a:lumMod val="50000"/>
                  </a:schemeClr>
                </a:solidFill>
                <a:sym typeface="Wingdings" pitchFamily="2" charset="2"/>
              </a:rPr>
              <a:t>(</a:t>
            </a:r>
            <a:r>
              <a:rPr lang="en-GB" b="1" i="1" dirty="0" err="1" smtClean="0">
                <a:solidFill>
                  <a:schemeClr val="tx1">
                    <a:lumMod val="50000"/>
                  </a:schemeClr>
                </a:solidFill>
                <a:sym typeface="Wingdings" pitchFamily="2" charset="2"/>
              </a:rPr>
              <a:t>lex</a:t>
            </a:r>
            <a:r>
              <a:rPr lang="en-GB" b="1" i="1" dirty="0" smtClean="0">
                <a:solidFill>
                  <a:schemeClr val="tx1">
                    <a:lumMod val="50000"/>
                  </a:schemeClr>
                </a:solidFill>
                <a:sym typeface="Wingdings" pitchFamily="2" charset="2"/>
              </a:rPr>
              <a:t> </a:t>
            </a:r>
            <a:r>
              <a:rPr lang="en-GB" b="1" i="1" dirty="0" err="1" smtClean="0">
                <a:solidFill>
                  <a:schemeClr val="tx1">
                    <a:lumMod val="50000"/>
                  </a:schemeClr>
                </a:solidFill>
                <a:sym typeface="Wingdings" pitchFamily="2" charset="2"/>
              </a:rPr>
              <a:t>curiata</a:t>
            </a:r>
            <a:r>
              <a:rPr lang="en-GB" b="1" i="1" dirty="0" smtClean="0">
                <a:solidFill>
                  <a:schemeClr val="tx1">
                    <a:lumMod val="50000"/>
                  </a:schemeClr>
                </a:solidFill>
                <a:sym typeface="Wingdings" pitchFamily="2" charset="2"/>
              </a:rPr>
              <a:t>)</a:t>
            </a:r>
            <a:endParaRPr lang="en-GB" b="1" i="1" dirty="0">
              <a:solidFill>
                <a:schemeClr val="tx1">
                  <a:lumMod val="50000"/>
                </a:schemeClr>
              </a:solidFill>
            </a:endParaRPr>
          </a:p>
        </p:txBody>
      </p:sp>
      <p:sp>
        <p:nvSpPr>
          <p:cNvPr id="25" name="TextBox 24"/>
          <p:cNvSpPr txBox="1"/>
          <p:nvPr/>
        </p:nvSpPr>
        <p:spPr>
          <a:xfrm>
            <a:off x="5652120" y="4293096"/>
            <a:ext cx="3491880" cy="369332"/>
          </a:xfrm>
          <a:prstGeom prst="rect">
            <a:avLst/>
          </a:prstGeom>
          <a:noFill/>
        </p:spPr>
        <p:txBody>
          <a:bodyPr wrap="square" rtlCol="0">
            <a:spAutoFit/>
          </a:bodyPr>
          <a:lstStyle/>
          <a:p>
            <a:r>
              <a:rPr lang="en-GB" dirty="0" smtClean="0"/>
              <a:t>Roman assemblies vote in groups</a:t>
            </a:r>
            <a:endParaRPr lang="en-GB" dirty="0"/>
          </a:p>
        </p:txBody>
      </p:sp>
      <p:cxnSp>
        <p:nvCxnSpPr>
          <p:cNvPr id="27" name="Straight Connector 26"/>
          <p:cNvCxnSpPr>
            <a:stCxn id="13" idx="0"/>
            <a:endCxn id="21" idx="2"/>
          </p:cNvCxnSpPr>
          <p:nvPr/>
        </p:nvCxnSpPr>
        <p:spPr>
          <a:xfrm>
            <a:off x="4572000" y="4653136"/>
            <a:ext cx="0" cy="22048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5081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6444208"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73083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8244408" y="4680520"/>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3707904"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27718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763688"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9716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21" name="Rectangle 20"/>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40" name="TextBox 39"/>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41" name="Rectangle 40"/>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2" name="TextBox 41"/>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43" name="Rectangle 4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4" name="TextBox 4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45" name="Rectangle 4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48" name="Straight Arrow Connector 47"/>
          <p:cNvCxnSpPr>
            <a:stCxn id="24"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51" name="TextBox 50"/>
          <p:cNvSpPr txBox="1"/>
          <p:nvPr/>
        </p:nvSpPr>
        <p:spPr>
          <a:xfrm>
            <a:off x="-324544" y="4581128"/>
            <a:ext cx="9144000" cy="646331"/>
          </a:xfrm>
          <a:prstGeom prst="rect">
            <a:avLst/>
          </a:prstGeom>
          <a:noFill/>
        </p:spPr>
        <p:txBody>
          <a:bodyPr wrap="square" rtlCol="0">
            <a:spAutoFit/>
          </a:bodyPr>
          <a:lstStyle/>
          <a:p>
            <a:pPr algn="r"/>
            <a:r>
              <a:rPr lang="en-GB" b="1" dirty="0" smtClean="0">
                <a:solidFill>
                  <a:schemeClr val="tx1">
                    <a:lumMod val="50000"/>
                  </a:schemeClr>
                </a:solidFill>
              </a:rPr>
              <a:t>Important legislation</a:t>
            </a:r>
            <a:br>
              <a:rPr lang="en-GB" b="1" dirty="0" smtClean="0">
                <a:solidFill>
                  <a:schemeClr val="tx1">
                    <a:lumMod val="50000"/>
                  </a:schemeClr>
                </a:solidFill>
              </a:rPr>
            </a:br>
            <a:r>
              <a:rPr lang="en-GB" b="1" dirty="0" smtClean="0">
                <a:solidFill>
                  <a:schemeClr val="tx1">
                    <a:lumMod val="50000"/>
                  </a:schemeClr>
                </a:solidFill>
              </a:rPr>
              <a:t>capital charges, war declaration,...</a:t>
            </a:r>
            <a:endParaRPr lang="en-GB" sz="1600" b="1" dirty="0">
              <a:solidFill>
                <a:schemeClr val="tx1">
                  <a:lumMod val="50000"/>
                </a:schemeClr>
              </a:solidFill>
            </a:endParaRPr>
          </a:p>
        </p:txBody>
      </p:sp>
      <p:sp>
        <p:nvSpPr>
          <p:cNvPr id="35" name="TextBox 34"/>
          <p:cNvSpPr txBox="1"/>
          <p:nvPr/>
        </p:nvSpPr>
        <p:spPr>
          <a:xfrm>
            <a:off x="5436096" y="5301208"/>
            <a:ext cx="2843808"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One vote for each century</a:t>
            </a:r>
          </a:p>
          <a:p>
            <a:r>
              <a:rPr lang="en-GB" dirty="0" smtClean="0"/>
              <a:t>VOTE by property</a:t>
            </a:r>
          </a:p>
          <a:p>
            <a:r>
              <a:rPr lang="en-GB" dirty="0" smtClean="0">
                <a:sym typeface="Wingdings" pitchFamily="2" charset="2"/>
              </a:rPr>
              <a:t>army!</a:t>
            </a:r>
            <a:br>
              <a:rPr lang="en-GB" dirty="0" smtClean="0">
                <a:sym typeface="Wingdings" pitchFamily="2" charset="2"/>
              </a:rPr>
            </a:br>
            <a:r>
              <a:rPr lang="en-GB" dirty="0" smtClean="0">
                <a:sym typeface="Wingdings" pitchFamily="2" charset="2"/>
              </a:rPr>
              <a:t>TIMOCRACY</a:t>
            </a:r>
            <a:endParaRPr lang="en-GB" dirty="0" smtClean="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randombar(horizontal)">
                                      <p:cBhvr>
                                        <p:cTn id="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3" name="TextBox 32"/>
          <p:cNvSpPr txBox="1"/>
          <p:nvPr/>
        </p:nvSpPr>
        <p:spPr>
          <a:xfrm>
            <a:off x="2195736" y="4581128"/>
            <a:ext cx="6623720" cy="646331"/>
          </a:xfrm>
          <a:prstGeom prst="rect">
            <a:avLst/>
          </a:prstGeom>
          <a:noFill/>
        </p:spPr>
        <p:txBody>
          <a:bodyPr wrap="square" rtlCol="0">
            <a:spAutoFit/>
          </a:bodyPr>
          <a:lstStyle/>
          <a:p>
            <a:pPr algn="r"/>
            <a:r>
              <a:rPr lang="en-GB" b="1" dirty="0" smtClean="0">
                <a:solidFill>
                  <a:schemeClr val="tx1">
                    <a:lumMod val="50000"/>
                  </a:schemeClr>
                </a:solidFill>
              </a:rPr>
              <a:t>Important legislation</a:t>
            </a:r>
            <a:br>
              <a:rPr lang="en-GB" b="1" dirty="0" smtClean="0">
                <a:solidFill>
                  <a:schemeClr val="tx1">
                    <a:lumMod val="50000"/>
                  </a:schemeClr>
                </a:solidFill>
              </a:rPr>
            </a:br>
            <a:r>
              <a:rPr lang="en-GB" b="1" dirty="0" smtClean="0">
                <a:solidFill>
                  <a:schemeClr val="tx1">
                    <a:lumMod val="50000"/>
                  </a:schemeClr>
                </a:solidFill>
              </a:rPr>
              <a:t>capital charges, war declaration,...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One vote for each century</a:t>
            </a:r>
          </a:p>
          <a:p>
            <a:r>
              <a:rPr lang="en-GB" dirty="0" smtClean="0"/>
              <a:t>VOTE by property</a:t>
            </a:r>
          </a:p>
          <a:p>
            <a:r>
              <a:rPr lang="en-GB" dirty="0" smtClean="0">
                <a:sym typeface="Wingdings" pitchFamily="2" charset="2"/>
              </a:rPr>
              <a:t>HOW MANY VOTES  &amp; WHOSE VOTES DO YOU NEED?  97 out of  193</a:t>
            </a:r>
            <a:endParaRPr lang="en-GB" dirty="0" smtClean="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smtClean="0"/>
              <a:t>Still monarchy...?</a:t>
            </a:r>
            <a:endParaRPr lang="en-GB" sz="2800" dirty="0"/>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5000"/>
                                        <p:tgtEl>
                                          <p:spTgt spid="31"/>
                                        </p:tgtEl>
                                      </p:cBhvr>
                                    </p:animEffect>
                                  </p:childTnLst>
                                </p:cTn>
                              </p:par>
                            </p:childTnLst>
                          </p:cTn>
                        </p:par>
                        <p:par>
                          <p:cTn id="8" fill="hold">
                            <p:stCondLst>
                              <p:cond delay="5000"/>
                            </p:stCondLst>
                            <p:childTnLst>
                              <p:par>
                                <p:cTn id="9" presetID="20" presetClass="entr" presetSubtype="0"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edge">
                                      <p:cBhvr>
                                        <p:cTn id="11"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K I N G</a:t>
            </a:r>
            <a:endParaRPr lang="en-GB" b="1" dirty="0"/>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PRAETORS</a:t>
            </a:r>
            <a:endParaRPr lang="en-GB" dirty="0">
              <a:solidFill>
                <a:schemeClr val="tx1">
                  <a:lumMod val="50000"/>
                </a:schemeClr>
              </a:solidFill>
            </a:endParaRP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smtClean="0"/>
              <a:t>One vote for each century</a:t>
            </a:r>
          </a:p>
          <a:p>
            <a:r>
              <a:rPr lang="en-GB" dirty="0" smtClean="0"/>
              <a:t>VOTE by property</a:t>
            </a:r>
          </a:p>
          <a:p>
            <a:r>
              <a:rPr lang="en-GB" dirty="0" smtClean="0">
                <a:sym typeface="Wingdings" pitchFamily="2" charset="2"/>
              </a:rPr>
              <a:t>HOW MANY VOTES  &amp; WHOSE VOTES DO YOU NEED?  97 out of  193</a:t>
            </a:r>
            <a:endParaRPr lang="en-GB" dirty="0" smtClean="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smtClean="0"/>
              <a:t>Still monarchy...?</a:t>
            </a:r>
            <a:endParaRPr lang="en-GB" sz="2800" dirty="0"/>
          </a:p>
        </p:txBody>
      </p:sp>
      <p:sp>
        <p:nvSpPr>
          <p:cNvPr id="38" name="Content Placeholder 1"/>
          <p:cNvSpPr>
            <a:spLocks noGrp="1"/>
          </p:cNvSpPr>
          <p:nvPr>
            <p:ph sz="quarter" idx="13"/>
          </p:nvPr>
        </p:nvSpPr>
        <p:spPr>
          <a:xfrm>
            <a:off x="5860530" y="0"/>
            <a:ext cx="3283470" cy="2492896"/>
          </a:xfrm>
        </p:spPr>
        <p:style>
          <a:lnRef idx="3">
            <a:schemeClr val="lt1"/>
          </a:lnRef>
          <a:fillRef idx="1">
            <a:schemeClr val="accent1"/>
          </a:fillRef>
          <a:effectRef idx="1">
            <a:schemeClr val="accent1"/>
          </a:effectRef>
          <a:fontRef idx="minor">
            <a:schemeClr val="lt1"/>
          </a:fontRef>
        </p:style>
        <p:txBody>
          <a:bodyPr>
            <a:normAutofit/>
          </a:bodyPr>
          <a:lstStyle/>
          <a:p>
            <a:r>
              <a:rPr lang="en-GB" dirty="0" smtClean="0"/>
              <a:t>Expulsion of the last king, </a:t>
            </a:r>
            <a:br>
              <a:rPr lang="en-GB" dirty="0" smtClean="0"/>
            </a:br>
            <a:r>
              <a:rPr lang="en-GB" dirty="0" err="1" smtClean="0"/>
              <a:t>Tarquinius</a:t>
            </a:r>
            <a:r>
              <a:rPr lang="en-GB" dirty="0" smtClean="0"/>
              <a:t> </a:t>
            </a:r>
            <a:r>
              <a:rPr lang="en-GB" dirty="0" err="1" smtClean="0"/>
              <a:t>Superbus</a:t>
            </a:r>
            <a:r>
              <a:rPr lang="en-GB" dirty="0" smtClean="0"/>
              <a:t> 509 BC</a:t>
            </a:r>
          </a:p>
          <a:p>
            <a:r>
              <a:rPr lang="en-GB" dirty="0" smtClean="0"/>
              <a:t>Uprising (</a:t>
            </a:r>
            <a:r>
              <a:rPr lang="en-GB" dirty="0" err="1" smtClean="0"/>
              <a:t>Lucretia</a:t>
            </a:r>
            <a:r>
              <a:rPr lang="en-GB" dirty="0" smtClean="0"/>
              <a:t>)</a:t>
            </a:r>
            <a:br>
              <a:rPr lang="en-GB" dirty="0" smtClean="0"/>
            </a:br>
            <a:r>
              <a:rPr lang="en-GB" dirty="0" smtClean="0"/>
              <a:t>Overthrow of the last king</a:t>
            </a:r>
            <a:br>
              <a:rPr lang="en-GB" dirty="0" smtClean="0"/>
            </a:br>
            <a:endParaRPr lang="en-GB" dirty="0" smtClean="0"/>
          </a:p>
          <a:p>
            <a:r>
              <a:rPr lang="en-GB" dirty="0" smtClean="0"/>
              <a:t>Creation of the Republic</a:t>
            </a:r>
            <a:br>
              <a:rPr lang="en-GB" dirty="0" smtClean="0"/>
            </a:br>
            <a:r>
              <a:rPr lang="en-GB" b="1" i="1" dirty="0" smtClean="0"/>
              <a:t>res </a:t>
            </a:r>
            <a:r>
              <a:rPr lang="en-GB" b="1" i="1" dirty="0" err="1" smtClean="0"/>
              <a:t>publica</a:t>
            </a:r>
            <a:endParaRPr lang="en-GB" b="1" dirty="0"/>
          </a:p>
        </p:txBody>
      </p:sp>
      <p:pic>
        <p:nvPicPr>
          <p:cNvPr id="39" name="Picture 3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898686">
            <a:off x="327370" y="3126897"/>
            <a:ext cx="2629865" cy="3501008"/>
          </a:xfrm>
          <a:prstGeom prst="rect">
            <a:avLst/>
          </a:prstGeom>
        </p:spPr>
        <p:style>
          <a:lnRef idx="3">
            <a:schemeClr val="lt1"/>
          </a:lnRef>
          <a:fillRef idx="1">
            <a:schemeClr val="dk1"/>
          </a:fillRef>
          <a:effectRef idx="1">
            <a:schemeClr val="dk1"/>
          </a:effectRef>
          <a:fontRef idx="minor">
            <a:schemeClr val="lt1"/>
          </a:fontRef>
        </p:style>
      </p:pic>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7662">
            <a:off x="6168405" y="2702840"/>
            <a:ext cx="2411760" cy="3749191"/>
          </a:xfrm>
          <a:prstGeom prst="rect">
            <a:avLst/>
          </a:prstGeom>
        </p:spPr>
        <p:style>
          <a:lnRef idx="2">
            <a:schemeClr val="accent1">
              <a:shade val="50000"/>
            </a:schemeClr>
          </a:lnRef>
          <a:fillRef idx="1">
            <a:schemeClr val="accent1"/>
          </a:fillRef>
          <a:effectRef idx="0">
            <a:schemeClr val="accent1"/>
          </a:effectRef>
          <a:fontRef idx="minor">
            <a:schemeClr val="lt1"/>
          </a:fontRef>
        </p:style>
      </p:pic>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wedge">
                                      <p:cBhvr>
                                        <p:cTn id="7" dur="2000"/>
                                        <p:tgtEl>
                                          <p:spTgt spid="39"/>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40"/>
                                        </p:tgtEl>
                                        <p:attrNameLst>
                                          <p:attrName>style.visibility</p:attrName>
                                        </p:attrNameLst>
                                      </p:cBhvr>
                                      <p:to>
                                        <p:strVal val="visible"/>
                                      </p:to>
                                    </p:set>
                                    <p:animEffect transition="in" filter="wedge">
                                      <p:cBhvr>
                                        <p:cTn id="11" dur="2000"/>
                                        <p:tgtEl>
                                          <p:spTgt spid="40"/>
                                        </p:tgtEl>
                                      </p:cBhvr>
                                    </p:animEffect>
                                  </p:childTnLst>
                                </p:cTn>
                              </p:par>
                            </p:childTnLst>
                          </p:cTn>
                        </p:par>
                      </p:childTnLst>
                    </p:cTn>
                  </p:par>
                  <p:par>
                    <p:cTn id="12" fill="hold">
                      <p:stCondLst>
                        <p:cond delay="indefinite"/>
                      </p:stCondLst>
                      <p:childTnLst>
                        <p:par>
                          <p:cTn id="13" fill="hold">
                            <p:stCondLst>
                              <p:cond delay="0"/>
                            </p:stCondLst>
                            <p:childTnLst>
                              <p:par>
                                <p:cTn id="14" presetID="35" presetClass="exit" presetSubtype="0" fill="hold" grpId="0" nodeType="clickEffect">
                                  <p:stCondLst>
                                    <p:cond delay="0"/>
                                  </p:stCondLst>
                                  <p:childTnLst>
                                    <p:animEffect transition="out" filter="fade">
                                      <p:cBhvr>
                                        <p:cTn id="15" dur="2000"/>
                                        <p:tgtEl>
                                          <p:spTgt spid="6"/>
                                        </p:tgtEl>
                                      </p:cBhvr>
                                    </p:animEffect>
                                    <p:anim calcmode="lin" valueType="num">
                                      <p:cBhvr>
                                        <p:cTn id="16" dur="2000"/>
                                        <p:tgtEl>
                                          <p:spTgt spid="6"/>
                                        </p:tgtEl>
                                        <p:attrNameLst>
                                          <p:attrName>style.rotation</p:attrName>
                                        </p:attrNameLst>
                                      </p:cBhvr>
                                      <p:tavLst>
                                        <p:tav tm="0">
                                          <p:val>
                                            <p:fltVal val="0"/>
                                          </p:val>
                                        </p:tav>
                                        <p:tav tm="100000">
                                          <p:val>
                                            <p:fltVal val="720"/>
                                          </p:val>
                                        </p:tav>
                                      </p:tavLst>
                                    </p:anim>
                                    <p:anim calcmode="lin" valueType="num">
                                      <p:cBhvr>
                                        <p:cTn id="17" dur="2000"/>
                                        <p:tgtEl>
                                          <p:spTgt spid="6"/>
                                        </p:tgtEl>
                                        <p:attrNameLst>
                                          <p:attrName>ppt_h</p:attrName>
                                        </p:attrNameLst>
                                      </p:cBhvr>
                                      <p:tavLst>
                                        <p:tav tm="0">
                                          <p:val>
                                            <p:strVal val="ppt_h"/>
                                          </p:val>
                                        </p:tav>
                                        <p:tav tm="100000">
                                          <p:val>
                                            <p:fltVal val="0"/>
                                          </p:val>
                                        </p:tav>
                                      </p:tavLst>
                                    </p:anim>
                                    <p:anim calcmode="lin" valueType="num">
                                      <p:cBhvr>
                                        <p:cTn id="18" dur="2000"/>
                                        <p:tgtEl>
                                          <p:spTgt spid="6"/>
                                        </p:tgtEl>
                                        <p:attrNameLst>
                                          <p:attrName>ppt_w</p:attrName>
                                        </p:attrNameLst>
                                      </p:cBhvr>
                                      <p:tavLst>
                                        <p:tav tm="0">
                                          <p:val>
                                            <p:strVal val="ppt_w"/>
                                          </p:val>
                                        </p:tav>
                                        <p:tav tm="100000">
                                          <p:val>
                                            <p:fltVal val="0"/>
                                          </p:val>
                                        </p:tav>
                                      </p:tavLst>
                                    </p:anim>
                                    <p:set>
                                      <p:cBhvr>
                                        <p:cTn id="19"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0" name="Straight Arrow Connector 59"/>
          <p:cNvCxnSpPr>
            <a:endCxn id="100" idx="1"/>
          </p:cNvCxnSpPr>
          <p:nvPr/>
        </p:nvCxnSpPr>
        <p:spPr>
          <a:xfrm flipV="1">
            <a:off x="5220072" y="583814"/>
            <a:ext cx="1656184" cy="132372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7"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2 CONSULES</a:t>
            </a:r>
            <a:endParaRPr lang="en-GB" b="1" dirty="0">
              <a:solidFill>
                <a:srgbClr val="FFFF00"/>
              </a:solidFill>
            </a:endParaRPr>
          </a:p>
        </p:txBody>
      </p:sp>
      <p:sp>
        <p:nvSpPr>
          <p:cNvPr id="7" name="TextBox 6"/>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PRAETORS</a:t>
            </a:r>
            <a:endParaRPr lang="en-GB" dirty="0">
              <a:solidFill>
                <a:srgbClr val="FFFF00"/>
              </a:solidFill>
            </a:endParaRPr>
          </a:p>
        </p:txBody>
      </p:sp>
      <p:sp>
        <p:nvSpPr>
          <p:cNvPr id="8" name="TextBox 7"/>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CENSORS</a:t>
            </a:r>
            <a:endParaRPr lang="en-GB" dirty="0">
              <a:solidFill>
                <a:srgbClr val="FFFF00"/>
              </a:solidFill>
            </a:endParaRPr>
          </a:p>
        </p:txBody>
      </p:sp>
      <p:sp>
        <p:nvSpPr>
          <p:cNvPr id="9" name="TextBox 8"/>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QUAESTORS</a:t>
            </a:r>
            <a:endParaRPr lang="en-GB" dirty="0">
              <a:solidFill>
                <a:srgbClr val="FFFF00"/>
              </a:solidFill>
            </a:endParaRPr>
          </a:p>
        </p:txBody>
      </p:sp>
      <p:sp>
        <p:nvSpPr>
          <p:cNvPr id="10" name="TextBox 9"/>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AEDILES</a:t>
            </a:r>
            <a:endParaRPr lang="en-GB" dirty="0">
              <a:solidFill>
                <a:srgbClr val="FFFF00"/>
              </a:solidFill>
            </a:endParaRP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45" name="TextBox 44"/>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47" name="Straight Arrow Connector 4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4211960" y="1124744"/>
            <a:ext cx="1296144" cy="338554"/>
          </a:xfrm>
          <a:prstGeom prst="rect">
            <a:avLst/>
          </a:prstGeom>
          <a:noFill/>
        </p:spPr>
        <p:txBody>
          <a:bodyPr wrap="square" rtlCol="0">
            <a:spAutoFit/>
          </a:bodyPr>
          <a:lstStyle/>
          <a:p>
            <a:r>
              <a:rPr lang="en-GB" sz="1600" dirty="0" smtClean="0"/>
              <a:t>VETO</a:t>
            </a:r>
            <a:endParaRPr lang="en-GB" dirty="0"/>
          </a:p>
        </p:txBody>
      </p:sp>
      <p:sp>
        <p:nvSpPr>
          <p:cNvPr id="50" name="TextBox 49"/>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51" name="TextBox 50"/>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52" name="Straight Arrow Connector 51"/>
          <p:cNvCxnSpPr>
            <a:stCxn id="11" idx="0"/>
            <a:endCxn id="51"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58" name="TextBox 57"/>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100" name="TextBox 99"/>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102" name="TextBox 101"/>
          <p:cNvSpPr txBox="1"/>
          <p:nvPr/>
        </p:nvSpPr>
        <p:spPr>
          <a:xfrm>
            <a:off x="251520" y="2996952"/>
            <a:ext cx="2592288" cy="923330"/>
          </a:xfrm>
          <a:prstGeom prst="rect">
            <a:avLst/>
          </a:prstGeom>
          <a:noFill/>
        </p:spPr>
        <p:txBody>
          <a:bodyPr wrap="square" rtlCol="0">
            <a:spAutoFit/>
          </a:bodyPr>
          <a:lstStyle/>
          <a:p>
            <a:r>
              <a:rPr lang="en-GB" b="1" dirty="0" smtClean="0">
                <a:solidFill>
                  <a:srgbClr val="FFFF00"/>
                </a:solidFill>
              </a:rPr>
              <a:t>ANNUITY</a:t>
            </a:r>
          </a:p>
          <a:p>
            <a:endParaRPr lang="en-GB" b="1" dirty="0" smtClean="0">
              <a:solidFill>
                <a:srgbClr val="FFFF00"/>
              </a:solidFill>
            </a:endParaRPr>
          </a:p>
          <a:p>
            <a:r>
              <a:rPr lang="en-GB" b="1" dirty="0" smtClean="0">
                <a:solidFill>
                  <a:srgbClr val="FFFF00"/>
                </a:solidFill>
              </a:rPr>
              <a:t>CURSUS HONORUM</a:t>
            </a:r>
            <a:endParaRPr lang="en-GB" b="1" dirty="0">
              <a:solidFill>
                <a:srgbClr val="FFFF00"/>
              </a:solidFill>
            </a:endParaRPr>
          </a:p>
        </p:txBody>
      </p:sp>
      <p:sp>
        <p:nvSpPr>
          <p:cNvPr id="103" name="TextBox 102"/>
          <p:cNvSpPr txBox="1"/>
          <p:nvPr/>
        </p:nvSpPr>
        <p:spPr>
          <a:xfrm>
            <a:off x="1763688" y="1340768"/>
            <a:ext cx="2304256" cy="369332"/>
          </a:xfrm>
          <a:prstGeom prst="rect">
            <a:avLst/>
          </a:prstGeom>
          <a:noFill/>
        </p:spPr>
        <p:txBody>
          <a:bodyPr wrap="square" rtlCol="0">
            <a:spAutoFit/>
          </a:bodyPr>
          <a:lstStyle/>
          <a:p>
            <a:r>
              <a:rPr lang="en-GB" i="1" dirty="0" smtClean="0">
                <a:solidFill>
                  <a:schemeClr val="tx1">
                    <a:lumMod val="65000"/>
                  </a:schemeClr>
                </a:solidFill>
              </a:rPr>
              <a:t>or praetor </a:t>
            </a:r>
            <a:r>
              <a:rPr lang="en-GB" i="1" dirty="0" err="1" smtClean="0">
                <a:solidFill>
                  <a:schemeClr val="tx1">
                    <a:lumMod val="65000"/>
                  </a:schemeClr>
                </a:solidFill>
              </a:rPr>
              <a:t>maximus</a:t>
            </a:r>
            <a:r>
              <a:rPr lang="en-GB" i="1" dirty="0" smtClean="0">
                <a:solidFill>
                  <a:schemeClr val="tx1">
                    <a:lumMod val="65000"/>
                  </a:schemeClr>
                </a:solidFill>
              </a:rPr>
              <a:t>?</a:t>
            </a:r>
            <a:endParaRPr lang="en-GB" i="1" dirty="0">
              <a:solidFill>
                <a:schemeClr val="tx1">
                  <a:lumMod val="65000"/>
                </a:schemeClr>
              </a:solidFill>
            </a:endParaRPr>
          </a:p>
        </p:txBody>
      </p:sp>
      <p:pic>
        <p:nvPicPr>
          <p:cNvPr id="104" name="Picture 2" descr="http://upload.wikimedia.org/wikipedia/commons/thumb/9/92/Roman_Election.jpg/240px-Roman_Election.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940151" y="3748154"/>
            <a:ext cx="2926913" cy="3109845"/>
          </a:xfrm>
          <a:prstGeom prst="rect">
            <a:avLst/>
          </a:prstGeom>
          <a:noFill/>
        </p:spPr>
      </p:pic>
      <p:sp>
        <p:nvSpPr>
          <p:cNvPr id="105" name="Rectangle 104"/>
          <p:cNvSpPr/>
          <p:nvPr/>
        </p:nvSpPr>
        <p:spPr>
          <a:xfrm>
            <a:off x="6156176" y="6211669"/>
            <a:ext cx="2699792" cy="646331"/>
          </a:xfrm>
          <a:prstGeom prst="rect">
            <a:avLst/>
          </a:prstGeom>
        </p:spPr>
        <p:txBody>
          <a:bodyPr wrap="square">
            <a:spAutoFit/>
          </a:bodyPr>
          <a:lstStyle/>
          <a:p>
            <a:pPr algn="r"/>
            <a:r>
              <a:rPr lang="en-GB" dirty="0" smtClean="0">
                <a:solidFill>
                  <a:schemeClr val="tx1">
                    <a:lumMod val="50000"/>
                  </a:schemeClr>
                </a:solidFill>
              </a:rPr>
              <a:t>A Roman denarius of 63 BC: a voter casting a ballot</a:t>
            </a:r>
            <a:endParaRPr lang="en-GB" dirty="0">
              <a:solidFill>
                <a:schemeClr val="tx1">
                  <a:lumMod val="50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wedge">
                                      <p:cBhvr>
                                        <p:cTn id="7" dur="2000"/>
                                        <p:tgtEl>
                                          <p:spTgt spid="1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50"/>
                                        </p:tgtEl>
                                        <p:attrNameLst>
                                          <p:attrName>style.visibility</p:attrName>
                                        </p:attrNameLst>
                                      </p:cBhvr>
                                      <p:to>
                                        <p:strVal val="visible"/>
                                      </p:to>
                                    </p:set>
                                    <p:animEffect transition="in" filter="wipe(right)">
                                      <p:cBhvr>
                                        <p:cTn id="12" dur="2000"/>
                                        <p:tgtEl>
                                          <p:spTgt spid="50"/>
                                        </p:tgtEl>
                                      </p:cBhvr>
                                    </p:animEffect>
                                  </p:childTnLst>
                                </p:cTn>
                              </p:par>
                            </p:childTnLst>
                          </p:cTn>
                        </p:par>
                        <p:par>
                          <p:cTn id="13" fill="hold">
                            <p:stCondLst>
                              <p:cond delay="2000"/>
                            </p:stCondLst>
                            <p:childTnLst>
                              <p:par>
                                <p:cTn id="14" presetID="22" presetClass="entr" presetSubtype="8" fill="hold" nodeType="afterEffect">
                                  <p:stCondLst>
                                    <p:cond delay="0"/>
                                  </p:stCondLst>
                                  <p:childTnLst>
                                    <p:set>
                                      <p:cBhvr>
                                        <p:cTn id="15" dur="1" fill="hold">
                                          <p:stCondLst>
                                            <p:cond delay="0"/>
                                          </p:stCondLst>
                                        </p:cTn>
                                        <p:tgtEl>
                                          <p:spTgt spid="60"/>
                                        </p:tgtEl>
                                        <p:attrNameLst>
                                          <p:attrName>style.visibility</p:attrName>
                                        </p:attrNameLst>
                                      </p:cBhvr>
                                      <p:to>
                                        <p:strVal val="visible"/>
                                      </p:to>
                                    </p:set>
                                    <p:animEffect transition="in" filter="wipe(left)">
                                      <p:cBhvr>
                                        <p:cTn id="16" dur="2000"/>
                                        <p:tgtEl>
                                          <p:spTgt spid="60"/>
                                        </p:tgtEl>
                                      </p:cBhvr>
                                    </p:animEffect>
                                  </p:childTnLst>
                                </p:cTn>
                              </p:par>
                            </p:childTnLst>
                          </p:cTn>
                        </p:par>
                        <p:par>
                          <p:cTn id="17" fill="hold">
                            <p:stCondLst>
                              <p:cond delay="4000"/>
                            </p:stCondLst>
                            <p:childTnLst>
                              <p:par>
                                <p:cTn id="18" presetID="22" presetClass="entr" presetSubtype="8" fill="hold" grpId="0" nodeType="afterEffect">
                                  <p:stCondLst>
                                    <p:cond delay="0"/>
                                  </p:stCondLst>
                                  <p:childTnLst>
                                    <p:set>
                                      <p:cBhvr>
                                        <p:cTn id="19" dur="1" fill="hold">
                                          <p:stCondLst>
                                            <p:cond delay="0"/>
                                          </p:stCondLst>
                                        </p:cTn>
                                        <p:tgtEl>
                                          <p:spTgt spid="100"/>
                                        </p:tgtEl>
                                        <p:attrNameLst>
                                          <p:attrName>style.visibility</p:attrName>
                                        </p:attrNameLst>
                                      </p:cBhvr>
                                      <p:to>
                                        <p:strVal val="visible"/>
                                      </p:to>
                                    </p:set>
                                    <p:animEffect transition="in" filter="wipe(left)">
                                      <p:cBhvr>
                                        <p:cTn id="20" dur="2000"/>
                                        <p:tgtEl>
                                          <p:spTgt spid="100"/>
                                        </p:tgtEl>
                                      </p:cBhvr>
                                    </p:animEffect>
                                  </p:childTnLst>
                                </p:cTn>
                              </p:par>
                            </p:childTnLst>
                          </p:cTn>
                        </p:par>
                        <p:par>
                          <p:cTn id="21" fill="hold">
                            <p:stCondLst>
                              <p:cond delay="6000"/>
                            </p:stCondLst>
                            <p:childTnLst>
                              <p:par>
                                <p:cTn id="22" presetID="22" presetClass="entr" presetSubtype="8" fill="hold" nodeType="afterEffect">
                                  <p:stCondLst>
                                    <p:cond delay="0"/>
                                  </p:stCondLst>
                                  <p:childTnLst>
                                    <p:set>
                                      <p:cBhvr>
                                        <p:cTn id="23" dur="1" fill="hold">
                                          <p:stCondLst>
                                            <p:cond delay="0"/>
                                          </p:stCondLst>
                                        </p:cTn>
                                        <p:tgtEl>
                                          <p:spTgt spid="57"/>
                                        </p:tgtEl>
                                        <p:attrNameLst>
                                          <p:attrName>style.visibility</p:attrName>
                                        </p:attrNameLst>
                                      </p:cBhvr>
                                      <p:to>
                                        <p:strVal val="visible"/>
                                      </p:to>
                                    </p:set>
                                    <p:animEffect transition="in" filter="wipe(left)">
                                      <p:cBhvr>
                                        <p:cTn id="24" dur="2000"/>
                                        <p:tgtEl>
                                          <p:spTgt spid="57"/>
                                        </p:tgtEl>
                                      </p:cBhvr>
                                    </p:animEffect>
                                  </p:childTnLst>
                                </p:cTn>
                              </p:par>
                            </p:childTnLst>
                          </p:cTn>
                        </p:par>
                        <p:par>
                          <p:cTn id="25" fill="hold">
                            <p:stCondLst>
                              <p:cond delay="8000"/>
                            </p:stCondLst>
                            <p:childTnLst>
                              <p:par>
                                <p:cTn id="26" presetID="22" presetClass="entr" presetSubtype="8" fill="hold" grpId="0" nodeType="afterEffect">
                                  <p:stCondLst>
                                    <p:cond delay="0"/>
                                  </p:stCondLst>
                                  <p:childTnLst>
                                    <p:set>
                                      <p:cBhvr>
                                        <p:cTn id="27" dur="1" fill="hold">
                                          <p:stCondLst>
                                            <p:cond delay="0"/>
                                          </p:stCondLst>
                                        </p:cTn>
                                        <p:tgtEl>
                                          <p:spTgt spid="51"/>
                                        </p:tgtEl>
                                        <p:attrNameLst>
                                          <p:attrName>style.visibility</p:attrName>
                                        </p:attrNameLst>
                                      </p:cBhvr>
                                      <p:to>
                                        <p:strVal val="visible"/>
                                      </p:to>
                                    </p:set>
                                    <p:animEffect transition="in" filter="wipe(left)">
                                      <p:cBhvr>
                                        <p:cTn id="28" dur="2000"/>
                                        <p:tgtEl>
                                          <p:spTgt spid="51"/>
                                        </p:tgtEl>
                                      </p:cBhvr>
                                    </p:animEffect>
                                  </p:childTnLst>
                                </p:cTn>
                              </p:par>
                            </p:childTnLst>
                          </p:cTn>
                        </p:par>
                        <p:par>
                          <p:cTn id="29" fill="hold">
                            <p:stCondLst>
                              <p:cond delay="10000"/>
                            </p:stCondLst>
                            <p:childTnLst>
                              <p:par>
                                <p:cTn id="30" presetID="22" presetClass="entr" presetSubtype="8" fill="hold" nodeType="afterEffect">
                                  <p:stCondLst>
                                    <p:cond delay="0"/>
                                  </p:stCondLst>
                                  <p:childTnLst>
                                    <p:set>
                                      <p:cBhvr>
                                        <p:cTn id="31" dur="1" fill="hold">
                                          <p:stCondLst>
                                            <p:cond delay="0"/>
                                          </p:stCondLst>
                                        </p:cTn>
                                        <p:tgtEl>
                                          <p:spTgt spid="52"/>
                                        </p:tgtEl>
                                        <p:attrNameLst>
                                          <p:attrName>style.visibility</p:attrName>
                                        </p:attrNameLst>
                                      </p:cBhvr>
                                      <p:to>
                                        <p:strVal val="visible"/>
                                      </p:to>
                                    </p:set>
                                    <p:animEffect transition="in" filter="wipe(left)">
                                      <p:cBhvr>
                                        <p:cTn id="32" dur="2000"/>
                                        <p:tgtEl>
                                          <p:spTgt spid="52"/>
                                        </p:tgtEl>
                                      </p:cBhvr>
                                    </p:animEffect>
                                  </p:childTnLst>
                                </p:cTn>
                              </p:par>
                            </p:childTnLst>
                          </p:cTn>
                        </p:par>
                        <p:par>
                          <p:cTn id="33" fill="hold">
                            <p:stCondLst>
                              <p:cond delay="12000"/>
                            </p:stCondLst>
                            <p:childTnLst>
                              <p:par>
                                <p:cTn id="34" presetID="22" presetClass="entr" presetSubtype="8" fill="hold" grpId="0" nodeType="afterEffect">
                                  <p:stCondLst>
                                    <p:cond delay="0"/>
                                  </p:stCondLst>
                                  <p:childTnLst>
                                    <p:set>
                                      <p:cBhvr>
                                        <p:cTn id="35" dur="1" fill="hold">
                                          <p:stCondLst>
                                            <p:cond delay="0"/>
                                          </p:stCondLst>
                                        </p:cTn>
                                        <p:tgtEl>
                                          <p:spTgt spid="56"/>
                                        </p:tgtEl>
                                        <p:attrNameLst>
                                          <p:attrName>style.visibility</p:attrName>
                                        </p:attrNameLst>
                                      </p:cBhvr>
                                      <p:to>
                                        <p:strVal val="visible"/>
                                      </p:to>
                                    </p:set>
                                    <p:animEffect transition="in" filter="wipe(left)">
                                      <p:cBhvr>
                                        <p:cTn id="36" dur="2000"/>
                                        <p:tgtEl>
                                          <p:spTgt spid="5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nodeType="clickEffect">
                                  <p:stCondLst>
                                    <p:cond delay="0"/>
                                  </p:stCondLst>
                                  <p:childTnLst>
                                    <p:set>
                                      <p:cBhvr>
                                        <p:cTn id="40" dur="1" fill="hold">
                                          <p:stCondLst>
                                            <p:cond delay="0"/>
                                          </p:stCondLst>
                                        </p:cTn>
                                        <p:tgtEl>
                                          <p:spTgt spid="104"/>
                                        </p:tgtEl>
                                        <p:attrNameLst>
                                          <p:attrName>style.visibility</p:attrName>
                                        </p:attrNameLst>
                                      </p:cBhvr>
                                      <p:to>
                                        <p:strVal val="visible"/>
                                      </p:to>
                                    </p:set>
                                    <p:animEffect transition="in" filter="wheel(1)">
                                      <p:cBhvr>
                                        <p:cTn id="41" dur="2000"/>
                                        <p:tgtEl>
                                          <p:spTgt spid="104"/>
                                        </p:tgtEl>
                                      </p:cBhvr>
                                    </p:animEffect>
                                  </p:childTnLst>
                                </p:cTn>
                              </p:par>
                              <p:par>
                                <p:cTn id="42" presetID="21" presetClass="entr" presetSubtype="1" fill="hold" grpId="0" nodeType="withEffect">
                                  <p:stCondLst>
                                    <p:cond delay="0"/>
                                  </p:stCondLst>
                                  <p:childTnLst>
                                    <p:set>
                                      <p:cBhvr>
                                        <p:cTn id="43" dur="1" fill="hold">
                                          <p:stCondLst>
                                            <p:cond delay="0"/>
                                          </p:stCondLst>
                                        </p:cTn>
                                        <p:tgtEl>
                                          <p:spTgt spid="105"/>
                                        </p:tgtEl>
                                        <p:attrNameLst>
                                          <p:attrName>style.visibility</p:attrName>
                                        </p:attrNameLst>
                                      </p:cBhvr>
                                      <p:to>
                                        <p:strVal val="visible"/>
                                      </p:to>
                                    </p:set>
                                    <p:animEffect transition="in" filter="wheel(1)">
                                      <p:cBhvr>
                                        <p:cTn id="44" dur="20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6" grpId="0"/>
      <p:bldP spid="100" grpId="0" animBg="1"/>
      <p:bldP spid="102" grpId="0"/>
      <p:bldP spid="10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2 CONSULES</a:t>
            </a:r>
            <a:endParaRPr lang="en-GB" b="1" dirty="0">
              <a:solidFill>
                <a:srgbClr val="FFFF00"/>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PRAETORS</a:t>
            </a:r>
            <a:endParaRPr lang="en-GB" dirty="0">
              <a:solidFill>
                <a:srgbClr val="FFFF00"/>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CENSORS</a:t>
            </a:r>
            <a:endParaRPr lang="en-GB" dirty="0">
              <a:solidFill>
                <a:srgbClr val="FFFF00"/>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QUAESTORS</a:t>
            </a:r>
            <a:endParaRPr lang="en-GB" dirty="0">
              <a:solidFill>
                <a:srgbClr val="FFFF00"/>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AEDILES</a:t>
            </a:r>
            <a:endParaRPr lang="en-GB" dirty="0">
              <a:solidFill>
                <a:srgbClr val="FFFF00"/>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t>VETO</a:t>
            </a:r>
            <a:endParaRPr lang="en-GB" dirty="0"/>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3923928" y="0"/>
            <a:ext cx="2880320" cy="923330"/>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smtClean="0"/>
              <a:t>IMPERIUM := </a:t>
            </a:r>
            <a:r>
              <a:rPr lang="en-GB" b="1" i="1" dirty="0" err="1" smtClean="0"/>
              <a:t>imperare</a:t>
            </a:r>
            <a:r>
              <a:rPr lang="en-GB" b="1" dirty="0" smtClean="0"/>
              <a:t> </a:t>
            </a:r>
            <a:br>
              <a:rPr lang="en-GB" b="1" dirty="0" smtClean="0"/>
            </a:br>
            <a:r>
              <a:rPr lang="en-GB" b="1" dirty="0" smtClean="0"/>
              <a:t>“to command”: unlimited, absolute power!</a:t>
            </a:r>
            <a:endParaRPr lang="en-GB" b="1" dirty="0"/>
          </a:p>
        </p:txBody>
      </p:sp>
    </p:spTree>
  </p:cSld>
  <p:clrMapOvr>
    <a:masterClrMapping/>
  </p:clrMapOvr>
  <p:transition spd="slow">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rgbClr val="FFFF00"/>
                </a:solidFill>
              </a:rPr>
              <a:t>PRAETORS</a:t>
            </a:r>
            <a:endParaRPr lang="en-GB" dirty="0">
              <a:solidFill>
                <a:srgbClr val="FFFF00"/>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CENSORS</a:t>
            </a:r>
            <a:endParaRPr lang="en-GB" dirty="0">
              <a:solidFill>
                <a:schemeClr val="tx1">
                  <a:lumMod val="50000"/>
                </a:schemeClr>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smtClean="0"/>
              <a:t>praetor: mainly judges</a:t>
            </a:r>
            <a:br>
              <a:rPr lang="en-GB" b="1" dirty="0" smtClean="0"/>
            </a:br>
            <a:r>
              <a:rPr lang="en-GB" b="1" dirty="0" smtClean="0"/>
              <a:t>presides court of law</a:t>
            </a:r>
            <a:br>
              <a:rPr lang="en-GB" b="1" dirty="0" smtClean="0"/>
            </a:br>
            <a:r>
              <a:rPr lang="en-GB" dirty="0" smtClean="0"/>
              <a:t>(</a:t>
            </a:r>
            <a:r>
              <a:rPr lang="en-GB" i="1" dirty="0" err="1" smtClean="0"/>
              <a:t>sella</a:t>
            </a:r>
            <a:r>
              <a:rPr lang="en-GB" i="1" dirty="0" smtClean="0"/>
              <a:t> </a:t>
            </a:r>
            <a:r>
              <a:rPr lang="en-GB" i="1" dirty="0" err="1" smtClean="0"/>
              <a:t>curilis</a:t>
            </a:r>
            <a:r>
              <a:rPr lang="en-GB" dirty="0" smtClean="0"/>
              <a:t>)</a:t>
            </a:r>
          </a:p>
          <a:p>
            <a:pPr algn="ctr"/>
            <a:r>
              <a:rPr lang="en-GB" dirty="0" smtClean="0"/>
              <a:t>2 </a:t>
            </a:r>
            <a:r>
              <a:rPr lang="en-GB" dirty="0" smtClean="0">
                <a:sym typeface="Wingdings" pitchFamily="2" charset="2"/>
              </a:rPr>
              <a:t>8 </a:t>
            </a:r>
            <a:r>
              <a:rPr lang="en-GB" dirty="0" err="1" smtClean="0">
                <a:sym typeface="Wingdings" pitchFamily="2" charset="2"/>
              </a:rPr>
              <a:t>praetores</a:t>
            </a:r>
            <a:r>
              <a:rPr lang="en-GB" dirty="0" smtClean="0">
                <a:sym typeface="Wingdings" pitchFamily="2" charset="2"/>
              </a:rPr>
              <a:t> in 1</a:t>
            </a:r>
            <a:r>
              <a:rPr lang="en-GB" baseline="30000" dirty="0" smtClean="0">
                <a:sym typeface="Wingdings" pitchFamily="2" charset="2"/>
              </a:rPr>
              <a:t>st</a:t>
            </a:r>
            <a:r>
              <a:rPr lang="en-GB" dirty="0" smtClean="0">
                <a:sym typeface="Wingdings" pitchFamily="2" charset="2"/>
              </a:rPr>
              <a:t> </a:t>
            </a:r>
            <a:r>
              <a:rPr lang="en-GB" dirty="0" err="1" smtClean="0">
                <a:sym typeface="Wingdings" pitchFamily="2" charset="2"/>
              </a:rPr>
              <a:t>c.BC</a:t>
            </a:r>
            <a:endParaRPr lang="en-GB" dirty="0"/>
          </a:p>
        </p:txBody>
      </p:sp>
    </p:spTree>
  </p:cSld>
  <p:clrMapOvr>
    <a:masterClrMapping/>
  </p:clrMapOvr>
  <p:transition spd="slow">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PRAETORS</a:t>
            </a:r>
            <a:endParaRPr lang="en-GB" dirty="0">
              <a:solidFill>
                <a:schemeClr val="tx1">
                  <a:lumMod val="65000"/>
                </a:schemeClr>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CENSORS</a:t>
            </a:r>
            <a:endParaRPr lang="en-GB" b="1" dirty="0">
              <a:solidFill>
                <a:srgbClr val="FFFF00"/>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QUAESTORS</a:t>
            </a:r>
            <a:endParaRPr lang="en-GB" dirty="0">
              <a:solidFill>
                <a:schemeClr val="tx1">
                  <a:lumMod val="50000"/>
                </a:schemeClr>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smtClean="0"/>
              <a:t>censor: </a:t>
            </a:r>
            <a:br>
              <a:rPr lang="en-GB" b="1" dirty="0" smtClean="0"/>
            </a:br>
            <a:r>
              <a:rPr lang="en-GB" dirty="0" smtClean="0">
                <a:sym typeface="Wingdings" pitchFamily="2" charset="2"/>
              </a:rPr>
              <a:t>census (army &amp; senate) </a:t>
            </a:r>
            <a:br>
              <a:rPr lang="en-GB" dirty="0" smtClean="0">
                <a:sym typeface="Wingdings" pitchFamily="2" charset="2"/>
              </a:rPr>
            </a:br>
            <a:r>
              <a:rPr lang="en-GB" dirty="0" smtClean="0">
                <a:sym typeface="Wingdings" pitchFamily="2" charset="2"/>
              </a:rPr>
              <a:t>public morality,...</a:t>
            </a:r>
          </a:p>
          <a:p>
            <a:pPr algn="ctr"/>
            <a:r>
              <a:rPr lang="en-GB" dirty="0" smtClean="0">
                <a:sym typeface="Wingdings" pitchFamily="2" charset="2"/>
              </a:rPr>
              <a:t>election:  ex-consuls</a:t>
            </a:r>
            <a:endParaRPr lang="en-GB" dirty="0"/>
          </a:p>
        </p:txBody>
      </p:sp>
    </p:spTree>
  </p:cSld>
  <p:clrMapOvr>
    <a:masterClrMapping/>
  </p:clrMapOvr>
  <p:transition spd="slow">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PRAETORS</a:t>
            </a:r>
            <a:endParaRPr lang="en-GB" dirty="0">
              <a:solidFill>
                <a:schemeClr val="tx1">
                  <a:lumMod val="65000"/>
                </a:schemeClr>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CENSORS</a:t>
            </a:r>
            <a:endParaRPr lang="en-GB" dirty="0">
              <a:solidFill>
                <a:schemeClr val="tx1">
                  <a:lumMod val="65000"/>
                </a:schemeClr>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QUAESTORS</a:t>
            </a:r>
            <a:endParaRPr lang="en-GB" b="1" dirty="0">
              <a:solidFill>
                <a:srgbClr val="FFFF00"/>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50000"/>
                  </a:schemeClr>
                </a:solidFill>
              </a:rPr>
              <a:t>AEDILES</a:t>
            </a:r>
            <a:endParaRPr lang="en-GB" dirty="0">
              <a:solidFill>
                <a:schemeClr val="tx1">
                  <a:lumMod val="50000"/>
                </a:schemeClr>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251520" y="2564904"/>
            <a:ext cx="288032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smtClean="0"/>
              <a:t>Quaestor</a:t>
            </a:r>
            <a:endParaRPr lang="en-GB" b="1" dirty="0" smtClean="0"/>
          </a:p>
          <a:p>
            <a:pPr algn="ctr"/>
            <a:r>
              <a:rPr lang="en-GB" b="1" dirty="0" smtClean="0"/>
              <a:t>Financial Affairs</a:t>
            </a:r>
          </a:p>
          <a:p>
            <a:pPr algn="ctr"/>
            <a:r>
              <a:rPr lang="en-GB" dirty="0" smtClean="0"/>
              <a:t>Oversee </a:t>
            </a:r>
            <a:r>
              <a:rPr lang="en-GB" i="1" dirty="0" err="1" smtClean="0"/>
              <a:t>aerarium</a:t>
            </a:r>
            <a:r>
              <a:rPr lang="en-GB" dirty="0" smtClean="0"/>
              <a:t> or public treasury in the Temple of Saturn</a:t>
            </a:r>
          </a:p>
          <a:p>
            <a:pPr algn="ctr"/>
            <a:r>
              <a:rPr lang="en-GB" dirty="0" smtClean="0"/>
              <a:t>420: 4 </a:t>
            </a:r>
            <a:r>
              <a:rPr lang="en-GB" dirty="0" smtClean="0">
                <a:sym typeface="Wingdings" pitchFamily="2" charset="2"/>
              </a:rPr>
              <a:t>later 10 </a:t>
            </a:r>
            <a:r>
              <a:rPr lang="en-GB" dirty="0" err="1" smtClean="0">
                <a:sym typeface="Wingdings" pitchFamily="2" charset="2"/>
              </a:rPr>
              <a:t>quaestores</a:t>
            </a:r>
            <a:endParaRPr lang="en-GB" dirty="0"/>
          </a:p>
        </p:txBody>
      </p:sp>
    </p:spTree>
  </p:cSld>
  <p:clrMapOvr>
    <a:masterClrMapping/>
  </p:clrMapOvr>
  <p:transition spd="slow">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2 CONSULES</a:t>
            </a:r>
            <a:endParaRPr lang="en-GB" b="1" dirty="0">
              <a:solidFill>
                <a:schemeClr val="tx1">
                  <a:lumMod val="50000"/>
                </a:schemeClr>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PRAETORS</a:t>
            </a:r>
            <a:endParaRPr lang="en-GB" dirty="0">
              <a:solidFill>
                <a:schemeClr val="tx1">
                  <a:lumMod val="65000"/>
                </a:schemeClr>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CENSORS</a:t>
            </a:r>
            <a:endParaRPr lang="en-GB" dirty="0">
              <a:solidFill>
                <a:schemeClr val="tx1">
                  <a:lumMod val="65000"/>
                </a:schemeClr>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lumMod val="65000"/>
                  </a:schemeClr>
                </a:solidFill>
              </a:rPr>
              <a:t>QUAESTORS</a:t>
            </a:r>
            <a:endParaRPr lang="en-GB" dirty="0">
              <a:solidFill>
                <a:schemeClr val="tx1">
                  <a:lumMod val="65000"/>
                </a:schemeClr>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rgbClr val="FFFF00"/>
                </a:solidFill>
              </a:rPr>
              <a:t>AEDILES</a:t>
            </a:r>
            <a:endParaRPr lang="en-GB" b="1" dirty="0">
              <a:solidFill>
                <a:srgbClr val="FFFF00"/>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r>
              <a:rPr lang="en-GB" sz="1600" b="1" dirty="0" smtClean="0">
                <a:solidFill>
                  <a:schemeClr val="tx1">
                    <a:lumMod val="50000"/>
                  </a:schemeClr>
                </a:solidFill>
              </a:rPr>
              <a:t>– 193 centuries </a:t>
            </a:r>
            <a:r>
              <a:rPr lang="en-GB" sz="1600" b="1" dirty="0" smtClean="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smtClean="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 each</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sp>
        <p:nvSpPr>
          <p:cNvPr id="42" name="TextBox 41"/>
          <p:cNvSpPr txBox="1"/>
          <p:nvPr/>
        </p:nvSpPr>
        <p:spPr>
          <a:xfrm>
            <a:off x="0" y="2780928"/>
            <a:ext cx="313184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smtClean="0"/>
              <a:t>Aedil</a:t>
            </a:r>
            <a:r>
              <a:rPr lang="en-GB" b="1" dirty="0" smtClean="0"/>
              <a:t> </a:t>
            </a:r>
          </a:p>
          <a:p>
            <a:pPr algn="ctr"/>
            <a:r>
              <a:rPr lang="en-GB" dirty="0" smtClean="0"/>
              <a:t>maintenance of public buildings (</a:t>
            </a:r>
            <a:r>
              <a:rPr lang="en-GB" i="1" dirty="0" err="1" smtClean="0"/>
              <a:t>aedēs</a:t>
            </a:r>
            <a:r>
              <a:rPr lang="en-GB" dirty="0" smtClean="0"/>
              <a:t>) and regulation of public festivals, some ‘police’ functions</a:t>
            </a:r>
          </a:p>
          <a:p>
            <a:pPr algn="ctr"/>
            <a:r>
              <a:rPr lang="en-GB" b="1" dirty="0" smtClean="0"/>
              <a:t># 2</a:t>
            </a:r>
            <a:r>
              <a:rPr lang="en-GB" b="1" dirty="0" smtClean="0">
                <a:sym typeface="Wingdings" pitchFamily="2" charset="2"/>
              </a:rPr>
              <a:t>4 6</a:t>
            </a:r>
            <a:endParaRPr lang="en-GB" b="1" dirty="0" smtClean="0"/>
          </a:p>
        </p:txBody>
      </p:sp>
    </p:spTree>
  </p:cSld>
  <p:clrMapOvr>
    <a:masterClrMapping/>
  </p:clrMapOvr>
  <p:transition spd="slow">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Rectangle 14"/>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19" name="Rectangle 18"/>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2" name="Rectangle 21"/>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5" name="Rectangle 24"/>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7" name="Straight Arrow Connector 26"/>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cxnSp>
        <p:nvCxnSpPr>
          <p:cNvPr id="45" name="Straight Arrow Connector 44"/>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8" name="Straight Arrow Connector 47"/>
          <p:cNvCxnSpPr>
            <a:endCxn id="12" idx="3"/>
          </p:cNvCxnSpPr>
          <p:nvPr/>
        </p:nvCxnSpPr>
        <p:spPr>
          <a:xfrm flipH="1" flipV="1">
            <a:off x="5220072" y="3949047"/>
            <a:ext cx="1296144" cy="70408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5436096" y="4941168"/>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Tree>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971600" y="5661248"/>
            <a:ext cx="7104896" cy="1196752"/>
          </a:xfrm>
        </p:spPr>
        <p:txBody>
          <a:bodyPr/>
          <a:lstStyle/>
          <a:p>
            <a:r>
              <a:rPr lang="en-GB" dirty="0" smtClean="0"/>
              <a:t>Pater </a:t>
            </a:r>
            <a:r>
              <a:rPr lang="en-GB" dirty="0" err="1" smtClean="0"/>
              <a:t>familias</a:t>
            </a:r>
            <a:endParaRPr lang="en-GB" dirty="0"/>
          </a:p>
        </p:txBody>
      </p:sp>
      <p:sp>
        <p:nvSpPr>
          <p:cNvPr id="3" name="Title 2"/>
          <p:cNvSpPr>
            <a:spLocks noGrp="1"/>
          </p:cNvSpPr>
          <p:nvPr>
            <p:ph type="title"/>
          </p:nvPr>
        </p:nvSpPr>
        <p:spPr>
          <a:xfrm>
            <a:off x="827584" y="260648"/>
            <a:ext cx="7680960" cy="5216624"/>
          </a:xfrm>
        </p:spPr>
        <p:txBody>
          <a:bodyPr>
            <a:noAutofit/>
          </a:bodyPr>
          <a:lstStyle/>
          <a:p>
            <a:r>
              <a:rPr lang="en-GB" sz="4800" b="1" dirty="0" smtClean="0"/>
              <a:t>End of lecture 4</a:t>
            </a:r>
            <a:br>
              <a:rPr lang="en-GB" sz="4800" b="1" dirty="0" smtClean="0"/>
            </a:br>
            <a:r>
              <a:rPr lang="en-GB" sz="4800" b="1" dirty="0" smtClean="0"/>
              <a:t/>
            </a:r>
            <a:br>
              <a:rPr lang="en-GB" sz="4800" b="1" dirty="0" smtClean="0"/>
            </a:br>
            <a:r>
              <a:rPr lang="en-GB" sz="4800" b="1" dirty="0" smtClean="0"/>
              <a:t>Next week </a:t>
            </a:r>
            <a:br>
              <a:rPr lang="en-GB" sz="4800" b="1" dirty="0" smtClean="0"/>
            </a:br>
            <a:r>
              <a:rPr lang="en-GB" sz="4800" b="1" dirty="0" smtClean="0"/>
              <a:t>“Struggle of </a:t>
            </a:r>
            <a:br>
              <a:rPr lang="en-GB" sz="4800" b="1" dirty="0" smtClean="0"/>
            </a:br>
            <a:r>
              <a:rPr lang="en-GB" sz="4800" b="1" dirty="0" smtClean="0"/>
              <a:t>the Orders”</a:t>
            </a:r>
            <a:endParaRPr lang="en-GB" sz="4800" b="1" dirty="0"/>
          </a:p>
        </p:txBody>
      </p:sp>
      <p:pic>
        <p:nvPicPr>
          <p:cNvPr id="4" name="Picture 2" descr="http://upload.wikimedia.org/wikipedia/commons/thumb/9/92/Roman_Election.jpg/240px-Roman_Election.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283969" y="1988460"/>
            <a:ext cx="4583096" cy="4869539"/>
          </a:xfrm>
          <a:prstGeom prst="rect">
            <a:avLst/>
          </a:prstGeom>
          <a:noFill/>
        </p:spPr>
      </p:pic>
    </p:spTree>
  </p:cSld>
  <p:clrMapOvr>
    <a:masterClrMapping/>
  </p:clrMapOvr>
  <p:transition spd="slow">
    <p:randomBar dir="ver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priesthoods</a:t>
            </a:r>
            <a:endParaRPr lang="en-GB" b="1" dirty="0"/>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smtClean="0"/>
              <a:t>advice</a:t>
            </a:r>
            <a:endParaRPr lang="en-GB" dirty="0"/>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rex</a:t>
            </a:r>
            <a:r>
              <a:rPr lang="en-GB" b="1" i="1" dirty="0" smtClean="0"/>
              <a:t> </a:t>
            </a:r>
            <a:r>
              <a:rPr lang="en-GB" b="1" i="1" dirty="0" err="1" smtClean="0"/>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interrex</a:t>
            </a:r>
            <a:endParaRPr lang="en-GB" b="1" i="1" dirty="0"/>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smtClean="0"/>
              <a:t>appoints</a:t>
            </a:r>
            <a:endParaRPr lang="en-GB" dirty="0"/>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t>Dictator</a:t>
            </a:r>
            <a:br>
              <a:rPr lang="en-GB" b="1" i="1" dirty="0" smtClean="0"/>
            </a:br>
            <a:r>
              <a:rPr lang="en-GB" b="1" i="1" dirty="0" smtClean="0"/>
              <a:t>&amp; </a:t>
            </a:r>
            <a:r>
              <a:rPr lang="en-GB" i="1" dirty="0" smtClean="0"/>
              <a:t>magister </a:t>
            </a:r>
            <a:r>
              <a:rPr lang="en-GB" i="1" dirty="0" err="1" smtClean="0"/>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priesthoods</a:t>
            </a:r>
            <a:endParaRPr lang="en-GB" b="1" dirty="0">
              <a:solidFill>
                <a:schemeClr val="tx1">
                  <a:lumMod val="50000"/>
                </a:schemeClr>
              </a:solidFill>
            </a:endParaRP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smtClean="0">
                <a:solidFill>
                  <a:schemeClr val="tx1">
                    <a:lumMod val="50000"/>
                  </a:schemeClr>
                </a:solidFill>
              </a:rPr>
              <a:t>advice</a:t>
            </a:r>
            <a:endParaRPr lang="en-GB" dirty="0">
              <a:solidFill>
                <a:schemeClr val="tx1">
                  <a:lumMod val="50000"/>
                </a:schemeClr>
              </a:solidFill>
            </a:endParaRP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solidFill>
                  <a:schemeClr val="tx1">
                    <a:lumMod val="50000"/>
                  </a:schemeClr>
                </a:solidFill>
              </a:rPr>
              <a:t>rex</a:t>
            </a:r>
            <a:r>
              <a:rPr lang="en-GB" b="1" i="1" dirty="0" smtClean="0">
                <a:solidFill>
                  <a:schemeClr val="tx1">
                    <a:lumMod val="50000"/>
                  </a:schemeClr>
                </a:solidFill>
              </a:rPr>
              <a:t> </a:t>
            </a:r>
            <a:r>
              <a:rPr lang="en-GB" b="1" i="1" dirty="0" err="1" smtClean="0">
                <a:solidFill>
                  <a:schemeClr val="tx1">
                    <a:lumMod val="50000"/>
                  </a:schemeClr>
                </a:solidFill>
              </a:rPr>
              <a:t>sacrorum</a:t>
            </a:r>
            <a:endParaRPr lang="en-GB" b="1" i="1" dirty="0">
              <a:solidFill>
                <a:schemeClr val="tx1">
                  <a:lumMod val="50000"/>
                </a:schemeClr>
              </a:solidFill>
            </a:endParaRPr>
          </a:p>
        </p:txBody>
      </p:sp>
      <p:sp>
        <p:nvSpPr>
          <p:cNvPr id="37" name="TextBox 36"/>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solidFill>
                  <a:schemeClr val="tx1">
                    <a:lumMod val="50000"/>
                  </a:schemeClr>
                </a:solidFill>
              </a:rPr>
              <a:t>interrex</a:t>
            </a:r>
            <a:endParaRPr lang="en-GB" b="1" i="1" dirty="0">
              <a:solidFill>
                <a:schemeClr val="tx1">
                  <a:lumMod val="50000"/>
                </a:schemeClr>
              </a:solidFill>
            </a:endParaRP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1" name="TextBox 40"/>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solidFill>
                  <a:schemeClr val="tx1">
                    <a:lumMod val="50000"/>
                  </a:schemeClr>
                </a:solidFill>
              </a:rPr>
              <a:t>Dictator</a:t>
            </a:r>
            <a:br>
              <a:rPr lang="en-GB" b="1" i="1" dirty="0" smtClean="0">
                <a:solidFill>
                  <a:schemeClr val="tx1">
                    <a:lumMod val="50000"/>
                  </a:schemeClr>
                </a:solidFill>
              </a:rPr>
            </a:br>
            <a:r>
              <a:rPr lang="en-GB" b="1" i="1" dirty="0" smtClean="0">
                <a:solidFill>
                  <a:schemeClr val="tx1">
                    <a:lumMod val="50000"/>
                  </a:schemeClr>
                </a:solidFill>
              </a:rPr>
              <a:t>&amp; </a:t>
            </a:r>
            <a:r>
              <a:rPr lang="en-GB" i="1" dirty="0" smtClean="0">
                <a:solidFill>
                  <a:schemeClr val="tx1">
                    <a:lumMod val="50000"/>
                  </a:schemeClr>
                </a:solidFill>
              </a:rPr>
              <a:t>magister </a:t>
            </a:r>
            <a:r>
              <a:rPr lang="en-GB" i="1" dirty="0" err="1" smtClean="0">
                <a:solidFill>
                  <a:schemeClr val="tx1">
                    <a:lumMod val="50000"/>
                  </a:schemeClr>
                </a:solidFill>
              </a:rPr>
              <a:t>equitum</a:t>
            </a:r>
            <a:endParaRPr lang="en-GB" b="1" i="1" dirty="0">
              <a:solidFill>
                <a:schemeClr val="tx1">
                  <a:lumMod val="50000"/>
                </a:schemeClr>
              </a:solidFill>
            </a:endParaRPr>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48" name="Straight Arrow Connector 47"/>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5831632" y="0"/>
            <a:ext cx="3312368" cy="203132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smtClean="0">
                <a:solidFill>
                  <a:schemeClr val="bg1">
                    <a:lumMod val="95000"/>
                    <a:lumOff val="5000"/>
                  </a:schemeClr>
                </a:solidFill>
              </a:rPr>
              <a:t>A unique constitution?</a:t>
            </a:r>
          </a:p>
          <a:p>
            <a:pPr>
              <a:buFont typeface="Wingdings" pitchFamily="2" charset="2"/>
              <a:buChar char="v"/>
            </a:pPr>
            <a:r>
              <a:rPr lang="en-GB" b="1" dirty="0" smtClean="0">
                <a:solidFill>
                  <a:schemeClr val="bg1">
                    <a:lumMod val="95000"/>
                    <a:lumOff val="5000"/>
                  </a:schemeClr>
                </a:solidFill>
              </a:rPr>
              <a:t>Absolute power of magistrates with </a:t>
            </a:r>
            <a:r>
              <a:rPr lang="en-GB" b="1" dirty="0" err="1" smtClean="0">
                <a:solidFill>
                  <a:schemeClr val="bg1">
                    <a:lumMod val="95000"/>
                    <a:lumOff val="5000"/>
                  </a:schemeClr>
                </a:solidFill>
              </a:rPr>
              <a:t>imperium</a:t>
            </a:r>
            <a:endParaRPr lang="en-GB" b="1" dirty="0" smtClean="0">
              <a:solidFill>
                <a:schemeClr val="bg1">
                  <a:lumMod val="95000"/>
                  <a:lumOff val="5000"/>
                </a:schemeClr>
              </a:solidFill>
            </a:endParaRPr>
          </a:p>
          <a:p>
            <a:pPr>
              <a:buFont typeface="Wingdings" pitchFamily="2" charset="2"/>
              <a:buChar char="v"/>
            </a:pPr>
            <a:r>
              <a:rPr lang="en-GB" b="1" dirty="0" smtClean="0">
                <a:solidFill>
                  <a:schemeClr val="bg1">
                    <a:lumMod val="95000"/>
                    <a:lumOff val="5000"/>
                  </a:schemeClr>
                </a:solidFill>
              </a:rPr>
              <a:t>Society &amp; politics</a:t>
            </a:r>
          </a:p>
          <a:p>
            <a:pPr>
              <a:buFont typeface="Wingdings" pitchFamily="2" charset="2"/>
              <a:buChar char="v"/>
            </a:pPr>
            <a:r>
              <a:rPr lang="en-GB" b="1" dirty="0" smtClean="0">
                <a:solidFill>
                  <a:schemeClr val="bg1">
                    <a:lumMod val="95000"/>
                    <a:lumOff val="5000"/>
                  </a:schemeClr>
                </a:solidFill>
              </a:rPr>
              <a:t>The rule of the Senate and the patricians </a:t>
            </a:r>
            <a:r>
              <a:rPr lang="en-GB" b="1" dirty="0" smtClean="0">
                <a:solidFill>
                  <a:schemeClr val="bg1">
                    <a:lumMod val="95000"/>
                    <a:lumOff val="5000"/>
                  </a:schemeClr>
                </a:solidFill>
                <a:sym typeface="Wingdings" pitchFamily="2" charset="2"/>
              </a:rPr>
              <a:t>the Struggle/Conflict of the Orders</a:t>
            </a:r>
            <a:endParaRPr lang="en-GB" b="1" dirty="0">
              <a:solidFill>
                <a:schemeClr val="bg1">
                  <a:lumMod val="95000"/>
                  <a:lumOff val="5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01317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37321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solidFill>
            <a:schemeClr val="bg1">
              <a:lumMod val="75000"/>
              <a:lumOff val="25000"/>
            </a:schemeClr>
          </a:solid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9" name="TextBox 28"/>
          <p:cNvSpPr txBox="1"/>
          <p:nvPr/>
        </p:nvSpPr>
        <p:spPr>
          <a:xfrm>
            <a:off x="0" y="5013176"/>
            <a:ext cx="4499992" cy="369332"/>
          </a:xfrm>
          <a:prstGeom prst="rect">
            <a:avLst/>
          </a:prstGeom>
          <a:solidFill>
            <a:schemeClr val="bg1">
              <a:lumMod val="75000"/>
              <a:lumOff val="25000"/>
            </a:schemeClr>
          </a:solid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1" name="TextBox 30"/>
          <p:cNvSpPr txBox="1"/>
          <p:nvPr/>
        </p:nvSpPr>
        <p:spPr>
          <a:xfrm>
            <a:off x="0" y="5373216"/>
            <a:ext cx="5292080" cy="369332"/>
          </a:xfrm>
          <a:prstGeom prst="rect">
            <a:avLst/>
          </a:prstGeom>
          <a:solidFill>
            <a:schemeClr val="bg1">
              <a:lumMod val="75000"/>
              <a:lumOff val="25000"/>
            </a:schemeClr>
          </a:solid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4" name="Rectangle 3"/>
          <p:cNvSpPr/>
          <p:nvPr/>
        </p:nvSpPr>
        <p:spPr>
          <a:xfrm>
            <a:off x="4572000" y="4653136"/>
            <a:ext cx="4572000" cy="2204864"/>
          </a:xfrm>
          <a:prstGeom prst="rect">
            <a:avLst/>
          </a:prstGeom>
          <a:solidFill>
            <a:srgbClr val="4C0E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0"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8"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9" name="TextBox 8"/>
          <p:cNvSpPr txBox="1"/>
          <p:nvPr/>
        </p:nvSpPr>
        <p:spPr>
          <a:xfrm>
            <a:off x="3275856" y="1700808"/>
            <a:ext cx="1944216" cy="369332"/>
          </a:xfrm>
          <a:prstGeom prst="rect">
            <a:avLst/>
          </a:prstGeom>
          <a:solidFill>
            <a:srgbClr val="FFFF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bg1">
                    <a:lumMod val="95000"/>
                    <a:lumOff val="5000"/>
                  </a:schemeClr>
                </a:solidFill>
              </a:rPr>
              <a:t>2 CONSULES</a:t>
            </a:r>
            <a:endParaRPr lang="en-GB" b="1" dirty="0">
              <a:solidFill>
                <a:schemeClr val="bg1">
                  <a:lumMod val="95000"/>
                  <a:lumOff val="5000"/>
                </a:schemeClr>
              </a:solidFill>
            </a:endParaRPr>
          </a:p>
        </p:txBody>
      </p:sp>
      <p:sp>
        <p:nvSpPr>
          <p:cNvPr id="10" name="TextBox 9"/>
          <p:cNvSpPr txBox="1"/>
          <p:nvPr/>
        </p:nvSpPr>
        <p:spPr>
          <a:xfrm>
            <a:off x="3251611" y="2199185"/>
            <a:ext cx="1944216" cy="369332"/>
          </a:xfrm>
          <a:prstGeom prst="rect">
            <a:avLst/>
          </a:prstGeom>
          <a:solidFill>
            <a:srgbClr val="FFFF00"/>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bg1">
                    <a:lumMod val="95000"/>
                    <a:lumOff val="5000"/>
                  </a:schemeClr>
                </a:solidFill>
              </a:rPr>
              <a:t>PRAETORS</a:t>
            </a:r>
            <a:endParaRPr lang="en-GB" dirty="0">
              <a:solidFill>
                <a:schemeClr val="bg1">
                  <a:lumMod val="95000"/>
                  <a:lumOff val="5000"/>
                </a:schemeClr>
              </a:solidFill>
            </a:endParaRP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6" name="Rectangle 15"/>
          <p:cNvSpPr/>
          <p:nvPr/>
        </p:nvSpPr>
        <p:spPr>
          <a:xfrm>
            <a:off x="0" y="4653136"/>
            <a:ext cx="4572000" cy="36004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priesthoods</a:t>
            </a:r>
            <a:endParaRPr lang="en-GB" b="1" dirty="0">
              <a:solidFill>
                <a:schemeClr val="tx1">
                  <a:lumMod val="50000"/>
                </a:schemeClr>
              </a:solidFill>
            </a:endParaRP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smtClean="0">
                <a:solidFill>
                  <a:schemeClr val="tx1">
                    <a:lumMod val="50000"/>
                  </a:schemeClr>
                </a:solidFill>
              </a:rPr>
              <a:t>advice</a:t>
            </a:r>
            <a:endParaRPr lang="en-GB" dirty="0">
              <a:solidFill>
                <a:schemeClr val="tx1">
                  <a:lumMod val="50000"/>
                </a:schemeClr>
              </a:solidFill>
            </a:endParaRPr>
          </a:p>
        </p:txBody>
      </p:sp>
      <p:sp>
        <p:nvSpPr>
          <p:cNvPr id="20" name="Rectangle 19"/>
          <p:cNvSpPr/>
          <p:nvPr/>
        </p:nvSpPr>
        <p:spPr>
          <a:xfrm>
            <a:off x="0" y="6093296"/>
            <a:ext cx="4572000" cy="432048"/>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solidFill>
            <a:schemeClr val="bg1">
              <a:lumMod val="75000"/>
              <a:lumOff val="25000"/>
            </a:schemeClr>
          </a:solid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6" name="Rectangle 25"/>
          <p:cNvSpPr/>
          <p:nvPr/>
        </p:nvSpPr>
        <p:spPr>
          <a:xfrm>
            <a:off x="0" y="6525344"/>
            <a:ext cx="4572000" cy="332656"/>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solidFill>
            <a:schemeClr val="bg1">
              <a:lumMod val="75000"/>
              <a:lumOff val="25000"/>
            </a:schemeClr>
          </a:solid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2" name="TextBox 31"/>
          <p:cNvSpPr txBox="1"/>
          <p:nvPr/>
        </p:nvSpPr>
        <p:spPr>
          <a:xfrm rot="5400000">
            <a:off x="7771202" y="5656602"/>
            <a:ext cx="2376264" cy="369332"/>
          </a:xfrm>
          <a:prstGeom prst="rect">
            <a:avLst/>
          </a:prstGeom>
          <a:solidFill>
            <a:srgbClr val="4C0E00"/>
          </a:solidFill>
        </p:spPr>
        <p:txBody>
          <a:bodyPr wrap="square" rtlCol="0">
            <a:spAutoFit/>
          </a:bodyPr>
          <a:lstStyle/>
          <a:p>
            <a:pPr algn="ctr"/>
            <a:r>
              <a:rPr lang="en-GB" b="1" dirty="0" smtClean="0"/>
              <a:t>populus / the people</a:t>
            </a:r>
            <a:endParaRPr lang="en-GB" b="1" dirty="0"/>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solidFill>
                  <a:schemeClr val="tx1">
                    <a:lumMod val="50000"/>
                  </a:schemeClr>
                </a:solidFill>
              </a:rPr>
              <a:t>rex</a:t>
            </a:r>
            <a:r>
              <a:rPr lang="en-GB" b="1" i="1" dirty="0" smtClean="0">
                <a:solidFill>
                  <a:schemeClr val="tx1">
                    <a:lumMod val="50000"/>
                  </a:schemeClr>
                </a:solidFill>
              </a:rPr>
              <a:t> </a:t>
            </a:r>
            <a:r>
              <a:rPr lang="en-GB" b="1" i="1" dirty="0" err="1" smtClean="0">
                <a:solidFill>
                  <a:schemeClr val="tx1">
                    <a:lumMod val="50000"/>
                  </a:schemeClr>
                </a:solidFill>
              </a:rPr>
              <a:t>sacrorum</a:t>
            </a:r>
            <a:endParaRPr lang="en-GB" b="1" i="1" dirty="0">
              <a:solidFill>
                <a:schemeClr val="tx1">
                  <a:lumMod val="50000"/>
                </a:schemeClr>
              </a:solidFill>
            </a:endParaRPr>
          </a:p>
        </p:txBody>
      </p:sp>
      <p:sp>
        <p:nvSpPr>
          <p:cNvPr id="37" name="TextBox 36"/>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solidFill>
                  <a:schemeClr val="tx1">
                    <a:lumMod val="50000"/>
                  </a:schemeClr>
                </a:solidFill>
              </a:rPr>
              <a:t>interrex</a:t>
            </a:r>
            <a:endParaRPr lang="en-GB" b="1" i="1" dirty="0">
              <a:solidFill>
                <a:schemeClr val="tx1">
                  <a:lumMod val="50000"/>
                </a:schemeClr>
              </a:solidFill>
            </a:endParaRP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0" name="TextBox 39"/>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solidFill>
                  <a:schemeClr val="tx1">
                    <a:lumMod val="50000"/>
                  </a:schemeClr>
                </a:solidFill>
              </a:rPr>
              <a:t>Dictator</a:t>
            </a:r>
            <a:br>
              <a:rPr lang="en-GB" b="1" i="1" dirty="0" smtClean="0">
                <a:solidFill>
                  <a:schemeClr val="tx1">
                    <a:lumMod val="50000"/>
                  </a:schemeClr>
                </a:solidFill>
              </a:rPr>
            </a:br>
            <a:r>
              <a:rPr lang="en-GB" b="1" i="1" dirty="0" smtClean="0">
                <a:solidFill>
                  <a:schemeClr val="tx1">
                    <a:lumMod val="50000"/>
                  </a:schemeClr>
                </a:solidFill>
              </a:rPr>
              <a:t>&amp; </a:t>
            </a:r>
            <a:r>
              <a:rPr lang="en-GB" i="1" dirty="0" smtClean="0">
                <a:solidFill>
                  <a:schemeClr val="tx1">
                    <a:lumMod val="50000"/>
                  </a:schemeClr>
                </a:solidFill>
              </a:rPr>
              <a:t>magister </a:t>
            </a:r>
            <a:r>
              <a:rPr lang="en-GB" i="1" dirty="0" err="1" smtClean="0">
                <a:solidFill>
                  <a:schemeClr val="tx1">
                    <a:lumMod val="50000"/>
                  </a:schemeClr>
                </a:solidFill>
              </a:rPr>
              <a:t>equitum</a:t>
            </a:r>
            <a:endParaRPr lang="en-GB" b="1" i="1" dirty="0">
              <a:solidFill>
                <a:schemeClr val="tx1">
                  <a:lumMod val="50000"/>
                </a:schemeClr>
              </a:solidFill>
            </a:endParaRPr>
          </a:p>
        </p:txBody>
      </p:sp>
      <p:cxnSp>
        <p:nvCxnSpPr>
          <p:cNvPr id="41" name="Straight Arrow Connector 40"/>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6876256" y="4077072"/>
            <a:ext cx="1944216" cy="369332"/>
          </a:xfrm>
          <a:prstGeom prst="rect">
            <a:avLst/>
          </a:prstGeom>
          <a:solidFill>
            <a:srgbClr val="4C0E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3" name="Straight Arrow Connector 42"/>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5724128" y="5013176"/>
            <a:ext cx="2880320" cy="923330"/>
          </a:xfrm>
          <a:prstGeom prst="rect">
            <a:avLst/>
          </a:prstGeom>
          <a:noFill/>
        </p:spPr>
        <p:txBody>
          <a:bodyPr wrap="square" rtlCol="0">
            <a:spAutoFit/>
          </a:bodyPr>
          <a:lstStyle/>
          <a:p>
            <a:r>
              <a:rPr lang="en-GB" dirty="0" smtClean="0"/>
              <a:t>only plebeians</a:t>
            </a:r>
            <a:br>
              <a:rPr lang="en-GB" dirty="0" smtClean="0"/>
            </a:br>
            <a:r>
              <a:rPr lang="en-GB" dirty="0" smtClean="0"/>
              <a:t>no patricians</a:t>
            </a:r>
          </a:p>
          <a:p>
            <a:r>
              <a:rPr lang="en-GB" dirty="0" smtClean="0"/>
              <a:t>organised in 35 </a:t>
            </a:r>
            <a:r>
              <a:rPr lang="en-GB" i="1" dirty="0" err="1" smtClean="0"/>
              <a:t>tribus</a:t>
            </a:r>
            <a:endParaRPr lang="en-GB" i="1" dirty="0"/>
          </a:p>
        </p:txBody>
      </p:sp>
      <p:sp>
        <p:nvSpPr>
          <p:cNvPr id="46" name="TextBox 45"/>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47" name="Straight Arrow Connector 46"/>
          <p:cNvCxnSpPr>
            <a:endCxn id="42"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1259632" y="0"/>
            <a:ext cx="3312368"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smtClean="0">
                <a:solidFill>
                  <a:schemeClr val="bg1">
                    <a:lumMod val="95000"/>
                    <a:lumOff val="5000"/>
                  </a:schemeClr>
                </a:solidFill>
              </a:rPr>
              <a:t> ROMAN SOCIETY</a:t>
            </a:r>
          </a:p>
          <a:p>
            <a:pPr>
              <a:buFont typeface="Wingdings" pitchFamily="2" charset="2"/>
              <a:buChar char="v"/>
            </a:pPr>
            <a:r>
              <a:rPr lang="en-GB" b="1" dirty="0" smtClean="0">
                <a:solidFill>
                  <a:schemeClr val="bg1">
                    <a:lumMod val="95000"/>
                    <a:lumOff val="5000"/>
                  </a:schemeClr>
                </a:solidFill>
              </a:rPr>
              <a:t> ROMAN FAMILY</a:t>
            </a:r>
            <a:endParaRPr lang="en-GB" b="1" dirty="0">
              <a:solidFill>
                <a:schemeClr val="bg1">
                  <a:lumMod val="95000"/>
                  <a:lumOff val="5000"/>
                </a:schemeClr>
              </a:solidFill>
            </a:endParaRPr>
          </a:p>
        </p:txBody>
      </p:sp>
      <p:sp>
        <p:nvSpPr>
          <p:cNvPr id="49" name="TextBox 48"/>
          <p:cNvSpPr txBox="1"/>
          <p:nvPr/>
        </p:nvSpPr>
        <p:spPr>
          <a:xfrm rot="19642425">
            <a:off x="251520" y="1844824"/>
            <a:ext cx="2268760"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smtClean="0">
                <a:solidFill>
                  <a:schemeClr val="bg1">
                    <a:lumMod val="95000"/>
                    <a:lumOff val="5000"/>
                  </a:schemeClr>
                </a:solidFill>
              </a:rPr>
              <a:t>The role of the </a:t>
            </a:r>
            <a:br>
              <a:rPr lang="en-GB" b="1" dirty="0" smtClean="0">
                <a:solidFill>
                  <a:schemeClr val="bg1">
                    <a:lumMod val="95000"/>
                    <a:lumOff val="5000"/>
                  </a:schemeClr>
                </a:solidFill>
              </a:rPr>
            </a:br>
            <a:r>
              <a:rPr lang="en-GB" b="1" dirty="0" err="1" smtClean="0">
                <a:solidFill>
                  <a:schemeClr val="bg1">
                    <a:lumMod val="95000"/>
                    <a:lumOff val="5000"/>
                  </a:schemeClr>
                </a:solidFill>
              </a:rPr>
              <a:t>pater</a:t>
            </a:r>
            <a:r>
              <a:rPr lang="en-GB" b="1" dirty="0" smtClean="0">
                <a:solidFill>
                  <a:schemeClr val="bg1">
                    <a:lumMod val="95000"/>
                    <a:lumOff val="5000"/>
                  </a:schemeClr>
                </a:solidFill>
              </a:rPr>
              <a:t> </a:t>
            </a:r>
            <a:r>
              <a:rPr lang="en-GB" b="1" dirty="0" err="1" smtClean="0">
                <a:solidFill>
                  <a:schemeClr val="bg1">
                    <a:lumMod val="95000"/>
                    <a:lumOff val="5000"/>
                  </a:schemeClr>
                </a:solidFill>
              </a:rPr>
              <a:t>familias</a:t>
            </a:r>
            <a:endParaRPr lang="en-GB" b="1" dirty="0">
              <a:solidFill>
                <a:schemeClr val="bg1">
                  <a:lumMod val="95000"/>
                  <a:lumOff val="5000"/>
                </a:schemeClr>
              </a:solidFill>
            </a:endParaRPr>
          </a:p>
        </p:txBody>
      </p:sp>
      <p:sp>
        <p:nvSpPr>
          <p:cNvPr id="50" name="TextBox 49"/>
          <p:cNvSpPr txBox="1"/>
          <p:nvPr/>
        </p:nvSpPr>
        <p:spPr>
          <a:xfrm rot="1184312">
            <a:off x="6414691" y="1200837"/>
            <a:ext cx="2268760"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buFont typeface="Wingdings" pitchFamily="2" charset="2"/>
              <a:buChar char="v"/>
            </a:pPr>
            <a:r>
              <a:rPr lang="en-GB" b="1" dirty="0" smtClean="0">
                <a:solidFill>
                  <a:schemeClr val="bg1">
                    <a:lumMod val="95000"/>
                    <a:lumOff val="5000"/>
                  </a:schemeClr>
                </a:solidFill>
              </a:rPr>
              <a:t> The role of senatorial families</a:t>
            </a:r>
            <a:endParaRPr lang="en-GB" b="1" dirty="0">
              <a:solidFill>
                <a:schemeClr val="bg1">
                  <a:lumMod val="95000"/>
                  <a:lumOff val="5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randombar(horizontal)">
                                      <p:cBhvr>
                                        <p:cTn id="7" dur="500"/>
                                        <p:tgtEl>
                                          <p:spTgt spid="48"/>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randombar(horizontal)">
                                      <p:cBhvr>
                                        <p:cTn id="11" dur="500"/>
                                        <p:tgtEl>
                                          <p:spTgt spid="49"/>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randombar(horizontal)">
                                      <p:cBhvr>
                                        <p:cTn id="15"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animBg="1"/>
      <p:bldP spid="5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Pater </a:t>
            </a:r>
            <a:r>
              <a:rPr lang="en-GB" dirty="0" err="1" smtClean="0"/>
              <a:t>familias</a:t>
            </a:r>
            <a:endParaRPr lang="en-GB" dirty="0"/>
          </a:p>
        </p:txBody>
      </p:sp>
      <p:sp>
        <p:nvSpPr>
          <p:cNvPr id="3" name="Content Placeholder 2"/>
          <p:cNvSpPr>
            <a:spLocks noGrp="1"/>
          </p:cNvSpPr>
          <p:nvPr>
            <p:ph idx="4294967295"/>
          </p:nvPr>
        </p:nvSpPr>
        <p:spPr>
          <a:xfrm>
            <a:off x="457200" y="1600200"/>
            <a:ext cx="8686800" cy="4525963"/>
          </a:xfrm>
          <a:prstGeom prst="rect">
            <a:avLst/>
          </a:prstGeom>
        </p:spPr>
        <p:txBody>
          <a:bodyPr/>
          <a:lstStyle/>
          <a:p>
            <a:r>
              <a:rPr lang="en-GB" dirty="0" smtClean="0"/>
              <a:t>The head of the </a:t>
            </a:r>
            <a:r>
              <a:rPr lang="en-GB" i="1" dirty="0" err="1" smtClean="0"/>
              <a:t>familia</a:t>
            </a:r>
            <a:r>
              <a:rPr lang="en-GB" i="1" dirty="0" smtClean="0"/>
              <a:t> </a:t>
            </a:r>
            <a:r>
              <a:rPr lang="en-GB" dirty="0" smtClean="0"/>
              <a:t>(family), of the household</a:t>
            </a:r>
          </a:p>
          <a:p>
            <a:pPr lvl="1"/>
            <a:r>
              <a:rPr lang="en-GB" dirty="0" smtClean="0"/>
              <a:t>the </a:t>
            </a:r>
            <a:r>
              <a:rPr lang="en-GB" i="1" dirty="0" err="1" smtClean="0"/>
              <a:t>manus</a:t>
            </a:r>
            <a:endParaRPr lang="en-GB" dirty="0" smtClean="0"/>
          </a:p>
          <a:p>
            <a:pPr lvl="1"/>
            <a:r>
              <a:rPr lang="en-GB" dirty="0" smtClean="0"/>
              <a:t>religious role, e.g.  the household gods (</a:t>
            </a:r>
            <a:r>
              <a:rPr lang="en-GB" dirty="0" err="1" smtClean="0"/>
              <a:t>lares</a:t>
            </a:r>
            <a:r>
              <a:rPr lang="en-GB" dirty="0" smtClean="0"/>
              <a:t> and penates)</a:t>
            </a:r>
          </a:p>
          <a:p>
            <a:endParaRPr lang="en-GB" dirty="0" smtClean="0"/>
          </a:p>
          <a:p>
            <a:endParaRPr lang="en-GB" dirty="0" smtClean="0"/>
          </a:p>
          <a:p>
            <a:r>
              <a:rPr lang="en-GB" dirty="0" smtClean="0"/>
              <a:t>Theory &amp; practice…</a:t>
            </a:r>
          </a:p>
          <a:p>
            <a:r>
              <a:rPr lang="en-GB" dirty="0" smtClean="0"/>
              <a:t>Pater </a:t>
            </a:r>
            <a:r>
              <a:rPr lang="en-GB" dirty="0" err="1" smtClean="0"/>
              <a:t>familias</a:t>
            </a:r>
            <a:r>
              <a:rPr lang="en-GB" dirty="0" smtClean="0"/>
              <a:t> - an ideology?</a:t>
            </a:r>
            <a:endParaRPr lang="en-GB" dirty="0"/>
          </a:p>
        </p:txBody>
      </p:sp>
      <p:pic>
        <p:nvPicPr>
          <p:cNvPr id="1026" name="Picture 2" descr="http://pages.uoregon.edu/klio/im/rr/gen/roman.gif"/>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73" b="94130" l="9386" r="89892">
                        <a14:foregroundMark x1="61011" y1="6073" x2="61011" y2="6073"/>
                        <a14:foregroundMark x1="42599" y1="94130" x2="42599" y2="94130"/>
                      </a14:backgroundRemoval>
                    </a14:imgEffect>
                  </a14:imgLayer>
                </a14:imgProps>
              </a:ext>
              <a:ext uri="{28A0092B-C50C-407E-A947-70E740481C1C}">
                <a14:useLocalDpi xmlns:a14="http://schemas.microsoft.com/office/drawing/2010/main" val="0"/>
              </a:ext>
            </a:extLst>
          </a:blip>
          <a:srcRect/>
          <a:stretch>
            <a:fillRect/>
          </a:stretch>
        </p:blipFill>
        <p:spPr bwMode="auto">
          <a:xfrm>
            <a:off x="4788024" y="0"/>
            <a:ext cx="3312368" cy="59072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upload.wikimedia.org/wikipedia/commons/4/40/El-matrimonio-roman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2252" y="3645024"/>
            <a:ext cx="2656060" cy="321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310904"/>
      </p:ext>
    </p:extLst>
  </p:cSld>
  <p:clrMapOvr>
    <a:masterClrMapping/>
  </p:clrMapOvr>
  <p:transition spd="slow">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r>
              <a:rPr lang="en-GB" dirty="0" smtClean="0"/>
              <a:t>an evolutionary view…</a:t>
            </a:r>
          </a:p>
          <a:p>
            <a:pPr lvl="1"/>
            <a:r>
              <a:rPr lang="en-GB" dirty="0" smtClean="0"/>
              <a:t>originally… Roman society consisted of a series of families, each ‘ruled’ by a pater </a:t>
            </a:r>
            <a:r>
              <a:rPr lang="en-GB" dirty="0" err="1" smtClean="0"/>
              <a:t>familias</a:t>
            </a:r>
            <a:r>
              <a:rPr lang="en-GB" dirty="0" smtClean="0"/>
              <a:t>.</a:t>
            </a:r>
          </a:p>
          <a:p>
            <a:pPr lvl="1"/>
            <a:r>
              <a:rPr lang="en-GB" dirty="0" smtClean="0"/>
              <a:t>But as Rome increased in size, the concept of the pater </a:t>
            </a:r>
            <a:r>
              <a:rPr lang="en-GB" dirty="0" err="1" smtClean="0"/>
              <a:t>familias</a:t>
            </a:r>
            <a:r>
              <a:rPr lang="en-GB" dirty="0" smtClean="0"/>
              <a:t> became part of Roman political life;</a:t>
            </a:r>
          </a:p>
          <a:p>
            <a:pPr lvl="1"/>
            <a:r>
              <a:rPr lang="en-GB" dirty="0" smtClean="0"/>
              <a:t>an institutionalisation of power, modelled on the concept of the </a:t>
            </a:r>
            <a:r>
              <a:rPr lang="en-GB" i="1" dirty="0" smtClean="0"/>
              <a:t>pater </a:t>
            </a:r>
            <a:r>
              <a:rPr lang="en-GB" i="1" dirty="0" err="1" smtClean="0"/>
              <a:t>familias</a:t>
            </a:r>
            <a:endParaRPr lang="en-GB" i="1" dirty="0" smtClean="0"/>
          </a:p>
          <a:p>
            <a:pPr lvl="1"/>
            <a:r>
              <a:rPr lang="en-GB" dirty="0" smtClean="0"/>
              <a:t>as society evolves further… it was necessary to legislate on the powers of the </a:t>
            </a:r>
            <a:r>
              <a:rPr lang="en-GB" i="1" dirty="0" smtClean="0"/>
              <a:t>pater </a:t>
            </a:r>
            <a:r>
              <a:rPr lang="en-GB" i="1" dirty="0" err="1" smtClean="0"/>
              <a:t>familias</a:t>
            </a:r>
            <a:r>
              <a:rPr lang="en-GB" dirty="0" smtClean="0"/>
              <a:t>,</a:t>
            </a:r>
          </a:p>
          <a:p>
            <a:pPr lvl="2"/>
            <a:r>
              <a:rPr lang="en-GB" dirty="0" smtClean="0"/>
              <a:t>e.g. on the killing of wives, children and slaves </a:t>
            </a:r>
          </a:p>
          <a:p>
            <a:pPr lvl="2"/>
            <a:endParaRPr lang="en-GB" dirty="0" smtClean="0"/>
          </a:p>
          <a:p>
            <a:pPr lvl="2"/>
            <a:endParaRPr lang="en-GB" dirty="0" smtClean="0"/>
          </a:p>
          <a:p>
            <a:pPr lvl="2">
              <a:buNone/>
            </a:pPr>
            <a:r>
              <a:rPr lang="en-GB" dirty="0" smtClean="0"/>
              <a:t>a separation of ‘public’ and ‘private’ sphere!</a:t>
            </a:r>
          </a:p>
          <a:p>
            <a:pPr lvl="2">
              <a:buNone/>
            </a:pPr>
            <a:endParaRPr lang="en-GB" dirty="0" smtClean="0"/>
          </a:p>
          <a:p>
            <a:r>
              <a:rPr lang="en-GB" dirty="0" smtClean="0"/>
              <a:t>But is a separation of public and private feasible?</a:t>
            </a:r>
          </a:p>
          <a:p>
            <a:r>
              <a:rPr lang="en-GB" dirty="0" smtClean="0"/>
              <a:t>In Roman society, the public and the private are closely intertwined</a:t>
            </a:r>
          </a:p>
          <a:p>
            <a:pPr lvl="1"/>
            <a:endParaRPr lang="en-GB" i="1" dirty="0"/>
          </a:p>
        </p:txBody>
      </p:sp>
    </p:spTree>
    <p:extLst>
      <p:ext uri="{BB962C8B-B14F-4D97-AF65-F5344CB8AC3E}">
        <p14:creationId xmlns:p14="http://schemas.microsoft.com/office/powerpoint/2010/main" val="326717157"/>
      </p:ext>
    </p:extLst>
  </p:cSld>
  <p:clrMapOvr>
    <a:masterClrMapping/>
  </p:clrMapOvr>
  <p:transition spd="slow">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Struggle of the Orders</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4134252112"/>
      </p:ext>
    </p:extLst>
  </p:cSld>
  <p:clrMapOvr>
    <a:masterClrMapping/>
  </p:clrMapOvr>
  <p:transition spd="slow">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a:stCxn id="11" idx="3"/>
            <a:endCxn id="42"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 name="Picture 7"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9" name="Rectangle 8"/>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10" name="Title 2"/>
          <p:cNvSpPr>
            <a:spLocks noGrp="1"/>
          </p:cNvSpPr>
          <p:nvPr>
            <p:ph type="title"/>
          </p:nvPr>
        </p:nvSpPr>
        <p:spPr>
          <a:xfrm>
            <a:off x="352426" y="228600"/>
            <a:ext cx="7680960" cy="1066800"/>
          </a:xfrm>
        </p:spPr>
        <p:txBody>
          <a:bodyPr/>
          <a:lstStyle/>
          <a:p>
            <a:r>
              <a:rPr lang="en-GB" dirty="0" smtClean="0"/>
              <a:t>Roman constitution</a:t>
            </a:r>
            <a:endParaRPr lang="en-GB" dirty="0"/>
          </a:p>
        </p:txBody>
      </p:sp>
      <p:sp>
        <p:nvSpPr>
          <p:cNvPr id="11" name="TextBox 10"/>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12" name="TextBox 11"/>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13" name="TextBox 12"/>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14" name="TextBox 13"/>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15" name="TextBox 14"/>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6" name="Oval 15"/>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8" name="Rectangle 17"/>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lumMod val="50000"/>
                  </a:schemeClr>
                </a:solidFill>
              </a:rPr>
              <a:t>priesthoods</a:t>
            </a:r>
            <a:endParaRPr lang="en-GB" b="1" dirty="0">
              <a:solidFill>
                <a:schemeClr val="tx1">
                  <a:lumMod val="50000"/>
                </a:schemeClr>
              </a:solidFill>
            </a:endParaRPr>
          </a:p>
        </p:txBody>
      </p:sp>
      <p:cxnSp>
        <p:nvCxnSpPr>
          <p:cNvPr id="20" name="Straight Arrow Connector 19"/>
          <p:cNvCxnSpPr>
            <a:stCxn id="19" idx="3"/>
            <a:endCxn id="11"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smtClean="0">
                <a:solidFill>
                  <a:schemeClr val="tx1">
                    <a:lumMod val="50000"/>
                  </a:schemeClr>
                </a:solidFill>
              </a:rPr>
              <a:t>advice</a:t>
            </a:r>
            <a:endParaRPr lang="en-GB" dirty="0">
              <a:solidFill>
                <a:schemeClr val="tx1">
                  <a:lumMod val="50000"/>
                </a:schemeClr>
              </a:solidFill>
            </a:endParaRPr>
          </a:p>
        </p:txBody>
      </p:sp>
      <p:sp>
        <p:nvSpPr>
          <p:cNvPr id="22" name="Rectangle 21"/>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smtClean="0">
                <a:solidFill>
                  <a:schemeClr val="bg2">
                    <a:lumMod val="75000"/>
                  </a:schemeClr>
                </a:solidFill>
              </a:rPr>
              <a:t>CRAFTSMEN – 2 centuries</a:t>
            </a:r>
            <a:endParaRPr lang="en-GB" b="1" dirty="0">
              <a:solidFill>
                <a:schemeClr val="bg2">
                  <a:lumMod val="75000"/>
                </a:schemeClr>
              </a:solidFill>
            </a:endParaRP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smtClean="0"/>
              <a:t>COMITIA CENTURIATA/</a:t>
            </a:r>
            <a:r>
              <a:rPr lang="en-GB" b="1" dirty="0" err="1" smtClean="0"/>
              <a:t>centuriate</a:t>
            </a:r>
            <a:r>
              <a:rPr lang="en-GB" b="1" dirty="0" smtClean="0"/>
              <a:t> assembly</a:t>
            </a:r>
            <a:r>
              <a:rPr lang="en-GB" sz="1600" b="1" dirty="0" smtClean="0"/>
              <a:t> </a:t>
            </a:r>
            <a:endParaRPr lang="en-GB" sz="1600" b="1" dirty="0">
              <a:solidFill>
                <a:schemeClr val="tx1">
                  <a:lumMod val="50000"/>
                </a:schemeClr>
              </a:solidFill>
            </a:endParaRPr>
          </a:p>
        </p:txBody>
      </p:sp>
      <p:sp>
        <p:nvSpPr>
          <p:cNvPr id="25" name="Rectangle 24"/>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6" name="Rectangle 25"/>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7" name="TextBox 26"/>
          <p:cNvSpPr txBox="1"/>
          <p:nvPr/>
        </p:nvSpPr>
        <p:spPr>
          <a:xfrm>
            <a:off x="0" y="5733256"/>
            <a:ext cx="5292080" cy="369332"/>
          </a:xfrm>
          <a:prstGeom prst="rect">
            <a:avLst/>
          </a:prstGeom>
          <a:noFill/>
        </p:spPr>
        <p:txBody>
          <a:bodyPr wrap="square" rtlCol="0">
            <a:spAutoFit/>
          </a:bodyPr>
          <a:lstStyle/>
          <a:p>
            <a:r>
              <a:rPr lang="en-GB" b="1" dirty="0" smtClean="0">
                <a:solidFill>
                  <a:schemeClr val="tx2">
                    <a:lumMod val="10000"/>
                  </a:schemeClr>
                </a:solidFill>
              </a:rPr>
              <a:t>INFANTRY –  5</a:t>
            </a:r>
            <a:r>
              <a:rPr lang="en-GB" b="1" baseline="30000" dirty="0" smtClean="0">
                <a:solidFill>
                  <a:schemeClr val="tx2">
                    <a:lumMod val="10000"/>
                  </a:schemeClr>
                </a:solidFill>
              </a:rPr>
              <a:t>th</a:t>
            </a:r>
            <a:r>
              <a:rPr lang="en-GB" b="1" dirty="0" smtClean="0">
                <a:solidFill>
                  <a:schemeClr val="tx2">
                    <a:lumMod val="10000"/>
                  </a:schemeClr>
                </a:solidFill>
              </a:rPr>
              <a:t> class: 30 centuries</a:t>
            </a:r>
            <a:endParaRPr lang="en-GB" b="1" dirty="0">
              <a:solidFill>
                <a:schemeClr val="tx2">
                  <a:lumMod val="10000"/>
                </a:schemeClr>
              </a:solidFill>
            </a:endParaRPr>
          </a:p>
        </p:txBody>
      </p:sp>
      <p:sp>
        <p:nvSpPr>
          <p:cNvPr id="28" name="Rectangle 27"/>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0" y="6444044"/>
            <a:ext cx="3563888" cy="369332"/>
          </a:xfrm>
          <a:prstGeom prst="rect">
            <a:avLst/>
          </a:prstGeom>
          <a:noFill/>
        </p:spPr>
        <p:txBody>
          <a:bodyPr wrap="square" rtlCol="0">
            <a:spAutoFit/>
          </a:bodyPr>
          <a:lstStyle/>
          <a:p>
            <a:r>
              <a:rPr lang="en-GB" b="1" dirty="0" smtClean="0">
                <a:solidFill>
                  <a:schemeClr val="bg2">
                    <a:lumMod val="75000"/>
                  </a:schemeClr>
                </a:solidFill>
              </a:rPr>
              <a:t>OTHER PEOPLE... – 1 century</a:t>
            </a:r>
            <a:endParaRPr lang="en-GB" b="1" dirty="0">
              <a:solidFill>
                <a:schemeClr val="bg2">
                  <a:lumMod val="75000"/>
                </a:schemeClr>
              </a:solidFill>
            </a:endParaRPr>
          </a:p>
        </p:txBody>
      </p:sp>
      <p:cxnSp>
        <p:nvCxnSpPr>
          <p:cNvPr id="30" name="Straight Arrow Connector 29"/>
          <p:cNvCxnSpPr/>
          <p:nvPr/>
        </p:nvCxnSpPr>
        <p:spPr>
          <a:xfrm flipV="1">
            <a:off x="1835696" y="1916832"/>
            <a:ext cx="1296144" cy="2808312"/>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0" y="5013176"/>
            <a:ext cx="4499992" cy="369332"/>
          </a:xfrm>
          <a:prstGeom prst="rect">
            <a:avLst/>
          </a:prstGeom>
          <a:noFill/>
        </p:spPr>
        <p:txBody>
          <a:bodyPr wrap="square" rtlCol="0">
            <a:spAutoFit/>
          </a:bodyPr>
          <a:lstStyle/>
          <a:p>
            <a:r>
              <a:rPr lang="en-GB" b="1" dirty="0" smtClean="0">
                <a:solidFill>
                  <a:schemeClr val="tx2">
                    <a:lumMod val="10000"/>
                  </a:schemeClr>
                </a:solidFill>
              </a:rPr>
              <a:t>INFANTRY – 1</a:t>
            </a:r>
            <a:r>
              <a:rPr lang="en-GB" b="1" baseline="30000" dirty="0" smtClean="0">
                <a:solidFill>
                  <a:schemeClr val="tx2">
                    <a:lumMod val="10000"/>
                  </a:schemeClr>
                </a:solidFill>
              </a:rPr>
              <a:t>st</a:t>
            </a:r>
            <a:r>
              <a:rPr lang="en-GB" b="1" dirty="0" smtClean="0">
                <a:solidFill>
                  <a:schemeClr val="tx2">
                    <a:lumMod val="10000"/>
                  </a:schemeClr>
                </a:solidFill>
              </a:rPr>
              <a:t> class: 80 centuries</a:t>
            </a:r>
            <a:endParaRPr lang="en-GB" b="1" dirty="0">
              <a:solidFill>
                <a:schemeClr val="tx2">
                  <a:lumMod val="10000"/>
                </a:schemeClr>
              </a:solidFill>
            </a:endParaRPr>
          </a:p>
        </p:txBody>
      </p:sp>
      <p:sp>
        <p:nvSpPr>
          <p:cNvPr id="32" name="TextBox 31"/>
          <p:cNvSpPr txBox="1"/>
          <p:nvPr/>
        </p:nvSpPr>
        <p:spPr>
          <a:xfrm>
            <a:off x="0" y="4725144"/>
            <a:ext cx="4499992" cy="369332"/>
          </a:xfrm>
          <a:prstGeom prst="rect">
            <a:avLst/>
          </a:prstGeom>
          <a:noFill/>
        </p:spPr>
        <p:txBody>
          <a:bodyPr wrap="square" rtlCol="0">
            <a:spAutoFit/>
          </a:bodyPr>
          <a:lstStyle/>
          <a:p>
            <a:r>
              <a:rPr lang="en-GB" b="1" dirty="0" smtClean="0">
                <a:solidFill>
                  <a:schemeClr val="tx2">
                    <a:lumMod val="10000"/>
                  </a:schemeClr>
                </a:solidFill>
              </a:rPr>
              <a:t>CAVALRY: 18 centuries</a:t>
            </a:r>
            <a:endParaRPr lang="en-GB" b="1" dirty="0">
              <a:solidFill>
                <a:schemeClr val="tx2">
                  <a:lumMod val="10000"/>
                </a:schemeClr>
              </a:solidFill>
            </a:endParaRPr>
          </a:p>
        </p:txBody>
      </p:sp>
      <p:sp>
        <p:nvSpPr>
          <p:cNvPr id="33" name="TextBox 32"/>
          <p:cNvSpPr txBox="1"/>
          <p:nvPr/>
        </p:nvSpPr>
        <p:spPr>
          <a:xfrm>
            <a:off x="0" y="5373216"/>
            <a:ext cx="5292080" cy="369332"/>
          </a:xfrm>
          <a:prstGeom prst="rect">
            <a:avLst/>
          </a:prstGeom>
          <a:noFill/>
        </p:spPr>
        <p:txBody>
          <a:bodyPr wrap="square" rtlCol="0">
            <a:spAutoFit/>
          </a:bodyPr>
          <a:lstStyle/>
          <a:p>
            <a:r>
              <a:rPr lang="en-GB" b="1" dirty="0" smtClean="0">
                <a:solidFill>
                  <a:schemeClr val="tx2">
                    <a:lumMod val="10000"/>
                  </a:schemeClr>
                </a:solidFill>
              </a:rPr>
              <a:t>INFANTRY –  2</a:t>
            </a:r>
            <a:r>
              <a:rPr lang="en-GB" b="1" baseline="30000" dirty="0" smtClean="0">
                <a:solidFill>
                  <a:schemeClr val="tx2">
                    <a:lumMod val="10000"/>
                  </a:schemeClr>
                </a:solidFill>
              </a:rPr>
              <a:t>nd</a:t>
            </a:r>
            <a:r>
              <a:rPr lang="en-GB" b="1" dirty="0" smtClean="0">
                <a:solidFill>
                  <a:schemeClr val="tx2">
                    <a:lumMod val="10000"/>
                  </a:schemeClr>
                </a:solidFill>
              </a:rPr>
              <a:t>, 3</a:t>
            </a:r>
            <a:r>
              <a:rPr lang="en-GB" b="1" baseline="30000" dirty="0" smtClean="0">
                <a:solidFill>
                  <a:schemeClr val="tx2">
                    <a:lumMod val="10000"/>
                  </a:schemeClr>
                </a:solidFill>
              </a:rPr>
              <a:t>rd</a:t>
            </a:r>
            <a:r>
              <a:rPr lang="en-GB" b="1" dirty="0" smtClean="0">
                <a:solidFill>
                  <a:schemeClr val="tx2">
                    <a:lumMod val="10000"/>
                  </a:schemeClr>
                </a:solidFill>
              </a:rPr>
              <a:t>, 4</a:t>
            </a:r>
            <a:r>
              <a:rPr lang="en-GB" b="1" baseline="30000" dirty="0" smtClean="0">
                <a:solidFill>
                  <a:schemeClr val="tx2">
                    <a:lumMod val="10000"/>
                  </a:schemeClr>
                </a:solidFill>
              </a:rPr>
              <a:t>th</a:t>
            </a:r>
            <a:r>
              <a:rPr lang="en-GB" b="1" dirty="0" smtClean="0">
                <a:solidFill>
                  <a:schemeClr val="tx2">
                    <a:lumMod val="10000"/>
                  </a:schemeClr>
                </a:solidFill>
              </a:rPr>
              <a:t> class: 20 centuries</a:t>
            </a:r>
            <a:endParaRPr lang="en-GB" b="1" dirty="0">
              <a:solidFill>
                <a:schemeClr val="tx2">
                  <a:lumMod val="10000"/>
                </a:schemeClr>
              </a:solidFill>
            </a:endParaRPr>
          </a:p>
        </p:txBody>
      </p:sp>
      <p:sp>
        <p:nvSpPr>
          <p:cNvPr id="34" name="TextBox 33"/>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35" name="TextBox 34"/>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36" name="Straight Arrow Connector 35"/>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7668344" y="3717032"/>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38" name="TextBox 37"/>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solidFill>
                  <a:schemeClr val="tx1">
                    <a:lumMod val="50000"/>
                  </a:schemeClr>
                </a:solidFill>
              </a:rPr>
              <a:t>rex</a:t>
            </a:r>
            <a:r>
              <a:rPr lang="en-GB" b="1" i="1" dirty="0" smtClean="0">
                <a:solidFill>
                  <a:schemeClr val="tx1">
                    <a:lumMod val="50000"/>
                  </a:schemeClr>
                </a:solidFill>
              </a:rPr>
              <a:t> </a:t>
            </a:r>
            <a:r>
              <a:rPr lang="en-GB" b="1" i="1" dirty="0" err="1" smtClean="0">
                <a:solidFill>
                  <a:schemeClr val="tx1">
                    <a:lumMod val="50000"/>
                  </a:schemeClr>
                </a:solidFill>
              </a:rPr>
              <a:t>sacrorum</a:t>
            </a:r>
            <a:endParaRPr lang="en-GB" b="1" i="1" dirty="0">
              <a:solidFill>
                <a:schemeClr val="tx1">
                  <a:lumMod val="50000"/>
                </a:schemeClr>
              </a:solidFill>
            </a:endParaRPr>
          </a:p>
        </p:txBody>
      </p:sp>
      <p:sp>
        <p:nvSpPr>
          <p:cNvPr id="39" name="TextBox 38"/>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solidFill>
                  <a:schemeClr val="tx1">
                    <a:lumMod val="50000"/>
                  </a:schemeClr>
                </a:solidFill>
              </a:rPr>
              <a:t>interrex</a:t>
            </a:r>
            <a:endParaRPr lang="en-GB" b="1" i="1" dirty="0">
              <a:solidFill>
                <a:schemeClr val="tx1">
                  <a:lumMod val="50000"/>
                </a:schemeClr>
              </a:solidFill>
            </a:endParaRPr>
          </a:p>
        </p:txBody>
      </p:sp>
      <p:cxnSp>
        <p:nvCxnSpPr>
          <p:cNvPr id="40" name="Straight Arrow Connector 39"/>
          <p:cNvCxnSpPr>
            <a:stCxn id="16" idx="0"/>
            <a:endCxn id="39"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rot="5400000">
            <a:off x="4828674" y="1948190"/>
            <a:ext cx="1296144" cy="369332"/>
          </a:xfrm>
          <a:prstGeom prst="rect">
            <a:avLst/>
          </a:prstGeom>
          <a:noFill/>
        </p:spPr>
        <p:txBody>
          <a:bodyPr wrap="square" rtlCol="0">
            <a:spAutoFit/>
          </a:bodyPr>
          <a:lstStyle/>
          <a:p>
            <a:r>
              <a:rPr lang="en-GB" dirty="0" err="1" smtClean="0"/>
              <a:t>imperium</a:t>
            </a:r>
            <a:endParaRPr lang="en-GB" dirty="0"/>
          </a:p>
        </p:txBody>
      </p:sp>
      <p:sp>
        <p:nvSpPr>
          <p:cNvPr id="42" name="TextBox 41"/>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smtClean="0">
                <a:solidFill>
                  <a:schemeClr val="tx1">
                    <a:lumMod val="50000"/>
                  </a:schemeClr>
                </a:solidFill>
              </a:rPr>
              <a:t>Dictator</a:t>
            </a:r>
            <a:br>
              <a:rPr lang="en-GB" b="1" i="1" dirty="0" smtClean="0">
                <a:solidFill>
                  <a:schemeClr val="tx1">
                    <a:lumMod val="50000"/>
                  </a:schemeClr>
                </a:solidFill>
              </a:rPr>
            </a:br>
            <a:r>
              <a:rPr lang="en-GB" b="1" i="1" dirty="0" smtClean="0">
                <a:solidFill>
                  <a:schemeClr val="tx1">
                    <a:lumMod val="50000"/>
                  </a:schemeClr>
                </a:solidFill>
              </a:rPr>
              <a:t>&amp; </a:t>
            </a:r>
            <a:r>
              <a:rPr lang="en-GB" i="1" dirty="0" smtClean="0">
                <a:solidFill>
                  <a:schemeClr val="tx1">
                    <a:lumMod val="50000"/>
                  </a:schemeClr>
                </a:solidFill>
              </a:rPr>
              <a:t>magister </a:t>
            </a:r>
            <a:r>
              <a:rPr lang="en-GB" i="1" dirty="0" err="1" smtClean="0">
                <a:solidFill>
                  <a:schemeClr val="tx1">
                    <a:lumMod val="50000"/>
                  </a:schemeClr>
                </a:solidFill>
              </a:rPr>
              <a:t>equitum</a:t>
            </a:r>
            <a:endParaRPr lang="en-GB" b="1" i="1" dirty="0">
              <a:solidFill>
                <a:schemeClr val="tx1">
                  <a:lumMod val="50000"/>
                </a:schemeClr>
              </a:solidFill>
            </a:endParaRPr>
          </a:p>
        </p:txBody>
      </p:sp>
      <p:cxnSp>
        <p:nvCxnSpPr>
          <p:cNvPr id="43" name="Straight Arrow Connector 42"/>
          <p:cNvCxnSpPr/>
          <p:nvPr/>
        </p:nvCxnSpPr>
        <p:spPr>
          <a:xfrm flipV="1">
            <a:off x="1907704" y="2780928"/>
            <a:ext cx="1296144" cy="1944216"/>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45" name="Straight Arrow Connector 44"/>
          <p:cNvCxnSpPr>
            <a:endCxn id="15"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V="1">
            <a:off x="2060104" y="3356992"/>
            <a:ext cx="1431776" cy="1520552"/>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5724128" y="5013176"/>
            <a:ext cx="2880320" cy="923330"/>
          </a:xfrm>
          <a:prstGeom prst="rect">
            <a:avLst/>
          </a:prstGeom>
          <a:noFill/>
        </p:spPr>
        <p:txBody>
          <a:bodyPr wrap="square" rtlCol="0">
            <a:spAutoFit/>
          </a:bodyPr>
          <a:lstStyle/>
          <a:p>
            <a:r>
              <a:rPr lang="en-GB" b="1" dirty="0" smtClean="0"/>
              <a:t>only plebeians</a:t>
            </a:r>
            <a:br>
              <a:rPr lang="en-GB" b="1" dirty="0" smtClean="0"/>
            </a:br>
            <a:r>
              <a:rPr lang="en-GB" b="1" dirty="0" smtClean="0"/>
              <a:t>no patricians</a:t>
            </a:r>
          </a:p>
          <a:p>
            <a:r>
              <a:rPr lang="en-GB" b="1" dirty="0" smtClean="0"/>
              <a:t>organised in 35 </a:t>
            </a:r>
            <a:r>
              <a:rPr lang="en-GB" b="1" i="1" dirty="0" err="1" smtClean="0"/>
              <a:t>tribus</a:t>
            </a:r>
            <a:endParaRPr lang="en-GB" b="1" i="1" dirty="0"/>
          </a:p>
        </p:txBody>
      </p:sp>
      <p:sp>
        <p:nvSpPr>
          <p:cNvPr id="48" name="TextBox 47"/>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49" name="Straight Arrow Connector 48"/>
          <p:cNvCxnSpPr>
            <a:endCxn id="44"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rot="20323592">
            <a:off x="350834" y="561049"/>
            <a:ext cx="3312368" cy="116955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smtClean="0">
                <a:solidFill>
                  <a:schemeClr val="bg1">
                    <a:lumMod val="95000"/>
                    <a:lumOff val="5000"/>
                  </a:schemeClr>
                </a:solidFill>
              </a:rPr>
              <a:t> The plebs, the plebeians</a:t>
            </a:r>
          </a:p>
          <a:p>
            <a:pPr>
              <a:buFont typeface="Wingdings" pitchFamily="2" charset="2"/>
              <a:buChar char="v"/>
            </a:pPr>
            <a:r>
              <a:rPr lang="en-GB" b="1" dirty="0" smtClean="0">
                <a:solidFill>
                  <a:schemeClr val="bg1">
                    <a:lumMod val="95000"/>
                    <a:lumOff val="5000"/>
                  </a:schemeClr>
                </a:solidFill>
              </a:rPr>
              <a:t> 2</a:t>
            </a:r>
            <a:r>
              <a:rPr lang="en-GB" b="1" baseline="30000" dirty="0" smtClean="0">
                <a:solidFill>
                  <a:schemeClr val="bg1">
                    <a:lumMod val="95000"/>
                    <a:lumOff val="5000"/>
                  </a:schemeClr>
                </a:solidFill>
              </a:rPr>
              <a:t>nd</a:t>
            </a:r>
            <a:r>
              <a:rPr lang="en-GB" b="1" dirty="0" smtClean="0">
                <a:solidFill>
                  <a:schemeClr val="bg1">
                    <a:lumMod val="95000"/>
                    <a:lumOff val="5000"/>
                  </a:schemeClr>
                </a:solidFill>
              </a:rPr>
              <a:t> class citizens…?</a:t>
            </a:r>
          </a:p>
          <a:p>
            <a:pPr>
              <a:buFont typeface="Wingdings" pitchFamily="2" charset="2"/>
              <a:buChar char="v"/>
            </a:pPr>
            <a:r>
              <a:rPr lang="en-GB" b="1" dirty="0" smtClean="0">
                <a:solidFill>
                  <a:schemeClr val="bg1">
                    <a:lumMod val="95000"/>
                    <a:lumOff val="5000"/>
                  </a:schemeClr>
                </a:solidFill>
              </a:rPr>
              <a:t>What are they fighting for?</a:t>
            </a:r>
          </a:p>
          <a:p>
            <a:pPr lvl="1">
              <a:buFont typeface="Wingdings" pitchFamily="2" charset="2"/>
              <a:buChar char="v"/>
            </a:pPr>
            <a:r>
              <a:rPr lang="en-GB" sz="1600" b="1" dirty="0" smtClean="0">
                <a:solidFill>
                  <a:schemeClr val="bg1">
                    <a:lumMod val="95000"/>
                    <a:lumOff val="5000"/>
                  </a:schemeClr>
                </a:solidFill>
              </a:rPr>
              <a:t>Fight for ‘equal’ rights…?</a:t>
            </a:r>
          </a:p>
        </p:txBody>
      </p:sp>
      <p:sp>
        <p:nvSpPr>
          <p:cNvPr id="51" name="Oval 50"/>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2" name="Straight Arrow Connector 51"/>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randombar(horizontal)">
                                      <p:cBhvr>
                                        <p:cTn id="7" dur="500"/>
                                        <p:tgtEl>
                                          <p:spTgt spid="50"/>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heel(1)">
                                      <p:cBhvr>
                                        <p:cTn id="11" dur="20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Struggle of the Orders</a:t>
            </a:r>
            <a:endParaRPr lang="en-GB" dirty="0"/>
          </a:p>
        </p:txBody>
      </p:sp>
      <p:sp>
        <p:nvSpPr>
          <p:cNvPr id="3" name="Content Placeholder 2"/>
          <p:cNvSpPr>
            <a:spLocks noGrp="1"/>
          </p:cNvSpPr>
          <p:nvPr>
            <p:ph idx="4294967295"/>
          </p:nvPr>
        </p:nvSpPr>
        <p:spPr>
          <a:xfrm>
            <a:off x="395536" y="1556792"/>
            <a:ext cx="8229600" cy="4525963"/>
          </a:xfrm>
          <a:prstGeom prst="rect">
            <a:avLst/>
          </a:prstGeom>
        </p:spPr>
        <p:txBody>
          <a:bodyPr/>
          <a:lstStyle/>
          <a:p>
            <a:r>
              <a:rPr lang="en-GB" dirty="0" smtClean="0"/>
              <a:t>Also “Conflict of the Orders”</a:t>
            </a:r>
          </a:p>
          <a:p>
            <a:r>
              <a:rPr lang="en-GB" dirty="0" smtClean="0"/>
              <a:t>Throughout the 5</a:t>
            </a:r>
            <a:r>
              <a:rPr lang="en-GB" baseline="30000" dirty="0" smtClean="0"/>
              <a:t>th</a:t>
            </a:r>
            <a:r>
              <a:rPr lang="en-GB" dirty="0" smtClean="0"/>
              <a:t> &amp; 4</a:t>
            </a:r>
            <a:r>
              <a:rPr lang="en-GB" baseline="30000" dirty="0" smtClean="0"/>
              <a:t>th</a:t>
            </a:r>
            <a:r>
              <a:rPr lang="en-GB" dirty="0" smtClean="0"/>
              <a:t> century BC</a:t>
            </a:r>
            <a:br>
              <a:rPr lang="en-GB" dirty="0" smtClean="0"/>
            </a:br>
            <a:r>
              <a:rPr lang="en-GB" dirty="0" smtClean="0"/>
              <a:t>(494 BC </a:t>
            </a:r>
            <a:r>
              <a:rPr lang="en-GB" dirty="0" smtClean="0">
                <a:sym typeface="Wingdings" panose="05000000000000000000" pitchFamily="2" charset="2"/>
              </a:rPr>
              <a:t>287 BC)</a:t>
            </a:r>
            <a:endParaRPr lang="en-GB" dirty="0" smtClean="0"/>
          </a:p>
          <a:p>
            <a:r>
              <a:rPr lang="en-GB" dirty="0" smtClean="0"/>
              <a:t>Conflict between </a:t>
            </a:r>
          </a:p>
          <a:p>
            <a:pPr lvl="1"/>
            <a:r>
              <a:rPr lang="en-GB" dirty="0" smtClean="0"/>
              <a:t>the plebeians (“commoners”) </a:t>
            </a:r>
          </a:p>
          <a:p>
            <a:pPr lvl="1"/>
            <a:r>
              <a:rPr lang="en-GB" dirty="0" smtClean="0"/>
              <a:t>&amp; patricians (“aristocracy”)</a:t>
            </a:r>
          </a:p>
          <a:p>
            <a:pPr lvl="1"/>
            <a:r>
              <a:rPr lang="en-GB" dirty="0" smtClean="0"/>
              <a:t>c. 500 BC – all the power with the patricians!</a:t>
            </a:r>
          </a:p>
          <a:p>
            <a:pPr lvl="1"/>
            <a:endParaRPr lang="en-GB" dirty="0"/>
          </a:p>
        </p:txBody>
      </p:sp>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7" name="TextBox 6"/>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8" name="TextBox 7"/>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sp>
        <p:nvSpPr>
          <p:cNvPr id="9" name="TextBox 8"/>
          <p:cNvSpPr txBox="1"/>
          <p:nvPr/>
        </p:nvSpPr>
        <p:spPr>
          <a:xfrm>
            <a:off x="7668344" y="3717032"/>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10" name="TextBox 9"/>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sp>
        <p:nvSpPr>
          <p:cNvPr id="12" name="TextBox 11"/>
          <p:cNvSpPr txBox="1"/>
          <p:nvPr/>
        </p:nvSpPr>
        <p:spPr>
          <a:xfrm>
            <a:off x="5724128" y="5013176"/>
            <a:ext cx="2880320" cy="923330"/>
          </a:xfrm>
          <a:prstGeom prst="rect">
            <a:avLst/>
          </a:prstGeom>
          <a:noFill/>
        </p:spPr>
        <p:txBody>
          <a:bodyPr wrap="square" rtlCol="0">
            <a:spAutoFit/>
          </a:bodyPr>
          <a:lstStyle/>
          <a:p>
            <a:r>
              <a:rPr lang="en-GB" b="1" dirty="0" smtClean="0"/>
              <a:t>only plebeians</a:t>
            </a:r>
            <a:br>
              <a:rPr lang="en-GB" b="1" dirty="0" smtClean="0"/>
            </a:br>
            <a:r>
              <a:rPr lang="en-GB" b="1" dirty="0" smtClean="0"/>
              <a:t>no patricians</a:t>
            </a:r>
          </a:p>
          <a:p>
            <a:r>
              <a:rPr lang="en-GB" b="1" dirty="0" smtClean="0"/>
              <a:t>organised in 35 </a:t>
            </a:r>
            <a:r>
              <a:rPr lang="en-GB" b="1" i="1" dirty="0" err="1" smtClean="0"/>
              <a:t>tribus</a:t>
            </a:r>
            <a:endParaRPr lang="en-GB" b="1" i="1" dirty="0"/>
          </a:p>
        </p:txBody>
      </p:sp>
      <p:sp>
        <p:nvSpPr>
          <p:cNvPr id="13" name="TextBox 12"/>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14" name="Straight Arrow Connector 13"/>
          <p:cNvCxnSpPr>
            <a:endCxn id="10"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9" name="Rectangle 18"/>
          <p:cNvSpPr/>
          <p:nvPr/>
        </p:nvSpPr>
        <p:spPr>
          <a:xfrm>
            <a:off x="3707904" y="188640"/>
            <a:ext cx="5220072" cy="2031325"/>
          </a:xfrm>
          <a:prstGeom prst="rect">
            <a:avLst/>
          </a:prstGeom>
          <a:solidFill>
            <a:schemeClr val="accent1">
              <a:alpha val="56000"/>
            </a:schemeClr>
          </a:solidFill>
        </p:spPr>
        <p:style>
          <a:lnRef idx="3">
            <a:schemeClr val="lt1"/>
          </a:lnRef>
          <a:fillRef idx="1">
            <a:schemeClr val="accent1"/>
          </a:fillRef>
          <a:effectRef idx="1">
            <a:schemeClr val="accent1"/>
          </a:effectRef>
          <a:fontRef idx="minor">
            <a:schemeClr val="lt1"/>
          </a:fontRef>
        </p:style>
        <p:txBody>
          <a:bodyPr wrap="square">
            <a:spAutoFit/>
          </a:bodyPr>
          <a:lstStyle/>
          <a:p>
            <a:r>
              <a:rPr lang="en-GB" b="1" dirty="0" smtClean="0"/>
              <a:t>The beginning of the Republic:</a:t>
            </a:r>
            <a:br>
              <a:rPr lang="en-GB" b="1" dirty="0" smtClean="0"/>
            </a:br>
            <a:r>
              <a:rPr lang="en-GB" b="1" dirty="0" smtClean="0"/>
              <a:t>Livy 2.1.</a:t>
            </a:r>
            <a:r>
              <a:rPr lang="en-GB" dirty="0" smtClean="0"/>
              <a:t> THE new liberty enjoyed by the Roman people, their achievements in peace and war, annual magistracies, and laws superior in authority to men will henceforth be my theme. [2] This liberty was the more grateful as the last king had been so great a tyrant. </a:t>
            </a:r>
            <a:endParaRPr lang="en-GB" dirty="0"/>
          </a:p>
        </p:txBody>
      </p:sp>
    </p:spTree>
    <p:extLst>
      <p:ext uri="{BB962C8B-B14F-4D97-AF65-F5344CB8AC3E}">
        <p14:creationId xmlns:p14="http://schemas.microsoft.com/office/powerpoint/2010/main" val="2969435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9" dur="500"/>
                                        <p:tgtEl>
                                          <p:spTgt spid="3">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par>
                          <p:cTn id="28" fill="hold">
                            <p:stCondLst>
                              <p:cond delay="3000"/>
                            </p:stCondLst>
                            <p:childTnLst>
                              <p:par>
                                <p:cTn id="29" presetID="2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edge">
                                      <p:cBhvr>
                                        <p:cTn id="31"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5" name="Content Placeholder 2"/>
          <p:cNvSpPr>
            <a:spLocks noGrp="1"/>
          </p:cNvSpPr>
          <p:nvPr>
            <p:ph idx="4294967295"/>
          </p:nvPr>
        </p:nvSpPr>
        <p:spPr>
          <a:xfrm>
            <a:off x="395536" y="1556792"/>
            <a:ext cx="8229600" cy="4525963"/>
          </a:xfrm>
          <a:prstGeom prst="rect">
            <a:avLst/>
          </a:prstGeom>
        </p:spPr>
        <p:txBody>
          <a:bodyPr/>
          <a:lstStyle/>
          <a:p>
            <a:r>
              <a:rPr lang="en-GB" dirty="0" smtClean="0"/>
              <a:t>Also “Conflict of the Orders”</a:t>
            </a:r>
          </a:p>
          <a:p>
            <a:r>
              <a:rPr lang="en-GB" dirty="0" smtClean="0"/>
              <a:t>Throughout the 5</a:t>
            </a:r>
            <a:r>
              <a:rPr lang="en-GB" baseline="30000" dirty="0" smtClean="0"/>
              <a:t>th</a:t>
            </a:r>
            <a:r>
              <a:rPr lang="en-GB" dirty="0" smtClean="0"/>
              <a:t> &amp; 4</a:t>
            </a:r>
            <a:r>
              <a:rPr lang="en-GB" baseline="30000" dirty="0" smtClean="0"/>
              <a:t>th</a:t>
            </a:r>
            <a:r>
              <a:rPr lang="en-GB" dirty="0" smtClean="0"/>
              <a:t> century BC</a:t>
            </a:r>
            <a:br>
              <a:rPr lang="en-GB" dirty="0" smtClean="0"/>
            </a:br>
            <a:r>
              <a:rPr lang="en-GB" dirty="0" smtClean="0"/>
              <a:t>(494 BC </a:t>
            </a:r>
            <a:r>
              <a:rPr lang="en-GB" dirty="0" smtClean="0">
                <a:sym typeface="Wingdings" panose="05000000000000000000" pitchFamily="2" charset="2"/>
              </a:rPr>
              <a:t>287 BC)</a:t>
            </a:r>
            <a:endParaRPr lang="en-GB" dirty="0" smtClean="0"/>
          </a:p>
          <a:p>
            <a:r>
              <a:rPr lang="en-GB" dirty="0" smtClean="0"/>
              <a:t>Conflict between </a:t>
            </a:r>
          </a:p>
          <a:p>
            <a:pPr lvl="1"/>
            <a:r>
              <a:rPr lang="en-GB" dirty="0" smtClean="0"/>
              <a:t>the plebeians (“commoners”) </a:t>
            </a:r>
          </a:p>
          <a:p>
            <a:pPr lvl="1"/>
            <a:r>
              <a:rPr lang="en-GB" dirty="0" smtClean="0"/>
              <a:t>&amp; patricians (“aristocracy”)</a:t>
            </a:r>
          </a:p>
          <a:p>
            <a:pPr lvl="1"/>
            <a:r>
              <a:rPr lang="en-GB" dirty="0" smtClean="0"/>
              <a:t>c. 500 BC – all the power with the patricians!</a:t>
            </a:r>
          </a:p>
          <a:p>
            <a:pPr lvl="1"/>
            <a:endParaRPr lang="en-GB" dirty="0"/>
          </a:p>
        </p:txBody>
      </p:sp>
      <p:sp>
        <p:nvSpPr>
          <p:cNvPr id="19" name="Rectangle 18"/>
          <p:cNvSpPr/>
          <p:nvPr/>
        </p:nvSpPr>
        <p:spPr>
          <a:xfrm>
            <a:off x="3707904" y="188640"/>
            <a:ext cx="5220072" cy="2031325"/>
          </a:xfrm>
          <a:prstGeom prst="rect">
            <a:avLst/>
          </a:prstGeom>
          <a:solidFill>
            <a:schemeClr val="accent1">
              <a:alpha val="56000"/>
            </a:schemeClr>
          </a:solidFill>
        </p:spPr>
        <p:style>
          <a:lnRef idx="3">
            <a:schemeClr val="lt1"/>
          </a:lnRef>
          <a:fillRef idx="1">
            <a:schemeClr val="accent1"/>
          </a:fillRef>
          <a:effectRef idx="1">
            <a:schemeClr val="accent1"/>
          </a:effectRef>
          <a:fontRef idx="minor">
            <a:schemeClr val="lt1"/>
          </a:fontRef>
        </p:style>
        <p:txBody>
          <a:bodyPr wrap="square">
            <a:spAutoFit/>
          </a:bodyPr>
          <a:lstStyle/>
          <a:p>
            <a:r>
              <a:rPr lang="en-GB" b="1" dirty="0" smtClean="0"/>
              <a:t>The beginning of the Republic:</a:t>
            </a:r>
            <a:br>
              <a:rPr lang="en-GB" b="1" dirty="0" smtClean="0"/>
            </a:br>
            <a:r>
              <a:rPr lang="en-GB" b="1" dirty="0" smtClean="0"/>
              <a:t>Livy 2.1.</a:t>
            </a:r>
            <a:r>
              <a:rPr lang="en-GB" dirty="0" smtClean="0"/>
              <a:t> THE new liberty enjoyed by the Roman people, their achievements in peace and war, annual magistracies, and laws superior in authority to men will henceforth be my theme. [2] This liberty was the more grateful as the last king had been so great a tyrant. </a:t>
            </a:r>
            <a:endParaRPr lang="en-GB" dirty="0"/>
          </a:p>
        </p:txBody>
      </p:sp>
    </p:spTree>
  </p:cSld>
  <p:clrMapOvr>
    <a:masterClrMapping/>
  </p:clrMapOvr>
  <p:transition spd="slow">
    <p:randomBar dir="ver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8" name="Rectangle 7"/>
          <p:cNvSpPr/>
          <p:nvPr/>
        </p:nvSpPr>
        <p:spPr>
          <a:xfrm>
            <a:off x="3059832" y="1412776"/>
            <a:ext cx="5796136" cy="452431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GB" b="1" dirty="0" smtClean="0"/>
              <a:t>Livy 2.23.</a:t>
            </a:r>
            <a:r>
              <a:rPr lang="en-GB" dirty="0" smtClean="0"/>
              <a:t> But not only was </a:t>
            </a:r>
            <a:r>
              <a:rPr lang="en-GB" b="1" dirty="0" smtClean="0"/>
              <a:t>war with the Volsci </a:t>
            </a:r>
            <a:r>
              <a:rPr lang="en-GB" dirty="0" smtClean="0"/>
              <a:t>imminent; the </a:t>
            </a:r>
            <a:r>
              <a:rPr lang="en-GB" b="1" dirty="0" smtClean="0"/>
              <a:t>citizens were at loggerheads among themselves</a:t>
            </a:r>
            <a:r>
              <a:rPr lang="en-GB" dirty="0" smtClean="0"/>
              <a:t>, and </a:t>
            </a:r>
            <a:r>
              <a:rPr lang="en-GB" b="1" dirty="0" smtClean="0"/>
              <a:t>internal dissensions between the </a:t>
            </a:r>
            <a:r>
              <a:rPr lang="en-GB" b="1" dirty="0" smtClean="0">
                <a:solidFill>
                  <a:srgbClr val="FFFF00"/>
                </a:solidFill>
              </a:rPr>
              <a:t>Fathers</a:t>
            </a:r>
            <a:r>
              <a:rPr lang="en-GB" b="1" dirty="0" smtClean="0"/>
              <a:t> and the </a:t>
            </a:r>
            <a:r>
              <a:rPr lang="en-GB" b="1" dirty="0" smtClean="0">
                <a:solidFill>
                  <a:srgbClr val="FFFF00"/>
                </a:solidFill>
              </a:rPr>
              <a:t>plebs</a:t>
            </a:r>
            <a:r>
              <a:rPr lang="en-GB" b="1" dirty="0" smtClean="0"/>
              <a:t> </a:t>
            </a:r>
            <a:r>
              <a:rPr lang="en-GB" dirty="0" smtClean="0"/>
              <a:t>had burst into a blaze of </a:t>
            </a:r>
            <a:r>
              <a:rPr lang="en-GB" b="1" dirty="0" smtClean="0"/>
              <a:t>hatred</a:t>
            </a:r>
            <a:r>
              <a:rPr lang="en-GB" dirty="0" smtClean="0"/>
              <a:t>, chiefly on account of those who </a:t>
            </a:r>
            <a:r>
              <a:rPr lang="en-GB" b="1" dirty="0" smtClean="0"/>
              <a:t>had been bound over to service for their debts</a:t>
            </a:r>
            <a:r>
              <a:rPr lang="en-GB" dirty="0" smtClean="0"/>
              <a:t>. [2] These men complained loudly that while they were abroad </a:t>
            </a:r>
            <a:r>
              <a:rPr lang="en-GB" b="1" dirty="0" smtClean="0"/>
              <a:t>fighting for liberty </a:t>
            </a:r>
            <a:r>
              <a:rPr lang="en-GB" dirty="0" smtClean="0"/>
              <a:t>and dominion they had been </a:t>
            </a:r>
            <a:r>
              <a:rPr lang="en-GB" b="1" dirty="0" smtClean="0"/>
              <a:t>enslaved</a:t>
            </a:r>
            <a:r>
              <a:rPr lang="en-GB" dirty="0" smtClean="0"/>
              <a:t> </a:t>
            </a:r>
            <a:r>
              <a:rPr lang="en-GB" b="1" dirty="0" smtClean="0"/>
              <a:t>and oppressed at home by fellow-citizens</a:t>
            </a:r>
            <a:r>
              <a:rPr lang="en-GB" dirty="0" smtClean="0"/>
              <a:t>, and that the </a:t>
            </a:r>
            <a:r>
              <a:rPr lang="en-GB" b="1" dirty="0" smtClean="0"/>
              <a:t>freedom of the plebeians </a:t>
            </a:r>
            <a:r>
              <a:rPr lang="en-GB" dirty="0" smtClean="0"/>
              <a:t>was more secure in war than in peace, amongst enemies than amongst citizens.</a:t>
            </a:r>
            <a:br>
              <a:rPr lang="en-GB" dirty="0" smtClean="0"/>
            </a:br>
            <a:r>
              <a:rPr lang="en-GB" dirty="0" smtClean="0"/>
              <a:t>(…) Those who had been bound over, whether in </a:t>
            </a:r>
            <a:r>
              <a:rPr lang="en-GB" b="1" dirty="0" smtClean="0"/>
              <a:t>chains</a:t>
            </a:r>
            <a:r>
              <a:rPr lang="en-GB" dirty="0" smtClean="0"/>
              <a:t> or not, broke out into the streets from every side, and implored the </a:t>
            </a:r>
            <a:r>
              <a:rPr lang="en-GB" b="1" dirty="0" err="1" smtClean="0"/>
              <a:t>Quirites</a:t>
            </a:r>
            <a:r>
              <a:rPr lang="en-GB" dirty="0" smtClean="0"/>
              <a:t> to protect them. [9] At no point was there any lack of volunteers to </a:t>
            </a:r>
            <a:r>
              <a:rPr lang="en-GB" b="1" dirty="0" smtClean="0"/>
              <a:t>join the rising</a:t>
            </a:r>
            <a:r>
              <a:rPr lang="en-GB" dirty="0" smtClean="0"/>
              <a:t>; everywhere crowds were streaming through the different streets and shouting as they hurried to the </a:t>
            </a:r>
            <a:r>
              <a:rPr lang="en-GB" b="1" dirty="0" smtClean="0"/>
              <a:t>Forum.</a:t>
            </a:r>
            <a:endParaRPr lang="en-GB" b="1" dirty="0"/>
          </a:p>
        </p:txBody>
      </p:sp>
      <p:sp>
        <p:nvSpPr>
          <p:cNvPr id="9" name="TextBox 8"/>
          <p:cNvSpPr txBox="1"/>
          <p:nvPr/>
        </p:nvSpPr>
        <p:spPr>
          <a:xfrm>
            <a:off x="467544" y="2708920"/>
            <a:ext cx="25202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t>Debt-bondage</a:t>
            </a:r>
            <a:br>
              <a:rPr lang="en-GB" dirty="0" smtClean="0"/>
            </a:br>
            <a:r>
              <a:rPr lang="en-GB" dirty="0" smtClean="0">
                <a:sym typeface="Wingdings" pitchFamily="2" charset="2"/>
              </a:rPr>
              <a:t>’slavery’</a:t>
            </a:r>
            <a:endParaRPr lang="en-GB" dirty="0"/>
          </a:p>
        </p:txBody>
      </p:sp>
      <p:sp>
        <p:nvSpPr>
          <p:cNvPr id="10" name="TextBox 9"/>
          <p:cNvSpPr txBox="1"/>
          <p:nvPr/>
        </p:nvSpPr>
        <p:spPr>
          <a:xfrm>
            <a:off x="251520" y="5301208"/>
            <a:ext cx="2520280" cy="5847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i="1" dirty="0" err="1" smtClean="0"/>
              <a:t>Quirites</a:t>
            </a:r>
            <a:r>
              <a:rPr lang="en-GB" sz="1600" i="1" dirty="0" smtClean="0"/>
              <a:t>:=ancient citizens of Rome</a:t>
            </a:r>
            <a:endParaRPr lang="en-GB" sz="1600" i="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edge">
                                      <p:cBhvr>
                                        <p:cTn id="7" dur="2000"/>
                                        <p:tgtEl>
                                          <p:spTgt spid="8"/>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edge">
                                      <p:cBhvr>
                                        <p:cTn id="11" dur="5000"/>
                                        <p:tgtEl>
                                          <p:spTgt spid="9"/>
                                        </p:tgtEl>
                                      </p:cBhvr>
                                    </p:animEffect>
                                  </p:childTnLst>
                                </p:cTn>
                              </p:par>
                            </p:childTnLst>
                          </p:cTn>
                        </p:par>
                        <p:par>
                          <p:cTn id="12" fill="hold">
                            <p:stCondLst>
                              <p:cond delay="7000"/>
                            </p:stCondLst>
                            <p:childTnLst>
                              <p:par>
                                <p:cTn id="13" presetID="2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edge">
                                      <p:cBhvr>
                                        <p:cTn id="15" dur="5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9" name="Rectangle 8"/>
          <p:cNvSpPr/>
          <p:nvPr/>
        </p:nvSpPr>
        <p:spPr>
          <a:xfrm>
            <a:off x="2483768" y="1700808"/>
            <a:ext cx="6318448" cy="452431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GB" dirty="0" smtClean="0"/>
              <a:t>. [10] Great was the </a:t>
            </a:r>
            <a:r>
              <a:rPr lang="en-GB" b="1" dirty="0" smtClean="0"/>
              <a:t>peril of those senators who happened to be in the Forum and fell in with the mob</a:t>
            </a:r>
            <a:r>
              <a:rPr lang="en-GB" dirty="0" smtClean="0"/>
              <a:t>, which would not indeed have stopped short of violence had not the consuls, </a:t>
            </a:r>
            <a:r>
              <a:rPr lang="en-GB" dirty="0" err="1" smtClean="0"/>
              <a:t>Publius</a:t>
            </a:r>
            <a:r>
              <a:rPr lang="en-GB" dirty="0" smtClean="0"/>
              <a:t> </a:t>
            </a:r>
            <a:r>
              <a:rPr lang="en-GB" dirty="0" err="1" smtClean="0"/>
              <a:t>Servilius</a:t>
            </a:r>
            <a:r>
              <a:rPr lang="en-GB" dirty="0" smtClean="0"/>
              <a:t> and Appius Claudius, hurriedly intervened </a:t>
            </a:r>
            <a:r>
              <a:rPr lang="en-GB" b="1" dirty="0" smtClean="0"/>
              <a:t>to put down the insurrection</a:t>
            </a:r>
            <a:r>
              <a:rPr lang="en-GB" dirty="0" smtClean="0"/>
              <a:t>. But the crowd turned on them and displayed their chains and other hideous </a:t>
            </a:r>
            <a:r>
              <a:rPr lang="en-GB" b="1" dirty="0" smtClean="0"/>
              <a:t>tokens</a:t>
            </a:r>
            <a:r>
              <a:rPr lang="en-GB" dirty="0" smtClean="0"/>
              <a:t>. [11] These, they cried, were the </a:t>
            </a:r>
            <a:r>
              <a:rPr lang="en-GB" b="1" dirty="0" smtClean="0"/>
              <a:t>rewards</a:t>
            </a:r>
            <a:r>
              <a:rPr lang="en-GB" dirty="0" smtClean="0"/>
              <a:t> they had earned, and they bitterly rehearsed the campaigns they had each served in various places. They </a:t>
            </a:r>
            <a:r>
              <a:rPr lang="en-GB" b="1" dirty="0" smtClean="0"/>
              <a:t>demanded</a:t>
            </a:r>
            <a:r>
              <a:rPr lang="en-GB" dirty="0" smtClean="0"/>
              <a:t>, in a manner much more threatening than suppliant, </a:t>
            </a:r>
            <a:r>
              <a:rPr lang="en-GB" b="1" dirty="0" smtClean="0"/>
              <a:t>that the consuls should convene the senate</a:t>
            </a:r>
            <a:r>
              <a:rPr lang="en-GB" dirty="0" smtClean="0"/>
              <a:t>; and they </a:t>
            </a:r>
            <a:r>
              <a:rPr lang="en-GB" b="1" dirty="0" smtClean="0"/>
              <a:t>surrounded the Curia</a:t>
            </a:r>
            <a:r>
              <a:rPr lang="en-GB" dirty="0" smtClean="0"/>
              <a:t>, that they might themselves witness and </a:t>
            </a:r>
            <a:r>
              <a:rPr lang="en-GB" b="1" dirty="0" smtClean="0"/>
              <a:t>control</a:t>
            </a:r>
            <a:r>
              <a:rPr lang="en-GB" dirty="0" smtClean="0"/>
              <a:t> the deliberations of the state. The consuls succeeded in collecting only a few of the senators whom chance had thrown in their way. [13] The rest were </a:t>
            </a:r>
            <a:r>
              <a:rPr lang="en-GB" b="1" dirty="0" smtClean="0"/>
              <a:t>afraid to enter not only the Curia but even the Forum,</a:t>
            </a:r>
            <a:r>
              <a:rPr lang="en-GB" dirty="0" smtClean="0"/>
              <a:t> and nothing could be done because those present were too few.</a:t>
            </a:r>
            <a:endParaRPr lang="en-GB" dirty="0"/>
          </a:p>
        </p:txBody>
      </p:sp>
      <p:sp>
        <p:nvSpPr>
          <p:cNvPr id="10" name="Oval 9"/>
          <p:cNvSpPr/>
          <p:nvPr/>
        </p:nvSpPr>
        <p:spPr>
          <a:xfrm>
            <a:off x="5580112" y="1916832"/>
            <a:ext cx="720080" cy="504056"/>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0" y="1844824"/>
            <a:ext cx="25202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smtClean="0"/>
              <a:t>‘mob’ – anachronistic!</a:t>
            </a:r>
            <a:br>
              <a:rPr lang="en-GB" dirty="0" smtClean="0"/>
            </a:br>
            <a:r>
              <a:rPr lang="en-GB" dirty="0" smtClean="0"/>
              <a:t>Livy’s own time: 1</a:t>
            </a:r>
            <a:r>
              <a:rPr lang="en-GB" baseline="30000" dirty="0" smtClean="0"/>
              <a:t>st</a:t>
            </a:r>
            <a:r>
              <a:rPr lang="en-GB" dirty="0" smtClean="0"/>
              <a:t> c. BC</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edge">
                                      <p:cBhvr>
                                        <p:cTn id="7" dur="2000"/>
                                        <p:tgtEl>
                                          <p:spTgt spid="9"/>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edge">
                                      <p:cBhvr>
                                        <p:cTn id="11" dur="5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9" name="Rectangle 8"/>
          <p:cNvSpPr/>
          <p:nvPr/>
        </p:nvSpPr>
        <p:spPr>
          <a:xfrm>
            <a:off x="3563888" y="1502688"/>
            <a:ext cx="4572000" cy="5355312"/>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r>
              <a:rPr lang="en-GB" b="1" dirty="0" smtClean="0"/>
              <a:t>24.</a:t>
            </a:r>
            <a:r>
              <a:rPr lang="en-GB" dirty="0" smtClean="0"/>
              <a:t> In the midst of the debate a greater alarm arose from a new quarter, for some Latin horsemen galloped up with the disquieting news that a </a:t>
            </a:r>
            <a:r>
              <a:rPr lang="en-GB" b="1" dirty="0" smtClean="0"/>
              <a:t>Volscian army was advancing to attack the City</a:t>
            </a:r>
            <a:r>
              <a:rPr lang="en-GB" dirty="0" smtClean="0"/>
              <a:t>. </a:t>
            </a:r>
            <a:r>
              <a:rPr lang="en-GB" b="1" dirty="0" smtClean="0"/>
              <a:t>This report awoke very different feelings —so completely had their dissensions divided the state into two —in the </a:t>
            </a:r>
            <a:r>
              <a:rPr lang="en-GB" b="1" dirty="0" smtClean="0">
                <a:solidFill>
                  <a:srgbClr val="FFFF00"/>
                </a:solidFill>
              </a:rPr>
              <a:t>Fathers and the plebs</a:t>
            </a:r>
            <a:r>
              <a:rPr lang="en-GB" dirty="0" smtClean="0"/>
              <a:t>. [2] The </a:t>
            </a:r>
            <a:r>
              <a:rPr lang="en-GB" b="1" dirty="0" smtClean="0"/>
              <a:t>commons</a:t>
            </a:r>
            <a:r>
              <a:rPr lang="en-GB" dirty="0" smtClean="0"/>
              <a:t> were </a:t>
            </a:r>
            <a:r>
              <a:rPr lang="en-GB" b="1" dirty="0" smtClean="0"/>
              <a:t>jubilant</a:t>
            </a:r>
            <a:r>
              <a:rPr lang="en-GB" dirty="0" smtClean="0"/>
              <a:t>; they said that the </a:t>
            </a:r>
            <a:r>
              <a:rPr lang="en-GB" b="1" dirty="0" smtClean="0"/>
              <a:t>gods</a:t>
            </a:r>
            <a:r>
              <a:rPr lang="en-GB" dirty="0" smtClean="0"/>
              <a:t> were taking a hand in </a:t>
            </a:r>
            <a:r>
              <a:rPr lang="en-GB" b="1" dirty="0" smtClean="0"/>
              <a:t>punishing the arrogance of the senators.</a:t>
            </a:r>
            <a:r>
              <a:rPr lang="en-GB" dirty="0" smtClean="0"/>
              <a:t/>
            </a:r>
            <a:br>
              <a:rPr lang="en-GB" dirty="0" smtClean="0"/>
            </a:br>
            <a:r>
              <a:rPr lang="en-GB" dirty="0" smtClean="0"/>
              <a:t>(…) [3] The </a:t>
            </a:r>
            <a:r>
              <a:rPr lang="en-GB" b="1" dirty="0" smtClean="0"/>
              <a:t>Curia</a:t>
            </a:r>
            <a:r>
              <a:rPr lang="en-GB" dirty="0" smtClean="0"/>
              <a:t>, on the other hand, was downcast and dismayed. In </a:t>
            </a:r>
            <a:r>
              <a:rPr lang="en-GB" b="1" dirty="0" smtClean="0"/>
              <a:t>their twofold fear —of their fellow-citizens and of the enemy </a:t>
            </a:r>
            <a:r>
              <a:rPr lang="en-GB" dirty="0" smtClean="0"/>
              <a:t>—they begged </a:t>
            </a:r>
            <a:r>
              <a:rPr lang="en-GB" dirty="0" err="1" smtClean="0"/>
              <a:t>Servilius</a:t>
            </a:r>
            <a:r>
              <a:rPr lang="en-GB" dirty="0" smtClean="0"/>
              <a:t> the consul, whose character appealed more to the people than did that of his colleague, that he would extricate the state from [p. 297]the fearful perils with which it was beset.</a:t>
            </a:r>
            <a:r>
              <a:rPr lang="en-GB" baseline="30000" dirty="0" smtClean="0">
                <a:hlinkClick r:id="rId3"/>
              </a:rPr>
              <a:t>1</a:t>
            </a:r>
            <a:r>
              <a:rPr lang="en-GB" dirty="0" smtClean="0"/>
              <a:t> </a:t>
            </a:r>
            <a:endParaRPr lang="en-GB" dirty="0"/>
          </a:p>
        </p:txBody>
      </p:sp>
    </p:spTree>
  </p:cSld>
  <p:clrMapOvr>
    <a:masterClrMapping/>
  </p:clrMapOvr>
  <p:transition spd="slow">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7" name="Rectangle 6"/>
          <p:cNvSpPr/>
          <p:nvPr/>
        </p:nvSpPr>
        <p:spPr>
          <a:xfrm>
            <a:off x="899592" y="1484784"/>
            <a:ext cx="4572000" cy="2308324"/>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r>
              <a:rPr lang="en-GB" dirty="0" smtClean="0"/>
              <a:t>[6] He then confirmed his speech by a proclamation in which he commanded that </a:t>
            </a:r>
            <a:r>
              <a:rPr lang="en-GB" b="1" dirty="0" smtClean="0">
                <a:solidFill>
                  <a:schemeClr val="bg1"/>
                </a:solidFill>
              </a:rPr>
              <a:t>no one should hold a Roman citizen in chains </a:t>
            </a:r>
            <a:r>
              <a:rPr lang="en-GB" dirty="0" smtClean="0"/>
              <a:t>or durance so that he should not be able to give in his name to the consuls, and</a:t>
            </a:r>
            <a:r>
              <a:rPr lang="en-GB" dirty="0" smtClean="0">
                <a:solidFill>
                  <a:schemeClr val="bg1"/>
                </a:solidFill>
              </a:rPr>
              <a:t> that none should seize or sell a soldier's property so long as he was in camp, or interfere with his children or his grandchildren</a:t>
            </a:r>
            <a:r>
              <a:rPr lang="en-GB" dirty="0" smtClean="0"/>
              <a:t>.</a:t>
            </a:r>
            <a:endParaRPr lang="en-GB" dirty="0"/>
          </a:p>
        </p:txBody>
      </p:sp>
      <p:sp>
        <p:nvSpPr>
          <p:cNvPr id="8" name="Rectangle 7"/>
          <p:cNvSpPr/>
          <p:nvPr/>
        </p:nvSpPr>
        <p:spPr>
          <a:xfrm>
            <a:off x="3563888" y="4293096"/>
            <a:ext cx="4572000" cy="2031325"/>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r>
              <a:rPr lang="en-GB" dirty="0" smtClean="0"/>
              <a:t>Livy 2.27.9: Violence was the order of the day, and fear and danger had quite shifted from the debtors to the creditors, who were singled out and maltreated by large numbers in full sight of the [10] consul. To crown these troubles came the fear of a </a:t>
            </a:r>
            <a:r>
              <a:rPr lang="en-GB" b="1" dirty="0" smtClean="0"/>
              <a:t>Sabine invasion</a:t>
            </a:r>
            <a:r>
              <a:rPr lang="en-GB" dirty="0" smtClean="0"/>
              <a:t>. A levy was decreed, but no one enlisted. </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10" name="Rectangle 9"/>
          <p:cNvSpPr/>
          <p:nvPr/>
        </p:nvSpPr>
        <p:spPr>
          <a:xfrm>
            <a:off x="2987824" y="476672"/>
            <a:ext cx="4572000" cy="5632311"/>
          </a:xfrm>
          <a:prstGeom prst="rect">
            <a:avLst/>
          </a:prstGeom>
        </p:spPr>
        <p:style>
          <a:lnRef idx="3">
            <a:schemeClr val="lt1"/>
          </a:lnRef>
          <a:fillRef idx="1">
            <a:schemeClr val="dk1"/>
          </a:fillRef>
          <a:effectRef idx="1">
            <a:schemeClr val="dk1"/>
          </a:effectRef>
          <a:fontRef idx="minor">
            <a:schemeClr val="lt1"/>
          </a:fontRef>
        </p:style>
        <p:txBody>
          <a:bodyPr>
            <a:spAutoFit/>
          </a:bodyPr>
          <a:lstStyle/>
          <a:p>
            <a:r>
              <a:rPr lang="en-GB" dirty="0" err="1" smtClean="0"/>
              <a:t>Aulus</a:t>
            </a:r>
            <a:r>
              <a:rPr lang="en-GB" dirty="0" smtClean="0"/>
              <a:t> </a:t>
            </a:r>
            <a:r>
              <a:rPr lang="en-GB" dirty="0" err="1" smtClean="0"/>
              <a:t>Verginius</a:t>
            </a:r>
            <a:r>
              <a:rPr lang="en-GB" dirty="0" smtClean="0"/>
              <a:t> and Titus </a:t>
            </a:r>
            <a:r>
              <a:rPr lang="en-GB" dirty="0" err="1" smtClean="0"/>
              <a:t>Vetusius</a:t>
            </a:r>
            <a:r>
              <a:rPr lang="en-GB" dirty="0" smtClean="0"/>
              <a:t> then entered upon the consulship. Whereat the plebs, uncertain what sort of consuls they would prove to be, </a:t>
            </a:r>
            <a:r>
              <a:rPr lang="en-GB" b="1" dirty="0" smtClean="0">
                <a:solidFill>
                  <a:srgbClr val="FFFF00"/>
                </a:solidFill>
              </a:rPr>
              <a:t>held nightly gatherings, some on the Esquiline and others on the Aventine</a:t>
            </a:r>
            <a:r>
              <a:rPr lang="en-GB" dirty="0" smtClean="0"/>
              <a:t>, lest if they met in the Forum they might be frightened into adopting ill-considered measures, and manage all their business rashly and at haphazard. [2] This seemed </a:t>
            </a:r>
            <a:r>
              <a:rPr lang="en-GB" dirty="0" smtClean="0">
                <a:solidFill>
                  <a:srgbClr val="FFFF00"/>
                </a:solidFill>
              </a:rPr>
              <a:t>to the consuls</a:t>
            </a:r>
            <a:r>
              <a:rPr lang="en-GB" dirty="0" smtClean="0"/>
              <a:t>, as indeed it was, a </a:t>
            </a:r>
            <a:r>
              <a:rPr lang="en-GB" dirty="0" smtClean="0">
                <a:solidFill>
                  <a:srgbClr val="FFFF00"/>
                </a:solidFill>
              </a:rPr>
              <a:t>mischievous practice. </a:t>
            </a:r>
            <a:r>
              <a:rPr lang="en-GB" dirty="0" smtClean="0"/>
              <a:t>They laid the matter before the Fathers, but their report could not be discussed in an orderly fashion, so tumultuously was it received, with shouts from every part of the house and expressions of indignation from the senators, that a thing which ought to have been settled by an exercise of consular authority should be invidiously referred by the consuls to the senate.</a:t>
            </a:r>
            <a:endParaRPr lang="en-GB" dirty="0"/>
          </a:p>
        </p:txBody>
      </p:sp>
    </p:spTree>
    <p:extLst>
      <p:ext uri="{BB962C8B-B14F-4D97-AF65-F5344CB8AC3E}">
        <p14:creationId xmlns:p14="http://schemas.microsoft.com/office/powerpoint/2010/main" val="1419159554"/>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Tree>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3" name="Content Placeholder 2"/>
          <p:cNvSpPr>
            <a:spLocks noGrp="1"/>
          </p:cNvSpPr>
          <p:nvPr>
            <p:ph idx="4294967295"/>
          </p:nvPr>
        </p:nvSpPr>
        <p:spPr>
          <a:xfrm>
            <a:off x="323528" y="2132856"/>
            <a:ext cx="8229600" cy="4525963"/>
          </a:xfrm>
          <a:prstGeom prst="rect">
            <a:avLst/>
          </a:prstGeom>
        </p:spPr>
        <p:txBody>
          <a:bodyPr/>
          <a:lstStyle/>
          <a:p>
            <a:r>
              <a:rPr lang="en-GB" dirty="0" smtClean="0">
                <a:solidFill>
                  <a:schemeClr val="bg1"/>
                </a:solidFill>
              </a:rPr>
              <a:t>appointment of dictator…</a:t>
            </a:r>
            <a:endParaRPr lang="en-GB" dirty="0">
              <a:solidFill>
                <a:schemeClr val="bg1"/>
              </a:solidFill>
            </a:endParaRPr>
          </a:p>
        </p:txBody>
      </p:sp>
      <p:sp>
        <p:nvSpPr>
          <p:cNvPr id="4" name="Rectangle 3"/>
          <p:cNvSpPr/>
          <p:nvPr/>
        </p:nvSpPr>
        <p:spPr>
          <a:xfrm>
            <a:off x="3779912" y="2348880"/>
            <a:ext cx="4572000" cy="3970318"/>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r>
              <a:rPr lang="en-GB" dirty="0" smtClean="0"/>
              <a:t>This resolution having failed to pass, the dictator said: “I do not please you in urging harmony. You will soon wish, I warrant you, that the Roman plebs had men like me for their spokesmen. For my own part I will not be the means of further disappointing my fellow citizens, nor will I be dictator to no purpose. [10] Internal strife and foreign war made this office necessary to the nation; peace has been secured abroad, but at home it is being thwarted; I will play my part as a private citizen rather than as a dictator, when the mutiny breaks out.” So saying he left the Curia and laid down his office.</a:t>
            </a:r>
            <a:endParaRPr lang="en-GB" dirty="0"/>
          </a:p>
        </p:txBody>
      </p:sp>
    </p:spTree>
    <p:extLst>
      <p:ext uri="{BB962C8B-B14F-4D97-AF65-F5344CB8AC3E}">
        <p14:creationId xmlns:p14="http://schemas.microsoft.com/office/powerpoint/2010/main" val="2995813546"/>
      </p:ext>
    </p:extLst>
  </p:cSld>
  <p:clrMapOvr>
    <a:masterClrMapping/>
  </p:clrMapOvr>
  <p:transition spd="slow">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3" name="Content Placeholder 2"/>
          <p:cNvSpPr>
            <a:spLocks noGrp="1"/>
          </p:cNvSpPr>
          <p:nvPr>
            <p:ph idx="4294967295"/>
          </p:nvPr>
        </p:nvSpPr>
        <p:spPr>
          <a:xfrm>
            <a:off x="323528" y="2132856"/>
            <a:ext cx="8229600" cy="4525963"/>
          </a:xfrm>
          <a:prstGeom prst="rect">
            <a:avLst/>
          </a:prstGeom>
        </p:spPr>
        <p:txBody>
          <a:bodyPr/>
          <a:lstStyle/>
          <a:p>
            <a:r>
              <a:rPr lang="en-GB" dirty="0" smtClean="0">
                <a:solidFill>
                  <a:schemeClr val="bg1"/>
                </a:solidFill>
              </a:rPr>
              <a:t>Sacred Mount</a:t>
            </a:r>
            <a:endParaRPr lang="en-GB" dirty="0">
              <a:solidFill>
                <a:schemeClr val="bg1"/>
              </a:solidFill>
            </a:endParaRPr>
          </a:p>
        </p:txBody>
      </p:sp>
      <p:sp>
        <p:nvSpPr>
          <p:cNvPr id="4" name="Rectangle 3"/>
          <p:cNvSpPr/>
          <p:nvPr/>
        </p:nvSpPr>
        <p:spPr>
          <a:xfrm>
            <a:off x="4139952" y="2060848"/>
            <a:ext cx="4572000" cy="3970318"/>
          </a:xfrm>
          <a:prstGeom prst="rect">
            <a:avLst/>
          </a:prstGeom>
        </p:spPr>
        <p:style>
          <a:lnRef idx="3">
            <a:schemeClr val="lt1"/>
          </a:lnRef>
          <a:fillRef idx="1">
            <a:schemeClr val="dk1"/>
          </a:fillRef>
          <a:effectRef idx="1">
            <a:schemeClr val="dk1"/>
          </a:effectRef>
          <a:fontRef idx="minor">
            <a:schemeClr val="lt1"/>
          </a:fontRef>
        </p:style>
        <p:txBody>
          <a:bodyPr>
            <a:spAutoFit/>
          </a:bodyPr>
          <a:lstStyle/>
          <a:p>
            <a:r>
              <a:rPr lang="en-GB" dirty="0" smtClean="0"/>
              <a:t>because the men had been sworn in by the consuls they regarded the troops as bound by their oath, and, under the pretext that the </a:t>
            </a:r>
            <a:r>
              <a:rPr lang="en-GB" dirty="0" err="1" smtClean="0"/>
              <a:t>Aequi</a:t>
            </a:r>
            <a:r>
              <a:rPr lang="en-GB" dirty="0" smtClean="0"/>
              <a:t> [p. 323]had recommenced hostilities, gave orders to lead the</a:t>
            </a:r>
            <a:r>
              <a:rPr lang="en-GB" baseline="30000" dirty="0" smtClean="0">
                <a:hlinkClick r:id="rId3"/>
              </a:rPr>
              <a:t>1</a:t>
            </a:r>
            <a:r>
              <a:rPr lang="en-GB" dirty="0" smtClean="0"/>
              <a:t> legions out of the City. [2] This brought the revolt to a head. At first it is said, there was talk of killing the consuls, that men might thus be freed from their oath; but when it was explained to them that no sacred obligation could be dissolved by a crime, they took the advice of one </a:t>
            </a:r>
            <a:r>
              <a:rPr lang="en-GB" dirty="0" err="1" smtClean="0"/>
              <a:t>Sicinius</a:t>
            </a:r>
            <a:r>
              <a:rPr lang="en-GB" dirty="0" smtClean="0"/>
              <a:t>, and without orders from the consuls withdrew to the Sacred Mount, which is situated across the river </a:t>
            </a:r>
            <a:r>
              <a:rPr lang="en-GB" dirty="0" err="1" smtClean="0"/>
              <a:t>Anio</a:t>
            </a:r>
            <a:r>
              <a:rPr lang="en-GB" dirty="0" smtClean="0"/>
              <a:t>, three miles from the City.</a:t>
            </a:r>
            <a:endParaRPr lang="en-GB" dirty="0"/>
          </a:p>
        </p:txBody>
      </p:sp>
    </p:spTree>
    <p:extLst>
      <p:ext uri="{BB962C8B-B14F-4D97-AF65-F5344CB8AC3E}">
        <p14:creationId xmlns:p14="http://schemas.microsoft.com/office/powerpoint/2010/main" val="479926669"/>
      </p:ext>
    </p:extLst>
  </p:cSld>
  <p:clrMapOvr>
    <a:masterClrMapping/>
  </p:clrMapOvr>
  <p:transition spd="slow">
    <p:randomBar dir="ver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smtClean="0">
                <a:solidFill>
                  <a:schemeClr val="bg1">
                    <a:lumMod val="85000"/>
                    <a:lumOff val="15000"/>
                  </a:schemeClr>
                </a:solidFill>
              </a:rPr>
              <a:t>Struggle of the Orders</a:t>
            </a:r>
            <a:endParaRPr lang="en-GB" dirty="0">
              <a:solidFill>
                <a:schemeClr val="bg1">
                  <a:lumMod val="85000"/>
                  <a:lumOff val="15000"/>
                </a:schemeClr>
              </a:solidFill>
            </a:endParaRPr>
          </a:p>
        </p:txBody>
      </p:sp>
      <p:sp>
        <p:nvSpPr>
          <p:cNvPr id="4" name="Rectangle 3"/>
          <p:cNvSpPr/>
          <p:nvPr/>
        </p:nvSpPr>
        <p:spPr>
          <a:xfrm>
            <a:off x="2286000" y="1166843"/>
            <a:ext cx="4572000" cy="4524315"/>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r>
              <a:rPr lang="en-GB" b="1" dirty="0" smtClean="0"/>
              <a:t>33.</a:t>
            </a:r>
            <a:r>
              <a:rPr lang="en-GB" dirty="0" smtClean="0"/>
              <a:t> Steps</a:t>
            </a:r>
            <a:r>
              <a:rPr lang="en-GB" baseline="30000" dirty="0" smtClean="0">
                <a:hlinkClick r:id="rId3"/>
              </a:rPr>
              <a:t>1</a:t>
            </a:r>
            <a:r>
              <a:rPr lang="en-GB" dirty="0" smtClean="0"/>
              <a:t> were then taken towards harmony, and a compromise was effected on these terms: the plebeians were to have magistrates of their own, who should be inviolable, and in them should lie the right to aid the people against the consuls, nor should any senator be permitted to take this magistracy. [2] And so they chose two “tribunes of the people,” Gaius </a:t>
            </a:r>
            <a:r>
              <a:rPr lang="en-GB" dirty="0" err="1" smtClean="0"/>
              <a:t>Licinius</a:t>
            </a:r>
            <a:r>
              <a:rPr lang="en-GB" dirty="0" smtClean="0"/>
              <a:t> and Lucius Albinus. These appointed three others to be their colleagues. Amongst the latter, [p. 327]</a:t>
            </a:r>
            <a:r>
              <a:rPr lang="en-GB" dirty="0" err="1" smtClean="0"/>
              <a:t>Sicinius</a:t>
            </a:r>
            <a:r>
              <a:rPr lang="en-GB" dirty="0" smtClean="0"/>
              <a:t>, the promoter of the revolt, was one, as all</a:t>
            </a:r>
            <a:r>
              <a:rPr lang="en-GB" baseline="30000" dirty="0" smtClean="0">
                <a:hlinkClick r:id="rId3"/>
              </a:rPr>
              <a:t>2</a:t>
            </a:r>
            <a:r>
              <a:rPr lang="en-GB" dirty="0" smtClean="0"/>
              <a:t> agree; the identity of the other two is less certain. [3] Some hold that there were only two tribunes elected on the Sacred Mount, and that the law of inviolability was enacted there.</a:t>
            </a:r>
            <a:r>
              <a:rPr lang="en-GB" baseline="30000" dirty="0" smtClean="0">
                <a:hlinkClick r:id="rId3"/>
              </a:rPr>
              <a:t>3</a:t>
            </a:r>
            <a:endParaRPr lang="en-GB" dirty="0"/>
          </a:p>
        </p:txBody>
      </p:sp>
    </p:spTree>
    <p:extLst>
      <p:ext uri="{BB962C8B-B14F-4D97-AF65-F5344CB8AC3E}">
        <p14:creationId xmlns:p14="http://schemas.microsoft.com/office/powerpoint/2010/main" val="2233290095"/>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Struggle of the Orders</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r>
              <a:rPr lang="en-GB" dirty="0" smtClean="0"/>
              <a:t>Sources: remember to be critical, notably with the “annalistic tradition”….</a:t>
            </a:r>
          </a:p>
          <a:p>
            <a:r>
              <a:rPr lang="en-GB" b="1" i="1" dirty="0" err="1" smtClean="0"/>
              <a:t>lex</a:t>
            </a:r>
            <a:r>
              <a:rPr lang="en-GB" b="1" i="1" dirty="0" smtClean="0"/>
              <a:t> </a:t>
            </a:r>
            <a:r>
              <a:rPr lang="en-GB" b="1" i="1" dirty="0" err="1" smtClean="0"/>
              <a:t>sacrata</a:t>
            </a:r>
            <a:r>
              <a:rPr lang="en-GB" dirty="0" smtClean="0"/>
              <a:t>: plebeian organisation is secured by an religious obligation of the plebeians</a:t>
            </a:r>
          </a:p>
          <a:p>
            <a:pPr lvl="1"/>
            <a:r>
              <a:rPr lang="en-GB" dirty="0" smtClean="0"/>
              <a:t>a ‘revolutionary’(?) act against the domination of the Senate/the patricians</a:t>
            </a:r>
          </a:p>
          <a:p>
            <a:pPr lvl="1"/>
            <a:r>
              <a:rPr lang="en-GB" dirty="0" smtClean="0"/>
              <a:t>there is an ‘institutionalisation’ of plebeian power, but it is no ‘organised revolution’ as often presumed, but merely a result of many generations of conflict</a:t>
            </a:r>
          </a:p>
          <a:p>
            <a:pPr lvl="2"/>
            <a:r>
              <a:rPr lang="en-GB" dirty="0" smtClean="0"/>
              <a:t>if there had been an earlier form of organisation of the plebeians, then the need to fight for rights would not have existed</a:t>
            </a:r>
            <a:endParaRPr lang="en-GB" dirty="0"/>
          </a:p>
        </p:txBody>
      </p:sp>
    </p:spTree>
    <p:extLst>
      <p:ext uri="{BB962C8B-B14F-4D97-AF65-F5344CB8AC3E}">
        <p14:creationId xmlns:p14="http://schemas.microsoft.com/office/powerpoint/2010/main" val="1077349239"/>
      </p:ext>
    </p:extLst>
  </p:cSld>
  <p:clrMapOvr>
    <a:masterClrMapping/>
  </p:clrMapOvr>
  <p:transition spd="slow">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2 CONSULES</a:t>
            </a:r>
            <a:endParaRPr lang="en-GB" b="1" dirty="0">
              <a:solidFill>
                <a:schemeClr val="tx1"/>
              </a:solidFill>
            </a:endParaRPr>
          </a:p>
        </p:txBody>
      </p:sp>
      <p:sp>
        <p:nvSpPr>
          <p:cNvPr id="6" name="TextBox 5"/>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PRAETORS</a:t>
            </a:r>
            <a:endParaRPr lang="en-GB" dirty="0">
              <a:solidFill>
                <a:schemeClr val="tx1"/>
              </a:solidFill>
            </a:endParaRPr>
          </a:p>
        </p:txBody>
      </p:sp>
      <p:sp>
        <p:nvSpPr>
          <p:cNvPr id="7" name="TextBox 6"/>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CENSORS</a:t>
            </a:r>
            <a:endParaRPr lang="en-GB" dirty="0">
              <a:solidFill>
                <a:schemeClr val="tx1"/>
              </a:solidFill>
            </a:endParaRPr>
          </a:p>
        </p:txBody>
      </p:sp>
      <p:sp>
        <p:nvSpPr>
          <p:cNvPr id="8" name="TextBox 7"/>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QUAESTORS</a:t>
            </a:r>
            <a:endParaRPr lang="en-GB" dirty="0">
              <a:solidFill>
                <a:schemeClr val="tx1"/>
              </a:solidFill>
            </a:endParaRPr>
          </a:p>
        </p:txBody>
      </p:sp>
      <p:sp>
        <p:nvSpPr>
          <p:cNvPr id="9" name="TextBox 8"/>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solidFill>
                  <a:schemeClr val="tx1"/>
                </a:solidFill>
              </a:rPr>
              <a:t>AEDILES</a:t>
            </a:r>
            <a:endParaRPr lang="en-GB" b="1" dirty="0">
              <a:solidFill>
                <a:schemeClr val="tx1"/>
              </a:solidFill>
            </a:endParaRP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smtClean="0">
                <a:effectLst>
                  <a:outerShdw blurRad="38100" dist="38100" dir="2700000" algn="tl">
                    <a:srgbClr val="000000">
                      <a:alpha val="43137"/>
                    </a:srgbClr>
                  </a:outerShdw>
                </a:effectLst>
              </a:rPr>
              <a:t>S E N A T E</a:t>
            </a:r>
            <a:endParaRPr lang="en-GB" sz="3200" b="1" dirty="0">
              <a:effectLst>
                <a:outerShdw blurRad="38100" dist="38100" dir="2700000" algn="tl">
                  <a:srgbClr val="000000">
                    <a:alpha val="43137"/>
                  </a:srgbClr>
                </a:outerShdw>
              </a:effectLst>
            </a:endParaRPr>
          </a:p>
        </p:txBody>
      </p:sp>
      <p:sp>
        <p:nvSpPr>
          <p:cNvPr id="15" name="TextBox 14"/>
          <p:cNvSpPr txBox="1"/>
          <p:nvPr/>
        </p:nvSpPr>
        <p:spPr>
          <a:xfrm rot="5400000">
            <a:off x="7771202" y="5656602"/>
            <a:ext cx="2376264" cy="369332"/>
          </a:xfrm>
          <a:prstGeom prst="rect">
            <a:avLst/>
          </a:prstGeom>
          <a:noFill/>
        </p:spPr>
        <p:txBody>
          <a:bodyPr wrap="square" rtlCol="0">
            <a:spAutoFit/>
          </a:bodyPr>
          <a:lstStyle/>
          <a:p>
            <a:pPr algn="ctr"/>
            <a:r>
              <a:rPr lang="en-GB" b="1" dirty="0" smtClean="0"/>
              <a:t>populus / the people</a:t>
            </a:r>
            <a:endParaRPr lang="en-GB" b="1" dirty="0"/>
          </a:p>
        </p:txBody>
      </p:sp>
      <p:sp>
        <p:nvSpPr>
          <p:cNvPr id="16" name="TextBox 15"/>
          <p:cNvSpPr txBox="1"/>
          <p:nvPr/>
        </p:nvSpPr>
        <p:spPr>
          <a:xfrm>
            <a:off x="6300192" y="3068960"/>
            <a:ext cx="1800200" cy="646331"/>
          </a:xfrm>
          <a:prstGeom prst="rect">
            <a:avLst/>
          </a:prstGeom>
          <a:noFill/>
        </p:spPr>
        <p:txBody>
          <a:bodyPr wrap="square" rtlCol="0">
            <a:spAutoFit/>
          </a:bodyPr>
          <a:lstStyle/>
          <a:p>
            <a:r>
              <a:rPr lang="en-GB" dirty="0" smtClean="0"/>
              <a:t>300</a:t>
            </a:r>
            <a:r>
              <a:rPr lang="en-GB" dirty="0" smtClean="0">
                <a:sym typeface="Wingdings" pitchFamily="2" charset="2"/>
              </a:rPr>
              <a:t>600 members</a:t>
            </a:r>
            <a:endParaRPr lang="en-GB" dirty="0"/>
          </a:p>
        </p:txBody>
      </p:sp>
      <p:cxnSp>
        <p:nvCxnSpPr>
          <p:cNvPr id="17" name="Straight Arrow Connector 1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668344" y="3717032"/>
            <a:ext cx="1296144" cy="338554"/>
          </a:xfrm>
          <a:prstGeom prst="rect">
            <a:avLst/>
          </a:prstGeom>
          <a:noFill/>
        </p:spPr>
        <p:txBody>
          <a:bodyPr wrap="square" rtlCol="0">
            <a:spAutoFit/>
          </a:bodyPr>
          <a:lstStyle/>
          <a:p>
            <a:r>
              <a:rPr lang="en-GB" sz="1600" dirty="0" smtClean="0">
                <a:solidFill>
                  <a:schemeClr val="tx1">
                    <a:lumMod val="50000"/>
                  </a:schemeClr>
                </a:solidFill>
              </a:rPr>
              <a:t>VETO</a:t>
            </a:r>
            <a:endParaRPr lang="en-GB" dirty="0">
              <a:solidFill>
                <a:schemeClr val="tx1">
                  <a:lumMod val="50000"/>
                </a:schemeClr>
              </a:solidFill>
            </a:endParaRPr>
          </a:p>
        </p:txBody>
      </p:sp>
      <p:sp>
        <p:nvSpPr>
          <p:cNvPr id="23" name="TextBox 2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smtClean="0"/>
              <a:t>tribunus</a:t>
            </a:r>
            <a:r>
              <a:rPr lang="en-GB" b="1" i="1" dirty="0" smtClean="0"/>
              <a:t> </a:t>
            </a:r>
            <a:r>
              <a:rPr lang="en-GB" b="1" i="1" dirty="0" err="1" smtClean="0"/>
              <a:t>plebis</a:t>
            </a:r>
            <a:endParaRPr lang="en-GB" b="1" i="1" dirty="0"/>
          </a:p>
        </p:txBody>
      </p:sp>
      <p:cxnSp>
        <p:nvCxnSpPr>
          <p:cNvPr id="24" name="Straight Arrow Connector 23"/>
          <p:cNvCxnSpPr>
            <a:endCxn id="9" idx="3"/>
          </p:cNvCxnSpPr>
          <p:nvPr/>
        </p:nvCxnSpPr>
        <p:spPr>
          <a:xfrm flipH="1" flipV="1">
            <a:off x="5220072" y="3949047"/>
            <a:ext cx="1440160" cy="1136137"/>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724128" y="5013176"/>
            <a:ext cx="2880320" cy="923330"/>
          </a:xfrm>
          <a:prstGeom prst="rect">
            <a:avLst/>
          </a:prstGeom>
          <a:noFill/>
        </p:spPr>
        <p:txBody>
          <a:bodyPr wrap="square" rtlCol="0">
            <a:spAutoFit/>
          </a:bodyPr>
          <a:lstStyle/>
          <a:p>
            <a:r>
              <a:rPr lang="en-GB" b="1" dirty="0" smtClean="0"/>
              <a:t>only plebeians</a:t>
            </a:r>
            <a:br>
              <a:rPr lang="en-GB" b="1" dirty="0" smtClean="0"/>
            </a:br>
            <a:r>
              <a:rPr lang="en-GB" b="1" dirty="0" smtClean="0"/>
              <a:t>no patricians</a:t>
            </a:r>
          </a:p>
          <a:p>
            <a:r>
              <a:rPr lang="en-GB" b="1" dirty="0" smtClean="0"/>
              <a:t>organised in 35 </a:t>
            </a:r>
            <a:r>
              <a:rPr lang="en-GB" b="1" i="1" dirty="0" err="1" smtClean="0"/>
              <a:t>tribus</a:t>
            </a:r>
            <a:endParaRPr lang="en-GB" b="1" i="1" dirty="0"/>
          </a:p>
        </p:txBody>
      </p:sp>
      <p:sp>
        <p:nvSpPr>
          <p:cNvPr id="27" name="TextBox 26"/>
          <p:cNvSpPr txBox="1"/>
          <p:nvPr/>
        </p:nvSpPr>
        <p:spPr>
          <a:xfrm>
            <a:off x="4788024" y="6165304"/>
            <a:ext cx="3672408" cy="646331"/>
          </a:xfrm>
          <a:prstGeom prst="rect">
            <a:avLst/>
          </a:prstGeom>
          <a:noFill/>
        </p:spPr>
        <p:txBody>
          <a:bodyPr wrap="square" rtlCol="0">
            <a:spAutoFit/>
          </a:bodyPr>
          <a:lstStyle/>
          <a:p>
            <a:r>
              <a:rPr lang="en-GB" b="1" dirty="0" smtClean="0"/>
              <a:t>RESULT OF </a:t>
            </a:r>
            <a:br>
              <a:rPr lang="en-GB" b="1" dirty="0" smtClean="0"/>
            </a:br>
            <a:r>
              <a:rPr lang="en-GB" b="1" dirty="0" smtClean="0"/>
              <a:t>STRUGGLE OF THE ORDERS</a:t>
            </a:r>
            <a:endParaRPr lang="en-GB" b="1" dirty="0"/>
          </a:p>
        </p:txBody>
      </p:sp>
      <p:cxnSp>
        <p:nvCxnSpPr>
          <p:cNvPr id="28" name="Straight Arrow Connector 27"/>
          <p:cNvCxnSpPr>
            <a:endCxn id="23" idx="2"/>
          </p:cNvCxnSpPr>
          <p:nvPr/>
        </p:nvCxnSpPr>
        <p:spPr>
          <a:xfrm flipV="1">
            <a:off x="6732240" y="4446404"/>
            <a:ext cx="1116124" cy="71078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Oval 28"/>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Arrow Connector 29"/>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GB" dirty="0" smtClean="0"/>
              <a:t>Struggle of the Orders</a:t>
            </a:r>
            <a:endParaRPr lang="en-GB" dirty="0"/>
          </a:p>
        </p:txBody>
      </p:sp>
      <p:sp>
        <p:nvSpPr>
          <p:cNvPr id="3" name="Content Placeholder 2"/>
          <p:cNvSpPr>
            <a:spLocks noGrp="1"/>
          </p:cNvSpPr>
          <p:nvPr>
            <p:ph idx="4294967295"/>
          </p:nvPr>
        </p:nvSpPr>
        <p:spPr>
          <a:xfrm>
            <a:off x="0" y="1556792"/>
            <a:ext cx="3203848" cy="4525963"/>
          </a:xfrm>
          <a:prstGeom prst="rect">
            <a:avLst/>
          </a:prstGeom>
        </p:spPr>
        <p:txBody>
          <a:bodyPr/>
          <a:lstStyle/>
          <a:p>
            <a:r>
              <a:rPr lang="en-GB" dirty="0" smtClean="0"/>
              <a:t>Two new institutions were created:</a:t>
            </a:r>
          </a:p>
          <a:p>
            <a:pPr lvl="1"/>
            <a:r>
              <a:rPr lang="en-GB" dirty="0" smtClean="0"/>
              <a:t>the plebeian aedil</a:t>
            </a:r>
          </a:p>
          <a:p>
            <a:pPr lvl="2"/>
            <a:r>
              <a:rPr lang="en-GB" dirty="0" smtClean="0"/>
              <a:t>originally the principal of the temple of Ceres</a:t>
            </a:r>
          </a:p>
          <a:p>
            <a:pPr lvl="1"/>
            <a:r>
              <a:rPr lang="en-GB" b="1" dirty="0" smtClean="0"/>
              <a:t>the tribune of the plebs</a:t>
            </a:r>
          </a:p>
          <a:p>
            <a:pPr lvl="2"/>
            <a:r>
              <a:rPr lang="en-GB" dirty="0" smtClean="0"/>
              <a:t>Origin  disputed…</a:t>
            </a:r>
          </a:p>
        </p:txBody>
      </p:sp>
    </p:spTree>
    <p:extLst>
      <p:ext uri="{BB962C8B-B14F-4D97-AF65-F5344CB8AC3E}">
        <p14:creationId xmlns:p14="http://schemas.microsoft.com/office/powerpoint/2010/main" val="1836918090"/>
      </p:ext>
    </p:extLst>
  </p:cSld>
  <p:clrMapOvr>
    <a:masterClrMapping/>
  </p:clrMapOvr>
  <p:transition spd="slow">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tribune of the plebs</a:t>
            </a:r>
            <a:endParaRPr lang="en-GB" dirty="0"/>
          </a:p>
        </p:txBody>
      </p:sp>
      <p:sp>
        <p:nvSpPr>
          <p:cNvPr id="3" name="Content Placeholder 2"/>
          <p:cNvSpPr>
            <a:spLocks noGrp="1"/>
          </p:cNvSpPr>
          <p:nvPr>
            <p:ph idx="4294967295"/>
          </p:nvPr>
        </p:nvSpPr>
        <p:spPr>
          <a:xfrm>
            <a:off x="457200" y="1600200"/>
            <a:ext cx="8229600" cy="5257800"/>
          </a:xfrm>
          <a:prstGeom prst="rect">
            <a:avLst/>
          </a:prstGeom>
        </p:spPr>
        <p:txBody>
          <a:bodyPr>
            <a:normAutofit/>
          </a:bodyPr>
          <a:lstStyle/>
          <a:p>
            <a:r>
              <a:rPr lang="en-GB" dirty="0" err="1" smtClean="0"/>
              <a:t>tribunus</a:t>
            </a:r>
            <a:r>
              <a:rPr lang="en-GB" dirty="0" smtClean="0"/>
              <a:t> </a:t>
            </a:r>
            <a:r>
              <a:rPr lang="en-GB" dirty="0" err="1" smtClean="0"/>
              <a:t>plebis</a:t>
            </a:r>
            <a:r>
              <a:rPr lang="en-GB" dirty="0" smtClean="0"/>
              <a:t> / plebeian tribune</a:t>
            </a:r>
          </a:p>
          <a:p>
            <a:pPr lvl="1"/>
            <a:r>
              <a:rPr lang="en-GB" dirty="0" smtClean="0"/>
              <a:t>elected by the plebeian assembly</a:t>
            </a:r>
          </a:p>
          <a:p>
            <a:pPr lvl="2"/>
            <a:r>
              <a:rPr lang="en-GB" dirty="0" smtClean="0"/>
              <a:t>not technically ‘magistrates’</a:t>
            </a:r>
          </a:p>
          <a:p>
            <a:pPr lvl="1"/>
            <a:r>
              <a:rPr lang="en-GB" dirty="0" smtClean="0"/>
              <a:t>convene &amp; chair </a:t>
            </a:r>
            <a:r>
              <a:rPr lang="en-GB" i="1" dirty="0" err="1" smtClean="0"/>
              <a:t>concilium</a:t>
            </a:r>
            <a:r>
              <a:rPr lang="en-GB" i="1" dirty="0" smtClean="0"/>
              <a:t> </a:t>
            </a:r>
            <a:r>
              <a:rPr lang="en-GB" i="1" dirty="0" err="1" smtClean="0"/>
              <a:t>plebis</a:t>
            </a:r>
            <a:r>
              <a:rPr lang="en-GB" i="1" dirty="0" smtClean="0"/>
              <a:t> </a:t>
            </a:r>
          </a:p>
          <a:p>
            <a:pPr lvl="2"/>
            <a:r>
              <a:rPr lang="en-GB" dirty="0" smtClean="0"/>
              <a:t>pass legislation </a:t>
            </a:r>
            <a:r>
              <a:rPr lang="en-GB" dirty="0" smtClean="0">
                <a:sym typeface="Wingdings" panose="05000000000000000000" pitchFamily="2" charset="2"/>
              </a:rPr>
              <a:t></a:t>
            </a:r>
            <a:r>
              <a:rPr lang="en-GB" i="1" dirty="0" err="1" smtClean="0">
                <a:sym typeface="Wingdings" panose="05000000000000000000" pitchFamily="2" charset="2"/>
              </a:rPr>
              <a:t>plebiscita</a:t>
            </a:r>
            <a:endParaRPr lang="en-GB" i="1" dirty="0" smtClean="0">
              <a:sym typeface="Wingdings" panose="05000000000000000000" pitchFamily="2" charset="2"/>
            </a:endParaRPr>
          </a:p>
          <a:p>
            <a:pPr lvl="1"/>
            <a:r>
              <a:rPr lang="en-GB" i="1" dirty="0" err="1" smtClean="0"/>
              <a:t>Ius</a:t>
            </a:r>
            <a:r>
              <a:rPr lang="en-GB" i="1" dirty="0" smtClean="0"/>
              <a:t> </a:t>
            </a:r>
            <a:r>
              <a:rPr lang="en-GB" i="1" dirty="0" err="1" smtClean="0"/>
              <a:t>intercessionis</a:t>
            </a:r>
            <a:r>
              <a:rPr lang="en-GB" dirty="0" smtClean="0"/>
              <a:t>, or </a:t>
            </a:r>
            <a:r>
              <a:rPr lang="en-GB" i="1" dirty="0" err="1" smtClean="0"/>
              <a:t>intercessio</a:t>
            </a:r>
            <a:endParaRPr lang="en-GB" i="1" dirty="0"/>
          </a:p>
          <a:p>
            <a:pPr lvl="2"/>
            <a:r>
              <a:rPr lang="en-GB" dirty="0" smtClean="0"/>
              <a:t>to intercede on behalf of the plebeians;</a:t>
            </a:r>
          </a:p>
          <a:p>
            <a:pPr lvl="2"/>
            <a:r>
              <a:rPr lang="en-GB" dirty="0" smtClean="0"/>
              <a:t>veto the actions of the magistrates, even veto the Senate</a:t>
            </a:r>
          </a:p>
          <a:p>
            <a:pPr lvl="1"/>
            <a:r>
              <a:rPr lang="en-GB" dirty="0" smtClean="0"/>
              <a:t>sacrosanctity</a:t>
            </a:r>
          </a:p>
          <a:p>
            <a:pPr lvl="2"/>
            <a:r>
              <a:rPr lang="en-GB" i="1" dirty="0" smtClean="0">
                <a:sym typeface="Wingdings" panose="05000000000000000000" pitchFamily="2" charset="2"/>
              </a:rPr>
              <a:t>to </a:t>
            </a:r>
            <a:r>
              <a:rPr lang="en-GB" dirty="0" smtClean="0"/>
              <a:t>disregard the veto of a tribune, was punishable by death</a:t>
            </a:r>
          </a:p>
          <a:p>
            <a:pPr lvl="1"/>
            <a:r>
              <a:rPr lang="en-GB" i="1" dirty="0" err="1" smtClean="0"/>
              <a:t>provocatio</a:t>
            </a:r>
            <a:r>
              <a:rPr lang="en-GB" i="1" dirty="0" smtClean="0"/>
              <a:t> ad </a:t>
            </a:r>
            <a:r>
              <a:rPr lang="en-GB" i="1" dirty="0" err="1" smtClean="0"/>
              <a:t>populum</a:t>
            </a:r>
            <a:endParaRPr lang="en-GB" i="1" dirty="0" smtClean="0"/>
          </a:p>
          <a:p>
            <a:pPr lvl="2"/>
            <a:r>
              <a:rPr lang="en-GB" dirty="0" smtClean="0"/>
              <a:t>entitled any citizen</a:t>
            </a:r>
            <a:r>
              <a:rPr lang="en-GB" dirty="0"/>
              <a:t> </a:t>
            </a:r>
            <a:r>
              <a:rPr lang="en-GB" dirty="0" smtClean="0"/>
              <a:t>to appeal the actions of a magistrate; tribune determine the lawfulness of the magistrate's action</a:t>
            </a:r>
            <a:endParaRPr lang="en-GB" i="1" dirty="0" smtClean="0">
              <a:sym typeface="Wingdings" panose="05000000000000000000" pitchFamily="2" charset="2"/>
            </a:endParaRPr>
          </a:p>
          <a:p>
            <a:pPr lvl="1"/>
            <a:r>
              <a:rPr lang="en-GB" i="1" dirty="0" smtClean="0">
                <a:sym typeface="Wingdings" panose="05000000000000000000" pitchFamily="2" charset="2"/>
              </a:rPr>
              <a:t>3</a:t>
            </a:r>
            <a:r>
              <a:rPr lang="en-GB" i="1" baseline="30000" dirty="0" smtClean="0">
                <a:sym typeface="Wingdings" panose="05000000000000000000" pitchFamily="2" charset="2"/>
              </a:rPr>
              <a:t>rd</a:t>
            </a:r>
            <a:r>
              <a:rPr lang="en-GB" i="1" dirty="0" smtClean="0">
                <a:sym typeface="Wingdings" panose="05000000000000000000" pitchFamily="2" charset="2"/>
              </a:rPr>
              <a:t> c. BC: </a:t>
            </a:r>
            <a:r>
              <a:rPr lang="en-GB" i="1" dirty="0" err="1" smtClean="0">
                <a:sym typeface="Wingdings" panose="05000000000000000000" pitchFamily="2" charset="2"/>
              </a:rPr>
              <a:t>trib.plebis</a:t>
            </a:r>
            <a:r>
              <a:rPr lang="en-GB" i="1" dirty="0" smtClean="0">
                <a:sym typeface="Wingdings" panose="05000000000000000000" pitchFamily="2" charset="2"/>
              </a:rPr>
              <a:t>: power to call the senate to order and lay legislation before the senate</a:t>
            </a:r>
          </a:p>
          <a:p>
            <a:pPr lvl="1"/>
            <a:endParaRPr lang="en-GB" dirty="0" smtClean="0"/>
          </a:p>
          <a:p>
            <a:pPr marL="1371600" lvl="3" indent="0">
              <a:buNone/>
            </a:pPr>
            <a:endParaRPr lang="en-GB" dirty="0"/>
          </a:p>
        </p:txBody>
      </p:sp>
    </p:spTree>
    <p:extLst>
      <p:ext uri="{BB962C8B-B14F-4D97-AF65-F5344CB8AC3E}">
        <p14:creationId xmlns:p14="http://schemas.microsoft.com/office/powerpoint/2010/main" val="1577284172"/>
      </p:ext>
    </p:extLst>
  </p:cSld>
  <p:clrMapOvr>
    <a:masterClrMapping/>
  </p:clrMapOvr>
  <p:transition spd="slow">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crystalinks.com/Twelve-Tables.jpg"/>
          <p:cNvPicPr>
            <a:picLocks noChangeAspect="1" noChangeArrowheads="1"/>
          </p:cNvPicPr>
          <p:nvPr/>
        </p:nvPicPr>
        <p:blipFill>
          <a:blip r:embed="rId2" cstate="print"/>
          <a:srcRect/>
          <a:stretch>
            <a:fillRect/>
          </a:stretch>
        </p:blipFill>
        <p:spPr bwMode="auto">
          <a:xfrm>
            <a:off x="4241394" y="188640"/>
            <a:ext cx="4757821" cy="6336704"/>
          </a:xfrm>
          <a:prstGeom prst="rect">
            <a:avLst/>
          </a:prstGeom>
          <a:noFill/>
        </p:spPr>
      </p:pic>
      <p:sp>
        <p:nvSpPr>
          <p:cNvPr id="2" name="Title 1"/>
          <p:cNvSpPr>
            <a:spLocks noGrp="1"/>
          </p:cNvSpPr>
          <p:nvPr>
            <p:ph type="title"/>
          </p:nvPr>
        </p:nvSpPr>
        <p:spPr/>
        <p:txBody>
          <a:bodyPr/>
          <a:lstStyle/>
          <a:p>
            <a:r>
              <a:rPr lang="en-GB" dirty="0" smtClean="0"/>
              <a:t>XII tables</a:t>
            </a:r>
            <a:endParaRPr lang="en-GB" dirty="0"/>
          </a:p>
        </p:txBody>
      </p:sp>
      <p:sp>
        <p:nvSpPr>
          <p:cNvPr id="3" name="Content Placeholder 2"/>
          <p:cNvSpPr>
            <a:spLocks noGrp="1"/>
          </p:cNvSpPr>
          <p:nvPr>
            <p:ph idx="4294967295"/>
          </p:nvPr>
        </p:nvSpPr>
        <p:spPr>
          <a:xfrm>
            <a:off x="107504" y="1600200"/>
            <a:ext cx="4392488" cy="4525963"/>
          </a:xfrm>
          <a:prstGeom prst="rect">
            <a:avLst/>
          </a:prstGeom>
        </p:spPr>
        <p:txBody>
          <a:bodyPr>
            <a:normAutofit/>
          </a:bodyPr>
          <a:lstStyle/>
          <a:p>
            <a:r>
              <a:rPr lang="pt-BR" i="1" dirty="0" smtClean="0"/>
              <a:t>Leges Duodecim Tabularum</a:t>
            </a:r>
            <a:r>
              <a:rPr lang="pt-BR" dirty="0" smtClean="0"/>
              <a:t> / </a:t>
            </a:r>
            <a:r>
              <a:rPr lang="pt-BR" i="1" dirty="0" smtClean="0"/>
              <a:t>Duodecim Tabulae</a:t>
            </a:r>
          </a:p>
          <a:p>
            <a:r>
              <a:rPr lang="pt-BR" i="1" dirty="0" smtClean="0"/>
              <a:t>450 BC decemviri “ten men” </a:t>
            </a:r>
            <a:r>
              <a:rPr lang="pt-BR" i="1" dirty="0" smtClean="0">
                <a:sym typeface="Wingdings" panose="05000000000000000000" pitchFamily="2" charset="2"/>
              </a:rPr>
              <a:t> send to Greece (or merely Magna Graecia?)</a:t>
            </a:r>
          </a:p>
          <a:p>
            <a:pPr lvl="1"/>
            <a:r>
              <a:rPr lang="en-GB" dirty="0" smtClean="0"/>
              <a:t>"...every citizen should quietly consider each point, then talk it over with his friends, and, finally, bring forward for public discussion any additions or subtractions which seemed desirable." (cf. Liv. III 34)</a:t>
            </a:r>
            <a:endParaRPr lang="pt-BR" i="1" dirty="0" smtClean="0">
              <a:sym typeface="Wingdings" panose="05000000000000000000" pitchFamily="2" charset="2"/>
            </a:endParaRPr>
          </a:p>
          <a:p>
            <a:r>
              <a:rPr lang="pt-BR" i="1" dirty="0" smtClean="0">
                <a:sym typeface="Wingdings" panose="05000000000000000000" pitchFamily="2" charset="2"/>
              </a:rPr>
              <a:t>2nd decemviri in 449 BC added another 2 tables</a:t>
            </a:r>
            <a:endParaRPr lang="en-GB" dirty="0"/>
          </a:p>
        </p:txBody>
      </p:sp>
    </p:spTree>
    <p:extLst>
      <p:ext uri="{BB962C8B-B14F-4D97-AF65-F5344CB8AC3E}">
        <p14:creationId xmlns:p14="http://schemas.microsoft.com/office/powerpoint/2010/main" val="3193391525"/>
      </p:ext>
    </p:extLst>
  </p:cSld>
  <p:clrMapOvr>
    <a:masterClrMapping/>
  </p:clrMapOvr>
  <p:transition spd="slow">
    <p:randomBar dir="ver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pPr fontAlgn="base"/>
            <a:r>
              <a:rPr lang="en-GB" dirty="0" smtClean="0"/>
              <a:t>TABLE I </a:t>
            </a:r>
          </a:p>
          <a:p>
            <a:pPr fontAlgn="base"/>
            <a:r>
              <a:rPr lang="en-GB" dirty="0" smtClean="0"/>
              <a:t>Concerning the summons to court.</a:t>
            </a:r>
          </a:p>
          <a:p>
            <a:pPr fontAlgn="base"/>
            <a:r>
              <a:rPr lang="en-GB" dirty="0" smtClean="0"/>
              <a:t>Law I.</a:t>
            </a:r>
          </a:p>
          <a:p>
            <a:pPr fontAlgn="base"/>
            <a:r>
              <a:rPr lang="en-GB" dirty="0" smtClean="0"/>
              <a:t>When anyone summons another before the tribunal of a judge, the latter must, without hesitation, immediately appear.</a:t>
            </a:r>
            <a:r>
              <a:rPr lang="en-GB" baseline="30000" dirty="0" smtClean="0"/>
              <a:t>[1]</a:t>
            </a:r>
            <a:endParaRPr lang="en-GB" dirty="0" smtClean="0"/>
          </a:p>
          <a:p>
            <a:pPr fontAlgn="base"/>
            <a:r>
              <a:rPr lang="en-GB" dirty="0" smtClean="0"/>
              <a:t>Law II.</a:t>
            </a:r>
          </a:p>
          <a:p>
            <a:pPr fontAlgn="base"/>
            <a:r>
              <a:rPr lang="en-GB" dirty="0" smtClean="0"/>
              <a:t>If, after having been summoned, he does not appear, or refuses to come before the tribunal of the judge, let the party who summoned him call upon any citizens who are present to bear witness.</a:t>
            </a:r>
            <a:r>
              <a:rPr lang="en-GB" baseline="30000" dirty="0" smtClean="0"/>
              <a:t>[2]</a:t>
            </a:r>
            <a:r>
              <a:rPr lang="en-GB" dirty="0" smtClean="0"/>
              <a:t> Then let him seize his reluctant adversary; so that he may be brought into court, as a captive, by apparent force.</a:t>
            </a:r>
          </a:p>
          <a:p>
            <a:pPr fontAlgn="base"/>
            <a:r>
              <a:rPr lang="en-GB" dirty="0" smtClean="0"/>
              <a:t>Law III.</a:t>
            </a:r>
          </a:p>
          <a:p>
            <a:pPr fontAlgn="base"/>
            <a:r>
              <a:rPr lang="en-GB" dirty="0" smtClean="0"/>
              <a:t>When anyone who has been summoned to court is guilty of evasion, or attempts to flee, let him be arrested by the plaintiff.</a:t>
            </a:r>
          </a:p>
          <a:p>
            <a:endParaRPr lang="en-GB" dirty="0"/>
          </a:p>
        </p:txBody>
      </p:sp>
      <p:sp>
        <p:nvSpPr>
          <p:cNvPr id="3" name="Title 2"/>
          <p:cNvSpPr>
            <a:spLocks noGrp="1"/>
          </p:cNvSpPr>
          <p:nvPr>
            <p:ph type="title"/>
          </p:nvPr>
        </p:nvSpPr>
        <p:spPr/>
        <p:txBody>
          <a:bodyPr/>
          <a:lstStyle/>
          <a:p>
            <a:r>
              <a:rPr lang="en-GB" dirty="0" smtClean="0"/>
              <a:t>XII tables</a:t>
            </a:r>
            <a:endParaRPr lang="en-GB" dirty="0"/>
          </a:p>
        </p:txBody>
      </p:sp>
    </p:spTree>
  </p:cSld>
  <p:clrMapOvr>
    <a:masterClrMapping/>
  </p:clrMapOvr>
  <p:transition spd="slow">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7680960" cy="5206320"/>
          </a:xfrm>
        </p:spPr>
        <p:txBody>
          <a:bodyPr>
            <a:normAutofit fontScale="92500" lnSpcReduction="10000"/>
          </a:bodyPr>
          <a:lstStyle/>
          <a:p>
            <a:pPr fontAlgn="base"/>
            <a:r>
              <a:rPr lang="en-GB" dirty="0" smtClean="0"/>
              <a:t>Law IV.</a:t>
            </a:r>
          </a:p>
          <a:p>
            <a:pPr fontAlgn="base"/>
            <a:r>
              <a:rPr lang="en-GB" dirty="0" smtClean="0"/>
              <a:t>Where anyone commits a theft by night, and having been caught in the act is killed, he is legally killed.</a:t>
            </a:r>
            <a:endParaRPr lang="en-GB" baseline="30000" dirty="0" smtClean="0"/>
          </a:p>
          <a:p>
            <a:pPr fontAlgn="base"/>
            <a:r>
              <a:rPr lang="en-GB" dirty="0" smtClean="0"/>
              <a:t>Law V.</a:t>
            </a:r>
          </a:p>
          <a:p>
            <a:pPr fontAlgn="base"/>
            <a:r>
              <a:rPr lang="en-GB" dirty="0" smtClean="0"/>
              <a:t>If anyone commits a theft during the day, and is caught in the act, he shall be scourged, and given up as a slave to the person against whom the theft was committed. If he who perpetrated the theft is a slave, he shall be beaten with rods and hurled from the </a:t>
            </a:r>
            <a:r>
              <a:rPr lang="en-GB" dirty="0" err="1" smtClean="0"/>
              <a:t>Tarpeian</a:t>
            </a:r>
            <a:r>
              <a:rPr lang="en-GB" dirty="0" smtClean="0"/>
              <a:t> Rock. If he is under the age of puberty, the </a:t>
            </a:r>
            <a:r>
              <a:rPr lang="en-GB" dirty="0" err="1" smtClean="0"/>
              <a:t>Prætor</a:t>
            </a:r>
            <a:r>
              <a:rPr lang="en-GB" dirty="0" smtClean="0"/>
              <a:t> shall decide whether he shall be scourged, and surrendered by way of reparation for the injury.</a:t>
            </a:r>
          </a:p>
          <a:p>
            <a:pPr fontAlgn="base"/>
            <a:r>
              <a:rPr lang="en-GB" dirty="0" smtClean="0"/>
              <a:t>Law VIII.</a:t>
            </a:r>
          </a:p>
          <a:p>
            <a:pPr fontAlgn="base"/>
            <a:r>
              <a:rPr lang="en-GB" dirty="0" smtClean="0"/>
              <a:t>When anyone accuses and convicts another of theft which is not manifest, and no stolen property is found, judgment shall be rendered to compel the thief to pay double the value of what was stolen.</a:t>
            </a:r>
          </a:p>
          <a:p>
            <a:pPr fontAlgn="base"/>
            <a:r>
              <a:rPr lang="en-GB" dirty="0" smtClean="0"/>
              <a:t>Law IX.</a:t>
            </a:r>
          </a:p>
          <a:p>
            <a:pPr fontAlgn="base"/>
            <a:r>
              <a:rPr lang="en-GB" dirty="0" smtClean="0"/>
              <a:t>Where anyone secretly cuts down trees belonging to another, he shall pay twenty-five </a:t>
            </a:r>
            <a:r>
              <a:rPr lang="en-GB" i="1" dirty="0" smtClean="0"/>
              <a:t>asses</a:t>
            </a:r>
            <a:r>
              <a:rPr lang="en-GB" dirty="0" smtClean="0"/>
              <a:t> for each tree cut down.</a:t>
            </a:r>
          </a:p>
          <a:p>
            <a:pPr fontAlgn="base"/>
            <a:endParaRPr lang="en-GB" dirty="0" smtClean="0"/>
          </a:p>
          <a:p>
            <a:pPr fontAlgn="base"/>
            <a:endParaRPr lang="en-GB" dirty="0" smtClean="0"/>
          </a:p>
          <a:p>
            <a:endParaRPr lang="en-GB" dirty="0"/>
          </a:p>
        </p:txBody>
      </p:sp>
      <p:sp>
        <p:nvSpPr>
          <p:cNvPr id="3" name="Title 2"/>
          <p:cNvSpPr>
            <a:spLocks noGrp="1"/>
          </p:cNvSpPr>
          <p:nvPr>
            <p:ph type="title"/>
          </p:nvPr>
        </p:nvSpPr>
        <p:spPr/>
        <p:txBody>
          <a:bodyPr/>
          <a:lstStyle/>
          <a:p>
            <a:r>
              <a:rPr lang="en-GB" dirty="0" smtClean="0"/>
              <a:t>XII tables</a:t>
            </a:r>
            <a:endParaRPr lang="en-GB" dirty="0"/>
          </a:p>
        </p:txBody>
      </p:sp>
    </p:spTree>
  </p:cSld>
  <p:clrMapOvr>
    <a:masterClrMapping/>
  </p:clrMapOvr>
  <p:transition spd="slow">
    <p:randomBar dir="ver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Picture 2" descr="http://upload.wikimedia.org/wikipedia/commons/d/d8/Iron_Age_Italy.png"/>
          <p:cNvPicPr>
            <a:picLocks noChangeAspect="1" noChangeArrowheads="1"/>
          </p:cNvPicPr>
          <p:nvPr/>
        </p:nvPicPr>
        <p:blipFill>
          <a:blip r:embed="rId3" cstate="print"/>
          <a:srcRect/>
          <a:stretch>
            <a:fillRect/>
          </a:stretch>
        </p:blipFill>
        <p:spPr bwMode="auto">
          <a:xfrm>
            <a:off x="3707904" y="260647"/>
            <a:ext cx="5436097" cy="6601881"/>
          </a:xfrm>
          <a:prstGeom prst="rect">
            <a:avLst/>
          </a:prstGeom>
          <a:noFill/>
        </p:spPr>
      </p:pic>
      <p:sp>
        <p:nvSpPr>
          <p:cNvPr id="5" name="Content Placeholder 4"/>
          <p:cNvSpPr>
            <a:spLocks noGrp="1"/>
          </p:cNvSpPr>
          <p:nvPr>
            <p:ph sz="quarter" idx="13"/>
          </p:nvPr>
        </p:nvSpPr>
        <p:spPr/>
        <p:txBody>
          <a:bodyPr/>
          <a:lstStyle/>
          <a:p>
            <a:endParaRPr lang="en-GB"/>
          </a:p>
        </p:txBody>
      </p:sp>
    </p:spTree>
    <p:extLst>
      <p:ext uri="{BB962C8B-B14F-4D97-AF65-F5344CB8AC3E}">
        <p14:creationId xmlns:p14="http://schemas.microsoft.com/office/powerpoint/2010/main" val="529208219"/>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3620</TotalTime>
  <Words>3605</Words>
  <Application>Microsoft Office PowerPoint</Application>
  <PresentationFormat>On-screen Show (4:3)</PresentationFormat>
  <Paragraphs>601</Paragraphs>
  <Slides>42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Corbel</vt:lpstr>
      <vt:lpstr>Tunga</vt:lpstr>
      <vt:lpstr>Tahoma</vt:lpstr>
      <vt:lpstr>Wingdings</vt:lpstr>
      <vt:lpstr>Mylar</vt:lpstr>
      <vt:lpstr>Roman  constitution</vt:lpstr>
      <vt:lpstr>Roman constitution: Monarchy/Republic</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End of lecture 4  Next week  “Struggle of  the Orders”</vt:lpstr>
      <vt:lpstr>Roman constitution</vt:lpstr>
      <vt:lpstr>Roman constitution</vt:lpstr>
      <vt:lpstr>Roman constitution</vt:lpstr>
      <vt:lpstr>Pater familias</vt:lpstr>
      <vt:lpstr>Interpretation…</vt:lpstr>
      <vt:lpstr>Struggle of the Orders</vt:lpstr>
      <vt:lpstr>Roman constitution</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tribune of the plebs</vt:lpstr>
      <vt:lpstr>XII tables</vt:lpstr>
      <vt:lpstr>XII tables</vt:lpstr>
      <vt:lpstr>XII tables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cp:lastModifiedBy>
  <cp:revision>432</cp:revision>
  <dcterms:created xsi:type="dcterms:W3CDTF">2014-10-01T20:43:32Z</dcterms:created>
  <dcterms:modified xsi:type="dcterms:W3CDTF">2014-11-14T03:04:04Z</dcterms:modified>
</cp:coreProperties>
</file>