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713" r:id="rId5"/>
    <p:sldMasterId id="2147483741" r:id="rId6"/>
    <p:sldMasterId id="2147483727" r:id="rId7"/>
  </p:sldMasterIdLst>
  <p:notesMasterIdLst>
    <p:notesMasterId r:id="rId28"/>
  </p:notesMasterIdLst>
  <p:sldIdLst>
    <p:sldId id="347" r:id="rId8"/>
    <p:sldId id="344" r:id="rId9"/>
    <p:sldId id="334" r:id="rId10"/>
    <p:sldId id="335" r:id="rId11"/>
    <p:sldId id="326" r:id="rId12"/>
    <p:sldId id="327" r:id="rId13"/>
    <p:sldId id="336" r:id="rId14"/>
    <p:sldId id="337" r:id="rId15"/>
    <p:sldId id="339" r:id="rId16"/>
    <p:sldId id="340" r:id="rId17"/>
    <p:sldId id="329" r:id="rId18"/>
    <p:sldId id="342" r:id="rId19"/>
    <p:sldId id="338" r:id="rId20"/>
    <p:sldId id="345" r:id="rId21"/>
    <p:sldId id="330" r:id="rId22"/>
    <p:sldId id="331" r:id="rId23"/>
    <p:sldId id="332" r:id="rId24"/>
    <p:sldId id="343" r:id="rId25"/>
    <p:sldId id="333" r:id="rId26"/>
    <p:sldId id="346" r:id="rId27"/>
  </p:sldIdLst>
  <p:sldSz cx="9144000" cy="6858000" type="screen4x3"/>
  <p:notesSz cx="6810375"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66"/>
    <a:srgbClr val="DB1D52"/>
    <a:srgbClr val="520D5D"/>
    <a:srgbClr val="58595B"/>
    <a:srgbClr val="DBD3E5"/>
    <a:srgbClr val="B8BABC"/>
    <a:srgbClr val="DADBDC"/>
    <a:srgbClr val="97999C"/>
    <a:srgbClr val="A991BC"/>
    <a:srgbClr val="8B6AA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D95711-18AB-42C4-ABD8-49A3FBAFD5C9}" v="1" dt="2020-08-10T12:58:53.1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15" autoAdjust="0"/>
    <p:restoredTop sz="72739" autoAdjust="0"/>
  </p:normalViewPr>
  <p:slideViewPr>
    <p:cSldViewPr snapToGrid="0">
      <p:cViewPr varScale="1">
        <p:scale>
          <a:sx n="62" d="100"/>
          <a:sy n="62" d="100"/>
        </p:scale>
        <p:origin x="1939" y="5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customXml" Target="../customXml/item3.xml"/><Relationship Id="rId21" Type="http://schemas.openxmlformats.org/officeDocument/2006/relationships/slide" Target="slides/slide14.xml"/><Relationship Id="rId34" Type="http://schemas.microsoft.com/office/2015/10/relationships/revisionInfo" Target="revisionInfo.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viewProps" Target="viewProps.xml"/><Relationship Id="rId8"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Rees" userId="7625dfb349b2cb22" providerId="LiveId" clId="{94D95711-18AB-42C4-ABD8-49A3FBAFD5C9}"/>
    <pc:docChg chg="undo custSel modSld">
      <pc:chgData name="Deborah Rees" userId="7625dfb349b2cb22" providerId="LiveId" clId="{94D95711-18AB-42C4-ABD8-49A3FBAFD5C9}" dt="2020-08-18T11:42:54.975" v="12205" actId="20577"/>
      <pc:docMkLst>
        <pc:docMk/>
      </pc:docMkLst>
      <pc:sldChg chg="modSp mod modNotesTx">
        <pc:chgData name="Deborah Rees" userId="7625dfb349b2cb22" providerId="LiveId" clId="{94D95711-18AB-42C4-ABD8-49A3FBAFD5C9}" dt="2020-08-18T09:51:11.476" v="2136" actId="20577"/>
        <pc:sldMkLst>
          <pc:docMk/>
          <pc:sldMk cId="930671170" sldId="326"/>
        </pc:sldMkLst>
        <pc:spChg chg="mod">
          <ac:chgData name="Deborah Rees" userId="7625dfb349b2cb22" providerId="LiveId" clId="{94D95711-18AB-42C4-ABD8-49A3FBAFD5C9}" dt="2020-08-10T13:12:21.805" v="270" actId="20577"/>
          <ac:spMkLst>
            <pc:docMk/>
            <pc:sldMk cId="930671170" sldId="326"/>
            <ac:spMk id="4098" creationId="{00000000-0000-0000-0000-000000000000}"/>
          </ac:spMkLst>
        </pc:spChg>
      </pc:sldChg>
      <pc:sldChg chg="modNotesTx">
        <pc:chgData name="Deborah Rees" userId="7625dfb349b2cb22" providerId="LiveId" clId="{94D95711-18AB-42C4-ABD8-49A3FBAFD5C9}" dt="2020-08-18T10:20:29.203" v="3997" actId="20577"/>
        <pc:sldMkLst>
          <pc:docMk/>
          <pc:sldMk cId="1522338382" sldId="327"/>
        </pc:sldMkLst>
      </pc:sldChg>
      <pc:sldChg chg="modNotesTx">
        <pc:chgData name="Deborah Rees" userId="7625dfb349b2cb22" providerId="LiveId" clId="{94D95711-18AB-42C4-ABD8-49A3FBAFD5C9}" dt="2020-08-18T11:19:10.159" v="9471" actId="20577"/>
        <pc:sldMkLst>
          <pc:docMk/>
          <pc:sldMk cId="1196503786" sldId="329"/>
        </pc:sldMkLst>
      </pc:sldChg>
      <pc:sldChg chg="modNotesTx">
        <pc:chgData name="Deborah Rees" userId="7625dfb349b2cb22" providerId="LiveId" clId="{94D95711-18AB-42C4-ABD8-49A3FBAFD5C9}" dt="2020-08-18T11:30:09.617" v="10224" actId="20577"/>
        <pc:sldMkLst>
          <pc:docMk/>
          <pc:sldMk cId="2478921922" sldId="331"/>
        </pc:sldMkLst>
      </pc:sldChg>
      <pc:sldChg chg="modNotesTx">
        <pc:chgData name="Deborah Rees" userId="7625dfb349b2cb22" providerId="LiveId" clId="{94D95711-18AB-42C4-ABD8-49A3FBAFD5C9}" dt="2020-08-18T11:33:47.863" v="10491" actId="20577"/>
        <pc:sldMkLst>
          <pc:docMk/>
          <pc:sldMk cId="2759569575" sldId="332"/>
        </pc:sldMkLst>
      </pc:sldChg>
      <pc:sldChg chg="modNotesTx">
        <pc:chgData name="Deborah Rees" userId="7625dfb349b2cb22" providerId="LiveId" clId="{94D95711-18AB-42C4-ABD8-49A3FBAFD5C9}" dt="2020-08-18T10:42:06.644" v="5405" actId="20577"/>
        <pc:sldMkLst>
          <pc:docMk/>
          <pc:sldMk cId="2105950085" sldId="336"/>
        </pc:sldMkLst>
      </pc:sldChg>
      <pc:sldChg chg="modNotesTx">
        <pc:chgData name="Deborah Rees" userId="7625dfb349b2cb22" providerId="LiveId" clId="{94D95711-18AB-42C4-ABD8-49A3FBAFD5C9}" dt="2020-08-18T10:57:42.887" v="7304" actId="20577"/>
        <pc:sldMkLst>
          <pc:docMk/>
          <pc:sldMk cId="2065404983" sldId="337"/>
        </pc:sldMkLst>
      </pc:sldChg>
      <pc:sldChg chg="modNotesTx">
        <pc:chgData name="Deborah Rees" userId="7625dfb349b2cb22" providerId="LiveId" clId="{94D95711-18AB-42C4-ABD8-49A3FBAFD5C9}" dt="2020-08-18T11:39:27.147" v="11381" actId="20577"/>
        <pc:sldMkLst>
          <pc:docMk/>
          <pc:sldMk cId="3639628185" sldId="339"/>
        </pc:sldMkLst>
      </pc:sldChg>
      <pc:sldChg chg="modNotesTx">
        <pc:chgData name="Deborah Rees" userId="7625dfb349b2cb22" providerId="LiveId" clId="{94D95711-18AB-42C4-ABD8-49A3FBAFD5C9}" dt="2020-08-18T11:21:59.380" v="10104" actId="20577"/>
        <pc:sldMkLst>
          <pc:docMk/>
          <pc:sldMk cId="3849086448" sldId="342"/>
        </pc:sldMkLst>
      </pc:sldChg>
      <pc:sldChg chg="modNotesTx">
        <pc:chgData name="Deborah Rees" userId="7625dfb349b2cb22" providerId="LiveId" clId="{94D95711-18AB-42C4-ABD8-49A3FBAFD5C9}" dt="2020-08-18T11:42:54.975" v="12205" actId="20577"/>
        <pc:sldMkLst>
          <pc:docMk/>
          <pc:sldMk cId="1605330466" sldId="343"/>
        </pc:sldMkLst>
      </pc:sldChg>
      <pc:sldChg chg="modSp mod">
        <pc:chgData name="Deborah Rees" userId="7625dfb349b2cb22" providerId="LiveId" clId="{94D95711-18AB-42C4-ABD8-49A3FBAFD5C9}" dt="2020-08-10T12:58:58.501" v="1" actId="20577"/>
        <pc:sldMkLst>
          <pc:docMk/>
          <pc:sldMk cId="3408955283" sldId="347"/>
        </pc:sldMkLst>
        <pc:spChg chg="mod">
          <ac:chgData name="Deborah Rees" userId="7625dfb349b2cb22" providerId="LiveId" clId="{94D95711-18AB-42C4-ABD8-49A3FBAFD5C9}" dt="2020-08-10T12:58:58.501" v="1" actId="20577"/>
          <ac:spMkLst>
            <pc:docMk/>
            <pc:sldMk cId="3408955283" sldId="347"/>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1163"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7625" y="0"/>
            <a:ext cx="2951163" cy="496888"/>
          </a:xfrm>
          <a:prstGeom prst="rect">
            <a:avLst/>
          </a:prstGeom>
        </p:spPr>
        <p:txBody>
          <a:bodyPr vert="horz" lIns="91440" tIns="45720" rIns="91440" bIns="45720" rtlCol="0"/>
          <a:lstStyle>
            <a:lvl1pPr algn="r">
              <a:defRPr sz="1200"/>
            </a:lvl1pPr>
          </a:lstStyle>
          <a:p>
            <a:fld id="{7E370449-BA03-46E9-A50A-24E73E92BF52}" type="datetimeFigureOut">
              <a:rPr lang="en-GB" smtClean="0"/>
              <a:t>17/08/2020</a:t>
            </a:fld>
            <a:endParaRPr lang="en-GB"/>
          </a:p>
        </p:txBody>
      </p:sp>
      <p:sp>
        <p:nvSpPr>
          <p:cNvPr id="4" name="Slide Image Placeholder 3"/>
          <p:cNvSpPr>
            <a:spLocks noGrp="1" noRot="1" noChangeAspect="1"/>
          </p:cNvSpPr>
          <p:nvPr>
            <p:ph type="sldImg" idx="2"/>
          </p:nvPr>
        </p:nvSpPr>
        <p:spPr>
          <a:xfrm>
            <a:off x="920750" y="746125"/>
            <a:ext cx="4968875" cy="37274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1038" y="4722813"/>
            <a:ext cx="5448300" cy="44735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4038"/>
            <a:ext cx="2951163"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7625" y="9444038"/>
            <a:ext cx="2951163" cy="496887"/>
          </a:xfrm>
          <a:prstGeom prst="rect">
            <a:avLst/>
          </a:prstGeom>
        </p:spPr>
        <p:txBody>
          <a:bodyPr vert="horz" lIns="91440" tIns="45720" rIns="91440" bIns="45720" rtlCol="0" anchor="b"/>
          <a:lstStyle>
            <a:lvl1pPr algn="r">
              <a:defRPr sz="1200"/>
            </a:lvl1pPr>
          </a:lstStyle>
          <a:p>
            <a:fld id="{F4B9E6EF-8E04-43AF-B087-9D16E2B8925E}" type="slidenum">
              <a:rPr lang="en-GB" smtClean="0"/>
              <a:t>‹#›</a:t>
            </a:fld>
            <a:endParaRPr lang="en-GB"/>
          </a:p>
        </p:txBody>
      </p:sp>
    </p:spTree>
    <p:extLst>
      <p:ext uri="{BB962C8B-B14F-4D97-AF65-F5344CB8AC3E}">
        <p14:creationId xmlns:p14="http://schemas.microsoft.com/office/powerpoint/2010/main" val="4084728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a:t>
            </a:fld>
            <a:endParaRPr lang="en-GB"/>
          </a:p>
        </p:txBody>
      </p:sp>
    </p:spTree>
    <p:extLst>
      <p:ext uri="{BB962C8B-B14F-4D97-AF65-F5344CB8AC3E}">
        <p14:creationId xmlns:p14="http://schemas.microsoft.com/office/powerpoint/2010/main" val="1215756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xfrm>
            <a:off x="3857092" y="9443480"/>
            <a:ext cx="2951693" cy="497444"/>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4139" indent="-286207" eaLnBrk="0" hangingPunct="0">
              <a:defRPr sz="2400">
                <a:solidFill>
                  <a:schemeClr val="tx1"/>
                </a:solidFill>
                <a:latin typeface="Times New Roman" pitchFamily="18" charset="0"/>
              </a:defRPr>
            </a:lvl2pPr>
            <a:lvl3pPr marL="1144829" indent="-228966" eaLnBrk="0" hangingPunct="0">
              <a:defRPr sz="2400">
                <a:solidFill>
                  <a:schemeClr val="tx1"/>
                </a:solidFill>
                <a:latin typeface="Times New Roman" pitchFamily="18" charset="0"/>
              </a:defRPr>
            </a:lvl3pPr>
            <a:lvl4pPr marL="1602760" indent="-228966" eaLnBrk="0" hangingPunct="0">
              <a:defRPr sz="2400">
                <a:solidFill>
                  <a:schemeClr val="tx1"/>
                </a:solidFill>
                <a:latin typeface="Times New Roman" pitchFamily="18" charset="0"/>
              </a:defRPr>
            </a:lvl4pPr>
            <a:lvl5pPr marL="2060692" indent="-228966" eaLnBrk="0" hangingPunct="0">
              <a:defRPr sz="2400">
                <a:solidFill>
                  <a:schemeClr val="tx1"/>
                </a:solidFill>
                <a:latin typeface="Times New Roman" pitchFamily="18" charset="0"/>
              </a:defRPr>
            </a:lvl5pPr>
            <a:lvl6pPr marL="2518623" indent="-228966" eaLnBrk="0" fontAlgn="base" hangingPunct="0">
              <a:spcBef>
                <a:spcPct val="0"/>
              </a:spcBef>
              <a:spcAft>
                <a:spcPct val="0"/>
              </a:spcAft>
              <a:defRPr sz="2400">
                <a:solidFill>
                  <a:schemeClr val="tx1"/>
                </a:solidFill>
                <a:latin typeface="Times New Roman" pitchFamily="18" charset="0"/>
              </a:defRPr>
            </a:lvl6pPr>
            <a:lvl7pPr marL="2976555" indent="-228966" eaLnBrk="0" fontAlgn="base" hangingPunct="0">
              <a:spcBef>
                <a:spcPct val="0"/>
              </a:spcBef>
              <a:spcAft>
                <a:spcPct val="0"/>
              </a:spcAft>
              <a:defRPr sz="2400">
                <a:solidFill>
                  <a:schemeClr val="tx1"/>
                </a:solidFill>
                <a:latin typeface="Times New Roman" pitchFamily="18" charset="0"/>
              </a:defRPr>
            </a:lvl7pPr>
            <a:lvl8pPr marL="3434486" indent="-228966" eaLnBrk="0" fontAlgn="base" hangingPunct="0">
              <a:spcBef>
                <a:spcPct val="0"/>
              </a:spcBef>
              <a:spcAft>
                <a:spcPct val="0"/>
              </a:spcAft>
              <a:defRPr sz="2400">
                <a:solidFill>
                  <a:schemeClr val="tx1"/>
                </a:solidFill>
                <a:latin typeface="Times New Roman" pitchFamily="18" charset="0"/>
              </a:defRPr>
            </a:lvl8pPr>
            <a:lvl9pPr marL="3892418" indent="-228966" eaLnBrk="0" fontAlgn="base" hangingPunct="0">
              <a:spcBef>
                <a:spcPct val="0"/>
              </a:spcBef>
              <a:spcAft>
                <a:spcPct val="0"/>
              </a:spcAft>
              <a:defRPr sz="2400">
                <a:solidFill>
                  <a:schemeClr val="tx1"/>
                </a:solidFill>
                <a:latin typeface="Times New Roman" pitchFamily="18" charset="0"/>
              </a:defRPr>
            </a:lvl9pPr>
          </a:lstStyle>
          <a:p>
            <a:pPr eaLnBrk="1" hangingPunct="1"/>
            <a:fld id="{1BF068F0-6610-4259-A3FA-0F47C15DC9F1}" type="slidenum">
              <a:rPr lang="en-GB" sz="1200"/>
              <a:pPr eaLnBrk="1" hangingPunct="1"/>
              <a:t>5</a:t>
            </a:fld>
            <a:endParaRPr lang="en-GB" sz="1200"/>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a:lnSpc>
                <a:spcPct val="115000"/>
              </a:lnSpc>
              <a:spcAft>
                <a:spcPts val="1000"/>
              </a:spcAft>
            </a:pPr>
            <a:r>
              <a:rPr lang="en-GB" dirty="0"/>
              <a:t>On the topic of training, there has been a lot of research into the ‘sheep dip’ methods of training both Managers and employees, it is not inspiring and it does not evoke longlisting changes in behaviour (Bock, 2016).  More recently coaching has been deemed more affective.   At Harvard Business School &amp; McKinsey they put Managers through months of real life scenarios and reflective analysis to affect behaviour change.  Assimilated learning is also gaining momentum to give learners a vicarious learning experience.</a:t>
            </a:r>
            <a:r>
              <a:rPr lang="en-GB" sz="1800" dirty="0">
                <a:effectLst/>
                <a:latin typeface="Calibri" panose="020F0502020204030204" pitchFamily="34" charset="0"/>
                <a:ea typeface="Calibri" panose="020F0502020204030204" pitchFamily="34" charset="0"/>
                <a:cs typeface="Times New Roman" panose="02020603050405020304" pitchFamily="18" charset="0"/>
              </a:rPr>
              <a:t> Business’s tend not to buy the most expensive, they buy good and then train and groom them and develop them – is this working???  It is almost impossibly difficult to take an average performer &amp; through training turn them into a superstar.  Albert Einstein failed to be hired as a teacher and a Swiss Patent Officer – however, it was the fact that his job did not acquire his intellect that allowed him to explore.    Take the following scenarios:</a:t>
            </a:r>
          </a:p>
          <a:p>
            <a:pPr algn="just">
              <a:lnSpc>
                <a:spcPct val="115000"/>
              </a:lnSpc>
              <a:spcAft>
                <a:spcPts val="10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Scenario A – Hire the 90</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percentile, you get good work straight away.</a:t>
            </a:r>
          </a:p>
          <a:p>
            <a:pPr algn="just">
              <a:lnSpc>
                <a:spcPct val="115000"/>
              </a:lnSpc>
              <a:spcAft>
                <a:spcPts val="10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Scenario B – Hire average, train them in to the 90</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percentile, lengthy training programme, no guarantees that person will perform like a 90</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Percentile.</a:t>
            </a:r>
          </a:p>
          <a:p>
            <a:pPr marL="0" marR="0" lvl="0" indent="0" algn="just" defTabSz="914400" rtl="0" eaLnBrk="1" fontAlgn="auto" latinLnBrk="0" hangingPunct="1">
              <a:lnSpc>
                <a:spcPct val="115000"/>
              </a:lnSpc>
              <a:spcBef>
                <a:spcPts val="0"/>
              </a:spcBef>
              <a:spcAft>
                <a:spcPts val="10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“Companies continue to invest more in training than recruitment” Corporate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Exel</a:t>
            </a:r>
            <a:r>
              <a:rPr lang="en-GB" sz="1800" dirty="0">
                <a:effectLst/>
                <a:latin typeface="Calibri" panose="020F0502020204030204" pitchFamily="34" charset="0"/>
                <a:ea typeface="Calibri" panose="020F0502020204030204" pitchFamily="34" charset="0"/>
                <a:cs typeface="Times New Roman" panose="02020603050405020304" pitchFamily="18" charset="0"/>
              </a:rPr>
              <a:t> Board. (P.s 57 to 60). U.S Companies spent $156,200,000,000 on learning programmes in 2011 – 135 countries have GDP’s below that amount! 50% was internal and 50% was external.  That’s an average of 30 minutes per week per person in the U.S workplace.  Most corporate learning is insufficiently targeted, delivered by the wrong people and measured incorrectly (P.204/05).</a:t>
            </a:r>
          </a:p>
          <a:p>
            <a:pPr algn="just">
              <a:lnSpc>
                <a:spcPct val="115000"/>
              </a:lnSpc>
              <a:spcAft>
                <a:spcPts val="10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Ethical – do these set procedures put some employees at a disadvantage? Natural justice – does the real power reside with the employer? Afterall they can more easily replace an employee and have deeper pockets to fight a case in the Tribunal.  It is worth remembering here that in employment law there is the ‘balance of probability’ therefore an investigation only needs to prove that something is 51% more likely to be the case than not.  In criminal law the test is much higher ‘ beyond all reasonable doubt’.</a:t>
            </a:r>
          </a:p>
          <a:p>
            <a:pPr marL="171450" indent="-171450">
              <a:buFont typeface="Arial" panose="020B0604020202020204" pitchFamily="34" charset="0"/>
              <a:buChar char="•"/>
            </a:pPr>
            <a:r>
              <a:rPr lang="en-GB" dirty="0"/>
              <a:t>As MacLeod stated in his 2009 seminal work (Engage for Success) every time a supervisor walks past a subordinate who is not pulling their weight / behaving accordingly and does not act on it, that supervisor sends a message to the rest of the team that it is ok to slack-off / not behave in-line with company values.  In my personal opinion, supervisors and managers often hide behind the formal procedures, whereby an open and honest conversation at the start of the issue could have nipped the matter in the bud. </a:t>
            </a:r>
          </a:p>
          <a:p>
            <a:pPr marL="171450" indent="-171450">
              <a:buFont typeface="Arial" panose="020B0604020202020204" pitchFamily="34" charset="0"/>
              <a:buChar cha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G2G – Training from 1 Googler to another, ranging from 7 week mini MBA on search algorithm design, to tight rope walks, fire breathing and the history of the bicycle.   Internal Tech Advisors (Tech owned initiative not HR) to listen and encourage – rarely does the person need technical guidance.  This also builds the listening and empathy skills of tech advisors.  (P.214-217).</a:t>
            </a:r>
          </a:p>
          <a:p>
            <a:pPr marL="171450" indent="-171450">
              <a:buFont typeface="Arial" panose="020B0604020202020204" pitchFamily="34" charset="0"/>
              <a:buChar char="•"/>
            </a:pPr>
            <a:endParaRPr lang="en-GB" dirty="0"/>
          </a:p>
          <a:p>
            <a:pPr algn="just">
              <a:lnSpc>
                <a:spcPct val="115000"/>
              </a:lnSpc>
              <a:spcAft>
                <a:spcPts val="1000"/>
              </a:spcAft>
              <a:tabLst>
                <a:tab pos="3639185"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Works Rules For Building a Learning Institution:</a:t>
            </a:r>
          </a:p>
          <a:p>
            <a:pPr marL="342900" lvl="0" indent="-342900" algn="just">
              <a:lnSpc>
                <a:spcPct val="115000"/>
              </a:lnSpc>
              <a:buFont typeface="+mj-lt"/>
              <a:buAutoNum type="arabicPeriod"/>
              <a:tabLst>
                <a:tab pos="3639185"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Engage in deliberate practice: Break lessons down in to small digestible pieces with clear feedback and do them again and again.</a:t>
            </a:r>
          </a:p>
          <a:p>
            <a:pPr marL="342900" lvl="0" indent="-342900" algn="just">
              <a:lnSpc>
                <a:spcPct val="115000"/>
              </a:lnSpc>
              <a:buFont typeface="+mj-lt"/>
              <a:buAutoNum type="arabicPeriod"/>
              <a:tabLst>
                <a:tab pos="3639185"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Have your best people teach.</a:t>
            </a:r>
          </a:p>
          <a:p>
            <a:pPr marL="342900" lvl="0" indent="-342900" algn="just">
              <a:lnSpc>
                <a:spcPct val="115000"/>
              </a:lnSpc>
              <a:spcAft>
                <a:spcPts val="1000"/>
              </a:spcAft>
              <a:buFont typeface="+mj-lt"/>
              <a:buAutoNum type="arabicPeriod"/>
              <a:tabLst>
                <a:tab pos="3639185"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Invest only in courses you can prove change people’s behaviour. (P.224).</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 order to safeguard your organisation there needs to be a robust paper trail to evidence this active management of performance and conduct (feedback, regular reviews, supporting statistics, testimonials, corporate policies and procedures etc).</a:t>
            </a:r>
          </a:p>
          <a:p>
            <a:pPr marL="171450" indent="-171450">
              <a:buFont typeface="Arial" panose="020B0604020202020204" pitchFamily="34" charset="0"/>
              <a:buChar char="•"/>
            </a:pPr>
            <a:r>
              <a:rPr lang="en-GB" dirty="0"/>
              <a:t>Whilst a line manager might think he is creating a good ‘paper trail’ by setting out all comms with an under performer by email, in some instances the under performer could argue that this was unsupportive, that emails were ambiguous, and it gives them an opportunity to dodge the requirements.  It is better to communicate face to face and then follow up with an email to summarise discussions and next steps.</a:t>
            </a:r>
          </a:p>
          <a:p>
            <a:pPr marL="171450" indent="-171450">
              <a:buFont typeface="Arial" panose="020B0604020202020204" pitchFamily="34" charset="0"/>
              <a:buChar char="•"/>
            </a:pPr>
            <a:r>
              <a:rPr lang="en-GB" dirty="0"/>
              <a:t>PM should be done on an escalation basis – very informal from the outset, moving to formal procedures only when necessary.  This way the line manager is better able to maintain respect and confidence of the employee.</a:t>
            </a:r>
          </a:p>
          <a:p>
            <a:pPr marL="171450" indent="-171450">
              <a:buFont typeface="Arial" panose="020B0604020202020204" pitchFamily="34" charset="0"/>
              <a:buChar char="•"/>
            </a:pPr>
            <a:r>
              <a:rPr lang="en-GB" dirty="0"/>
              <a:t>There is no place for the historic adversarial relationship with Trade Unions in the post COVID world of business.  With so many external threats, internally all parties must pull together to collaborate on innovative and sustainable solutions to move forward (see the RSA article on the future role of the Trade Unions)</a:t>
            </a:r>
          </a:p>
          <a:p>
            <a:pPr marL="171450" indent="-171450">
              <a:buFont typeface="Arial" panose="020B0604020202020204" pitchFamily="34" charset="0"/>
              <a:buChar char="•"/>
            </a:pPr>
            <a:r>
              <a:rPr lang="en-GB" dirty="0"/>
              <a:t>It has been much reported that there is often a confidence gap with line managers when it comes to effectively managing disciplinaries and grievances – it is now more important than ever before for all managers to be able to get the best out of their people.</a:t>
            </a:r>
          </a:p>
        </p:txBody>
      </p:sp>
      <p:sp>
        <p:nvSpPr>
          <p:cNvPr id="4" name="Slide Number Placeholder 3"/>
          <p:cNvSpPr>
            <a:spLocks noGrp="1"/>
          </p:cNvSpPr>
          <p:nvPr>
            <p:ph type="sldNum" sz="quarter" idx="5"/>
          </p:nvPr>
        </p:nvSpPr>
        <p:spPr/>
        <p:txBody>
          <a:bodyPr/>
          <a:lstStyle/>
          <a:p>
            <a:fld id="{F4B9E6EF-8E04-43AF-B087-9D16E2B8925E}" type="slidenum">
              <a:rPr lang="en-GB" smtClean="0"/>
              <a:t>6</a:t>
            </a:fld>
            <a:endParaRPr lang="en-GB"/>
          </a:p>
        </p:txBody>
      </p:sp>
    </p:spTree>
    <p:extLst>
      <p:ext uri="{BB962C8B-B14F-4D97-AF65-F5344CB8AC3E}">
        <p14:creationId xmlns:p14="http://schemas.microsoft.com/office/powerpoint/2010/main" val="8108175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 failure to act promptly could render a disciplinary investigation flawed – required evidence could have been deleted or amended, the employee under investigation could argue it is unreasonable as time has now passed without that individual being aware of their mistakes or having reasonable notice to correct then etc.</a:t>
            </a:r>
          </a:p>
          <a:p>
            <a:pPr marL="171450" indent="-171450">
              <a:buFont typeface="Arial" panose="020B0604020202020204" pitchFamily="34" charset="0"/>
              <a:buChar char="•"/>
            </a:pPr>
            <a:r>
              <a:rPr lang="en-GB" dirty="0"/>
              <a:t>This can include suspending parties to the investigation, and asserting that parties must not discuss the case with one another or any other persons.</a:t>
            </a:r>
          </a:p>
          <a:p>
            <a:pPr marL="171450" indent="-171450">
              <a:buFont typeface="Arial" panose="020B0604020202020204" pitchFamily="34" charset="0"/>
              <a:buChar char="•"/>
            </a:pPr>
            <a:r>
              <a:rPr lang="en-GB" dirty="0"/>
              <a:t>There is usually an escalation of hierarchy as you move through the sequential steps of formal action – small employers may call upon external parties to assist </a:t>
            </a:r>
          </a:p>
          <a:p>
            <a:pPr marL="171450" indent="-171450">
              <a:buFont typeface="Arial" panose="020B0604020202020204" pitchFamily="34" charset="0"/>
              <a:buChar char="•"/>
            </a:pPr>
            <a:r>
              <a:rPr lang="en-GB" dirty="0"/>
              <a:t>This is a difficult balancing act and needs to be done carefully, on the one hand the employee has a right to the full facts of the accusations being levied against them, on the other hand it must not come across as a witch hunt.</a:t>
            </a:r>
          </a:p>
          <a:p>
            <a:pPr marL="171450" indent="-171450">
              <a:buFont typeface="Arial" panose="020B0604020202020204" pitchFamily="34" charset="0"/>
              <a:buChar char="•"/>
            </a:pPr>
            <a:r>
              <a:rPr lang="en-GB" dirty="0"/>
              <a:t>Coming from a position of reasonableness.</a:t>
            </a:r>
          </a:p>
          <a:p>
            <a:pPr marL="171450" indent="-171450">
              <a:buFont typeface="Arial" panose="020B0604020202020204" pitchFamily="34" charset="0"/>
              <a:buChar char="•"/>
            </a:pPr>
            <a:r>
              <a:rPr lang="en-GB" dirty="0"/>
              <a:t>Not only must they have an opportunity to state their case, but you must reasonably consider the arguments they put forward – too often Managers want to hurry the process and points towards a pre-determined decision and therefore an unfair process.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7</a:t>
            </a:fld>
            <a:endParaRPr lang="en-GB"/>
          </a:p>
        </p:txBody>
      </p:sp>
    </p:spTree>
    <p:extLst>
      <p:ext uri="{BB962C8B-B14F-4D97-AF65-F5344CB8AC3E}">
        <p14:creationId xmlns:p14="http://schemas.microsoft.com/office/powerpoint/2010/main" val="3697657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TU Rep/Employee Association Member/Colleague in some cases organisations go above and beyond and permit a family member – perhaps where an employee has a disability.</a:t>
            </a:r>
          </a:p>
          <a:p>
            <a:pPr marL="171450" indent="-171450">
              <a:buFont typeface="Arial" panose="020B0604020202020204" pitchFamily="34" charset="0"/>
              <a:buChar char="•"/>
            </a:pPr>
            <a:r>
              <a:rPr lang="en-GB" dirty="0"/>
              <a:t>This goes back to that point of ‘reasonableness’ and following an escalation process.</a:t>
            </a:r>
          </a:p>
          <a:p>
            <a:pPr marL="171450" indent="-171450">
              <a:buFont typeface="Arial" panose="020B0604020202020204" pitchFamily="34" charset="0"/>
              <a:buChar char="•"/>
            </a:pPr>
            <a:r>
              <a:rPr lang="en-GB" dirty="0"/>
              <a:t>This is a very important point, and sometimes what seems like unequivocal evidence against an employee could actually be justified by mitigating circumstances.  When I was a HRBP in a manufacturing plant, it was an explicit works rule, that to leave the place of work early without permission was an act of gross misconduct and therefore a dismissible offence.  I was notified by a Line Manager that an employee had left the place of work early towards the end of a night shift.  We carried out internal investigations and the employee denied leaving the place of work early, and stated they had merely left one area of work to go and borrow something from someone in another place of work.  We conducted further investigations and CCTV footage showed the employee leaving site early.  The employee and the Trade Unions were made  aware of this evidence to allow them to prepare their counter argument.  Very sadly this employee felt there was no way out from the actions he had taken, and he took his own life.  The facts of the case were, this employee was very unlikely to be dismissed for this act – there were mitigating circumstances.</a:t>
            </a:r>
          </a:p>
          <a:p>
            <a:pPr marL="171450" indent="-171450">
              <a:buFont typeface="Arial" panose="020B0604020202020204" pitchFamily="34" charset="0"/>
              <a:buChar char="•"/>
            </a:pPr>
            <a:r>
              <a:rPr lang="en-GB" dirty="0"/>
              <a:t>Ideally the person responsible chairing the appeal process (and overturning or upholding the decision) should be someone impartial, fully trained in the disciplinary process and legal requirements and also have the authority to overturn decisions. </a:t>
            </a:r>
          </a:p>
        </p:txBody>
      </p:sp>
      <p:sp>
        <p:nvSpPr>
          <p:cNvPr id="4" name="Slide Number Placeholder 3"/>
          <p:cNvSpPr>
            <a:spLocks noGrp="1"/>
          </p:cNvSpPr>
          <p:nvPr>
            <p:ph type="sldNum" sz="quarter" idx="5"/>
          </p:nvPr>
        </p:nvSpPr>
        <p:spPr/>
        <p:txBody>
          <a:bodyPr/>
          <a:lstStyle/>
          <a:p>
            <a:fld id="{F4B9E6EF-8E04-43AF-B087-9D16E2B8925E}" type="slidenum">
              <a:rPr lang="en-GB" smtClean="0"/>
              <a:t>8</a:t>
            </a:fld>
            <a:endParaRPr lang="en-GB"/>
          </a:p>
        </p:txBody>
      </p:sp>
    </p:spTree>
    <p:extLst>
      <p:ext uri="{BB962C8B-B14F-4D97-AF65-F5344CB8AC3E}">
        <p14:creationId xmlns:p14="http://schemas.microsoft.com/office/powerpoint/2010/main" val="21157884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 new right to be accompanied by a trade union official (or a fellow employee) was introduce by s.10 of the Employment Relations Act 1999.  If the worker’s chosen companion is not available at the time of the hearing, and the worker proposes a reasonable alternative time within the subsequent period of five working days, the employer must postpone the hearing.  The employer must also give the companion time off for the purpose of accompanying the employee at the meeting (ACAS Code of Practice 2009).  If the hearing is formal (</a:t>
            </a:r>
            <a:r>
              <a:rPr lang="en-GB" dirty="0" err="1"/>
              <a:t>i.e</a:t>
            </a:r>
            <a:r>
              <a:rPr lang="en-GB" dirty="0"/>
              <a:t> the warning will become part of the worker’s disciplinary record’ then the right to be accompanied applies  see: London Underground Limited (2003), however this is limited to disciplinary grievance matters and therefore does not apply to meetings about redundancy see: </a:t>
            </a:r>
            <a:r>
              <a:rPr lang="en-GB" dirty="0" err="1"/>
              <a:t>Heathmill</a:t>
            </a:r>
            <a:r>
              <a:rPr lang="en-GB" dirty="0"/>
              <a:t> Multimedia ASP Ltd v Jones (2003).   Consider:  What are the main advantages for employers if employees facing disciplinary issues are represented?  What can HR practitioners do to ensure that they develop constructive relationships with trade union </a:t>
            </a:r>
            <a:r>
              <a:rPr lang="en-GB" dirty="0" err="1"/>
              <a:t>representaties</a:t>
            </a:r>
            <a:r>
              <a:rPr lang="en-GB" dirty="0"/>
              <a:t>.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Reflective activity:  Review your own organisations disciplinary procedures  - Are they clear? Does it set out the time for which individual warning’s will remain ‘live’, and is it capable of ensuring consistent and fair treatment of all employees? Are there any ways in which your disciplinary procedure could be improved?  Have any of the changes as a result of COVID brought new matters to light that are not covered by your disciplinary procedures?  Have you had to relax any of your formal procedures as a result of COVID?</a:t>
            </a:r>
          </a:p>
        </p:txBody>
      </p:sp>
      <p:sp>
        <p:nvSpPr>
          <p:cNvPr id="4" name="Slide Number Placeholder 3"/>
          <p:cNvSpPr>
            <a:spLocks noGrp="1"/>
          </p:cNvSpPr>
          <p:nvPr>
            <p:ph type="sldNum" sz="quarter" idx="5"/>
          </p:nvPr>
        </p:nvSpPr>
        <p:spPr/>
        <p:txBody>
          <a:bodyPr/>
          <a:lstStyle/>
          <a:p>
            <a:fld id="{F4B9E6EF-8E04-43AF-B087-9D16E2B8925E}" type="slidenum">
              <a:rPr lang="en-GB" smtClean="0"/>
              <a:t>9</a:t>
            </a:fld>
            <a:endParaRPr lang="en-GB"/>
          </a:p>
        </p:txBody>
      </p:sp>
    </p:spTree>
    <p:extLst>
      <p:ext uri="{BB962C8B-B14F-4D97-AF65-F5344CB8AC3E}">
        <p14:creationId xmlns:p14="http://schemas.microsoft.com/office/powerpoint/2010/main" val="1211081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Are there mitigating circumstances? Has this employee been treated in the same way as other employees in similar circumstances? Was the investigation reasonable in all ways? Have the parties acted without unreasonable delay? Etc.</a:t>
            </a:r>
          </a:p>
          <a:p>
            <a:pPr marL="171450" indent="-171450">
              <a:buFont typeface="Arial" panose="020B0604020202020204" pitchFamily="34" charset="0"/>
              <a:buChar char="•"/>
            </a:pPr>
            <a:r>
              <a:rPr lang="en-GB" dirty="0"/>
              <a:t>Is there a requirements for further training? Occupational health assessment? Reasonable adjustments? </a:t>
            </a:r>
          </a:p>
          <a:p>
            <a:pPr marL="171450" indent="-171450">
              <a:buFont typeface="Arial" panose="020B0604020202020204" pitchFamily="34" charset="0"/>
              <a:buChar char="•"/>
            </a:pPr>
            <a:r>
              <a:rPr lang="en-GB" dirty="0"/>
              <a:t>Data to support decision making will be invaluable, be transparent about the facts that you discover</a:t>
            </a:r>
          </a:p>
          <a:p>
            <a:pPr marL="171450" indent="-171450">
              <a:buFont typeface="Arial" panose="020B0604020202020204" pitchFamily="34" charset="0"/>
              <a:buChar char="•"/>
            </a:pPr>
            <a:r>
              <a:rPr lang="en-GB" dirty="0"/>
              <a:t>Also, remember be humanistic, put yourself in their shoes, communicate respectfully – Afterall there is not much point in taking informal action or formal action in a bid to correct a behaviour if throughout that process you have destroyed the trust and confidence an employee has in you or your organisations procedures and they choose to walk anyway.  It is far more cost effective to turn an employee around than lose and replace one.</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11</a:t>
            </a:fld>
            <a:endParaRPr lang="en-GB"/>
          </a:p>
        </p:txBody>
      </p:sp>
    </p:spTree>
    <p:extLst>
      <p:ext uri="{BB962C8B-B14F-4D97-AF65-F5344CB8AC3E}">
        <p14:creationId xmlns:p14="http://schemas.microsoft.com/office/powerpoint/2010/main" val="22453382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 considering performance management, research the current debate on whether formal appraisal processes have had their day?  Many organisations such as Microsoft/GE/Kelly Services have done away with the annual appraisal process.  Others, such as Facebook and Google have opted to keep a formal review but build in other processes to support it.  Many organisations are moving away from annual formal reviews and towards more real-time feedback, either via pulse surveys, internal social media platforms, real-time coaching on issues in the workplace etc.</a:t>
            </a:r>
          </a:p>
        </p:txBody>
      </p:sp>
      <p:sp>
        <p:nvSpPr>
          <p:cNvPr id="4" name="Slide Number Placeholder 3"/>
          <p:cNvSpPr>
            <a:spLocks noGrp="1"/>
          </p:cNvSpPr>
          <p:nvPr>
            <p:ph type="sldNum" sz="quarter" idx="5"/>
          </p:nvPr>
        </p:nvSpPr>
        <p:spPr/>
        <p:txBody>
          <a:bodyPr/>
          <a:lstStyle/>
          <a:p>
            <a:fld id="{F4B9E6EF-8E04-43AF-B087-9D16E2B8925E}" type="slidenum">
              <a:rPr lang="en-GB" smtClean="0"/>
              <a:t>12</a:t>
            </a:fld>
            <a:endParaRPr lang="en-GB"/>
          </a:p>
        </p:txBody>
      </p:sp>
    </p:spTree>
    <p:extLst>
      <p:ext uri="{BB962C8B-B14F-4D97-AF65-F5344CB8AC3E}">
        <p14:creationId xmlns:p14="http://schemas.microsoft.com/office/powerpoint/2010/main" val="34215041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13</a:t>
            </a:fld>
            <a:endParaRPr lang="en-GB"/>
          </a:p>
        </p:txBody>
      </p:sp>
    </p:spTree>
    <p:extLst>
      <p:ext uri="{BB962C8B-B14F-4D97-AF65-F5344CB8AC3E}">
        <p14:creationId xmlns:p14="http://schemas.microsoft.com/office/powerpoint/2010/main" val="4641795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14</a:t>
            </a:fld>
            <a:endParaRPr lang="en-GB"/>
          </a:p>
        </p:txBody>
      </p:sp>
    </p:spTree>
    <p:extLst>
      <p:ext uri="{BB962C8B-B14F-4D97-AF65-F5344CB8AC3E}">
        <p14:creationId xmlns:p14="http://schemas.microsoft.com/office/powerpoint/2010/main" val="26284972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the case of </a:t>
            </a:r>
            <a:r>
              <a:rPr lang="en-GB" dirty="0" err="1"/>
              <a:t>Denco</a:t>
            </a:r>
            <a:r>
              <a:rPr lang="en-GB" dirty="0"/>
              <a:t> v </a:t>
            </a:r>
            <a:r>
              <a:rPr lang="en-GB" dirty="0" err="1"/>
              <a:t>Joinson</a:t>
            </a:r>
            <a:r>
              <a:rPr lang="en-GB" dirty="0"/>
              <a:t> (1991) page 289 of the core textbook.</a:t>
            </a:r>
          </a:p>
        </p:txBody>
      </p:sp>
      <p:sp>
        <p:nvSpPr>
          <p:cNvPr id="4" name="Slide Number Placeholder 3"/>
          <p:cNvSpPr>
            <a:spLocks noGrp="1"/>
          </p:cNvSpPr>
          <p:nvPr>
            <p:ph type="sldNum" sz="quarter" idx="5"/>
          </p:nvPr>
        </p:nvSpPr>
        <p:spPr/>
        <p:txBody>
          <a:bodyPr/>
          <a:lstStyle/>
          <a:p>
            <a:fld id="{F4B9E6EF-8E04-43AF-B087-9D16E2B8925E}" type="slidenum">
              <a:rPr lang="en-GB" smtClean="0"/>
              <a:t>16</a:t>
            </a:fld>
            <a:endParaRPr lang="en-GB"/>
          </a:p>
        </p:txBody>
      </p:sp>
    </p:spTree>
    <p:extLst>
      <p:ext uri="{BB962C8B-B14F-4D97-AF65-F5344CB8AC3E}">
        <p14:creationId xmlns:p14="http://schemas.microsoft.com/office/powerpoint/2010/main" val="31629339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the case study “Gross misconduct and consistency” on page. 294 of the core textbook and answer the questions.</a:t>
            </a:r>
          </a:p>
          <a:p>
            <a:endParaRPr lang="en-GB" dirty="0"/>
          </a:p>
          <a:p>
            <a:r>
              <a:rPr lang="en-GB" dirty="0"/>
              <a:t>Taking expired warnings in to account:  See Stratford v Auto Trail VR Ltd (2016) on page 295 of the core text book.</a:t>
            </a:r>
          </a:p>
        </p:txBody>
      </p:sp>
      <p:sp>
        <p:nvSpPr>
          <p:cNvPr id="4" name="Slide Number Placeholder 3"/>
          <p:cNvSpPr>
            <a:spLocks noGrp="1"/>
          </p:cNvSpPr>
          <p:nvPr>
            <p:ph type="sldNum" sz="quarter" idx="5"/>
          </p:nvPr>
        </p:nvSpPr>
        <p:spPr/>
        <p:txBody>
          <a:bodyPr/>
          <a:lstStyle/>
          <a:p>
            <a:fld id="{F4B9E6EF-8E04-43AF-B087-9D16E2B8925E}" type="slidenum">
              <a:rPr lang="en-GB" smtClean="0"/>
              <a:t>17</a:t>
            </a:fld>
            <a:endParaRPr lang="en-GB"/>
          </a:p>
        </p:txBody>
      </p:sp>
    </p:spTree>
    <p:extLst>
      <p:ext uri="{BB962C8B-B14F-4D97-AF65-F5344CB8AC3E}">
        <p14:creationId xmlns:p14="http://schemas.microsoft.com/office/powerpoint/2010/main" val="3286221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Watch the panorama programme on Amazon's working conditions – this gives a good insight in to what it is like to work in an environment where there are very strict targets, escalation of formal procedures are carried out routinely and the humanistic element appears to be absent.  Carry out a critical evaluation of this, is it necessary? Does it get results? Is it sustainable?  What culture does it drive?  Does it engage employees?</a:t>
            </a:r>
          </a:p>
          <a:p>
            <a:pPr marL="171450" indent="-171450">
              <a:buFont typeface="Arial" panose="020B0604020202020204" pitchFamily="34" charset="0"/>
              <a:buChar char="•"/>
            </a:pPr>
            <a:r>
              <a:rPr lang="en-GB" dirty="0"/>
              <a:t>Since the above panorama programme Amazon appears to have put some effort in to demonstrating better employee relations – they have several adverts running where employees give their views on what it is like to work at Amazon – also see their blog and CSR pledge </a:t>
            </a:r>
            <a:r>
              <a:rPr lang="en-GB"/>
              <a:t>on Moodle.</a:t>
            </a: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18</a:t>
            </a:fld>
            <a:endParaRPr lang="en-GB"/>
          </a:p>
        </p:txBody>
      </p:sp>
    </p:spTree>
    <p:extLst>
      <p:ext uri="{BB962C8B-B14F-4D97-AF65-F5344CB8AC3E}">
        <p14:creationId xmlns:p14="http://schemas.microsoft.com/office/powerpoint/2010/main" val="21999717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xfrm>
            <a:off x="3857092" y="9443480"/>
            <a:ext cx="2951693" cy="497444"/>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4139" indent="-286207" eaLnBrk="0" hangingPunct="0">
              <a:defRPr sz="2400">
                <a:solidFill>
                  <a:schemeClr val="tx1"/>
                </a:solidFill>
                <a:latin typeface="Times New Roman" pitchFamily="18" charset="0"/>
              </a:defRPr>
            </a:lvl2pPr>
            <a:lvl3pPr marL="1144829" indent="-228966" eaLnBrk="0" hangingPunct="0">
              <a:defRPr sz="2400">
                <a:solidFill>
                  <a:schemeClr val="tx1"/>
                </a:solidFill>
                <a:latin typeface="Times New Roman" pitchFamily="18" charset="0"/>
              </a:defRPr>
            </a:lvl3pPr>
            <a:lvl4pPr marL="1602760" indent="-228966" eaLnBrk="0" hangingPunct="0">
              <a:defRPr sz="2400">
                <a:solidFill>
                  <a:schemeClr val="tx1"/>
                </a:solidFill>
                <a:latin typeface="Times New Roman" pitchFamily="18" charset="0"/>
              </a:defRPr>
            </a:lvl4pPr>
            <a:lvl5pPr marL="2060692" indent="-228966" eaLnBrk="0" hangingPunct="0">
              <a:defRPr sz="2400">
                <a:solidFill>
                  <a:schemeClr val="tx1"/>
                </a:solidFill>
                <a:latin typeface="Times New Roman" pitchFamily="18" charset="0"/>
              </a:defRPr>
            </a:lvl5pPr>
            <a:lvl6pPr marL="2518623" indent="-228966" eaLnBrk="0" fontAlgn="base" hangingPunct="0">
              <a:spcBef>
                <a:spcPct val="0"/>
              </a:spcBef>
              <a:spcAft>
                <a:spcPct val="0"/>
              </a:spcAft>
              <a:defRPr sz="2400">
                <a:solidFill>
                  <a:schemeClr val="tx1"/>
                </a:solidFill>
                <a:latin typeface="Times New Roman" pitchFamily="18" charset="0"/>
              </a:defRPr>
            </a:lvl6pPr>
            <a:lvl7pPr marL="2976555" indent="-228966" eaLnBrk="0" fontAlgn="base" hangingPunct="0">
              <a:spcBef>
                <a:spcPct val="0"/>
              </a:spcBef>
              <a:spcAft>
                <a:spcPct val="0"/>
              </a:spcAft>
              <a:defRPr sz="2400">
                <a:solidFill>
                  <a:schemeClr val="tx1"/>
                </a:solidFill>
                <a:latin typeface="Times New Roman" pitchFamily="18" charset="0"/>
              </a:defRPr>
            </a:lvl7pPr>
            <a:lvl8pPr marL="3434486" indent="-228966" eaLnBrk="0" fontAlgn="base" hangingPunct="0">
              <a:spcBef>
                <a:spcPct val="0"/>
              </a:spcBef>
              <a:spcAft>
                <a:spcPct val="0"/>
              </a:spcAft>
              <a:defRPr sz="2400">
                <a:solidFill>
                  <a:schemeClr val="tx1"/>
                </a:solidFill>
                <a:latin typeface="Times New Roman" pitchFamily="18" charset="0"/>
              </a:defRPr>
            </a:lvl8pPr>
            <a:lvl9pPr marL="3892418" indent="-228966" eaLnBrk="0" fontAlgn="base" hangingPunct="0">
              <a:spcBef>
                <a:spcPct val="0"/>
              </a:spcBef>
              <a:spcAft>
                <a:spcPct val="0"/>
              </a:spcAft>
              <a:defRPr sz="2400">
                <a:solidFill>
                  <a:schemeClr val="tx1"/>
                </a:solidFill>
                <a:latin typeface="Times New Roman" pitchFamily="18" charset="0"/>
              </a:defRPr>
            </a:lvl9pPr>
          </a:lstStyle>
          <a:p>
            <a:pPr eaLnBrk="1" hangingPunct="1"/>
            <a:fld id="{63B506B4-4044-48C3-B641-37D370202CFA}" type="slidenum">
              <a:rPr lang="en-GB" sz="1200"/>
              <a:pPr eaLnBrk="1" hangingPunct="1"/>
              <a:t>19</a:t>
            </a:fld>
            <a:endParaRPr lang="en-GB" sz="1200"/>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xfrm>
            <a:off x="3857092" y="9443480"/>
            <a:ext cx="2951693" cy="497444"/>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4139" indent="-286207" eaLnBrk="0" hangingPunct="0">
              <a:defRPr sz="2400">
                <a:solidFill>
                  <a:schemeClr val="tx1"/>
                </a:solidFill>
                <a:latin typeface="Times New Roman" pitchFamily="18" charset="0"/>
              </a:defRPr>
            </a:lvl2pPr>
            <a:lvl3pPr marL="1144829" indent="-228966" eaLnBrk="0" hangingPunct="0">
              <a:defRPr sz="2400">
                <a:solidFill>
                  <a:schemeClr val="tx1"/>
                </a:solidFill>
                <a:latin typeface="Times New Roman" pitchFamily="18" charset="0"/>
              </a:defRPr>
            </a:lvl3pPr>
            <a:lvl4pPr marL="1602760" indent="-228966" eaLnBrk="0" hangingPunct="0">
              <a:defRPr sz="2400">
                <a:solidFill>
                  <a:schemeClr val="tx1"/>
                </a:solidFill>
                <a:latin typeface="Times New Roman" pitchFamily="18" charset="0"/>
              </a:defRPr>
            </a:lvl4pPr>
            <a:lvl5pPr marL="2060692" indent="-228966" eaLnBrk="0" hangingPunct="0">
              <a:defRPr sz="2400">
                <a:solidFill>
                  <a:schemeClr val="tx1"/>
                </a:solidFill>
                <a:latin typeface="Times New Roman" pitchFamily="18" charset="0"/>
              </a:defRPr>
            </a:lvl5pPr>
            <a:lvl6pPr marL="2518623" indent="-228966" eaLnBrk="0" fontAlgn="base" hangingPunct="0">
              <a:spcBef>
                <a:spcPct val="0"/>
              </a:spcBef>
              <a:spcAft>
                <a:spcPct val="0"/>
              </a:spcAft>
              <a:defRPr sz="2400">
                <a:solidFill>
                  <a:schemeClr val="tx1"/>
                </a:solidFill>
                <a:latin typeface="Times New Roman" pitchFamily="18" charset="0"/>
              </a:defRPr>
            </a:lvl6pPr>
            <a:lvl7pPr marL="2976555" indent="-228966" eaLnBrk="0" fontAlgn="base" hangingPunct="0">
              <a:spcBef>
                <a:spcPct val="0"/>
              </a:spcBef>
              <a:spcAft>
                <a:spcPct val="0"/>
              </a:spcAft>
              <a:defRPr sz="2400">
                <a:solidFill>
                  <a:schemeClr val="tx1"/>
                </a:solidFill>
                <a:latin typeface="Times New Roman" pitchFamily="18" charset="0"/>
              </a:defRPr>
            </a:lvl7pPr>
            <a:lvl8pPr marL="3434486" indent="-228966" eaLnBrk="0" fontAlgn="base" hangingPunct="0">
              <a:spcBef>
                <a:spcPct val="0"/>
              </a:spcBef>
              <a:spcAft>
                <a:spcPct val="0"/>
              </a:spcAft>
              <a:defRPr sz="2400">
                <a:solidFill>
                  <a:schemeClr val="tx1"/>
                </a:solidFill>
                <a:latin typeface="Times New Roman" pitchFamily="18" charset="0"/>
              </a:defRPr>
            </a:lvl8pPr>
            <a:lvl9pPr marL="3892418" indent="-228966" eaLnBrk="0" fontAlgn="base" hangingPunct="0">
              <a:spcBef>
                <a:spcPct val="0"/>
              </a:spcBef>
              <a:spcAft>
                <a:spcPct val="0"/>
              </a:spcAft>
              <a:defRPr sz="2400">
                <a:solidFill>
                  <a:schemeClr val="tx1"/>
                </a:solidFill>
                <a:latin typeface="Times New Roman" pitchFamily="18" charset="0"/>
              </a:defRPr>
            </a:lvl9pPr>
          </a:lstStyle>
          <a:p>
            <a:pPr eaLnBrk="1" hangingPunct="1"/>
            <a:fld id="{63B506B4-4044-48C3-B641-37D370202CFA}" type="slidenum">
              <a:rPr lang="en-GB" sz="1200"/>
              <a:pPr eaLnBrk="1" hangingPunct="1"/>
              <a:t>20</a:t>
            </a:fld>
            <a:endParaRPr lang="en-GB" sz="1200"/>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35318526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17/08/2020</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Tree>
    <p:extLst>
      <p:ext uri="{BB962C8B-B14F-4D97-AF65-F5344CB8AC3E}">
        <p14:creationId xmlns:p14="http://schemas.microsoft.com/office/powerpoint/2010/main" val="26693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11C1156-9F48-442B-9650-93B414C8510A}" type="datetimeFigureOut">
              <a:rPr lang="en-GB" smtClean="0"/>
              <a:pPr/>
              <a:t>17/08/2020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11349" r="-26553"/>
          <a:stretch/>
        </p:blipFill>
        <p:spPr>
          <a:xfrm>
            <a:off x="-5806" y="-1526"/>
            <a:ext cx="12092445" cy="6992874"/>
          </a:xfrm>
          <a:prstGeom prst="rect">
            <a:avLst/>
          </a:prstGeom>
        </p:spPr>
      </p:pic>
      <p:pic>
        <p:nvPicPr>
          <p:cNvPr id="8" name="Picture 7"/>
          <p:cNvPicPr>
            <a:picLocks noChangeAspect="1"/>
          </p:cNvPicPr>
          <p:nvPr userDrawn="1"/>
        </p:nvPicPr>
        <p:blipFill>
          <a:blip r:embed="rId3" cstate="print"/>
          <a:stretch>
            <a:fillRect/>
          </a:stretch>
        </p:blipFill>
        <p:spPr>
          <a:xfrm>
            <a:off x="7293171" y="493200"/>
            <a:ext cx="1441850" cy="824612"/>
          </a:xfrm>
          <a:prstGeom prst="rect">
            <a:avLst/>
          </a:prstGeom>
        </p:spPr>
      </p:pic>
      <p:sp>
        <p:nvSpPr>
          <p:cNvPr id="10" name="TextBox 9"/>
          <p:cNvSpPr txBox="1">
            <a:spLocks noChangeAspect="1"/>
          </p:cNvSpPr>
          <p:nvPr userDrawn="1"/>
        </p:nvSpPr>
        <p:spPr>
          <a:xfrm>
            <a:off x="-1" y="1524002"/>
            <a:ext cx="4564743" cy="2663369"/>
          </a:xfrm>
          <a:prstGeom prst="rect">
            <a:avLst/>
          </a:prstGeom>
          <a:solidFill>
            <a:srgbClr val="58595B">
              <a:alpha val="81000"/>
            </a:srgbClr>
          </a:solidFill>
        </p:spPr>
        <p:txBody>
          <a:bodyPr wrap="square" rtlCol="0">
            <a:normAutofit/>
          </a:bodyPr>
          <a:lstStyle/>
          <a:p>
            <a:endParaRPr lang="en-US" sz="2800" baseline="0" dirty="0">
              <a:solidFill>
                <a:schemeClr val="bg1"/>
              </a:solidFill>
            </a:endParaRPr>
          </a:p>
        </p:txBody>
      </p:sp>
      <p:sp>
        <p:nvSpPr>
          <p:cNvPr id="11" name="Title 1"/>
          <p:cNvSpPr>
            <a:spLocks noGrp="1"/>
          </p:cNvSpPr>
          <p:nvPr>
            <p:ph type="title"/>
          </p:nvPr>
        </p:nvSpPr>
        <p:spPr>
          <a:xfrm>
            <a:off x="159196" y="1761558"/>
            <a:ext cx="4184204" cy="2299453"/>
          </a:xfrm>
        </p:spPr>
        <p:txBody>
          <a:bodyPr anchor="ctr" anchorCtr="0"/>
          <a:lstStyle>
            <a:lvl1pPr>
              <a:defRPr sz="32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041013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85492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80341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3067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17/08/2020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155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17/08/2020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3790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17/08/2020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4108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6403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295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32490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17/08/2020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81357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17/08/2020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2503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729769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195813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
        <p:nvSpPr>
          <p:cNvPr id="2" name="Date Placeholder 1"/>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17/08/2020</a:t>
            </a:fld>
            <a:endParaRPr lang="en-GB"/>
          </a:p>
        </p:txBody>
      </p:sp>
      <p:sp>
        <p:nvSpPr>
          <p:cNvPr id="3" name="Footer Placeholder 2"/>
          <p:cNvSpPr>
            <a:spLocks noGrp="1"/>
          </p:cNvSpPr>
          <p:nvPr>
            <p:ph type="ftr" sz="quarter" idx="11"/>
          </p:nvPr>
        </p:nvSpPr>
        <p:spPr/>
        <p:txBody>
          <a:bodyPr/>
          <a:lstStyle>
            <a:lvl1pPr>
              <a:defRPr>
                <a:solidFill>
                  <a:schemeClr val="bg1"/>
                </a:solidFill>
              </a:defRPr>
            </a:lvl1pPr>
          </a:lstStyle>
          <a:p>
            <a:endParaRPr lang="en-GB"/>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3653293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2677093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0909351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3791857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17/08/2020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723201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17/08/2020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21717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17/08/2020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1584189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408957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8366300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11136128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17/08/2020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01442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17/08/2020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998524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320473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75729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433238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177659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647843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17/08/2020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868907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17/08/2020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109254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17/08/2020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564463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879617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11276499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4700143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17/08/2020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372412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17/08/2020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38059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212865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500313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9237250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35819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4493517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17/08/2020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7698100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17/08/2020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4966305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17/08/2020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603069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9403020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9515409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8282451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17/08/2020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625309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17/08/2020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8061621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89918231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00358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6" Type="http://schemas.openxmlformats.org/officeDocument/2006/relationships/image" Target="../media/image2.png"/><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7.pn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6" Type="http://schemas.openxmlformats.org/officeDocument/2006/relationships/image" Target="../media/image2.png"/><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image" Target="../media/image7.png"/><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17/08/2020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9" name="Picture 8"/>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73112174"/>
      </p:ext>
    </p:extLst>
  </p:cSld>
  <p:clrMap bg1="lt1" tx1="dk1" bg2="lt2" tx2="dk2" accent1="accent1" accent2="accent2" accent3="accent3" accent4="accent4" accent5="accent5" accent6="accent6" hlink="hlink" folHlink="folHlink"/>
  <p:sldLayoutIdLst>
    <p:sldLayoutId id="2147483755" r:id="rId1"/>
    <p:sldLayoutId id="2147483757" r:id="rId2"/>
    <p:sldLayoutId id="2147483662" r:id="rId3"/>
    <p:sldLayoutId id="2147483661" r:id="rId4"/>
    <p:sldLayoutId id="2147483663" r:id="rId5"/>
    <p:sldLayoutId id="2147483664" r:id="rId6"/>
    <p:sldLayoutId id="2147483665" r:id="rId7"/>
    <p:sldLayoutId id="2147483666" r:id="rId8"/>
    <p:sldLayoutId id="2147483667" r:id="rId9"/>
    <p:sldLayoutId id="2147483672" r:id="rId10"/>
    <p:sldLayoutId id="2147483712" r:id="rId11"/>
    <p:sldLayoutId id="2147483668" r:id="rId12"/>
    <p:sldLayoutId id="2147483669" r:id="rId13"/>
    <p:sldLayoutId id="2147483670" r:id="rId14"/>
    <p:sldLayoutId id="2147483671" r:id="rId15"/>
    <p:sldLayoutId id="2147483756" r:id="rId16"/>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17/08/2020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84750610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17/08/2020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8060591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17/08/2020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402476089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hyperlink" Target="https://www.acas.org.uk/media/1043/Discipline-and-grievances-at-work-The-Acas-guide/pdf/DG_Guide_Feb_2019.pdf" TargetMode="External"/><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openxmlformats.org/officeDocument/2006/relationships/hyperlink" Target="https://www.acas.org.uk/media/1047/Acas-Code-of-Practice-on-Discipline-and-Grievance/pdf/Acas_Code_of_Practice_on_Discipline_and_Grievance.PDF"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4744"/>
            <a:ext cx="7772400" cy="1988641"/>
          </a:xfrm>
        </p:spPr>
        <p:txBody>
          <a:bodyPr>
            <a:normAutofit fontScale="90000"/>
          </a:bodyPr>
          <a:lstStyle/>
          <a:p>
            <a:r>
              <a:rPr lang="en-GB" dirty="0">
                <a:solidFill>
                  <a:schemeClr val="bg1"/>
                </a:solidFill>
              </a:rPr>
              <a:t>CIPD Level 7</a:t>
            </a:r>
            <a:br>
              <a:rPr lang="en-GB" dirty="0">
                <a:solidFill>
                  <a:schemeClr val="bg1"/>
                </a:solidFill>
              </a:rPr>
            </a:br>
            <a:r>
              <a:rPr lang="en-GB" dirty="0">
                <a:solidFill>
                  <a:schemeClr val="bg1"/>
                </a:solidFill>
              </a:rPr>
              <a:t>Managing Employment Relations</a:t>
            </a:r>
          </a:p>
        </p:txBody>
      </p:sp>
      <p:sp>
        <p:nvSpPr>
          <p:cNvPr id="3" name="Subtitle 2"/>
          <p:cNvSpPr>
            <a:spLocks noGrp="1"/>
          </p:cNvSpPr>
          <p:nvPr>
            <p:ph type="subTitle" idx="1"/>
          </p:nvPr>
        </p:nvSpPr>
        <p:spPr>
          <a:xfrm>
            <a:off x="914400" y="3284984"/>
            <a:ext cx="7906072" cy="1988641"/>
          </a:xfrm>
        </p:spPr>
        <p:txBody>
          <a:bodyPr>
            <a:normAutofit fontScale="47500" lnSpcReduction="20000"/>
          </a:bodyPr>
          <a:lstStyle/>
          <a:p>
            <a:r>
              <a:rPr lang="en-GB" sz="7600" b="1" dirty="0">
                <a:solidFill>
                  <a:srgbClr val="105FFC"/>
                </a:solidFill>
              </a:rPr>
              <a:t>Deborah Rees</a:t>
            </a:r>
          </a:p>
          <a:p>
            <a:r>
              <a:rPr lang="en-GB" sz="7600" b="1" dirty="0">
                <a:solidFill>
                  <a:srgbClr val="105FFC"/>
                </a:solidFill>
              </a:rPr>
              <a:t>deborah.rees@uwtsd.ac.uk</a:t>
            </a:r>
          </a:p>
          <a:p>
            <a:r>
              <a:rPr lang="en-GB" sz="7600" b="1" dirty="0">
                <a:solidFill>
                  <a:srgbClr val="105FFC"/>
                </a:solidFill>
              </a:rPr>
              <a:t>Week 9</a:t>
            </a:r>
            <a:br>
              <a:rPr lang="en-GB" sz="4600" b="1" dirty="0"/>
            </a:br>
            <a:br>
              <a:rPr lang="en-GB" altLang="en-US" sz="1600" dirty="0"/>
            </a:br>
            <a:br>
              <a:rPr lang="en-GB" altLang="en-US" dirty="0"/>
            </a:br>
            <a:endParaRPr lang="en-GB" dirty="0"/>
          </a:p>
          <a:p>
            <a:endParaRPr lang="en-GB" dirty="0"/>
          </a:p>
        </p:txBody>
      </p:sp>
      <p:sp>
        <p:nvSpPr>
          <p:cNvPr id="4" name="Slide Number Placeholder 3">
            <a:extLst>
              <a:ext uri="{FF2B5EF4-FFF2-40B4-BE49-F238E27FC236}">
                <a16:creationId xmlns:a16="http://schemas.microsoft.com/office/drawing/2014/main" id="{E2AB8713-5AAC-4F01-9C64-D9799E7BF322}"/>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5059971" y="1783959"/>
            <a:ext cx="3483937" cy="2889114"/>
          </a:xfrm>
        </p:spPr>
        <p:txBody>
          <a:bodyPr anchor="b">
            <a:normAutofit/>
          </a:bodyPr>
          <a:lstStyle/>
          <a:p>
            <a:pPr algn="l"/>
            <a:r>
              <a:rPr lang="en-GB" sz="2400" b="1" kern="1200" dirty="0">
                <a:effectLst/>
              </a:rPr>
              <a:t>Managing Employment Relations, 7e</a:t>
            </a:r>
            <a:br>
              <a:rPr lang="en-GB" sz="2400" b="1" kern="1200" dirty="0">
                <a:effectLst/>
              </a:rPr>
            </a:br>
            <a:br>
              <a:rPr lang="en-GB" sz="2400" kern="1200" dirty="0">
                <a:effectLst/>
              </a:rPr>
            </a:br>
            <a:r>
              <a:rPr lang="en-GB" sz="2400" kern="1200" dirty="0">
                <a:effectLst/>
              </a:rPr>
              <a:t>Chapter 10</a:t>
            </a:r>
            <a:br>
              <a:rPr lang="en-GB" sz="2400" kern="1200" dirty="0">
                <a:effectLst/>
              </a:rPr>
            </a:br>
            <a:br>
              <a:rPr lang="en-GB" sz="2400" kern="1200" dirty="0">
                <a:effectLst/>
              </a:rPr>
            </a:br>
            <a:r>
              <a:rPr lang="en-GB" sz="2400" b="1" kern="1200" dirty="0">
                <a:effectLst/>
              </a:rPr>
              <a:t>Workplace Discipline</a:t>
            </a:r>
            <a:endParaRPr lang="en-GB" sz="2400" b="1" dirty="0"/>
          </a:p>
        </p:txBody>
      </p:sp>
      <p:sp>
        <p:nvSpPr>
          <p:cNvPr id="11" name="Freeform: Shape 10">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8115"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screenshot of a cell phone&#10;&#10;Description automatically generated">
            <a:extLst>
              <a:ext uri="{FF2B5EF4-FFF2-40B4-BE49-F238E27FC236}">
                <a16:creationId xmlns:a16="http://schemas.microsoft.com/office/drawing/2014/main" id="{85E9AED6-6168-4930-AFE3-B6AC64B6322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4536" y="767140"/>
            <a:ext cx="3035882" cy="3955548"/>
          </a:xfrm>
          <a:prstGeom prst="rect">
            <a:avLst/>
          </a:prstGeom>
        </p:spPr>
      </p:pic>
    </p:spTree>
    <p:extLst>
      <p:ext uri="{BB962C8B-B14F-4D97-AF65-F5344CB8AC3E}">
        <p14:creationId xmlns:p14="http://schemas.microsoft.com/office/powerpoint/2010/main" val="14506411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Session outline</a:t>
            </a:r>
          </a:p>
        </p:txBody>
      </p:sp>
      <p:sp>
        <p:nvSpPr>
          <p:cNvPr id="3" name="Content Placeholder 2"/>
          <p:cNvSpPr>
            <a:spLocks noGrp="1"/>
          </p:cNvSpPr>
          <p:nvPr>
            <p:ph idx="1"/>
          </p:nvPr>
        </p:nvSpPr>
        <p:spPr/>
        <p:txBody>
          <a:bodyPr/>
          <a:lstStyle/>
          <a:p>
            <a:r>
              <a:rPr lang="en-GB" dirty="0"/>
              <a:t>The principles of discipline-handling</a:t>
            </a:r>
          </a:p>
          <a:p>
            <a:r>
              <a:rPr lang="en-GB" dirty="0"/>
              <a:t>The characteristics of a fair and effective disciplinary procedure</a:t>
            </a:r>
          </a:p>
          <a:p>
            <a:r>
              <a:rPr lang="en-GB" dirty="0"/>
              <a:t>The legal aspects of discipline and dismissal</a:t>
            </a:r>
          </a:p>
          <a:p>
            <a:r>
              <a:rPr lang="en-GB" dirty="0"/>
              <a:t>The </a:t>
            </a:r>
            <a:r>
              <a:rPr lang="en-GB" dirty="0" err="1"/>
              <a:t>Acas</a:t>
            </a:r>
            <a:r>
              <a:rPr lang="en-GB" dirty="0"/>
              <a:t> Code of Practice on Disciplinary and Grievance Procedures</a:t>
            </a:r>
          </a:p>
          <a:p>
            <a:r>
              <a:rPr lang="en-GB" dirty="0"/>
              <a:t>Managing a disciplinary issue</a:t>
            </a:r>
          </a:p>
          <a:p>
            <a:pPr marL="0" indent="0">
              <a:buNone/>
            </a:pPr>
            <a:endParaRPr lang="en-GB" dirty="0"/>
          </a:p>
        </p:txBody>
      </p:sp>
    </p:spTree>
    <p:extLst>
      <p:ext uri="{BB962C8B-B14F-4D97-AF65-F5344CB8AC3E}">
        <p14:creationId xmlns:p14="http://schemas.microsoft.com/office/powerpoint/2010/main" val="37653601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normAutofit/>
          </a:bodyPr>
          <a:lstStyle/>
          <a:p>
            <a:r>
              <a:rPr lang="en-GB" dirty="0"/>
              <a:t>When you have completed this chapter, you should be able to:</a:t>
            </a:r>
            <a:r>
              <a:rPr lang="en-GB" i="1" dirty="0"/>
              <a:t> </a:t>
            </a:r>
            <a:endParaRPr lang="en-GB" dirty="0"/>
          </a:p>
          <a:p>
            <a:pPr lvl="1"/>
            <a:r>
              <a:rPr lang="en-GB" i="1" dirty="0"/>
              <a:t>Explain and critically reflect on the purpose of disciplinary procedures</a:t>
            </a:r>
          </a:p>
          <a:p>
            <a:pPr lvl="1"/>
            <a:r>
              <a:rPr lang="en-GB" i="1" dirty="0"/>
              <a:t>Understand the importance of, and draft, clear rules</a:t>
            </a:r>
          </a:p>
          <a:p>
            <a:pPr lvl="1"/>
            <a:r>
              <a:rPr lang="en-GB" i="1" dirty="0"/>
              <a:t>Explain the importance of informal resolution and understand the roles played by managers, employment relations specialists and union representatives in this regard</a:t>
            </a:r>
          </a:p>
          <a:p>
            <a:pPr lvl="1"/>
            <a:r>
              <a:rPr lang="en-GB" i="1" dirty="0"/>
              <a:t>Design effective disciplinary procedures</a:t>
            </a:r>
          </a:p>
          <a:p>
            <a:pPr lvl="1"/>
            <a:r>
              <a:rPr lang="en-GB" i="1" dirty="0"/>
              <a:t>Give advice in regard to the management of disciplinary issues in accordance with the principles of natural justice and in compliance with UK law</a:t>
            </a:r>
          </a:p>
          <a:p>
            <a:endParaRPr lang="en-GB" dirty="0"/>
          </a:p>
        </p:txBody>
      </p:sp>
    </p:spTree>
    <p:extLst>
      <p:ext uri="{BB962C8B-B14F-4D97-AF65-F5344CB8AC3E}">
        <p14:creationId xmlns:p14="http://schemas.microsoft.com/office/powerpoint/2010/main" val="16640127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628650" y="1"/>
            <a:ext cx="7886700" cy="1430214"/>
          </a:xfrm>
        </p:spPr>
        <p:txBody>
          <a:bodyPr/>
          <a:lstStyle/>
          <a:p>
            <a:pPr eaLnBrk="1" hangingPunct="1"/>
            <a:r>
              <a:rPr lang="en-GB" dirty="0">
                <a:solidFill>
                  <a:srgbClr val="660066"/>
                </a:solidFill>
              </a:rPr>
              <a:t>Key considerations </a:t>
            </a:r>
          </a:p>
        </p:txBody>
      </p:sp>
      <p:sp>
        <p:nvSpPr>
          <p:cNvPr id="4099" name="Rectangle 3"/>
          <p:cNvSpPr>
            <a:spLocks noGrp="1" noChangeArrowheads="1"/>
          </p:cNvSpPr>
          <p:nvPr>
            <p:ph type="body" idx="1"/>
          </p:nvPr>
        </p:nvSpPr>
        <p:spPr>
          <a:xfrm>
            <a:off x="457200" y="1606062"/>
            <a:ext cx="8229600" cy="4520101"/>
          </a:xfrm>
        </p:spPr>
        <p:txBody>
          <a:bodyPr>
            <a:normAutofit/>
          </a:bodyPr>
          <a:lstStyle/>
          <a:p>
            <a:pPr eaLnBrk="1" hangingPunct="1">
              <a:defRPr/>
            </a:pPr>
            <a:r>
              <a:rPr lang="en-GB" sz="2400" dirty="0"/>
              <a:t>Maintaining the employment relationship and improving behaviour and performance</a:t>
            </a:r>
          </a:p>
          <a:p>
            <a:pPr lvl="1">
              <a:defRPr/>
            </a:pPr>
            <a:r>
              <a:rPr lang="en-GB" sz="2000" i="1" dirty="0"/>
              <a:t>Cost of training and recruitment</a:t>
            </a:r>
          </a:p>
          <a:p>
            <a:pPr eaLnBrk="1" hangingPunct="1">
              <a:defRPr/>
            </a:pPr>
            <a:r>
              <a:rPr lang="en-GB" sz="2400" dirty="0"/>
              <a:t>Impact on individual</a:t>
            </a:r>
          </a:p>
          <a:p>
            <a:pPr lvl="1">
              <a:defRPr/>
            </a:pPr>
            <a:r>
              <a:rPr lang="en-GB" sz="2000" i="1" dirty="0"/>
              <a:t>Broader issues of ethics and natural justice</a:t>
            </a:r>
          </a:p>
          <a:p>
            <a:pPr eaLnBrk="1" hangingPunct="1">
              <a:defRPr/>
            </a:pPr>
            <a:r>
              <a:rPr lang="en-GB" sz="2400" dirty="0"/>
              <a:t>Impact on colleagues and organisation</a:t>
            </a:r>
          </a:p>
          <a:p>
            <a:pPr lvl="1">
              <a:defRPr/>
            </a:pPr>
            <a:r>
              <a:rPr lang="en-GB" sz="2000" i="1" dirty="0"/>
              <a:t>Setting standards</a:t>
            </a:r>
          </a:p>
          <a:p>
            <a:pPr lvl="1">
              <a:defRPr/>
            </a:pPr>
            <a:r>
              <a:rPr lang="en-GB" sz="2000" i="1" dirty="0"/>
              <a:t>Fairness and consistency</a:t>
            </a:r>
          </a:p>
          <a:p>
            <a:pPr eaLnBrk="1" hangingPunct="1">
              <a:defRPr/>
            </a:pPr>
            <a:r>
              <a:rPr lang="en-GB" sz="2400" dirty="0"/>
              <a:t>Legal compliance</a:t>
            </a:r>
          </a:p>
          <a:p>
            <a:pPr lvl="1">
              <a:defRPr/>
            </a:pPr>
            <a:r>
              <a:rPr lang="en-GB" sz="2000" i="1" dirty="0"/>
              <a:t>Potential for unfair dismissal</a:t>
            </a:r>
          </a:p>
        </p:txBody>
      </p:sp>
    </p:spTree>
    <p:extLst>
      <p:ext uri="{BB962C8B-B14F-4D97-AF65-F5344CB8AC3E}">
        <p14:creationId xmlns:p14="http://schemas.microsoft.com/office/powerpoint/2010/main" val="930671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628650" y="1"/>
            <a:ext cx="7886700" cy="1512276"/>
          </a:xfrm>
        </p:spPr>
        <p:txBody>
          <a:bodyPr/>
          <a:lstStyle/>
          <a:p>
            <a:r>
              <a:rPr lang="en-GB" dirty="0">
                <a:solidFill>
                  <a:srgbClr val="660066"/>
                </a:solidFill>
              </a:rPr>
              <a:t>Early intervention and improvement</a:t>
            </a:r>
          </a:p>
        </p:txBody>
      </p:sp>
      <p:sp>
        <p:nvSpPr>
          <p:cNvPr id="5123" name="Content Placeholder 2"/>
          <p:cNvSpPr>
            <a:spLocks noGrp="1"/>
          </p:cNvSpPr>
          <p:nvPr>
            <p:ph idx="1"/>
          </p:nvPr>
        </p:nvSpPr>
        <p:spPr>
          <a:xfrm>
            <a:off x="628650" y="1606062"/>
            <a:ext cx="7886700" cy="4614738"/>
          </a:xfrm>
        </p:spPr>
        <p:txBody>
          <a:bodyPr/>
          <a:lstStyle/>
          <a:p>
            <a:pPr>
              <a:lnSpc>
                <a:spcPct val="100000"/>
              </a:lnSpc>
              <a:spcBef>
                <a:spcPts val="0"/>
              </a:spcBef>
            </a:pPr>
            <a:r>
              <a:rPr lang="en-GB" dirty="0"/>
              <a:t>Importance of active management of performance and conduct</a:t>
            </a:r>
          </a:p>
          <a:p>
            <a:pPr>
              <a:lnSpc>
                <a:spcPct val="100000"/>
              </a:lnSpc>
              <a:spcBef>
                <a:spcPts val="0"/>
              </a:spcBef>
            </a:pPr>
            <a:r>
              <a:rPr lang="en-GB" dirty="0"/>
              <a:t>Maintain face-to-face communication</a:t>
            </a:r>
          </a:p>
          <a:p>
            <a:pPr>
              <a:lnSpc>
                <a:spcPct val="100000"/>
              </a:lnSpc>
              <a:spcBef>
                <a:spcPts val="0"/>
              </a:spcBef>
            </a:pPr>
            <a:r>
              <a:rPr lang="en-GB" dirty="0"/>
              <a:t>Address issues and concerns at an early stage</a:t>
            </a:r>
          </a:p>
          <a:p>
            <a:pPr>
              <a:lnSpc>
                <a:spcPct val="100000"/>
              </a:lnSpc>
              <a:spcBef>
                <a:spcPts val="0"/>
              </a:spcBef>
            </a:pPr>
            <a:r>
              <a:rPr lang="en-GB" dirty="0"/>
              <a:t>Try to avoid procedure unless necessary</a:t>
            </a:r>
          </a:p>
          <a:p>
            <a:pPr>
              <a:lnSpc>
                <a:spcPct val="100000"/>
              </a:lnSpc>
              <a:spcBef>
                <a:spcPts val="0"/>
              </a:spcBef>
            </a:pPr>
            <a:r>
              <a:rPr lang="en-GB" dirty="0"/>
              <a:t>Good relationships with union and employee representatives can help to identify and deal with issues at an early stage</a:t>
            </a:r>
          </a:p>
          <a:p>
            <a:pPr>
              <a:lnSpc>
                <a:spcPct val="100000"/>
              </a:lnSpc>
              <a:spcBef>
                <a:spcPts val="0"/>
              </a:spcBef>
            </a:pPr>
            <a:r>
              <a:rPr lang="en-GB" dirty="0"/>
              <a:t>Important to ensure that managers have the skills and confidence needed to intervene in, and resolve, issues at an early stage </a:t>
            </a:r>
          </a:p>
          <a:p>
            <a:pPr marL="0" indent="0">
              <a:lnSpc>
                <a:spcPct val="100000"/>
              </a:lnSpc>
              <a:spcBef>
                <a:spcPts val="0"/>
              </a:spcBef>
              <a:buNone/>
            </a:pPr>
            <a:endParaRPr lang="en-GB" dirty="0"/>
          </a:p>
        </p:txBody>
      </p:sp>
    </p:spTree>
    <p:extLst>
      <p:ext uri="{BB962C8B-B14F-4D97-AF65-F5344CB8AC3E}">
        <p14:creationId xmlns:p14="http://schemas.microsoft.com/office/powerpoint/2010/main" val="15223383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Disciplinary procedures – key principles (1)</a:t>
            </a:r>
          </a:p>
        </p:txBody>
      </p:sp>
      <p:sp>
        <p:nvSpPr>
          <p:cNvPr id="3" name="Content Placeholder 2"/>
          <p:cNvSpPr>
            <a:spLocks noGrp="1"/>
          </p:cNvSpPr>
          <p:nvPr>
            <p:ph idx="1"/>
          </p:nvPr>
        </p:nvSpPr>
        <p:spPr>
          <a:xfrm>
            <a:off x="616927" y="1494890"/>
            <a:ext cx="7886700" cy="4679018"/>
          </a:xfrm>
        </p:spPr>
        <p:txBody>
          <a:bodyPr/>
          <a:lstStyle/>
          <a:p>
            <a:pPr lvl="0">
              <a:lnSpc>
                <a:spcPct val="100000"/>
              </a:lnSpc>
              <a:spcBef>
                <a:spcPts val="0"/>
              </a:spcBef>
            </a:pPr>
            <a:r>
              <a:rPr lang="en-GB" dirty="0"/>
              <a:t>Ensure matters will be dealt with without undue delay</a:t>
            </a:r>
          </a:p>
          <a:p>
            <a:pPr lvl="0">
              <a:lnSpc>
                <a:spcPct val="100000"/>
              </a:lnSpc>
              <a:spcBef>
                <a:spcPts val="0"/>
              </a:spcBef>
            </a:pPr>
            <a:r>
              <a:rPr lang="en-GB" dirty="0"/>
              <a:t>Provide for confidentiality</a:t>
            </a:r>
          </a:p>
          <a:p>
            <a:pPr lvl="0">
              <a:lnSpc>
                <a:spcPct val="100000"/>
              </a:lnSpc>
              <a:spcBef>
                <a:spcPts val="0"/>
              </a:spcBef>
            </a:pPr>
            <a:r>
              <a:rPr lang="en-GB" dirty="0"/>
              <a:t>Indicate the disciplinary actions which may be taken</a:t>
            </a:r>
          </a:p>
          <a:p>
            <a:pPr lvl="0">
              <a:lnSpc>
                <a:spcPct val="100000"/>
              </a:lnSpc>
              <a:spcBef>
                <a:spcPts val="0"/>
              </a:spcBef>
            </a:pPr>
            <a:r>
              <a:rPr lang="en-GB" dirty="0"/>
              <a:t>Specify the levels of management which have the authority to take disciplinary action</a:t>
            </a:r>
          </a:p>
          <a:p>
            <a:pPr lvl="0">
              <a:lnSpc>
                <a:spcPct val="100000"/>
              </a:lnSpc>
              <a:spcBef>
                <a:spcPts val="0"/>
              </a:spcBef>
            </a:pPr>
            <a:r>
              <a:rPr lang="en-GB" dirty="0"/>
              <a:t>Provide for workers to be informed of the complaints and evidence against them </a:t>
            </a:r>
          </a:p>
          <a:p>
            <a:pPr lvl="0">
              <a:lnSpc>
                <a:spcPct val="100000"/>
              </a:lnSpc>
              <a:spcBef>
                <a:spcPts val="0"/>
              </a:spcBef>
            </a:pPr>
            <a:r>
              <a:rPr lang="en-GB" dirty="0"/>
              <a:t>Workers should have adequate time to prepare their response</a:t>
            </a:r>
          </a:p>
          <a:p>
            <a:pPr lvl="0">
              <a:lnSpc>
                <a:spcPct val="100000"/>
              </a:lnSpc>
              <a:spcBef>
                <a:spcPts val="0"/>
              </a:spcBef>
            </a:pPr>
            <a:r>
              <a:rPr lang="en-GB" dirty="0"/>
              <a:t>Make sure that workers have an opportunity to state their case before decisions are reached</a:t>
            </a:r>
          </a:p>
        </p:txBody>
      </p:sp>
    </p:spTree>
    <p:extLst>
      <p:ext uri="{BB962C8B-B14F-4D97-AF65-F5344CB8AC3E}">
        <p14:creationId xmlns:p14="http://schemas.microsoft.com/office/powerpoint/2010/main" val="2105950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Disciplinary procedures – key principles (2)</a:t>
            </a:r>
          </a:p>
        </p:txBody>
      </p:sp>
      <p:sp>
        <p:nvSpPr>
          <p:cNvPr id="3" name="Content Placeholder 2"/>
          <p:cNvSpPr>
            <a:spLocks noGrp="1"/>
          </p:cNvSpPr>
          <p:nvPr>
            <p:ph idx="1"/>
          </p:nvPr>
        </p:nvSpPr>
        <p:spPr>
          <a:xfrm>
            <a:off x="616927" y="1638728"/>
            <a:ext cx="7886700" cy="4535180"/>
          </a:xfrm>
        </p:spPr>
        <p:txBody>
          <a:bodyPr/>
          <a:lstStyle/>
          <a:p>
            <a:pPr lvl="0">
              <a:lnSpc>
                <a:spcPct val="100000"/>
              </a:lnSpc>
              <a:spcBef>
                <a:spcPts val="0"/>
              </a:spcBef>
            </a:pPr>
            <a:r>
              <a:rPr lang="en-GB" dirty="0"/>
              <a:t>Provide workers with the right to be accompanied</a:t>
            </a:r>
          </a:p>
          <a:p>
            <a:pPr lvl="0">
              <a:lnSpc>
                <a:spcPct val="100000"/>
              </a:lnSpc>
              <a:spcBef>
                <a:spcPts val="0"/>
              </a:spcBef>
            </a:pPr>
            <a:r>
              <a:rPr lang="en-GB" dirty="0"/>
              <a:t>Except for gross misconduct, no worker should be  dismissed for a first breach of discipline</a:t>
            </a:r>
          </a:p>
          <a:p>
            <a:pPr lvl="0">
              <a:lnSpc>
                <a:spcPct val="100000"/>
              </a:lnSpc>
              <a:spcBef>
                <a:spcPts val="0"/>
              </a:spcBef>
            </a:pPr>
            <a:r>
              <a:rPr lang="en-GB" dirty="0"/>
              <a:t>Ensure that disciplinary action is not taken until the case has been carefully investigated</a:t>
            </a:r>
          </a:p>
          <a:p>
            <a:pPr lvl="0">
              <a:lnSpc>
                <a:spcPct val="100000"/>
              </a:lnSpc>
              <a:spcBef>
                <a:spcPts val="0"/>
              </a:spcBef>
            </a:pPr>
            <a:r>
              <a:rPr lang="en-GB" dirty="0"/>
              <a:t>Make sure that workers are given an explanation for any penalty imposed and (where relevant) the improvements required to avoid further disciplinary action</a:t>
            </a:r>
          </a:p>
          <a:p>
            <a:pPr>
              <a:lnSpc>
                <a:spcPct val="100000"/>
              </a:lnSpc>
              <a:spcBef>
                <a:spcPts val="0"/>
              </a:spcBef>
            </a:pPr>
            <a:r>
              <a:rPr lang="en-GB" dirty="0"/>
              <a:t>Provide a right of appeal – normally to a more senior manager – and specify the procedure to be followed.</a:t>
            </a:r>
          </a:p>
        </p:txBody>
      </p:sp>
    </p:spTree>
    <p:extLst>
      <p:ext uri="{BB962C8B-B14F-4D97-AF65-F5344CB8AC3E}">
        <p14:creationId xmlns:p14="http://schemas.microsoft.com/office/powerpoint/2010/main" val="2065404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Discipline and the law</a:t>
            </a:r>
          </a:p>
        </p:txBody>
      </p:sp>
      <p:sp>
        <p:nvSpPr>
          <p:cNvPr id="3" name="Content Placeholder 2"/>
          <p:cNvSpPr>
            <a:spLocks noGrp="1"/>
          </p:cNvSpPr>
          <p:nvPr>
            <p:ph idx="1"/>
          </p:nvPr>
        </p:nvSpPr>
        <p:spPr/>
        <p:txBody>
          <a:bodyPr>
            <a:normAutofit lnSpcReduction="10000"/>
          </a:bodyPr>
          <a:lstStyle/>
          <a:p>
            <a:r>
              <a:rPr lang="en-GB" dirty="0"/>
              <a:t>All employees have a right to request accompaniment at a disciplinary hearing</a:t>
            </a:r>
          </a:p>
          <a:p>
            <a:pPr lvl="1"/>
            <a:r>
              <a:rPr lang="en-GB" dirty="0"/>
              <a:t>Can be a work colleague or a union representative</a:t>
            </a:r>
          </a:p>
          <a:p>
            <a:pPr lvl="1"/>
            <a:r>
              <a:rPr lang="en-GB" dirty="0"/>
              <a:t>The companion cannot answer questions on behalf of the employee</a:t>
            </a:r>
          </a:p>
          <a:p>
            <a:r>
              <a:rPr lang="en-GB" dirty="0"/>
              <a:t>ACAS Code of Practice on Disciplinary and Grievance Procedures 2009</a:t>
            </a:r>
          </a:p>
          <a:p>
            <a:pPr lvl="1"/>
            <a:r>
              <a:rPr lang="en-GB" dirty="0"/>
              <a:t>Sets out good practice and key elements of procedural fairness</a:t>
            </a:r>
          </a:p>
          <a:p>
            <a:pPr lvl="1"/>
            <a:r>
              <a:rPr lang="en-GB" dirty="0"/>
              <a:t>Unreasonable failure to follow the Code can result in compensation being increased/reduced by up to 25%</a:t>
            </a:r>
          </a:p>
          <a:p>
            <a:r>
              <a:rPr lang="en-GB" dirty="0"/>
              <a:t>Failure to follow a fair procedure in accordance with the principles of natural justice can result in a dismissal being found to be unfair</a:t>
            </a:r>
          </a:p>
        </p:txBody>
      </p:sp>
    </p:spTree>
    <p:extLst>
      <p:ext uri="{BB962C8B-B14F-4D97-AF65-F5344CB8AC3E}">
        <p14:creationId xmlns:p14="http://schemas.microsoft.com/office/powerpoint/2010/main" val="3639628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elements of procedural fairness</a:t>
            </a:r>
          </a:p>
        </p:txBody>
      </p:sp>
      <p:sp>
        <p:nvSpPr>
          <p:cNvPr id="3" name="Content Placeholder 2"/>
          <p:cNvSpPr>
            <a:spLocks noGrp="1"/>
          </p:cNvSpPr>
          <p:nvPr>
            <p:ph idx="1"/>
          </p:nvPr>
        </p:nvSpPr>
        <p:spPr>
          <a:xfrm>
            <a:off x="628650" y="1148862"/>
            <a:ext cx="7886700" cy="5071938"/>
          </a:xfrm>
        </p:spPr>
        <p:txBody>
          <a:bodyPr/>
          <a:lstStyle/>
          <a:p>
            <a:r>
              <a:rPr lang="en-GB" dirty="0"/>
              <a:t>There should be a reasonable investigation into the facts</a:t>
            </a:r>
          </a:p>
          <a:p>
            <a:r>
              <a:rPr lang="en-GB" dirty="0"/>
              <a:t>The employee should be aware of the allegations and the evidence against them</a:t>
            </a:r>
          </a:p>
          <a:p>
            <a:r>
              <a:rPr lang="en-GB" dirty="0"/>
              <a:t>The employee should know what the possible outcome may be</a:t>
            </a:r>
          </a:p>
          <a:p>
            <a:r>
              <a:rPr lang="en-GB" dirty="0"/>
              <a:t>The employee should have a chance to respond</a:t>
            </a:r>
          </a:p>
          <a:p>
            <a:r>
              <a:rPr lang="en-GB" dirty="0"/>
              <a:t>The employee should have access to representation (accompaniment)</a:t>
            </a:r>
          </a:p>
          <a:p>
            <a:r>
              <a:rPr lang="en-GB" dirty="0"/>
              <a:t>The manager taking the decision should not have conducted the investigation</a:t>
            </a:r>
          </a:p>
          <a:p>
            <a:r>
              <a:rPr lang="en-GB" dirty="0"/>
              <a:t>The employee should have the right to appeal</a:t>
            </a:r>
          </a:p>
        </p:txBody>
      </p:sp>
    </p:spTree>
    <p:extLst>
      <p:ext uri="{BB962C8B-B14F-4D97-AF65-F5344CB8AC3E}">
        <p14:creationId xmlns:p14="http://schemas.microsoft.com/office/powerpoint/2010/main" val="1636804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28650" y="1"/>
            <a:ext cx="7886700" cy="1465384"/>
          </a:xfrm>
        </p:spPr>
        <p:txBody>
          <a:bodyPr/>
          <a:lstStyle/>
          <a:p>
            <a:pPr eaLnBrk="1" hangingPunct="1"/>
            <a:r>
              <a:rPr lang="en-GB" dirty="0">
                <a:solidFill>
                  <a:srgbClr val="660066"/>
                </a:solidFill>
              </a:rPr>
              <a:t>Considering disciplinary action</a:t>
            </a:r>
          </a:p>
        </p:txBody>
      </p:sp>
      <p:sp>
        <p:nvSpPr>
          <p:cNvPr id="8195" name="Rectangle 3"/>
          <p:cNvSpPr>
            <a:spLocks noGrp="1" noChangeArrowheads="1"/>
          </p:cNvSpPr>
          <p:nvPr>
            <p:ph type="body" idx="1"/>
          </p:nvPr>
        </p:nvSpPr>
        <p:spPr>
          <a:xfrm>
            <a:off x="457200" y="1412776"/>
            <a:ext cx="8229600" cy="4713387"/>
          </a:xfrm>
        </p:spPr>
        <p:txBody>
          <a:bodyPr>
            <a:normAutofit lnSpcReduction="10000"/>
          </a:bodyPr>
          <a:lstStyle/>
          <a:p>
            <a:pPr eaLnBrk="1" hangingPunct="1">
              <a:lnSpc>
                <a:spcPct val="100000"/>
              </a:lnSpc>
              <a:spcBef>
                <a:spcPts val="0"/>
              </a:spcBef>
            </a:pPr>
            <a:r>
              <a:rPr lang="en-GB" dirty="0"/>
              <a:t>Assess the situation – consider broader implications</a:t>
            </a:r>
          </a:p>
          <a:p>
            <a:pPr eaLnBrk="1" hangingPunct="1">
              <a:lnSpc>
                <a:spcPct val="100000"/>
              </a:lnSpc>
              <a:spcBef>
                <a:spcPts val="0"/>
              </a:spcBef>
            </a:pPr>
            <a:r>
              <a:rPr lang="en-GB" dirty="0"/>
              <a:t>Can the issue be resolved informally?</a:t>
            </a:r>
          </a:p>
          <a:p>
            <a:pPr eaLnBrk="1" hangingPunct="1">
              <a:lnSpc>
                <a:spcPct val="100000"/>
              </a:lnSpc>
              <a:spcBef>
                <a:spcPts val="0"/>
              </a:spcBef>
            </a:pPr>
            <a:r>
              <a:rPr lang="en-GB" dirty="0"/>
              <a:t>It may be useful to conduct an informal fact find</a:t>
            </a:r>
          </a:p>
          <a:p>
            <a:pPr eaLnBrk="1" hangingPunct="1">
              <a:lnSpc>
                <a:spcPct val="100000"/>
              </a:lnSpc>
              <a:spcBef>
                <a:spcPts val="0"/>
              </a:spcBef>
            </a:pPr>
            <a:r>
              <a:rPr lang="en-GB" dirty="0"/>
              <a:t>If an informal resolution is appropriate, a ‘difficult conversation’ will be necessary</a:t>
            </a:r>
          </a:p>
          <a:p>
            <a:pPr eaLnBrk="1" hangingPunct="1">
              <a:lnSpc>
                <a:spcPct val="100000"/>
              </a:lnSpc>
              <a:spcBef>
                <a:spcPts val="0"/>
              </a:spcBef>
            </a:pPr>
            <a:r>
              <a:rPr lang="en-GB" dirty="0"/>
              <a:t>Conducting a difficult conversation</a:t>
            </a:r>
          </a:p>
          <a:p>
            <a:pPr lvl="1">
              <a:lnSpc>
                <a:spcPct val="100000"/>
              </a:lnSpc>
              <a:spcBef>
                <a:spcPts val="0"/>
              </a:spcBef>
            </a:pPr>
            <a:r>
              <a:rPr lang="en-GB" sz="2200" i="1" dirty="0"/>
              <a:t>Prepare</a:t>
            </a:r>
          </a:p>
          <a:p>
            <a:pPr lvl="2">
              <a:lnSpc>
                <a:spcPct val="100000"/>
              </a:lnSpc>
              <a:spcBef>
                <a:spcPts val="0"/>
              </a:spcBef>
            </a:pPr>
            <a:r>
              <a:rPr lang="en-GB" dirty="0"/>
              <a:t>Think about where you want to get to and write out a plan</a:t>
            </a:r>
          </a:p>
          <a:p>
            <a:pPr lvl="1">
              <a:lnSpc>
                <a:spcPct val="100000"/>
              </a:lnSpc>
              <a:spcBef>
                <a:spcPts val="0"/>
              </a:spcBef>
            </a:pPr>
            <a:r>
              <a:rPr lang="en-GB" sz="2200" i="1" dirty="0"/>
              <a:t>Start the meeting</a:t>
            </a:r>
          </a:p>
          <a:p>
            <a:pPr lvl="2">
              <a:lnSpc>
                <a:spcPct val="100000"/>
              </a:lnSpc>
              <a:spcBef>
                <a:spcPts val="0"/>
              </a:spcBef>
            </a:pPr>
            <a:r>
              <a:rPr lang="en-GB" dirty="0"/>
              <a:t>Focus on the issue and not the person</a:t>
            </a:r>
          </a:p>
          <a:p>
            <a:pPr lvl="1">
              <a:lnSpc>
                <a:spcPct val="100000"/>
              </a:lnSpc>
              <a:spcBef>
                <a:spcPts val="0"/>
              </a:spcBef>
            </a:pPr>
            <a:r>
              <a:rPr lang="en-GB" sz="2200" i="1" dirty="0"/>
              <a:t>Outline the issue</a:t>
            </a:r>
          </a:p>
          <a:p>
            <a:pPr lvl="2">
              <a:lnSpc>
                <a:spcPct val="100000"/>
              </a:lnSpc>
              <a:spcBef>
                <a:spcPts val="0"/>
              </a:spcBef>
            </a:pPr>
            <a:r>
              <a:rPr lang="en-GB" dirty="0"/>
              <a:t>Be as specific as possible – ask for their perspective</a:t>
            </a:r>
          </a:p>
          <a:p>
            <a:pPr lvl="1">
              <a:lnSpc>
                <a:spcPct val="100000"/>
              </a:lnSpc>
              <a:spcBef>
                <a:spcPts val="0"/>
              </a:spcBef>
            </a:pPr>
            <a:r>
              <a:rPr lang="en-GB" sz="2200" i="1" dirty="0"/>
              <a:t>Develop a resolution</a:t>
            </a:r>
          </a:p>
          <a:p>
            <a:pPr lvl="2">
              <a:lnSpc>
                <a:spcPct val="100000"/>
              </a:lnSpc>
              <a:spcBef>
                <a:spcPts val="0"/>
              </a:spcBef>
            </a:pPr>
            <a:r>
              <a:rPr lang="en-GB" dirty="0"/>
              <a:t>Focus on the future</a:t>
            </a:r>
          </a:p>
          <a:p>
            <a:pPr eaLnBrk="1" hangingPunct="1">
              <a:lnSpc>
                <a:spcPct val="100000"/>
              </a:lnSpc>
              <a:spcBef>
                <a:spcPts val="0"/>
              </a:spcBef>
            </a:pPr>
            <a:endParaRPr lang="en-GB" dirty="0"/>
          </a:p>
          <a:p>
            <a:pPr eaLnBrk="1" hangingPunct="1">
              <a:lnSpc>
                <a:spcPct val="100000"/>
              </a:lnSpc>
              <a:spcBef>
                <a:spcPts val="0"/>
              </a:spcBef>
            </a:pPr>
            <a:endParaRPr lang="en-GB" dirty="0"/>
          </a:p>
        </p:txBody>
      </p:sp>
    </p:spTree>
    <p:extLst>
      <p:ext uri="{BB962C8B-B14F-4D97-AF65-F5344CB8AC3E}">
        <p14:creationId xmlns:p14="http://schemas.microsoft.com/office/powerpoint/2010/main" val="1196503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Managing poor performance</a:t>
            </a:r>
          </a:p>
        </p:txBody>
      </p:sp>
      <p:sp>
        <p:nvSpPr>
          <p:cNvPr id="3" name="Content Placeholder 2"/>
          <p:cNvSpPr>
            <a:spLocks noGrp="1"/>
          </p:cNvSpPr>
          <p:nvPr>
            <p:ph idx="1"/>
          </p:nvPr>
        </p:nvSpPr>
        <p:spPr>
          <a:xfrm>
            <a:off x="628650" y="1148862"/>
            <a:ext cx="7886700" cy="5071938"/>
          </a:xfrm>
        </p:spPr>
        <p:txBody>
          <a:bodyPr>
            <a:normAutofit/>
          </a:bodyPr>
          <a:lstStyle/>
          <a:p>
            <a:r>
              <a:rPr lang="en-GB" sz="2400" dirty="0"/>
              <a:t>Confident and competent line managers are critical to managing poor performance effectively</a:t>
            </a:r>
          </a:p>
          <a:p>
            <a:r>
              <a:rPr lang="en-GB" sz="2400" dirty="0"/>
              <a:t>Formal procedures should be a last resort</a:t>
            </a:r>
          </a:p>
          <a:p>
            <a:r>
              <a:rPr lang="en-GB" sz="2400" dirty="0"/>
              <a:t>Regular review of performance and structured appraisals will help to identify and resolve problems</a:t>
            </a:r>
          </a:p>
          <a:p>
            <a:r>
              <a:rPr lang="en-GB" sz="2400" dirty="0"/>
              <a:t>The emphasis should be on improving performance and repairing the employment relationship </a:t>
            </a:r>
          </a:p>
          <a:p>
            <a:r>
              <a:rPr lang="en-GB" sz="2400" dirty="0"/>
              <a:t>Expectations must be made clear – any required improvements and time-frame for review should be made explicit</a:t>
            </a:r>
          </a:p>
          <a:p>
            <a:r>
              <a:rPr lang="en-GB" sz="2400" dirty="0"/>
              <a:t>Specialist capability procedures are often more effective than disciplinary procedures in managing poor performance</a:t>
            </a:r>
          </a:p>
          <a:p>
            <a:endParaRPr lang="en-GB" dirty="0"/>
          </a:p>
        </p:txBody>
      </p:sp>
    </p:spTree>
    <p:extLst>
      <p:ext uri="{BB962C8B-B14F-4D97-AF65-F5344CB8AC3E}">
        <p14:creationId xmlns:p14="http://schemas.microsoft.com/office/powerpoint/2010/main" val="3849086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Formal disciplinary processes</a:t>
            </a:r>
          </a:p>
        </p:txBody>
      </p:sp>
      <p:sp>
        <p:nvSpPr>
          <p:cNvPr id="3" name="Content Placeholder 2"/>
          <p:cNvSpPr>
            <a:spLocks noGrp="1"/>
          </p:cNvSpPr>
          <p:nvPr>
            <p:ph idx="1"/>
          </p:nvPr>
        </p:nvSpPr>
        <p:spPr/>
        <p:txBody>
          <a:bodyPr>
            <a:noAutofit/>
          </a:bodyPr>
          <a:lstStyle/>
          <a:p>
            <a:pPr>
              <a:lnSpc>
                <a:spcPct val="100000"/>
              </a:lnSpc>
              <a:spcBef>
                <a:spcPts val="0"/>
              </a:spcBef>
            </a:pPr>
            <a:r>
              <a:rPr lang="en-GB" dirty="0"/>
              <a:t>Timely and thorough investigation</a:t>
            </a:r>
          </a:p>
          <a:p>
            <a:pPr lvl="1">
              <a:lnSpc>
                <a:spcPct val="100000"/>
              </a:lnSpc>
              <a:spcBef>
                <a:spcPts val="0"/>
              </a:spcBef>
            </a:pPr>
            <a:r>
              <a:rPr lang="en-GB" dirty="0"/>
              <a:t>Impartiality of investigator – ensure separation between investigation and decision</a:t>
            </a:r>
          </a:p>
          <a:p>
            <a:pPr lvl="1">
              <a:lnSpc>
                <a:spcPct val="100000"/>
              </a:lnSpc>
              <a:spcBef>
                <a:spcPts val="0"/>
              </a:spcBef>
            </a:pPr>
            <a:r>
              <a:rPr lang="en-GB" dirty="0"/>
              <a:t>Interview relevant witnesses</a:t>
            </a:r>
          </a:p>
          <a:p>
            <a:pPr lvl="1">
              <a:lnSpc>
                <a:spcPct val="100000"/>
              </a:lnSpc>
              <a:spcBef>
                <a:spcPts val="0"/>
              </a:spcBef>
            </a:pPr>
            <a:r>
              <a:rPr lang="en-GB" dirty="0"/>
              <a:t>Keep written record of findings</a:t>
            </a:r>
          </a:p>
          <a:p>
            <a:pPr>
              <a:lnSpc>
                <a:spcPct val="100000"/>
              </a:lnSpc>
              <a:spcBef>
                <a:spcPts val="0"/>
              </a:spcBef>
            </a:pPr>
            <a:r>
              <a:rPr lang="en-GB" dirty="0"/>
              <a:t>In cases of serious misconduct, consider suspension on full pay</a:t>
            </a:r>
          </a:p>
          <a:p>
            <a:pPr lvl="1">
              <a:lnSpc>
                <a:spcPct val="100000"/>
              </a:lnSpc>
              <a:spcBef>
                <a:spcPts val="0"/>
              </a:spcBef>
            </a:pPr>
            <a:r>
              <a:rPr lang="en-GB" dirty="0"/>
              <a:t>Consider suspension very carefully</a:t>
            </a:r>
          </a:p>
          <a:p>
            <a:pPr lvl="1">
              <a:lnSpc>
                <a:spcPct val="100000"/>
              </a:lnSpc>
              <a:spcBef>
                <a:spcPts val="0"/>
              </a:spcBef>
            </a:pPr>
            <a:r>
              <a:rPr lang="en-GB" dirty="0"/>
              <a:t>Only suspend where absolutely necessary</a:t>
            </a:r>
          </a:p>
          <a:p>
            <a:pPr>
              <a:lnSpc>
                <a:spcPct val="100000"/>
              </a:lnSpc>
              <a:spcBef>
                <a:spcPts val="0"/>
              </a:spcBef>
            </a:pPr>
            <a:r>
              <a:rPr lang="en-GB" dirty="0"/>
              <a:t>Decide whether a disciplinary hearing is necessary </a:t>
            </a:r>
          </a:p>
        </p:txBody>
      </p:sp>
    </p:spTree>
    <p:extLst>
      <p:ext uri="{BB962C8B-B14F-4D97-AF65-F5344CB8AC3E}">
        <p14:creationId xmlns:p14="http://schemas.microsoft.com/office/powerpoint/2010/main" val="27043890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disciplinary process</a:t>
            </a:r>
          </a:p>
        </p:txBody>
      </p:sp>
      <p:sp>
        <p:nvSpPr>
          <p:cNvPr id="3" name="Content Placeholder 2"/>
          <p:cNvSpPr>
            <a:spLocks noGrp="1"/>
          </p:cNvSpPr>
          <p:nvPr>
            <p:ph idx="1"/>
          </p:nvPr>
        </p:nvSpPr>
        <p:spPr/>
        <p:txBody>
          <a:bodyPr>
            <a:noAutofit/>
          </a:bodyPr>
          <a:lstStyle/>
          <a:p>
            <a:pPr>
              <a:lnSpc>
                <a:spcPct val="100000"/>
              </a:lnSpc>
              <a:spcBef>
                <a:spcPts val="0"/>
              </a:spcBef>
            </a:pPr>
            <a:r>
              <a:rPr lang="en-GB" dirty="0"/>
              <a:t>The disciplinary process</a:t>
            </a:r>
          </a:p>
          <a:p>
            <a:pPr lvl="1">
              <a:lnSpc>
                <a:spcPct val="100000"/>
              </a:lnSpc>
              <a:spcBef>
                <a:spcPts val="0"/>
              </a:spcBef>
            </a:pPr>
            <a:r>
              <a:rPr lang="en-GB" dirty="0"/>
              <a:t>Informal stage</a:t>
            </a:r>
          </a:p>
          <a:p>
            <a:pPr lvl="1">
              <a:lnSpc>
                <a:spcPct val="100000"/>
              </a:lnSpc>
              <a:spcBef>
                <a:spcPts val="0"/>
              </a:spcBef>
            </a:pPr>
            <a:r>
              <a:rPr lang="en-GB" dirty="0"/>
              <a:t>Written warning</a:t>
            </a:r>
          </a:p>
          <a:p>
            <a:pPr lvl="1">
              <a:lnSpc>
                <a:spcPct val="100000"/>
              </a:lnSpc>
              <a:spcBef>
                <a:spcPts val="0"/>
              </a:spcBef>
            </a:pPr>
            <a:r>
              <a:rPr lang="en-GB" dirty="0"/>
              <a:t>Final written warning</a:t>
            </a:r>
          </a:p>
          <a:p>
            <a:pPr lvl="1">
              <a:lnSpc>
                <a:spcPct val="100000"/>
              </a:lnSpc>
              <a:spcBef>
                <a:spcPts val="0"/>
              </a:spcBef>
            </a:pPr>
            <a:r>
              <a:rPr lang="en-GB" dirty="0"/>
              <a:t>Dismissal</a:t>
            </a:r>
          </a:p>
          <a:p>
            <a:pPr>
              <a:lnSpc>
                <a:spcPct val="100000"/>
              </a:lnSpc>
              <a:spcBef>
                <a:spcPts val="0"/>
              </a:spcBef>
            </a:pPr>
            <a:r>
              <a:rPr lang="en-GB" dirty="0"/>
              <a:t>Warnings can:</a:t>
            </a:r>
          </a:p>
          <a:p>
            <a:pPr lvl="1">
              <a:lnSpc>
                <a:spcPct val="100000"/>
              </a:lnSpc>
              <a:spcBef>
                <a:spcPts val="0"/>
              </a:spcBef>
            </a:pPr>
            <a:r>
              <a:rPr lang="en-GB" dirty="0"/>
              <a:t>help to improve behaviour and conduct</a:t>
            </a:r>
          </a:p>
          <a:p>
            <a:pPr lvl="1">
              <a:lnSpc>
                <a:spcPct val="100000"/>
              </a:lnSpc>
              <a:spcBef>
                <a:spcPts val="0"/>
              </a:spcBef>
            </a:pPr>
            <a:r>
              <a:rPr lang="en-GB" dirty="0"/>
              <a:t>set standards  </a:t>
            </a:r>
          </a:p>
          <a:p>
            <a:pPr>
              <a:lnSpc>
                <a:spcPct val="100000"/>
              </a:lnSpc>
              <a:spcBef>
                <a:spcPts val="0"/>
              </a:spcBef>
            </a:pPr>
            <a:r>
              <a:rPr lang="en-GB" dirty="0"/>
              <a:t>Use warnings constructively and not punitively</a:t>
            </a:r>
          </a:p>
          <a:p>
            <a:pPr lvl="1">
              <a:lnSpc>
                <a:spcPct val="100000"/>
              </a:lnSpc>
              <a:spcBef>
                <a:spcPts val="0"/>
              </a:spcBef>
            </a:pPr>
            <a:r>
              <a:rPr lang="en-GB" dirty="0"/>
              <a:t>Explore need for help and development</a:t>
            </a:r>
          </a:p>
          <a:p>
            <a:pPr lvl="1">
              <a:lnSpc>
                <a:spcPct val="100000"/>
              </a:lnSpc>
              <a:spcBef>
                <a:spcPts val="0"/>
              </a:spcBef>
            </a:pPr>
            <a:r>
              <a:rPr lang="en-GB" dirty="0"/>
              <a:t>Warning should have a defined ‘life’</a:t>
            </a:r>
          </a:p>
          <a:p>
            <a:pPr lvl="1">
              <a:lnSpc>
                <a:spcPct val="100000"/>
              </a:lnSpc>
              <a:spcBef>
                <a:spcPts val="0"/>
              </a:spcBef>
            </a:pPr>
            <a:r>
              <a:rPr lang="en-GB" dirty="0"/>
              <a:t>Level should reflect seriousness of the issue</a:t>
            </a:r>
          </a:p>
          <a:p>
            <a:pPr lvl="1">
              <a:lnSpc>
                <a:spcPct val="100000"/>
              </a:lnSpc>
              <a:spcBef>
                <a:spcPts val="0"/>
              </a:spcBef>
            </a:pPr>
            <a:r>
              <a:rPr lang="en-GB" dirty="0"/>
              <a:t>Required improvements and potential consequences should be made clear</a:t>
            </a:r>
          </a:p>
        </p:txBody>
      </p:sp>
    </p:spTree>
    <p:extLst>
      <p:ext uri="{BB962C8B-B14F-4D97-AF65-F5344CB8AC3E}">
        <p14:creationId xmlns:p14="http://schemas.microsoft.com/office/powerpoint/2010/main" val="18354167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28650" y="0"/>
            <a:ext cx="7886700" cy="1441937"/>
          </a:xfrm>
        </p:spPr>
        <p:txBody>
          <a:bodyPr/>
          <a:lstStyle/>
          <a:p>
            <a:pPr eaLnBrk="1" hangingPunct="1"/>
            <a:r>
              <a:rPr lang="en-GB" dirty="0">
                <a:solidFill>
                  <a:srgbClr val="660066"/>
                </a:solidFill>
              </a:rPr>
              <a:t>Disciplinary Hearings - Preparation</a:t>
            </a:r>
          </a:p>
        </p:txBody>
      </p:sp>
      <p:sp>
        <p:nvSpPr>
          <p:cNvPr id="9219" name="Rectangle 3"/>
          <p:cNvSpPr>
            <a:spLocks noGrp="1" noChangeArrowheads="1"/>
          </p:cNvSpPr>
          <p:nvPr>
            <p:ph type="body" idx="1"/>
          </p:nvPr>
        </p:nvSpPr>
        <p:spPr>
          <a:xfrm>
            <a:off x="251520" y="1484784"/>
            <a:ext cx="8663880" cy="4968404"/>
          </a:xfrm>
        </p:spPr>
        <p:txBody>
          <a:bodyPr/>
          <a:lstStyle/>
          <a:p>
            <a:pPr>
              <a:lnSpc>
                <a:spcPct val="90000"/>
              </a:lnSpc>
            </a:pPr>
            <a:r>
              <a:rPr lang="en-GB" dirty="0">
                <a:solidFill>
                  <a:schemeClr val="tx1"/>
                </a:solidFill>
              </a:rPr>
              <a:t>Consider who will conduct the hearing</a:t>
            </a:r>
          </a:p>
          <a:p>
            <a:pPr lvl="1">
              <a:lnSpc>
                <a:spcPct val="90000"/>
              </a:lnSpc>
            </a:pPr>
            <a:r>
              <a:rPr lang="en-GB" dirty="0">
                <a:solidFill>
                  <a:schemeClr val="tx1"/>
                </a:solidFill>
              </a:rPr>
              <a:t>Separation from investigation</a:t>
            </a:r>
          </a:p>
          <a:p>
            <a:pPr lvl="1">
              <a:lnSpc>
                <a:spcPct val="90000"/>
              </a:lnSpc>
            </a:pPr>
            <a:r>
              <a:rPr lang="en-GB" dirty="0">
                <a:solidFill>
                  <a:schemeClr val="tx1"/>
                </a:solidFill>
              </a:rPr>
              <a:t>Need for advice/</a:t>
            </a:r>
            <a:r>
              <a:rPr lang="en-GB" dirty="0" err="1">
                <a:solidFill>
                  <a:schemeClr val="tx1"/>
                </a:solidFill>
              </a:rPr>
              <a:t>notetaking</a:t>
            </a:r>
            <a:endParaRPr lang="en-GB" dirty="0">
              <a:solidFill>
                <a:schemeClr val="tx1"/>
              </a:solidFill>
            </a:endParaRPr>
          </a:p>
          <a:p>
            <a:pPr marL="342900" lvl="1" indent="-342900">
              <a:lnSpc>
                <a:spcPct val="90000"/>
              </a:lnSpc>
              <a:buFont typeface="Arial" pitchFamily="34" charset="0"/>
              <a:buChar char="•"/>
            </a:pPr>
            <a:r>
              <a:rPr lang="en-GB" sz="2500" dirty="0">
                <a:solidFill>
                  <a:schemeClr val="tx1"/>
                </a:solidFill>
              </a:rPr>
              <a:t>Invite employee to hearing in writing</a:t>
            </a:r>
          </a:p>
          <a:p>
            <a:pPr marL="742950" lvl="2" indent="-342900">
              <a:lnSpc>
                <a:spcPct val="90000"/>
              </a:lnSpc>
            </a:pPr>
            <a:r>
              <a:rPr lang="en-GB" dirty="0">
                <a:solidFill>
                  <a:schemeClr val="tx1"/>
                </a:solidFill>
              </a:rPr>
              <a:t>Date, time and venue – reasonable time to prepare</a:t>
            </a:r>
          </a:p>
          <a:p>
            <a:pPr marL="742950" lvl="2" indent="-342900">
              <a:lnSpc>
                <a:spcPct val="90000"/>
              </a:lnSpc>
            </a:pPr>
            <a:r>
              <a:rPr lang="en-GB" dirty="0">
                <a:solidFill>
                  <a:schemeClr val="tx1"/>
                </a:solidFill>
              </a:rPr>
              <a:t>Set out details of allegation and potential outcomes</a:t>
            </a:r>
          </a:p>
          <a:p>
            <a:pPr marL="742950" lvl="2" indent="-342900">
              <a:lnSpc>
                <a:spcPct val="90000"/>
              </a:lnSpc>
            </a:pPr>
            <a:r>
              <a:rPr lang="en-GB" dirty="0">
                <a:solidFill>
                  <a:schemeClr val="tx1"/>
                </a:solidFill>
              </a:rPr>
              <a:t>Enclose relevant evidence</a:t>
            </a:r>
          </a:p>
          <a:p>
            <a:pPr marL="742950" lvl="2" indent="-342900">
              <a:lnSpc>
                <a:spcPct val="90000"/>
              </a:lnSpc>
            </a:pPr>
            <a:r>
              <a:rPr lang="en-GB" dirty="0">
                <a:solidFill>
                  <a:schemeClr val="tx1"/>
                </a:solidFill>
              </a:rPr>
              <a:t>Remind of right to accompaniment</a:t>
            </a:r>
          </a:p>
          <a:p>
            <a:pPr marL="342900" lvl="1" indent="-342900">
              <a:lnSpc>
                <a:spcPct val="90000"/>
              </a:lnSpc>
              <a:buFont typeface="Arial" pitchFamily="34" charset="0"/>
              <a:buChar char="•"/>
            </a:pPr>
            <a:r>
              <a:rPr lang="en-GB" sz="2500" dirty="0">
                <a:solidFill>
                  <a:schemeClr val="tx1"/>
                </a:solidFill>
              </a:rPr>
              <a:t>If the employee requests the opportunity to call or question witnesses this should be arranged</a:t>
            </a:r>
          </a:p>
          <a:p>
            <a:pPr lvl="1">
              <a:lnSpc>
                <a:spcPct val="80000"/>
              </a:lnSpc>
              <a:buFont typeface="Arial" panose="020B0604020202020204" pitchFamily="34" charset="0"/>
              <a:buChar char="•"/>
            </a:pPr>
            <a:endParaRPr lang="en-GB" sz="3200" dirty="0"/>
          </a:p>
        </p:txBody>
      </p:sp>
    </p:spTree>
    <p:extLst>
      <p:ext uri="{BB962C8B-B14F-4D97-AF65-F5344CB8AC3E}">
        <p14:creationId xmlns:p14="http://schemas.microsoft.com/office/powerpoint/2010/main" val="1838613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28650" y="0"/>
            <a:ext cx="7886700" cy="1395045"/>
          </a:xfrm>
        </p:spPr>
        <p:txBody>
          <a:bodyPr/>
          <a:lstStyle/>
          <a:p>
            <a:pPr eaLnBrk="1" hangingPunct="1"/>
            <a:r>
              <a:rPr lang="en-GB" dirty="0">
                <a:solidFill>
                  <a:srgbClr val="660066"/>
                </a:solidFill>
              </a:rPr>
              <a:t>Disciplinary Hearings - Conduct</a:t>
            </a:r>
          </a:p>
        </p:txBody>
      </p:sp>
      <p:sp>
        <p:nvSpPr>
          <p:cNvPr id="10243" name="Rectangle 3"/>
          <p:cNvSpPr>
            <a:spLocks noGrp="1" noChangeArrowheads="1"/>
          </p:cNvSpPr>
          <p:nvPr>
            <p:ph type="body" idx="1"/>
          </p:nvPr>
        </p:nvSpPr>
        <p:spPr/>
        <p:txBody>
          <a:bodyPr>
            <a:normAutofit/>
          </a:bodyPr>
          <a:lstStyle/>
          <a:p>
            <a:pPr eaLnBrk="1" hangingPunct="1">
              <a:lnSpc>
                <a:spcPct val="90000"/>
              </a:lnSpc>
            </a:pPr>
            <a:r>
              <a:rPr lang="en-GB" dirty="0"/>
              <a:t>Introductions and explanation of process</a:t>
            </a:r>
          </a:p>
          <a:p>
            <a:pPr lvl="1"/>
            <a:r>
              <a:rPr lang="en-GB" dirty="0"/>
              <a:t>If the employee is not accompanied, check their awareness of their right to accompaniment</a:t>
            </a:r>
          </a:p>
          <a:p>
            <a:pPr lvl="1"/>
            <a:r>
              <a:rPr lang="en-GB" dirty="0"/>
              <a:t>Ensure the companion is aware of their role</a:t>
            </a:r>
          </a:p>
          <a:p>
            <a:pPr eaLnBrk="1" hangingPunct="1">
              <a:lnSpc>
                <a:spcPct val="90000"/>
              </a:lnSpc>
            </a:pPr>
            <a:r>
              <a:rPr lang="en-GB" dirty="0"/>
              <a:t>Set out allegations and evidence</a:t>
            </a:r>
          </a:p>
          <a:p>
            <a:pPr eaLnBrk="1" hangingPunct="1">
              <a:lnSpc>
                <a:spcPct val="90000"/>
              </a:lnSpc>
            </a:pPr>
            <a:r>
              <a:rPr lang="en-GB" dirty="0"/>
              <a:t>Allow employee to respond</a:t>
            </a:r>
          </a:p>
          <a:p>
            <a:pPr eaLnBrk="1" hangingPunct="1">
              <a:lnSpc>
                <a:spcPct val="90000"/>
              </a:lnSpc>
            </a:pPr>
            <a:r>
              <a:rPr lang="en-GB" dirty="0"/>
              <a:t>Clarify issues and probe for mitigating factors</a:t>
            </a:r>
          </a:p>
          <a:p>
            <a:pPr eaLnBrk="1" hangingPunct="1">
              <a:lnSpc>
                <a:spcPct val="90000"/>
              </a:lnSpc>
            </a:pPr>
            <a:r>
              <a:rPr lang="en-GB" dirty="0"/>
              <a:t>Question any witnesses – allow employee or their companion to ask questions</a:t>
            </a:r>
          </a:p>
          <a:p>
            <a:pPr eaLnBrk="1" hangingPunct="1">
              <a:lnSpc>
                <a:spcPct val="90000"/>
              </a:lnSpc>
            </a:pPr>
            <a:r>
              <a:rPr lang="en-GB" dirty="0"/>
              <a:t>Adjourn to consider the decision</a:t>
            </a:r>
          </a:p>
        </p:txBody>
      </p:sp>
    </p:spTree>
    <p:extLst>
      <p:ext uri="{BB962C8B-B14F-4D97-AF65-F5344CB8AC3E}">
        <p14:creationId xmlns:p14="http://schemas.microsoft.com/office/powerpoint/2010/main" val="24789219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28650" y="0"/>
            <a:ext cx="7886700" cy="1500553"/>
          </a:xfrm>
        </p:spPr>
        <p:txBody>
          <a:bodyPr/>
          <a:lstStyle/>
          <a:p>
            <a:pPr eaLnBrk="1" hangingPunct="1"/>
            <a:r>
              <a:rPr lang="en-GB" dirty="0">
                <a:solidFill>
                  <a:srgbClr val="660066"/>
                </a:solidFill>
              </a:rPr>
              <a:t>Making the decision</a:t>
            </a:r>
          </a:p>
        </p:txBody>
      </p:sp>
      <p:sp>
        <p:nvSpPr>
          <p:cNvPr id="10243" name="Rectangle 3"/>
          <p:cNvSpPr>
            <a:spLocks noGrp="1" noChangeArrowheads="1"/>
          </p:cNvSpPr>
          <p:nvPr>
            <p:ph type="body" idx="1"/>
          </p:nvPr>
        </p:nvSpPr>
        <p:spPr/>
        <p:txBody>
          <a:bodyPr>
            <a:normAutofit/>
          </a:bodyPr>
          <a:lstStyle/>
          <a:p>
            <a:pPr eaLnBrk="1" hangingPunct="1">
              <a:lnSpc>
                <a:spcPct val="90000"/>
              </a:lnSpc>
            </a:pPr>
            <a:r>
              <a:rPr lang="en-GB" dirty="0">
                <a:solidFill>
                  <a:schemeClr val="tx1">
                    <a:lumMod val="65000"/>
                    <a:lumOff val="35000"/>
                  </a:schemeClr>
                </a:solidFill>
              </a:rPr>
              <a:t>Take time to consider all the evidence</a:t>
            </a:r>
          </a:p>
          <a:p>
            <a:pPr eaLnBrk="1" hangingPunct="1">
              <a:lnSpc>
                <a:spcPct val="90000"/>
              </a:lnSpc>
            </a:pPr>
            <a:r>
              <a:rPr lang="en-GB" dirty="0">
                <a:solidFill>
                  <a:schemeClr val="tx1">
                    <a:lumMod val="65000"/>
                    <a:lumOff val="35000"/>
                  </a:schemeClr>
                </a:solidFill>
              </a:rPr>
              <a:t>Examine mitigating factors and the record of employee</a:t>
            </a:r>
          </a:p>
          <a:p>
            <a:pPr eaLnBrk="1" hangingPunct="1">
              <a:lnSpc>
                <a:spcPct val="90000"/>
              </a:lnSpc>
            </a:pPr>
            <a:r>
              <a:rPr lang="en-GB" dirty="0">
                <a:solidFill>
                  <a:schemeClr val="tx1">
                    <a:lumMod val="65000"/>
                    <a:lumOff val="35000"/>
                  </a:schemeClr>
                </a:solidFill>
              </a:rPr>
              <a:t>Consider alternatives to dismissal</a:t>
            </a:r>
          </a:p>
          <a:p>
            <a:pPr eaLnBrk="1" hangingPunct="1">
              <a:lnSpc>
                <a:spcPct val="90000"/>
              </a:lnSpc>
            </a:pPr>
            <a:r>
              <a:rPr lang="en-GB" dirty="0">
                <a:solidFill>
                  <a:schemeClr val="tx1">
                    <a:lumMod val="65000"/>
                    <a:lumOff val="35000"/>
                  </a:schemeClr>
                </a:solidFill>
              </a:rPr>
              <a:t>Inform the employee of the decision and confirm in writing</a:t>
            </a:r>
          </a:p>
          <a:p>
            <a:pPr eaLnBrk="1" hangingPunct="1">
              <a:lnSpc>
                <a:spcPct val="90000"/>
              </a:lnSpc>
            </a:pPr>
            <a:r>
              <a:rPr lang="en-GB" dirty="0">
                <a:solidFill>
                  <a:schemeClr val="tx1">
                    <a:lumMod val="65000"/>
                    <a:lumOff val="35000"/>
                  </a:schemeClr>
                </a:solidFill>
              </a:rPr>
              <a:t>Offer them the right to appeal the decision</a:t>
            </a:r>
          </a:p>
          <a:p>
            <a:pPr eaLnBrk="1" hangingPunct="1">
              <a:lnSpc>
                <a:spcPct val="90000"/>
              </a:lnSpc>
            </a:pPr>
            <a:r>
              <a:rPr lang="en-GB" dirty="0">
                <a:solidFill>
                  <a:schemeClr val="tx1">
                    <a:lumMod val="65000"/>
                    <a:lumOff val="35000"/>
                  </a:schemeClr>
                </a:solidFill>
              </a:rPr>
              <a:t>Review the implications of the decision and consider whether any further action is needed</a:t>
            </a:r>
          </a:p>
          <a:p>
            <a:pPr eaLnBrk="1" hangingPunct="1">
              <a:lnSpc>
                <a:spcPct val="90000"/>
              </a:lnSpc>
            </a:pPr>
            <a:r>
              <a:rPr lang="en-GB" dirty="0">
                <a:solidFill>
                  <a:schemeClr val="tx1">
                    <a:lumMod val="65000"/>
                    <a:lumOff val="35000"/>
                  </a:schemeClr>
                </a:solidFill>
              </a:rPr>
              <a:t>Review the effectiveness of the process and procedure </a:t>
            </a:r>
          </a:p>
        </p:txBody>
      </p:sp>
    </p:spTree>
    <p:extLst>
      <p:ext uri="{BB962C8B-B14F-4D97-AF65-F5344CB8AC3E}">
        <p14:creationId xmlns:p14="http://schemas.microsoft.com/office/powerpoint/2010/main" val="27595695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a:xfrm>
            <a:off x="605204" y="1263009"/>
            <a:ext cx="7886700" cy="4899176"/>
          </a:xfrm>
        </p:spPr>
        <p:txBody>
          <a:bodyPr/>
          <a:lstStyle/>
          <a:p>
            <a:r>
              <a:rPr lang="en-GB" dirty="0"/>
              <a:t>Where possible, issues related to conduct and performance can be dealt with at an early stage</a:t>
            </a:r>
          </a:p>
          <a:p>
            <a:r>
              <a:rPr lang="en-GB" dirty="0"/>
              <a:t>Employment relations professionals have an important role to play in giving line managers the skills to have difficult conversations with staff</a:t>
            </a:r>
          </a:p>
          <a:p>
            <a:r>
              <a:rPr lang="en-GB" dirty="0"/>
              <a:t>Good relationships with representatives can also be helpful in identifying and resolving problems</a:t>
            </a:r>
          </a:p>
          <a:p>
            <a:r>
              <a:rPr lang="en-GB" dirty="0"/>
              <a:t>If disciplinary action is inevitable, fair and consistent procedures should be implemented</a:t>
            </a:r>
          </a:p>
          <a:p>
            <a:r>
              <a:rPr lang="en-GB" dirty="0"/>
              <a:t>This ensures legal compliance but also underpins organisational justice and maintaining trust and commitment.</a:t>
            </a:r>
          </a:p>
          <a:p>
            <a:endParaRPr lang="en-GB" dirty="0"/>
          </a:p>
        </p:txBody>
      </p:sp>
    </p:spTree>
    <p:extLst>
      <p:ext uri="{BB962C8B-B14F-4D97-AF65-F5344CB8AC3E}">
        <p14:creationId xmlns:p14="http://schemas.microsoft.com/office/powerpoint/2010/main" val="16053304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28650" y="0"/>
            <a:ext cx="7886700" cy="1453661"/>
          </a:xfrm>
        </p:spPr>
        <p:txBody>
          <a:bodyPr/>
          <a:lstStyle/>
          <a:p>
            <a:pPr eaLnBrk="1" hangingPunct="1"/>
            <a:r>
              <a:rPr lang="en-GB" dirty="0">
                <a:solidFill>
                  <a:srgbClr val="660066"/>
                </a:solidFill>
              </a:rPr>
              <a:t>References and further reading</a:t>
            </a:r>
          </a:p>
        </p:txBody>
      </p:sp>
      <p:sp>
        <p:nvSpPr>
          <p:cNvPr id="11267" name="Rectangle 3"/>
          <p:cNvSpPr>
            <a:spLocks noGrp="1" noChangeArrowheads="1"/>
          </p:cNvSpPr>
          <p:nvPr>
            <p:ph type="body" idx="1"/>
          </p:nvPr>
        </p:nvSpPr>
        <p:spPr>
          <a:xfrm>
            <a:off x="628650" y="1441938"/>
            <a:ext cx="7886700" cy="4778862"/>
          </a:xfrm>
        </p:spPr>
        <p:txBody>
          <a:bodyPr>
            <a:normAutofit fontScale="25000" lnSpcReduction="20000"/>
          </a:bodyPr>
          <a:lstStyle/>
          <a:p>
            <a:pPr>
              <a:lnSpc>
                <a:spcPct val="120000"/>
              </a:lnSpc>
            </a:pPr>
            <a:r>
              <a:rPr lang="en-GB" sz="8000" dirty="0" err="1"/>
              <a:t>Acas</a:t>
            </a:r>
            <a:r>
              <a:rPr lang="en-GB" sz="8000" dirty="0"/>
              <a:t> (2019) Discipline and grievances at work: the </a:t>
            </a:r>
            <a:r>
              <a:rPr lang="en-GB" sz="8000" dirty="0" err="1"/>
              <a:t>Acas</a:t>
            </a:r>
            <a:r>
              <a:rPr lang="en-GB" sz="8000" dirty="0"/>
              <a:t> guide. Available from: </a:t>
            </a:r>
            <a:r>
              <a:rPr lang="en-GB" sz="8000" u="sng" dirty="0">
                <a:hlinkClick r:id="rId3"/>
              </a:rPr>
              <a:t>https://www.acas.org.uk/media/1043/Discipline-and-grievances-at-work-The-Acas-guide/pdf/DG_Guide_Feb_2019.pdf</a:t>
            </a:r>
            <a:endParaRPr lang="en-GB" sz="8000" dirty="0"/>
          </a:p>
          <a:p>
            <a:pPr>
              <a:lnSpc>
                <a:spcPct val="120000"/>
              </a:lnSpc>
            </a:pPr>
            <a:r>
              <a:rPr lang="en-GB" sz="8000" dirty="0" err="1"/>
              <a:t>Acas</a:t>
            </a:r>
            <a:r>
              <a:rPr lang="en-GB" sz="8000" dirty="0"/>
              <a:t> (2015) Code of practice on discipline and grievance procedures. Available from: </a:t>
            </a:r>
            <a:r>
              <a:rPr lang="en-GB" sz="8000" u="sng" dirty="0">
                <a:hlinkClick r:id="rId4"/>
              </a:rPr>
              <a:t>https://www.acas.org.uk/media/1047/Acas-Code-of-Practice-on-Discipline-and-Grievance/pdf/Acas_Code_of_Practice_on_Discipline_and_Grievance.PDF</a:t>
            </a:r>
            <a:endParaRPr lang="en-GB" sz="8000" dirty="0"/>
          </a:p>
          <a:p>
            <a:pPr>
              <a:lnSpc>
                <a:spcPct val="120000"/>
              </a:lnSpc>
            </a:pPr>
            <a:r>
              <a:rPr lang="en-GB" sz="8000" dirty="0"/>
              <a:t>Lewis, D. and </a:t>
            </a:r>
            <a:r>
              <a:rPr lang="en-GB" sz="8000" dirty="0" err="1"/>
              <a:t>Sargeant</a:t>
            </a:r>
            <a:r>
              <a:rPr lang="en-GB" sz="8000" dirty="0"/>
              <a:t>, M. (2019) </a:t>
            </a:r>
            <a:r>
              <a:rPr lang="en-GB" sz="8000" i="1" dirty="0"/>
              <a:t>Employment Law: The Essentials</a:t>
            </a:r>
            <a:r>
              <a:rPr lang="en-GB" sz="8000" dirty="0"/>
              <a:t>, 15th edition, CIPD-Kogan Page, London.</a:t>
            </a:r>
          </a:p>
          <a:p>
            <a:endParaRPr lang="en-GB" dirty="0"/>
          </a:p>
        </p:txBody>
      </p:sp>
    </p:spTree>
    <p:extLst>
      <p:ext uri="{BB962C8B-B14F-4D97-AF65-F5344CB8AC3E}">
        <p14:creationId xmlns:p14="http://schemas.microsoft.com/office/powerpoint/2010/main" val="8125224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28650" y="0"/>
            <a:ext cx="7886700" cy="1453661"/>
          </a:xfrm>
        </p:spPr>
        <p:txBody>
          <a:bodyPr/>
          <a:lstStyle/>
          <a:p>
            <a:pPr eaLnBrk="1" hangingPunct="1"/>
            <a:r>
              <a:rPr lang="en-GB" dirty="0">
                <a:solidFill>
                  <a:srgbClr val="660066"/>
                </a:solidFill>
              </a:rPr>
              <a:t>References and further reading</a:t>
            </a:r>
          </a:p>
        </p:txBody>
      </p:sp>
      <p:sp>
        <p:nvSpPr>
          <p:cNvPr id="11267" name="Rectangle 3"/>
          <p:cNvSpPr>
            <a:spLocks noGrp="1" noChangeArrowheads="1"/>
          </p:cNvSpPr>
          <p:nvPr>
            <p:ph type="body" idx="1"/>
          </p:nvPr>
        </p:nvSpPr>
        <p:spPr>
          <a:xfrm>
            <a:off x="628650" y="1441938"/>
            <a:ext cx="7886700" cy="4778862"/>
          </a:xfrm>
        </p:spPr>
        <p:txBody>
          <a:bodyPr>
            <a:normAutofit fontScale="25000" lnSpcReduction="20000"/>
          </a:bodyPr>
          <a:lstStyle/>
          <a:p>
            <a:pPr>
              <a:lnSpc>
                <a:spcPct val="120000"/>
              </a:lnSpc>
            </a:pPr>
            <a:r>
              <a:rPr lang="en-GB" sz="8000" dirty="0"/>
              <a:t>Purcell, J. (2012) ‘The Management of Employment Rights’ in Dickens, L. (2012) </a:t>
            </a:r>
            <a:r>
              <a:rPr lang="en-GB" sz="8000" i="1" dirty="0"/>
              <a:t>Making Employment Rights Effective: issues of enforcement and compliance</a:t>
            </a:r>
            <a:r>
              <a:rPr lang="en-GB" sz="8000" dirty="0"/>
              <a:t>. Oxford: Hart Publishing. </a:t>
            </a:r>
          </a:p>
          <a:p>
            <a:pPr>
              <a:lnSpc>
                <a:spcPct val="120000"/>
              </a:lnSpc>
            </a:pPr>
            <a:r>
              <a:rPr lang="en-GB" sz="8000" dirty="0"/>
              <a:t>Saundry, R Adam, D Ashman, I Forde, C Wibberley, G and Wright, S (2016) Managing individual conflict in the contemporary British workplace, </a:t>
            </a:r>
            <a:r>
              <a:rPr lang="en-GB" sz="8000" dirty="0" err="1"/>
              <a:t>Acas</a:t>
            </a:r>
            <a:r>
              <a:rPr lang="en-GB" sz="8000" dirty="0"/>
              <a:t> Research Papers, 02/16.</a:t>
            </a:r>
          </a:p>
          <a:p>
            <a:pPr>
              <a:lnSpc>
                <a:spcPct val="120000"/>
              </a:lnSpc>
            </a:pPr>
            <a:r>
              <a:rPr lang="en-GB" sz="8000" dirty="0"/>
              <a:t>Saundry, R Jones, C and </a:t>
            </a:r>
            <a:r>
              <a:rPr lang="en-GB" sz="8000" dirty="0" err="1"/>
              <a:t>Antcliff</a:t>
            </a:r>
            <a:r>
              <a:rPr lang="en-GB" sz="8000" dirty="0"/>
              <a:t>, V (2011) Discipline, representation and dispute resolution – exploring the role of trade unions and employee companions in workplace discipline, Industrial Relations Journal, </a:t>
            </a:r>
            <a:r>
              <a:rPr lang="en-GB" sz="8000" b="1" dirty="0"/>
              <a:t>42</a:t>
            </a:r>
            <a:r>
              <a:rPr lang="en-GB" sz="8000" dirty="0"/>
              <a:t>(2), pp 195-211.</a:t>
            </a:r>
          </a:p>
          <a:p>
            <a:endParaRPr lang="en-GB" dirty="0"/>
          </a:p>
        </p:txBody>
      </p:sp>
    </p:spTree>
    <p:extLst>
      <p:ext uri="{BB962C8B-B14F-4D97-AF65-F5344CB8AC3E}">
        <p14:creationId xmlns:p14="http://schemas.microsoft.com/office/powerpoint/2010/main" val="3001679015"/>
      </p:ext>
    </p:extLst>
  </p:cSld>
  <p:clrMapOvr>
    <a:masterClrMapping/>
  </p:clrMapOvr>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4F59197CE9A8C45A1FAF68A847A3CD6" ma:contentTypeVersion="1" ma:contentTypeDescription="Create a new document." ma:contentTypeScope="" ma:versionID="780e2b60fa495ae40af9fdb10f929f77">
  <xsd:schema xmlns:xsd="http://www.w3.org/2001/XMLSchema" xmlns:xs="http://www.w3.org/2001/XMLSchema" xmlns:p="http://schemas.microsoft.com/office/2006/metadata/properties" xmlns:ns1="http://schemas.microsoft.com/sharepoint/v3" targetNamespace="http://schemas.microsoft.com/office/2006/metadata/properties" ma:root="true" ma:fieldsID="18eccab7e06c40e5fe83bf06182e4b5b"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27A83033-A5AE-4B9F-97A2-2D79935AC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06179DC-3C21-44D2-B100-8673DD450874}">
  <ds:schemaRefs>
    <ds:schemaRef ds:uri="http://schemas.microsoft.com/sharepoint/v3/contenttype/forms"/>
  </ds:schemaRefs>
</ds:datastoreItem>
</file>

<file path=customXml/itemProps3.xml><?xml version="1.0" encoding="utf-8"?>
<ds:datastoreItem xmlns:ds="http://schemas.openxmlformats.org/officeDocument/2006/customXml" ds:itemID="{501A996E-8F35-4EE5-A18E-4DB6ABEAD384}">
  <ds:schemaRefs>
    <ds:schemaRef ds:uri="http://schemas.microsoft.com/sharepoint/v3"/>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www.w3.org/XML/1998/namespace"/>
    <ds:schemaRef ds:uri="http://purl.org/dc/elements/1.1/"/>
    <ds:schemaRef ds:uri="http://purl.org/dc/dcmityp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Theme</Template>
  <TotalTime>2066</TotalTime>
  <Words>3553</Words>
  <Application>Microsoft Office PowerPoint</Application>
  <PresentationFormat>On-screen Show (4:3)</PresentationFormat>
  <Paragraphs>210</Paragraphs>
  <Slides>20</Slides>
  <Notes>15</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20</vt:i4>
      </vt:variant>
    </vt:vector>
  </HeadingPairs>
  <TitlesOfParts>
    <vt:vector size="27" baseType="lpstr">
      <vt:lpstr>Arial</vt:lpstr>
      <vt:lpstr>Calibri</vt:lpstr>
      <vt:lpstr>Times New Roman</vt:lpstr>
      <vt:lpstr>CIPD WhiteDottedPattern</vt:lpstr>
      <vt:lpstr>CIPD PurpleDottedPattern</vt:lpstr>
      <vt:lpstr>CIPD SlateDottedPattern</vt:lpstr>
      <vt:lpstr>CIPD WhitePlain</vt:lpstr>
      <vt:lpstr>CIPD Level 7 Managing Employment Relations</vt:lpstr>
      <vt:lpstr>Managing Employment Relations, 7e  Chapter 10  Workplace Discipline</vt:lpstr>
      <vt:lpstr>Session outline</vt:lpstr>
      <vt:lpstr>Learning outcomes</vt:lpstr>
      <vt:lpstr>Key considerations </vt:lpstr>
      <vt:lpstr>Early intervention and improvement</vt:lpstr>
      <vt:lpstr>Disciplinary procedures – key principles (1)</vt:lpstr>
      <vt:lpstr>Disciplinary procedures – key principles (2)</vt:lpstr>
      <vt:lpstr>Discipline and the law</vt:lpstr>
      <vt:lpstr>Key elements of procedural fairness</vt:lpstr>
      <vt:lpstr>Considering disciplinary action</vt:lpstr>
      <vt:lpstr>Managing poor performance</vt:lpstr>
      <vt:lpstr>Formal disciplinary processes</vt:lpstr>
      <vt:lpstr>The disciplinary process</vt:lpstr>
      <vt:lpstr>Disciplinary Hearings - Preparation</vt:lpstr>
      <vt:lpstr>Disciplinary Hearings - Conduct</vt:lpstr>
      <vt:lpstr>Making the decision</vt:lpstr>
      <vt:lpstr>Conclusion</vt:lpstr>
      <vt:lpstr>References and further reading</vt:lpstr>
      <vt:lpstr>References and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Martina Becikova</dc:creator>
  <cp:lastModifiedBy>Deborah Rees</cp:lastModifiedBy>
  <cp:revision>72</cp:revision>
  <cp:lastPrinted>2015-01-15T17:29:00Z</cp:lastPrinted>
  <dcterms:created xsi:type="dcterms:W3CDTF">2014-12-02T11:31:52Z</dcterms:created>
  <dcterms:modified xsi:type="dcterms:W3CDTF">2020-08-18T11:42:57Z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0x01010024F59197CE9A8C45A1FAF68A847A3CD6</vt:lpwstr>
  </property>
</Properties>
</file>