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1.jpeg" ContentType="image/jpe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00" name="Shape 100"/>
          <p:cNvSpPr/>
          <p:nvPr>
            <p:ph type="sldImg"/>
          </p:nvPr>
        </p:nvSpPr>
        <p:spPr>
          <a:xfrm>
            <a:off x="1143000" y="685800"/>
            <a:ext cx="4572000" cy="3429000"/>
          </a:xfrm>
          <a:prstGeom prst="rect">
            <a:avLst/>
          </a:prstGeom>
        </p:spPr>
        <p:txBody>
          <a:bodyPr/>
          <a:lstStyle/>
          <a:p>
            <a:pPr/>
          </a:p>
        </p:txBody>
      </p:sp>
      <p:sp>
        <p:nvSpPr>
          <p:cNvPr id="101" name="Shape 10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3" name="Shape 123"/>
          <p:cNvSpPr/>
          <p:nvPr>
            <p:ph type="sldImg"/>
          </p:nvPr>
        </p:nvSpPr>
        <p:spPr>
          <a:prstGeom prst="rect">
            <a:avLst/>
          </a:prstGeom>
        </p:spPr>
        <p:txBody>
          <a:bodyPr/>
          <a:lstStyle/>
          <a:p>
            <a:pPr/>
          </a:p>
        </p:txBody>
      </p:sp>
      <p:sp>
        <p:nvSpPr>
          <p:cNvPr id="124" name="Shape 124"/>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Shape 129"/>
          <p:cNvSpPr/>
          <p:nvPr>
            <p:ph type="sldImg"/>
          </p:nvPr>
        </p:nvSpPr>
        <p:spPr>
          <a:prstGeom prst="rect">
            <a:avLst/>
          </a:prstGeom>
        </p:spPr>
        <p:txBody>
          <a:bodyPr/>
          <a:lstStyle/>
          <a:p>
            <a:pPr/>
          </a:p>
        </p:txBody>
      </p:sp>
      <p:sp>
        <p:nvSpPr>
          <p:cNvPr id="130" name="Shape 130"/>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Shape 137"/>
          <p:cNvSpPr/>
          <p:nvPr>
            <p:ph type="sldImg"/>
          </p:nvPr>
        </p:nvSpPr>
        <p:spPr>
          <a:prstGeom prst="rect">
            <a:avLst/>
          </a:prstGeom>
        </p:spPr>
        <p:txBody>
          <a:bodyPr/>
          <a:lstStyle/>
          <a:p>
            <a:pPr/>
          </a:p>
        </p:txBody>
      </p:sp>
      <p:sp>
        <p:nvSpPr>
          <p:cNvPr id="138" name="Shape 138"/>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Shape 161"/>
          <p:cNvSpPr/>
          <p:nvPr>
            <p:ph type="sldImg"/>
          </p:nvPr>
        </p:nvSpPr>
        <p:spPr>
          <a:prstGeom prst="rect">
            <a:avLst/>
          </a:prstGeom>
        </p:spPr>
        <p:txBody>
          <a:bodyPr/>
          <a:lstStyle/>
          <a:p>
            <a:pPr/>
          </a:p>
        </p:txBody>
      </p:sp>
      <p:sp>
        <p:nvSpPr>
          <p:cNvPr id="162" name="Shape 162"/>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Shape 202"/>
          <p:cNvSpPr/>
          <p:nvPr>
            <p:ph type="sldImg"/>
          </p:nvPr>
        </p:nvSpPr>
        <p:spPr>
          <a:prstGeom prst="rect">
            <a:avLst/>
          </a:prstGeom>
        </p:spPr>
        <p:txBody>
          <a:bodyPr/>
          <a:lstStyle/>
          <a:p>
            <a:pPr/>
          </a:p>
        </p:txBody>
      </p:sp>
      <p:sp>
        <p:nvSpPr>
          <p:cNvPr id="203" name="Shape 203"/>
          <p:cNvSpPr/>
          <p:nvPr>
            <p:ph type="body" sz="quarter" idx="1"/>
          </p:nvPr>
        </p:nvSpPr>
        <p:spPr>
          <a:prstGeom prst="rect">
            <a:avLst/>
          </a:prstGeom>
        </p:spPr>
        <p:txBody>
          <a:bodyPr/>
          <a:lstStyle/>
          <a:p>
            <a:pPr/>
            <a:r>
              <a:t>Engagement to literature : </a:t>
            </a:r>
            <a:r>
              <a:rPr b="1">
                <a:solidFill>
                  <a:srgbClr val="202124"/>
                </a:solidFill>
                <a:latin typeface="Arial"/>
                <a:ea typeface="Arial"/>
                <a:cs typeface="Arial"/>
                <a:sym typeface="Arial"/>
              </a:rPr>
              <a:t>explore different ways of seeing the world</a:t>
            </a:r>
            <a:r>
              <a:t>.</a:t>
            </a:r>
          </a:p>
          <a:p>
            <a:pPr/>
            <a:r>
              <a:t>2. : </a:t>
            </a:r>
            <a:r>
              <a:rPr b="1">
                <a:solidFill>
                  <a:srgbClr val="202124"/>
                </a:solidFill>
                <a:latin typeface="Arial"/>
                <a:ea typeface="Arial"/>
                <a:cs typeface="Arial"/>
                <a:sym typeface="Arial"/>
              </a:rPr>
              <a:t>demonstrate perspective by seeing the big picture and recognising different points of view</a:t>
            </a:r>
            <a:endParaRPr b="1">
              <a:solidFill>
                <a:srgbClr val="202124"/>
              </a:solidFill>
              <a:latin typeface="Arial"/>
              <a:ea typeface="Arial"/>
              <a:cs typeface="Arial"/>
              <a:sym typeface="Arial"/>
            </a:endParaRPr>
          </a:p>
          <a:p>
            <a:pPr>
              <a:defRPr b="1">
                <a:solidFill>
                  <a:srgbClr val="202124"/>
                </a:solidFill>
                <a:latin typeface="Arial"/>
                <a:ea typeface="Arial"/>
                <a:cs typeface="Arial"/>
                <a:sym typeface="Arial"/>
              </a:defRPr>
            </a:pPr>
            <a:r>
              <a:t>3: Focus and concentrate on task and do not go off topic</a:t>
            </a:r>
          </a:p>
          <a:p>
            <a:pPr>
              <a:defRPr b="1">
                <a:solidFill>
                  <a:srgbClr val="202124"/>
                </a:solidFill>
                <a:latin typeface="Arial"/>
                <a:ea typeface="Arial"/>
                <a:cs typeface="Arial"/>
                <a:sym typeface="Arial"/>
              </a:defRPr>
            </a:pPr>
            <a:r>
              <a:t>4: Research, organisational and writing skills </a:t>
            </a:r>
          </a:p>
          <a:p>
            <a:pPr>
              <a:defRPr b="1">
                <a:solidFill>
                  <a:srgbClr val="202124"/>
                </a:solidFill>
                <a:latin typeface="Arial"/>
                <a:ea typeface="Arial"/>
                <a:cs typeface="Arial"/>
                <a:sym typeface="Arial"/>
              </a:defRPr>
            </a:pPr>
            <a:r>
              <a:t>5: the skills that you use in every job, no matter the title or the field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Shape 210"/>
          <p:cNvSpPr/>
          <p:nvPr>
            <p:ph type="sldImg"/>
          </p:nvPr>
        </p:nvSpPr>
        <p:spPr>
          <a:prstGeom prst="rect">
            <a:avLst/>
          </a:prstGeom>
        </p:spPr>
        <p:txBody>
          <a:bodyPr/>
          <a:lstStyle/>
          <a:p>
            <a:pPr/>
          </a:p>
        </p:txBody>
      </p:sp>
      <p:sp>
        <p:nvSpPr>
          <p:cNvPr id="211" name="Shape 211"/>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9" name="Shape 219"/>
          <p:cNvSpPr/>
          <p:nvPr>
            <p:ph type="sldImg"/>
          </p:nvPr>
        </p:nvSpPr>
        <p:spPr>
          <a:prstGeom prst="rect">
            <a:avLst/>
          </a:prstGeom>
        </p:spPr>
        <p:txBody>
          <a:bodyPr/>
          <a:lstStyle/>
          <a:p>
            <a:pPr/>
          </a:p>
        </p:txBody>
      </p:sp>
      <p:sp>
        <p:nvSpPr>
          <p:cNvPr id="220" name="Shape 220"/>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1" name="Shape 241"/>
          <p:cNvSpPr/>
          <p:nvPr>
            <p:ph type="sldImg"/>
          </p:nvPr>
        </p:nvSpPr>
        <p:spPr>
          <a:prstGeom prst="rect">
            <a:avLst/>
          </a:prstGeom>
        </p:spPr>
        <p:txBody>
          <a:bodyPr/>
          <a:lstStyle/>
          <a:p>
            <a:pPr/>
          </a:p>
        </p:txBody>
      </p:sp>
      <p:sp>
        <p:nvSpPr>
          <p:cNvPr id="242" name="Shape 242"/>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9" name="Shape 259"/>
          <p:cNvSpPr/>
          <p:nvPr>
            <p:ph type="sldImg"/>
          </p:nvPr>
        </p:nvSpPr>
        <p:spPr>
          <a:prstGeom prst="rect">
            <a:avLst/>
          </a:prstGeom>
        </p:spPr>
        <p:txBody>
          <a:bodyPr/>
          <a:lstStyle/>
          <a:p>
            <a:pPr/>
          </a:p>
        </p:txBody>
      </p:sp>
      <p:sp>
        <p:nvSpPr>
          <p:cNvPr id="260" name="Shape 260"/>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7" name="Shape 277"/>
          <p:cNvSpPr/>
          <p:nvPr>
            <p:ph type="sldImg"/>
          </p:nvPr>
        </p:nvSpPr>
        <p:spPr>
          <a:prstGeom prst="rect">
            <a:avLst/>
          </a:prstGeom>
        </p:spPr>
        <p:txBody>
          <a:bodyPr/>
          <a:lstStyle/>
          <a:p>
            <a:pPr/>
          </a:p>
        </p:txBody>
      </p:sp>
      <p:sp>
        <p:nvSpPr>
          <p:cNvPr id="278" name="Shape 278"/>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6" name="Shape 286"/>
          <p:cNvSpPr/>
          <p:nvPr>
            <p:ph type="sldImg"/>
          </p:nvPr>
        </p:nvSpPr>
        <p:spPr>
          <a:prstGeom prst="rect">
            <a:avLst/>
          </a:prstGeom>
        </p:spPr>
        <p:txBody>
          <a:bodyPr/>
          <a:lstStyle/>
          <a:p>
            <a:pPr/>
          </a:p>
        </p:txBody>
      </p:sp>
      <p:sp>
        <p:nvSpPr>
          <p:cNvPr id="287" name="Shape 287"/>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5" name="Shape 295"/>
          <p:cNvSpPr/>
          <p:nvPr>
            <p:ph type="sldImg"/>
          </p:nvPr>
        </p:nvSpPr>
        <p:spPr>
          <a:prstGeom prst="rect">
            <a:avLst/>
          </a:prstGeom>
        </p:spPr>
        <p:txBody>
          <a:bodyPr/>
          <a:lstStyle/>
          <a:p>
            <a:pPr/>
          </a:p>
        </p:txBody>
      </p:sp>
      <p:sp>
        <p:nvSpPr>
          <p:cNvPr id="296" name="Shape 296"/>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3" name="Shape 313"/>
          <p:cNvSpPr/>
          <p:nvPr>
            <p:ph type="sldImg"/>
          </p:nvPr>
        </p:nvSpPr>
        <p:spPr>
          <a:prstGeom prst="rect">
            <a:avLst/>
          </a:prstGeom>
        </p:spPr>
        <p:txBody>
          <a:bodyPr/>
          <a:lstStyle/>
          <a:p>
            <a:pPr/>
          </a:p>
        </p:txBody>
      </p:sp>
      <p:sp>
        <p:nvSpPr>
          <p:cNvPr id="314" name="Shape 314"/>
          <p:cNvSpPr/>
          <p:nvPr>
            <p:ph type="body" sz="quarter" idx="1"/>
          </p:nvPr>
        </p:nvSpPr>
        <p:spPr>
          <a:prstGeom prst="rect">
            <a:avLst/>
          </a:prstGeom>
        </p:spPr>
        <p:txBody>
          <a:bodyPr/>
          <a:lstStyle/>
          <a:p>
            <a:pPr/>
            <a:r>
              <a:t>Try and do your research and see if they best fit to your culture of choice.</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标题文本"/>
          <p:cNvSpPr txBox="1"/>
          <p:nvPr>
            <p:ph type="title"/>
          </p:nvPr>
        </p:nvSpPr>
        <p:spPr>
          <a:xfrm>
            <a:off x="1524000" y="1122362"/>
            <a:ext cx="9144000" cy="2387601"/>
          </a:xfrm>
          <a:prstGeom prst="rect">
            <a:avLst/>
          </a:prstGeom>
        </p:spPr>
        <p:txBody>
          <a:bodyPr anchor="b"/>
          <a:lstStyle>
            <a:lvl1pPr algn="ctr">
              <a:defRPr sz="6000"/>
            </a:lvl1pPr>
          </a:lstStyle>
          <a:p>
            <a:pPr/>
            <a:r>
              <a:t>标题文本</a:t>
            </a:r>
          </a:p>
        </p:txBody>
      </p:sp>
      <p:sp>
        <p:nvSpPr>
          <p:cNvPr id="12" name="正文级别 1…"/>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正文级别 1</a:t>
            </a:r>
          </a:p>
          <a:p>
            <a:pPr lvl="1"/>
            <a:r>
              <a:t>正文级别 2</a:t>
            </a:r>
          </a:p>
          <a:p>
            <a:pPr lvl="2"/>
            <a:r>
              <a:t>正文级别 3</a:t>
            </a:r>
          </a:p>
          <a:p>
            <a:pPr lvl="3"/>
            <a:r>
              <a:t>正文级别 4</a:t>
            </a:r>
          </a:p>
          <a:p>
            <a:pPr lvl="4"/>
            <a:r>
              <a:t>正文级别 5</a:t>
            </a:r>
          </a:p>
        </p:txBody>
      </p:sp>
      <p:sp>
        <p:nvSpPr>
          <p:cNvPr id="1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标题文本"/>
          <p:cNvSpPr txBox="1"/>
          <p:nvPr>
            <p:ph type="title"/>
          </p:nvPr>
        </p:nvSpPr>
        <p:spPr>
          <a:prstGeom prst="rect">
            <a:avLst/>
          </a:prstGeom>
        </p:spPr>
        <p:txBody>
          <a:bodyPr/>
          <a:lstStyle/>
          <a:p>
            <a:pPr/>
            <a:r>
              <a:t>标题文本</a:t>
            </a:r>
          </a:p>
        </p:txBody>
      </p:sp>
      <p:sp>
        <p:nvSpPr>
          <p:cNvPr id="21" name="正文级别 1…"/>
          <p:cNvSpPr txBox="1"/>
          <p:nvPr>
            <p:ph type="body" idx="1"/>
          </p:nvPr>
        </p:nvSpPr>
        <p:spPr>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22"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0">
    <p:bg>
      <p:bgPr>
        <a:solidFill>
          <a:srgbClr val="000000"/>
        </a:solidFill>
      </p:bgPr>
    </p:bg>
    <p:spTree>
      <p:nvGrpSpPr>
        <p:cNvPr id="1" name=""/>
        <p:cNvGrpSpPr/>
        <p:nvPr/>
      </p:nvGrpSpPr>
      <p:grpSpPr>
        <a:xfrm>
          <a:off x="0" y="0"/>
          <a:ext cx="0" cy="0"/>
          <a:chOff x="0" y="0"/>
          <a:chExt cx="0" cy="0"/>
        </a:xfrm>
      </p:grpSpPr>
      <p:sp>
        <p:nvSpPr>
          <p:cNvPr id="29" name="标题文本"/>
          <p:cNvSpPr txBox="1"/>
          <p:nvPr>
            <p:ph type="title"/>
          </p:nvPr>
        </p:nvSpPr>
        <p:spPr>
          <a:prstGeom prst="rect">
            <a:avLst/>
          </a:prstGeom>
        </p:spPr>
        <p:txBody>
          <a:bodyPr/>
          <a:lstStyle>
            <a:lvl1pPr>
              <a:defRPr>
                <a:solidFill>
                  <a:srgbClr val="FFFFFF"/>
                </a:solidFill>
              </a:defRPr>
            </a:lvl1pPr>
          </a:lstStyle>
          <a:p>
            <a:pPr/>
            <a:r>
              <a:t>标题文本</a:t>
            </a:r>
          </a:p>
        </p:txBody>
      </p:sp>
      <p:sp>
        <p:nvSpPr>
          <p:cNvPr id="30" name="正文级别 1…"/>
          <p:cNvSpPr txBox="1"/>
          <p:nvPr>
            <p:ph type="body" idx="1"/>
          </p:nvPr>
        </p:nvSpPr>
        <p:spPr>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正文级别 1</a:t>
            </a:r>
          </a:p>
          <a:p>
            <a:pPr lvl="1"/>
            <a:r>
              <a:t>正文级别 2</a:t>
            </a:r>
          </a:p>
          <a:p>
            <a:pPr lvl="2"/>
            <a:r>
              <a:t>正文级别 3</a:t>
            </a:r>
          </a:p>
          <a:p>
            <a:pPr lvl="3"/>
            <a:r>
              <a:t>正文级别 4</a:t>
            </a:r>
          </a:p>
          <a:p>
            <a:pPr lvl="4"/>
            <a:r>
              <a:t>正文级别 5</a:t>
            </a:r>
          </a:p>
        </p:txBody>
      </p:sp>
      <p:sp>
        <p:nvSpPr>
          <p:cNvPr id="31" name="幻灯片编号"/>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38" name="标题文本"/>
          <p:cNvSpPr txBox="1"/>
          <p:nvPr>
            <p:ph type="title"/>
          </p:nvPr>
        </p:nvSpPr>
        <p:spPr>
          <a:xfrm>
            <a:off x="831850" y="1709738"/>
            <a:ext cx="10515600" cy="2852737"/>
          </a:xfrm>
          <a:prstGeom prst="rect">
            <a:avLst/>
          </a:prstGeom>
        </p:spPr>
        <p:txBody>
          <a:bodyPr anchor="b"/>
          <a:lstStyle>
            <a:lvl1pPr>
              <a:defRPr sz="6000"/>
            </a:lvl1pPr>
          </a:lstStyle>
          <a:p>
            <a:pPr/>
            <a:r>
              <a:t>标题文本</a:t>
            </a:r>
          </a:p>
        </p:txBody>
      </p:sp>
      <p:sp>
        <p:nvSpPr>
          <p:cNvPr id="39" name="正文级别 1…"/>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正文级别 1</a:t>
            </a:r>
          </a:p>
          <a:p>
            <a:pPr lvl="1"/>
            <a:r>
              <a:t>正文级别 2</a:t>
            </a:r>
          </a:p>
          <a:p>
            <a:pPr lvl="2"/>
            <a:r>
              <a:t>正文级别 3</a:t>
            </a:r>
          </a:p>
          <a:p>
            <a:pPr lvl="3"/>
            <a:r>
              <a:t>正文级别 4</a:t>
            </a:r>
          </a:p>
          <a:p>
            <a:pPr lvl="4"/>
            <a:r>
              <a:t>正文级别 5</a:t>
            </a:r>
          </a:p>
        </p:txBody>
      </p:sp>
      <p:sp>
        <p:nvSpPr>
          <p:cNvPr id="40"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47" name="标题文本"/>
          <p:cNvSpPr txBox="1"/>
          <p:nvPr>
            <p:ph type="title"/>
          </p:nvPr>
        </p:nvSpPr>
        <p:spPr>
          <a:prstGeom prst="rect">
            <a:avLst/>
          </a:prstGeom>
        </p:spPr>
        <p:txBody>
          <a:bodyPr/>
          <a:lstStyle/>
          <a:p>
            <a:pPr/>
            <a:r>
              <a:t>标题文本</a:t>
            </a:r>
          </a:p>
        </p:txBody>
      </p:sp>
      <p:sp>
        <p:nvSpPr>
          <p:cNvPr id="48" name="正文级别 1…"/>
          <p:cNvSpPr txBox="1"/>
          <p:nvPr>
            <p:ph type="body" sz="half" idx="1"/>
          </p:nvPr>
        </p:nvSpPr>
        <p:spPr>
          <a:xfrm>
            <a:off x="838200" y="1825625"/>
            <a:ext cx="5181600" cy="4351338"/>
          </a:xfrm>
          <a:prstGeom prst="rect">
            <a:avLst/>
          </a:prstGeom>
        </p:spPr>
        <p:txBody>
          <a:bodyPr/>
          <a:lstStyle/>
          <a:p>
            <a:pPr/>
            <a:r>
              <a:t>正文级别 1</a:t>
            </a:r>
          </a:p>
          <a:p>
            <a:pPr lvl="1"/>
            <a:r>
              <a:t>正文级别 2</a:t>
            </a:r>
          </a:p>
          <a:p>
            <a:pPr lvl="2"/>
            <a:r>
              <a:t>正文级别 3</a:t>
            </a:r>
          </a:p>
          <a:p>
            <a:pPr lvl="3"/>
            <a:r>
              <a:t>正文级别 4</a:t>
            </a:r>
          </a:p>
          <a:p>
            <a:pPr lvl="4"/>
            <a:r>
              <a:t>正文级别 5</a:t>
            </a:r>
          </a:p>
        </p:txBody>
      </p:sp>
      <p:sp>
        <p:nvSpPr>
          <p:cNvPr id="49"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56" name="标题文本"/>
          <p:cNvSpPr txBox="1"/>
          <p:nvPr>
            <p:ph type="title"/>
          </p:nvPr>
        </p:nvSpPr>
        <p:spPr>
          <a:xfrm>
            <a:off x="839787" y="365125"/>
            <a:ext cx="10515601" cy="1325563"/>
          </a:xfrm>
          <a:prstGeom prst="rect">
            <a:avLst/>
          </a:prstGeom>
        </p:spPr>
        <p:txBody>
          <a:bodyPr/>
          <a:lstStyle/>
          <a:p>
            <a:pPr/>
            <a:r>
              <a:t>标题文本</a:t>
            </a:r>
          </a:p>
        </p:txBody>
      </p:sp>
      <p:sp>
        <p:nvSpPr>
          <p:cNvPr id="57" name="正文级别 1…"/>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正文级别 1</a:t>
            </a:r>
          </a:p>
          <a:p>
            <a:pPr lvl="1"/>
            <a:r>
              <a:t>正文级别 2</a:t>
            </a:r>
          </a:p>
          <a:p>
            <a:pPr lvl="2"/>
            <a:r>
              <a:t>正文级别 3</a:t>
            </a:r>
          </a:p>
          <a:p>
            <a:pPr lvl="3"/>
            <a:r>
              <a:t>正文级别 4</a:t>
            </a:r>
          </a:p>
          <a:p>
            <a:pPr lvl="4"/>
            <a:r>
              <a:t>正文级别 5</a:t>
            </a:r>
          </a:p>
        </p:txBody>
      </p:sp>
      <p:sp>
        <p:nvSpPr>
          <p:cNvPr id="58"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9"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66" name="标题文本"/>
          <p:cNvSpPr txBox="1"/>
          <p:nvPr>
            <p:ph type="title"/>
          </p:nvPr>
        </p:nvSpPr>
        <p:spPr>
          <a:prstGeom prst="rect">
            <a:avLst/>
          </a:prstGeom>
        </p:spPr>
        <p:txBody>
          <a:bodyPr/>
          <a:lstStyle/>
          <a:p>
            <a:pPr/>
            <a:r>
              <a:t>标题文本</a:t>
            </a:r>
          </a:p>
        </p:txBody>
      </p:sp>
      <p:sp>
        <p:nvSpPr>
          <p:cNvPr id="67"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7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81" name="标题文本"/>
          <p:cNvSpPr txBox="1"/>
          <p:nvPr>
            <p:ph type="title"/>
          </p:nvPr>
        </p:nvSpPr>
        <p:spPr>
          <a:xfrm>
            <a:off x="839787" y="457200"/>
            <a:ext cx="3932239" cy="1600200"/>
          </a:xfrm>
          <a:prstGeom prst="rect">
            <a:avLst/>
          </a:prstGeom>
        </p:spPr>
        <p:txBody>
          <a:bodyPr anchor="b"/>
          <a:lstStyle>
            <a:lvl1pPr>
              <a:defRPr sz="3200"/>
            </a:lvl1pPr>
          </a:lstStyle>
          <a:p>
            <a:pPr/>
            <a:r>
              <a:t>标题文本</a:t>
            </a:r>
          </a:p>
        </p:txBody>
      </p:sp>
      <p:sp>
        <p:nvSpPr>
          <p:cNvPr id="82" name="正文级别 1…"/>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正文级别 1</a:t>
            </a:r>
          </a:p>
          <a:p>
            <a:pPr lvl="1"/>
            <a:r>
              <a:t>正文级别 2</a:t>
            </a:r>
          </a:p>
          <a:p>
            <a:pPr lvl="2"/>
            <a:r>
              <a:t>正文级别 3</a:t>
            </a:r>
          </a:p>
          <a:p>
            <a:pPr lvl="3"/>
            <a:r>
              <a:t>正文级别 4</a:t>
            </a:r>
          </a:p>
          <a:p>
            <a:pPr lvl="4"/>
            <a:r>
              <a:t>正文级别 5</a:t>
            </a:r>
          </a:p>
        </p:txBody>
      </p:sp>
      <p:sp>
        <p:nvSpPr>
          <p:cNvPr id="83"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8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91" name="标题文本"/>
          <p:cNvSpPr txBox="1"/>
          <p:nvPr>
            <p:ph type="title"/>
          </p:nvPr>
        </p:nvSpPr>
        <p:spPr>
          <a:xfrm>
            <a:off x="839787" y="457200"/>
            <a:ext cx="3932239" cy="1600200"/>
          </a:xfrm>
          <a:prstGeom prst="rect">
            <a:avLst/>
          </a:prstGeom>
        </p:spPr>
        <p:txBody>
          <a:bodyPr anchor="b"/>
          <a:lstStyle>
            <a:lvl1pPr>
              <a:defRPr sz="3200"/>
            </a:lvl1pPr>
          </a:lstStyle>
          <a:p>
            <a:pPr/>
            <a:r>
              <a:t>标题文本</a:t>
            </a:r>
          </a:p>
        </p:txBody>
      </p:sp>
      <p:sp>
        <p:nvSpPr>
          <p:cNvPr id="92"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93" name="正文级别 1…"/>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正文级别 1</a:t>
            </a:r>
          </a:p>
          <a:p>
            <a:pPr lvl="1"/>
            <a:r>
              <a:t>正文级别 2</a:t>
            </a:r>
          </a:p>
          <a:p>
            <a:pPr lvl="2"/>
            <a:r>
              <a:t>正文级别 3</a:t>
            </a:r>
          </a:p>
          <a:p>
            <a:pPr lvl="3"/>
            <a:r>
              <a:t>正文级别 4</a:t>
            </a:r>
          </a:p>
          <a:p>
            <a:pPr lvl="4"/>
            <a:r>
              <a:t>正文级别 5</a:t>
            </a:r>
          </a:p>
        </p:txBody>
      </p:sp>
      <p:sp>
        <p:nvSpPr>
          <p:cNvPr id="9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标题文本"/>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标题文本</a:t>
            </a:r>
          </a:p>
        </p:txBody>
      </p:sp>
      <p:sp>
        <p:nvSpPr>
          <p:cNvPr id="3" name="正文级别 1…"/>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正文级别 1</a:t>
            </a:r>
          </a:p>
          <a:p>
            <a:pPr lvl="1"/>
            <a:r>
              <a:t>正文级别 2</a:t>
            </a:r>
          </a:p>
          <a:p>
            <a:pPr lvl="2"/>
            <a:r>
              <a:t>正文级别 3</a:t>
            </a:r>
          </a:p>
          <a:p>
            <a:pPr lvl="3"/>
            <a:r>
              <a:t>正文级别 4</a:t>
            </a:r>
          </a:p>
          <a:p>
            <a:pPr lvl="4"/>
            <a:r>
              <a:t>正文级别 5</a:t>
            </a:r>
          </a:p>
        </p:txBody>
      </p:sp>
      <p:sp>
        <p:nvSpPr>
          <p:cNvPr id="4" name="幻灯片编号"/>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hyperlink" Target="https://www.hofstede-insights.com/product/compare-countries/" TargetMode="External"/></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image" Target="../media/image8.png"/><Relationship Id="rId8" Type="http://schemas.openxmlformats.org/officeDocument/2006/relationships/image" Target="../media/image9.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12.png"/><Relationship Id="rId7" Type="http://schemas.openxmlformats.org/officeDocument/2006/relationships/image" Target="../media/image1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png"/><Relationship Id="rId4" Type="http://schemas.openxmlformats.org/officeDocument/2006/relationships/image" Target="../media/image1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3.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3" name="Title 1"/>
          <p:cNvSpPr txBox="1"/>
          <p:nvPr>
            <p:ph type="ctrTitle"/>
          </p:nvPr>
        </p:nvSpPr>
        <p:spPr>
          <a:prstGeom prst="rect">
            <a:avLst/>
          </a:prstGeom>
        </p:spPr>
        <p:txBody>
          <a:bodyPr/>
          <a:lstStyle/>
          <a:p>
            <a:pPr/>
          </a:p>
        </p:txBody>
      </p:sp>
      <p:sp>
        <p:nvSpPr>
          <p:cNvPr id="104" name="Subtitle 2"/>
          <p:cNvSpPr txBox="1"/>
          <p:nvPr>
            <p:ph type="subTitle" sz="quarter" idx="1"/>
          </p:nvPr>
        </p:nvSpPr>
        <p:spPr>
          <a:xfrm>
            <a:off x="1524000" y="3602037"/>
            <a:ext cx="9144000" cy="1655762"/>
          </a:xfrm>
          <a:prstGeom prst="rect">
            <a:avLst/>
          </a:prstGeom>
        </p:spPr>
        <p:txBody>
          <a:bodyPr/>
          <a:lstStyle/>
          <a:p>
            <a:pPr/>
          </a:p>
        </p:txBody>
      </p:sp>
      <p:pic>
        <p:nvPicPr>
          <p:cNvPr id="105" name="Picture 2" descr="Picture 2"/>
          <p:cNvPicPr>
            <a:picLocks noChangeAspect="1"/>
          </p:cNvPicPr>
          <p:nvPr/>
        </p:nvPicPr>
        <p:blipFill>
          <a:blip r:embed="rId2">
            <a:extLst/>
          </a:blip>
          <a:stretch>
            <a:fillRect/>
          </a:stretch>
        </p:blipFill>
        <p:spPr>
          <a:xfrm>
            <a:off x="4" y="0"/>
            <a:ext cx="12191997" cy="7203058"/>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7" name="Title 1"/>
          <p:cNvSpPr txBox="1"/>
          <p:nvPr>
            <p:ph type="ctrTitle"/>
          </p:nvPr>
        </p:nvSpPr>
        <p:spPr>
          <a:prstGeom prst="rect">
            <a:avLst/>
          </a:prstGeom>
        </p:spPr>
        <p:txBody>
          <a:bodyPr/>
          <a:lstStyle/>
          <a:p>
            <a:pPr/>
          </a:p>
        </p:txBody>
      </p:sp>
      <p:sp>
        <p:nvSpPr>
          <p:cNvPr id="108" name="Subtitle 2"/>
          <p:cNvSpPr txBox="1"/>
          <p:nvPr>
            <p:ph type="subTitle" sz="quarter" idx="1"/>
          </p:nvPr>
        </p:nvSpPr>
        <p:spPr>
          <a:xfrm>
            <a:off x="1524000" y="3602037"/>
            <a:ext cx="9144000" cy="1655762"/>
          </a:xfrm>
          <a:prstGeom prst="rect">
            <a:avLst/>
          </a:prstGeom>
        </p:spPr>
        <p:txBody>
          <a:bodyPr/>
          <a:lstStyle/>
          <a:p>
            <a:pPr/>
          </a:p>
        </p:txBody>
      </p:sp>
      <p:pic>
        <p:nvPicPr>
          <p:cNvPr id="109" name="Picture 2" descr="Picture 2"/>
          <p:cNvPicPr>
            <a:picLocks noChangeAspect="1"/>
          </p:cNvPicPr>
          <p:nvPr/>
        </p:nvPicPr>
        <p:blipFill>
          <a:blip r:embed="rId2">
            <a:extLst/>
          </a:blip>
          <a:stretch>
            <a:fillRect/>
          </a:stretch>
        </p:blipFill>
        <p:spPr>
          <a:xfrm>
            <a:off x="8" y="-31117"/>
            <a:ext cx="12191998" cy="6872283"/>
          </a:xfrm>
          <a:prstGeom prst="rect">
            <a:avLst/>
          </a:prstGeom>
          <a:ln w="12700">
            <a:miter lim="400000"/>
          </a:ln>
        </p:spPr>
      </p:pic>
      <p:sp>
        <p:nvSpPr>
          <p:cNvPr id="110" name="Rectangle 4"/>
          <p:cNvSpPr txBox="1"/>
          <p:nvPr/>
        </p:nvSpPr>
        <p:spPr>
          <a:xfrm>
            <a:off x="313940" y="1358934"/>
            <a:ext cx="5684523" cy="1982948"/>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3200">
                <a:solidFill>
                  <a:srgbClr val="FFFFFF"/>
                </a:solidFill>
              </a:defRPr>
            </a:pPr>
            <a:r>
              <a:t>Foreign languages &amp; cultural awareness</a:t>
            </a:r>
            <a:br/>
            <a:r>
              <a:t>Cultural Awareness</a:t>
            </a:r>
          </a:p>
          <a:p>
            <a:pPr>
              <a:defRPr sz="3200">
                <a:solidFill>
                  <a:srgbClr val="FFFFFF"/>
                </a:solidFill>
              </a:defRPr>
            </a:pPr>
            <a:r>
              <a:t>Preparing your assignment</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 name="Rectangle 10"/>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13" name="Title 2"/>
          <p:cNvSpPr txBox="1"/>
          <p:nvPr>
            <p:ph type="title"/>
          </p:nvPr>
        </p:nvSpPr>
        <p:spPr>
          <a:xfrm>
            <a:off x="1113810" y="1444113"/>
            <a:ext cx="4036334" cy="1877610"/>
          </a:xfrm>
          <a:prstGeom prst="rect">
            <a:avLst/>
          </a:prstGeom>
        </p:spPr>
        <p:txBody>
          <a:bodyPr anchor="t"/>
          <a:lstStyle>
            <a:lvl1pPr algn="ctr">
              <a:defRPr sz="5400"/>
            </a:lvl1pPr>
          </a:lstStyle>
          <a:p>
            <a:pPr/>
            <a:r>
              <a:t>Assignment Criteria </a:t>
            </a:r>
          </a:p>
        </p:txBody>
      </p:sp>
      <p:sp>
        <p:nvSpPr>
          <p:cNvPr id="114" name="Content Placeholder 5"/>
          <p:cNvSpPr txBox="1"/>
          <p:nvPr>
            <p:ph type="body" sz="quarter" idx="1"/>
          </p:nvPr>
        </p:nvSpPr>
        <p:spPr>
          <a:xfrm>
            <a:off x="1164566" y="2984992"/>
            <a:ext cx="4036335" cy="1709848"/>
          </a:xfrm>
          <a:prstGeom prst="rect">
            <a:avLst/>
          </a:prstGeom>
        </p:spPr>
        <p:txBody>
          <a:bodyPr anchor="b"/>
          <a:lstStyle/>
          <a:p>
            <a:pPr marL="0" indent="0" algn="ctr">
              <a:buSzTx/>
              <a:buNone/>
            </a:pPr>
            <a:r>
              <a:t>See the brief in the module handbook (see Moodle/Teams</a:t>
            </a:r>
            <a:r>
              <a:rPr sz="2000"/>
              <a:t>)</a:t>
            </a:r>
          </a:p>
        </p:txBody>
      </p:sp>
      <p:grpSp>
        <p:nvGrpSpPr>
          <p:cNvPr id="118" name="Group 12"/>
          <p:cNvGrpSpPr/>
          <p:nvPr/>
        </p:nvGrpSpPr>
        <p:grpSpPr>
          <a:xfrm>
            <a:off x="-1" y="2984991"/>
            <a:ext cx="731522" cy="673462"/>
            <a:chOff x="0" y="0"/>
            <a:chExt cx="731520" cy="673460"/>
          </a:xfrm>
        </p:grpSpPr>
        <p:sp>
          <p:nvSpPr>
            <p:cNvPr id="115" name="Rectangle 13"/>
            <p:cNvSpPr/>
            <p:nvPr/>
          </p:nvSpPr>
          <p:spPr>
            <a:xfrm>
              <a:off x="-1" y="-1"/>
              <a:ext cx="195856" cy="673461"/>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16" name="Rectangle 14"/>
            <p:cNvSpPr/>
            <p:nvPr/>
          </p:nvSpPr>
          <p:spPr>
            <a:xfrm>
              <a:off x="267832" y="-1"/>
              <a:ext cx="195856" cy="673461"/>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17" name="Rectangle 15"/>
            <p:cNvSpPr/>
            <p:nvPr/>
          </p:nvSpPr>
          <p:spPr>
            <a:xfrm>
              <a:off x="535665" y="-1"/>
              <a:ext cx="195856" cy="673461"/>
            </a:xfrm>
            <a:prstGeom prst="rect">
              <a:avLst/>
            </a:prstGeom>
            <a:solidFill>
              <a:schemeClr val="accent4"/>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119" name="Rectangle 17"/>
          <p:cNvSpPr/>
          <p:nvPr/>
        </p:nvSpPr>
        <p:spPr>
          <a:xfrm flipH="1">
            <a:off x="10697670" y="0"/>
            <a:ext cx="1494331" cy="6858000"/>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120" name="Rectangle 19"/>
          <p:cNvSpPr/>
          <p:nvPr/>
        </p:nvSpPr>
        <p:spPr>
          <a:xfrm>
            <a:off x="5685809" y="391885"/>
            <a:ext cx="6009368" cy="6017080"/>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pic>
        <p:nvPicPr>
          <p:cNvPr id="121" name="Picture 2" descr="Picture 2"/>
          <p:cNvPicPr>
            <a:picLocks noChangeAspect="1"/>
          </p:cNvPicPr>
          <p:nvPr/>
        </p:nvPicPr>
        <p:blipFill>
          <a:blip r:embed="rId3">
            <a:extLst/>
          </a:blip>
          <a:stretch>
            <a:fillRect/>
          </a:stretch>
        </p:blipFill>
        <p:spPr>
          <a:xfrm>
            <a:off x="5922491" y="1323622"/>
            <a:ext cx="5536002" cy="4152002"/>
          </a:xfrm>
          <a:prstGeom prst="rect">
            <a:avLst/>
          </a:prstGeom>
          <a:ln w="12700">
            <a:miter lim="400000"/>
          </a:ln>
        </p:spPr>
      </p:pic>
      <p:pic>
        <p:nvPicPr>
          <p:cNvPr id="122" name="Picture 6" descr="Picture 6"/>
          <p:cNvPicPr>
            <a:picLocks noChangeAspect="1"/>
          </p:cNvPicPr>
          <p:nvPr/>
        </p:nvPicPr>
        <p:blipFill>
          <a:blip r:embed="rId4">
            <a:extLst/>
          </a:blip>
          <a:stretch>
            <a:fillRect/>
          </a:stretch>
        </p:blipFill>
        <p:spPr>
          <a:xfrm>
            <a:off x="6037929" y="1563450"/>
            <a:ext cx="5443804" cy="2794532"/>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6" name="Picture 2" descr="Picture 2"/>
          <p:cNvPicPr>
            <a:picLocks noChangeAspect="1"/>
          </p:cNvPicPr>
          <p:nvPr/>
        </p:nvPicPr>
        <p:blipFill>
          <a:blip r:embed="rId3">
            <a:extLst/>
          </a:blip>
          <a:stretch>
            <a:fillRect/>
          </a:stretch>
        </p:blipFill>
        <p:spPr>
          <a:xfrm>
            <a:off x="0" y="31562"/>
            <a:ext cx="12192000" cy="6826438"/>
          </a:xfrm>
          <a:prstGeom prst="rect">
            <a:avLst/>
          </a:prstGeom>
          <a:ln w="12700">
            <a:miter lim="400000"/>
          </a:ln>
        </p:spPr>
      </p:pic>
      <p:sp>
        <p:nvSpPr>
          <p:cNvPr id="127" name="Title 2"/>
          <p:cNvSpPr txBox="1"/>
          <p:nvPr>
            <p:ph type="title"/>
          </p:nvPr>
        </p:nvSpPr>
        <p:spPr>
          <a:prstGeom prst="rect">
            <a:avLst/>
          </a:prstGeom>
        </p:spPr>
        <p:txBody>
          <a:bodyPr/>
          <a:lstStyle>
            <a:lvl1pPr marL="571500" indent="-571500">
              <a:buSzPct val="100000"/>
              <a:buChar char="✓"/>
            </a:lvl1pPr>
          </a:lstStyle>
          <a:p>
            <a:pPr/>
            <a:r>
              <a:t>Task</a:t>
            </a:r>
          </a:p>
        </p:txBody>
      </p:sp>
      <p:sp>
        <p:nvSpPr>
          <p:cNvPr id="128" name="Content Placeholder 5"/>
          <p:cNvSpPr txBox="1"/>
          <p:nvPr>
            <p:ph type="body" idx="1"/>
          </p:nvPr>
        </p:nvSpPr>
        <p:spPr>
          <a:xfrm>
            <a:off x="838200" y="1417411"/>
            <a:ext cx="10515600" cy="4351338"/>
          </a:xfrm>
          <a:prstGeom prst="rect">
            <a:avLst/>
          </a:prstGeom>
        </p:spPr>
        <p:txBody>
          <a:bodyPr/>
          <a:lstStyle/>
          <a:p>
            <a:pPr>
              <a:lnSpc>
                <a:spcPct val="72000"/>
              </a:lnSpc>
              <a:defRPr sz="2500"/>
            </a:pPr>
            <a:r>
              <a:t>Students are to compile a report for hotel staff to help them to prepare and manage the guest experience for international visitors. </a:t>
            </a:r>
          </a:p>
          <a:p>
            <a:pPr>
              <a:lnSpc>
                <a:spcPct val="72000"/>
              </a:lnSpc>
              <a:defRPr sz="2500"/>
            </a:pPr>
            <a:r>
              <a:t>Using relevant cross cultural theories and models, begin by critically evaluating why cultural intelligence and sensitivity is essential for hotel personnel before focusing on the hotel guest service implications for guests from ONE international country of your choice and ONE of the STUDIED LANGUAGE. </a:t>
            </a:r>
          </a:p>
          <a:p>
            <a:pPr>
              <a:lnSpc>
                <a:spcPct val="72000"/>
              </a:lnSpc>
              <a:defRPr sz="2500"/>
            </a:pPr>
            <a:r>
              <a:t>Please consider relevant hotel departments/functions and how they might need to adapt their service delivery to accommodate the guests’ specific cultural norms and requirements. </a:t>
            </a:r>
          </a:p>
          <a:p>
            <a:pPr>
              <a:lnSpc>
                <a:spcPct val="72000"/>
              </a:lnSpc>
              <a:defRPr sz="2500"/>
            </a:pPr>
            <a:r>
              <a:t>Summarise the above in a table of ‘Do’s and Don’ts’ which can act as a briefing document to relevant staff in the hotel. </a:t>
            </a:r>
          </a:p>
          <a:p>
            <a:pPr>
              <a:lnSpc>
                <a:spcPct val="72000"/>
              </a:lnSpc>
              <a:defRPr sz="2500"/>
            </a:pPr>
            <a:r>
              <a:t>Use a report format for your work. (1000 Words)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2" name="Content Placeholder 4" descr="Content Placeholder 4"/>
          <p:cNvPicPr>
            <a:picLocks noChangeAspect="1"/>
          </p:cNvPicPr>
          <p:nvPr/>
        </p:nvPicPr>
        <p:blipFill>
          <a:blip r:embed="rId3">
            <a:extLst/>
          </a:blip>
          <a:srcRect l="9778" t="0" r="0" b="0"/>
          <a:stretch>
            <a:fillRect/>
          </a:stretch>
        </p:blipFill>
        <p:spPr>
          <a:xfrm>
            <a:off x="-140043" y="10"/>
            <a:ext cx="12191845" cy="6857922"/>
          </a:xfrm>
          <a:prstGeom prst="rect">
            <a:avLst/>
          </a:prstGeom>
          <a:ln w="12700">
            <a:miter lim="400000"/>
          </a:ln>
        </p:spPr>
      </p:pic>
      <p:sp>
        <p:nvSpPr>
          <p:cNvPr id="133" name="Rectangle 11"/>
          <p:cNvSpPr/>
          <p:nvPr/>
        </p:nvSpPr>
        <p:spPr>
          <a:xfrm>
            <a:off x="0" y="5320141"/>
            <a:ext cx="12192000" cy="736552"/>
          </a:xfrm>
          <a:prstGeom prst="rect">
            <a:avLst/>
          </a:prstGeom>
          <a:solidFill>
            <a:srgbClr val="FFFFFF">
              <a:alpha val="93000"/>
            </a:srgbClr>
          </a:solidFill>
          <a:ln w="12700">
            <a:miter lim="400000"/>
          </a:ln>
        </p:spPr>
        <p:txBody>
          <a:bodyPr lIns="45719" rIns="45719" anchor="ctr"/>
          <a:lstStyle/>
          <a:p>
            <a:pPr algn="ctr">
              <a:defRPr>
                <a:solidFill>
                  <a:srgbClr val="FFFFFF"/>
                </a:solidFill>
              </a:defRPr>
            </a:pPr>
          </a:p>
        </p:txBody>
      </p:sp>
      <p:sp>
        <p:nvSpPr>
          <p:cNvPr id="134" name="Title 2"/>
          <p:cNvSpPr txBox="1"/>
          <p:nvPr>
            <p:ph type="title"/>
          </p:nvPr>
        </p:nvSpPr>
        <p:spPr>
          <a:xfrm>
            <a:off x="523875" y="5317240"/>
            <a:ext cx="11210925" cy="744837"/>
          </a:xfrm>
          <a:prstGeom prst="rect">
            <a:avLst/>
          </a:prstGeom>
        </p:spPr>
        <p:txBody>
          <a:bodyPr/>
          <a:lstStyle>
            <a:lvl1pPr algn="ctr">
              <a:defRPr sz="3600">
                <a:solidFill>
                  <a:srgbClr val="262626"/>
                </a:solidFill>
              </a:defRPr>
            </a:lvl1pPr>
          </a:lstStyle>
          <a:p>
            <a:pPr/>
            <a:r>
              <a:t>Choose ONE Country </a:t>
            </a:r>
          </a:p>
        </p:txBody>
      </p:sp>
      <p:sp>
        <p:nvSpPr>
          <p:cNvPr id="135" name="Straight Connector 13"/>
          <p:cNvSpPr/>
          <p:nvPr/>
        </p:nvSpPr>
        <p:spPr>
          <a:xfrm>
            <a:off x="0" y="5241983"/>
            <a:ext cx="12192000" cy="1"/>
          </a:xfrm>
          <a:prstGeom prst="line">
            <a:avLst/>
          </a:prstGeom>
          <a:ln w="41275">
            <a:solidFill>
              <a:srgbClr val="FFFFFF">
                <a:alpha val="90000"/>
              </a:srgbClr>
            </a:solidFill>
            <a:miter/>
          </a:ln>
        </p:spPr>
        <p:txBody>
          <a:bodyPr lIns="45719" rIns="45719"/>
          <a:lstStyle/>
          <a:p>
            <a:pPr/>
          </a:p>
        </p:txBody>
      </p:sp>
      <p:sp>
        <p:nvSpPr>
          <p:cNvPr id="136" name="Straight Connector 15"/>
          <p:cNvSpPr/>
          <p:nvPr/>
        </p:nvSpPr>
        <p:spPr>
          <a:xfrm>
            <a:off x="0" y="6134851"/>
            <a:ext cx="12192000" cy="1"/>
          </a:xfrm>
          <a:prstGeom prst="line">
            <a:avLst/>
          </a:prstGeom>
          <a:ln w="41275">
            <a:solidFill>
              <a:srgbClr val="FFFFFF">
                <a:alpha val="90000"/>
              </a:srgbClr>
            </a:solidFill>
            <a:miter/>
          </a:ln>
        </p:spPr>
        <p:txBody>
          <a:bodyPr lIns="45719" rIns="45719"/>
          <a:lstStyle/>
          <a:p>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34"/>
                                        </p:tgtEl>
                                        <p:attrNameLst>
                                          <p:attrName>style.visibility</p:attrName>
                                        </p:attrNameLst>
                                      </p:cBhvr>
                                      <p:to>
                                        <p:strVal val="visible"/>
                                      </p:to>
                                    </p:set>
                                    <p:anim calcmode="lin" valueType="num">
                                      <p:cBhvr>
                                        <p:cTn id="7" dur="500" fill="hold"/>
                                        <p:tgtEl>
                                          <p:spTgt spid="134"/>
                                        </p:tgtEl>
                                        <p:attrNameLst>
                                          <p:attrName>ppt_x</p:attrName>
                                        </p:attrNameLst>
                                      </p:cBhvr>
                                      <p:tavLst>
                                        <p:tav tm="0">
                                          <p:val>
                                            <p:strVal val="#ppt_x"/>
                                          </p:val>
                                        </p:tav>
                                        <p:tav tm="100000">
                                          <p:val>
                                            <p:strVal val="#ppt_x"/>
                                          </p:val>
                                        </p:tav>
                                      </p:tavLst>
                                    </p:anim>
                                    <p:anim calcmode="lin" valueType="num">
                                      <p:cBhvr>
                                        <p:cTn id="8" dur="500" fill="hold"/>
                                        <p:tgtEl>
                                          <p:spTgt spid="1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34"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0" name="Picture 2" descr="Picture 2"/>
          <p:cNvPicPr>
            <a:picLocks noChangeAspect="1"/>
          </p:cNvPicPr>
          <p:nvPr/>
        </p:nvPicPr>
        <p:blipFill>
          <a:blip r:embed="rId3">
            <a:extLst/>
          </a:blip>
          <a:stretch>
            <a:fillRect/>
          </a:stretch>
        </p:blipFill>
        <p:spPr>
          <a:xfrm>
            <a:off x="0" y="31562"/>
            <a:ext cx="12192000" cy="6826438"/>
          </a:xfrm>
          <a:prstGeom prst="rect">
            <a:avLst/>
          </a:prstGeom>
          <a:ln w="12700">
            <a:miter lim="400000"/>
          </a:ln>
        </p:spPr>
      </p:pic>
      <p:sp>
        <p:nvSpPr>
          <p:cNvPr id="141" name="Title 2"/>
          <p:cNvSpPr txBox="1"/>
          <p:nvPr>
            <p:ph type="title"/>
          </p:nvPr>
        </p:nvSpPr>
        <p:spPr>
          <a:xfrm>
            <a:off x="936522" y="69870"/>
            <a:ext cx="10515601" cy="1325563"/>
          </a:xfrm>
          <a:prstGeom prst="rect">
            <a:avLst/>
          </a:prstGeom>
        </p:spPr>
        <p:txBody>
          <a:bodyPr/>
          <a:lstStyle>
            <a:lvl1pPr>
              <a:defRPr u="sng"/>
            </a:lvl1pPr>
          </a:lstStyle>
          <a:p>
            <a:pPr/>
            <a:r>
              <a:t>Hofstede Insight Comparison Tool On Moodle</a:t>
            </a:r>
          </a:p>
        </p:txBody>
      </p:sp>
      <p:grpSp>
        <p:nvGrpSpPr>
          <p:cNvPr id="160" name="Content Placeholder 5"/>
          <p:cNvGrpSpPr/>
          <p:nvPr/>
        </p:nvGrpSpPr>
        <p:grpSpPr>
          <a:xfrm>
            <a:off x="838200" y="1461025"/>
            <a:ext cx="10515600" cy="4324052"/>
            <a:chOff x="0" y="0"/>
            <a:chExt cx="10515600" cy="4324051"/>
          </a:xfrm>
        </p:grpSpPr>
        <p:grpSp>
          <p:nvGrpSpPr>
            <p:cNvPr id="144" name="成组"/>
            <p:cNvGrpSpPr/>
            <p:nvPr/>
          </p:nvGrpSpPr>
          <p:grpSpPr>
            <a:xfrm>
              <a:off x="0" y="0"/>
              <a:ext cx="10515600" cy="675327"/>
              <a:chOff x="0" y="0"/>
              <a:chExt cx="10515600" cy="675326"/>
            </a:xfrm>
          </p:grpSpPr>
          <p:sp>
            <p:nvSpPr>
              <p:cNvPr id="142" name="圆角矩形"/>
              <p:cNvSpPr/>
              <p:nvPr/>
            </p:nvSpPr>
            <p:spPr>
              <a:xfrm>
                <a:off x="0" y="0"/>
                <a:ext cx="10515600" cy="675327"/>
              </a:xfrm>
              <a:prstGeom prst="roundRect">
                <a:avLst>
                  <a:gd name="adj" fmla="val 16667"/>
                </a:avLst>
              </a:prstGeom>
              <a:solidFill>
                <a:schemeClr val="accent2"/>
              </a:solidFill>
              <a:ln w="12700" cap="flat">
                <a:noFill/>
                <a:miter lim="400000"/>
              </a:ln>
              <a:effectLst/>
            </p:spPr>
            <p:txBody>
              <a:bodyPr wrap="square" lIns="45719" tIns="45719" rIns="45719" bIns="45719" numCol="1" anchor="ctr">
                <a:noAutofit/>
              </a:bodyPr>
              <a:lstStyle/>
              <a:p>
                <a:pPr defTabSz="755650">
                  <a:lnSpc>
                    <a:spcPct val="90000"/>
                  </a:lnSpc>
                  <a:spcBef>
                    <a:spcPts val="1100"/>
                  </a:spcBef>
                  <a:defRPr sz="1700">
                    <a:solidFill>
                      <a:srgbClr val="FFFFFF"/>
                    </a:solidFill>
                  </a:defRPr>
                </a:pPr>
              </a:p>
            </p:txBody>
          </p:sp>
          <p:sp>
            <p:nvSpPr>
              <p:cNvPr id="143" name="1. Select your second country for your Assignment Case Study"/>
              <p:cNvSpPr txBox="1"/>
              <p:nvPr/>
            </p:nvSpPr>
            <p:spPr>
              <a:xfrm>
                <a:off x="32967" y="163368"/>
                <a:ext cx="10449667" cy="3485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4769" tIns="64769" rIns="64769" bIns="64769" numCol="1" anchor="ctr">
                <a:spAutoFit/>
              </a:bodyPr>
              <a:lstStyle>
                <a:lvl1pPr defTabSz="755650">
                  <a:lnSpc>
                    <a:spcPct val="90000"/>
                  </a:lnSpc>
                  <a:spcBef>
                    <a:spcPts val="700"/>
                  </a:spcBef>
                  <a:defRPr sz="1700">
                    <a:solidFill>
                      <a:srgbClr val="FFFFFF"/>
                    </a:solidFill>
                  </a:defRPr>
                </a:lvl1pPr>
              </a:lstStyle>
              <a:p>
                <a:pPr/>
                <a:r>
                  <a:t>1. Select your second country for your Assignment Case Study </a:t>
                </a:r>
              </a:p>
            </p:txBody>
          </p:sp>
        </p:grpSp>
        <p:grpSp>
          <p:nvGrpSpPr>
            <p:cNvPr id="147" name="成组"/>
            <p:cNvGrpSpPr/>
            <p:nvPr/>
          </p:nvGrpSpPr>
          <p:grpSpPr>
            <a:xfrm>
              <a:off x="0" y="724287"/>
              <a:ext cx="10515600" cy="675328"/>
              <a:chOff x="0" y="0"/>
              <a:chExt cx="10515600" cy="675326"/>
            </a:xfrm>
          </p:grpSpPr>
          <p:sp>
            <p:nvSpPr>
              <p:cNvPr id="145" name="圆角矩形"/>
              <p:cNvSpPr/>
              <p:nvPr/>
            </p:nvSpPr>
            <p:spPr>
              <a:xfrm>
                <a:off x="0" y="0"/>
                <a:ext cx="10515600" cy="675327"/>
              </a:xfrm>
              <a:prstGeom prst="roundRect">
                <a:avLst>
                  <a:gd name="adj" fmla="val 16667"/>
                </a:avLst>
              </a:prstGeom>
              <a:solidFill>
                <a:schemeClr val="accent3"/>
              </a:solidFill>
              <a:ln w="12700" cap="flat">
                <a:noFill/>
                <a:miter lim="400000"/>
              </a:ln>
              <a:effectLst/>
            </p:spPr>
            <p:txBody>
              <a:bodyPr wrap="square" lIns="45719" tIns="45719" rIns="45719" bIns="45719" numCol="1" anchor="ctr">
                <a:noAutofit/>
              </a:bodyPr>
              <a:lstStyle/>
              <a:p>
                <a:pPr defTabSz="755650">
                  <a:lnSpc>
                    <a:spcPct val="90000"/>
                  </a:lnSpc>
                  <a:spcBef>
                    <a:spcPts val="1100"/>
                  </a:spcBef>
                  <a:defRPr sz="1700">
                    <a:solidFill>
                      <a:srgbClr val="FFFFFF"/>
                    </a:solidFill>
                  </a:defRPr>
                </a:pPr>
              </a:p>
            </p:txBody>
          </p:sp>
          <p:sp>
            <p:nvSpPr>
              <p:cNvPr id="146" name="2. Use the Hofstede Insight tool on Moodle to understand the value of the 6 cultural dimensions for your chosen case studies"/>
              <p:cNvSpPr txBox="1"/>
              <p:nvPr/>
            </p:nvSpPr>
            <p:spPr>
              <a:xfrm>
                <a:off x="32967" y="40970"/>
                <a:ext cx="10449667" cy="59338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4769" tIns="64769" rIns="64769" bIns="64769" numCol="1" anchor="ctr">
                <a:spAutoFit/>
              </a:bodyPr>
              <a:lstStyle>
                <a:lvl1pPr defTabSz="755650">
                  <a:lnSpc>
                    <a:spcPct val="90000"/>
                  </a:lnSpc>
                  <a:spcBef>
                    <a:spcPts val="700"/>
                  </a:spcBef>
                  <a:defRPr sz="1700">
                    <a:solidFill>
                      <a:srgbClr val="FFFFFF"/>
                    </a:solidFill>
                  </a:defRPr>
                </a:lvl1pPr>
              </a:lstStyle>
              <a:p>
                <a:pPr/>
                <a:r>
                  <a:t>2. Use the Hofstede Insight tool on Moodle to understand the value of the 6 cultural dimensions for your chosen case studies </a:t>
                </a:r>
              </a:p>
            </p:txBody>
          </p:sp>
        </p:grpSp>
        <p:grpSp>
          <p:nvGrpSpPr>
            <p:cNvPr id="150" name="成组"/>
            <p:cNvGrpSpPr/>
            <p:nvPr/>
          </p:nvGrpSpPr>
          <p:grpSpPr>
            <a:xfrm>
              <a:off x="0" y="1448574"/>
              <a:ext cx="10515600" cy="675328"/>
              <a:chOff x="0" y="0"/>
              <a:chExt cx="10515600" cy="675326"/>
            </a:xfrm>
          </p:grpSpPr>
          <p:sp>
            <p:nvSpPr>
              <p:cNvPr id="148" name="圆角矩形"/>
              <p:cNvSpPr/>
              <p:nvPr/>
            </p:nvSpPr>
            <p:spPr>
              <a:xfrm>
                <a:off x="0" y="0"/>
                <a:ext cx="10515600" cy="675327"/>
              </a:xfrm>
              <a:prstGeom prst="roundRect">
                <a:avLst>
                  <a:gd name="adj" fmla="val 16667"/>
                </a:avLst>
              </a:prstGeom>
              <a:solidFill>
                <a:schemeClr val="accent4"/>
              </a:solidFill>
              <a:ln w="12700" cap="flat">
                <a:noFill/>
                <a:miter lim="400000"/>
              </a:ln>
              <a:effectLst/>
            </p:spPr>
            <p:txBody>
              <a:bodyPr wrap="square" lIns="45719" tIns="45719" rIns="45719" bIns="45719" numCol="1" anchor="ctr">
                <a:noAutofit/>
              </a:bodyPr>
              <a:lstStyle/>
              <a:p>
                <a:pPr defTabSz="755650">
                  <a:lnSpc>
                    <a:spcPct val="90000"/>
                  </a:lnSpc>
                  <a:spcBef>
                    <a:spcPts val="1100"/>
                  </a:spcBef>
                  <a:defRPr sz="1700">
                    <a:solidFill>
                      <a:srgbClr val="FFFFFF"/>
                    </a:solidFill>
                  </a:defRPr>
                </a:pPr>
              </a:p>
            </p:txBody>
          </p:sp>
          <p:sp>
            <p:nvSpPr>
              <p:cNvPr id="149" name="3. Once you have all of the 6 dimensions, this will provide the framework to describe the values of your chosen Country A (Hotel location) and your Country B (your visitor from another culture)"/>
              <p:cNvSpPr txBox="1"/>
              <p:nvPr/>
            </p:nvSpPr>
            <p:spPr>
              <a:xfrm>
                <a:off x="32967" y="40970"/>
                <a:ext cx="10449667" cy="59338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4769" tIns="64769" rIns="64769" bIns="64769" numCol="1" anchor="ctr">
                <a:spAutoFit/>
              </a:bodyPr>
              <a:lstStyle>
                <a:lvl1pPr defTabSz="755650">
                  <a:lnSpc>
                    <a:spcPct val="90000"/>
                  </a:lnSpc>
                  <a:spcBef>
                    <a:spcPts val="700"/>
                  </a:spcBef>
                  <a:defRPr sz="1700">
                    <a:solidFill>
                      <a:srgbClr val="FFFFFF"/>
                    </a:solidFill>
                  </a:defRPr>
                </a:lvl1pPr>
              </a:lstStyle>
              <a:p>
                <a:pPr/>
                <a:r>
                  <a:t>3. Once you have all of the 6 dimensions, this will provide the framework to describe the values of your chosen Country A (Hotel location) and your Country B (your visitor from another culture) </a:t>
                </a:r>
              </a:p>
            </p:txBody>
          </p:sp>
        </p:grpSp>
        <p:grpSp>
          <p:nvGrpSpPr>
            <p:cNvPr id="153" name="成组"/>
            <p:cNvGrpSpPr/>
            <p:nvPr/>
          </p:nvGrpSpPr>
          <p:grpSpPr>
            <a:xfrm>
              <a:off x="0" y="2172863"/>
              <a:ext cx="10515600" cy="675328"/>
              <a:chOff x="0" y="0"/>
              <a:chExt cx="10515600" cy="675326"/>
            </a:xfrm>
          </p:grpSpPr>
          <p:sp>
            <p:nvSpPr>
              <p:cNvPr id="151" name="圆角矩形"/>
              <p:cNvSpPr/>
              <p:nvPr/>
            </p:nvSpPr>
            <p:spPr>
              <a:xfrm>
                <a:off x="0" y="0"/>
                <a:ext cx="10515600" cy="675327"/>
              </a:xfrm>
              <a:prstGeom prst="roundRect">
                <a:avLst>
                  <a:gd name="adj" fmla="val 16667"/>
                </a:avLst>
              </a:prstGeom>
              <a:solidFill>
                <a:schemeClr val="accent5"/>
              </a:solidFill>
              <a:ln w="12700" cap="flat">
                <a:noFill/>
                <a:miter lim="400000"/>
              </a:ln>
              <a:effectLst/>
            </p:spPr>
            <p:txBody>
              <a:bodyPr wrap="square" lIns="45719" tIns="45719" rIns="45719" bIns="45719" numCol="1" anchor="ctr">
                <a:noAutofit/>
              </a:bodyPr>
              <a:lstStyle/>
              <a:p>
                <a:pPr defTabSz="755650">
                  <a:lnSpc>
                    <a:spcPct val="90000"/>
                  </a:lnSpc>
                  <a:spcBef>
                    <a:spcPts val="1100"/>
                  </a:spcBef>
                  <a:defRPr sz="1700">
                    <a:solidFill>
                      <a:srgbClr val="FFFFFF"/>
                    </a:solidFill>
                  </a:defRPr>
                </a:pPr>
              </a:p>
            </p:txBody>
          </p:sp>
          <p:sp>
            <p:nvSpPr>
              <p:cNvPr id="152" name="4. The dimensions will allow you to use a theoretical platform for your analysis of the cultural values and differences for each country"/>
              <p:cNvSpPr txBox="1"/>
              <p:nvPr/>
            </p:nvSpPr>
            <p:spPr>
              <a:xfrm>
                <a:off x="32967" y="40970"/>
                <a:ext cx="10449667" cy="59338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4769" tIns="64769" rIns="64769" bIns="64769" numCol="1" anchor="ctr">
                <a:spAutoFit/>
              </a:bodyPr>
              <a:lstStyle>
                <a:lvl1pPr defTabSz="755650">
                  <a:lnSpc>
                    <a:spcPct val="90000"/>
                  </a:lnSpc>
                  <a:spcBef>
                    <a:spcPts val="700"/>
                  </a:spcBef>
                  <a:defRPr sz="1700">
                    <a:solidFill>
                      <a:srgbClr val="FFFFFF"/>
                    </a:solidFill>
                  </a:defRPr>
                </a:lvl1pPr>
              </a:lstStyle>
              <a:p>
                <a:pPr/>
                <a:r>
                  <a:t>4. The dimensions will allow you to use a theoretical platform for your analysis of the cultural values and differences for each country </a:t>
                </a:r>
              </a:p>
            </p:txBody>
          </p:sp>
        </p:grpSp>
        <p:grpSp>
          <p:nvGrpSpPr>
            <p:cNvPr id="156" name="成组"/>
            <p:cNvGrpSpPr/>
            <p:nvPr/>
          </p:nvGrpSpPr>
          <p:grpSpPr>
            <a:xfrm>
              <a:off x="0" y="2897150"/>
              <a:ext cx="10515600" cy="675328"/>
              <a:chOff x="0" y="0"/>
              <a:chExt cx="10515600" cy="675326"/>
            </a:xfrm>
          </p:grpSpPr>
          <p:sp>
            <p:nvSpPr>
              <p:cNvPr id="154" name="圆角矩形"/>
              <p:cNvSpPr/>
              <p:nvPr/>
            </p:nvSpPr>
            <p:spPr>
              <a:xfrm>
                <a:off x="0" y="0"/>
                <a:ext cx="10515600" cy="675327"/>
              </a:xfrm>
              <a:prstGeom prst="roundRect">
                <a:avLst>
                  <a:gd name="adj" fmla="val 16667"/>
                </a:avLst>
              </a:prstGeom>
              <a:solidFill>
                <a:schemeClr val="accent6"/>
              </a:solidFill>
              <a:ln w="12700" cap="flat">
                <a:noFill/>
                <a:miter lim="400000"/>
              </a:ln>
              <a:effectLst/>
            </p:spPr>
            <p:txBody>
              <a:bodyPr wrap="square" lIns="45719" tIns="45719" rIns="45719" bIns="45719" numCol="1" anchor="ctr">
                <a:noAutofit/>
              </a:bodyPr>
              <a:lstStyle/>
              <a:p>
                <a:pPr defTabSz="755650">
                  <a:lnSpc>
                    <a:spcPct val="90000"/>
                  </a:lnSpc>
                  <a:spcBef>
                    <a:spcPts val="1100"/>
                  </a:spcBef>
                  <a:defRPr sz="1700">
                    <a:solidFill>
                      <a:srgbClr val="FFFFFF"/>
                    </a:solidFill>
                  </a:defRPr>
                </a:pPr>
              </a:p>
            </p:txBody>
          </p:sp>
          <p:sp>
            <p:nvSpPr>
              <p:cNvPr id="155" name="5. Once you understand the values and differences between Country A and Country B- this will generate the handbook required for training the hotel staff"/>
              <p:cNvSpPr txBox="1"/>
              <p:nvPr/>
            </p:nvSpPr>
            <p:spPr>
              <a:xfrm>
                <a:off x="32967" y="40970"/>
                <a:ext cx="10449667" cy="59338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4769" tIns="64769" rIns="64769" bIns="64769" numCol="1" anchor="ctr">
                <a:spAutoFit/>
              </a:bodyPr>
              <a:lstStyle>
                <a:lvl1pPr defTabSz="755650">
                  <a:lnSpc>
                    <a:spcPct val="90000"/>
                  </a:lnSpc>
                  <a:spcBef>
                    <a:spcPts val="700"/>
                  </a:spcBef>
                  <a:defRPr sz="1700">
                    <a:solidFill>
                      <a:srgbClr val="FFFFFF"/>
                    </a:solidFill>
                  </a:defRPr>
                </a:lvl1pPr>
              </a:lstStyle>
              <a:p>
                <a:pPr/>
                <a:r>
                  <a:t>5. Once you understand the values and differences between Country A and Country B- this will generate the handbook required for training the hotel staff</a:t>
                </a:r>
              </a:p>
            </p:txBody>
          </p:sp>
        </p:grpSp>
        <p:grpSp>
          <p:nvGrpSpPr>
            <p:cNvPr id="159" name="成组"/>
            <p:cNvGrpSpPr/>
            <p:nvPr/>
          </p:nvGrpSpPr>
          <p:grpSpPr>
            <a:xfrm>
              <a:off x="0" y="3648724"/>
              <a:ext cx="10515600" cy="675328"/>
              <a:chOff x="0" y="0"/>
              <a:chExt cx="10515600" cy="675326"/>
            </a:xfrm>
          </p:grpSpPr>
          <p:sp>
            <p:nvSpPr>
              <p:cNvPr id="157" name="圆角矩形"/>
              <p:cNvSpPr/>
              <p:nvPr/>
            </p:nvSpPr>
            <p:spPr>
              <a:xfrm>
                <a:off x="0" y="0"/>
                <a:ext cx="10515600" cy="675327"/>
              </a:xfrm>
              <a:prstGeom prst="roundRect">
                <a:avLst>
                  <a:gd name="adj" fmla="val 16667"/>
                </a:avLst>
              </a:prstGeom>
              <a:solidFill>
                <a:schemeClr val="accent2"/>
              </a:solidFill>
              <a:ln w="12700" cap="flat">
                <a:noFill/>
                <a:miter lim="400000"/>
              </a:ln>
              <a:effectLst/>
            </p:spPr>
            <p:txBody>
              <a:bodyPr wrap="square" lIns="45719" tIns="45719" rIns="45719" bIns="45719" numCol="1" anchor="ctr">
                <a:noAutofit/>
              </a:bodyPr>
              <a:lstStyle/>
              <a:p>
                <a:pPr defTabSz="755650">
                  <a:lnSpc>
                    <a:spcPct val="90000"/>
                  </a:lnSpc>
                  <a:spcBef>
                    <a:spcPts val="1100"/>
                  </a:spcBef>
                  <a:defRPr sz="1700">
                    <a:solidFill>
                      <a:srgbClr val="FFFFFF"/>
                    </a:solidFill>
                  </a:defRPr>
                </a:pPr>
              </a:p>
            </p:txBody>
          </p:sp>
          <p:sp>
            <p:nvSpPr>
              <p:cNvPr id="158" name="https://www.hofstede-insights.com/product/compare-countries/"/>
              <p:cNvSpPr txBox="1"/>
              <p:nvPr/>
            </p:nvSpPr>
            <p:spPr>
              <a:xfrm>
                <a:off x="32967" y="163368"/>
                <a:ext cx="10449667" cy="34859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4769" tIns="64769" rIns="64769" bIns="64769" numCol="1" anchor="ctr">
                <a:spAutoFit/>
              </a:bodyPr>
              <a:lstStyle>
                <a:lvl1pPr defTabSz="755650">
                  <a:lnSpc>
                    <a:spcPct val="90000"/>
                  </a:lnSpc>
                  <a:spcBef>
                    <a:spcPts val="700"/>
                  </a:spcBef>
                  <a:defRPr sz="1700" u="sng">
                    <a:solidFill>
                      <a:srgbClr val="0563C1"/>
                    </a:solidFill>
                    <a:uFill>
                      <a:solidFill>
                        <a:srgbClr val="0563C1"/>
                      </a:solidFill>
                    </a:uFill>
                    <a:hlinkClick r:id="rId4" invalidUrl="" action="" tgtFrame="" tooltip="" history="1" highlightClick="0" endSnd="0"/>
                  </a:defRPr>
                </a:lvl1pPr>
              </a:lstStyle>
              <a:p>
                <a:pPr>
                  <a:defRPr u="none">
                    <a:solidFill>
                      <a:srgbClr val="FFFFFF"/>
                    </a:solidFill>
                    <a:uFillTx/>
                  </a:defRPr>
                </a:pPr>
                <a:r>
                  <a:rPr u="sng">
                    <a:solidFill>
                      <a:srgbClr val="0563C1"/>
                    </a:solidFill>
                    <a:uFill>
                      <a:solidFill>
                        <a:srgbClr val="0563C1"/>
                      </a:solidFill>
                    </a:uFill>
                    <a:hlinkClick r:id="rId4" invalidUrl="" action="" tgtFrame="" tooltip="" history="1" highlightClick="0" endSnd="0"/>
                  </a:rPr>
                  <a:t>https://www.hofstede-insights.com/product/compare-countries/</a:t>
                </a:r>
              </a:p>
            </p:txBody>
          </p:sp>
        </p:grpSp>
      </p:gr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4" name="Picture 2" descr="Picture 2"/>
          <p:cNvPicPr>
            <a:picLocks noChangeAspect="1"/>
          </p:cNvPicPr>
          <p:nvPr/>
        </p:nvPicPr>
        <p:blipFill>
          <a:blip r:embed="rId3">
            <a:extLst/>
          </a:blip>
          <a:stretch>
            <a:fillRect/>
          </a:stretch>
        </p:blipFill>
        <p:spPr>
          <a:xfrm>
            <a:off x="0" y="31562"/>
            <a:ext cx="12192000" cy="6826438"/>
          </a:xfrm>
          <a:prstGeom prst="rect">
            <a:avLst/>
          </a:prstGeom>
          <a:ln w="12700">
            <a:miter lim="400000"/>
          </a:ln>
        </p:spPr>
      </p:pic>
      <p:sp>
        <p:nvSpPr>
          <p:cNvPr id="165" name="Title 2"/>
          <p:cNvSpPr txBox="1"/>
          <p:nvPr>
            <p:ph type="title"/>
          </p:nvPr>
        </p:nvSpPr>
        <p:spPr>
          <a:prstGeom prst="rect">
            <a:avLst/>
          </a:prstGeom>
        </p:spPr>
        <p:txBody>
          <a:bodyPr/>
          <a:lstStyle>
            <a:lvl1pPr algn="ctr">
              <a:defRPr u="sng"/>
            </a:lvl1pPr>
          </a:lstStyle>
          <a:p>
            <a:pPr/>
            <a:r>
              <a:t>Grading Criteria</a:t>
            </a:r>
          </a:p>
        </p:txBody>
      </p:sp>
      <p:grpSp>
        <p:nvGrpSpPr>
          <p:cNvPr id="201" name="Content Placeholder 7"/>
          <p:cNvGrpSpPr/>
          <p:nvPr/>
        </p:nvGrpSpPr>
        <p:grpSpPr>
          <a:xfrm>
            <a:off x="145090" y="2532562"/>
            <a:ext cx="12040363" cy="2404193"/>
            <a:chOff x="0" y="0"/>
            <a:chExt cx="12040361" cy="2404191"/>
          </a:xfrm>
        </p:grpSpPr>
        <p:grpSp>
          <p:nvGrpSpPr>
            <p:cNvPr id="168" name="成组"/>
            <p:cNvGrpSpPr/>
            <p:nvPr/>
          </p:nvGrpSpPr>
          <p:grpSpPr>
            <a:xfrm>
              <a:off x="0" y="5353"/>
              <a:ext cx="2090554" cy="1560556"/>
              <a:chOff x="0" y="0"/>
              <a:chExt cx="2090553" cy="1560555"/>
            </a:xfrm>
          </p:grpSpPr>
          <p:sp>
            <p:nvSpPr>
              <p:cNvPr id="166" name="形状"/>
              <p:cNvSpPr/>
              <p:nvPr/>
            </p:nvSpPr>
            <p:spPr>
              <a:xfrm>
                <a:off x="0" y="-1"/>
                <a:ext cx="2090554" cy="15605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90" y="0"/>
                    </a:moveTo>
                    <a:lnTo>
                      <a:pt x="20310" y="0"/>
                    </a:lnTo>
                    <a:cubicBezTo>
                      <a:pt x="21022" y="0"/>
                      <a:pt x="21600" y="774"/>
                      <a:pt x="21600" y="1728"/>
                    </a:cubicBezTo>
                    <a:lnTo>
                      <a:pt x="21600" y="21600"/>
                    </a:lnTo>
                    <a:lnTo>
                      <a:pt x="0" y="21600"/>
                    </a:lnTo>
                    <a:lnTo>
                      <a:pt x="0" y="1728"/>
                    </a:lnTo>
                    <a:cubicBezTo>
                      <a:pt x="0" y="774"/>
                      <a:pt x="578" y="0"/>
                      <a:pt x="1290" y="0"/>
                    </a:cubicBezTo>
                    <a:close/>
                  </a:path>
                </a:pathLst>
              </a:custGeom>
              <a:solidFill>
                <a:srgbClr val="CACACA">
                  <a:alpha val="90000"/>
                </a:srgbClr>
              </a:solidFill>
              <a:ln w="12700" cap="flat">
                <a:solidFill>
                  <a:srgbClr val="000000"/>
                </a:solidFill>
                <a:prstDash val="solid"/>
                <a:miter lim="800000"/>
              </a:ln>
              <a:effectLst/>
            </p:spPr>
            <p:txBody>
              <a:bodyPr wrap="square" lIns="45719" tIns="45719" rIns="45719" bIns="45719" numCol="1" anchor="t">
                <a:noAutofit/>
              </a:bodyPr>
              <a:lstStyle/>
              <a:p>
                <a:pPr algn="ctr" defTabSz="977900">
                  <a:lnSpc>
                    <a:spcPct val="90000"/>
                  </a:lnSpc>
                  <a:spcBef>
                    <a:spcPts val="400"/>
                  </a:spcBef>
                  <a:defRPr sz="2400"/>
                </a:pPr>
              </a:p>
            </p:txBody>
          </p:sp>
          <p:sp>
            <p:nvSpPr>
              <p:cNvPr id="167" name="Engagement with Literature"/>
              <p:cNvSpPr txBox="1"/>
              <p:nvPr/>
            </p:nvSpPr>
            <p:spPr>
              <a:xfrm>
                <a:off x="36566" y="92445"/>
                <a:ext cx="2017423" cy="67602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7940" tIns="27940" rIns="27940" bIns="27940" numCol="1" anchor="t">
                <a:spAutoFit/>
              </a:bodyPr>
              <a:lstStyle/>
              <a:p>
                <a:pPr lvl="1" marL="228600" indent="-228600" algn="ctr" defTabSz="977900">
                  <a:lnSpc>
                    <a:spcPct val="90000"/>
                  </a:lnSpc>
                  <a:spcBef>
                    <a:spcPts val="300"/>
                  </a:spcBef>
                  <a:buSzPct val="100000"/>
                  <a:buFont typeface="Arial"/>
                  <a:buChar char="•"/>
                  <a:defRPr sz="2200"/>
                </a:pPr>
                <a:r>
                  <a:t>Engagement with Literature</a:t>
                </a:r>
              </a:p>
            </p:txBody>
          </p:sp>
        </p:grpSp>
        <p:grpSp>
          <p:nvGrpSpPr>
            <p:cNvPr id="171" name="成组"/>
            <p:cNvGrpSpPr/>
            <p:nvPr/>
          </p:nvGrpSpPr>
          <p:grpSpPr>
            <a:xfrm>
              <a:off x="0" y="1565907"/>
              <a:ext cx="2090554" cy="671040"/>
              <a:chOff x="0" y="0"/>
              <a:chExt cx="2090553" cy="671038"/>
            </a:xfrm>
          </p:grpSpPr>
          <p:sp>
            <p:nvSpPr>
              <p:cNvPr id="169" name="矩形"/>
              <p:cNvSpPr/>
              <p:nvPr/>
            </p:nvSpPr>
            <p:spPr>
              <a:xfrm>
                <a:off x="0" y="-1"/>
                <a:ext cx="2090554" cy="671040"/>
              </a:xfrm>
              <a:prstGeom prst="rect">
                <a:avLst/>
              </a:prstGeom>
              <a:solidFill>
                <a:srgbClr val="FFFFFF"/>
              </a:solidFill>
              <a:ln w="12700" cap="flat">
                <a:solidFill>
                  <a:srgbClr val="000000"/>
                </a:solidFill>
                <a:prstDash val="solid"/>
                <a:miter lim="800000"/>
              </a:ln>
              <a:effectLst/>
            </p:spPr>
            <p:txBody>
              <a:bodyPr wrap="square" lIns="45719" tIns="45719" rIns="45719" bIns="45719" numCol="1" anchor="ctr">
                <a:noAutofit/>
              </a:bodyPr>
              <a:lstStyle/>
              <a:p>
                <a:pPr defTabSz="2133600">
                  <a:lnSpc>
                    <a:spcPct val="90000"/>
                  </a:lnSpc>
                  <a:spcBef>
                    <a:spcPts val="1100"/>
                  </a:spcBef>
                  <a:defRPr sz="2800">
                    <a:solidFill>
                      <a:srgbClr val="FFFFFF"/>
                    </a:solidFill>
                  </a:defRPr>
                </a:pPr>
              </a:p>
            </p:txBody>
          </p:sp>
          <p:sp>
            <p:nvSpPr>
              <p:cNvPr id="170" name="10%"/>
              <p:cNvSpPr txBox="1"/>
              <p:nvPr/>
            </p:nvSpPr>
            <p:spPr>
              <a:xfrm>
                <a:off x="182879" y="28139"/>
                <a:ext cx="1228383" cy="6147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2133600">
                  <a:lnSpc>
                    <a:spcPct val="90000"/>
                  </a:lnSpc>
                  <a:spcBef>
                    <a:spcPts val="2000"/>
                  </a:spcBef>
                  <a:defRPr sz="4800">
                    <a:solidFill>
                      <a:srgbClr val="FFFFFF"/>
                    </a:solidFill>
                  </a:defRPr>
                </a:lvl1pPr>
              </a:lstStyle>
              <a:p>
                <a:pPr/>
                <a:r>
                  <a:t>10%</a:t>
                </a:r>
              </a:p>
            </p:txBody>
          </p:sp>
        </p:grpSp>
        <p:sp>
          <p:nvSpPr>
            <p:cNvPr id="172" name="圆形"/>
            <p:cNvSpPr/>
            <p:nvPr/>
          </p:nvSpPr>
          <p:spPr>
            <a:xfrm>
              <a:off x="1531360" y="1672497"/>
              <a:ext cx="731695" cy="731695"/>
            </a:xfrm>
            <a:prstGeom prst="ellipse">
              <a:avLst/>
            </a:prstGeom>
            <a:blipFill rotWithShape="1">
              <a:blip r:embed="rId4"/>
              <a:srcRect l="0" t="0" r="0" b="0"/>
              <a:stretch>
                <a:fillRect/>
              </a:stretch>
            </a:blipFill>
            <a:ln w="12700" cap="flat">
              <a:solidFill>
                <a:srgbClr val="000000">
                  <a:alpha val="90000"/>
                </a:srgbClr>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175" name="成组"/>
            <p:cNvGrpSpPr/>
            <p:nvPr/>
          </p:nvGrpSpPr>
          <p:grpSpPr>
            <a:xfrm>
              <a:off x="2444327" y="5353"/>
              <a:ext cx="2090555" cy="1560556"/>
              <a:chOff x="0" y="0"/>
              <a:chExt cx="2090553" cy="1560555"/>
            </a:xfrm>
          </p:grpSpPr>
          <p:sp>
            <p:nvSpPr>
              <p:cNvPr id="173" name="形状"/>
              <p:cNvSpPr/>
              <p:nvPr/>
            </p:nvSpPr>
            <p:spPr>
              <a:xfrm>
                <a:off x="0" y="-1"/>
                <a:ext cx="2090554" cy="15605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90" y="0"/>
                    </a:moveTo>
                    <a:lnTo>
                      <a:pt x="20310" y="0"/>
                    </a:lnTo>
                    <a:cubicBezTo>
                      <a:pt x="21022" y="0"/>
                      <a:pt x="21600" y="774"/>
                      <a:pt x="21600" y="1728"/>
                    </a:cubicBezTo>
                    <a:lnTo>
                      <a:pt x="21600" y="21600"/>
                    </a:lnTo>
                    <a:lnTo>
                      <a:pt x="0" y="21600"/>
                    </a:lnTo>
                    <a:lnTo>
                      <a:pt x="0" y="1728"/>
                    </a:lnTo>
                    <a:cubicBezTo>
                      <a:pt x="0" y="774"/>
                      <a:pt x="578" y="0"/>
                      <a:pt x="1290" y="0"/>
                    </a:cubicBezTo>
                    <a:close/>
                  </a:path>
                </a:pathLst>
              </a:custGeom>
              <a:solidFill>
                <a:srgbClr val="CACACA">
                  <a:alpha val="90000"/>
                </a:srgbClr>
              </a:solidFill>
              <a:ln w="12700" cap="flat">
                <a:solidFill>
                  <a:srgbClr val="000000"/>
                </a:solidFill>
                <a:prstDash val="solid"/>
                <a:miter lim="800000"/>
              </a:ln>
              <a:effectLst/>
            </p:spPr>
            <p:txBody>
              <a:bodyPr wrap="square" lIns="45719" tIns="45719" rIns="45719" bIns="45719" numCol="1" anchor="t">
                <a:noAutofit/>
              </a:bodyPr>
              <a:lstStyle/>
              <a:p>
                <a:pPr algn="ctr" defTabSz="977900">
                  <a:lnSpc>
                    <a:spcPct val="90000"/>
                  </a:lnSpc>
                  <a:spcBef>
                    <a:spcPts val="400"/>
                  </a:spcBef>
                  <a:defRPr sz="2400"/>
                </a:pPr>
              </a:p>
            </p:txBody>
          </p:sp>
          <p:sp>
            <p:nvSpPr>
              <p:cNvPr id="174" name="Knowledge and Understanding Skills"/>
              <p:cNvSpPr txBox="1"/>
              <p:nvPr/>
            </p:nvSpPr>
            <p:spPr>
              <a:xfrm>
                <a:off x="36565" y="92445"/>
                <a:ext cx="2017423" cy="132843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7940" tIns="27940" rIns="27940" bIns="27940" numCol="1" anchor="t">
                <a:spAutoFit/>
              </a:bodyPr>
              <a:lstStyle/>
              <a:p>
                <a:pPr lvl="1" marL="228600" indent="-228600" algn="ctr" defTabSz="977900">
                  <a:lnSpc>
                    <a:spcPct val="90000"/>
                  </a:lnSpc>
                  <a:spcBef>
                    <a:spcPts val="300"/>
                  </a:spcBef>
                  <a:buSzPct val="100000"/>
                  <a:buFont typeface="Arial"/>
                  <a:buChar char="•"/>
                  <a:defRPr sz="2200"/>
                </a:pPr>
                <a:r>
                  <a:t>Knowledge and Understanding Skills</a:t>
                </a:r>
              </a:p>
            </p:txBody>
          </p:sp>
        </p:grpSp>
        <p:grpSp>
          <p:nvGrpSpPr>
            <p:cNvPr id="178" name="成组"/>
            <p:cNvGrpSpPr/>
            <p:nvPr/>
          </p:nvGrpSpPr>
          <p:grpSpPr>
            <a:xfrm>
              <a:off x="2444327" y="1565907"/>
              <a:ext cx="2090555" cy="671040"/>
              <a:chOff x="0" y="0"/>
              <a:chExt cx="2090553" cy="671038"/>
            </a:xfrm>
          </p:grpSpPr>
          <p:sp>
            <p:nvSpPr>
              <p:cNvPr id="176" name="矩形"/>
              <p:cNvSpPr/>
              <p:nvPr/>
            </p:nvSpPr>
            <p:spPr>
              <a:xfrm>
                <a:off x="0" y="-1"/>
                <a:ext cx="2090554" cy="671040"/>
              </a:xfrm>
              <a:prstGeom prst="rect">
                <a:avLst/>
              </a:prstGeom>
              <a:solidFill>
                <a:srgbClr val="FFFFFF"/>
              </a:solidFill>
              <a:ln w="12700" cap="flat">
                <a:solidFill>
                  <a:srgbClr val="000000"/>
                </a:solidFill>
                <a:prstDash val="solid"/>
                <a:miter lim="800000"/>
              </a:ln>
              <a:effectLst/>
            </p:spPr>
            <p:txBody>
              <a:bodyPr wrap="square" lIns="45719" tIns="45719" rIns="45719" bIns="45719" numCol="1" anchor="ctr">
                <a:noAutofit/>
              </a:bodyPr>
              <a:lstStyle/>
              <a:p>
                <a:pPr defTabSz="2133600">
                  <a:lnSpc>
                    <a:spcPct val="90000"/>
                  </a:lnSpc>
                  <a:spcBef>
                    <a:spcPts val="1100"/>
                  </a:spcBef>
                  <a:defRPr sz="2800">
                    <a:solidFill>
                      <a:srgbClr val="FFFFFF"/>
                    </a:solidFill>
                  </a:defRPr>
                </a:pPr>
              </a:p>
            </p:txBody>
          </p:sp>
          <p:sp>
            <p:nvSpPr>
              <p:cNvPr id="177" name="20%"/>
              <p:cNvSpPr txBox="1"/>
              <p:nvPr/>
            </p:nvSpPr>
            <p:spPr>
              <a:xfrm>
                <a:off x="182879" y="28139"/>
                <a:ext cx="1228383" cy="6147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2133600">
                  <a:lnSpc>
                    <a:spcPct val="90000"/>
                  </a:lnSpc>
                  <a:spcBef>
                    <a:spcPts val="2000"/>
                  </a:spcBef>
                  <a:defRPr sz="4800">
                    <a:solidFill>
                      <a:srgbClr val="FFFFFF"/>
                    </a:solidFill>
                  </a:defRPr>
                </a:lvl1pPr>
              </a:lstStyle>
              <a:p>
                <a:pPr/>
                <a:r>
                  <a:t>20%</a:t>
                </a:r>
              </a:p>
            </p:txBody>
          </p:sp>
        </p:grpSp>
        <p:sp>
          <p:nvSpPr>
            <p:cNvPr id="179" name="圆形"/>
            <p:cNvSpPr/>
            <p:nvPr/>
          </p:nvSpPr>
          <p:spPr>
            <a:xfrm>
              <a:off x="3975686" y="1672497"/>
              <a:ext cx="731695" cy="731695"/>
            </a:xfrm>
            <a:prstGeom prst="ellipse">
              <a:avLst/>
            </a:prstGeom>
            <a:blipFill rotWithShape="1">
              <a:blip r:embed="rId5"/>
              <a:srcRect l="0" t="0" r="0" b="0"/>
              <a:stretch>
                <a:fillRect/>
              </a:stretch>
            </a:blipFill>
            <a:ln w="12700" cap="flat">
              <a:solidFill>
                <a:srgbClr val="000000">
                  <a:alpha val="90000"/>
                </a:srgbClr>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182" name="成组"/>
            <p:cNvGrpSpPr/>
            <p:nvPr/>
          </p:nvGrpSpPr>
          <p:grpSpPr>
            <a:xfrm>
              <a:off x="4888653" y="5353"/>
              <a:ext cx="2090555" cy="1560556"/>
              <a:chOff x="0" y="0"/>
              <a:chExt cx="2090553" cy="1560555"/>
            </a:xfrm>
          </p:grpSpPr>
          <p:sp>
            <p:nvSpPr>
              <p:cNvPr id="180" name="形状"/>
              <p:cNvSpPr/>
              <p:nvPr/>
            </p:nvSpPr>
            <p:spPr>
              <a:xfrm>
                <a:off x="0" y="-1"/>
                <a:ext cx="2090554" cy="15605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90" y="0"/>
                    </a:moveTo>
                    <a:lnTo>
                      <a:pt x="20310" y="0"/>
                    </a:lnTo>
                    <a:cubicBezTo>
                      <a:pt x="21022" y="0"/>
                      <a:pt x="21600" y="774"/>
                      <a:pt x="21600" y="1728"/>
                    </a:cubicBezTo>
                    <a:lnTo>
                      <a:pt x="21600" y="21600"/>
                    </a:lnTo>
                    <a:lnTo>
                      <a:pt x="0" y="21600"/>
                    </a:lnTo>
                    <a:lnTo>
                      <a:pt x="0" y="1728"/>
                    </a:lnTo>
                    <a:cubicBezTo>
                      <a:pt x="0" y="774"/>
                      <a:pt x="578" y="0"/>
                      <a:pt x="1290" y="0"/>
                    </a:cubicBezTo>
                    <a:close/>
                  </a:path>
                </a:pathLst>
              </a:custGeom>
              <a:solidFill>
                <a:srgbClr val="CACACA">
                  <a:alpha val="90000"/>
                </a:srgbClr>
              </a:solidFill>
              <a:ln w="12700" cap="flat">
                <a:solidFill>
                  <a:srgbClr val="000000"/>
                </a:solidFill>
                <a:prstDash val="solid"/>
                <a:miter lim="800000"/>
              </a:ln>
              <a:effectLst/>
            </p:spPr>
            <p:txBody>
              <a:bodyPr wrap="square" lIns="45719" tIns="45719" rIns="45719" bIns="45719" numCol="1" anchor="t">
                <a:noAutofit/>
              </a:bodyPr>
              <a:lstStyle/>
              <a:p>
                <a:pPr algn="ctr" defTabSz="977900">
                  <a:lnSpc>
                    <a:spcPct val="90000"/>
                  </a:lnSpc>
                  <a:spcBef>
                    <a:spcPts val="400"/>
                  </a:spcBef>
                  <a:defRPr sz="2400"/>
                </a:pPr>
              </a:p>
            </p:txBody>
          </p:sp>
          <p:sp>
            <p:nvSpPr>
              <p:cNvPr id="181" name="Cognitive &amp; Intellectual Skills"/>
              <p:cNvSpPr txBox="1"/>
              <p:nvPr/>
            </p:nvSpPr>
            <p:spPr>
              <a:xfrm>
                <a:off x="36565" y="92445"/>
                <a:ext cx="2017423" cy="100223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7940" tIns="27940" rIns="27940" bIns="27940" numCol="1" anchor="t">
                <a:spAutoFit/>
              </a:bodyPr>
              <a:lstStyle/>
              <a:p>
                <a:pPr lvl="1" marL="228600" indent="-228600" algn="ctr" defTabSz="977900">
                  <a:lnSpc>
                    <a:spcPct val="90000"/>
                  </a:lnSpc>
                  <a:spcBef>
                    <a:spcPts val="300"/>
                  </a:spcBef>
                  <a:buSzPct val="100000"/>
                  <a:buFont typeface="Arial"/>
                  <a:buChar char="•"/>
                  <a:defRPr sz="2200"/>
                </a:pPr>
                <a:r>
                  <a:t>Cognitive &amp; Intellectual Skills</a:t>
                </a:r>
              </a:p>
            </p:txBody>
          </p:sp>
        </p:grpSp>
        <p:grpSp>
          <p:nvGrpSpPr>
            <p:cNvPr id="185" name="成组"/>
            <p:cNvGrpSpPr/>
            <p:nvPr/>
          </p:nvGrpSpPr>
          <p:grpSpPr>
            <a:xfrm>
              <a:off x="4888653" y="1565907"/>
              <a:ext cx="2090555" cy="671040"/>
              <a:chOff x="0" y="0"/>
              <a:chExt cx="2090553" cy="671038"/>
            </a:xfrm>
          </p:grpSpPr>
          <p:sp>
            <p:nvSpPr>
              <p:cNvPr id="183" name="矩形"/>
              <p:cNvSpPr/>
              <p:nvPr/>
            </p:nvSpPr>
            <p:spPr>
              <a:xfrm>
                <a:off x="0" y="-1"/>
                <a:ext cx="2090554" cy="671040"/>
              </a:xfrm>
              <a:prstGeom prst="rect">
                <a:avLst/>
              </a:prstGeom>
              <a:solidFill>
                <a:srgbClr val="FFFFFF"/>
              </a:solidFill>
              <a:ln w="12700" cap="flat">
                <a:solidFill>
                  <a:srgbClr val="000000"/>
                </a:solidFill>
                <a:prstDash val="solid"/>
                <a:miter lim="800000"/>
              </a:ln>
              <a:effectLst/>
            </p:spPr>
            <p:txBody>
              <a:bodyPr wrap="square" lIns="45719" tIns="45719" rIns="45719" bIns="45719" numCol="1" anchor="ctr">
                <a:noAutofit/>
              </a:bodyPr>
              <a:lstStyle/>
              <a:p>
                <a:pPr defTabSz="2133600">
                  <a:lnSpc>
                    <a:spcPct val="90000"/>
                  </a:lnSpc>
                  <a:spcBef>
                    <a:spcPts val="1100"/>
                  </a:spcBef>
                  <a:defRPr sz="2800">
                    <a:solidFill>
                      <a:srgbClr val="FFFFFF"/>
                    </a:solidFill>
                  </a:defRPr>
                </a:pPr>
              </a:p>
            </p:txBody>
          </p:sp>
          <p:sp>
            <p:nvSpPr>
              <p:cNvPr id="184" name="30%"/>
              <p:cNvSpPr txBox="1"/>
              <p:nvPr/>
            </p:nvSpPr>
            <p:spPr>
              <a:xfrm>
                <a:off x="182879" y="28139"/>
                <a:ext cx="1228383" cy="6147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2133600">
                  <a:lnSpc>
                    <a:spcPct val="90000"/>
                  </a:lnSpc>
                  <a:spcBef>
                    <a:spcPts val="2000"/>
                  </a:spcBef>
                  <a:defRPr sz="4800">
                    <a:solidFill>
                      <a:srgbClr val="FFFFFF"/>
                    </a:solidFill>
                  </a:defRPr>
                </a:lvl1pPr>
              </a:lstStyle>
              <a:p>
                <a:pPr/>
                <a:r>
                  <a:t>30%</a:t>
                </a:r>
              </a:p>
            </p:txBody>
          </p:sp>
        </p:grpSp>
        <p:sp>
          <p:nvSpPr>
            <p:cNvPr id="186" name="圆形"/>
            <p:cNvSpPr/>
            <p:nvPr/>
          </p:nvSpPr>
          <p:spPr>
            <a:xfrm>
              <a:off x="6420013" y="1672497"/>
              <a:ext cx="731695" cy="731695"/>
            </a:xfrm>
            <a:prstGeom prst="ellipse">
              <a:avLst/>
            </a:prstGeom>
            <a:blipFill rotWithShape="1">
              <a:blip r:embed="rId6"/>
              <a:srcRect l="0" t="0" r="0" b="0"/>
              <a:stretch>
                <a:fillRect/>
              </a:stretch>
            </a:blipFill>
            <a:ln w="12700" cap="flat">
              <a:solidFill>
                <a:srgbClr val="000000">
                  <a:alpha val="90000"/>
                </a:srgbClr>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189" name="成组"/>
            <p:cNvGrpSpPr/>
            <p:nvPr/>
          </p:nvGrpSpPr>
          <p:grpSpPr>
            <a:xfrm>
              <a:off x="7333064" y="0"/>
              <a:ext cx="2090555" cy="1560556"/>
              <a:chOff x="0" y="0"/>
              <a:chExt cx="2090553" cy="1560555"/>
            </a:xfrm>
          </p:grpSpPr>
          <p:sp>
            <p:nvSpPr>
              <p:cNvPr id="187" name="形状"/>
              <p:cNvSpPr/>
              <p:nvPr/>
            </p:nvSpPr>
            <p:spPr>
              <a:xfrm>
                <a:off x="0" y="-1"/>
                <a:ext cx="2090554" cy="15605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90" y="0"/>
                    </a:moveTo>
                    <a:lnTo>
                      <a:pt x="20310" y="0"/>
                    </a:lnTo>
                    <a:cubicBezTo>
                      <a:pt x="21022" y="0"/>
                      <a:pt x="21600" y="774"/>
                      <a:pt x="21600" y="1728"/>
                    </a:cubicBezTo>
                    <a:lnTo>
                      <a:pt x="21600" y="21600"/>
                    </a:lnTo>
                    <a:lnTo>
                      <a:pt x="0" y="21600"/>
                    </a:lnTo>
                    <a:lnTo>
                      <a:pt x="0" y="1728"/>
                    </a:lnTo>
                    <a:cubicBezTo>
                      <a:pt x="0" y="774"/>
                      <a:pt x="578" y="0"/>
                      <a:pt x="1290" y="0"/>
                    </a:cubicBezTo>
                    <a:close/>
                  </a:path>
                </a:pathLst>
              </a:custGeom>
              <a:solidFill>
                <a:srgbClr val="CACACA">
                  <a:alpha val="90000"/>
                </a:srgbClr>
              </a:solidFill>
              <a:ln w="12700" cap="flat">
                <a:solidFill>
                  <a:srgbClr val="000000"/>
                </a:solidFill>
                <a:prstDash val="solid"/>
                <a:miter lim="800000"/>
              </a:ln>
              <a:effectLst/>
            </p:spPr>
            <p:txBody>
              <a:bodyPr wrap="square" lIns="45719" tIns="45719" rIns="45719" bIns="45719" numCol="1" anchor="t">
                <a:noAutofit/>
              </a:bodyPr>
              <a:lstStyle/>
              <a:p>
                <a:pPr algn="ctr" defTabSz="977900">
                  <a:lnSpc>
                    <a:spcPct val="90000"/>
                  </a:lnSpc>
                  <a:spcBef>
                    <a:spcPts val="400"/>
                  </a:spcBef>
                  <a:defRPr sz="2400"/>
                </a:pPr>
              </a:p>
            </p:txBody>
          </p:sp>
          <p:sp>
            <p:nvSpPr>
              <p:cNvPr id="188" name="Practical Application Skills"/>
              <p:cNvSpPr txBox="1"/>
              <p:nvPr/>
            </p:nvSpPr>
            <p:spPr>
              <a:xfrm>
                <a:off x="36565" y="92446"/>
                <a:ext cx="2017423" cy="100222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7940" tIns="27940" rIns="27940" bIns="27940" numCol="1" anchor="t">
                <a:spAutoFit/>
              </a:bodyPr>
              <a:lstStyle/>
              <a:p>
                <a:pPr lvl="1" marL="228600" indent="-228600" algn="ctr" defTabSz="977900">
                  <a:lnSpc>
                    <a:spcPct val="90000"/>
                  </a:lnSpc>
                  <a:spcBef>
                    <a:spcPts val="300"/>
                  </a:spcBef>
                  <a:buSzPct val="100000"/>
                  <a:buFont typeface="Arial"/>
                  <a:buChar char="•"/>
                  <a:defRPr sz="2200"/>
                </a:pPr>
                <a:r>
                  <a:t>Practical Application Skills</a:t>
                </a:r>
              </a:p>
            </p:txBody>
          </p:sp>
        </p:grpSp>
        <p:grpSp>
          <p:nvGrpSpPr>
            <p:cNvPr id="192" name="成组"/>
            <p:cNvGrpSpPr/>
            <p:nvPr/>
          </p:nvGrpSpPr>
          <p:grpSpPr>
            <a:xfrm>
              <a:off x="7332981" y="1565907"/>
              <a:ext cx="2090555" cy="671040"/>
              <a:chOff x="0" y="0"/>
              <a:chExt cx="2090553" cy="671038"/>
            </a:xfrm>
          </p:grpSpPr>
          <p:sp>
            <p:nvSpPr>
              <p:cNvPr id="190" name="矩形"/>
              <p:cNvSpPr/>
              <p:nvPr/>
            </p:nvSpPr>
            <p:spPr>
              <a:xfrm>
                <a:off x="0" y="-1"/>
                <a:ext cx="2090554" cy="671040"/>
              </a:xfrm>
              <a:prstGeom prst="rect">
                <a:avLst/>
              </a:prstGeom>
              <a:solidFill>
                <a:srgbClr val="FFFFFF"/>
              </a:solidFill>
              <a:ln w="12700" cap="flat">
                <a:solidFill>
                  <a:srgbClr val="000000"/>
                </a:solidFill>
                <a:prstDash val="solid"/>
                <a:miter lim="800000"/>
              </a:ln>
              <a:effectLst/>
            </p:spPr>
            <p:txBody>
              <a:bodyPr wrap="square" lIns="45719" tIns="45719" rIns="45719" bIns="45719" numCol="1" anchor="ctr">
                <a:noAutofit/>
              </a:bodyPr>
              <a:lstStyle/>
              <a:p>
                <a:pPr defTabSz="2133600">
                  <a:lnSpc>
                    <a:spcPct val="90000"/>
                  </a:lnSpc>
                  <a:spcBef>
                    <a:spcPts val="1100"/>
                  </a:spcBef>
                  <a:defRPr sz="2800">
                    <a:solidFill>
                      <a:srgbClr val="FFFFFF"/>
                    </a:solidFill>
                  </a:defRPr>
                </a:pPr>
              </a:p>
            </p:txBody>
          </p:sp>
          <p:sp>
            <p:nvSpPr>
              <p:cNvPr id="191" name="30%"/>
              <p:cNvSpPr txBox="1"/>
              <p:nvPr/>
            </p:nvSpPr>
            <p:spPr>
              <a:xfrm>
                <a:off x="182879" y="28139"/>
                <a:ext cx="1228383" cy="6147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2133600">
                  <a:lnSpc>
                    <a:spcPct val="90000"/>
                  </a:lnSpc>
                  <a:spcBef>
                    <a:spcPts val="2000"/>
                  </a:spcBef>
                  <a:defRPr sz="4800">
                    <a:solidFill>
                      <a:srgbClr val="FFFFFF"/>
                    </a:solidFill>
                  </a:defRPr>
                </a:lvl1pPr>
              </a:lstStyle>
              <a:p>
                <a:pPr/>
                <a:r>
                  <a:t>30%</a:t>
                </a:r>
              </a:p>
            </p:txBody>
          </p:sp>
        </p:grpSp>
        <p:sp>
          <p:nvSpPr>
            <p:cNvPr id="193" name="圆形"/>
            <p:cNvSpPr/>
            <p:nvPr/>
          </p:nvSpPr>
          <p:spPr>
            <a:xfrm>
              <a:off x="8864341" y="1672497"/>
              <a:ext cx="731695" cy="731695"/>
            </a:xfrm>
            <a:prstGeom prst="ellipse">
              <a:avLst/>
            </a:prstGeom>
            <a:blipFill rotWithShape="1">
              <a:blip r:embed="rId7"/>
              <a:srcRect l="0" t="0" r="0" b="0"/>
              <a:stretch>
                <a:fillRect/>
              </a:stretch>
            </a:blipFill>
            <a:ln w="12700" cap="flat">
              <a:solidFill>
                <a:srgbClr val="000000">
                  <a:alpha val="90000"/>
                </a:srgbClr>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196" name="成组"/>
            <p:cNvGrpSpPr/>
            <p:nvPr/>
          </p:nvGrpSpPr>
          <p:grpSpPr>
            <a:xfrm>
              <a:off x="9777307" y="5353"/>
              <a:ext cx="2090555" cy="1560556"/>
              <a:chOff x="0" y="0"/>
              <a:chExt cx="2090553" cy="1560555"/>
            </a:xfrm>
          </p:grpSpPr>
          <p:sp>
            <p:nvSpPr>
              <p:cNvPr id="194" name="形状"/>
              <p:cNvSpPr/>
              <p:nvPr/>
            </p:nvSpPr>
            <p:spPr>
              <a:xfrm>
                <a:off x="0" y="-1"/>
                <a:ext cx="2090554" cy="15605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90" y="0"/>
                    </a:moveTo>
                    <a:lnTo>
                      <a:pt x="20310" y="0"/>
                    </a:lnTo>
                    <a:cubicBezTo>
                      <a:pt x="21022" y="0"/>
                      <a:pt x="21600" y="774"/>
                      <a:pt x="21600" y="1728"/>
                    </a:cubicBezTo>
                    <a:lnTo>
                      <a:pt x="21600" y="21600"/>
                    </a:lnTo>
                    <a:lnTo>
                      <a:pt x="0" y="21600"/>
                    </a:lnTo>
                    <a:lnTo>
                      <a:pt x="0" y="1728"/>
                    </a:lnTo>
                    <a:cubicBezTo>
                      <a:pt x="0" y="774"/>
                      <a:pt x="578" y="0"/>
                      <a:pt x="1290" y="0"/>
                    </a:cubicBezTo>
                    <a:close/>
                  </a:path>
                </a:pathLst>
              </a:custGeom>
              <a:solidFill>
                <a:srgbClr val="CACACA">
                  <a:alpha val="90000"/>
                </a:srgbClr>
              </a:solidFill>
              <a:ln w="12700" cap="flat">
                <a:solidFill>
                  <a:srgbClr val="000000"/>
                </a:solidFill>
                <a:prstDash val="solid"/>
                <a:miter lim="800000"/>
              </a:ln>
              <a:effectLst/>
            </p:spPr>
            <p:txBody>
              <a:bodyPr wrap="square" lIns="45719" tIns="45719" rIns="45719" bIns="45719" numCol="1" anchor="t">
                <a:noAutofit/>
              </a:bodyPr>
              <a:lstStyle/>
              <a:p>
                <a:pPr algn="ctr" defTabSz="977900">
                  <a:lnSpc>
                    <a:spcPct val="90000"/>
                  </a:lnSpc>
                  <a:spcBef>
                    <a:spcPts val="400"/>
                  </a:spcBef>
                  <a:defRPr sz="2400"/>
                </a:pPr>
              </a:p>
            </p:txBody>
          </p:sp>
          <p:sp>
            <p:nvSpPr>
              <p:cNvPr id="195" name="Transferable Skills for Life &amp; Professional Practice"/>
              <p:cNvSpPr txBox="1"/>
              <p:nvPr/>
            </p:nvSpPr>
            <p:spPr>
              <a:xfrm>
                <a:off x="36565" y="92445"/>
                <a:ext cx="2017423" cy="132843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7940" tIns="27940" rIns="27940" bIns="27940" numCol="1" anchor="t">
                <a:spAutoFit/>
              </a:bodyPr>
              <a:lstStyle/>
              <a:p>
                <a:pPr lvl="1" marL="228600" indent="-228600" algn="ctr" defTabSz="977900">
                  <a:lnSpc>
                    <a:spcPct val="90000"/>
                  </a:lnSpc>
                  <a:spcBef>
                    <a:spcPts val="300"/>
                  </a:spcBef>
                  <a:buSzPct val="100000"/>
                  <a:buFont typeface="Arial"/>
                  <a:buChar char="•"/>
                  <a:defRPr sz="2200"/>
                </a:pPr>
                <a:r>
                  <a:t>Transferable Skills for Life &amp; Professional Practice</a:t>
                </a:r>
              </a:p>
            </p:txBody>
          </p:sp>
        </p:grpSp>
        <p:grpSp>
          <p:nvGrpSpPr>
            <p:cNvPr id="199" name="成组"/>
            <p:cNvGrpSpPr/>
            <p:nvPr/>
          </p:nvGrpSpPr>
          <p:grpSpPr>
            <a:xfrm>
              <a:off x="9777307" y="1565907"/>
              <a:ext cx="2090555" cy="671040"/>
              <a:chOff x="0" y="0"/>
              <a:chExt cx="2090553" cy="671038"/>
            </a:xfrm>
          </p:grpSpPr>
          <p:sp>
            <p:nvSpPr>
              <p:cNvPr id="197" name="矩形"/>
              <p:cNvSpPr/>
              <p:nvPr/>
            </p:nvSpPr>
            <p:spPr>
              <a:xfrm>
                <a:off x="0" y="-1"/>
                <a:ext cx="2090554" cy="671040"/>
              </a:xfrm>
              <a:prstGeom prst="rect">
                <a:avLst/>
              </a:prstGeom>
              <a:solidFill>
                <a:srgbClr val="FFFFFF"/>
              </a:solidFill>
              <a:ln w="12700" cap="flat">
                <a:solidFill>
                  <a:srgbClr val="000000"/>
                </a:solidFill>
                <a:prstDash val="solid"/>
                <a:miter lim="800000"/>
              </a:ln>
              <a:effectLst/>
            </p:spPr>
            <p:txBody>
              <a:bodyPr wrap="square" lIns="45719" tIns="45719" rIns="45719" bIns="45719" numCol="1" anchor="ctr">
                <a:noAutofit/>
              </a:bodyPr>
              <a:lstStyle/>
              <a:p>
                <a:pPr defTabSz="2133600">
                  <a:lnSpc>
                    <a:spcPct val="90000"/>
                  </a:lnSpc>
                  <a:spcBef>
                    <a:spcPts val="1100"/>
                  </a:spcBef>
                  <a:defRPr sz="2800">
                    <a:solidFill>
                      <a:srgbClr val="FFFFFF"/>
                    </a:solidFill>
                  </a:defRPr>
                </a:pPr>
              </a:p>
            </p:txBody>
          </p:sp>
          <p:sp>
            <p:nvSpPr>
              <p:cNvPr id="198" name="10%"/>
              <p:cNvSpPr txBox="1"/>
              <p:nvPr/>
            </p:nvSpPr>
            <p:spPr>
              <a:xfrm>
                <a:off x="182879" y="28139"/>
                <a:ext cx="1228383" cy="6147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defTabSz="2133600">
                  <a:lnSpc>
                    <a:spcPct val="90000"/>
                  </a:lnSpc>
                  <a:spcBef>
                    <a:spcPts val="2000"/>
                  </a:spcBef>
                  <a:defRPr sz="4800">
                    <a:solidFill>
                      <a:srgbClr val="FFFFFF"/>
                    </a:solidFill>
                  </a:defRPr>
                </a:lvl1pPr>
              </a:lstStyle>
              <a:p>
                <a:pPr/>
                <a:r>
                  <a:t>10%</a:t>
                </a:r>
              </a:p>
            </p:txBody>
          </p:sp>
        </p:grpSp>
        <p:sp>
          <p:nvSpPr>
            <p:cNvPr id="200" name="圆形"/>
            <p:cNvSpPr/>
            <p:nvPr/>
          </p:nvSpPr>
          <p:spPr>
            <a:xfrm>
              <a:off x="11308667" y="1672497"/>
              <a:ext cx="731695" cy="731695"/>
            </a:xfrm>
            <a:prstGeom prst="ellipse">
              <a:avLst/>
            </a:prstGeom>
            <a:blipFill rotWithShape="1">
              <a:blip r:embed="rId8"/>
              <a:srcRect l="0" t="0" r="0" b="0"/>
              <a:stretch>
                <a:fillRect/>
              </a:stretch>
            </a:blipFill>
            <a:ln w="12700" cap="flat">
              <a:solidFill>
                <a:srgbClr val="000000">
                  <a:alpha val="90000"/>
                </a:srgbClr>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Rectangle 10"/>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206" name="Picture 2" descr="Picture 2"/>
          <p:cNvPicPr>
            <a:picLocks noChangeAspect="1"/>
          </p:cNvPicPr>
          <p:nvPr/>
        </p:nvPicPr>
        <p:blipFill>
          <a:blip r:embed="rId3">
            <a:alphaModFix amt="35000"/>
            <a:extLst/>
          </a:blip>
          <a:srcRect l="0" t="25000" r="0" b="0"/>
          <a:stretch>
            <a:fillRect/>
          </a:stretch>
        </p:blipFill>
        <p:spPr>
          <a:xfrm>
            <a:off x="19" y="0"/>
            <a:ext cx="12191981" cy="6858001"/>
          </a:xfrm>
          <a:prstGeom prst="rect">
            <a:avLst/>
          </a:prstGeom>
          <a:ln w="12700">
            <a:miter lim="400000"/>
          </a:ln>
        </p:spPr>
      </p:pic>
      <p:sp>
        <p:nvSpPr>
          <p:cNvPr id="207" name="Title 2"/>
          <p:cNvSpPr txBox="1"/>
          <p:nvPr>
            <p:ph type="title"/>
          </p:nvPr>
        </p:nvSpPr>
        <p:spPr>
          <a:xfrm>
            <a:off x="838200" y="1065861"/>
            <a:ext cx="3313166" cy="4726278"/>
          </a:xfrm>
          <a:prstGeom prst="rect">
            <a:avLst/>
          </a:prstGeom>
        </p:spPr>
        <p:txBody>
          <a:bodyPr/>
          <a:lstStyle>
            <a:lvl1pPr algn="r">
              <a:defRPr sz="4000"/>
            </a:lvl1pPr>
          </a:lstStyle>
          <a:p>
            <a:pPr/>
            <a:r>
              <a:t>Suggested Framework</a:t>
            </a:r>
          </a:p>
        </p:txBody>
      </p:sp>
      <p:sp>
        <p:nvSpPr>
          <p:cNvPr id="208" name="Straight Connector 12"/>
          <p:cNvSpPr/>
          <p:nvPr/>
        </p:nvSpPr>
        <p:spPr>
          <a:xfrm flipH="1">
            <a:off x="4653372" y="2286000"/>
            <a:ext cx="1" cy="2286000"/>
          </a:xfrm>
          <a:prstGeom prst="line">
            <a:avLst/>
          </a:prstGeom>
          <a:ln w="15875">
            <a:solidFill>
              <a:srgbClr val="FFFFFF"/>
            </a:solidFill>
            <a:miter/>
          </a:ln>
        </p:spPr>
        <p:txBody>
          <a:bodyPr lIns="45719" rIns="45719"/>
          <a:lstStyle/>
          <a:p>
            <a:pPr/>
          </a:p>
        </p:txBody>
      </p:sp>
      <p:sp>
        <p:nvSpPr>
          <p:cNvPr id="209" name="Content Placeholder 5"/>
          <p:cNvSpPr txBox="1"/>
          <p:nvPr>
            <p:ph type="body" sz="half" idx="1"/>
          </p:nvPr>
        </p:nvSpPr>
        <p:spPr>
          <a:xfrm>
            <a:off x="5155379" y="1065861"/>
            <a:ext cx="5744686" cy="4726278"/>
          </a:xfrm>
          <a:prstGeom prst="rect">
            <a:avLst/>
          </a:prstGeom>
        </p:spPr>
        <p:txBody>
          <a:bodyPr anchor="ctr"/>
          <a:lstStyle/>
          <a:p>
            <a:pPr>
              <a:defRPr sz="2400"/>
            </a:pPr>
            <a:r>
              <a:t>Executive Summary </a:t>
            </a:r>
          </a:p>
          <a:p>
            <a:pPr>
              <a:defRPr sz="2400"/>
            </a:pPr>
            <a:r>
              <a:t>Contents Page </a:t>
            </a:r>
          </a:p>
          <a:p>
            <a:pPr>
              <a:defRPr sz="2400"/>
            </a:pPr>
            <a:r>
              <a:t>Introduction Country A (Hotel location) </a:t>
            </a:r>
          </a:p>
          <a:p>
            <a:pPr>
              <a:defRPr sz="2400"/>
            </a:pPr>
            <a:r>
              <a:t>Country B (guest’s home country &amp; culture) </a:t>
            </a:r>
          </a:p>
          <a:p>
            <a:pPr>
              <a:defRPr sz="2400"/>
            </a:pPr>
            <a:r>
              <a:t>Country Analysis </a:t>
            </a:r>
          </a:p>
          <a:p>
            <a:pPr>
              <a:defRPr sz="2400"/>
            </a:pPr>
            <a:r>
              <a:t>Hotel Handbook (do’s &amp; don’ts) </a:t>
            </a:r>
          </a:p>
          <a:p>
            <a:pPr>
              <a:defRPr sz="2400"/>
            </a:pPr>
            <a:r>
              <a:t>Conclusion</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Rectangle 10"/>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14" name="Title 2"/>
          <p:cNvSpPr txBox="1"/>
          <p:nvPr>
            <p:ph type="title"/>
          </p:nvPr>
        </p:nvSpPr>
        <p:spPr>
          <a:xfrm>
            <a:off x="793662" y="386930"/>
            <a:ext cx="10066123" cy="1298448"/>
          </a:xfrm>
          <a:prstGeom prst="rect">
            <a:avLst/>
          </a:prstGeom>
        </p:spPr>
        <p:txBody>
          <a:bodyPr anchor="b"/>
          <a:lstStyle>
            <a:lvl1pPr>
              <a:defRPr sz="4800" u="sng"/>
            </a:lvl1pPr>
          </a:lstStyle>
          <a:p>
            <a:pPr/>
            <a:r>
              <a:t>Executive Summary</a:t>
            </a:r>
          </a:p>
        </p:txBody>
      </p:sp>
      <p:sp>
        <p:nvSpPr>
          <p:cNvPr id="215" name="Rectangle 12"/>
          <p:cNvSpPr/>
          <p:nvPr/>
        </p:nvSpPr>
        <p:spPr>
          <a:xfrm flipH="1" flipV="1">
            <a:off x="-2" y="1998845"/>
            <a:ext cx="11454595" cy="781700"/>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216" name="Rectangle 14"/>
          <p:cNvSpPr/>
          <p:nvPr/>
        </p:nvSpPr>
        <p:spPr>
          <a:xfrm>
            <a:off x="-1" y="2203079"/>
            <a:ext cx="11383364" cy="4267992"/>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sp>
        <p:nvSpPr>
          <p:cNvPr id="217" name="Content Placeholder 5"/>
          <p:cNvSpPr txBox="1"/>
          <p:nvPr>
            <p:ph type="body" idx="1"/>
          </p:nvPr>
        </p:nvSpPr>
        <p:spPr>
          <a:xfrm>
            <a:off x="808638" y="2257731"/>
            <a:ext cx="10066123" cy="3639451"/>
          </a:xfrm>
          <a:prstGeom prst="rect">
            <a:avLst/>
          </a:prstGeom>
        </p:spPr>
        <p:txBody>
          <a:bodyPr anchor="ctr"/>
          <a:lstStyle/>
          <a:p>
            <a:pPr>
              <a:defRPr sz="2400"/>
            </a:pPr>
            <a:r>
              <a:t>Tell me what the report will be examining – the country and the cultural differences to provide the handbook for staff to be successful in the hotel service delivery. </a:t>
            </a:r>
          </a:p>
          <a:p>
            <a:pPr>
              <a:defRPr sz="2400"/>
            </a:pPr>
            <a:r>
              <a:t>Explain why an understanding of culture is essential for a successful hotel’s operation and guest hospitality experience. </a:t>
            </a:r>
          </a:p>
          <a:p>
            <a:pPr>
              <a:defRPr sz="2400"/>
            </a:pPr>
            <a:r>
              <a:t>Summarise key findings here – a one page summary of the whole report </a:t>
            </a:r>
          </a:p>
          <a:p>
            <a:pPr>
              <a:defRPr sz="2400"/>
            </a:pPr>
            <a:r>
              <a:t>Not included in word count </a:t>
            </a:r>
          </a:p>
        </p:txBody>
      </p:sp>
      <p:sp>
        <p:nvSpPr>
          <p:cNvPr id="218" name="Rectangle 16"/>
          <p:cNvSpPr/>
          <p:nvPr/>
        </p:nvSpPr>
        <p:spPr>
          <a:xfrm rot="5400000">
            <a:off x="11228040" y="2313027"/>
            <a:ext cx="781701" cy="152383"/>
          </a:xfrm>
          <a:prstGeom prst="rect">
            <a:avLst/>
          </a:prstGeom>
          <a:solidFill>
            <a:schemeClr val="accent4"/>
          </a:solidFill>
          <a:ln w="12700">
            <a:miter lim="400000"/>
          </a:ln>
        </p:spPr>
        <p:txBody>
          <a:bodyPr lIns="45719" rIns="45719" anchor="ctr"/>
          <a:lstStyle/>
          <a:p>
            <a:pPr algn="ctr">
              <a:defRPr>
                <a:solidFill>
                  <a:srgbClr val="FFFFFF"/>
                </a:solidFill>
              </a:defRPr>
            </a:pP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2" name="Picture 2" descr="Picture 2"/>
          <p:cNvPicPr>
            <a:picLocks noChangeAspect="1"/>
          </p:cNvPicPr>
          <p:nvPr/>
        </p:nvPicPr>
        <p:blipFill>
          <a:blip r:embed="rId3">
            <a:extLst/>
          </a:blip>
          <a:stretch>
            <a:fillRect/>
          </a:stretch>
        </p:blipFill>
        <p:spPr>
          <a:xfrm>
            <a:off x="0" y="31562"/>
            <a:ext cx="12192000" cy="6826438"/>
          </a:xfrm>
          <a:prstGeom prst="rect">
            <a:avLst/>
          </a:prstGeom>
          <a:ln w="12700">
            <a:miter lim="400000"/>
          </a:ln>
        </p:spPr>
      </p:pic>
      <p:sp>
        <p:nvSpPr>
          <p:cNvPr id="223" name="Title 2"/>
          <p:cNvSpPr txBox="1"/>
          <p:nvPr>
            <p:ph type="title"/>
          </p:nvPr>
        </p:nvSpPr>
        <p:spPr>
          <a:xfrm>
            <a:off x="274782" y="1219198"/>
            <a:ext cx="3318164" cy="4419603"/>
          </a:xfrm>
          <a:prstGeom prst="rect">
            <a:avLst/>
          </a:prstGeom>
        </p:spPr>
        <p:txBody>
          <a:bodyPr/>
          <a:lstStyle>
            <a:lvl1pPr>
              <a:defRPr u="sng"/>
            </a:lvl1pPr>
          </a:lstStyle>
          <a:p>
            <a:pPr/>
            <a:r>
              <a:t>Introduction</a:t>
            </a:r>
          </a:p>
        </p:txBody>
      </p:sp>
      <p:grpSp>
        <p:nvGrpSpPr>
          <p:cNvPr id="240" name="Content Placeholder 1"/>
          <p:cNvGrpSpPr/>
          <p:nvPr/>
        </p:nvGrpSpPr>
        <p:grpSpPr>
          <a:xfrm>
            <a:off x="3968458" y="1222383"/>
            <a:ext cx="7469338" cy="4665066"/>
            <a:chOff x="0" y="0"/>
            <a:chExt cx="7469336" cy="4665064"/>
          </a:xfrm>
        </p:grpSpPr>
        <p:grpSp>
          <p:nvGrpSpPr>
            <p:cNvPr id="226" name="成组"/>
            <p:cNvGrpSpPr/>
            <p:nvPr/>
          </p:nvGrpSpPr>
          <p:grpSpPr>
            <a:xfrm>
              <a:off x="476463" y="-1"/>
              <a:ext cx="6992874" cy="952926"/>
              <a:chOff x="0" y="0"/>
              <a:chExt cx="6992873" cy="952924"/>
            </a:xfrm>
          </p:grpSpPr>
          <p:sp>
            <p:nvSpPr>
              <p:cNvPr id="224" name="形状"/>
              <p:cNvSpPr/>
              <p:nvPr/>
            </p:nvSpPr>
            <p:spPr>
              <a:xfrm rot="10800000">
                <a:off x="0" y="0"/>
                <a:ext cx="6992875" cy="9529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128" y="0"/>
                    </a:lnTo>
                    <a:lnTo>
                      <a:pt x="21600" y="10800"/>
                    </a:lnTo>
                    <a:lnTo>
                      <a:pt x="20128" y="21600"/>
                    </a:lnTo>
                    <a:lnTo>
                      <a:pt x="0" y="21600"/>
                    </a:lnTo>
                    <a:close/>
                  </a:path>
                </a:pathLst>
              </a:custGeom>
              <a:solidFill>
                <a:schemeClr val="accent2"/>
              </a:solidFill>
              <a:ln w="12700" cap="flat">
                <a:solidFill>
                  <a:srgbClr val="FFFFFF"/>
                </a:solidFill>
                <a:prstDash val="solid"/>
                <a:miter lim="800000"/>
              </a:ln>
              <a:effectLst/>
            </p:spPr>
            <p:txBody>
              <a:bodyPr wrap="square" lIns="45719" tIns="45719" rIns="45719" bIns="45719" numCol="1" anchor="ctr">
                <a:noAutofit/>
              </a:bodyPr>
              <a:lstStyle/>
              <a:p>
                <a:pPr algn="ctr" defTabSz="933450">
                  <a:lnSpc>
                    <a:spcPct val="90000"/>
                  </a:lnSpc>
                  <a:spcBef>
                    <a:spcPts val="1100"/>
                  </a:spcBef>
                  <a:defRPr sz="2800">
                    <a:solidFill>
                      <a:srgbClr val="FFFFFF"/>
                    </a:solidFill>
                  </a:defRPr>
                </a:pPr>
              </a:p>
            </p:txBody>
          </p:sp>
          <p:sp>
            <p:nvSpPr>
              <p:cNvPr id="225" name="INTRODUCTION"/>
              <p:cNvSpPr txBox="1"/>
              <p:nvPr/>
            </p:nvSpPr>
            <p:spPr>
              <a:xfrm>
                <a:off x="578434" y="260782"/>
                <a:ext cx="6345098" cy="4313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0010" tIns="80010" rIns="80010" bIns="80010" numCol="1" anchor="ctr">
                <a:spAutoFit/>
              </a:bodyPr>
              <a:lstStyle>
                <a:lvl1pPr algn="ctr" defTabSz="933450">
                  <a:lnSpc>
                    <a:spcPct val="90000"/>
                  </a:lnSpc>
                  <a:spcBef>
                    <a:spcPts val="800"/>
                  </a:spcBef>
                  <a:defRPr sz="2100">
                    <a:solidFill>
                      <a:srgbClr val="FFFFFF"/>
                    </a:solidFill>
                  </a:defRPr>
                </a:lvl1pPr>
              </a:lstStyle>
              <a:p>
                <a:pPr/>
                <a:r>
                  <a:t>INTRODUCTION</a:t>
                </a:r>
              </a:p>
            </p:txBody>
          </p:sp>
        </p:grpSp>
        <p:sp>
          <p:nvSpPr>
            <p:cNvPr id="227" name="圆形"/>
            <p:cNvSpPr/>
            <p:nvPr/>
          </p:nvSpPr>
          <p:spPr>
            <a:xfrm>
              <a:off x="0" y="0"/>
              <a:ext cx="952925" cy="952925"/>
            </a:xfrm>
            <a:prstGeom prst="ellipse">
              <a:avLst/>
            </a:prstGeom>
            <a:blipFill rotWithShape="1">
              <a:blip r:embed="rId4"/>
              <a:srcRect l="0" t="0" r="0" b="0"/>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230" name="成组"/>
            <p:cNvGrpSpPr/>
            <p:nvPr/>
          </p:nvGrpSpPr>
          <p:grpSpPr>
            <a:xfrm>
              <a:off x="476463" y="1237379"/>
              <a:ext cx="6992874" cy="952926"/>
              <a:chOff x="0" y="0"/>
              <a:chExt cx="6992873" cy="952924"/>
            </a:xfrm>
          </p:grpSpPr>
          <p:sp>
            <p:nvSpPr>
              <p:cNvPr id="228" name="形状"/>
              <p:cNvSpPr/>
              <p:nvPr/>
            </p:nvSpPr>
            <p:spPr>
              <a:xfrm rot="10800000">
                <a:off x="0" y="0"/>
                <a:ext cx="6992875" cy="9529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128" y="0"/>
                    </a:lnTo>
                    <a:lnTo>
                      <a:pt x="21600" y="10800"/>
                    </a:lnTo>
                    <a:lnTo>
                      <a:pt x="20128" y="21600"/>
                    </a:lnTo>
                    <a:lnTo>
                      <a:pt x="0" y="21600"/>
                    </a:lnTo>
                    <a:close/>
                  </a:path>
                </a:pathLst>
              </a:custGeom>
              <a:solidFill>
                <a:schemeClr val="accent3"/>
              </a:solidFill>
              <a:ln w="12700" cap="flat">
                <a:solidFill>
                  <a:srgbClr val="FFFFFF"/>
                </a:solidFill>
                <a:prstDash val="solid"/>
                <a:miter lim="800000"/>
              </a:ln>
              <a:effectLst/>
            </p:spPr>
            <p:txBody>
              <a:bodyPr wrap="square" lIns="45719" tIns="45719" rIns="45719" bIns="45719" numCol="1" anchor="ctr">
                <a:noAutofit/>
              </a:bodyPr>
              <a:lstStyle/>
              <a:p>
                <a:pPr algn="ctr" defTabSz="933450">
                  <a:lnSpc>
                    <a:spcPct val="90000"/>
                  </a:lnSpc>
                  <a:spcBef>
                    <a:spcPts val="1100"/>
                  </a:spcBef>
                  <a:defRPr sz="2800">
                    <a:solidFill>
                      <a:srgbClr val="FFFFFF"/>
                    </a:solidFill>
                  </a:defRPr>
                </a:pPr>
              </a:p>
            </p:txBody>
          </p:sp>
          <p:sp>
            <p:nvSpPr>
              <p:cNvPr id="229" name="HOFSTEDE (THE THEORISTS)"/>
              <p:cNvSpPr txBox="1"/>
              <p:nvPr/>
            </p:nvSpPr>
            <p:spPr>
              <a:xfrm>
                <a:off x="578434" y="260782"/>
                <a:ext cx="6345098" cy="4313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0010" tIns="80010" rIns="80010" bIns="80010" numCol="1" anchor="ctr">
                <a:spAutoFit/>
              </a:bodyPr>
              <a:lstStyle>
                <a:lvl1pPr algn="ctr" defTabSz="933450">
                  <a:lnSpc>
                    <a:spcPct val="90000"/>
                  </a:lnSpc>
                  <a:spcBef>
                    <a:spcPts val="800"/>
                  </a:spcBef>
                  <a:defRPr sz="2100">
                    <a:solidFill>
                      <a:srgbClr val="FFFFFF"/>
                    </a:solidFill>
                  </a:defRPr>
                </a:lvl1pPr>
              </a:lstStyle>
              <a:p>
                <a:pPr/>
                <a:r>
                  <a:t>HOFSTEDE (THE THEORISTS)</a:t>
                </a:r>
              </a:p>
            </p:txBody>
          </p:sp>
        </p:grpSp>
        <p:sp>
          <p:nvSpPr>
            <p:cNvPr id="231" name="圆形"/>
            <p:cNvSpPr/>
            <p:nvPr/>
          </p:nvSpPr>
          <p:spPr>
            <a:xfrm>
              <a:off x="0" y="1237379"/>
              <a:ext cx="952925" cy="952926"/>
            </a:xfrm>
            <a:prstGeom prst="ellipse">
              <a:avLst/>
            </a:prstGeom>
            <a:blipFill rotWithShape="1">
              <a:blip r:embed="rId5"/>
              <a:srcRect l="0" t="0" r="0" b="0"/>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234" name="成组"/>
            <p:cNvGrpSpPr/>
            <p:nvPr/>
          </p:nvGrpSpPr>
          <p:grpSpPr>
            <a:xfrm>
              <a:off x="476463" y="2474759"/>
              <a:ext cx="6992874" cy="952926"/>
              <a:chOff x="0" y="0"/>
              <a:chExt cx="6992873" cy="952924"/>
            </a:xfrm>
          </p:grpSpPr>
          <p:sp>
            <p:nvSpPr>
              <p:cNvPr id="232" name="形状"/>
              <p:cNvSpPr/>
              <p:nvPr/>
            </p:nvSpPr>
            <p:spPr>
              <a:xfrm rot="10800000">
                <a:off x="0" y="0"/>
                <a:ext cx="6992875" cy="9529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128" y="0"/>
                    </a:lnTo>
                    <a:lnTo>
                      <a:pt x="21600" y="10800"/>
                    </a:lnTo>
                    <a:lnTo>
                      <a:pt x="20128" y="21600"/>
                    </a:lnTo>
                    <a:lnTo>
                      <a:pt x="0" y="21600"/>
                    </a:lnTo>
                    <a:close/>
                  </a:path>
                </a:pathLst>
              </a:custGeom>
              <a:solidFill>
                <a:schemeClr val="accent4"/>
              </a:solidFill>
              <a:ln w="12700" cap="flat">
                <a:solidFill>
                  <a:srgbClr val="FFFFFF"/>
                </a:solidFill>
                <a:prstDash val="solid"/>
                <a:miter lim="800000"/>
              </a:ln>
              <a:effectLst/>
            </p:spPr>
            <p:txBody>
              <a:bodyPr wrap="square" lIns="45719" tIns="45719" rIns="45719" bIns="45719" numCol="1" anchor="ctr">
                <a:noAutofit/>
              </a:bodyPr>
              <a:lstStyle/>
              <a:p>
                <a:pPr algn="ctr" defTabSz="933450">
                  <a:lnSpc>
                    <a:spcPct val="90000"/>
                  </a:lnSpc>
                  <a:spcBef>
                    <a:spcPts val="1100"/>
                  </a:spcBef>
                  <a:defRPr sz="2800">
                    <a:solidFill>
                      <a:srgbClr val="FFFFFF"/>
                    </a:solidFill>
                  </a:defRPr>
                </a:pPr>
              </a:p>
            </p:txBody>
          </p:sp>
          <p:sp>
            <p:nvSpPr>
              <p:cNvPr id="233" name="HOW THE REPORT WILL FOCUS ON THE APPLICATION OF THE HOFSTEDE MODEL ON CULTURAL DIFFERENCES"/>
              <p:cNvSpPr txBox="1"/>
              <p:nvPr/>
            </p:nvSpPr>
            <p:spPr>
              <a:xfrm>
                <a:off x="578434" y="109249"/>
                <a:ext cx="6345098" cy="73442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0010" tIns="80010" rIns="80010" bIns="80010" numCol="1" anchor="ctr">
                <a:spAutoFit/>
              </a:bodyPr>
              <a:lstStyle>
                <a:lvl1pPr algn="ctr" defTabSz="933450">
                  <a:lnSpc>
                    <a:spcPct val="90000"/>
                  </a:lnSpc>
                  <a:spcBef>
                    <a:spcPts val="800"/>
                  </a:spcBef>
                  <a:defRPr sz="2100">
                    <a:solidFill>
                      <a:srgbClr val="FFFFFF"/>
                    </a:solidFill>
                  </a:defRPr>
                </a:lvl1pPr>
              </a:lstStyle>
              <a:p>
                <a:pPr/>
                <a:r>
                  <a:t>HOW THE REPORT WILL FOCUS ON THE APPLICATION OF THE HOFSTEDE MODEL ON CULTURAL DIFFERENCES</a:t>
                </a:r>
              </a:p>
            </p:txBody>
          </p:sp>
        </p:grpSp>
        <p:sp>
          <p:nvSpPr>
            <p:cNvPr id="235" name="圆形"/>
            <p:cNvSpPr/>
            <p:nvPr/>
          </p:nvSpPr>
          <p:spPr>
            <a:xfrm>
              <a:off x="0" y="2474759"/>
              <a:ext cx="952925" cy="952925"/>
            </a:xfrm>
            <a:prstGeom prst="ellipse">
              <a:avLst/>
            </a:prstGeom>
            <a:blipFill rotWithShape="1">
              <a:blip r:embed="rId6"/>
              <a:srcRect l="0" t="0" r="0" b="0"/>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238" name="成组"/>
            <p:cNvGrpSpPr/>
            <p:nvPr/>
          </p:nvGrpSpPr>
          <p:grpSpPr>
            <a:xfrm>
              <a:off x="476463" y="3712139"/>
              <a:ext cx="6992874" cy="952926"/>
              <a:chOff x="0" y="0"/>
              <a:chExt cx="6992873" cy="952924"/>
            </a:xfrm>
          </p:grpSpPr>
          <p:sp>
            <p:nvSpPr>
              <p:cNvPr id="236" name="形状"/>
              <p:cNvSpPr/>
              <p:nvPr/>
            </p:nvSpPr>
            <p:spPr>
              <a:xfrm rot="10800000">
                <a:off x="0" y="0"/>
                <a:ext cx="6992875" cy="9529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0128" y="0"/>
                    </a:lnTo>
                    <a:lnTo>
                      <a:pt x="21600" y="10800"/>
                    </a:lnTo>
                    <a:lnTo>
                      <a:pt x="20128" y="21600"/>
                    </a:lnTo>
                    <a:lnTo>
                      <a:pt x="0" y="21600"/>
                    </a:lnTo>
                    <a:close/>
                  </a:path>
                </a:pathLst>
              </a:custGeom>
              <a:solidFill>
                <a:schemeClr val="accent5"/>
              </a:solidFill>
              <a:ln w="12700" cap="flat">
                <a:solidFill>
                  <a:srgbClr val="FFFFFF"/>
                </a:solidFill>
                <a:prstDash val="solid"/>
                <a:miter lim="800000"/>
              </a:ln>
              <a:effectLst/>
            </p:spPr>
            <p:txBody>
              <a:bodyPr wrap="square" lIns="45719" tIns="45719" rIns="45719" bIns="45719" numCol="1" anchor="ctr">
                <a:noAutofit/>
              </a:bodyPr>
              <a:lstStyle/>
              <a:p>
                <a:pPr algn="ctr" defTabSz="933450">
                  <a:lnSpc>
                    <a:spcPct val="90000"/>
                  </a:lnSpc>
                  <a:spcBef>
                    <a:spcPts val="1100"/>
                  </a:spcBef>
                  <a:defRPr sz="2800">
                    <a:solidFill>
                      <a:srgbClr val="FFFFFF"/>
                    </a:solidFill>
                  </a:defRPr>
                </a:pPr>
              </a:p>
            </p:txBody>
          </p:sp>
          <p:sp>
            <p:nvSpPr>
              <p:cNvPr id="237" name="‘THIS REPORT WILL…’ &amp; SUMMARISE TASK – THAT’S IT!"/>
              <p:cNvSpPr txBox="1"/>
              <p:nvPr/>
            </p:nvSpPr>
            <p:spPr>
              <a:xfrm>
                <a:off x="578434" y="260782"/>
                <a:ext cx="6345098" cy="4313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80010" tIns="80010" rIns="80010" bIns="80010" numCol="1" anchor="ctr">
                <a:spAutoFit/>
              </a:bodyPr>
              <a:lstStyle>
                <a:lvl1pPr algn="ctr" defTabSz="933450">
                  <a:lnSpc>
                    <a:spcPct val="90000"/>
                  </a:lnSpc>
                  <a:spcBef>
                    <a:spcPts val="800"/>
                  </a:spcBef>
                  <a:defRPr sz="2100">
                    <a:solidFill>
                      <a:srgbClr val="FFFFFF"/>
                    </a:solidFill>
                  </a:defRPr>
                </a:lvl1pPr>
              </a:lstStyle>
              <a:p>
                <a:pPr/>
                <a:r>
                  <a:t>‘THIS REPORT WILL…’ &amp; SUMMARISE TASK – THAT’S IT!</a:t>
                </a:r>
              </a:p>
            </p:txBody>
          </p:sp>
        </p:grpSp>
        <p:sp>
          <p:nvSpPr>
            <p:cNvPr id="239" name="圆形"/>
            <p:cNvSpPr/>
            <p:nvPr/>
          </p:nvSpPr>
          <p:spPr>
            <a:xfrm>
              <a:off x="0" y="3712140"/>
              <a:ext cx="952925" cy="952925"/>
            </a:xfrm>
            <a:prstGeom prst="ellipse">
              <a:avLst/>
            </a:prstGeom>
            <a:blipFill rotWithShape="1">
              <a:blip r:embed="rId7"/>
              <a:srcRect l="0" t="0" r="0" b="0"/>
              <a:stretch>
                <a:fillRect/>
              </a:stretch>
            </a:blipFill>
            <a:ln w="1270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4" name="Rectangle 11"/>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245" name="Picture 2" descr="Picture 2"/>
          <p:cNvPicPr>
            <a:picLocks noChangeAspect="1"/>
          </p:cNvPicPr>
          <p:nvPr/>
        </p:nvPicPr>
        <p:blipFill>
          <a:blip r:embed="rId3">
            <a:alphaModFix amt="35000"/>
            <a:extLst/>
          </a:blip>
          <a:srcRect l="0" t="25000" r="0" b="0"/>
          <a:stretch>
            <a:fillRect/>
          </a:stretch>
        </p:blipFill>
        <p:spPr>
          <a:xfrm>
            <a:off x="19" y="0"/>
            <a:ext cx="12191981" cy="6858001"/>
          </a:xfrm>
          <a:prstGeom prst="rect">
            <a:avLst/>
          </a:prstGeom>
          <a:ln w="12700">
            <a:miter lim="400000"/>
          </a:ln>
        </p:spPr>
      </p:pic>
      <p:sp>
        <p:nvSpPr>
          <p:cNvPr id="246" name="Title 2"/>
          <p:cNvSpPr txBox="1"/>
          <p:nvPr>
            <p:ph type="title"/>
          </p:nvPr>
        </p:nvSpPr>
        <p:spPr>
          <a:xfrm>
            <a:off x="838200" y="1065861"/>
            <a:ext cx="3313166" cy="4726278"/>
          </a:xfrm>
          <a:prstGeom prst="rect">
            <a:avLst/>
          </a:prstGeom>
        </p:spPr>
        <p:txBody>
          <a:bodyPr/>
          <a:lstStyle/>
          <a:p>
            <a:pPr algn="ctr">
              <a:defRPr sz="4000"/>
            </a:pPr>
            <a:r>
              <a:t>Country A Hotel location</a:t>
            </a:r>
            <a:br/>
            <a:r>
              <a:rPr sz="2800"/>
              <a:t>Language</a:t>
            </a:r>
          </a:p>
        </p:txBody>
      </p:sp>
      <p:sp>
        <p:nvSpPr>
          <p:cNvPr id="247" name="Straight Connector 13"/>
          <p:cNvSpPr/>
          <p:nvPr/>
        </p:nvSpPr>
        <p:spPr>
          <a:xfrm flipH="1">
            <a:off x="4653372" y="2286000"/>
            <a:ext cx="1" cy="2286000"/>
          </a:xfrm>
          <a:prstGeom prst="line">
            <a:avLst/>
          </a:prstGeom>
          <a:ln w="15875">
            <a:solidFill>
              <a:srgbClr val="FFFFFF"/>
            </a:solidFill>
            <a:miter/>
          </a:ln>
        </p:spPr>
        <p:txBody>
          <a:bodyPr lIns="45719" rIns="45719"/>
          <a:lstStyle/>
          <a:p>
            <a:pPr/>
          </a:p>
        </p:txBody>
      </p:sp>
      <p:grpSp>
        <p:nvGrpSpPr>
          <p:cNvPr id="258" name="Content Placeholder 1"/>
          <p:cNvGrpSpPr/>
          <p:nvPr/>
        </p:nvGrpSpPr>
        <p:grpSpPr>
          <a:xfrm>
            <a:off x="5155379" y="1066437"/>
            <a:ext cx="5744685" cy="4324443"/>
            <a:chOff x="0" y="0"/>
            <a:chExt cx="5744684" cy="4324441"/>
          </a:xfrm>
        </p:grpSpPr>
        <p:sp>
          <p:nvSpPr>
            <p:cNvPr id="248" name="线条"/>
            <p:cNvSpPr/>
            <p:nvPr/>
          </p:nvSpPr>
          <p:spPr>
            <a:xfrm>
              <a:off x="0" y="0"/>
              <a:ext cx="5744685" cy="0"/>
            </a:xfrm>
            <a:prstGeom prst="line">
              <a:avLst/>
            </a:prstGeom>
            <a:gradFill flip="none" rotWithShape="1">
              <a:gsLst>
                <a:gs pos="0">
                  <a:srgbClr val="70A6DB"/>
                </a:gs>
                <a:gs pos="50000">
                  <a:srgbClr val="559BDB"/>
                </a:gs>
                <a:gs pos="100000">
                  <a:srgbClr val="448AC9"/>
                </a:gs>
              </a:gsLst>
              <a:lin ang="5400000" scaled="0"/>
            </a:gradFill>
            <a:ln w="6350" cap="flat">
              <a:solidFill>
                <a:schemeClr val="accent5"/>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49" name="Tell  me what country it is – tell me about the culture of your country"/>
            <p:cNvSpPr txBox="1"/>
            <p:nvPr/>
          </p:nvSpPr>
          <p:spPr>
            <a:xfrm>
              <a:off x="0" y="0"/>
              <a:ext cx="5744684" cy="92882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Tell  me what country it is – tell me about the culture of your country</a:t>
              </a:r>
            </a:p>
          </p:txBody>
        </p:sp>
        <p:sp>
          <p:nvSpPr>
            <p:cNvPr id="250" name="线条"/>
            <p:cNvSpPr/>
            <p:nvPr/>
          </p:nvSpPr>
          <p:spPr>
            <a:xfrm>
              <a:off x="0" y="945024"/>
              <a:ext cx="5744685" cy="1"/>
            </a:xfrm>
            <a:prstGeom prst="line">
              <a:avLst/>
            </a:prstGeom>
            <a:gradFill flip="none" rotWithShape="1">
              <a:gsLst>
                <a:gs pos="0">
                  <a:srgbClr val="6BD3D3"/>
                </a:gs>
                <a:gs pos="50000">
                  <a:srgbClr val="4ED2D3"/>
                </a:gs>
                <a:gs pos="100000">
                  <a:srgbClr val="3EC1C2"/>
                </a:gs>
              </a:gsLst>
              <a:lin ang="5400000" scaled="0"/>
            </a:gradFill>
            <a:ln w="6350" cap="flat">
              <a:solidFill>
                <a:srgbClr val="54CCCD"/>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51" name="Use Hofstede model to examine"/>
            <p:cNvSpPr txBox="1"/>
            <p:nvPr/>
          </p:nvSpPr>
          <p:spPr>
            <a:xfrm>
              <a:off x="0" y="945024"/>
              <a:ext cx="5744684" cy="5443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Use Hofstede model to examine</a:t>
              </a:r>
            </a:p>
          </p:txBody>
        </p:sp>
        <p:sp>
          <p:nvSpPr>
            <p:cNvPr id="252" name="线条"/>
            <p:cNvSpPr/>
            <p:nvPr/>
          </p:nvSpPr>
          <p:spPr>
            <a:xfrm>
              <a:off x="0" y="1890048"/>
              <a:ext cx="5744685" cy="1"/>
            </a:xfrm>
            <a:prstGeom prst="line">
              <a:avLst/>
            </a:prstGeom>
            <a:gradFill flip="none" rotWithShape="1">
              <a:gsLst>
                <a:gs pos="0">
                  <a:srgbClr val="66CC9A"/>
                </a:gs>
                <a:gs pos="50000">
                  <a:srgbClr val="47CB8E"/>
                </a:gs>
                <a:gs pos="100000">
                  <a:srgbClr val="39BA7E"/>
                </a:gs>
              </a:gsLst>
              <a:lin ang="5400000" scaled="0"/>
            </a:gradFill>
            <a:ln w="6350" cap="flat">
              <a:solidFill>
                <a:srgbClr val="4DC58D"/>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53" name="Tool on Moodle"/>
            <p:cNvSpPr txBox="1"/>
            <p:nvPr/>
          </p:nvSpPr>
          <p:spPr>
            <a:xfrm>
              <a:off x="0" y="1890048"/>
              <a:ext cx="5744684" cy="5443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Tool on Moodle</a:t>
              </a:r>
            </a:p>
          </p:txBody>
        </p:sp>
        <p:sp>
          <p:nvSpPr>
            <p:cNvPr id="254" name="线条"/>
            <p:cNvSpPr/>
            <p:nvPr/>
          </p:nvSpPr>
          <p:spPr>
            <a:xfrm>
              <a:off x="0" y="2835074"/>
              <a:ext cx="5744685" cy="1"/>
            </a:xfrm>
            <a:prstGeom prst="line">
              <a:avLst/>
            </a:prstGeom>
            <a:gradFill flip="none" rotWithShape="1">
              <a:gsLst>
                <a:gs pos="0">
                  <a:srgbClr val="62C367"/>
                </a:gs>
                <a:gs pos="50000">
                  <a:srgbClr val="42C14A"/>
                </a:gs>
                <a:gs pos="100000">
                  <a:srgbClr val="34B13C"/>
                </a:gs>
              </a:gsLst>
              <a:lin ang="5400000" scaled="0"/>
            </a:gradFill>
            <a:ln w="6350" cap="flat">
              <a:solidFill>
                <a:srgbClr val="48BB4F"/>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55" name="You can also insert the table into your report for reference."/>
            <p:cNvSpPr txBox="1"/>
            <p:nvPr/>
          </p:nvSpPr>
          <p:spPr>
            <a:xfrm>
              <a:off x="0" y="2835074"/>
              <a:ext cx="5744684" cy="92882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You can also insert the table into your report for reference.</a:t>
              </a:r>
            </a:p>
          </p:txBody>
        </p:sp>
        <p:sp>
          <p:nvSpPr>
            <p:cNvPr id="256" name="线条"/>
            <p:cNvSpPr/>
            <p:nvPr/>
          </p:nvSpPr>
          <p:spPr>
            <a:xfrm>
              <a:off x="0" y="3780097"/>
              <a:ext cx="5744685" cy="1"/>
            </a:xfrm>
            <a:prstGeom prst="line">
              <a:avLst/>
            </a:prstGeom>
            <a:gradFill flip="none" rotWithShape="1">
              <a:gsLst>
                <a:gs pos="0">
                  <a:srgbClr val="80B860"/>
                </a:gs>
                <a:gs pos="50000">
                  <a:srgbClr val="6FB242"/>
                </a:gs>
                <a:gs pos="100000">
                  <a:srgbClr val="61A236"/>
                </a:gs>
              </a:gsLst>
              <a:lin ang="5400000" scaled="0"/>
            </a:gradFill>
            <a:ln w="6350" cap="flat">
              <a:solidFill>
                <a:schemeClr val="accent6"/>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57" name="Knowledge &amp; Understanding"/>
            <p:cNvSpPr txBox="1"/>
            <p:nvPr/>
          </p:nvSpPr>
          <p:spPr>
            <a:xfrm>
              <a:off x="0" y="3780097"/>
              <a:ext cx="5744684" cy="5443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Knowledge &amp; Understanding</a:t>
              </a:r>
            </a:p>
          </p:txBody>
        </p:sp>
      </p:gr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2" name="Rectangle 11"/>
          <p:cNvSpPr/>
          <p:nvPr/>
        </p:nvSpPr>
        <p:spPr>
          <a:xfrm>
            <a:off x="0" y="0"/>
            <a:ext cx="12192000" cy="6858000"/>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263" name="Picture 2" descr="Picture 2"/>
          <p:cNvPicPr>
            <a:picLocks noChangeAspect="1"/>
          </p:cNvPicPr>
          <p:nvPr/>
        </p:nvPicPr>
        <p:blipFill>
          <a:blip r:embed="rId3">
            <a:alphaModFix amt="35000"/>
            <a:extLst/>
          </a:blip>
          <a:srcRect l="0" t="25000" r="0" b="0"/>
          <a:stretch>
            <a:fillRect/>
          </a:stretch>
        </p:blipFill>
        <p:spPr>
          <a:xfrm>
            <a:off x="19" y="0"/>
            <a:ext cx="12191981" cy="6858001"/>
          </a:xfrm>
          <a:prstGeom prst="rect">
            <a:avLst/>
          </a:prstGeom>
          <a:ln w="12700">
            <a:miter lim="400000"/>
          </a:ln>
        </p:spPr>
      </p:pic>
      <p:sp>
        <p:nvSpPr>
          <p:cNvPr id="264" name="Title 2"/>
          <p:cNvSpPr txBox="1"/>
          <p:nvPr>
            <p:ph type="title"/>
          </p:nvPr>
        </p:nvSpPr>
        <p:spPr>
          <a:xfrm>
            <a:off x="838200" y="1065861"/>
            <a:ext cx="3313166" cy="4726278"/>
          </a:xfrm>
          <a:prstGeom prst="rect">
            <a:avLst/>
          </a:prstGeom>
        </p:spPr>
        <p:txBody>
          <a:bodyPr/>
          <a:lstStyle/>
          <a:p>
            <a:pPr algn="ctr">
              <a:defRPr sz="4000"/>
            </a:pPr>
            <a:r>
              <a:t>Country B </a:t>
            </a:r>
            <a:br/>
            <a:r>
              <a:rPr sz="2000"/>
              <a:t>GUEST’S CULTURAL BACKGROUND</a:t>
            </a:r>
          </a:p>
        </p:txBody>
      </p:sp>
      <p:sp>
        <p:nvSpPr>
          <p:cNvPr id="265" name="Straight Connector 13"/>
          <p:cNvSpPr/>
          <p:nvPr/>
        </p:nvSpPr>
        <p:spPr>
          <a:xfrm flipH="1">
            <a:off x="4653372" y="2286000"/>
            <a:ext cx="1" cy="2286000"/>
          </a:xfrm>
          <a:prstGeom prst="line">
            <a:avLst/>
          </a:prstGeom>
          <a:ln w="15875">
            <a:solidFill>
              <a:srgbClr val="FFFFFF"/>
            </a:solidFill>
            <a:miter/>
          </a:ln>
        </p:spPr>
        <p:txBody>
          <a:bodyPr lIns="45719" rIns="45719"/>
          <a:lstStyle/>
          <a:p>
            <a:pPr/>
          </a:p>
        </p:txBody>
      </p:sp>
      <p:grpSp>
        <p:nvGrpSpPr>
          <p:cNvPr id="276" name="Content Placeholder 1"/>
          <p:cNvGrpSpPr/>
          <p:nvPr/>
        </p:nvGrpSpPr>
        <p:grpSpPr>
          <a:xfrm>
            <a:off x="5155379" y="1066437"/>
            <a:ext cx="5744685" cy="4324443"/>
            <a:chOff x="0" y="0"/>
            <a:chExt cx="5744684" cy="4324441"/>
          </a:xfrm>
        </p:grpSpPr>
        <p:sp>
          <p:nvSpPr>
            <p:cNvPr id="266" name="线条"/>
            <p:cNvSpPr/>
            <p:nvPr/>
          </p:nvSpPr>
          <p:spPr>
            <a:xfrm>
              <a:off x="0" y="0"/>
              <a:ext cx="5744685" cy="0"/>
            </a:xfrm>
            <a:prstGeom prst="line">
              <a:avLst/>
            </a:prstGeom>
            <a:gradFill flip="none" rotWithShape="1">
              <a:gsLst>
                <a:gs pos="0">
                  <a:srgbClr val="70A6DB"/>
                </a:gs>
                <a:gs pos="50000">
                  <a:srgbClr val="559BDB"/>
                </a:gs>
                <a:gs pos="100000">
                  <a:srgbClr val="448AC9"/>
                </a:gs>
              </a:gsLst>
              <a:lin ang="5400000" scaled="0"/>
            </a:gradFill>
            <a:ln w="6350" cap="flat">
              <a:solidFill>
                <a:schemeClr val="accent5"/>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67" name="Introduce the country &amp; its culture"/>
            <p:cNvSpPr txBox="1"/>
            <p:nvPr/>
          </p:nvSpPr>
          <p:spPr>
            <a:xfrm>
              <a:off x="0" y="0"/>
              <a:ext cx="5744684" cy="54434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Introduce the country &amp; its culture</a:t>
              </a:r>
            </a:p>
          </p:txBody>
        </p:sp>
        <p:sp>
          <p:nvSpPr>
            <p:cNvPr id="268" name="线条"/>
            <p:cNvSpPr/>
            <p:nvPr/>
          </p:nvSpPr>
          <p:spPr>
            <a:xfrm>
              <a:off x="0" y="945024"/>
              <a:ext cx="5744685" cy="1"/>
            </a:xfrm>
            <a:prstGeom prst="line">
              <a:avLst/>
            </a:prstGeom>
            <a:gradFill flip="none" rotWithShape="1">
              <a:gsLst>
                <a:gs pos="0">
                  <a:srgbClr val="6BD3D3"/>
                </a:gs>
                <a:gs pos="50000">
                  <a:srgbClr val="4ED2D3"/>
                </a:gs>
                <a:gs pos="100000">
                  <a:srgbClr val="3EC1C2"/>
                </a:gs>
              </a:gsLst>
              <a:lin ang="5400000" scaled="0"/>
            </a:gradFill>
            <a:ln w="6350" cap="flat">
              <a:solidFill>
                <a:srgbClr val="54CCCD"/>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69" name="Use Hofstede model to examine country"/>
            <p:cNvSpPr txBox="1"/>
            <p:nvPr/>
          </p:nvSpPr>
          <p:spPr>
            <a:xfrm>
              <a:off x="0" y="945024"/>
              <a:ext cx="5744684" cy="5443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Use Hofstede model to examine country</a:t>
              </a:r>
            </a:p>
          </p:txBody>
        </p:sp>
        <p:sp>
          <p:nvSpPr>
            <p:cNvPr id="270" name="线条"/>
            <p:cNvSpPr/>
            <p:nvPr/>
          </p:nvSpPr>
          <p:spPr>
            <a:xfrm>
              <a:off x="0" y="1890048"/>
              <a:ext cx="5744685" cy="1"/>
            </a:xfrm>
            <a:prstGeom prst="line">
              <a:avLst/>
            </a:prstGeom>
            <a:gradFill flip="none" rotWithShape="1">
              <a:gsLst>
                <a:gs pos="0">
                  <a:srgbClr val="66CC9A"/>
                </a:gs>
                <a:gs pos="50000">
                  <a:srgbClr val="47CB8E"/>
                </a:gs>
                <a:gs pos="100000">
                  <a:srgbClr val="39BA7E"/>
                </a:gs>
              </a:gsLst>
              <a:lin ang="5400000" scaled="0"/>
            </a:gradFill>
            <a:ln w="6350" cap="flat">
              <a:solidFill>
                <a:srgbClr val="4DC58D"/>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71" name="Tool on Moodle"/>
            <p:cNvSpPr txBox="1"/>
            <p:nvPr/>
          </p:nvSpPr>
          <p:spPr>
            <a:xfrm>
              <a:off x="0" y="1890048"/>
              <a:ext cx="5744684" cy="5443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Tool on Moodle</a:t>
              </a:r>
            </a:p>
          </p:txBody>
        </p:sp>
        <p:sp>
          <p:nvSpPr>
            <p:cNvPr id="272" name="线条"/>
            <p:cNvSpPr/>
            <p:nvPr/>
          </p:nvSpPr>
          <p:spPr>
            <a:xfrm>
              <a:off x="0" y="2835074"/>
              <a:ext cx="5744685" cy="1"/>
            </a:xfrm>
            <a:prstGeom prst="line">
              <a:avLst/>
            </a:prstGeom>
            <a:gradFill flip="none" rotWithShape="1">
              <a:gsLst>
                <a:gs pos="0">
                  <a:srgbClr val="62C367"/>
                </a:gs>
                <a:gs pos="50000">
                  <a:srgbClr val="42C14A"/>
                </a:gs>
                <a:gs pos="100000">
                  <a:srgbClr val="34B13C"/>
                </a:gs>
              </a:gsLst>
              <a:lin ang="5400000" scaled="0"/>
            </a:gradFill>
            <a:ln w="6350" cap="flat">
              <a:solidFill>
                <a:srgbClr val="48BB4F"/>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73" name="You can also insert the table into your report for reference."/>
            <p:cNvSpPr txBox="1"/>
            <p:nvPr/>
          </p:nvSpPr>
          <p:spPr>
            <a:xfrm>
              <a:off x="0" y="2835074"/>
              <a:ext cx="5744684" cy="92882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You can also insert the table into your report for reference.</a:t>
              </a:r>
            </a:p>
          </p:txBody>
        </p:sp>
        <p:sp>
          <p:nvSpPr>
            <p:cNvPr id="274" name="线条"/>
            <p:cNvSpPr/>
            <p:nvPr/>
          </p:nvSpPr>
          <p:spPr>
            <a:xfrm>
              <a:off x="0" y="3780097"/>
              <a:ext cx="5744685" cy="1"/>
            </a:xfrm>
            <a:prstGeom prst="line">
              <a:avLst/>
            </a:prstGeom>
            <a:gradFill flip="none" rotWithShape="1">
              <a:gsLst>
                <a:gs pos="0">
                  <a:srgbClr val="80B860"/>
                </a:gs>
                <a:gs pos="50000">
                  <a:srgbClr val="6FB242"/>
                </a:gs>
                <a:gs pos="100000">
                  <a:srgbClr val="61A236"/>
                </a:gs>
              </a:gsLst>
              <a:lin ang="5400000" scaled="0"/>
            </a:gradFill>
            <a:ln w="6350" cap="flat">
              <a:solidFill>
                <a:schemeClr val="accent6"/>
              </a:solidFill>
              <a:prstDash val="solid"/>
              <a:miter lim="800000"/>
            </a:ln>
            <a:effectLst>
              <a:outerShdw sx="100000" sy="100000" kx="0" ky="0" algn="b" rotWithShape="0" blurRad="63500" dist="19050" dir="5400000">
                <a:srgbClr val="000000">
                  <a:alpha val="63000"/>
                </a:srgbClr>
              </a:outerShdw>
            </a:effectLst>
          </p:spPr>
          <p:txBody>
            <a:bodyPr wrap="square" lIns="45719" tIns="45719" rIns="45719" bIns="45719" numCol="1" anchor="t">
              <a:noAutofit/>
            </a:bodyPr>
            <a:lstStyle/>
            <a:p>
              <a:pPr/>
            </a:p>
          </p:txBody>
        </p:sp>
        <p:sp>
          <p:nvSpPr>
            <p:cNvPr id="275" name="Knowledge &amp; Understanding"/>
            <p:cNvSpPr txBox="1"/>
            <p:nvPr/>
          </p:nvSpPr>
          <p:spPr>
            <a:xfrm>
              <a:off x="0" y="3780097"/>
              <a:ext cx="5744684" cy="5443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99060" tIns="99060" rIns="99060" bIns="99060" numCol="1" anchor="t">
              <a:spAutoFit/>
            </a:bodyPr>
            <a:lstStyle>
              <a:lvl1pPr defTabSz="1155700">
                <a:lnSpc>
                  <a:spcPct val="90000"/>
                </a:lnSpc>
                <a:spcBef>
                  <a:spcPts val="1000"/>
                </a:spcBef>
                <a:defRPr sz="2600">
                  <a:solidFill>
                    <a:srgbClr val="FFFFFF"/>
                  </a:solidFill>
                </a:defRPr>
              </a:lvl1pPr>
            </a:lstStyle>
            <a:p>
              <a:pPr/>
              <a:r>
                <a:t>Knowledge &amp; Understanding</a:t>
              </a:r>
            </a:p>
          </p:txBody>
        </p:sp>
      </p:gr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0" name="Rectangle 10"/>
          <p:cNvSpPr/>
          <p:nvPr/>
        </p:nvSpPr>
        <p:spPr>
          <a:xfrm>
            <a:off x="3048"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281" name="Picture 2" descr="Picture 2"/>
          <p:cNvPicPr>
            <a:picLocks noChangeAspect="1"/>
          </p:cNvPicPr>
          <p:nvPr/>
        </p:nvPicPr>
        <p:blipFill>
          <a:blip r:embed="rId3">
            <a:extLst/>
          </a:blip>
          <a:srcRect l="0" t="5436" r="0" b="0"/>
          <a:stretch>
            <a:fillRect/>
          </a:stretch>
        </p:blipFill>
        <p:spPr>
          <a:xfrm>
            <a:off x="2519309" y="10"/>
            <a:ext cx="9669643" cy="6857990"/>
          </a:xfrm>
          <a:prstGeom prst="rect">
            <a:avLst/>
          </a:prstGeom>
          <a:ln w="12700">
            <a:miter lim="400000"/>
          </a:ln>
        </p:spPr>
      </p:pic>
      <p:sp>
        <p:nvSpPr>
          <p:cNvPr id="282" name="Rectangle 12"/>
          <p:cNvSpPr/>
          <p:nvPr/>
        </p:nvSpPr>
        <p:spPr>
          <a:xfrm>
            <a:off x="-1" y="0"/>
            <a:ext cx="7390263" cy="6858000"/>
          </a:xfrm>
          <a:prstGeom prst="rect">
            <a:avLst/>
          </a:prstGeom>
          <a:gradFill>
            <a:gsLst>
              <a:gs pos="0">
                <a:srgbClr val="FFFFFF">
                  <a:alpha val="0"/>
                </a:srgbClr>
              </a:gs>
              <a:gs pos="19000">
                <a:srgbClr val="FFFFFF">
                  <a:alpha val="38000"/>
                </a:srgbClr>
              </a:gs>
              <a:gs pos="35000">
                <a:srgbClr val="FFFFFF">
                  <a:alpha val="77000"/>
                </a:srgbClr>
              </a:gs>
              <a:gs pos="48000">
                <a:srgbClr val="FFFFFF"/>
              </a:gs>
              <a:gs pos="100000">
                <a:srgbClr val="FFFFFF"/>
              </a:gs>
            </a:gsLst>
            <a:lin ang="10800000"/>
          </a:gradFill>
          <a:ln w="12700">
            <a:miter lim="400000"/>
          </a:ln>
        </p:spPr>
        <p:txBody>
          <a:bodyPr lIns="45719" rIns="45719" anchor="ctr"/>
          <a:lstStyle/>
          <a:p>
            <a:pPr algn="ctr">
              <a:defRPr>
                <a:solidFill>
                  <a:srgbClr val="FFFFFF"/>
                </a:solidFill>
              </a:defRPr>
            </a:pPr>
          </a:p>
        </p:txBody>
      </p:sp>
      <p:sp>
        <p:nvSpPr>
          <p:cNvPr id="283" name="Title 2"/>
          <p:cNvSpPr txBox="1"/>
          <p:nvPr>
            <p:ph type="title"/>
          </p:nvPr>
        </p:nvSpPr>
        <p:spPr>
          <a:xfrm>
            <a:off x="838199" y="365125"/>
            <a:ext cx="3822191" cy="1899912"/>
          </a:xfrm>
          <a:prstGeom prst="rect">
            <a:avLst/>
          </a:prstGeom>
        </p:spPr>
        <p:txBody>
          <a:bodyPr/>
          <a:lstStyle>
            <a:lvl1pPr>
              <a:defRPr sz="4000" u="sng"/>
            </a:lvl1pPr>
          </a:lstStyle>
          <a:p>
            <a:pPr/>
            <a:r>
              <a:t>Country Analysis</a:t>
            </a:r>
          </a:p>
        </p:txBody>
      </p:sp>
      <p:sp>
        <p:nvSpPr>
          <p:cNvPr id="284" name="Content Placeholder 5"/>
          <p:cNvSpPr txBox="1"/>
          <p:nvPr>
            <p:ph type="body" sz="half" idx="1"/>
          </p:nvPr>
        </p:nvSpPr>
        <p:spPr>
          <a:xfrm>
            <a:off x="973601" y="2001580"/>
            <a:ext cx="8699090" cy="3742763"/>
          </a:xfrm>
          <a:prstGeom prst="rect">
            <a:avLst/>
          </a:prstGeom>
        </p:spPr>
        <p:txBody>
          <a:bodyPr/>
          <a:lstStyle/>
          <a:p>
            <a:pPr>
              <a:defRPr sz="2400"/>
            </a:pPr>
            <a:r>
              <a:t>Comparison Analysis</a:t>
            </a:r>
          </a:p>
          <a:p>
            <a:pPr>
              <a:defRPr sz="2400"/>
            </a:pPr>
            <a:r>
              <a:t>Critical Analysis </a:t>
            </a:r>
          </a:p>
          <a:p>
            <a:pPr>
              <a:defRPr sz="2400"/>
            </a:pPr>
            <a:r>
              <a:t>Use the tool and compare the two and any significant differences that could be misunderstood or a service failure if a hotel employee got it wrong ! </a:t>
            </a:r>
          </a:p>
        </p:txBody>
      </p:sp>
      <p:pic>
        <p:nvPicPr>
          <p:cNvPr id="285" name="Graphic 6" descr="Graphic 6"/>
          <p:cNvPicPr>
            <a:picLocks noChangeAspect="1"/>
          </p:cNvPicPr>
          <p:nvPr/>
        </p:nvPicPr>
        <p:blipFill>
          <a:blip r:embed="rId4">
            <a:extLst/>
          </a:blip>
          <a:stretch>
            <a:fillRect/>
          </a:stretch>
        </p:blipFill>
        <p:spPr>
          <a:xfrm>
            <a:off x="9145248" y="329414"/>
            <a:ext cx="2385448" cy="2385448"/>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9" name="Rectangle 17"/>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290" name="Title 2"/>
          <p:cNvSpPr txBox="1"/>
          <p:nvPr>
            <p:ph type="title"/>
          </p:nvPr>
        </p:nvSpPr>
        <p:spPr>
          <a:xfrm>
            <a:off x="841247" y="548640"/>
            <a:ext cx="3600862" cy="5431536"/>
          </a:xfrm>
          <a:prstGeom prst="rect">
            <a:avLst/>
          </a:prstGeom>
        </p:spPr>
        <p:txBody>
          <a:bodyPr/>
          <a:lstStyle>
            <a:lvl1pPr>
              <a:defRPr sz="5400"/>
            </a:lvl1pPr>
          </a:lstStyle>
          <a:p>
            <a:pPr/>
            <a:r>
              <a:t>Hotel Handbook</a:t>
            </a:r>
          </a:p>
        </p:txBody>
      </p:sp>
      <p:grpSp>
        <p:nvGrpSpPr>
          <p:cNvPr id="293" name="sketch line"/>
          <p:cNvGrpSpPr/>
          <p:nvPr/>
        </p:nvGrpSpPr>
        <p:grpSpPr>
          <a:xfrm>
            <a:off x="4760405" y="1027108"/>
            <a:ext cx="50774" cy="4481262"/>
            <a:chOff x="0" y="0"/>
            <a:chExt cx="50773" cy="4481260"/>
          </a:xfrm>
        </p:grpSpPr>
        <p:sp>
          <p:nvSpPr>
            <p:cNvPr id="291" name="形状"/>
            <p:cNvSpPr/>
            <p:nvPr/>
          </p:nvSpPr>
          <p:spPr>
            <a:xfrm rot="5400000">
              <a:off x="-2216917" y="2217386"/>
              <a:ext cx="4480791" cy="46959"/>
            </a:xfrm>
            <a:custGeom>
              <a:avLst/>
              <a:gdLst/>
              <a:ahLst/>
              <a:cxnLst>
                <a:cxn ang="0">
                  <a:pos x="wd2" y="hd2"/>
                </a:cxn>
                <a:cxn ang="5400000">
                  <a:pos x="wd2" y="hd2"/>
                </a:cxn>
                <a:cxn ang="10800000">
                  <a:pos x="wd2" y="hd2"/>
                </a:cxn>
                <a:cxn ang="16200000">
                  <a:pos x="wd2" y="hd2"/>
                </a:cxn>
              </a:cxnLst>
              <a:rect l="0" t="0" r="r" b="b"/>
              <a:pathLst>
                <a:path w="21597" h="12453" fill="norm" stroke="1" extrusionOk="0">
                  <a:moveTo>
                    <a:pt x="0" y="3701"/>
                  </a:moveTo>
                  <a:cubicBezTo>
                    <a:pt x="1376" y="3760"/>
                    <a:pt x="1555" y="8003"/>
                    <a:pt x="2869" y="3701"/>
                  </a:cubicBezTo>
                  <a:cubicBezTo>
                    <a:pt x="4183" y="-602"/>
                    <a:pt x="4768" y="719"/>
                    <a:pt x="5306" y="3701"/>
                  </a:cubicBezTo>
                  <a:cubicBezTo>
                    <a:pt x="5845" y="6682"/>
                    <a:pt x="7588" y="-5955"/>
                    <a:pt x="8824" y="3701"/>
                  </a:cubicBezTo>
                  <a:cubicBezTo>
                    <a:pt x="10059" y="13356"/>
                    <a:pt x="10512" y="4933"/>
                    <a:pt x="11693" y="3701"/>
                  </a:cubicBezTo>
                  <a:cubicBezTo>
                    <a:pt x="12874" y="2469"/>
                    <a:pt x="13409" y="9781"/>
                    <a:pt x="14562" y="3701"/>
                  </a:cubicBezTo>
                  <a:cubicBezTo>
                    <a:pt x="15715" y="-2380"/>
                    <a:pt x="16662" y="3280"/>
                    <a:pt x="18079" y="3701"/>
                  </a:cubicBezTo>
                  <a:cubicBezTo>
                    <a:pt x="19495" y="4121"/>
                    <a:pt x="20739" y="8220"/>
                    <a:pt x="21596" y="3701"/>
                  </a:cubicBezTo>
                  <a:cubicBezTo>
                    <a:pt x="21592" y="5140"/>
                    <a:pt x="21600" y="7426"/>
                    <a:pt x="21596" y="8551"/>
                  </a:cubicBezTo>
                  <a:cubicBezTo>
                    <a:pt x="20628" y="1884"/>
                    <a:pt x="20247" y="14724"/>
                    <a:pt x="18943" y="8551"/>
                  </a:cubicBezTo>
                  <a:cubicBezTo>
                    <a:pt x="17638" y="2377"/>
                    <a:pt x="16658" y="9613"/>
                    <a:pt x="15858" y="8551"/>
                  </a:cubicBezTo>
                  <a:cubicBezTo>
                    <a:pt x="15057" y="7488"/>
                    <a:pt x="13893" y="12404"/>
                    <a:pt x="12773" y="8551"/>
                  </a:cubicBezTo>
                  <a:cubicBezTo>
                    <a:pt x="11652" y="4697"/>
                    <a:pt x="10789" y="5646"/>
                    <a:pt x="9903" y="8551"/>
                  </a:cubicBezTo>
                  <a:cubicBezTo>
                    <a:pt x="9018" y="11455"/>
                    <a:pt x="7550" y="15645"/>
                    <a:pt x="6386" y="8551"/>
                  </a:cubicBezTo>
                  <a:cubicBezTo>
                    <a:pt x="5223" y="1456"/>
                    <a:pt x="3795" y="6603"/>
                    <a:pt x="2869" y="8551"/>
                  </a:cubicBezTo>
                  <a:cubicBezTo>
                    <a:pt x="1943" y="10498"/>
                    <a:pt x="818" y="6485"/>
                    <a:pt x="0" y="8551"/>
                  </a:cubicBezTo>
                  <a:cubicBezTo>
                    <a:pt x="3" y="7325"/>
                    <a:pt x="3" y="5206"/>
                    <a:pt x="0" y="3701"/>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292" name="形状"/>
            <p:cNvSpPr/>
            <p:nvPr/>
          </p:nvSpPr>
          <p:spPr>
            <a:xfrm rot="5400000">
              <a:off x="-2214379" y="2216051"/>
              <a:ext cx="4481203" cy="49101"/>
            </a:xfrm>
            <a:custGeom>
              <a:avLst/>
              <a:gdLst/>
              <a:ahLst/>
              <a:cxnLst>
                <a:cxn ang="0">
                  <a:pos x="wd2" y="hd2"/>
                </a:cxn>
                <a:cxn ang="5400000">
                  <a:pos x="wd2" y="hd2"/>
                </a:cxn>
                <a:cxn ang="10800000">
                  <a:pos x="wd2" y="hd2"/>
                </a:cxn>
                <a:cxn ang="16200000">
                  <a:pos x="wd2" y="hd2"/>
                </a:cxn>
              </a:cxnLst>
              <a:rect l="0" t="0" r="r" b="b"/>
              <a:pathLst>
                <a:path w="21598" h="15409" fill="norm" stroke="1" extrusionOk="0">
                  <a:moveTo>
                    <a:pt x="2" y="5578"/>
                  </a:moveTo>
                  <a:cubicBezTo>
                    <a:pt x="1293" y="8318"/>
                    <a:pt x="1612" y="6403"/>
                    <a:pt x="2871" y="5578"/>
                  </a:cubicBezTo>
                  <a:cubicBezTo>
                    <a:pt x="4130" y="4753"/>
                    <a:pt x="4165" y="1387"/>
                    <a:pt x="5308" y="5578"/>
                  </a:cubicBezTo>
                  <a:cubicBezTo>
                    <a:pt x="6451" y="9768"/>
                    <a:pt x="6902" y="-2539"/>
                    <a:pt x="7961" y="5578"/>
                  </a:cubicBezTo>
                  <a:cubicBezTo>
                    <a:pt x="9021" y="13694"/>
                    <a:pt x="10476" y="13055"/>
                    <a:pt x="11262" y="5578"/>
                  </a:cubicBezTo>
                  <a:cubicBezTo>
                    <a:pt x="12049" y="-1900"/>
                    <a:pt x="13115" y="14411"/>
                    <a:pt x="14131" y="5578"/>
                  </a:cubicBezTo>
                  <a:cubicBezTo>
                    <a:pt x="15148" y="-3256"/>
                    <a:pt x="16021" y="14058"/>
                    <a:pt x="16785" y="5578"/>
                  </a:cubicBezTo>
                  <a:cubicBezTo>
                    <a:pt x="17548" y="-2903"/>
                    <a:pt x="19339" y="-736"/>
                    <a:pt x="21597" y="5578"/>
                  </a:cubicBezTo>
                  <a:cubicBezTo>
                    <a:pt x="21599" y="7909"/>
                    <a:pt x="21597" y="8974"/>
                    <a:pt x="21597" y="11317"/>
                  </a:cubicBezTo>
                  <a:cubicBezTo>
                    <a:pt x="20795" y="10261"/>
                    <a:pt x="19418" y="17074"/>
                    <a:pt x="18512" y="11317"/>
                  </a:cubicBezTo>
                  <a:cubicBezTo>
                    <a:pt x="17606" y="5560"/>
                    <a:pt x="17101" y="6471"/>
                    <a:pt x="15859" y="11317"/>
                  </a:cubicBezTo>
                  <a:cubicBezTo>
                    <a:pt x="14617" y="16162"/>
                    <a:pt x="13643" y="8314"/>
                    <a:pt x="12342" y="11317"/>
                  </a:cubicBezTo>
                  <a:cubicBezTo>
                    <a:pt x="11041" y="14320"/>
                    <a:pt x="10352" y="7689"/>
                    <a:pt x="9473" y="11317"/>
                  </a:cubicBezTo>
                  <a:cubicBezTo>
                    <a:pt x="8594" y="14945"/>
                    <a:pt x="8146" y="18344"/>
                    <a:pt x="7036" y="11317"/>
                  </a:cubicBezTo>
                  <a:cubicBezTo>
                    <a:pt x="5925" y="4290"/>
                    <a:pt x="4415" y="17033"/>
                    <a:pt x="3735" y="11317"/>
                  </a:cubicBezTo>
                  <a:cubicBezTo>
                    <a:pt x="3056" y="5601"/>
                    <a:pt x="1744" y="2092"/>
                    <a:pt x="2" y="11317"/>
                  </a:cubicBezTo>
                  <a:cubicBezTo>
                    <a:pt x="-1" y="9722"/>
                    <a:pt x="-1" y="7564"/>
                    <a:pt x="2" y="5578"/>
                  </a:cubicBezTo>
                  <a:close/>
                </a:path>
              </a:pathLst>
            </a:custGeom>
            <a:noFill/>
            <a:ln w="41275"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294" name="Content Placeholder 5"/>
          <p:cNvSpPr txBox="1"/>
          <p:nvPr>
            <p:ph type="body" idx="1"/>
          </p:nvPr>
        </p:nvSpPr>
        <p:spPr>
          <a:xfrm>
            <a:off x="5126418" y="552091"/>
            <a:ext cx="6224336" cy="5431536"/>
          </a:xfrm>
          <a:prstGeom prst="rect">
            <a:avLst/>
          </a:prstGeom>
        </p:spPr>
        <p:txBody>
          <a:bodyPr anchor="ctr"/>
          <a:lstStyle/>
          <a:p>
            <a:pPr>
              <a:defRPr sz="2200"/>
            </a:pPr>
            <a:r>
              <a:t>This will give the hotel employee a Do’s and Don’t list. </a:t>
            </a:r>
          </a:p>
          <a:p>
            <a:pPr>
              <a:defRPr sz="2200"/>
            </a:pPr>
            <a:r>
              <a:t>This can be displayed in a table </a:t>
            </a:r>
          </a:p>
          <a:p>
            <a:pPr>
              <a:defRPr sz="2200"/>
            </a:pPr>
            <a:r>
              <a:t>This is where demonstrate a bullet point type summary for teaching staff in country A and staff in country B how successful they can be with a ‘summary sheet’ to understand the culture </a:t>
            </a:r>
          </a:p>
          <a:p>
            <a:pPr>
              <a:defRPr sz="2200"/>
            </a:pPr>
            <a:r>
              <a:t>You are providing them a handbook for training purposes in understanding cultural behaviour and delivering the appropriate service to guests of each country </a:t>
            </a:r>
          </a:p>
          <a:p>
            <a:pPr>
              <a:defRPr sz="2200"/>
            </a:pPr>
            <a:r>
              <a:t>e.g. hand shake – is this a factor for your countries? Tell me what would be the way to hand shake in country A or country B</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8" name="Picture 2" descr="Picture 2"/>
          <p:cNvPicPr>
            <a:picLocks noChangeAspect="1"/>
          </p:cNvPicPr>
          <p:nvPr/>
        </p:nvPicPr>
        <p:blipFill>
          <a:blip r:embed="rId3">
            <a:extLst/>
          </a:blip>
          <a:stretch>
            <a:fillRect/>
          </a:stretch>
        </p:blipFill>
        <p:spPr>
          <a:xfrm>
            <a:off x="0" y="31562"/>
            <a:ext cx="12192000" cy="6826438"/>
          </a:xfrm>
          <a:prstGeom prst="rect">
            <a:avLst/>
          </a:prstGeom>
          <a:ln w="12700">
            <a:miter lim="400000"/>
          </a:ln>
        </p:spPr>
      </p:pic>
      <p:sp>
        <p:nvSpPr>
          <p:cNvPr id="299" name="Title 2"/>
          <p:cNvSpPr txBox="1"/>
          <p:nvPr>
            <p:ph type="title"/>
          </p:nvPr>
        </p:nvSpPr>
        <p:spPr>
          <a:xfrm>
            <a:off x="636814" y="365124"/>
            <a:ext cx="4868060" cy="5481493"/>
          </a:xfrm>
          <a:prstGeom prst="rect">
            <a:avLst/>
          </a:prstGeom>
        </p:spPr>
        <p:txBody>
          <a:bodyPr/>
          <a:lstStyle/>
          <a:p>
            <a:pPr>
              <a:defRPr sz="2800"/>
            </a:pPr>
            <a:r>
              <a:t>Conclusion &amp; Professional</a:t>
            </a:r>
            <a:br/>
            <a:br/>
            <a:r>
              <a:t>Practice Bring to a Close </a:t>
            </a:r>
            <a:br/>
            <a:br/>
            <a:r>
              <a:t>Ensure you have addressed all points in all sections </a:t>
            </a:r>
            <a:br/>
            <a:br/>
            <a:r>
              <a:t>Report – is it orderly ? does it answer the assignment? </a:t>
            </a:r>
            <a:br/>
            <a:br/>
            <a:r>
              <a:t>Spell Check </a:t>
            </a:r>
            <a:br/>
            <a:br/>
            <a:r>
              <a:t>Bibliography </a:t>
            </a:r>
          </a:p>
        </p:txBody>
      </p:sp>
      <p:grpSp>
        <p:nvGrpSpPr>
          <p:cNvPr id="312" name="Content Placeholder 1"/>
          <p:cNvGrpSpPr/>
          <p:nvPr/>
        </p:nvGrpSpPr>
        <p:grpSpPr>
          <a:xfrm>
            <a:off x="6320330" y="365329"/>
            <a:ext cx="5481083" cy="5481082"/>
            <a:chOff x="0" y="0"/>
            <a:chExt cx="5481082" cy="5481081"/>
          </a:xfrm>
        </p:grpSpPr>
        <p:sp>
          <p:nvSpPr>
            <p:cNvPr id="300" name="矩形"/>
            <p:cNvSpPr/>
            <p:nvPr/>
          </p:nvSpPr>
          <p:spPr>
            <a:xfrm>
              <a:off x="0" y="0"/>
              <a:ext cx="2610039" cy="2088032"/>
            </a:xfrm>
            <a:prstGeom prst="rect">
              <a:avLst/>
            </a:prstGeom>
            <a:blipFill rotWithShape="1">
              <a:blip r:embed="rId4"/>
              <a:srcRect l="0" t="0" r="0" b="0"/>
              <a:stretch>
                <a:fillRect/>
              </a:stretch>
            </a:blipFill>
            <a:ln w="635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303" name="成组"/>
            <p:cNvGrpSpPr/>
            <p:nvPr/>
          </p:nvGrpSpPr>
          <p:grpSpPr>
            <a:xfrm>
              <a:off x="234903" y="1801030"/>
              <a:ext cx="2322935" cy="809008"/>
              <a:chOff x="0" y="0"/>
              <a:chExt cx="2322933" cy="809007"/>
            </a:xfrm>
          </p:grpSpPr>
          <p:sp>
            <p:nvSpPr>
              <p:cNvPr id="301" name="形状"/>
              <p:cNvSpPr/>
              <p:nvPr/>
            </p:nvSpPr>
            <p:spPr>
              <a:xfrm>
                <a:off x="0" y="0"/>
                <a:ext cx="2322934" cy="8090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088"/>
                    </a:moveTo>
                    <a:lnTo>
                      <a:pt x="12600" y="2088"/>
                    </a:lnTo>
                    <a:lnTo>
                      <a:pt x="15174" y="0"/>
                    </a:lnTo>
                    <a:lnTo>
                      <a:pt x="18000" y="2088"/>
                    </a:lnTo>
                    <a:lnTo>
                      <a:pt x="21600" y="2088"/>
                    </a:lnTo>
                    <a:lnTo>
                      <a:pt x="21600" y="21600"/>
                    </a:lnTo>
                    <a:lnTo>
                      <a:pt x="0" y="21600"/>
                    </a:lnTo>
                    <a:lnTo>
                      <a:pt x="0" y="5340"/>
                    </a:lnTo>
                    <a:close/>
                  </a:path>
                </a:pathLst>
              </a:custGeom>
              <a:gradFill flip="none" rotWithShape="1">
                <a:gsLst>
                  <a:gs pos="0">
                    <a:schemeClr val="accent3">
                      <a:lumOff val="17344"/>
                    </a:schemeClr>
                  </a:gs>
                  <a:gs pos="50000">
                    <a:srgbClr val="C7C7C7"/>
                  </a:gs>
                  <a:gs pos="100000">
                    <a:schemeClr val="accent3">
                      <a:lumOff val="10616"/>
                    </a:schemeClr>
                  </a:gs>
                </a:gsLst>
                <a:lin ang="5400000" scaled="0"/>
              </a:gradFill>
              <a:ln w="12700" cap="flat">
                <a:noFill/>
                <a:miter lim="400000"/>
              </a:ln>
              <a:effectLst/>
            </p:spPr>
            <p:txBody>
              <a:bodyPr wrap="square" lIns="45719" tIns="45719" rIns="45719" bIns="45719" numCol="1" anchor="ctr">
                <a:noAutofit/>
              </a:bodyPr>
              <a:lstStyle/>
              <a:p>
                <a:pPr algn="ctr" defTabSz="844550">
                  <a:lnSpc>
                    <a:spcPct val="90000"/>
                  </a:lnSpc>
                  <a:spcBef>
                    <a:spcPts val="1100"/>
                  </a:spcBef>
                  <a:defRPr sz="2800"/>
                </a:pPr>
              </a:p>
            </p:txBody>
          </p:sp>
          <p:sp>
            <p:nvSpPr>
              <p:cNvPr id="302" name="PROOF READ BEFORE SUBMISSION"/>
              <p:cNvSpPr txBox="1"/>
              <p:nvPr/>
            </p:nvSpPr>
            <p:spPr>
              <a:xfrm>
                <a:off x="0" y="117682"/>
                <a:ext cx="2322934" cy="6518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2389" tIns="72389" rIns="72389" bIns="72389" numCol="1" anchor="ctr">
                <a:spAutoFit/>
              </a:bodyPr>
              <a:lstStyle>
                <a:lvl1pPr algn="ctr" defTabSz="844550">
                  <a:lnSpc>
                    <a:spcPct val="90000"/>
                  </a:lnSpc>
                  <a:spcBef>
                    <a:spcPts val="700"/>
                  </a:spcBef>
                  <a:defRPr sz="1900"/>
                </a:lvl1pPr>
              </a:lstStyle>
              <a:p>
                <a:pPr/>
                <a:r>
                  <a:t>PROOF READ BEFORE SUBMISSION</a:t>
                </a:r>
              </a:p>
            </p:txBody>
          </p:sp>
        </p:grpSp>
        <p:sp>
          <p:nvSpPr>
            <p:cNvPr id="304" name="矩形"/>
            <p:cNvSpPr/>
            <p:nvPr/>
          </p:nvSpPr>
          <p:spPr>
            <a:xfrm>
              <a:off x="2871043" y="0"/>
              <a:ext cx="2610040" cy="2088032"/>
            </a:xfrm>
            <a:prstGeom prst="rect">
              <a:avLst/>
            </a:prstGeom>
            <a:blipFill rotWithShape="1">
              <a:blip r:embed="rId5"/>
              <a:srcRect l="0" t="0" r="0" b="0"/>
              <a:stretch>
                <a:fillRect/>
              </a:stretch>
            </a:blipFill>
            <a:ln w="635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307" name="成组"/>
            <p:cNvGrpSpPr/>
            <p:nvPr/>
          </p:nvGrpSpPr>
          <p:grpSpPr>
            <a:xfrm>
              <a:off x="3105946" y="1801030"/>
              <a:ext cx="2322935" cy="809008"/>
              <a:chOff x="0" y="0"/>
              <a:chExt cx="2322933" cy="809007"/>
            </a:xfrm>
          </p:grpSpPr>
          <p:sp>
            <p:nvSpPr>
              <p:cNvPr id="305" name="形状"/>
              <p:cNvSpPr/>
              <p:nvPr/>
            </p:nvSpPr>
            <p:spPr>
              <a:xfrm>
                <a:off x="0" y="0"/>
                <a:ext cx="2322934" cy="8090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088"/>
                    </a:moveTo>
                    <a:lnTo>
                      <a:pt x="12600" y="2088"/>
                    </a:lnTo>
                    <a:lnTo>
                      <a:pt x="15174" y="0"/>
                    </a:lnTo>
                    <a:lnTo>
                      <a:pt x="18000" y="2088"/>
                    </a:lnTo>
                    <a:lnTo>
                      <a:pt x="21600" y="2088"/>
                    </a:lnTo>
                    <a:lnTo>
                      <a:pt x="21600" y="21600"/>
                    </a:lnTo>
                    <a:lnTo>
                      <a:pt x="0" y="21600"/>
                    </a:lnTo>
                    <a:lnTo>
                      <a:pt x="0" y="5340"/>
                    </a:lnTo>
                    <a:close/>
                  </a:path>
                </a:pathLst>
              </a:custGeom>
              <a:gradFill flip="none" rotWithShape="1">
                <a:gsLst>
                  <a:gs pos="0">
                    <a:srgbClr val="E2AFAF"/>
                  </a:gs>
                  <a:gs pos="50000">
                    <a:srgbClr val="DCA1A1"/>
                  </a:gs>
                  <a:gs pos="100000">
                    <a:srgbClr val="DB9191"/>
                  </a:gs>
                </a:gsLst>
                <a:lin ang="5400000" scaled="0"/>
              </a:gradFill>
              <a:ln w="12700" cap="flat">
                <a:noFill/>
                <a:miter lim="400000"/>
              </a:ln>
              <a:effectLst/>
            </p:spPr>
            <p:txBody>
              <a:bodyPr wrap="square" lIns="45719" tIns="45719" rIns="45719" bIns="45719" numCol="1" anchor="ctr">
                <a:noAutofit/>
              </a:bodyPr>
              <a:lstStyle/>
              <a:p>
                <a:pPr algn="ctr" defTabSz="844550">
                  <a:lnSpc>
                    <a:spcPct val="90000"/>
                  </a:lnSpc>
                  <a:spcBef>
                    <a:spcPts val="1100"/>
                  </a:spcBef>
                  <a:defRPr sz="2800"/>
                </a:pPr>
              </a:p>
            </p:txBody>
          </p:sp>
          <p:sp>
            <p:nvSpPr>
              <p:cNvPr id="306" name="CHECK YOU’VE ADDRESSED THE TASK"/>
              <p:cNvSpPr txBox="1"/>
              <p:nvPr/>
            </p:nvSpPr>
            <p:spPr>
              <a:xfrm>
                <a:off x="0" y="117682"/>
                <a:ext cx="2322934" cy="6518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2389" tIns="72389" rIns="72389" bIns="72389" numCol="1" anchor="ctr">
                <a:spAutoFit/>
              </a:bodyPr>
              <a:lstStyle>
                <a:lvl1pPr algn="ctr" defTabSz="844550">
                  <a:lnSpc>
                    <a:spcPct val="90000"/>
                  </a:lnSpc>
                  <a:spcBef>
                    <a:spcPts val="700"/>
                  </a:spcBef>
                  <a:defRPr sz="1900"/>
                </a:lvl1pPr>
              </a:lstStyle>
              <a:p>
                <a:pPr/>
                <a:r>
                  <a:t>CHECK YOU’VE ADDRESSED THE TASK</a:t>
                </a:r>
              </a:p>
            </p:txBody>
          </p:sp>
        </p:grpSp>
        <p:sp>
          <p:nvSpPr>
            <p:cNvPr id="308" name="矩形"/>
            <p:cNvSpPr/>
            <p:nvPr/>
          </p:nvSpPr>
          <p:spPr>
            <a:xfrm>
              <a:off x="1435521" y="2871042"/>
              <a:ext cx="2610040" cy="2088033"/>
            </a:xfrm>
            <a:prstGeom prst="rect">
              <a:avLst/>
            </a:prstGeom>
            <a:blipFill rotWithShape="1">
              <a:blip r:embed="rId6"/>
              <a:srcRect l="0" t="0" r="0" b="0"/>
              <a:stretch>
                <a:fillRect/>
              </a:stretch>
            </a:blipFill>
            <a:ln w="6350" cap="flat">
              <a:solidFill>
                <a:srgbClr val="FFFFFF"/>
              </a:solidFill>
              <a:prstDash val="solid"/>
              <a:miter lim="800000"/>
            </a:ln>
            <a:effectLst/>
          </p:spPr>
          <p:txBody>
            <a:bodyPr wrap="square" lIns="45719" tIns="45719" rIns="45719" bIns="45719" numCol="1" anchor="t">
              <a:noAutofit/>
            </a:bodyPr>
            <a:lstStyle/>
            <a:p>
              <a:pPr>
                <a:lnSpc>
                  <a:spcPct val="90000"/>
                </a:lnSpc>
                <a:spcBef>
                  <a:spcPts val="1000"/>
                </a:spcBef>
                <a:defRPr sz="2800"/>
              </a:pPr>
            </a:p>
          </p:txBody>
        </p:sp>
        <p:grpSp>
          <p:nvGrpSpPr>
            <p:cNvPr id="311" name="成组"/>
            <p:cNvGrpSpPr/>
            <p:nvPr/>
          </p:nvGrpSpPr>
          <p:grpSpPr>
            <a:xfrm>
              <a:off x="1670424" y="4672074"/>
              <a:ext cx="2322935" cy="809008"/>
              <a:chOff x="0" y="0"/>
              <a:chExt cx="2322933" cy="809007"/>
            </a:xfrm>
          </p:grpSpPr>
          <p:sp>
            <p:nvSpPr>
              <p:cNvPr id="309" name="形状"/>
              <p:cNvSpPr/>
              <p:nvPr/>
            </p:nvSpPr>
            <p:spPr>
              <a:xfrm>
                <a:off x="0" y="0"/>
                <a:ext cx="2322934" cy="8090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088"/>
                    </a:moveTo>
                    <a:lnTo>
                      <a:pt x="12600" y="2088"/>
                    </a:lnTo>
                    <a:lnTo>
                      <a:pt x="15174" y="0"/>
                    </a:lnTo>
                    <a:lnTo>
                      <a:pt x="18000" y="2088"/>
                    </a:lnTo>
                    <a:lnTo>
                      <a:pt x="21600" y="2088"/>
                    </a:lnTo>
                    <a:lnTo>
                      <a:pt x="21600" y="21600"/>
                    </a:lnTo>
                    <a:lnTo>
                      <a:pt x="0" y="21600"/>
                    </a:lnTo>
                    <a:lnTo>
                      <a:pt x="0" y="5340"/>
                    </a:lnTo>
                    <a:close/>
                  </a:path>
                </a:pathLst>
              </a:custGeom>
              <a:gradFill flip="none" rotWithShape="1">
                <a:gsLst>
                  <a:gs pos="0">
                    <a:srgbClr val="FF9B9B"/>
                  </a:gs>
                  <a:gs pos="50000">
                    <a:srgbClr val="FF8D8D"/>
                  </a:gs>
                  <a:gs pos="100000">
                    <a:srgbClr val="FF7878"/>
                  </a:gs>
                </a:gsLst>
                <a:lin ang="5400000" scaled="0"/>
              </a:gradFill>
              <a:ln w="12700" cap="flat">
                <a:noFill/>
                <a:miter lim="400000"/>
              </a:ln>
              <a:effectLst/>
            </p:spPr>
            <p:txBody>
              <a:bodyPr wrap="square" lIns="45719" tIns="45719" rIns="45719" bIns="45719" numCol="1" anchor="ctr">
                <a:noAutofit/>
              </a:bodyPr>
              <a:lstStyle/>
              <a:p>
                <a:pPr algn="ctr" defTabSz="844550">
                  <a:lnSpc>
                    <a:spcPct val="90000"/>
                  </a:lnSpc>
                  <a:spcBef>
                    <a:spcPts val="1100"/>
                  </a:spcBef>
                  <a:defRPr sz="2800"/>
                </a:pPr>
              </a:p>
            </p:txBody>
          </p:sp>
          <p:sp>
            <p:nvSpPr>
              <p:cNvPr id="310" name="BREIF CONCLUSION – NOTHING NEW"/>
              <p:cNvSpPr txBox="1"/>
              <p:nvPr/>
            </p:nvSpPr>
            <p:spPr>
              <a:xfrm>
                <a:off x="0" y="117682"/>
                <a:ext cx="2322934" cy="6518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2389" tIns="72389" rIns="72389" bIns="72389" numCol="1" anchor="ctr">
                <a:spAutoFit/>
              </a:bodyPr>
              <a:lstStyle>
                <a:lvl1pPr algn="ctr" defTabSz="844550">
                  <a:lnSpc>
                    <a:spcPct val="90000"/>
                  </a:lnSpc>
                  <a:spcBef>
                    <a:spcPts val="700"/>
                  </a:spcBef>
                  <a:defRPr sz="1900"/>
                </a:lvl1pPr>
              </a:lstStyle>
              <a:p>
                <a:pPr/>
                <a:r>
                  <a:t>BREIF CONCLUSION – NOTHING NEW</a:t>
                </a:r>
              </a:p>
            </p:txBody>
          </p:sp>
        </p:grpSp>
      </p:gr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6" name="Rectangle 15"/>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17" name="Rectangle 17"/>
          <p:cNvSpPr/>
          <p:nvPr/>
        </p:nvSpPr>
        <p:spPr>
          <a:xfrm flipH="1" rot="16200000">
            <a:off x="2666616" y="-2666189"/>
            <a:ext cx="6858001" cy="12191235"/>
          </a:xfrm>
          <a:prstGeom prst="rect">
            <a:avLst/>
          </a:prstGeom>
          <a:gradFill>
            <a:gsLst>
              <a:gs pos="8000">
                <a:schemeClr val="accent1"/>
              </a:gs>
              <a:gs pos="100000">
                <a:srgbClr val="203864"/>
              </a:gs>
            </a:gsLst>
            <a:lin ang="12000000"/>
          </a:gradFill>
          <a:ln w="12700">
            <a:miter lim="400000"/>
          </a:ln>
        </p:spPr>
        <p:txBody>
          <a:bodyPr lIns="45719" rIns="45719" anchor="ctr"/>
          <a:lstStyle/>
          <a:p>
            <a:pPr algn="ctr">
              <a:defRPr>
                <a:solidFill>
                  <a:srgbClr val="FFFFFF"/>
                </a:solidFill>
              </a:defRPr>
            </a:pPr>
          </a:p>
        </p:txBody>
      </p:sp>
      <p:sp>
        <p:nvSpPr>
          <p:cNvPr id="318" name="Rectangle 19"/>
          <p:cNvSpPr/>
          <p:nvPr/>
        </p:nvSpPr>
        <p:spPr>
          <a:xfrm flipH="1" rot="10800000">
            <a:off x="-2312" y="0"/>
            <a:ext cx="9070848" cy="6857573"/>
          </a:xfrm>
          <a:prstGeom prst="rect">
            <a:avLst/>
          </a:prstGeom>
          <a:gradFill>
            <a:gsLst>
              <a:gs pos="8000">
                <a:srgbClr val="000000">
                  <a:alpha val="52000"/>
                </a:srgbClr>
              </a:gs>
              <a:gs pos="100000">
                <a:schemeClr val="accent1"/>
              </a:gs>
            </a:gsLst>
            <a:lin ang="4800000"/>
          </a:gradFill>
          <a:ln w="12700">
            <a:miter lim="400000"/>
          </a:ln>
        </p:spPr>
        <p:txBody>
          <a:bodyPr lIns="45719" rIns="45719" anchor="ctr"/>
          <a:lstStyle/>
          <a:p>
            <a:pPr algn="ctr">
              <a:defRPr>
                <a:solidFill>
                  <a:srgbClr val="FFFFFF"/>
                </a:solidFill>
              </a:defRPr>
            </a:pPr>
          </a:p>
        </p:txBody>
      </p:sp>
      <p:sp>
        <p:nvSpPr>
          <p:cNvPr id="319" name="Rectangle 21"/>
          <p:cNvSpPr/>
          <p:nvPr/>
        </p:nvSpPr>
        <p:spPr>
          <a:xfrm flipH="1" rot="16200000">
            <a:off x="3649491" y="-1685841"/>
            <a:ext cx="4894565" cy="12193548"/>
          </a:xfrm>
          <a:prstGeom prst="rect">
            <a:avLst/>
          </a:prstGeom>
          <a:gradFill>
            <a:gsLst>
              <a:gs pos="0">
                <a:srgbClr val="9DC3E6">
                  <a:alpha val="0"/>
                </a:srgbClr>
              </a:gs>
              <a:gs pos="100000">
                <a:srgbClr val="000000">
                  <a:alpha val="46000"/>
                </a:srgbClr>
              </a:gs>
            </a:gsLst>
            <a:lin ang="1200000"/>
          </a:gradFill>
          <a:ln w="12700">
            <a:miter lim="400000"/>
          </a:ln>
        </p:spPr>
        <p:txBody>
          <a:bodyPr lIns="45719" rIns="45719" anchor="ctr"/>
          <a:lstStyle/>
          <a:p>
            <a:pPr algn="ctr">
              <a:defRPr>
                <a:solidFill>
                  <a:srgbClr val="FFFFFF"/>
                </a:solidFill>
              </a:defRPr>
            </a:pPr>
          </a:p>
        </p:txBody>
      </p:sp>
      <p:pic>
        <p:nvPicPr>
          <p:cNvPr id="320" name="Picture 2" descr="Picture 2"/>
          <p:cNvPicPr>
            <a:picLocks noChangeAspect="1"/>
          </p:cNvPicPr>
          <p:nvPr/>
        </p:nvPicPr>
        <p:blipFill>
          <a:blip r:embed="rId2">
            <a:extLst/>
          </a:blip>
          <a:srcRect l="0" t="29730" r="0" b="0"/>
          <a:stretch>
            <a:fillRect/>
          </a:stretch>
        </p:blipFill>
        <p:spPr>
          <a:xfrm>
            <a:off x="457200" y="457200"/>
            <a:ext cx="11277600" cy="5943600"/>
          </a:xfrm>
          <a:prstGeom prst="rect">
            <a:avLst/>
          </a:prstGeom>
          <a:ln w="12700">
            <a:miter lim="400000"/>
          </a:ln>
        </p:spPr>
      </p:pic>
      <p:sp>
        <p:nvSpPr>
          <p:cNvPr id="321" name="TextBox 4"/>
          <p:cNvSpPr txBox="1"/>
          <p:nvPr/>
        </p:nvSpPr>
        <p:spPr>
          <a:xfrm>
            <a:off x="4005463" y="2133600"/>
            <a:ext cx="4152266" cy="850365"/>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b="1" sz="6000"/>
            </a:lvl1pPr>
          </a:lstStyle>
          <a:p>
            <a:pPr/>
            <a:r>
              <a:t>QUESTIONS?</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3" name="Rectangle 15"/>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24" name="Rectangle 17"/>
          <p:cNvSpPr/>
          <p:nvPr/>
        </p:nvSpPr>
        <p:spPr>
          <a:xfrm flipH="1" rot="16200000">
            <a:off x="2666616" y="-2666189"/>
            <a:ext cx="6858001" cy="12191235"/>
          </a:xfrm>
          <a:prstGeom prst="rect">
            <a:avLst/>
          </a:prstGeom>
          <a:gradFill>
            <a:gsLst>
              <a:gs pos="8000">
                <a:schemeClr val="accent1"/>
              </a:gs>
              <a:gs pos="100000">
                <a:srgbClr val="203864"/>
              </a:gs>
            </a:gsLst>
            <a:lin ang="12000000"/>
          </a:gradFill>
          <a:ln w="12700">
            <a:miter lim="400000"/>
          </a:ln>
        </p:spPr>
        <p:txBody>
          <a:bodyPr lIns="45719" rIns="45719" anchor="ctr"/>
          <a:lstStyle/>
          <a:p>
            <a:pPr algn="ctr">
              <a:defRPr>
                <a:solidFill>
                  <a:srgbClr val="FFFFFF"/>
                </a:solidFill>
              </a:defRPr>
            </a:pPr>
          </a:p>
        </p:txBody>
      </p:sp>
      <p:sp>
        <p:nvSpPr>
          <p:cNvPr id="325" name="Rectangle 19"/>
          <p:cNvSpPr/>
          <p:nvPr/>
        </p:nvSpPr>
        <p:spPr>
          <a:xfrm flipH="1" rot="10800000">
            <a:off x="-2312" y="0"/>
            <a:ext cx="9070848" cy="6857573"/>
          </a:xfrm>
          <a:prstGeom prst="rect">
            <a:avLst/>
          </a:prstGeom>
          <a:gradFill>
            <a:gsLst>
              <a:gs pos="8000">
                <a:srgbClr val="000000">
                  <a:alpha val="52000"/>
                </a:srgbClr>
              </a:gs>
              <a:gs pos="100000">
                <a:schemeClr val="accent1"/>
              </a:gs>
            </a:gsLst>
            <a:lin ang="4800000"/>
          </a:gradFill>
          <a:ln w="12700">
            <a:miter lim="400000"/>
          </a:ln>
        </p:spPr>
        <p:txBody>
          <a:bodyPr lIns="45719" rIns="45719" anchor="ctr"/>
          <a:lstStyle/>
          <a:p>
            <a:pPr algn="ctr">
              <a:defRPr>
                <a:solidFill>
                  <a:srgbClr val="FFFFFF"/>
                </a:solidFill>
              </a:defRPr>
            </a:pPr>
          </a:p>
        </p:txBody>
      </p:sp>
      <p:sp>
        <p:nvSpPr>
          <p:cNvPr id="326" name="Rectangle 21"/>
          <p:cNvSpPr/>
          <p:nvPr/>
        </p:nvSpPr>
        <p:spPr>
          <a:xfrm flipH="1" rot="16200000">
            <a:off x="3649491" y="-1685841"/>
            <a:ext cx="4894565" cy="12193548"/>
          </a:xfrm>
          <a:prstGeom prst="rect">
            <a:avLst/>
          </a:prstGeom>
          <a:gradFill>
            <a:gsLst>
              <a:gs pos="0">
                <a:srgbClr val="9DC3E6">
                  <a:alpha val="0"/>
                </a:srgbClr>
              </a:gs>
              <a:gs pos="100000">
                <a:srgbClr val="000000">
                  <a:alpha val="46000"/>
                </a:srgbClr>
              </a:gs>
            </a:gsLst>
            <a:lin ang="1200000"/>
          </a:gradFill>
          <a:ln w="12700">
            <a:miter lim="400000"/>
          </a:ln>
        </p:spPr>
        <p:txBody>
          <a:bodyPr lIns="45719" rIns="45719" anchor="ctr"/>
          <a:lstStyle/>
          <a:p>
            <a:pPr algn="ctr">
              <a:defRPr>
                <a:solidFill>
                  <a:srgbClr val="FFFFFF"/>
                </a:solidFill>
              </a:defRPr>
            </a:pPr>
          </a:p>
        </p:txBody>
      </p:sp>
      <p:pic>
        <p:nvPicPr>
          <p:cNvPr id="327" name="Picture 2" descr="Picture 2"/>
          <p:cNvPicPr>
            <a:picLocks noChangeAspect="1"/>
          </p:cNvPicPr>
          <p:nvPr/>
        </p:nvPicPr>
        <p:blipFill>
          <a:blip r:embed="rId2">
            <a:extLst/>
          </a:blip>
          <a:srcRect l="0" t="29730" r="0" b="0"/>
          <a:stretch>
            <a:fillRect/>
          </a:stretch>
        </p:blipFill>
        <p:spPr>
          <a:xfrm>
            <a:off x="457200" y="457200"/>
            <a:ext cx="11277600" cy="5943600"/>
          </a:xfrm>
          <a:prstGeom prst="rect">
            <a:avLst/>
          </a:prstGeom>
          <a:ln w="12700">
            <a:miter lim="400000"/>
          </a:ln>
        </p:spPr>
      </p:pic>
      <p:sp>
        <p:nvSpPr>
          <p:cNvPr id="328" name="TextBox 4"/>
          <p:cNvSpPr txBox="1"/>
          <p:nvPr/>
        </p:nvSpPr>
        <p:spPr>
          <a:xfrm>
            <a:off x="2214950" y="1963435"/>
            <a:ext cx="7761348" cy="1777466"/>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a:defRPr b="1" sz="6000"/>
            </a:pPr>
            <a:r>
              <a:t>ASSIGNMENT DUE </a:t>
            </a:r>
          </a:p>
          <a:p>
            <a:pPr algn="ctr">
              <a:defRPr b="1" sz="6000"/>
            </a:pPr>
            <a:r>
              <a:t>16</a:t>
            </a:r>
            <a:r>
              <a:rPr baseline="30000"/>
              <a:t>th</a:t>
            </a:r>
            <a:r>
              <a:t> June 2023, BY 23:59</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