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1"/>
  </p:notesMasterIdLst>
  <p:sldIdLst>
    <p:sldId id="897" r:id="rId5"/>
    <p:sldId id="270" r:id="rId6"/>
    <p:sldId id="530" r:id="rId7"/>
    <p:sldId id="542" r:id="rId8"/>
    <p:sldId id="534" r:id="rId9"/>
    <p:sldId id="560" r:id="rId10"/>
    <p:sldId id="545" r:id="rId11"/>
    <p:sldId id="546" r:id="rId12"/>
    <p:sldId id="886" r:id="rId13"/>
    <p:sldId id="902" r:id="rId14"/>
    <p:sldId id="548" r:id="rId15"/>
    <p:sldId id="903" r:id="rId16"/>
    <p:sldId id="904" r:id="rId17"/>
    <p:sldId id="306" r:id="rId18"/>
    <p:sldId id="289" r:id="rId19"/>
    <p:sldId id="884" r:id="rId20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897"/>
            <p14:sldId id="270"/>
            <p14:sldId id="530"/>
            <p14:sldId id="542"/>
            <p14:sldId id="534"/>
            <p14:sldId id="560"/>
            <p14:sldId id="545"/>
            <p14:sldId id="546"/>
            <p14:sldId id="886"/>
            <p14:sldId id="902"/>
            <p14:sldId id="548"/>
            <p14:sldId id="903"/>
            <p14:sldId id="904"/>
            <p14:sldId id="306"/>
            <p14:sldId id="289"/>
            <p14:sldId id="88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55D742-A65B-45DC-AB8E-427DC34C2EA2}" v="1" dt="2026-10-26T13:57:17.6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489" autoAdjust="0"/>
    <p:restoredTop sz="94660"/>
  </p:normalViewPr>
  <p:slideViewPr>
    <p:cSldViewPr snapToGrid="0">
      <p:cViewPr varScale="1">
        <p:scale>
          <a:sx n="84" d="100"/>
          <a:sy n="84" d="100"/>
        </p:scale>
        <p:origin x="46" y="27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8763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C5B620D8-DD12-4AC3-A523-41D5E143FF4F}"/>
    <pc:docChg chg="undo custSel addSld delSld modSld sldOrd modSection">
      <pc:chgData name="James Williams" userId="c957a50b-491f-4d94-b4bc-52aca3e2340d" providerId="ADAL" clId="{C5B620D8-DD12-4AC3-A523-41D5E143FF4F}" dt="2026-10-26T14:02:34.755" v="321" actId="15"/>
      <pc:docMkLst>
        <pc:docMk/>
      </pc:docMkLst>
      <pc:sldChg chg="modSp mod ord">
        <pc:chgData name="James Williams" userId="c957a50b-491f-4d94-b4bc-52aca3e2340d" providerId="ADAL" clId="{C5B620D8-DD12-4AC3-A523-41D5E143FF4F}" dt="2026-10-22T17:44:29.283" v="226" actId="1076"/>
        <pc:sldMkLst>
          <pc:docMk/>
          <pc:sldMk cId="3252816145" sldId="534"/>
        </pc:sldMkLst>
        <pc:spChg chg="mod">
          <ac:chgData name="James Williams" userId="c957a50b-491f-4d94-b4bc-52aca3e2340d" providerId="ADAL" clId="{C5B620D8-DD12-4AC3-A523-41D5E143FF4F}" dt="2026-10-22T17:44:24.752" v="225" actId="1076"/>
          <ac:spMkLst>
            <pc:docMk/>
            <pc:sldMk cId="3252816145" sldId="534"/>
            <ac:spMk id="2" creationId="{7BE8D325-5E99-45EB-99A7-1D35A3979691}"/>
          </ac:spMkLst>
        </pc:spChg>
        <pc:spChg chg="mod">
          <ac:chgData name="James Williams" userId="c957a50b-491f-4d94-b4bc-52aca3e2340d" providerId="ADAL" clId="{C5B620D8-DD12-4AC3-A523-41D5E143FF4F}" dt="2026-10-22T17:44:29.283" v="226" actId="1076"/>
          <ac:spMkLst>
            <pc:docMk/>
            <pc:sldMk cId="3252816145" sldId="534"/>
            <ac:spMk id="6" creationId="{AFE421AD-2E0E-4236-B136-2A30F9042B40}"/>
          </ac:spMkLst>
        </pc:spChg>
      </pc:sldChg>
      <pc:sldChg chg="modSp mod">
        <pc:chgData name="James Williams" userId="c957a50b-491f-4d94-b4bc-52aca3e2340d" providerId="ADAL" clId="{C5B620D8-DD12-4AC3-A523-41D5E143FF4F}" dt="2026-10-22T17:29:15.268" v="82" actId="13926"/>
        <pc:sldMkLst>
          <pc:docMk/>
          <pc:sldMk cId="24719490" sldId="542"/>
        </pc:sldMkLst>
        <pc:spChg chg="mod">
          <ac:chgData name="James Williams" userId="c957a50b-491f-4d94-b4bc-52aca3e2340d" providerId="ADAL" clId="{C5B620D8-DD12-4AC3-A523-41D5E143FF4F}" dt="2026-10-22T17:29:15.268" v="82" actId="13926"/>
          <ac:spMkLst>
            <pc:docMk/>
            <pc:sldMk cId="24719490" sldId="542"/>
            <ac:spMk id="3" creationId="{05807388-74DA-2A95-BEBC-FD34C4358802}"/>
          </ac:spMkLst>
        </pc:spChg>
      </pc:sldChg>
      <pc:sldChg chg="addSp delSp modSp mod">
        <pc:chgData name="James Williams" userId="c957a50b-491f-4d94-b4bc-52aca3e2340d" providerId="ADAL" clId="{C5B620D8-DD12-4AC3-A523-41D5E143FF4F}" dt="2026-10-26T14:01:34.233" v="319" actId="13926"/>
        <pc:sldMkLst>
          <pc:docMk/>
          <pc:sldMk cId="1523012025" sldId="545"/>
        </pc:sldMkLst>
        <pc:spChg chg="mod">
          <ac:chgData name="James Williams" userId="c957a50b-491f-4d94-b4bc-52aca3e2340d" providerId="ADAL" clId="{C5B620D8-DD12-4AC3-A523-41D5E143FF4F}" dt="2026-10-22T17:39:52.048" v="150" actId="13926"/>
          <ac:spMkLst>
            <pc:docMk/>
            <pc:sldMk cId="1523012025" sldId="545"/>
            <ac:spMk id="2" creationId="{9EA5BAF8-6357-4AD1-A22B-A7910C58736C}"/>
          </ac:spMkLst>
        </pc:spChg>
        <pc:spChg chg="mod">
          <ac:chgData name="James Williams" userId="c957a50b-491f-4d94-b4bc-52aca3e2340d" providerId="ADAL" clId="{C5B620D8-DD12-4AC3-A523-41D5E143FF4F}" dt="2026-10-26T14:01:34.233" v="319" actId="13926"/>
          <ac:spMkLst>
            <pc:docMk/>
            <pc:sldMk cId="1523012025" sldId="545"/>
            <ac:spMk id="3" creationId="{7F4E3F27-B90A-4788-8BF3-38D2A26A5A53}"/>
          </ac:spMkLst>
        </pc:spChg>
        <pc:picChg chg="mod">
          <ac:chgData name="James Williams" userId="c957a50b-491f-4d94-b4bc-52aca3e2340d" providerId="ADAL" clId="{C5B620D8-DD12-4AC3-A523-41D5E143FF4F}" dt="2026-10-22T17:43:03.138" v="193" actId="1076"/>
          <ac:picMkLst>
            <pc:docMk/>
            <pc:sldMk cId="1523012025" sldId="545"/>
            <ac:picMk id="5" creationId="{60B606A0-63E2-7859-3670-2800D4AEA2FE}"/>
          </ac:picMkLst>
        </pc:picChg>
        <pc:picChg chg="add mod">
          <ac:chgData name="James Williams" userId="c957a50b-491f-4d94-b4bc-52aca3e2340d" providerId="ADAL" clId="{C5B620D8-DD12-4AC3-A523-41D5E143FF4F}" dt="2026-10-26T14:01:18.815" v="314" actId="1076"/>
          <ac:picMkLst>
            <pc:docMk/>
            <pc:sldMk cId="1523012025" sldId="545"/>
            <ac:picMk id="20" creationId="{D3F0D351-EB8F-73D8-5959-D04B377AAF85}"/>
          </ac:picMkLst>
        </pc:picChg>
      </pc:sldChg>
      <pc:sldChg chg="addSp delSp modSp add mod ord">
        <pc:chgData name="James Williams" userId="c957a50b-491f-4d94-b4bc-52aca3e2340d" providerId="ADAL" clId="{C5B620D8-DD12-4AC3-A523-41D5E143FF4F}" dt="2026-10-26T14:02:34.755" v="321" actId="15"/>
        <pc:sldMkLst>
          <pc:docMk/>
          <pc:sldMk cId="3375834462" sldId="546"/>
        </pc:sldMkLst>
        <pc:spChg chg="mod">
          <ac:chgData name="James Williams" userId="c957a50b-491f-4d94-b4bc-52aca3e2340d" providerId="ADAL" clId="{C5B620D8-DD12-4AC3-A523-41D5E143FF4F}" dt="2026-10-22T17:40:20.749" v="159" actId="20577"/>
          <ac:spMkLst>
            <pc:docMk/>
            <pc:sldMk cId="3375834462" sldId="546"/>
            <ac:spMk id="2" creationId="{F9EAD1CF-49A2-543A-6675-60177F02B4A1}"/>
          </ac:spMkLst>
        </pc:spChg>
        <pc:spChg chg="mod">
          <ac:chgData name="James Williams" userId="c957a50b-491f-4d94-b4bc-52aca3e2340d" providerId="ADAL" clId="{C5B620D8-DD12-4AC3-A523-41D5E143FF4F}" dt="2026-10-26T14:02:34.755" v="321" actId="15"/>
          <ac:spMkLst>
            <pc:docMk/>
            <pc:sldMk cId="3375834462" sldId="546"/>
            <ac:spMk id="3" creationId="{05807388-74DA-2A95-BEBC-FD34C4358802}"/>
          </ac:spMkLst>
        </pc:spChg>
        <pc:picChg chg="add">
          <ac:chgData name="James Williams" userId="c957a50b-491f-4d94-b4bc-52aca3e2340d" providerId="ADAL" clId="{C5B620D8-DD12-4AC3-A523-41D5E143FF4F}" dt="2026-10-22T17:43:33.257" v="204" actId="22"/>
          <ac:picMkLst>
            <pc:docMk/>
            <pc:sldMk cId="3375834462" sldId="546"/>
            <ac:picMk id="9" creationId="{DE5A3E16-70EE-CE66-F7BC-7631A36C1F35}"/>
          </ac:picMkLst>
        </pc:picChg>
      </pc:sldChg>
      <pc:sldChg chg="modSp mod">
        <pc:chgData name="James Williams" userId="c957a50b-491f-4d94-b4bc-52aca3e2340d" providerId="ADAL" clId="{C5B620D8-DD12-4AC3-A523-41D5E143FF4F}" dt="2026-10-22T17:43:49.228" v="215" actId="20577"/>
        <pc:sldMkLst>
          <pc:docMk/>
          <pc:sldMk cId="2781898515" sldId="548"/>
        </pc:sldMkLst>
        <pc:spChg chg="mod">
          <ac:chgData name="James Williams" userId="c957a50b-491f-4d94-b4bc-52aca3e2340d" providerId="ADAL" clId="{C5B620D8-DD12-4AC3-A523-41D5E143FF4F}" dt="2026-10-22T17:42:26.352" v="186" actId="13926"/>
          <ac:spMkLst>
            <pc:docMk/>
            <pc:sldMk cId="2781898515" sldId="548"/>
            <ac:spMk id="2" creationId="{F9EAD1CF-49A2-543A-6675-60177F02B4A1}"/>
          </ac:spMkLst>
        </pc:spChg>
        <pc:spChg chg="mod">
          <ac:chgData name="James Williams" userId="c957a50b-491f-4d94-b4bc-52aca3e2340d" providerId="ADAL" clId="{C5B620D8-DD12-4AC3-A523-41D5E143FF4F}" dt="2026-10-22T17:43:49.228" v="215" actId="20577"/>
          <ac:spMkLst>
            <pc:docMk/>
            <pc:sldMk cId="2781898515" sldId="548"/>
            <ac:spMk id="3" creationId="{05807388-74DA-2A95-BEBC-FD34C4358802}"/>
          </ac:spMkLst>
        </pc:spChg>
      </pc:sldChg>
      <pc:sldChg chg="del">
        <pc:chgData name="James Williams" userId="c957a50b-491f-4d94-b4bc-52aca3e2340d" providerId="ADAL" clId="{C5B620D8-DD12-4AC3-A523-41D5E143FF4F}" dt="2026-10-26T13:57:53.022" v="232" actId="2696"/>
        <pc:sldMkLst>
          <pc:docMk/>
          <pc:sldMk cId="3205967917" sldId="556"/>
        </pc:sldMkLst>
      </pc:sldChg>
      <pc:sldChg chg="modSp mod">
        <pc:chgData name="James Williams" userId="c957a50b-491f-4d94-b4bc-52aca3e2340d" providerId="ADAL" clId="{C5B620D8-DD12-4AC3-A523-41D5E143FF4F}" dt="2026-10-22T17:31:23.201" v="119" actId="113"/>
        <pc:sldMkLst>
          <pc:docMk/>
          <pc:sldMk cId="2787052596" sldId="560"/>
        </pc:sldMkLst>
        <pc:spChg chg="mod">
          <ac:chgData name="James Williams" userId="c957a50b-491f-4d94-b4bc-52aca3e2340d" providerId="ADAL" clId="{C5B620D8-DD12-4AC3-A523-41D5E143FF4F}" dt="2026-10-22T17:30:01.865" v="101" actId="115"/>
          <ac:spMkLst>
            <pc:docMk/>
            <pc:sldMk cId="2787052596" sldId="560"/>
            <ac:spMk id="2" creationId="{9EA5BAF8-6357-4AD1-A22B-A7910C58736C}"/>
          </ac:spMkLst>
        </pc:spChg>
        <pc:spChg chg="mod">
          <ac:chgData name="James Williams" userId="c957a50b-491f-4d94-b4bc-52aca3e2340d" providerId="ADAL" clId="{C5B620D8-DD12-4AC3-A523-41D5E143FF4F}" dt="2026-10-22T17:31:23.201" v="119" actId="113"/>
          <ac:spMkLst>
            <pc:docMk/>
            <pc:sldMk cId="2787052596" sldId="560"/>
            <ac:spMk id="3" creationId="{7F4E3F27-B90A-4788-8BF3-38D2A26A5A53}"/>
          </ac:spMkLst>
        </pc:spChg>
        <pc:grpChg chg="mod">
          <ac:chgData name="James Williams" userId="c957a50b-491f-4d94-b4bc-52aca3e2340d" providerId="ADAL" clId="{C5B620D8-DD12-4AC3-A523-41D5E143FF4F}" dt="2026-10-22T17:29:53.392" v="98" actId="1076"/>
          <ac:grpSpMkLst>
            <pc:docMk/>
            <pc:sldMk cId="2787052596" sldId="560"/>
            <ac:grpSpMk id="4" creationId="{72FD254F-D2E7-796A-42F0-D9A15A311572}"/>
          </ac:grpSpMkLst>
        </pc:grpChg>
      </pc:sldChg>
      <pc:sldChg chg="add del">
        <pc:chgData name="James Williams" userId="c957a50b-491f-4d94-b4bc-52aca3e2340d" providerId="ADAL" clId="{C5B620D8-DD12-4AC3-A523-41D5E143FF4F}" dt="2026-10-26T13:57:53.022" v="232" actId="2696"/>
        <pc:sldMkLst>
          <pc:docMk/>
          <pc:sldMk cId="2076089754" sldId="570"/>
        </pc:sldMkLst>
      </pc:sldChg>
      <pc:sldChg chg="modSp del mod">
        <pc:chgData name="James Williams" userId="c957a50b-491f-4d94-b4bc-52aca3e2340d" providerId="ADAL" clId="{C5B620D8-DD12-4AC3-A523-41D5E143FF4F}" dt="2026-10-26T13:57:06.404" v="230" actId="2696"/>
        <pc:sldMkLst>
          <pc:docMk/>
          <pc:sldMk cId="4104449972" sldId="570"/>
        </pc:sldMkLst>
      </pc:sldChg>
      <pc:sldChg chg="modSp add mod ord">
        <pc:chgData name="James Williams" userId="c957a50b-491f-4d94-b4bc-52aca3e2340d" providerId="ADAL" clId="{C5B620D8-DD12-4AC3-A523-41D5E143FF4F}" dt="2026-10-22T17:42:40.230" v="190"/>
        <pc:sldMkLst>
          <pc:docMk/>
          <pc:sldMk cId="3454582655" sldId="886"/>
        </pc:sldMkLst>
        <pc:spChg chg="mod">
          <ac:chgData name="James Williams" userId="c957a50b-491f-4d94-b4bc-52aca3e2340d" providerId="ADAL" clId="{C5B620D8-DD12-4AC3-A523-41D5E143FF4F}" dt="2026-10-22T17:41:08.239" v="172" actId="5793"/>
          <ac:spMkLst>
            <pc:docMk/>
            <pc:sldMk cId="3454582655" sldId="886"/>
            <ac:spMk id="2" creationId="{4E916034-2791-07CF-1EA6-96F29EB7D408}"/>
          </ac:spMkLst>
        </pc:spChg>
        <pc:spChg chg="mod">
          <ac:chgData name="James Williams" userId="c957a50b-491f-4d94-b4bc-52aca3e2340d" providerId="ADAL" clId="{C5B620D8-DD12-4AC3-A523-41D5E143FF4F}" dt="2026-10-22T17:42:14.646" v="181" actId="1076"/>
          <ac:spMkLst>
            <pc:docMk/>
            <pc:sldMk cId="3454582655" sldId="886"/>
            <ac:spMk id="3" creationId="{DD79EB88-E483-897C-A0BB-DA5F8795F20D}"/>
          </ac:spMkLst>
        </pc:spChg>
      </pc:sldChg>
      <pc:sldChg chg="add del">
        <pc:chgData name="James Williams" userId="c957a50b-491f-4d94-b4bc-52aca3e2340d" providerId="ADAL" clId="{C5B620D8-DD12-4AC3-A523-41D5E143FF4F}" dt="2026-10-26T14:01:41.542" v="320" actId="2696"/>
        <pc:sldMkLst>
          <pc:docMk/>
          <pc:sldMk cId="3664855321" sldId="887"/>
        </pc:sldMkLst>
      </pc:sldChg>
      <pc:sldChg chg="modSp add mod ord">
        <pc:chgData name="James Williams" userId="c957a50b-491f-4d94-b4bc-52aca3e2340d" providerId="ADAL" clId="{C5B620D8-DD12-4AC3-A523-41D5E143FF4F}" dt="2026-10-22T17:16:43.271" v="72" actId="20577"/>
        <pc:sldMkLst>
          <pc:docMk/>
          <pc:sldMk cId="980365191" sldId="897"/>
        </pc:sldMkLst>
        <pc:spChg chg="mod">
          <ac:chgData name="James Williams" userId="c957a50b-491f-4d94-b4bc-52aca3e2340d" providerId="ADAL" clId="{C5B620D8-DD12-4AC3-A523-41D5E143FF4F}" dt="2026-10-22T17:16:43.271" v="72" actId="20577"/>
          <ac:spMkLst>
            <pc:docMk/>
            <pc:sldMk cId="980365191" sldId="897"/>
            <ac:spMk id="2" creationId="{7D0C4313-F21F-465B-89E5-EC25D19FE8BB}"/>
          </ac:spMkLst>
        </pc:spChg>
      </pc:sldChg>
      <pc:sldChg chg="add">
        <pc:chgData name="James Williams" userId="c957a50b-491f-4d94-b4bc-52aca3e2340d" providerId="ADAL" clId="{C5B620D8-DD12-4AC3-A523-41D5E143FF4F}" dt="2026-10-22T17:32:16.296" v="124"/>
        <pc:sldMkLst>
          <pc:docMk/>
          <pc:sldMk cId="2591236740" sldId="902"/>
        </pc:sldMkLst>
      </pc:sldChg>
      <pc:sldChg chg="add">
        <pc:chgData name="James Williams" userId="c957a50b-491f-4d94-b4bc-52aca3e2340d" providerId="ADAL" clId="{C5B620D8-DD12-4AC3-A523-41D5E143FF4F}" dt="2026-10-22T17:45:03.552" v="228"/>
        <pc:sldMkLst>
          <pc:docMk/>
          <pc:sldMk cId="1380309045" sldId="903"/>
        </pc:sldMkLst>
      </pc:sldChg>
      <pc:sldChg chg="add">
        <pc:chgData name="James Williams" userId="c957a50b-491f-4d94-b4bc-52aca3e2340d" providerId="ADAL" clId="{C5B620D8-DD12-4AC3-A523-41D5E143FF4F}" dt="2026-10-22T17:45:03.552" v="228"/>
        <pc:sldMkLst>
          <pc:docMk/>
          <pc:sldMk cId="1157093510" sldId="90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26/10/2026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78627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curly-flourish-spiral-swirl-158671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3ydRmoSf1s" TargetMode="External"/><Relationship Id="rId2" Type="http://schemas.openxmlformats.org/officeDocument/2006/relationships/hyperlink" Target="https://www.indeed.com/career-advice/career-development/how-to-make-a-cover-page-on-google-docs#:~:text=Google%20Docs%20has%20several%20cover,and%20upload%20your%20own%20images.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w0ysJ1s4UZ0" TargetMode="External"/><Relationship Id="rId4" Type="http://schemas.openxmlformats.org/officeDocument/2006/relationships/hyperlink" Target="https://www.youtube.com/watch?v=A1peWYMBPN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87939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sv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32" y="155630"/>
            <a:ext cx="6609874" cy="1209822"/>
          </a:xfrm>
        </p:spPr>
        <p:txBody>
          <a:bodyPr>
            <a:normAutofit/>
          </a:bodyPr>
          <a:lstStyle/>
          <a:p>
            <a:r>
              <a:rPr lang="en-GB" sz="60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Open MS-Teams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A7EC381-B78E-33A9-8D1C-695AD8BB46E6}"/>
              </a:ext>
            </a:extLst>
          </p:cNvPr>
          <p:cNvGrpSpPr/>
          <p:nvPr/>
        </p:nvGrpSpPr>
        <p:grpSpPr>
          <a:xfrm>
            <a:off x="7104351" y="1204968"/>
            <a:ext cx="4293873" cy="3028332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6EC8E407-E663-4E16-DF7A-A29469ED1BB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02AF6B8B-F32F-C118-936D-B59699A9139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147AAE-7C10-A7D2-362A-DBB641DA1005}"/>
              </a:ext>
            </a:extLst>
          </p:cNvPr>
          <p:cNvSpPr txBox="1">
            <a:spLocks/>
          </p:cNvSpPr>
          <p:nvPr/>
        </p:nvSpPr>
        <p:spPr>
          <a:xfrm>
            <a:off x="793775" y="1365453"/>
            <a:ext cx="10938679" cy="4845434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Log-in to Teams to: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Ask Questions 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>
                <a:prstClr val="white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Request &amp; receive feedback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Collaborate with others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Share good resources</a:t>
            </a:r>
            <a:b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</a:br>
            <a:b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Reminder: Bring Headphones with mic for additional 1-2-1 support</a:t>
            </a:r>
          </a:p>
        </p:txBody>
      </p:sp>
    </p:spTree>
    <p:extLst>
      <p:ext uri="{BB962C8B-B14F-4D97-AF65-F5344CB8AC3E}">
        <p14:creationId xmlns:p14="http://schemas.microsoft.com/office/powerpoint/2010/main" val="9803651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6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rincipal's Reflections: Leading in the Digital Age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r="2852" b="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5" name="Freeform: Shape 28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Freeform: Shape 30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E17CD-796B-4186-8605-034F343B9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b="1" dirty="0">
                <a:cs typeface="Calibri Light"/>
              </a:rPr>
              <a:t>L4: Learning in the Digital Era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F399D-AE01-4224-ADB2-3C2EA5418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256" y="4747919"/>
            <a:ext cx="4109085" cy="1208141"/>
          </a:xfr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Assignment 1:</a:t>
            </a:r>
          </a:p>
          <a:p>
            <a:r>
              <a:rPr lang="en-GB" dirty="0"/>
              <a:t>Word Submission document &amp;</a:t>
            </a:r>
          </a:p>
          <a:p>
            <a:r>
              <a:rPr lang="en-GB" dirty="0"/>
              <a:t>Submission process</a:t>
            </a:r>
            <a:endParaRPr lang="en-US" dirty="0"/>
          </a:p>
        </p:txBody>
      </p:sp>
      <p:sp>
        <p:nvSpPr>
          <p:cNvPr id="28" name="Rectangle 3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E59D016-A01A-4AC7-A9BB-2E4004751B8F}"/>
              </a:ext>
            </a:extLst>
          </p:cNvPr>
          <p:cNvSpPr txBox="1">
            <a:spLocks/>
          </p:cNvSpPr>
          <p:nvPr/>
        </p:nvSpPr>
        <p:spPr>
          <a:xfrm>
            <a:off x="467821" y="901940"/>
            <a:ext cx="3933306" cy="1208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/>
              <a:t>The foundations for success</a:t>
            </a:r>
            <a:r>
              <a:rPr lang="en-GB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2036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CF858-4451-81DF-15A4-8FD42795D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731" y="413160"/>
            <a:ext cx="6204984" cy="1344975"/>
          </a:xfrm>
        </p:spPr>
        <p:txBody>
          <a:bodyPr>
            <a:normAutofit/>
          </a:bodyPr>
          <a:lstStyle/>
          <a:p>
            <a:r>
              <a:rPr lang="en-GB" b="1" u="sng" dirty="0"/>
              <a:t>Introduction &amp;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5D468-1417-8D2A-445B-589E673AD7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2" y="1702717"/>
            <a:ext cx="6767148" cy="3397150"/>
          </a:xfrm>
        </p:spPr>
        <p:txBody>
          <a:bodyPr>
            <a:normAutofit/>
          </a:bodyPr>
          <a:lstStyle/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800" dirty="0"/>
              <a:t>Assignment Submission template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800" dirty="0"/>
              <a:t>Submission Template examples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dirty="0"/>
              <a:t>Report format demo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800" dirty="0"/>
              <a:t>Assignment Submission process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800" dirty="0"/>
              <a:t>Assignment completion and submission</a:t>
            </a:r>
            <a:endParaRPr lang="en-GB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endParaRPr lang="en-GB" dirty="0"/>
          </a:p>
        </p:txBody>
      </p:sp>
      <p:pic>
        <p:nvPicPr>
          <p:cNvPr id="9" name="Picture 8" descr="Group of students working in library">
            <a:extLst>
              <a:ext uri="{FF2B5EF4-FFF2-40B4-BE49-F238E27FC236}">
                <a16:creationId xmlns:a16="http://schemas.microsoft.com/office/drawing/2014/main" id="{3F074F17-D4C1-3A5F-B140-6D7BC95213F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04" b="26149"/>
          <a:stretch/>
        </p:blipFill>
        <p:spPr>
          <a:xfrm>
            <a:off x="7829551" y="306910"/>
            <a:ext cx="4042409" cy="1863092"/>
          </a:xfrm>
          <a:prstGeom prst="rect">
            <a:avLst/>
          </a:prstGeom>
        </p:spPr>
      </p:pic>
      <p:pic>
        <p:nvPicPr>
          <p:cNvPr id="7" name="Picture 6" descr="Child writing on a notebook">
            <a:extLst>
              <a:ext uri="{FF2B5EF4-FFF2-40B4-BE49-F238E27FC236}">
                <a16:creationId xmlns:a16="http://schemas.microsoft.com/office/drawing/2014/main" id="{E6538224-2F70-7B82-0997-8921A2297C2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49" b="14004"/>
          <a:stretch/>
        </p:blipFill>
        <p:spPr>
          <a:xfrm>
            <a:off x="7829551" y="2330867"/>
            <a:ext cx="4042410" cy="1863093"/>
          </a:xfrm>
          <a:prstGeom prst="rect">
            <a:avLst/>
          </a:prstGeom>
        </p:spPr>
      </p:pic>
      <p:pic>
        <p:nvPicPr>
          <p:cNvPr id="5" name="Picture 4" descr="Woman reading a book">
            <a:extLst>
              <a:ext uri="{FF2B5EF4-FFF2-40B4-BE49-F238E27FC236}">
                <a16:creationId xmlns:a16="http://schemas.microsoft.com/office/drawing/2014/main" id="{D22E44FE-5389-EC9B-3868-2B682A35464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79" b="12085"/>
          <a:stretch/>
        </p:blipFill>
        <p:spPr>
          <a:xfrm>
            <a:off x="7829551" y="4354824"/>
            <a:ext cx="4042409" cy="1895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6122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AD1CF-49A2-543A-6675-60177F02B4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Assignment 1: Assignment Submission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07388-74DA-2A95-BEBC-FD34C4358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9599141" cy="435133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Tutor show: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/>
              <a:t>Submission Template in Assignment 1 specification. </a:t>
            </a:r>
          </a:p>
          <a:p>
            <a:r>
              <a:rPr lang="en-GB" sz="3200" dirty="0"/>
              <a:t>Use the ‘</a:t>
            </a:r>
            <a:r>
              <a:rPr lang="en-GB" sz="3200" u="sng" dirty="0"/>
              <a:t>L4 LDE Assignment 1 Template - </a:t>
            </a:r>
            <a:r>
              <a:rPr lang="en-GB" sz="3200" b="1" u="sng" dirty="0"/>
              <a:t>Submission Structure</a:t>
            </a:r>
            <a:r>
              <a:rPr lang="en-GB" sz="3200" dirty="0"/>
              <a:t>’ (located in the Assignment specification) to create your ‘Word submission document’ to submit to TURNITIN.</a:t>
            </a:r>
          </a:p>
          <a:p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Nutshell: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2800" dirty="0"/>
              <a:t>Submit an e-portfolio link and a screenshot of each task answer + </a:t>
            </a:r>
            <a:r>
              <a:rPr lang="en-GB" dirty="0"/>
              <a:t>Appendix (Team-working Challenge) </a:t>
            </a:r>
            <a:r>
              <a:rPr lang="en-GB" sz="2800" dirty="0"/>
              <a:t>in a word document to Turnitin by the assessment submission date. </a:t>
            </a:r>
          </a:p>
          <a:p>
            <a:endParaRPr lang="en-GB" sz="3200" dirty="0"/>
          </a:p>
          <a:p>
            <a:endParaRPr lang="en-GB" sz="3200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8A11917-957D-BA4B-B981-1A2DD845A368}"/>
              </a:ext>
            </a:extLst>
          </p:cNvPr>
          <p:cNvGrpSpPr/>
          <p:nvPr/>
        </p:nvGrpSpPr>
        <p:grpSpPr>
          <a:xfrm>
            <a:off x="380999" y="537626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2E784C07-C9A1-4DE9-06B4-2EA6F6C8FB0C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C77153AF-1EA0-1537-10ED-C702B0D7F55E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B2D5F3-9720-3940-9C0F-5989D5C3E136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8EEA53EE-EEC0-AEC3-8AB1-B451BB2749D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lum bright="70000" contrast="-70000"/>
            <a:alphaModFix amt="2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94467" y="2266122"/>
            <a:ext cx="3734706" cy="4573108"/>
          </a:xfrm>
          <a:prstGeom prst="rect">
            <a:avLst/>
          </a:prstGeom>
        </p:spPr>
      </p:pic>
      <p:pic>
        <p:nvPicPr>
          <p:cNvPr id="10" name="Graphic 9" descr="Document with solid fill">
            <a:extLst>
              <a:ext uri="{FF2B5EF4-FFF2-40B4-BE49-F238E27FC236}">
                <a16:creationId xmlns:a16="http://schemas.microsoft.com/office/drawing/2014/main" id="{0B6B0CFF-987D-B384-D986-074C0C2BDE0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731963" y="537626"/>
            <a:ext cx="2197210" cy="2197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94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1" y="441630"/>
            <a:ext cx="11684582" cy="980073"/>
          </a:xfrm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5400" dirty="0">
                <a:solidFill>
                  <a:schemeClr val="bg1"/>
                </a:solidFill>
                <a:highlight>
                  <a:srgbClr val="FFFF00"/>
                </a:highlight>
              </a:rPr>
              <a:t>Tutor Show:</a:t>
            </a:r>
            <a:r>
              <a:rPr lang="en-GB" sz="5400" dirty="0">
                <a:solidFill>
                  <a:schemeClr val="bg1"/>
                </a:solidFill>
              </a:rPr>
              <a:t> </a:t>
            </a:r>
            <a:r>
              <a:rPr lang="en-GB" sz="5400" dirty="0"/>
              <a:t>Example </a:t>
            </a:r>
            <a:r>
              <a:rPr lang="en-GB" sz="5400" b="1" dirty="0">
                <a:ea typeface="Times New Roman" panose="02020603050405020304" pitchFamily="18" charset="0"/>
              </a:rPr>
              <a:t>Word Submission doc</a:t>
            </a:r>
            <a:endParaRPr lang="en-GB" sz="54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558" y="1650875"/>
            <a:ext cx="7066916" cy="420624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3600" dirty="0">
                <a:effectLst/>
                <a:latin typeface="+mn-lt"/>
                <a:ea typeface="Times New Roman" panose="02020603050405020304" pitchFamily="18" charset="0"/>
              </a:rPr>
              <a:t>Show </a:t>
            </a:r>
            <a:r>
              <a:rPr lang="en-GB" sz="3600" dirty="0">
                <a:ea typeface="Times New Roman" panose="02020603050405020304" pitchFamily="18" charset="0"/>
              </a:rPr>
              <a:t>example</a:t>
            </a:r>
            <a:r>
              <a:rPr lang="en-GB" sz="3600" dirty="0">
                <a:effectLst/>
                <a:latin typeface="+mn-lt"/>
                <a:ea typeface="Times New Roman" panose="02020603050405020304" pitchFamily="18" charset="0"/>
              </a:rPr>
              <a:t> ‘</a:t>
            </a:r>
            <a:r>
              <a:rPr lang="en-GB" sz="3600" b="1" dirty="0">
                <a:effectLst/>
                <a:latin typeface="+mn-lt"/>
                <a:ea typeface="Times New Roman" panose="02020603050405020304" pitchFamily="18" charset="0"/>
              </a:rPr>
              <a:t>Word Submission document</a:t>
            </a:r>
            <a:r>
              <a:rPr lang="en-GB" sz="3600" dirty="0">
                <a:effectLst/>
                <a:latin typeface="+mn-lt"/>
                <a:ea typeface="Times New Roman" panose="02020603050405020304" pitchFamily="18" charset="0"/>
              </a:rPr>
              <a:t>’ from previous submissions.</a:t>
            </a:r>
          </a:p>
          <a:p>
            <a:r>
              <a:rPr lang="en-GB" dirty="0">
                <a:ea typeface="Times New Roman" panose="02020603050405020304" pitchFamily="18" charset="0"/>
              </a:rPr>
              <a:t>Note: This year, there are marks available for the ‘</a:t>
            </a:r>
            <a:r>
              <a:rPr lang="en-GB" b="1" dirty="0"/>
              <a:t>Team-working Challenge</a:t>
            </a:r>
            <a:r>
              <a:rPr lang="en-GB" dirty="0"/>
              <a:t>’, include in Appendix of your Word Submission document.</a:t>
            </a:r>
            <a:endParaRPr lang="en-GB" dirty="0">
              <a:ea typeface="Times New Roman" panose="02020603050405020304" pitchFamily="18" charset="0"/>
            </a:endParaRPr>
          </a:p>
          <a:p>
            <a:pPr marL="0" lvl="0" indent="0">
              <a:buNone/>
            </a:pPr>
            <a:endParaRPr lang="en-GB" sz="3600" dirty="0">
              <a:effectLst/>
              <a:latin typeface="+mn-lt"/>
              <a:ea typeface="Times New Roman" panose="02020603050405020304" pitchFamily="18" charset="0"/>
            </a:endParaRPr>
          </a:p>
        </p:txBody>
      </p:sp>
      <p:pic>
        <p:nvPicPr>
          <p:cNvPr id="36" name="Picture 35" descr="Colourful adhesive taps and pen on open notebook">
            <a:extLst>
              <a:ext uri="{FF2B5EF4-FFF2-40B4-BE49-F238E27FC236}">
                <a16:creationId xmlns:a16="http://schemas.microsoft.com/office/drawing/2014/main" id="{B180AA25-3E58-0953-826D-4F0677B00B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2444" b="-2"/>
          <a:stretch/>
        </p:blipFill>
        <p:spPr>
          <a:xfrm>
            <a:off x="7748361" y="1604498"/>
            <a:ext cx="4342220" cy="5035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8161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543" y="342941"/>
            <a:ext cx="11239093" cy="1454051"/>
          </a:xfrm>
        </p:spPr>
        <p:txBody>
          <a:bodyPr>
            <a:noAutofit/>
          </a:bodyPr>
          <a:lstStyle/>
          <a:p>
            <a:r>
              <a:rPr lang="en-GB" sz="5400" dirty="0">
                <a:solidFill>
                  <a:schemeClr val="bg1"/>
                </a:solidFill>
                <a:highlight>
                  <a:srgbClr val="FFFF00"/>
                </a:highlight>
              </a:rPr>
              <a:t>Tutor Demo:</a:t>
            </a:r>
            <a:r>
              <a:rPr lang="en-GB" sz="5400" dirty="0">
                <a:solidFill>
                  <a:schemeClr val="bg1"/>
                </a:solidFill>
              </a:rPr>
              <a:t> </a:t>
            </a:r>
            <a:br>
              <a:rPr lang="en-GB" sz="5400" dirty="0">
                <a:solidFill>
                  <a:schemeClr val="bg1"/>
                </a:solidFill>
              </a:rPr>
            </a:br>
            <a:r>
              <a:rPr lang="en-GB" sz="5400" u="sng" dirty="0"/>
              <a:t>Title page &amp; Table of contents</a:t>
            </a: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3626" y="1946580"/>
            <a:ext cx="11000926" cy="4235856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3600" dirty="0"/>
              <a:t>How to create a:</a:t>
            </a:r>
          </a:p>
          <a:p>
            <a:pPr marL="742950" indent="-742950">
              <a:buAutoNum type="arabicPeriod"/>
            </a:pPr>
            <a:r>
              <a:rPr lang="en-GB" sz="3600" b="1" dirty="0">
                <a:highlight>
                  <a:srgbClr val="0000FF"/>
                </a:highlight>
              </a:rPr>
              <a:t>‘Title page’ </a:t>
            </a:r>
            <a:r>
              <a:rPr lang="en-GB" sz="3600" dirty="0">
                <a:highlight>
                  <a:srgbClr val="0000FF"/>
                </a:highlight>
              </a:rPr>
              <a:t>in MS-word</a:t>
            </a:r>
          </a:p>
          <a:p>
            <a:pPr lvl="1"/>
            <a:r>
              <a:rPr lang="en-GB" sz="2800" b="1" dirty="0"/>
              <a:t>Insert tab </a:t>
            </a:r>
            <a:r>
              <a:rPr lang="en-GB" sz="2800" dirty="0"/>
              <a:t>&gt; </a:t>
            </a:r>
            <a:r>
              <a:rPr lang="en-GB" sz="2800" b="1" dirty="0"/>
              <a:t>Pages</a:t>
            </a:r>
            <a:r>
              <a:rPr lang="en-GB" sz="2800" dirty="0"/>
              <a:t> &gt; </a:t>
            </a:r>
            <a:r>
              <a:rPr lang="en-GB" sz="2800" b="1" dirty="0"/>
              <a:t>Cover page</a:t>
            </a:r>
          </a:p>
          <a:p>
            <a:pPr lvl="2"/>
            <a:r>
              <a:rPr lang="en-GB" dirty="0"/>
              <a:t>Bg. To learn how to create a Title page in Google docs click here: </a:t>
            </a:r>
            <a:r>
              <a:rPr lang="en-GB" dirty="0">
                <a:hlinkClick r:id="rId2"/>
              </a:rPr>
              <a:t>1</a:t>
            </a:r>
            <a:r>
              <a:rPr lang="en-GB" dirty="0"/>
              <a:t>, </a:t>
            </a:r>
            <a:r>
              <a:rPr lang="en-GB" dirty="0">
                <a:hlinkClick r:id="rId3"/>
              </a:rPr>
              <a:t>2</a:t>
            </a:r>
            <a:r>
              <a:rPr lang="en-GB" dirty="0"/>
              <a:t>, </a:t>
            </a:r>
            <a:r>
              <a:rPr lang="en-GB" dirty="0">
                <a:hlinkClick r:id="rId4"/>
              </a:rPr>
              <a:t>3</a:t>
            </a:r>
            <a:r>
              <a:rPr lang="en-GB" dirty="0"/>
              <a:t>.</a:t>
            </a:r>
            <a:endParaRPr lang="en-GB" sz="2400" dirty="0"/>
          </a:p>
          <a:p>
            <a:pPr marL="0" indent="0">
              <a:buNone/>
            </a:pPr>
            <a:r>
              <a:rPr lang="en-GB" sz="3600" dirty="0"/>
              <a:t>2. </a:t>
            </a:r>
            <a:r>
              <a:rPr lang="en-GB" sz="3600" dirty="0">
                <a:highlight>
                  <a:srgbClr val="0000FF"/>
                </a:highlight>
              </a:rPr>
              <a:t>Dynamic ‘</a:t>
            </a:r>
            <a:r>
              <a:rPr lang="en-GB" sz="3600" b="1" dirty="0">
                <a:highlight>
                  <a:srgbClr val="0000FF"/>
                </a:highlight>
              </a:rPr>
              <a:t>Table of Contents</a:t>
            </a:r>
            <a:r>
              <a:rPr lang="en-GB" sz="3600" dirty="0">
                <a:highlight>
                  <a:srgbClr val="0000FF"/>
                </a:highlight>
              </a:rPr>
              <a:t>’ in MS-Word</a:t>
            </a:r>
          </a:p>
          <a:p>
            <a:pPr lvl="1"/>
            <a:r>
              <a:rPr lang="en-GB" sz="2800" b="1" dirty="0"/>
              <a:t>Headings: </a:t>
            </a:r>
            <a:r>
              <a:rPr lang="en-GB" sz="2800" dirty="0"/>
              <a:t>Select Sub-heading text: </a:t>
            </a:r>
            <a:r>
              <a:rPr lang="en-GB" sz="2800" b="1" dirty="0"/>
              <a:t>Home tab </a:t>
            </a:r>
            <a:r>
              <a:rPr lang="en-GB" sz="2800" dirty="0"/>
              <a:t>&gt; </a:t>
            </a:r>
            <a:r>
              <a:rPr lang="en-GB" sz="2800" b="1" dirty="0"/>
              <a:t>Styles</a:t>
            </a:r>
            <a:r>
              <a:rPr lang="en-GB" sz="2800" dirty="0"/>
              <a:t> &gt; </a:t>
            </a:r>
            <a:r>
              <a:rPr lang="en-GB" sz="2800" b="1" dirty="0"/>
              <a:t>Heading style</a:t>
            </a:r>
          </a:p>
          <a:p>
            <a:pPr lvl="1"/>
            <a:r>
              <a:rPr lang="en-GB" sz="2800" b="1" dirty="0"/>
              <a:t>Table of contents: References tab </a:t>
            </a:r>
            <a:r>
              <a:rPr lang="en-GB" sz="2800" dirty="0"/>
              <a:t>&gt; </a:t>
            </a:r>
            <a:r>
              <a:rPr lang="en-GB" sz="2800" b="1" dirty="0"/>
              <a:t>Table of Contents</a:t>
            </a:r>
            <a:r>
              <a:rPr lang="en-GB" sz="2800" dirty="0"/>
              <a:t>.</a:t>
            </a:r>
            <a:endParaRPr lang="en-GB" sz="2800" b="1" dirty="0"/>
          </a:p>
          <a:p>
            <a:pPr lvl="2"/>
            <a:r>
              <a:rPr lang="en-GB" dirty="0"/>
              <a:t>Bg. To learn how to create a Dynamic Table of contents in Google docs: </a:t>
            </a:r>
            <a:r>
              <a:rPr lang="en-GB" dirty="0">
                <a:hlinkClick r:id="rId5"/>
              </a:rPr>
              <a:t>click-here</a:t>
            </a:r>
            <a:r>
              <a:rPr lang="en-GB" dirty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9B2DA52A-906D-4009-B2E0-3F86DFCE314D}"/>
              </a:ext>
            </a:extLst>
          </p:cNvPr>
          <p:cNvSpPr/>
          <p:nvPr/>
        </p:nvSpPr>
        <p:spPr>
          <a:xfrm rot="7949683">
            <a:off x="8241874" y="3143138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2FD254F-D2E7-796A-42F0-D9A15A311572}"/>
              </a:ext>
            </a:extLst>
          </p:cNvPr>
          <p:cNvGrpSpPr/>
          <p:nvPr/>
        </p:nvGrpSpPr>
        <p:grpSpPr>
          <a:xfrm>
            <a:off x="207839" y="165759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6291D4E4-849D-3445-CD6D-7837C05499E8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894B5349-8914-210C-399A-47451A279D1C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4F8FAB3-618E-389F-A0FB-EA3E815CD2B1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7870525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966" y="264655"/>
            <a:ext cx="9920547" cy="1454051"/>
          </a:xfrm>
        </p:spPr>
        <p:txBody>
          <a:bodyPr>
            <a:noAutofit/>
          </a:bodyPr>
          <a:lstStyle/>
          <a:p>
            <a:r>
              <a:rPr lang="en-GB" sz="48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Activity:</a:t>
            </a:r>
            <a:r>
              <a:rPr lang="en-GB" sz="4800" b="1" dirty="0">
                <a:solidFill>
                  <a:schemeClr val="bg1"/>
                </a:solidFill>
              </a:rPr>
              <a:t> </a:t>
            </a:r>
            <a:r>
              <a:rPr lang="en-GB" sz="4800" b="1" dirty="0"/>
              <a:t>Word Submission document</a:t>
            </a:r>
            <a:endParaRPr lang="en-GB" sz="4800" b="1" u="sng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60" y="1905817"/>
            <a:ext cx="10924879" cy="4170664"/>
          </a:xfrm>
        </p:spPr>
        <p:txBody>
          <a:bodyPr anchor="t">
            <a:noAutofit/>
          </a:bodyPr>
          <a:lstStyle/>
          <a:p>
            <a:pPr marL="514350" indent="-514350">
              <a:lnSpc>
                <a:spcPct val="100000"/>
              </a:lnSpc>
              <a:spcBef>
                <a:spcPts val="300"/>
              </a:spcBef>
              <a:buClr>
                <a:srgbClr val="FFFF00"/>
              </a:buClr>
              <a:buFont typeface="+mj-lt"/>
              <a:buAutoNum type="arabicPeriod"/>
            </a:pPr>
            <a:r>
              <a:rPr lang="en-GB" sz="3200" dirty="0"/>
              <a:t>Copy and paste the ‘</a:t>
            </a:r>
            <a:r>
              <a:rPr lang="en-GB" sz="3200" b="1" u="sng" dirty="0"/>
              <a:t>TURNITN Submission template</a:t>
            </a:r>
            <a:r>
              <a:rPr lang="en-GB" sz="3200" dirty="0"/>
              <a:t>’ from the Assignment into a new word document. 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sz="3200" dirty="0"/>
              <a:t>Create a Title page, Sections headings and a Dynamic Table of contents.</a:t>
            </a:r>
          </a:p>
          <a:p>
            <a:pPr lvl="1">
              <a:lnSpc>
                <a:spcPct val="100000"/>
              </a:lnSpc>
              <a:spcBef>
                <a:spcPts val="300"/>
              </a:spcBef>
            </a:pPr>
            <a:r>
              <a:rPr lang="en-GB" sz="2800" dirty="0">
                <a:solidFill>
                  <a:schemeClr val="bg1"/>
                </a:solidFill>
                <a:highlight>
                  <a:srgbClr val="FFFF00"/>
                </a:highlight>
              </a:rPr>
              <a:t>Reminder: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/>
              <a:t>Include Appendix item for ‘Team-working Challenge’ Activity answer.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Arc 10">
            <a:extLst>
              <a:ext uri="{FF2B5EF4-FFF2-40B4-BE49-F238E27FC236}">
                <a16:creationId xmlns:a16="http://schemas.microsoft.com/office/drawing/2014/main" id="{9B2DA52A-906D-4009-B2E0-3F86DFCE314D}"/>
              </a:ext>
            </a:extLst>
          </p:cNvPr>
          <p:cNvSpPr/>
          <p:nvPr/>
        </p:nvSpPr>
        <p:spPr>
          <a:xfrm rot="7910371">
            <a:off x="9599009" y="4591438"/>
            <a:ext cx="4012933" cy="797561"/>
          </a:xfrm>
          <a:prstGeom prst="arc">
            <a:avLst>
              <a:gd name="adj1" fmla="val 14055120"/>
              <a:gd name="adj2" fmla="val 21430203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2FD254F-D2E7-796A-42F0-D9A15A311572}"/>
              </a:ext>
            </a:extLst>
          </p:cNvPr>
          <p:cNvGrpSpPr/>
          <p:nvPr/>
        </p:nvGrpSpPr>
        <p:grpSpPr>
          <a:xfrm>
            <a:off x="353730" y="493552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6291D4E4-849D-3445-CD6D-7837C05499E8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894B5349-8914-210C-399A-47451A279D1C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4F8FAB3-618E-389F-A0FB-EA3E815CD2B1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5" name="Graphic 4" descr="Remote learning language with solid fill">
            <a:extLst>
              <a:ext uri="{FF2B5EF4-FFF2-40B4-BE49-F238E27FC236}">
                <a16:creationId xmlns:a16="http://schemas.microsoft.com/office/drawing/2014/main" id="{60B606A0-63E2-7859-3670-2800D4AEA2F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149835" y="-21573"/>
            <a:ext cx="1788540" cy="1788540"/>
          </a:xfrm>
          <a:prstGeom prst="rect">
            <a:avLst/>
          </a:prstGeom>
        </p:spPr>
      </p:pic>
      <p:pic>
        <p:nvPicPr>
          <p:cNvPr id="20" name="Graphic 19" descr="Document with solid fill">
            <a:extLst>
              <a:ext uri="{FF2B5EF4-FFF2-40B4-BE49-F238E27FC236}">
                <a16:creationId xmlns:a16="http://schemas.microsoft.com/office/drawing/2014/main" id="{D3F0D351-EB8F-73D8-5959-D04B377AAF8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81326" y="5069417"/>
            <a:ext cx="1562854" cy="156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30120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AD1CF-49A2-543A-6675-60177F02B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4954" y="217271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Reminder: e-Portfolio Accessibility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07388-74DA-2A95-BEBC-FD34C4358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553" y="1542834"/>
            <a:ext cx="10515600" cy="4781613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11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4000" b="1" dirty="0"/>
              <a:t>IMPORTANT</a:t>
            </a:r>
            <a:r>
              <a:rPr lang="en-GB" dirty="0"/>
              <a:t>: You must ensure your tutor is able to easily view your portfolio online and each task page. </a:t>
            </a:r>
          </a:p>
          <a:p>
            <a:pPr marL="342900" lvl="0" indent="-342900">
              <a:lnSpc>
                <a:spcPct val="11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dirty="0"/>
              <a:t>To ensure your work is accessible for marking, it is important to </a:t>
            </a: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</a:rPr>
              <a:t>sign out of the tool used to create your e-portfolio and test to see if you can view it with the </a:t>
            </a:r>
            <a:r>
              <a:rPr lang="en-GB" dirty="0" err="1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</a:rPr>
              <a:t>url</a:t>
            </a: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</a:rPr>
              <a:t>. </a:t>
            </a:r>
          </a:p>
          <a:p>
            <a:pPr marL="800100" lvl="1" indent="-342900">
              <a:lnSpc>
                <a:spcPct val="11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dirty="0"/>
              <a:t>Or use Incognito/private tab and try accessing the e-portfolio with the URL/link you are including in the word submission document. </a:t>
            </a:r>
          </a:p>
          <a:p>
            <a:pPr marL="342900" lvl="0" indent="-342900">
              <a:lnSpc>
                <a:spcPct val="11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dirty="0"/>
              <a:t>For the work to be marked, it needs to be accessible. 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8A11917-957D-BA4B-B981-1A2DD845A368}"/>
              </a:ext>
            </a:extLst>
          </p:cNvPr>
          <p:cNvGrpSpPr/>
          <p:nvPr/>
        </p:nvGrpSpPr>
        <p:grpSpPr>
          <a:xfrm>
            <a:off x="298621" y="365125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2E784C07-C9A1-4DE9-06B4-2EA6F6C8FB0C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C77153AF-1EA0-1537-10ED-C702B0D7F55E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B2D5F3-9720-3940-9C0F-5989D5C3E136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9" name="Graphic 8" descr="Remote learning language with solid fill">
            <a:extLst>
              <a:ext uri="{FF2B5EF4-FFF2-40B4-BE49-F238E27FC236}">
                <a16:creationId xmlns:a16="http://schemas.microsoft.com/office/drawing/2014/main" id="{DE5A3E16-70EE-CE66-F7BC-7631A36C1F3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149835" y="-21573"/>
            <a:ext cx="1788540" cy="1788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58344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16034-2791-07CF-1EA6-96F29EB7D4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u="sng" dirty="0"/>
              <a:t>Submission link &amp;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79EB88-E483-897C-A0BB-DA5F8795F2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791" y="1503273"/>
            <a:ext cx="10515600" cy="490727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300"/>
              </a:spcBef>
              <a:buClr>
                <a:srgbClr val="FFFF00"/>
              </a:buClr>
            </a:pP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</a:rPr>
              <a:t>Tutor show:</a:t>
            </a: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GB" dirty="0"/>
              <a:t>Turnitin Submission link on Moodle.</a:t>
            </a:r>
          </a:p>
          <a:p>
            <a:pPr>
              <a:lnSpc>
                <a:spcPct val="100000"/>
              </a:lnSpc>
              <a:spcBef>
                <a:spcPts val="300"/>
              </a:spcBef>
            </a:pPr>
            <a:r>
              <a:rPr lang="en-GB" dirty="0"/>
              <a:t>If you finish everything today. </a:t>
            </a: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</a:rPr>
              <a:t>DO NOT SUBMIT YET</a:t>
            </a:r>
            <a:r>
              <a:rPr lang="en-GB" dirty="0"/>
              <a:t>. Wait a few days. In case you want to change or add something.</a:t>
            </a:r>
          </a:p>
          <a:p>
            <a:pPr>
              <a:lnSpc>
                <a:spcPct val="100000"/>
              </a:lnSpc>
              <a:spcBef>
                <a:spcPts val="300"/>
              </a:spcBef>
            </a:pPr>
            <a:r>
              <a:rPr lang="en-GB" dirty="0"/>
              <a:t>When you submit, </a:t>
            </a: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</a:rPr>
              <a:t>don’t be concerned if you get a high similarity score for this assignment.</a:t>
            </a: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GB" dirty="0"/>
              <a:t>Due to the Assignment &amp; task titles being the same.</a:t>
            </a:r>
          </a:p>
          <a:p>
            <a:pPr>
              <a:lnSpc>
                <a:spcPct val="100000"/>
              </a:lnSpc>
              <a:spcBef>
                <a:spcPts val="300"/>
              </a:spcBef>
            </a:pPr>
            <a:r>
              <a:rPr lang="en-GB" dirty="0"/>
              <a:t>If struggling with a task. Know there is a supporting slide deck for each Assignment task on Moodle. </a:t>
            </a:r>
          </a:p>
          <a:p>
            <a:pPr>
              <a:lnSpc>
                <a:spcPct val="100000"/>
              </a:lnSpc>
              <a:spcBef>
                <a:spcPts val="300"/>
              </a:spcBef>
              <a:buClr>
                <a:srgbClr val="FFFF00"/>
              </a:buClr>
            </a:pP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</a:rPr>
              <a:t>Tutor show:</a:t>
            </a: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GB" dirty="0"/>
              <a:t>If struggling with an assignment task, look at the corresponding slide deck on Moodle.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6CDA201-F3D1-6874-8810-C252E2EDCF30}"/>
              </a:ext>
            </a:extLst>
          </p:cNvPr>
          <p:cNvGrpSpPr/>
          <p:nvPr/>
        </p:nvGrpSpPr>
        <p:grpSpPr>
          <a:xfrm>
            <a:off x="380999" y="537626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A74407A1-809D-8150-A241-36E926B15FEB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E67A137-718D-703B-1C76-7987E7616AAC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BE8A959B-F326-310C-6ECD-A9123AB96994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545826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E7B11B-85CC-285B-F085-888CCEA39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b="1" u="sng"/>
              <a:t>Break time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66A8DCD-DD08-EE36-FE17-054048866D43}"/>
              </a:ext>
            </a:extLst>
          </p:cNvPr>
          <p:cNvSpPr txBox="1">
            <a:spLocks/>
          </p:cNvSpPr>
          <p:nvPr/>
        </p:nvSpPr>
        <p:spPr>
          <a:xfrm>
            <a:off x="638881" y="2006684"/>
            <a:ext cx="10909643" cy="8320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Start back ##:##pm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sX0" fmla="*/ 0 w 3291840"/>
              <a:gd name="csY0" fmla="*/ 0 h 18288"/>
              <a:gd name="csX1" fmla="*/ 658368 w 3291840"/>
              <a:gd name="csY1" fmla="*/ 0 h 18288"/>
              <a:gd name="csX2" fmla="*/ 1283818 w 3291840"/>
              <a:gd name="csY2" fmla="*/ 0 h 18288"/>
              <a:gd name="csX3" fmla="*/ 1909267 w 3291840"/>
              <a:gd name="csY3" fmla="*/ 0 h 18288"/>
              <a:gd name="csX4" fmla="*/ 2633472 w 3291840"/>
              <a:gd name="csY4" fmla="*/ 0 h 18288"/>
              <a:gd name="csX5" fmla="*/ 3291840 w 3291840"/>
              <a:gd name="csY5" fmla="*/ 0 h 18288"/>
              <a:gd name="csX6" fmla="*/ 3291840 w 3291840"/>
              <a:gd name="csY6" fmla="*/ 18288 h 18288"/>
              <a:gd name="csX7" fmla="*/ 2633472 w 3291840"/>
              <a:gd name="csY7" fmla="*/ 18288 h 18288"/>
              <a:gd name="csX8" fmla="*/ 2073859 w 3291840"/>
              <a:gd name="csY8" fmla="*/ 18288 h 18288"/>
              <a:gd name="csX9" fmla="*/ 1448410 w 3291840"/>
              <a:gd name="csY9" fmla="*/ 18288 h 18288"/>
              <a:gd name="csX10" fmla="*/ 822960 w 3291840"/>
              <a:gd name="csY10" fmla="*/ 18288 h 18288"/>
              <a:gd name="csX11" fmla="*/ 0 w 3291840"/>
              <a:gd name="csY11" fmla="*/ 18288 h 18288"/>
              <a:gd name="csX12" fmla="*/ 0 w 329184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Coffee with solid fill">
            <a:extLst>
              <a:ext uri="{FF2B5EF4-FFF2-40B4-BE49-F238E27FC236}">
                <a16:creationId xmlns:a16="http://schemas.microsoft.com/office/drawing/2014/main" id="{E4DD27EF-9E30-46DA-499C-01D84CDBB3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451735" y="2729052"/>
            <a:ext cx="3605784" cy="3605784"/>
          </a:xfrm>
          <a:prstGeom prst="rect">
            <a:avLst/>
          </a:prstGeom>
        </p:spPr>
      </p:pic>
      <p:pic>
        <p:nvPicPr>
          <p:cNvPr id="7" name="Graphic 6" descr="Latte Cup with solid fill">
            <a:extLst>
              <a:ext uri="{FF2B5EF4-FFF2-40B4-BE49-F238E27FC236}">
                <a16:creationId xmlns:a16="http://schemas.microsoft.com/office/drawing/2014/main" id="{684EC678-A0C5-6469-94C4-745D838DEFD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86191" y="2729052"/>
            <a:ext cx="3605784" cy="3605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2367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AD1CF-49A2-543A-6675-60177F02B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8012"/>
            <a:ext cx="11125200" cy="1325563"/>
          </a:xfrm>
        </p:spPr>
        <p:txBody>
          <a:bodyPr>
            <a:normAutofit fontScale="90000"/>
          </a:bodyPr>
          <a:lstStyle/>
          <a:p>
            <a:r>
              <a:rPr lang="en-GB" sz="48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Activity:</a:t>
            </a:r>
            <a:r>
              <a:rPr lang="en-GB" sz="4800" b="1" dirty="0">
                <a:solidFill>
                  <a:schemeClr val="bg1"/>
                </a:solidFill>
              </a:rPr>
              <a:t> </a:t>
            </a:r>
            <a:r>
              <a:rPr lang="en-GB" sz="4800" b="1" dirty="0"/>
              <a:t>Assignment 1 Completion &amp; Submission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07388-74DA-2A95-BEBC-FD34C4358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249" y="1432488"/>
            <a:ext cx="10954911" cy="4351338"/>
          </a:xfrm>
        </p:spPr>
        <p:txBody>
          <a:bodyPr>
            <a:noAutofit/>
          </a:bodyPr>
          <a:lstStyle/>
          <a:p>
            <a:pPr marL="514350" indent="-514350">
              <a:lnSpc>
                <a:spcPct val="100000"/>
              </a:lnSpc>
              <a:spcBef>
                <a:spcPts val="300"/>
              </a:spcBef>
              <a:buClr>
                <a:srgbClr val="FFFF00"/>
              </a:buClr>
              <a:buFont typeface="+mj-lt"/>
              <a:buAutoNum type="arabicPeriod"/>
            </a:pPr>
            <a:r>
              <a:rPr lang="en-GB" b="1" u="sng" dirty="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</a:rPr>
              <a:t>Finish all Assignment Task answers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b="1" u="sng" dirty="0"/>
              <a:t>Add</a:t>
            </a:r>
            <a:r>
              <a:rPr lang="en-GB" dirty="0"/>
              <a:t> Task answers to your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e-portfolio</a:t>
            </a:r>
            <a:r>
              <a:rPr lang="en-GB" dirty="0"/>
              <a:t>.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b="1" u="sng" dirty="0"/>
              <a:t>Complete</a:t>
            </a:r>
            <a:r>
              <a:rPr lang="en-GB" dirty="0"/>
              <a:t> your ‘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Word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Submission document</a:t>
            </a:r>
            <a:r>
              <a:rPr lang="en-GB" dirty="0"/>
              <a:t>’ by adding the required links and screenshots as outlined in the ‘</a:t>
            </a:r>
            <a:r>
              <a:rPr lang="en-GB" b="1" dirty="0"/>
              <a:t>TURNITIN</a:t>
            </a:r>
            <a:r>
              <a:rPr lang="en-GB" dirty="0"/>
              <a:t> </a:t>
            </a:r>
            <a:r>
              <a:rPr lang="en-GB" b="1" dirty="0"/>
              <a:t>Submission template</a:t>
            </a:r>
            <a:r>
              <a:rPr lang="en-GB" dirty="0"/>
              <a:t>’ located in the Assignment.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b="1" u="sng" dirty="0"/>
              <a:t>Test</a:t>
            </a:r>
            <a:r>
              <a:rPr lang="en-GB" dirty="0"/>
              <a:t> your e-portfolio link is viewable by someone else with the link (Log-out or use private/incognito tab).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b="1" u="sng" dirty="0"/>
              <a:t>Submit</a:t>
            </a:r>
            <a:r>
              <a:rPr lang="en-GB" dirty="0"/>
              <a:t> your Assignment 1 ‘Word Submission document’ to the ‘</a:t>
            </a:r>
            <a:r>
              <a:rPr lang="en-GB" u="sng" dirty="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</a:rPr>
              <a:t>Turnitin Assignment 1 submission link – FINAL</a:t>
            </a:r>
            <a:r>
              <a:rPr lang="en-GB" dirty="0"/>
              <a:t>’ in Moodle. By Submission date.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8A11917-957D-BA4B-B981-1A2DD845A368}"/>
              </a:ext>
            </a:extLst>
          </p:cNvPr>
          <p:cNvGrpSpPr/>
          <p:nvPr/>
        </p:nvGrpSpPr>
        <p:grpSpPr>
          <a:xfrm>
            <a:off x="341867" y="325866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2E784C07-C9A1-4DE9-06B4-2EA6F6C8FB0C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C77153AF-1EA0-1537-10ED-C702B0D7F55E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B2D5F3-9720-3940-9C0F-5989D5C3E136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818985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E4B6FB7-D0F2-935C-FFFF-B90502C95E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51E38-4B7A-BE72-7249-F162D0B19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Check-in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FF45D881-68C4-30C4-37B8-D85D19172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6A20C465-F94F-C838-6CE8-9BDF6F8CD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F9CB4FE-0733-01DE-CC06-7480D80913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15B6C1-1798-AE42-91C3-0D41CC746602}"/>
              </a:ext>
            </a:extLst>
          </p:cNvPr>
          <p:cNvSpPr txBox="1"/>
          <p:nvPr/>
        </p:nvSpPr>
        <p:spPr>
          <a:xfrm>
            <a:off x="574589" y="2013895"/>
            <a:ext cx="4648200" cy="36396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Qs?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B0CC3343-ACDC-CA23-1B24-429ACACD46C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8997" y="2459019"/>
            <a:ext cx="2657110" cy="2657110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803090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Register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574589" y="2013895"/>
            <a:ext cx="4648200" cy="36396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Register reminder.</a:t>
            </a:r>
          </a:p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Thanks to D.</a:t>
            </a:r>
          </a:p>
        </p:txBody>
      </p:sp>
      <p:pic>
        <p:nvPicPr>
          <p:cNvPr id="11" name="Graphic 10" descr="List with solid fill">
            <a:extLst>
              <a:ext uri="{FF2B5EF4-FFF2-40B4-BE49-F238E27FC236}">
                <a16:creationId xmlns:a16="http://schemas.microsoft.com/office/drawing/2014/main" id="{EA43D71C-BB9F-55E2-016D-918139372AE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348706" y="2079253"/>
            <a:ext cx="3264104" cy="3264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70935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42CB47-8DA2-4F16-B3CD-B8ED88C5A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0DC71-3B04-4237-9333-B9777132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Support each other to complete the tasks.</a:t>
            </a:r>
            <a:b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(Student Support)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50060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4C552-6C61-C833-13D4-3BA070620E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Archive slide…</a:t>
            </a:r>
          </a:p>
        </p:txBody>
      </p:sp>
    </p:spTree>
    <p:extLst>
      <p:ext uri="{BB962C8B-B14F-4D97-AF65-F5344CB8AC3E}">
        <p14:creationId xmlns:p14="http://schemas.microsoft.com/office/powerpoint/2010/main" val="29179482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687</Words>
  <Application>Microsoft Office PowerPoint</Application>
  <PresentationFormat>Widescreen</PresentationFormat>
  <Paragraphs>65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Symbol</vt:lpstr>
      <vt:lpstr>Times New Roman</vt:lpstr>
      <vt:lpstr>Office Theme</vt:lpstr>
      <vt:lpstr>Open MS-Teams</vt:lpstr>
      <vt:lpstr>L4: Learning in the Digital Era</vt:lpstr>
      <vt:lpstr>Introduction &amp; Overview</vt:lpstr>
      <vt:lpstr>Assignment 1: Assignment Submission</vt:lpstr>
      <vt:lpstr>Tutor Show: Example Word Submission doc</vt:lpstr>
      <vt:lpstr>Tutor Demo:  Title page &amp; Table of contents</vt:lpstr>
      <vt:lpstr>Activity: Word Submission document</vt:lpstr>
      <vt:lpstr>Reminder: e-Portfolio Accessibility</vt:lpstr>
      <vt:lpstr>Submission link &amp; Tips</vt:lpstr>
      <vt:lpstr>Break time </vt:lpstr>
      <vt:lpstr>Activity: Assignment 1 Completion &amp; Submission</vt:lpstr>
      <vt:lpstr> Check-in</vt:lpstr>
      <vt:lpstr> Register</vt:lpstr>
      <vt:lpstr>Support each other to complete the tasks. (Student Support)</vt:lpstr>
      <vt:lpstr>The End.</vt:lpstr>
      <vt:lpstr>Archive slide…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L4: Learning in the Digital Era</dc:title>
  <dc:creator>James Williams</dc:creator>
  <cp:lastModifiedBy>James Williams</cp:lastModifiedBy>
  <cp:revision>58</cp:revision>
  <dcterms:created xsi:type="dcterms:W3CDTF">2020-10-05T12:45:17Z</dcterms:created>
  <dcterms:modified xsi:type="dcterms:W3CDTF">2026-10-26T14:02:44Z</dcterms:modified>
</cp:coreProperties>
</file>