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312" r:id="rId5"/>
    <p:sldId id="531" r:id="rId6"/>
    <p:sldId id="451" r:id="rId7"/>
    <p:sldId id="534" r:id="rId8"/>
    <p:sldId id="479" r:id="rId9"/>
    <p:sldId id="452" r:id="rId10"/>
    <p:sldId id="455" r:id="rId11"/>
    <p:sldId id="456" r:id="rId12"/>
    <p:sldId id="458" r:id="rId13"/>
    <p:sldId id="459" r:id="rId14"/>
    <p:sldId id="476" r:id="rId15"/>
    <p:sldId id="475" r:id="rId16"/>
    <p:sldId id="474" r:id="rId17"/>
    <p:sldId id="482" r:id="rId18"/>
    <p:sldId id="481" r:id="rId19"/>
    <p:sldId id="480" r:id="rId20"/>
    <p:sldId id="483" r:id="rId21"/>
    <p:sldId id="484" r:id="rId22"/>
    <p:sldId id="513" r:id="rId23"/>
    <p:sldId id="486" r:id="rId24"/>
    <p:sldId id="485" r:id="rId25"/>
    <p:sldId id="385" r:id="rId26"/>
    <p:sldId id="384" r:id="rId27"/>
    <p:sldId id="488" r:id="rId28"/>
    <p:sldId id="518" r:id="rId29"/>
    <p:sldId id="522" r:id="rId30"/>
    <p:sldId id="487" r:id="rId31"/>
    <p:sldId id="505" r:id="rId32"/>
    <p:sldId id="503" r:id="rId33"/>
    <p:sldId id="504" r:id="rId34"/>
    <p:sldId id="508" r:id="rId35"/>
    <p:sldId id="507" r:id="rId36"/>
    <p:sldId id="506" r:id="rId37"/>
    <p:sldId id="510" r:id="rId38"/>
    <p:sldId id="509" r:id="rId39"/>
    <p:sldId id="511" r:id="rId40"/>
    <p:sldId id="512" r:id="rId41"/>
    <p:sldId id="514" r:id="rId42"/>
    <p:sldId id="515" r:id="rId43"/>
    <p:sldId id="380" r:id="rId4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0A6E"/>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5" autoAdjust="0"/>
    <p:restoredTop sz="88953" autoAdjust="0"/>
  </p:normalViewPr>
  <p:slideViewPr>
    <p:cSldViewPr>
      <p:cViewPr varScale="1">
        <p:scale>
          <a:sx n="69" d="100"/>
          <a:sy n="69" d="100"/>
        </p:scale>
        <p:origin x="1590" y="72"/>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83AE2D-5196-41D9-B8C2-9D7B60F71D67}"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128B9712-8A7B-4531-BC18-91E3795BA42C}">
      <dgm:prSet phldrT="[Text]" custT="1"/>
      <dgm:spPr>
        <a:solidFill>
          <a:srgbClr val="D60093"/>
        </a:solidFill>
      </dgm:spPr>
      <dgm:t>
        <a:bodyPr/>
        <a:lstStyle/>
        <a:p>
          <a:r>
            <a:rPr lang="en-GB" sz="1800" b="1" dirty="0" smtClean="0"/>
            <a:t>Ground rules and </a:t>
          </a:r>
        </a:p>
        <a:p>
          <a:r>
            <a:rPr lang="en-GB" sz="1800" b="1" dirty="0" smtClean="0"/>
            <a:t>conventions</a:t>
          </a:r>
          <a:endParaRPr lang="en-GB" sz="1800" b="1" dirty="0"/>
        </a:p>
      </dgm:t>
    </dgm:pt>
    <dgm:pt modelId="{C19F6E8E-9E1A-449F-82B4-9841CF116A58}" type="parTrans" cxnId="{7E3F624F-FB90-4ACF-8297-4F9CD95CE992}">
      <dgm:prSet/>
      <dgm:spPr/>
      <dgm:t>
        <a:bodyPr/>
        <a:lstStyle/>
        <a:p>
          <a:endParaRPr lang="en-GB"/>
        </a:p>
      </dgm:t>
    </dgm:pt>
    <dgm:pt modelId="{CBB92E9F-8FA3-4AC6-819A-E4C756C77E4E}" type="sibTrans" cxnId="{7E3F624F-FB90-4ACF-8297-4F9CD95CE992}">
      <dgm:prSet/>
      <dgm:spPr/>
      <dgm:t>
        <a:bodyPr/>
        <a:lstStyle/>
        <a:p>
          <a:endParaRPr lang="en-GB"/>
        </a:p>
      </dgm:t>
    </dgm:pt>
    <dgm:pt modelId="{0B809C1D-43E2-4FB0-B674-CAEFD9BD7BE5}">
      <dgm:prSet phldrT="[Text]" custT="1"/>
      <dgm:spPr>
        <a:solidFill>
          <a:srgbClr val="003399"/>
        </a:solidFill>
      </dgm:spPr>
      <dgm:t>
        <a:bodyPr/>
        <a:lstStyle/>
        <a:p>
          <a:r>
            <a:rPr lang="en-GB" sz="1600" b="1" dirty="0" smtClean="0"/>
            <a:t>Presenter’s space</a:t>
          </a:r>
          <a:endParaRPr lang="en-GB" sz="1600" b="1" dirty="0"/>
        </a:p>
      </dgm:t>
    </dgm:pt>
    <dgm:pt modelId="{CCB71F35-80F8-4F58-87CD-D979619FCBAD}" type="parTrans" cxnId="{33F0611D-A60A-4757-9BA0-411BC0E066DF}">
      <dgm:prSet/>
      <dgm:spPr/>
      <dgm:t>
        <a:bodyPr/>
        <a:lstStyle/>
        <a:p>
          <a:endParaRPr lang="en-GB"/>
        </a:p>
      </dgm:t>
    </dgm:pt>
    <dgm:pt modelId="{45568C2A-FC27-4BC1-8661-82E114A6657B}" type="sibTrans" cxnId="{33F0611D-A60A-4757-9BA0-411BC0E066DF}">
      <dgm:prSet/>
      <dgm:spPr/>
      <dgm:t>
        <a:bodyPr/>
        <a:lstStyle/>
        <a:p>
          <a:endParaRPr lang="en-GB"/>
        </a:p>
      </dgm:t>
    </dgm:pt>
    <dgm:pt modelId="{83D2FA91-EE72-45DC-8005-5E53E5E194C8}">
      <dgm:prSet phldrT="[Text]" custT="1"/>
      <dgm:spPr>
        <a:solidFill>
          <a:srgbClr val="003399"/>
        </a:solidFill>
      </dgm:spPr>
      <dgm:t>
        <a:bodyPr/>
        <a:lstStyle/>
        <a:p>
          <a:r>
            <a:rPr lang="en-GB" sz="1600" b="1" dirty="0" smtClean="0"/>
            <a:t>Language</a:t>
          </a:r>
          <a:endParaRPr lang="en-GB" sz="1600" b="1" dirty="0"/>
        </a:p>
      </dgm:t>
    </dgm:pt>
    <dgm:pt modelId="{50209857-B7FD-4A3D-9190-69A875942A0D}" type="parTrans" cxnId="{BFD6E677-1FE9-49E1-90A8-0F0787EF6B80}">
      <dgm:prSet/>
      <dgm:spPr/>
      <dgm:t>
        <a:bodyPr/>
        <a:lstStyle/>
        <a:p>
          <a:endParaRPr lang="en-GB"/>
        </a:p>
      </dgm:t>
    </dgm:pt>
    <dgm:pt modelId="{C717EE1D-920E-43EC-9AAD-F37086ACD933}" type="sibTrans" cxnId="{BFD6E677-1FE9-49E1-90A8-0F0787EF6B80}">
      <dgm:prSet/>
      <dgm:spPr/>
      <dgm:t>
        <a:bodyPr/>
        <a:lstStyle/>
        <a:p>
          <a:endParaRPr lang="en-GB"/>
        </a:p>
      </dgm:t>
    </dgm:pt>
    <dgm:pt modelId="{AC120138-FFB4-48EF-B842-C99142F96D07}">
      <dgm:prSet phldrT="[Text]" custT="1"/>
      <dgm:spPr>
        <a:solidFill>
          <a:srgbClr val="003399"/>
        </a:solidFill>
      </dgm:spPr>
      <dgm:t>
        <a:bodyPr/>
        <a:lstStyle/>
        <a:p>
          <a:r>
            <a:rPr lang="en-GB" sz="1600" b="1" dirty="0" smtClean="0"/>
            <a:t>Confidentiality</a:t>
          </a:r>
          <a:endParaRPr lang="en-GB" sz="1600" b="1" dirty="0"/>
        </a:p>
      </dgm:t>
    </dgm:pt>
    <dgm:pt modelId="{5655516B-F08B-4EBA-87BD-89740CBEF8B6}" type="parTrans" cxnId="{C0496379-1C37-4846-8B01-046CA7E08670}">
      <dgm:prSet/>
      <dgm:spPr/>
      <dgm:t>
        <a:bodyPr/>
        <a:lstStyle/>
        <a:p>
          <a:endParaRPr lang="en-GB"/>
        </a:p>
      </dgm:t>
    </dgm:pt>
    <dgm:pt modelId="{2E9C3060-8813-4A4D-B378-8AB39BF03A25}" type="sibTrans" cxnId="{C0496379-1C37-4846-8B01-046CA7E08670}">
      <dgm:prSet/>
      <dgm:spPr/>
      <dgm:t>
        <a:bodyPr/>
        <a:lstStyle/>
        <a:p>
          <a:endParaRPr lang="en-GB"/>
        </a:p>
      </dgm:t>
    </dgm:pt>
    <dgm:pt modelId="{A01538AD-8C4E-4CDC-BA8D-5BDC152A5AF6}">
      <dgm:prSet phldrT="[Text]" custT="1"/>
      <dgm:spPr>
        <a:solidFill>
          <a:srgbClr val="003399"/>
        </a:solidFill>
      </dgm:spPr>
      <dgm:t>
        <a:bodyPr/>
        <a:lstStyle/>
        <a:p>
          <a:r>
            <a:rPr lang="en-GB" sz="1600" b="1" dirty="0" smtClean="0"/>
            <a:t>Open questions</a:t>
          </a:r>
          <a:endParaRPr lang="en-GB" sz="1600" b="1" dirty="0"/>
        </a:p>
      </dgm:t>
    </dgm:pt>
    <dgm:pt modelId="{56975C86-EBED-4D3F-8D2A-08733C520B2A}" type="parTrans" cxnId="{1BF682A4-22E6-41B8-8F92-3893CB51DB81}">
      <dgm:prSet/>
      <dgm:spPr/>
      <dgm:t>
        <a:bodyPr/>
        <a:lstStyle/>
        <a:p>
          <a:endParaRPr lang="en-GB"/>
        </a:p>
      </dgm:t>
    </dgm:pt>
    <dgm:pt modelId="{A07C5755-2DD7-4436-8899-4FEF22802CFD}" type="sibTrans" cxnId="{1BF682A4-22E6-41B8-8F92-3893CB51DB81}">
      <dgm:prSet/>
      <dgm:spPr/>
      <dgm:t>
        <a:bodyPr/>
        <a:lstStyle/>
        <a:p>
          <a:endParaRPr lang="en-GB"/>
        </a:p>
      </dgm:t>
    </dgm:pt>
    <dgm:pt modelId="{7100397D-EF53-4AEB-AF48-DFAFC34D47FA}">
      <dgm:prSet custT="1"/>
      <dgm:spPr>
        <a:solidFill>
          <a:schemeClr val="tx2"/>
        </a:solidFill>
      </dgm:spPr>
      <dgm:t>
        <a:bodyPr/>
        <a:lstStyle/>
        <a:p>
          <a:r>
            <a:rPr lang="en-GB" sz="1600" b="1" dirty="0" smtClean="0"/>
            <a:t>The contract</a:t>
          </a:r>
        </a:p>
      </dgm:t>
    </dgm:pt>
    <dgm:pt modelId="{D7330E6C-6895-4C8F-B7B7-0E4106CEE06C}" type="parTrans" cxnId="{1AFCB4EE-8D76-462C-ADEB-7E2C07F3E0B6}">
      <dgm:prSet/>
      <dgm:spPr/>
      <dgm:t>
        <a:bodyPr/>
        <a:lstStyle/>
        <a:p>
          <a:endParaRPr lang="en-GB"/>
        </a:p>
      </dgm:t>
    </dgm:pt>
    <dgm:pt modelId="{AE884678-6023-4280-A485-18FD5C2F9052}" type="sibTrans" cxnId="{1AFCB4EE-8D76-462C-ADEB-7E2C07F3E0B6}">
      <dgm:prSet/>
      <dgm:spPr/>
      <dgm:t>
        <a:bodyPr/>
        <a:lstStyle/>
        <a:p>
          <a:endParaRPr lang="en-GB"/>
        </a:p>
      </dgm:t>
    </dgm:pt>
    <dgm:pt modelId="{7FBABC23-E8BE-477E-833C-35C8214B9D61}" type="pres">
      <dgm:prSet presAssocID="{4C83AE2D-5196-41D9-B8C2-9D7B60F71D67}" presName="cycle" presStyleCnt="0">
        <dgm:presLayoutVars>
          <dgm:chMax val="1"/>
          <dgm:dir/>
          <dgm:animLvl val="ctr"/>
          <dgm:resizeHandles val="exact"/>
        </dgm:presLayoutVars>
      </dgm:prSet>
      <dgm:spPr/>
      <dgm:t>
        <a:bodyPr/>
        <a:lstStyle/>
        <a:p>
          <a:endParaRPr lang="en-GB"/>
        </a:p>
      </dgm:t>
    </dgm:pt>
    <dgm:pt modelId="{7CA9337F-FAB7-4EF7-880F-3E14E933D0D2}" type="pres">
      <dgm:prSet presAssocID="{128B9712-8A7B-4531-BC18-91E3795BA42C}" presName="centerShape" presStyleLbl="node0" presStyleIdx="0" presStyleCnt="1" custScaleX="278199"/>
      <dgm:spPr/>
      <dgm:t>
        <a:bodyPr/>
        <a:lstStyle/>
        <a:p>
          <a:endParaRPr lang="en-GB"/>
        </a:p>
      </dgm:t>
    </dgm:pt>
    <dgm:pt modelId="{738633C3-C76C-4333-B18B-F60C4B5D633F}" type="pres">
      <dgm:prSet presAssocID="{CCB71F35-80F8-4F58-87CD-D979619FCBAD}" presName="Name9" presStyleLbl="parChTrans1D2" presStyleIdx="0" presStyleCnt="5"/>
      <dgm:spPr/>
      <dgm:t>
        <a:bodyPr/>
        <a:lstStyle/>
        <a:p>
          <a:endParaRPr lang="en-GB"/>
        </a:p>
      </dgm:t>
    </dgm:pt>
    <dgm:pt modelId="{203F71C9-7EF5-44AB-BA6B-EE443D6EA6B8}" type="pres">
      <dgm:prSet presAssocID="{CCB71F35-80F8-4F58-87CD-D979619FCBAD}" presName="connTx" presStyleLbl="parChTrans1D2" presStyleIdx="0" presStyleCnt="5"/>
      <dgm:spPr/>
      <dgm:t>
        <a:bodyPr/>
        <a:lstStyle/>
        <a:p>
          <a:endParaRPr lang="en-GB"/>
        </a:p>
      </dgm:t>
    </dgm:pt>
    <dgm:pt modelId="{7B028C40-2AEB-4D91-9423-EF52CF077C32}" type="pres">
      <dgm:prSet presAssocID="{0B809C1D-43E2-4FB0-B674-CAEFD9BD7BE5}" presName="node" presStyleLbl="node1" presStyleIdx="0" presStyleCnt="5" custScaleX="185190">
        <dgm:presLayoutVars>
          <dgm:bulletEnabled val="1"/>
        </dgm:presLayoutVars>
      </dgm:prSet>
      <dgm:spPr/>
      <dgm:t>
        <a:bodyPr/>
        <a:lstStyle/>
        <a:p>
          <a:endParaRPr lang="en-GB"/>
        </a:p>
      </dgm:t>
    </dgm:pt>
    <dgm:pt modelId="{D6CD3635-6103-42AE-AF47-2990A995E233}" type="pres">
      <dgm:prSet presAssocID="{50209857-B7FD-4A3D-9190-69A875942A0D}" presName="Name9" presStyleLbl="parChTrans1D2" presStyleIdx="1" presStyleCnt="5"/>
      <dgm:spPr/>
      <dgm:t>
        <a:bodyPr/>
        <a:lstStyle/>
        <a:p>
          <a:endParaRPr lang="en-GB"/>
        </a:p>
      </dgm:t>
    </dgm:pt>
    <dgm:pt modelId="{BA50BFC3-9A80-4F29-AB2D-CAC19EB68C42}" type="pres">
      <dgm:prSet presAssocID="{50209857-B7FD-4A3D-9190-69A875942A0D}" presName="connTx" presStyleLbl="parChTrans1D2" presStyleIdx="1" presStyleCnt="5"/>
      <dgm:spPr/>
      <dgm:t>
        <a:bodyPr/>
        <a:lstStyle/>
        <a:p>
          <a:endParaRPr lang="en-GB"/>
        </a:p>
      </dgm:t>
    </dgm:pt>
    <dgm:pt modelId="{5D0C2DF7-7476-41B8-A834-ECC79F80838D}" type="pres">
      <dgm:prSet presAssocID="{83D2FA91-EE72-45DC-8005-5E53E5E194C8}" presName="node" presStyleLbl="node1" presStyleIdx="1" presStyleCnt="5" custScaleX="166748" custScaleY="100473" custRadScaleRad="181557" custRadScaleInc="-3191">
        <dgm:presLayoutVars>
          <dgm:bulletEnabled val="1"/>
        </dgm:presLayoutVars>
      </dgm:prSet>
      <dgm:spPr/>
      <dgm:t>
        <a:bodyPr/>
        <a:lstStyle/>
        <a:p>
          <a:endParaRPr lang="en-GB"/>
        </a:p>
      </dgm:t>
    </dgm:pt>
    <dgm:pt modelId="{058921A9-1ACD-489E-9019-7A2154E8AC3A}" type="pres">
      <dgm:prSet presAssocID="{5655516B-F08B-4EBA-87BD-89740CBEF8B6}" presName="Name9" presStyleLbl="parChTrans1D2" presStyleIdx="2" presStyleCnt="5"/>
      <dgm:spPr/>
      <dgm:t>
        <a:bodyPr/>
        <a:lstStyle/>
        <a:p>
          <a:endParaRPr lang="en-GB"/>
        </a:p>
      </dgm:t>
    </dgm:pt>
    <dgm:pt modelId="{92178291-2A11-4CAD-A2F9-66E433067DF3}" type="pres">
      <dgm:prSet presAssocID="{5655516B-F08B-4EBA-87BD-89740CBEF8B6}" presName="connTx" presStyleLbl="parChTrans1D2" presStyleIdx="2" presStyleCnt="5"/>
      <dgm:spPr/>
      <dgm:t>
        <a:bodyPr/>
        <a:lstStyle/>
        <a:p>
          <a:endParaRPr lang="en-GB"/>
        </a:p>
      </dgm:t>
    </dgm:pt>
    <dgm:pt modelId="{197CE622-2ADF-44CC-881D-222829975458}" type="pres">
      <dgm:prSet presAssocID="{AC120138-FFB4-48EF-B842-C99142F96D07}" presName="node" presStyleLbl="node1" presStyleIdx="2" presStyleCnt="5" custScaleX="192195" custScaleY="121963" custRadScaleRad="151687" custRadScaleInc="-66449">
        <dgm:presLayoutVars>
          <dgm:bulletEnabled val="1"/>
        </dgm:presLayoutVars>
      </dgm:prSet>
      <dgm:spPr/>
      <dgm:t>
        <a:bodyPr/>
        <a:lstStyle/>
        <a:p>
          <a:endParaRPr lang="en-GB"/>
        </a:p>
      </dgm:t>
    </dgm:pt>
    <dgm:pt modelId="{144A2080-B95D-46DC-880E-D96A21FB1646}" type="pres">
      <dgm:prSet presAssocID="{56975C86-EBED-4D3F-8D2A-08733C520B2A}" presName="Name9" presStyleLbl="parChTrans1D2" presStyleIdx="3" presStyleCnt="5"/>
      <dgm:spPr/>
      <dgm:t>
        <a:bodyPr/>
        <a:lstStyle/>
        <a:p>
          <a:endParaRPr lang="en-GB"/>
        </a:p>
      </dgm:t>
    </dgm:pt>
    <dgm:pt modelId="{694A6F36-898D-4180-BAB8-E04FB0914C4B}" type="pres">
      <dgm:prSet presAssocID="{56975C86-EBED-4D3F-8D2A-08733C520B2A}" presName="connTx" presStyleLbl="parChTrans1D2" presStyleIdx="3" presStyleCnt="5"/>
      <dgm:spPr/>
      <dgm:t>
        <a:bodyPr/>
        <a:lstStyle/>
        <a:p>
          <a:endParaRPr lang="en-GB"/>
        </a:p>
      </dgm:t>
    </dgm:pt>
    <dgm:pt modelId="{4378BC11-C58A-42E7-AAD3-3EE988CAE7AF}" type="pres">
      <dgm:prSet presAssocID="{A01538AD-8C4E-4CDC-BA8D-5BDC152A5AF6}" presName="node" presStyleLbl="node1" presStyleIdx="3" presStyleCnt="5" custScaleX="183559" custScaleY="121366" custRadScaleRad="157788" custRadScaleInc="64976">
        <dgm:presLayoutVars>
          <dgm:bulletEnabled val="1"/>
        </dgm:presLayoutVars>
      </dgm:prSet>
      <dgm:spPr/>
      <dgm:t>
        <a:bodyPr/>
        <a:lstStyle/>
        <a:p>
          <a:endParaRPr lang="en-GB"/>
        </a:p>
      </dgm:t>
    </dgm:pt>
    <dgm:pt modelId="{ED11B3C2-F85D-460A-9395-7685EDD595E6}" type="pres">
      <dgm:prSet presAssocID="{D7330E6C-6895-4C8F-B7B7-0E4106CEE06C}" presName="Name9" presStyleLbl="parChTrans1D2" presStyleIdx="4" presStyleCnt="5"/>
      <dgm:spPr/>
      <dgm:t>
        <a:bodyPr/>
        <a:lstStyle/>
        <a:p>
          <a:endParaRPr lang="en-GB"/>
        </a:p>
      </dgm:t>
    </dgm:pt>
    <dgm:pt modelId="{BD745794-E393-412F-B1D0-F7BF4A19FB3B}" type="pres">
      <dgm:prSet presAssocID="{D7330E6C-6895-4C8F-B7B7-0E4106CEE06C}" presName="connTx" presStyleLbl="parChTrans1D2" presStyleIdx="4" presStyleCnt="5"/>
      <dgm:spPr/>
      <dgm:t>
        <a:bodyPr/>
        <a:lstStyle/>
        <a:p>
          <a:endParaRPr lang="en-GB"/>
        </a:p>
      </dgm:t>
    </dgm:pt>
    <dgm:pt modelId="{816FCB24-8659-40F1-A5C2-092852C64073}" type="pres">
      <dgm:prSet presAssocID="{7100397D-EF53-4AEB-AF48-DFAFC34D47FA}" presName="node" presStyleLbl="node1" presStyleIdx="4" presStyleCnt="5" custScaleX="175349" custScaleY="111623" custRadScaleRad="185258" custRadScaleInc="2330">
        <dgm:presLayoutVars>
          <dgm:bulletEnabled val="1"/>
        </dgm:presLayoutVars>
      </dgm:prSet>
      <dgm:spPr/>
      <dgm:t>
        <a:bodyPr/>
        <a:lstStyle/>
        <a:p>
          <a:endParaRPr lang="en-GB"/>
        </a:p>
      </dgm:t>
    </dgm:pt>
  </dgm:ptLst>
  <dgm:cxnLst>
    <dgm:cxn modelId="{D94992DA-4C5D-4A1F-846B-9E047C4FE7A1}" type="presOf" srcId="{A01538AD-8C4E-4CDC-BA8D-5BDC152A5AF6}" destId="{4378BC11-C58A-42E7-AAD3-3EE988CAE7AF}" srcOrd="0" destOrd="0" presId="urn:microsoft.com/office/officeart/2005/8/layout/radial1"/>
    <dgm:cxn modelId="{7CF37662-0B7F-4A50-A3BB-BBD5B7BB29DC}" type="presOf" srcId="{56975C86-EBED-4D3F-8D2A-08733C520B2A}" destId="{144A2080-B95D-46DC-880E-D96A21FB1646}" srcOrd="0" destOrd="0" presId="urn:microsoft.com/office/officeart/2005/8/layout/radial1"/>
    <dgm:cxn modelId="{7E3F624F-FB90-4ACF-8297-4F9CD95CE992}" srcId="{4C83AE2D-5196-41D9-B8C2-9D7B60F71D67}" destId="{128B9712-8A7B-4531-BC18-91E3795BA42C}" srcOrd="0" destOrd="0" parTransId="{C19F6E8E-9E1A-449F-82B4-9841CF116A58}" sibTransId="{CBB92E9F-8FA3-4AC6-819A-E4C756C77E4E}"/>
    <dgm:cxn modelId="{5620E3CC-6119-4822-8965-1285723517FB}" type="presOf" srcId="{7100397D-EF53-4AEB-AF48-DFAFC34D47FA}" destId="{816FCB24-8659-40F1-A5C2-092852C64073}" srcOrd="0" destOrd="0" presId="urn:microsoft.com/office/officeart/2005/8/layout/radial1"/>
    <dgm:cxn modelId="{331212D0-8886-454F-A950-E3CC5396B07A}" type="presOf" srcId="{50209857-B7FD-4A3D-9190-69A875942A0D}" destId="{BA50BFC3-9A80-4F29-AB2D-CAC19EB68C42}" srcOrd="1" destOrd="0" presId="urn:microsoft.com/office/officeart/2005/8/layout/radial1"/>
    <dgm:cxn modelId="{1AFCB4EE-8D76-462C-ADEB-7E2C07F3E0B6}" srcId="{128B9712-8A7B-4531-BC18-91E3795BA42C}" destId="{7100397D-EF53-4AEB-AF48-DFAFC34D47FA}" srcOrd="4" destOrd="0" parTransId="{D7330E6C-6895-4C8F-B7B7-0E4106CEE06C}" sibTransId="{AE884678-6023-4280-A485-18FD5C2F9052}"/>
    <dgm:cxn modelId="{81363531-CBAC-44AA-86E5-C23724FF8251}" type="presOf" srcId="{5655516B-F08B-4EBA-87BD-89740CBEF8B6}" destId="{92178291-2A11-4CAD-A2F9-66E433067DF3}" srcOrd="1" destOrd="0" presId="urn:microsoft.com/office/officeart/2005/8/layout/radial1"/>
    <dgm:cxn modelId="{D65F1907-E5CD-49C5-8360-DF36B91F193F}" type="presOf" srcId="{128B9712-8A7B-4531-BC18-91E3795BA42C}" destId="{7CA9337F-FAB7-4EF7-880F-3E14E933D0D2}" srcOrd="0" destOrd="0" presId="urn:microsoft.com/office/officeart/2005/8/layout/radial1"/>
    <dgm:cxn modelId="{33F0611D-A60A-4757-9BA0-411BC0E066DF}" srcId="{128B9712-8A7B-4531-BC18-91E3795BA42C}" destId="{0B809C1D-43E2-4FB0-B674-CAEFD9BD7BE5}" srcOrd="0" destOrd="0" parTransId="{CCB71F35-80F8-4F58-87CD-D979619FCBAD}" sibTransId="{45568C2A-FC27-4BC1-8661-82E114A6657B}"/>
    <dgm:cxn modelId="{15129868-4446-422B-8C88-D466DE47E7AB}" type="presOf" srcId="{0B809C1D-43E2-4FB0-B674-CAEFD9BD7BE5}" destId="{7B028C40-2AEB-4D91-9423-EF52CF077C32}" srcOrd="0" destOrd="0" presId="urn:microsoft.com/office/officeart/2005/8/layout/radial1"/>
    <dgm:cxn modelId="{F5D175D2-82BD-45C0-854E-1C411CF99D75}" type="presOf" srcId="{83D2FA91-EE72-45DC-8005-5E53E5E194C8}" destId="{5D0C2DF7-7476-41B8-A834-ECC79F80838D}" srcOrd="0" destOrd="0" presId="urn:microsoft.com/office/officeart/2005/8/layout/radial1"/>
    <dgm:cxn modelId="{F92254A4-1C0C-4BC9-80D2-562AF7540452}" type="presOf" srcId="{50209857-B7FD-4A3D-9190-69A875942A0D}" destId="{D6CD3635-6103-42AE-AF47-2990A995E233}" srcOrd="0" destOrd="0" presId="urn:microsoft.com/office/officeart/2005/8/layout/radial1"/>
    <dgm:cxn modelId="{E0BA8FE9-2933-44D1-9686-FF81FB4A6E3C}" type="presOf" srcId="{56975C86-EBED-4D3F-8D2A-08733C520B2A}" destId="{694A6F36-898D-4180-BAB8-E04FB0914C4B}" srcOrd="1" destOrd="0" presId="urn:microsoft.com/office/officeart/2005/8/layout/radial1"/>
    <dgm:cxn modelId="{7B63AB46-0F4F-4804-A4C4-E76D53CF9F14}" type="presOf" srcId="{4C83AE2D-5196-41D9-B8C2-9D7B60F71D67}" destId="{7FBABC23-E8BE-477E-833C-35C8214B9D61}" srcOrd="0" destOrd="0" presId="urn:microsoft.com/office/officeart/2005/8/layout/radial1"/>
    <dgm:cxn modelId="{4723F2F3-C85E-4C1F-8D7D-69A1F3C2595E}" type="presOf" srcId="{AC120138-FFB4-48EF-B842-C99142F96D07}" destId="{197CE622-2ADF-44CC-881D-222829975458}" srcOrd="0" destOrd="0" presId="urn:microsoft.com/office/officeart/2005/8/layout/radial1"/>
    <dgm:cxn modelId="{1BF682A4-22E6-41B8-8F92-3893CB51DB81}" srcId="{128B9712-8A7B-4531-BC18-91E3795BA42C}" destId="{A01538AD-8C4E-4CDC-BA8D-5BDC152A5AF6}" srcOrd="3" destOrd="0" parTransId="{56975C86-EBED-4D3F-8D2A-08733C520B2A}" sibTransId="{A07C5755-2DD7-4436-8899-4FEF22802CFD}"/>
    <dgm:cxn modelId="{75433C96-5AEC-48E5-8DF0-7D0989CD09BD}" type="presOf" srcId="{CCB71F35-80F8-4F58-87CD-D979619FCBAD}" destId="{738633C3-C76C-4333-B18B-F60C4B5D633F}" srcOrd="0" destOrd="0" presId="urn:microsoft.com/office/officeart/2005/8/layout/radial1"/>
    <dgm:cxn modelId="{90A90E89-85F3-4D27-8BE2-B874B605EAEA}" type="presOf" srcId="{D7330E6C-6895-4C8F-B7B7-0E4106CEE06C}" destId="{BD745794-E393-412F-B1D0-F7BF4A19FB3B}" srcOrd="1" destOrd="0" presId="urn:microsoft.com/office/officeart/2005/8/layout/radial1"/>
    <dgm:cxn modelId="{BFD6E677-1FE9-49E1-90A8-0F0787EF6B80}" srcId="{128B9712-8A7B-4531-BC18-91E3795BA42C}" destId="{83D2FA91-EE72-45DC-8005-5E53E5E194C8}" srcOrd="1" destOrd="0" parTransId="{50209857-B7FD-4A3D-9190-69A875942A0D}" sibTransId="{C717EE1D-920E-43EC-9AAD-F37086ACD933}"/>
    <dgm:cxn modelId="{AC5B3451-8EF0-495A-8D1C-92D1AD5F8BE9}" type="presOf" srcId="{CCB71F35-80F8-4F58-87CD-D979619FCBAD}" destId="{203F71C9-7EF5-44AB-BA6B-EE443D6EA6B8}" srcOrd="1" destOrd="0" presId="urn:microsoft.com/office/officeart/2005/8/layout/radial1"/>
    <dgm:cxn modelId="{C0496379-1C37-4846-8B01-046CA7E08670}" srcId="{128B9712-8A7B-4531-BC18-91E3795BA42C}" destId="{AC120138-FFB4-48EF-B842-C99142F96D07}" srcOrd="2" destOrd="0" parTransId="{5655516B-F08B-4EBA-87BD-89740CBEF8B6}" sibTransId="{2E9C3060-8813-4A4D-B378-8AB39BF03A25}"/>
    <dgm:cxn modelId="{7DFD07B5-E8AA-4D49-A4B5-1A477BF9A95F}" type="presOf" srcId="{D7330E6C-6895-4C8F-B7B7-0E4106CEE06C}" destId="{ED11B3C2-F85D-460A-9395-7685EDD595E6}" srcOrd="0" destOrd="0" presId="urn:microsoft.com/office/officeart/2005/8/layout/radial1"/>
    <dgm:cxn modelId="{38A6FE12-0DB7-456D-B0D0-784A150AE26B}" type="presOf" srcId="{5655516B-F08B-4EBA-87BD-89740CBEF8B6}" destId="{058921A9-1ACD-489E-9019-7A2154E8AC3A}" srcOrd="0" destOrd="0" presId="urn:microsoft.com/office/officeart/2005/8/layout/radial1"/>
    <dgm:cxn modelId="{AF70082D-8A21-4357-A68D-B0D2D9248E14}" type="presParOf" srcId="{7FBABC23-E8BE-477E-833C-35C8214B9D61}" destId="{7CA9337F-FAB7-4EF7-880F-3E14E933D0D2}" srcOrd="0" destOrd="0" presId="urn:microsoft.com/office/officeart/2005/8/layout/radial1"/>
    <dgm:cxn modelId="{2CD1A53A-1688-4AC6-93F2-A4F819E1DCC9}" type="presParOf" srcId="{7FBABC23-E8BE-477E-833C-35C8214B9D61}" destId="{738633C3-C76C-4333-B18B-F60C4B5D633F}" srcOrd="1" destOrd="0" presId="urn:microsoft.com/office/officeart/2005/8/layout/radial1"/>
    <dgm:cxn modelId="{1BACA1E5-E9BF-4C89-8C0E-F623ED513A87}" type="presParOf" srcId="{738633C3-C76C-4333-B18B-F60C4B5D633F}" destId="{203F71C9-7EF5-44AB-BA6B-EE443D6EA6B8}" srcOrd="0" destOrd="0" presId="urn:microsoft.com/office/officeart/2005/8/layout/radial1"/>
    <dgm:cxn modelId="{A6A4D901-C74C-4B9B-820D-142C42120BA0}" type="presParOf" srcId="{7FBABC23-E8BE-477E-833C-35C8214B9D61}" destId="{7B028C40-2AEB-4D91-9423-EF52CF077C32}" srcOrd="2" destOrd="0" presId="urn:microsoft.com/office/officeart/2005/8/layout/radial1"/>
    <dgm:cxn modelId="{65738D7F-AA73-486E-B50B-F451BBE2D21F}" type="presParOf" srcId="{7FBABC23-E8BE-477E-833C-35C8214B9D61}" destId="{D6CD3635-6103-42AE-AF47-2990A995E233}" srcOrd="3" destOrd="0" presId="urn:microsoft.com/office/officeart/2005/8/layout/radial1"/>
    <dgm:cxn modelId="{7C323F9C-7B42-4626-B70A-5360CFCC0052}" type="presParOf" srcId="{D6CD3635-6103-42AE-AF47-2990A995E233}" destId="{BA50BFC3-9A80-4F29-AB2D-CAC19EB68C42}" srcOrd="0" destOrd="0" presId="urn:microsoft.com/office/officeart/2005/8/layout/radial1"/>
    <dgm:cxn modelId="{6849DA90-4FAB-45E2-872C-1350C1418290}" type="presParOf" srcId="{7FBABC23-E8BE-477E-833C-35C8214B9D61}" destId="{5D0C2DF7-7476-41B8-A834-ECC79F80838D}" srcOrd="4" destOrd="0" presId="urn:microsoft.com/office/officeart/2005/8/layout/radial1"/>
    <dgm:cxn modelId="{BA44CF66-02DC-4B11-AFBB-CC177DB4C465}" type="presParOf" srcId="{7FBABC23-E8BE-477E-833C-35C8214B9D61}" destId="{058921A9-1ACD-489E-9019-7A2154E8AC3A}" srcOrd="5" destOrd="0" presId="urn:microsoft.com/office/officeart/2005/8/layout/radial1"/>
    <dgm:cxn modelId="{912942C9-DE21-4582-951F-40DDBCF4736E}" type="presParOf" srcId="{058921A9-1ACD-489E-9019-7A2154E8AC3A}" destId="{92178291-2A11-4CAD-A2F9-66E433067DF3}" srcOrd="0" destOrd="0" presId="urn:microsoft.com/office/officeart/2005/8/layout/radial1"/>
    <dgm:cxn modelId="{AD472182-CDC3-4442-9298-5DE5EF06A7F2}" type="presParOf" srcId="{7FBABC23-E8BE-477E-833C-35C8214B9D61}" destId="{197CE622-2ADF-44CC-881D-222829975458}" srcOrd="6" destOrd="0" presId="urn:microsoft.com/office/officeart/2005/8/layout/radial1"/>
    <dgm:cxn modelId="{D772FB86-C96E-42E8-941B-A06DA184338A}" type="presParOf" srcId="{7FBABC23-E8BE-477E-833C-35C8214B9D61}" destId="{144A2080-B95D-46DC-880E-D96A21FB1646}" srcOrd="7" destOrd="0" presId="urn:microsoft.com/office/officeart/2005/8/layout/radial1"/>
    <dgm:cxn modelId="{56894ADD-9C18-411C-B3A7-EE650A671932}" type="presParOf" srcId="{144A2080-B95D-46DC-880E-D96A21FB1646}" destId="{694A6F36-898D-4180-BAB8-E04FB0914C4B}" srcOrd="0" destOrd="0" presId="urn:microsoft.com/office/officeart/2005/8/layout/radial1"/>
    <dgm:cxn modelId="{24B309C2-7DF1-4A8E-845A-F6D9A2FC0B4B}" type="presParOf" srcId="{7FBABC23-E8BE-477E-833C-35C8214B9D61}" destId="{4378BC11-C58A-42E7-AAD3-3EE988CAE7AF}" srcOrd="8" destOrd="0" presId="urn:microsoft.com/office/officeart/2005/8/layout/radial1"/>
    <dgm:cxn modelId="{25330050-4DEB-4106-AD7E-7CA59C05A2B3}" type="presParOf" srcId="{7FBABC23-E8BE-477E-833C-35C8214B9D61}" destId="{ED11B3C2-F85D-460A-9395-7685EDD595E6}" srcOrd="9" destOrd="0" presId="urn:microsoft.com/office/officeart/2005/8/layout/radial1"/>
    <dgm:cxn modelId="{67DFD3A2-5CD5-4902-BB40-532787A81527}" type="presParOf" srcId="{ED11B3C2-F85D-460A-9395-7685EDD595E6}" destId="{BD745794-E393-412F-B1D0-F7BF4A19FB3B}" srcOrd="0" destOrd="0" presId="urn:microsoft.com/office/officeart/2005/8/layout/radial1"/>
    <dgm:cxn modelId="{97E77D78-0171-4AA0-A1B6-03003E921A1C}" type="presParOf" srcId="{7FBABC23-E8BE-477E-833C-35C8214B9D61}" destId="{816FCB24-8659-40F1-A5C2-092852C64073}"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12/03/2018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9A8C2A89-60BE-4F1E-AC6B-89943E8C837D}" type="datetimeFigureOut">
              <a:rPr lang="en-GB" smtClean="0"/>
              <a:pPr/>
              <a:t>12/03/2018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5</a:t>
            </a:fld>
            <a:endParaRPr lang="en-GB"/>
          </a:p>
        </p:txBody>
      </p:sp>
    </p:spTree>
    <p:extLst>
      <p:ext uri="{BB962C8B-B14F-4D97-AF65-F5344CB8AC3E}">
        <p14:creationId xmlns:p14="http://schemas.microsoft.com/office/powerpoint/2010/main" val="2634670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11</a:t>
            </a:fld>
            <a:endParaRPr lang="en-GB"/>
          </a:p>
        </p:txBody>
      </p:sp>
    </p:spTree>
    <p:extLst>
      <p:ext uri="{BB962C8B-B14F-4D97-AF65-F5344CB8AC3E}">
        <p14:creationId xmlns:p14="http://schemas.microsoft.com/office/powerpoint/2010/main" val="3402486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17</a:t>
            </a:fld>
            <a:endParaRPr lang="en-GB"/>
          </a:p>
        </p:txBody>
      </p:sp>
    </p:spTree>
    <p:extLst>
      <p:ext uri="{BB962C8B-B14F-4D97-AF65-F5344CB8AC3E}">
        <p14:creationId xmlns:p14="http://schemas.microsoft.com/office/powerpoint/2010/main" val="3529106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23</a:t>
            </a:fld>
            <a:endParaRPr lang="en-GB"/>
          </a:p>
        </p:txBody>
      </p:sp>
    </p:spTree>
    <p:extLst>
      <p:ext uri="{BB962C8B-B14F-4D97-AF65-F5344CB8AC3E}">
        <p14:creationId xmlns:p14="http://schemas.microsoft.com/office/powerpoint/2010/main" val="16003982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12/03/2018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2J1dTgb6v3I"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saXfavo1OQo" TargetMode="External"/><Relationship Id="rId2" Type="http://schemas.openxmlformats.org/officeDocument/2006/relationships/hyperlink" Target="https://www.youtube.com/watch?v=z_-rNd7h6z8"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924944"/>
            <a:ext cx="7772400" cy="1470025"/>
          </a:xfrm>
        </p:spPr>
        <p:txBody>
          <a:bodyPr>
            <a:normAutofit fontScale="90000"/>
          </a:bodyPr>
          <a:lstStyle/>
          <a:p>
            <a:r>
              <a:rPr lang="en-GB" dirty="0" smtClean="0">
                <a:solidFill>
                  <a:schemeClr val="bg1"/>
                </a:solidFill>
              </a:rPr>
              <a:t/>
            </a:r>
            <a:br>
              <a:rPr lang="en-GB" dirty="0" smtClean="0">
                <a:solidFill>
                  <a:schemeClr val="bg1"/>
                </a:solidFill>
              </a:rPr>
            </a:br>
            <a:r>
              <a:rPr lang="en-GB" dirty="0" smtClean="0">
                <a:solidFill>
                  <a:schemeClr val="bg1"/>
                </a:solidFill>
              </a:rPr>
              <a:t/>
            </a:r>
            <a:br>
              <a:rPr lang="en-GB" dirty="0" smtClean="0">
                <a:solidFill>
                  <a:schemeClr val="bg1"/>
                </a:solidFill>
              </a:rPr>
            </a:br>
            <a:r>
              <a:rPr lang="en-GB" b="1" dirty="0" smtClean="0">
                <a:solidFill>
                  <a:schemeClr val="bg1"/>
                </a:solidFill>
                <a:effectLst>
                  <a:outerShdw blurRad="38100" dist="38100" dir="2700000" algn="tl">
                    <a:srgbClr val="000000">
                      <a:alpha val="43137"/>
                    </a:srgbClr>
                  </a:outerShdw>
                </a:effectLst>
              </a:rPr>
              <a:t>Action Learning </a:t>
            </a:r>
            <a:br>
              <a:rPr lang="en-GB" b="1" dirty="0" smtClean="0">
                <a:solidFill>
                  <a:schemeClr val="bg1"/>
                </a:solidFill>
                <a:effectLst>
                  <a:outerShdw blurRad="38100" dist="38100" dir="2700000" algn="tl">
                    <a:srgbClr val="000000">
                      <a:alpha val="43137"/>
                    </a:srgbClr>
                  </a:outerShdw>
                </a:effectLst>
              </a:rPr>
            </a:br>
            <a:r>
              <a:rPr lang="en-GB" b="1" dirty="0" smtClean="0">
                <a:solidFill>
                  <a:schemeClr val="bg1"/>
                </a:solidFill>
                <a:effectLst>
                  <a:outerShdw blurRad="38100" dist="38100" dir="2700000" algn="tl">
                    <a:srgbClr val="000000">
                      <a:alpha val="43137"/>
                    </a:srgbClr>
                  </a:outerShdw>
                </a:effectLst>
              </a:rPr>
              <a:t>Sets </a:t>
            </a:r>
            <a:br>
              <a:rPr lang="en-GB" b="1" dirty="0" smtClean="0">
                <a:solidFill>
                  <a:schemeClr val="bg1"/>
                </a:solidFill>
                <a:effectLst>
                  <a:outerShdw blurRad="38100" dist="38100" dir="2700000" algn="tl">
                    <a:srgbClr val="000000">
                      <a:alpha val="43137"/>
                    </a:srgbClr>
                  </a:outerShdw>
                </a:effectLst>
              </a:rPr>
            </a:br>
            <a:r>
              <a:rPr lang="en-GB" b="1" dirty="0" smtClean="0">
                <a:solidFill>
                  <a:schemeClr val="bg1"/>
                </a:solidFill>
                <a:effectLst>
                  <a:outerShdw blurRad="38100" dist="38100" dir="2700000" algn="tl">
                    <a:srgbClr val="000000">
                      <a:alpha val="43137"/>
                    </a:srgbClr>
                  </a:outerShdw>
                </a:effectLst>
              </a:rPr>
              <a:t/>
            </a:r>
            <a:br>
              <a:rPr lang="en-GB" b="1" dirty="0" smtClean="0">
                <a:solidFill>
                  <a:schemeClr val="bg1"/>
                </a:solidFill>
                <a:effectLst>
                  <a:outerShdw blurRad="38100" dist="38100" dir="2700000" algn="tl">
                    <a:srgbClr val="000000">
                      <a:alpha val="43137"/>
                    </a:srgbClr>
                  </a:outerShdw>
                </a:effectLst>
              </a:rPr>
            </a:br>
            <a:r>
              <a:rPr lang="en-GB" b="1" dirty="0" smtClean="0">
                <a:solidFill>
                  <a:schemeClr val="bg1"/>
                </a:solidFill>
                <a:effectLst>
                  <a:outerShdw blurRad="38100" dist="38100" dir="2700000" algn="tl">
                    <a:srgbClr val="000000">
                      <a:alpha val="43137"/>
                    </a:srgbClr>
                  </a:outerShdw>
                </a:effectLst>
              </a:rPr>
              <a:t>Day </a:t>
            </a:r>
            <a:r>
              <a:rPr lang="en-GB" b="1" dirty="0" smtClean="0">
                <a:solidFill>
                  <a:schemeClr val="bg1"/>
                </a:solidFill>
                <a:effectLst>
                  <a:outerShdw blurRad="38100" dist="38100" dir="2700000" algn="tl">
                    <a:srgbClr val="000000">
                      <a:alpha val="43137"/>
                    </a:srgbClr>
                  </a:outerShdw>
                </a:effectLst>
              </a:rPr>
              <a:t>1</a:t>
            </a:r>
            <a:r>
              <a:rPr lang="en-GB" dirty="0" smtClean="0">
                <a:solidFill>
                  <a:schemeClr val="bg1"/>
                </a:solidFill>
                <a:effectLst>
                  <a:outerShdw blurRad="38100" dist="38100" dir="2700000" algn="tl">
                    <a:srgbClr val="000000">
                      <a:alpha val="43137"/>
                    </a:srgbClr>
                  </a:outerShdw>
                </a:effectLst>
              </a:rPr>
              <a:t> </a:t>
            </a:r>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656817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700808"/>
            <a:ext cx="8229600" cy="3917032"/>
          </a:xfrm>
        </p:spPr>
        <p:txBody>
          <a:bodyPr/>
          <a:lstStyle/>
          <a:p>
            <a:r>
              <a:rPr lang="en-GB" dirty="0" smtClean="0"/>
              <a:t>Introduce effective </a:t>
            </a:r>
            <a:r>
              <a:rPr lang="en-GB" dirty="0" smtClean="0"/>
              <a:t>questioning </a:t>
            </a:r>
            <a:r>
              <a:rPr lang="en-GB" dirty="0" smtClean="0"/>
              <a:t>and listening tools and techniques</a:t>
            </a:r>
            <a:endParaRPr lang="en-GB" dirty="0" smtClean="0"/>
          </a:p>
          <a:p>
            <a:r>
              <a:rPr lang="en-GB" dirty="0" smtClean="0"/>
              <a:t>Introduction to Action </a:t>
            </a:r>
          </a:p>
          <a:p>
            <a:pPr marL="0" indent="0">
              <a:buNone/>
            </a:pPr>
            <a:r>
              <a:rPr lang="en-GB" dirty="0"/>
              <a:t> </a:t>
            </a:r>
            <a:r>
              <a:rPr lang="en-GB" dirty="0" smtClean="0"/>
              <a:t>  Learning Sets</a:t>
            </a:r>
            <a:endParaRPr lang="en-US" dirty="0"/>
          </a:p>
        </p:txBody>
      </p:sp>
      <p:sp>
        <p:nvSpPr>
          <p:cNvPr id="4" name="Title 1"/>
          <p:cNvSpPr>
            <a:spLocks noGrp="1"/>
          </p:cNvSpPr>
          <p:nvPr>
            <p:ph type="title"/>
          </p:nvPr>
        </p:nvSpPr>
        <p:spPr/>
        <p:txBody>
          <a:bodyPr>
            <a:normAutofit fontScale="90000"/>
          </a:bodyPr>
          <a:lstStyle/>
          <a:p>
            <a:r>
              <a:rPr lang="en-GB" b="1" dirty="0" smtClean="0"/>
              <a:t>Welcome/</a:t>
            </a:r>
            <a:r>
              <a:rPr lang="en-GB" b="1" dirty="0" err="1" smtClean="0"/>
              <a:t>Croeso</a:t>
            </a:r>
            <a:r>
              <a:rPr lang="en-GB" b="1" dirty="0" smtClean="0"/>
              <a:t/>
            </a:r>
            <a:br>
              <a:rPr lang="en-GB" b="1" dirty="0" smtClean="0"/>
            </a:br>
            <a:r>
              <a:rPr lang="en-GB" b="1" dirty="0" smtClean="0"/>
              <a:t>Module Aim and Topic</a:t>
            </a:r>
            <a:endParaRPr lang="en-GB" b="1" dirty="0"/>
          </a:p>
        </p:txBody>
      </p:sp>
      <p:pic>
        <p:nvPicPr>
          <p:cNvPr id="5" name="Picture 4"/>
          <p:cNvPicPr>
            <a:picLocks noChangeAspect="1"/>
          </p:cNvPicPr>
          <p:nvPr/>
        </p:nvPicPr>
        <p:blipFill>
          <a:blip r:embed="rId2"/>
          <a:stretch>
            <a:fillRect/>
          </a:stretch>
        </p:blipFill>
        <p:spPr>
          <a:xfrm>
            <a:off x="5076056" y="2837163"/>
            <a:ext cx="3801225" cy="2479847"/>
          </a:xfrm>
          <a:prstGeom prst="rect">
            <a:avLst/>
          </a:prstGeom>
        </p:spPr>
      </p:pic>
    </p:spTree>
    <p:extLst>
      <p:ext uri="{BB962C8B-B14F-4D97-AF65-F5344CB8AC3E}">
        <p14:creationId xmlns:p14="http://schemas.microsoft.com/office/powerpoint/2010/main" val="3659589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188640"/>
            <a:ext cx="8002712" cy="923330"/>
          </a:xfrm>
          <a:prstGeom prst="rect">
            <a:avLst/>
          </a:prstGeom>
          <a:noFill/>
        </p:spPr>
        <p:txBody>
          <a:bodyPr wrap="square">
            <a:spAutoFit/>
          </a:bodyPr>
          <a:lstStyle/>
          <a:p>
            <a:pPr fontAlgn="base">
              <a:spcBef>
                <a:spcPct val="0"/>
              </a:spcBef>
              <a:spcAft>
                <a:spcPct val="0"/>
              </a:spcAft>
              <a:defRPr/>
            </a:pPr>
            <a:r>
              <a:rPr lang="en-GB" sz="5400" b="1" dirty="0" smtClean="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rPr>
              <a:t>Questioning skills</a:t>
            </a:r>
            <a:endParaRPr lang="en-GB" sz="5400" b="1" dirty="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endParaRPr>
          </a:p>
        </p:txBody>
      </p:sp>
      <p:sp>
        <p:nvSpPr>
          <p:cNvPr id="5" name="TextBox 7"/>
          <p:cNvSpPr txBox="1">
            <a:spLocks noChangeArrowheads="1"/>
          </p:cNvSpPr>
          <p:nvPr/>
        </p:nvSpPr>
        <p:spPr bwMode="auto">
          <a:xfrm>
            <a:off x="899593" y="1628800"/>
            <a:ext cx="6840760" cy="2923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b="1" i="1" kern="0" dirty="0" smtClean="0">
                <a:solidFill>
                  <a:srgbClr val="003399"/>
                </a:solidFill>
              </a:rPr>
              <a:t>Peter Drucker (1993)</a:t>
            </a:r>
            <a:r>
              <a:rPr lang="en-GB" altLang="en-US" sz="3200" kern="0" dirty="0" smtClean="0">
                <a:solidFill>
                  <a:prstClr val="black"/>
                </a:solidFill>
              </a:rPr>
              <a:t>: </a:t>
            </a:r>
            <a:endParaRPr lang="en-GB" altLang="en-US" sz="3200" kern="0" dirty="0" smtClean="0">
              <a:solidFill>
                <a:prstClr val="black"/>
              </a:solidFill>
            </a:endParaRPr>
          </a:p>
          <a:p>
            <a:pPr eaLnBrk="1" fontAlgn="base" hangingPunct="1">
              <a:spcBef>
                <a:spcPct val="0"/>
              </a:spcBef>
              <a:spcAft>
                <a:spcPct val="0"/>
              </a:spcAft>
            </a:pPr>
            <a:endParaRPr lang="en-GB" altLang="en-US" sz="4000" kern="0" dirty="0" smtClean="0">
              <a:solidFill>
                <a:prstClr val="black"/>
              </a:solidFill>
            </a:endParaRPr>
          </a:p>
          <a:p>
            <a:pPr eaLnBrk="1" fontAlgn="base" hangingPunct="1">
              <a:spcBef>
                <a:spcPct val="0"/>
              </a:spcBef>
              <a:spcAft>
                <a:spcPct val="0"/>
              </a:spcAft>
            </a:pPr>
            <a:r>
              <a:rPr lang="en-GB" altLang="en-US" sz="2800" kern="0" dirty="0" smtClean="0">
                <a:solidFill>
                  <a:prstClr val="black"/>
                </a:solidFill>
              </a:rPr>
              <a:t>“The leader of the past may have been a person who knew how to tell. The</a:t>
            </a:r>
            <a:r>
              <a:rPr lang="en-GB" altLang="en-US" sz="2800" b="1" kern="0" dirty="0" smtClean="0">
                <a:solidFill>
                  <a:prstClr val="black"/>
                </a:solidFill>
              </a:rPr>
              <a:t> leader of the future </a:t>
            </a:r>
            <a:r>
              <a:rPr lang="en-GB" altLang="en-US" sz="2800" kern="0" dirty="0" smtClean="0">
                <a:solidFill>
                  <a:prstClr val="black"/>
                </a:solidFill>
              </a:rPr>
              <a:t>will be a person who </a:t>
            </a:r>
            <a:r>
              <a:rPr lang="en-GB" altLang="en-US" sz="2800" b="1" kern="0" dirty="0" smtClean="0">
                <a:solidFill>
                  <a:prstClr val="black"/>
                </a:solidFill>
              </a:rPr>
              <a:t>knows how to ask.”</a:t>
            </a:r>
          </a:p>
        </p:txBody>
      </p:sp>
    </p:spTree>
    <p:extLst>
      <p:ext uri="{BB962C8B-B14F-4D97-AF65-F5344CB8AC3E}">
        <p14:creationId xmlns:p14="http://schemas.microsoft.com/office/powerpoint/2010/main" val="26474425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i="1" dirty="0">
                <a:solidFill>
                  <a:srgbClr val="0F0A6E"/>
                </a:solidFill>
                <a:latin typeface="Arial" panose="020B0604020202020204" pitchFamily="34" charset="0"/>
                <a:cs typeface="Arial" panose="020B0604020202020204" pitchFamily="34" charset="0"/>
              </a:rPr>
              <a:t>John </a:t>
            </a:r>
            <a:r>
              <a:rPr lang="en-GB" b="1" i="1" dirty="0" err="1">
                <a:solidFill>
                  <a:srgbClr val="0F0A6E"/>
                </a:solidFill>
                <a:latin typeface="Arial" panose="020B0604020202020204" pitchFamily="34" charset="0"/>
                <a:cs typeface="Arial" panose="020B0604020202020204" pitchFamily="34" charset="0"/>
              </a:rPr>
              <a:t>Kotter</a:t>
            </a:r>
            <a:r>
              <a:rPr lang="en-GB" b="1" i="1" dirty="0">
                <a:solidFill>
                  <a:srgbClr val="0F0A6E"/>
                </a:solidFill>
                <a:latin typeface="Arial" panose="020B0604020202020204" pitchFamily="34" charset="0"/>
                <a:cs typeface="Arial" panose="020B0604020202020204" pitchFamily="34" charset="0"/>
              </a:rPr>
              <a:t>: </a:t>
            </a:r>
          </a:p>
          <a:p>
            <a:r>
              <a:rPr lang="en-GB" dirty="0"/>
              <a:t>Primary difference between leaders and managers is that leaders can ask the right questions whereas managers answer those questions. Doing the right thing is more important than doing the wrong thing well.</a:t>
            </a:r>
          </a:p>
        </p:txBody>
      </p:sp>
      <p:sp>
        <p:nvSpPr>
          <p:cNvPr id="4" name="Title 3"/>
          <p:cNvSpPr txBox="1">
            <a:spLocks noGrp="1"/>
          </p:cNvSpPr>
          <p:nvPr>
            <p:ph type="title"/>
          </p:nvPr>
        </p:nvSpPr>
        <p:spPr>
          <a:prstGeom prst="rect">
            <a:avLst/>
          </a:prstGeom>
          <a:noFill/>
        </p:spPr>
        <p:txBody>
          <a:bodyPr wrap="square">
            <a:spAutoFit/>
          </a:bodyPr>
          <a:lstStyle/>
          <a:p>
            <a:pPr fontAlgn="base">
              <a:spcBef>
                <a:spcPct val="0"/>
              </a:spcBef>
              <a:spcAft>
                <a:spcPct val="0"/>
              </a:spcAft>
              <a:defRPr/>
            </a:pPr>
            <a:r>
              <a:rPr lang="en-GB" sz="5400" b="1" dirty="0" smtClean="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rPr>
              <a:t>Questioning skills</a:t>
            </a:r>
            <a:endParaRPr lang="en-GB" sz="5400" b="1" dirty="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endParaRPr>
          </a:p>
        </p:txBody>
      </p:sp>
    </p:spTree>
    <p:extLst>
      <p:ext uri="{BB962C8B-B14F-4D97-AF65-F5344CB8AC3E}">
        <p14:creationId xmlns:p14="http://schemas.microsoft.com/office/powerpoint/2010/main" val="4182584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22566"/>
            <a:ext cx="9144000" cy="5715000"/>
          </a:xfrm>
          <a:prstGeom prst="rect">
            <a:avLst/>
          </a:prstGeom>
        </p:spPr>
      </p:pic>
    </p:spTree>
    <p:extLst>
      <p:ext uri="{BB962C8B-B14F-4D97-AF65-F5344CB8AC3E}">
        <p14:creationId xmlns:p14="http://schemas.microsoft.com/office/powerpoint/2010/main" val="24673893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611560" y="26064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b="1" dirty="0" smtClean="0">
                <a:solidFill>
                  <a:srgbClr val="4BACC6">
                    <a:lumMod val="50000"/>
                  </a:srgbClr>
                </a:solidFill>
                <a:latin typeface="Calibri"/>
              </a:rPr>
              <a:t>Leading with questions</a:t>
            </a:r>
            <a:endParaRPr lang="en-GB" b="1" dirty="0">
              <a:solidFill>
                <a:srgbClr val="4BACC6">
                  <a:lumMod val="50000"/>
                </a:srgbClr>
              </a:solidFill>
              <a:latin typeface="Calibri"/>
            </a:endParaRPr>
          </a:p>
        </p:txBody>
      </p:sp>
      <p:sp>
        <p:nvSpPr>
          <p:cNvPr id="5" name="TextBox 4"/>
          <p:cNvSpPr txBox="1">
            <a:spLocks noChangeArrowheads="1"/>
          </p:cNvSpPr>
          <p:nvPr/>
        </p:nvSpPr>
        <p:spPr bwMode="auto">
          <a:xfrm>
            <a:off x="467545" y="1484784"/>
            <a:ext cx="4896544"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i="1" kern="0" dirty="0" smtClean="0">
                <a:solidFill>
                  <a:prstClr val="black"/>
                </a:solidFill>
              </a:rPr>
              <a:t>Centre for Creative Leadership</a:t>
            </a:r>
            <a:r>
              <a:rPr lang="en-GB" altLang="en-US" sz="2800" kern="0" dirty="0" smtClean="0">
                <a:solidFill>
                  <a:prstClr val="black"/>
                </a:solidFill>
              </a:rPr>
              <a:t>:           </a:t>
            </a:r>
          </a:p>
          <a:p>
            <a:pPr eaLnBrk="1" fontAlgn="base" hangingPunct="1">
              <a:spcBef>
                <a:spcPct val="0"/>
              </a:spcBef>
              <a:spcAft>
                <a:spcPct val="0"/>
              </a:spcAft>
            </a:pPr>
            <a:endParaRPr lang="en-GB" altLang="en-US" sz="2800" kern="0" dirty="0" smtClean="0">
              <a:solidFill>
                <a:prstClr val="black"/>
              </a:solidFill>
            </a:endParaRPr>
          </a:p>
          <a:p>
            <a:pPr eaLnBrk="1" fontAlgn="base" hangingPunct="1">
              <a:spcBef>
                <a:spcPct val="0"/>
              </a:spcBef>
              <a:spcAft>
                <a:spcPct val="0"/>
              </a:spcAft>
            </a:pPr>
            <a:r>
              <a:rPr lang="en-GB" altLang="en-US" sz="2800" kern="0" dirty="0" smtClean="0">
                <a:solidFill>
                  <a:prstClr val="black"/>
                </a:solidFill>
              </a:rPr>
              <a:t>The ultimate key to successful leadership is the </a:t>
            </a:r>
            <a:r>
              <a:rPr lang="en-GB" altLang="en-US" sz="2800" b="1" kern="0" dirty="0" smtClean="0">
                <a:solidFill>
                  <a:prstClr val="black"/>
                </a:solidFill>
              </a:rPr>
              <a:t>leader’s ability to ask questions and create opportunities for            others to ask questions</a:t>
            </a:r>
            <a:r>
              <a:rPr lang="en-GB" altLang="en-US" sz="2800" kern="0" dirty="0" smtClean="0">
                <a:solidFill>
                  <a:prstClr val="black"/>
                </a:solidFill>
              </a:rPr>
              <a:t>.</a:t>
            </a:r>
          </a:p>
          <a:p>
            <a:pPr eaLnBrk="1" fontAlgn="base" hangingPunct="1">
              <a:spcBef>
                <a:spcPct val="0"/>
              </a:spcBef>
              <a:spcAft>
                <a:spcPct val="0"/>
              </a:spcAft>
            </a:pPr>
            <a:endParaRPr lang="en-GB" altLang="en-US" sz="2800" kern="0" dirty="0" smtClean="0">
              <a:solidFill>
                <a:prstClr val="black"/>
              </a:solidFill>
            </a:endParaRPr>
          </a:p>
          <a:p>
            <a:pPr eaLnBrk="1" fontAlgn="base" hangingPunct="1">
              <a:spcBef>
                <a:spcPct val="0"/>
              </a:spcBef>
              <a:spcAft>
                <a:spcPct val="0"/>
              </a:spcAft>
            </a:pPr>
            <a:endParaRPr lang="en-GB" altLang="en-US" sz="2800" kern="0" dirty="0" smtClean="0">
              <a:solidFill>
                <a:prstClr val="black"/>
              </a:solidFill>
            </a:endParaRPr>
          </a:p>
        </p:txBody>
      </p:sp>
      <p:pic>
        <p:nvPicPr>
          <p:cNvPr id="6" name="Picture 5"/>
          <p:cNvPicPr>
            <a:picLocks noChangeAspect="1"/>
          </p:cNvPicPr>
          <p:nvPr/>
        </p:nvPicPr>
        <p:blipFill>
          <a:blip r:embed="rId2"/>
          <a:stretch>
            <a:fillRect/>
          </a:stretch>
        </p:blipFill>
        <p:spPr>
          <a:xfrm>
            <a:off x="4932040" y="1988840"/>
            <a:ext cx="4139543" cy="2780017"/>
          </a:xfrm>
          <a:prstGeom prst="rect">
            <a:avLst/>
          </a:prstGeom>
        </p:spPr>
      </p:pic>
    </p:spTree>
    <p:extLst>
      <p:ext uri="{BB962C8B-B14F-4D97-AF65-F5344CB8AC3E}">
        <p14:creationId xmlns:p14="http://schemas.microsoft.com/office/powerpoint/2010/main" val="3281800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539552" y="18864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eaLnBrk="1" hangingPunct="1"/>
            <a:r>
              <a:rPr lang="en-GB" altLang="en-US" sz="3600" b="1" dirty="0">
                <a:solidFill>
                  <a:srgbClr val="4BACC6">
                    <a:lumMod val="50000"/>
                  </a:srgbClr>
                </a:solidFill>
                <a:latin typeface="Calibri"/>
              </a:rPr>
              <a:t>Questions </a:t>
            </a:r>
            <a:r>
              <a:rPr lang="en-GB" altLang="en-US" sz="3600" b="1" dirty="0" smtClean="0">
                <a:solidFill>
                  <a:srgbClr val="4BACC6">
                    <a:lumMod val="50000"/>
                  </a:srgbClr>
                </a:solidFill>
                <a:latin typeface="Calibri"/>
              </a:rPr>
              <a:t>energise people </a:t>
            </a:r>
            <a:r>
              <a:rPr lang="en-GB" altLang="en-US" sz="3600" b="1" dirty="0">
                <a:solidFill>
                  <a:srgbClr val="4BACC6">
                    <a:lumMod val="50000"/>
                  </a:srgbClr>
                </a:solidFill>
                <a:latin typeface="Calibri"/>
              </a:rPr>
              <a:t>and </a:t>
            </a:r>
            <a:r>
              <a:rPr lang="en-GB" altLang="en-US" sz="3600" b="1" dirty="0" smtClean="0">
                <a:solidFill>
                  <a:srgbClr val="4BACC6">
                    <a:lumMod val="50000"/>
                  </a:srgbClr>
                </a:solidFill>
                <a:latin typeface="Calibri"/>
              </a:rPr>
              <a:t>improve relationships</a:t>
            </a:r>
            <a:endParaRPr lang="en-GB" altLang="en-US" sz="3600" b="1" dirty="0">
              <a:solidFill>
                <a:srgbClr val="4BACC6">
                  <a:lumMod val="50000"/>
                </a:srgbClr>
              </a:solidFill>
              <a:latin typeface="Calibri"/>
            </a:endParaRPr>
          </a:p>
        </p:txBody>
      </p:sp>
      <p:sp>
        <p:nvSpPr>
          <p:cNvPr id="5" name="TextBox 5"/>
          <p:cNvSpPr txBox="1">
            <a:spLocks noChangeArrowheads="1"/>
          </p:cNvSpPr>
          <p:nvPr/>
        </p:nvSpPr>
        <p:spPr bwMode="auto">
          <a:xfrm>
            <a:off x="395536" y="1412776"/>
            <a:ext cx="8568952"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kern="0" dirty="0" smtClean="0">
                <a:solidFill>
                  <a:prstClr val="black"/>
                </a:solidFill>
              </a:rPr>
              <a:t>Questions encourage and enable others to share and to “shine”</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We like people who ask us questions and allow us to ask them questions</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encourage openness in people; statements cause resistance and fear</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allow us to show our interest, concern, caring and support</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tend to unite whereas statements tend to create divisions</a:t>
            </a:r>
          </a:p>
        </p:txBody>
      </p:sp>
    </p:spTree>
    <p:extLst>
      <p:ext uri="{BB962C8B-B14F-4D97-AF65-F5344CB8AC3E}">
        <p14:creationId xmlns:p14="http://schemas.microsoft.com/office/powerpoint/2010/main" val="25992987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038225" y="332656"/>
            <a:ext cx="70675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4000" b="1" kern="0" dirty="0" smtClean="0">
                <a:solidFill>
                  <a:srgbClr val="4BACC6">
                    <a:lumMod val="50000"/>
                  </a:srgbClr>
                </a:solidFill>
              </a:rPr>
              <a:t>Questions generate learning</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colorTemperature colorTemp="6315"/>
                    </a14:imgEffect>
                    <a14:imgEffect>
                      <a14:saturation sat="156000"/>
                    </a14:imgEffect>
                  </a14:imgLayer>
                </a14:imgProps>
              </a:ext>
            </a:extLst>
          </a:blip>
          <a:stretch>
            <a:fillRect/>
          </a:stretch>
        </p:blipFill>
        <p:spPr>
          <a:xfrm>
            <a:off x="6012160" y="1915621"/>
            <a:ext cx="3695710" cy="3695710"/>
          </a:xfrm>
          <a:prstGeom prst="rect">
            <a:avLst/>
          </a:prstGeom>
          <a:solidFill>
            <a:schemeClr val="bg1">
              <a:alpha val="0"/>
            </a:schemeClr>
          </a:solidFill>
          <a:effectLst>
            <a:glow rad="114300">
              <a:schemeClr val="accent1">
                <a:alpha val="0"/>
              </a:schemeClr>
            </a:glow>
            <a:outerShdw blurRad="50800" dist="50800" dir="5400000" algn="ctr" rotWithShape="0">
              <a:srgbClr val="000000">
                <a:alpha val="0"/>
              </a:srgbClr>
            </a:outerShdw>
          </a:effectLst>
        </p:spPr>
      </p:pic>
      <p:sp>
        <p:nvSpPr>
          <p:cNvPr id="5" name="TextBox 4"/>
          <p:cNvSpPr txBox="1">
            <a:spLocks noChangeArrowheads="1"/>
          </p:cNvSpPr>
          <p:nvPr/>
        </p:nvSpPr>
        <p:spPr bwMode="auto">
          <a:xfrm>
            <a:off x="425912" y="1340768"/>
            <a:ext cx="770413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 typeface="Arial" panose="020B0604020202020204" pitchFamily="34" charset="0"/>
              <a:buChar char="•"/>
            </a:pPr>
            <a:r>
              <a:rPr lang="en-GB" altLang="en-US" sz="2800" kern="0" dirty="0" smtClean="0">
                <a:solidFill>
                  <a:prstClr val="black"/>
                </a:solidFill>
              </a:rPr>
              <a:t>Questions cause the brain synapses to open and they remain open until we get the      answer</a:t>
            </a:r>
          </a:p>
          <a:p>
            <a:pPr eaLnBrk="1" fontAlgn="base" hangingPunct="1">
              <a:spcBef>
                <a:spcPct val="0"/>
              </a:spcBef>
              <a:spcAft>
                <a:spcPct val="0"/>
              </a:spcAft>
            </a:pPr>
            <a:r>
              <a:rPr lang="en-GB" altLang="en-US" sz="2800" kern="0" dirty="0" smtClean="0">
                <a:solidFill>
                  <a:prstClr val="black"/>
                </a:solidFill>
              </a:rPr>
              <a:t>• Allows us to internalise and tailor the    learning so that it is more permanent and relevant</a:t>
            </a:r>
          </a:p>
          <a:p>
            <a:pPr eaLnBrk="1" fontAlgn="base" hangingPunct="1">
              <a:spcBef>
                <a:spcPct val="0"/>
              </a:spcBef>
              <a:spcAft>
                <a:spcPct val="0"/>
              </a:spcAft>
            </a:pPr>
            <a:r>
              <a:rPr lang="en-GB" altLang="en-US" sz="2800" kern="0" dirty="0" smtClean="0">
                <a:solidFill>
                  <a:prstClr val="black"/>
                </a:solidFill>
              </a:rPr>
              <a:t>• Questions focuses our attention and     causes us to listen and reflect more fully</a:t>
            </a:r>
          </a:p>
          <a:p>
            <a:pPr eaLnBrk="1" fontAlgn="base" hangingPunct="1">
              <a:spcBef>
                <a:spcPct val="0"/>
              </a:spcBef>
              <a:spcAft>
                <a:spcPct val="0"/>
              </a:spcAft>
            </a:pPr>
            <a:r>
              <a:rPr lang="en-GB" altLang="en-US" sz="2800" kern="0" dirty="0" smtClean="0">
                <a:solidFill>
                  <a:prstClr val="black"/>
                </a:solidFill>
              </a:rPr>
              <a:t>• Questions generate learning even beyond  the intention of the questioner</a:t>
            </a:r>
          </a:p>
          <a:p>
            <a:pPr eaLnBrk="1" fontAlgn="base" hangingPunct="1">
              <a:spcBef>
                <a:spcPct val="0"/>
              </a:spcBef>
              <a:spcAft>
                <a:spcPct val="0"/>
              </a:spcAft>
            </a:pPr>
            <a:endParaRPr lang="en-GB" altLang="en-US" sz="2800" kern="0" dirty="0" smtClean="0">
              <a:solidFill>
                <a:prstClr val="black"/>
              </a:solidFill>
            </a:endParaRPr>
          </a:p>
        </p:txBody>
      </p:sp>
    </p:spTree>
    <p:extLst>
      <p:ext uri="{BB962C8B-B14F-4D97-AF65-F5344CB8AC3E}">
        <p14:creationId xmlns:p14="http://schemas.microsoft.com/office/powerpoint/2010/main" val="2097520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220072" y="260648"/>
            <a:ext cx="3596952" cy="5255207"/>
          </a:xfrm>
          <a:prstGeom prst="rect">
            <a:avLst/>
          </a:prstGeom>
        </p:spPr>
      </p:pic>
      <p:sp>
        <p:nvSpPr>
          <p:cNvPr id="4" name="TextBox 3"/>
          <p:cNvSpPr txBox="1">
            <a:spLocks noChangeArrowheads="1"/>
          </p:cNvSpPr>
          <p:nvPr/>
        </p:nvSpPr>
        <p:spPr bwMode="auto">
          <a:xfrm>
            <a:off x="323528" y="472205"/>
            <a:ext cx="5400675"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What opportunities do we seek to ask questions of our </a:t>
            </a:r>
            <a:r>
              <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colleagues?</a:t>
            </a:r>
            <a:endPar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Do we ask the right kind of questions?</a:t>
            </a:r>
          </a:p>
        </p:txBody>
      </p:sp>
    </p:spTree>
    <p:extLst>
      <p:ext uri="{BB962C8B-B14F-4D97-AF65-F5344CB8AC3E}">
        <p14:creationId xmlns:p14="http://schemas.microsoft.com/office/powerpoint/2010/main" val="13257722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39552" y="116632"/>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Empowering vs. disempowering questions</a:t>
            </a:r>
          </a:p>
        </p:txBody>
      </p:sp>
      <p:sp>
        <p:nvSpPr>
          <p:cNvPr id="5" name="TextBox 4"/>
          <p:cNvSpPr txBox="1">
            <a:spLocks noChangeArrowheads="1"/>
          </p:cNvSpPr>
          <p:nvPr/>
        </p:nvSpPr>
        <p:spPr bwMode="auto">
          <a:xfrm>
            <a:off x="395536" y="1440071"/>
            <a:ext cx="7992888"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Empowering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questions get people to think and allow them to discover their own answers, thus developing self- responsibility and transference of ownership for the results. </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Such questions can help them to                  realise how they can contribute to the          whole.</a:t>
            </a:r>
          </a:p>
        </p:txBody>
      </p:sp>
      <p:pic>
        <p:nvPicPr>
          <p:cNvPr id="6" name="Picture 5"/>
          <p:cNvPicPr>
            <a:picLocks noChangeAspect="1"/>
          </p:cNvPicPr>
          <p:nvPr/>
        </p:nvPicPr>
        <p:blipFill>
          <a:blip r:embed="rId2"/>
          <a:stretch>
            <a:fillRect/>
          </a:stretch>
        </p:blipFill>
        <p:spPr>
          <a:xfrm>
            <a:off x="6444208" y="3645024"/>
            <a:ext cx="2469094" cy="1859441"/>
          </a:xfrm>
          <a:prstGeom prst="rect">
            <a:avLst/>
          </a:prstGeom>
        </p:spPr>
      </p:pic>
    </p:spTree>
    <p:extLst>
      <p:ext uri="{BB962C8B-B14F-4D97-AF65-F5344CB8AC3E}">
        <p14:creationId xmlns:p14="http://schemas.microsoft.com/office/powerpoint/2010/main" val="15053298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39552" y="116632"/>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Empowering vs. disempowering questions</a:t>
            </a:r>
          </a:p>
        </p:txBody>
      </p:sp>
      <p:sp>
        <p:nvSpPr>
          <p:cNvPr id="5" name="TextBox 3"/>
          <p:cNvSpPr txBox="1">
            <a:spLocks noChangeArrowheads="1"/>
          </p:cNvSpPr>
          <p:nvPr/>
        </p:nvSpPr>
        <p:spPr bwMode="auto">
          <a:xfrm>
            <a:off x="323528" y="1434830"/>
            <a:ext cx="8280400"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Disempowering</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questions close the gateway to identifying paths to success. Such questions prevent people from having the opportunity to clarify misunderstanding and/or achieve goals. They threaten people’s self esteem, causing them to see themselves as                                            part of the problem                                            rather than the source                                             of possible solutions.</a:t>
            </a:r>
          </a:p>
        </p:txBody>
      </p:sp>
      <p:sp>
        <p:nvSpPr>
          <p:cNvPr id="8" name="Rounded Rectangular Callout 7"/>
          <p:cNvSpPr/>
          <p:nvPr/>
        </p:nvSpPr>
        <p:spPr>
          <a:xfrm>
            <a:off x="4112374" y="3749368"/>
            <a:ext cx="4780106" cy="1633029"/>
          </a:xfrm>
          <a:prstGeom prst="wedgeRoundRectCallou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t>“The most common way people give up their power is by thinking they don’t have any.”</a:t>
            </a:r>
          </a:p>
          <a:p>
            <a:pPr algn="ctr"/>
            <a:endParaRPr lang="en-GB" dirty="0"/>
          </a:p>
          <a:p>
            <a:pPr algn="ctr"/>
            <a:r>
              <a:rPr lang="en-GB" dirty="0" smtClean="0"/>
              <a:t>- Alice Walker, author of </a:t>
            </a:r>
            <a:r>
              <a:rPr lang="en-GB" i="1" dirty="0" smtClean="0"/>
              <a:t>The </a:t>
            </a:r>
            <a:r>
              <a:rPr lang="en-GB" i="1" dirty="0" err="1" smtClean="0"/>
              <a:t>Color</a:t>
            </a:r>
            <a:r>
              <a:rPr lang="en-GB" i="1" dirty="0" smtClean="0"/>
              <a:t> Purple </a:t>
            </a:r>
            <a:endParaRPr lang="en-GB" i="1" dirty="0"/>
          </a:p>
        </p:txBody>
      </p:sp>
    </p:spTree>
    <p:extLst>
      <p:ext uri="{BB962C8B-B14F-4D97-AF65-F5344CB8AC3E}">
        <p14:creationId xmlns:p14="http://schemas.microsoft.com/office/powerpoint/2010/main" val="34856389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Examples of empowering and disempowering questions</a:t>
            </a:r>
            <a:endParaRPr lang="en-GB" b="1" dirty="0">
              <a:solidFill>
                <a:schemeClr val="accent5">
                  <a:lumMod val="50000"/>
                </a:schemeClr>
              </a:solidFill>
            </a:endParaRPr>
          </a:p>
        </p:txBody>
      </p:sp>
      <p:sp>
        <p:nvSpPr>
          <p:cNvPr id="3" name="Content Placeholder 2"/>
          <p:cNvSpPr>
            <a:spLocks noGrp="1"/>
          </p:cNvSpPr>
          <p:nvPr>
            <p:ph idx="1"/>
          </p:nvPr>
        </p:nvSpPr>
        <p:spPr>
          <a:xfrm>
            <a:off x="251520" y="1602868"/>
            <a:ext cx="4176464" cy="3917032"/>
          </a:xfrm>
        </p:spPr>
        <p:txBody>
          <a:bodyPr>
            <a:noAutofit/>
          </a:bodyPr>
          <a:lstStyle/>
          <a:p>
            <a:pPr marL="0" indent="0">
              <a:buNone/>
            </a:pPr>
            <a:r>
              <a:rPr lang="en-GB" sz="2800" b="1" dirty="0" smtClean="0"/>
              <a:t>Disempowering</a:t>
            </a:r>
            <a:r>
              <a:rPr lang="en-GB" sz="2800" dirty="0" smtClean="0"/>
              <a:t>:</a:t>
            </a:r>
          </a:p>
          <a:p>
            <a:pPr marL="0" indent="0">
              <a:buNone/>
            </a:pPr>
            <a:r>
              <a:rPr lang="en-GB" sz="2800" dirty="0" smtClean="0"/>
              <a:t>Why can’t they do their job?</a:t>
            </a:r>
          </a:p>
          <a:p>
            <a:pPr marL="0" indent="0">
              <a:buNone/>
            </a:pPr>
            <a:r>
              <a:rPr lang="en-GB" sz="2800" dirty="0" smtClean="0"/>
              <a:t>Do you have to make this so difficult?</a:t>
            </a:r>
          </a:p>
          <a:p>
            <a:pPr marL="0" indent="0">
              <a:buNone/>
            </a:pPr>
            <a:r>
              <a:rPr lang="en-GB" sz="2800" dirty="0" smtClean="0"/>
              <a:t>Why are you behind schedule</a:t>
            </a:r>
            <a:r>
              <a:rPr lang="en-GB" sz="2800" dirty="0" smtClean="0"/>
              <a:t>?</a:t>
            </a:r>
            <a:endParaRPr lang="en-GB" sz="2800" dirty="0" smtClean="0"/>
          </a:p>
          <a:p>
            <a:pPr marL="0" indent="0">
              <a:buNone/>
            </a:pPr>
            <a:endParaRPr lang="en-GB" sz="2800" dirty="0" smtClean="0"/>
          </a:p>
          <a:p>
            <a:pPr marL="0" indent="0">
              <a:buNone/>
            </a:pPr>
            <a:endParaRPr lang="en-GB" sz="2800" dirty="0" smtClean="0"/>
          </a:p>
          <a:p>
            <a:pPr marL="0" indent="0">
              <a:buNone/>
            </a:pPr>
            <a:endParaRPr lang="en-GB" sz="2800" dirty="0" smtClean="0"/>
          </a:p>
          <a:p>
            <a:pPr marL="0" indent="0">
              <a:buNone/>
            </a:pPr>
            <a:endParaRPr lang="en-GB" sz="2800" dirty="0"/>
          </a:p>
        </p:txBody>
      </p:sp>
      <p:sp>
        <p:nvSpPr>
          <p:cNvPr id="4" name="Content Placeholder 2"/>
          <p:cNvSpPr txBox="1">
            <a:spLocks/>
          </p:cNvSpPr>
          <p:nvPr/>
        </p:nvSpPr>
        <p:spPr>
          <a:xfrm>
            <a:off x="4552641" y="1584216"/>
            <a:ext cx="43924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800" b="1" dirty="0"/>
              <a:t>E</a:t>
            </a:r>
            <a:r>
              <a:rPr lang="en-GB" sz="2800" b="1" dirty="0" smtClean="0"/>
              <a:t>mpowering</a:t>
            </a:r>
            <a:r>
              <a:rPr lang="en-GB" sz="2800" dirty="0" smtClean="0"/>
              <a:t>:</a:t>
            </a:r>
          </a:p>
          <a:p>
            <a:pPr marL="0" indent="0">
              <a:buFont typeface="Arial" pitchFamily="34" charset="0"/>
              <a:buNone/>
            </a:pPr>
            <a:r>
              <a:rPr lang="en-GB" sz="2800" dirty="0" smtClean="0"/>
              <a:t>What can I do to help them?</a:t>
            </a:r>
          </a:p>
          <a:p>
            <a:pPr marL="0" indent="0">
              <a:buFont typeface="Arial" pitchFamily="34" charset="0"/>
              <a:buNone/>
            </a:pPr>
            <a:r>
              <a:rPr lang="en-GB" sz="2800" dirty="0" smtClean="0"/>
              <a:t>How can I help you do this more quickly and easily?</a:t>
            </a:r>
          </a:p>
          <a:p>
            <a:pPr marL="0" indent="0">
              <a:buNone/>
            </a:pPr>
            <a:r>
              <a:rPr lang="en-GB" sz="2800" dirty="0"/>
              <a:t>What key things need to happen to achieve the objective? </a:t>
            </a:r>
          </a:p>
        </p:txBody>
      </p:sp>
    </p:spTree>
    <p:extLst>
      <p:ext uri="{BB962C8B-B14F-4D97-AF65-F5344CB8AC3E}">
        <p14:creationId xmlns:p14="http://schemas.microsoft.com/office/powerpoint/2010/main" val="339374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619250" y="260350"/>
            <a:ext cx="662515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Mindset</a:t>
            </a: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in Questioning</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1"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Judging</a:t>
            </a:r>
            <a:r>
              <a:rPr kumimoji="0" lang="en-GB" altLang="en-US" sz="4000" b="1" i="1" u="none" strike="noStrike" kern="0" cap="none" spc="0" normalizeH="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a:t>
            </a: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vs. </a:t>
            </a:r>
            <a:r>
              <a:rPr kumimoji="0" lang="en-GB" altLang="en-US" sz="4000" b="1" i="1"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Learning</a:t>
            </a:r>
            <a:endPar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p:txBody>
      </p:sp>
      <p:sp>
        <p:nvSpPr>
          <p:cNvPr id="5" name="TextBox 4"/>
          <p:cNvSpPr txBox="1"/>
          <p:nvPr/>
        </p:nvSpPr>
        <p:spPr>
          <a:xfrm>
            <a:off x="539552" y="1916832"/>
            <a:ext cx="7704856" cy="3416320"/>
          </a:xfrm>
          <a:prstGeom prst="rect">
            <a:avLst/>
          </a:prstGeom>
          <a:noFill/>
        </p:spPr>
        <p:txBody>
          <a:bodyPr wrap="square">
            <a:spAutoFit/>
          </a:bodyPr>
          <a:lstStyle/>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Our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mindset</a:t>
            </a:r>
            <a:r>
              <a:rPr lang="en-GB" sz="2800"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dirty="0">
                <a:solidFill>
                  <a:prstClr val="black"/>
                </a:solidFill>
                <a:latin typeface="Arial" panose="020B0604020202020204" pitchFamily="34" charset="0"/>
                <a:cs typeface="Arial" panose="020B0604020202020204" pitchFamily="34" charset="0"/>
              </a:rPr>
              <a:t>frames how see the world. Mindsets define the parameters of our actions and interaction with others. They are a determinant in the types of questions we ask ourselves and others</a:t>
            </a:r>
            <a:r>
              <a:rPr lang="en-GB" sz="2800" dirty="0" smtClean="0">
                <a:solidFill>
                  <a:prstClr val="black"/>
                </a:solidFill>
                <a:latin typeface="Arial" panose="020B0604020202020204" pitchFamily="34" charset="0"/>
                <a:cs typeface="Arial" panose="020B0604020202020204" pitchFamily="34" charset="0"/>
              </a:rPr>
              <a:t>.</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000" i="1" dirty="0">
                <a:solidFill>
                  <a:prstClr val="black"/>
                </a:solidFill>
                <a:latin typeface="Arial" panose="020B0604020202020204" pitchFamily="34" charset="0"/>
                <a:cs typeface="Arial" panose="020B0604020202020204" pitchFamily="34" charset="0"/>
              </a:rPr>
              <a:t>Adams, M. (2004). </a:t>
            </a:r>
          </a:p>
        </p:txBody>
      </p:sp>
    </p:spTree>
    <p:extLst>
      <p:ext uri="{BB962C8B-B14F-4D97-AF65-F5344CB8AC3E}">
        <p14:creationId xmlns:p14="http://schemas.microsoft.com/office/powerpoint/2010/main" val="41476743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51847" y="0"/>
            <a:ext cx="6840305" cy="1682642"/>
          </a:xfrm>
          <a:prstGeom prst="rect">
            <a:avLst/>
          </a:prstGeom>
        </p:spPr>
      </p:pic>
      <p:sp>
        <p:nvSpPr>
          <p:cNvPr id="5" name="TextBox 4"/>
          <p:cNvSpPr txBox="1"/>
          <p:nvPr/>
        </p:nvSpPr>
        <p:spPr>
          <a:xfrm>
            <a:off x="827584" y="1684147"/>
            <a:ext cx="7848600" cy="3970338"/>
          </a:xfrm>
          <a:prstGeom prst="rect">
            <a:avLst/>
          </a:prstGeom>
          <a:noFill/>
        </p:spPr>
        <p:txBody>
          <a:bodyPr>
            <a:spAutoFit/>
          </a:bodyPr>
          <a:lstStyle/>
          <a:p>
            <a:pPr fontAlgn="base">
              <a:spcBef>
                <a:spcPct val="0"/>
              </a:spcBef>
              <a:spcAft>
                <a:spcPct val="0"/>
              </a:spcAft>
              <a:defRPr/>
            </a:pPr>
            <a:r>
              <a:rPr lang="en-GB" sz="2800" b="1" dirty="0">
                <a:solidFill>
                  <a:prstClr val="black"/>
                </a:solidFill>
                <a:latin typeface="Arial" panose="020B0604020202020204" pitchFamily="34" charset="0"/>
                <a:cs typeface="Arial" panose="020B0604020202020204" pitchFamily="34" charset="0"/>
              </a:rPr>
              <a:t>In the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Learner</a:t>
            </a:r>
            <a:r>
              <a:rPr lang="en-GB" sz="28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b="1" dirty="0">
                <a:solidFill>
                  <a:prstClr val="black"/>
                </a:solidFill>
                <a:latin typeface="Arial" panose="020B0604020202020204" pitchFamily="34" charset="0"/>
                <a:cs typeface="Arial" panose="020B0604020202020204" pitchFamily="34" charset="0"/>
              </a:rPr>
              <a:t>mindset, the questioner:</a:t>
            </a:r>
          </a:p>
          <a:p>
            <a:pPr fontAlgn="base">
              <a:spcBef>
                <a:spcPct val="0"/>
              </a:spcBef>
              <a:spcAft>
                <a:spcPct val="0"/>
              </a:spcAft>
              <a:defRPr/>
            </a:pPr>
            <a:endParaRPr lang="en-GB" sz="2800" b="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-Seeks to be responsive to life’s circumstances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-Seeks to understand the past as a way of guiding actions in the future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-Exudes optimism, possibilities and hope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-Asks genuine questions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-Relates to others in win-win manner </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15484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1640" y="116632"/>
            <a:ext cx="6840305" cy="1682642"/>
          </a:xfrm>
          <a:prstGeom prst="rect">
            <a:avLst/>
          </a:prstGeom>
        </p:spPr>
      </p:pic>
      <p:sp>
        <p:nvSpPr>
          <p:cNvPr id="5" name="TextBox 4"/>
          <p:cNvSpPr txBox="1"/>
          <p:nvPr/>
        </p:nvSpPr>
        <p:spPr>
          <a:xfrm>
            <a:off x="539552" y="1700808"/>
            <a:ext cx="7993062" cy="3970338"/>
          </a:xfrm>
          <a:prstGeom prst="rect">
            <a:avLst/>
          </a:prstGeom>
          <a:noFill/>
        </p:spPr>
        <p:txBody>
          <a:bodyPr>
            <a:spAutoFit/>
          </a:bodyPr>
          <a:lstStyle/>
          <a:p>
            <a:pPr fontAlgn="base">
              <a:spcBef>
                <a:spcPct val="0"/>
              </a:spcBef>
              <a:spcAft>
                <a:spcPct val="0"/>
              </a:spcAft>
              <a:defRPr/>
            </a:pPr>
            <a:r>
              <a:rPr lang="en-GB" sz="2800" b="1" dirty="0">
                <a:solidFill>
                  <a:prstClr val="black"/>
                </a:solidFill>
                <a:latin typeface="Arial" panose="020B0604020202020204" pitchFamily="34" charset="0"/>
                <a:cs typeface="Arial" panose="020B0604020202020204" pitchFamily="34" charset="0"/>
              </a:rPr>
              <a:t>In the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Judger</a:t>
            </a:r>
            <a:r>
              <a:rPr lang="en-GB" sz="28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b="1" dirty="0">
                <a:solidFill>
                  <a:prstClr val="black"/>
                </a:solidFill>
                <a:latin typeface="Arial" panose="020B0604020202020204" pitchFamily="34" charset="0"/>
                <a:cs typeface="Arial" panose="020B0604020202020204" pitchFamily="34" charset="0"/>
              </a:rPr>
              <a:t>mindset, the questioner:</a:t>
            </a:r>
          </a:p>
          <a:p>
            <a:pPr fontAlgn="base">
              <a:spcBef>
                <a:spcPct val="0"/>
              </a:spcBef>
              <a:spcAft>
                <a:spcPct val="0"/>
              </a:spcAft>
              <a:defRPr/>
            </a:pPr>
            <a:endParaRPr lang="en-GB" sz="2800" b="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-Tends to be reactive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-Focus on the past to blame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-Exudes pessimism</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-Tends to believe they know the answers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-Ask questions that put others on the defensive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-Relates to others in win-lose manner </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57482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025" y="116632"/>
            <a:ext cx="8229600" cy="1143000"/>
          </a:xfrm>
        </p:spPr>
        <p:txBody>
          <a:bodyPr/>
          <a:lstStyle/>
          <a:p>
            <a:r>
              <a:rPr lang="en-GB" b="1" dirty="0" smtClean="0">
                <a:solidFill>
                  <a:schemeClr val="accent5">
                    <a:lumMod val="50000"/>
                  </a:schemeClr>
                </a:solidFill>
              </a:rPr>
              <a:t>Open-ended questions</a:t>
            </a:r>
            <a:endParaRPr lang="en-GB" b="1" dirty="0">
              <a:solidFill>
                <a:schemeClr val="accent5">
                  <a:lumMod val="50000"/>
                </a:schemeClr>
              </a:solidFill>
            </a:endParaRPr>
          </a:p>
        </p:txBody>
      </p:sp>
      <p:sp>
        <p:nvSpPr>
          <p:cNvPr id="4" name="TextBox 4"/>
          <p:cNvSpPr txBox="1">
            <a:spLocks noChangeArrowheads="1"/>
          </p:cNvSpPr>
          <p:nvPr/>
        </p:nvSpPr>
        <p:spPr bwMode="auto">
          <a:xfrm>
            <a:off x="453025" y="1052736"/>
            <a:ext cx="858347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Used to solicit additional information.</a:t>
            </a:r>
            <a:r>
              <a:rPr kumimoji="0" lang="en-GB" altLang="en-US" sz="2800" b="1" i="0" u="none" strike="noStrike" kern="0" cap="none" spc="0" normalizeH="0" noProof="0" dirty="0" smtClean="0">
                <a:ln>
                  <a:noFill/>
                </a:ln>
                <a:solidFill>
                  <a:prstClr val="black"/>
                </a:solidFill>
                <a:effectLst/>
                <a:uLnTx/>
                <a:uFillTx/>
                <a:latin typeface="Arial" panose="020B0604020202020204" pitchFamily="34" charset="0"/>
                <a:cs typeface="Arial" panose="020B0604020202020204" pitchFamily="34" charset="0"/>
              </a:rPr>
              <a:t> B</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road and require more than one or two word responses</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Give others the freedom to respond.</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Encourage people to expand others and allow exploration of what’s important to them.</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Facilitate people to do the work of self-reflection and problem solving.</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Invite others to tell their story in their own words.</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Help establish rapport while gathering information with increased understanding</a:t>
            </a:r>
          </a:p>
        </p:txBody>
      </p:sp>
    </p:spTree>
    <p:extLst>
      <p:ext uri="{BB962C8B-B14F-4D97-AF65-F5344CB8AC3E}">
        <p14:creationId xmlns:p14="http://schemas.microsoft.com/office/powerpoint/2010/main" val="33824136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Provide examples of open-ended questions</a:t>
            </a:r>
            <a:endParaRPr lang="en-GB" dirty="0"/>
          </a:p>
        </p:txBody>
      </p:sp>
      <p:sp>
        <p:nvSpPr>
          <p:cNvPr id="4" name="Title 1"/>
          <p:cNvSpPr txBox="1">
            <a:spLocks/>
          </p:cNvSpPr>
          <p:nvPr/>
        </p:nvSpPr>
        <p:spPr>
          <a:xfrm>
            <a:off x="4572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Open-ended questions</a:t>
            </a:r>
            <a:endParaRPr lang="en-GB" b="1" dirty="0">
              <a:solidFill>
                <a:schemeClr val="accent5">
                  <a:lumMod val="50000"/>
                </a:schemeClr>
              </a:solidFill>
            </a:endParaRPr>
          </a:p>
        </p:txBody>
      </p:sp>
      <p:pic>
        <p:nvPicPr>
          <p:cNvPr id="5" name="Picture 4"/>
          <p:cNvPicPr>
            <a:picLocks noChangeAspect="1"/>
          </p:cNvPicPr>
          <p:nvPr/>
        </p:nvPicPr>
        <p:blipFill>
          <a:blip r:embed="rId3"/>
          <a:stretch>
            <a:fillRect/>
          </a:stretch>
        </p:blipFill>
        <p:spPr>
          <a:xfrm>
            <a:off x="1979712" y="2348880"/>
            <a:ext cx="5306143" cy="3037186"/>
          </a:xfrm>
          <a:prstGeom prst="rect">
            <a:avLst/>
          </a:prstGeom>
        </p:spPr>
      </p:pic>
    </p:spTree>
    <p:extLst>
      <p:ext uri="{BB962C8B-B14F-4D97-AF65-F5344CB8AC3E}">
        <p14:creationId xmlns:p14="http://schemas.microsoft.com/office/powerpoint/2010/main" val="1755723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04777" y="262190"/>
            <a:ext cx="8229600"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Open-ended question examples</a:t>
            </a:r>
            <a:endParaRPr lang="en-GB" b="1" dirty="0">
              <a:solidFill>
                <a:schemeClr val="accent5">
                  <a:lumMod val="50000"/>
                </a:schemeClr>
              </a:solidFill>
            </a:endParaRPr>
          </a:p>
        </p:txBody>
      </p:sp>
      <p:sp>
        <p:nvSpPr>
          <p:cNvPr id="5" name="TextBox 4"/>
          <p:cNvSpPr txBox="1">
            <a:spLocks noChangeArrowheads="1"/>
          </p:cNvSpPr>
          <p:nvPr/>
        </p:nvSpPr>
        <p:spPr bwMode="auto">
          <a:xfrm>
            <a:off x="404777" y="1196752"/>
            <a:ext cx="7993062"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do you think about…..?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more could you say about….?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might happen if…..?</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Why do you think it is not feasible to ……?</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How you intend to resolve this issue……?</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When would be the best time to invest in…..?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When you say “difficult,” what do you mean?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How will you use the information?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Are there any possibilities have you left 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are you trying to understand? </a:t>
            </a:r>
          </a:p>
        </p:txBody>
      </p:sp>
    </p:spTree>
    <p:extLst>
      <p:ext uri="{BB962C8B-B14F-4D97-AF65-F5344CB8AC3E}">
        <p14:creationId xmlns:p14="http://schemas.microsoft.com/office/powerpoint/2010/main" val="7817881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Asking open questions</a:t>
            </a:r>
            <a:endParaRPr lang="en-US" b="1" dirty="0">
              <a:solidFill>
                <a:schemeClr val="accent5">
                  <a:lumMod val="50000"/>
                </a:schemeClr>
              </a:solidFill>
            </a:endParaRPr>
          </a:p>
        </p:txBody>
      </p:sp>
      <p:sp>
        <p:nvSpPr>
          <p:cNvPr id="4" name="Rectangle 1"/>
          <p:cNvSpPr>
            <a:spLocks noChangeArrowheads="1"/>
          </p:cNvSpPr>
          <p:nvPr/>
        </p:nvSpPr>
        <p:spPr bwMode="auto">
          <a:xfrm>
            <a:off x="179512" y="1417638"/>
            <a:ext cx="8352928" cy="465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14350" indent="-514350" eaLnBrk="0" hangingPunct="0">
              <a:defRPr>
                <a:solidFill>
                  <a:schemeClr val="tx1"/>
                </a:solidFill>
                <a:latin typeface="Arial" panose="020B0604020202020204" pitchFamily="34" charset="0"/>
                <a:cs typeface="Arial" panose="020B0604020202020204" pitchFamily="34" charset="0"/>
              </a:defRPr>
            </a:lvl1pPr>
            <a:lvl2pPr marL="914400" indent="-5143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20000"/>
              </a:spcBef>
              <a:spcAft>
                <a:spcPct val="0"/>
              </a:spcAft>
              <a:buClr>
                <a:srgbClr val="CC0066"/>
              </a:buClr>
            </a:pPr>
            <a:r>
              <a:rPr lang="en-GB" altLang="en-US" sz="2800" dirty="0" smtClean="0">
                <a:solidFill>
                  <a:prstClr val="black"/>
                </a:solidFill>
              </a:rPr>
              <a:t>Typical lines of questioning include:-</a:t>
            </a:r>
          </a:p>
          <a:p>
            <a:pPr fontAlgn="base">
              <a:spcBef>
                <a:spcPct val="20000"/>
              </a:spcBef>
              <a:spcAft>
                <a:spcPct val="0"/>
              </a:spcAft>
              <a:buClr>
                <a:srgbClr val="CC0066"/>
              </a:buClr>
            </a:pPr>
            <a:endParaRPr lang="en-GB" altLang="en-US" sz="2800" dirty="0" smtClean="0">
              <a:solidFill>
                <a:prstClr val="black"/>
              </a:solidFill>
            </a:endParaRP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What result do you want/need?</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How do you feel about the situation?</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What could you do differently?</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Can you describe in more detail?</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What is the best outcome you can expect?</a:t>
            </a:r>
          </a:p>
          <a:p>
            <a:pPr marL="400050" lvl="1" indent="0" fontAlgn="base">
              <a:spcBef>
                <a:spcPct val="20000"/>
              </a:spcBef>
              <a:spcAft>
                <a:spcPct val="0"/>
              </a:spcAft>
              <a:buClr>
                <a:srgbClr val="CC0066"/>
              </a:buClr>
            </a:pPr>
            <a:r>
              <a:rPr lang="en-GB" altLang="en-US" sz="2000" dirty="0" smtClean="0">
                <a:solidFill>
                  <a:prstClr val="black"/>
                </a:solidFill>
                <a:hlinkClick r:id="rId2"/>
              </a:rPr>
              <a:t>Open Questions</a:t>
            </a:r>
            <a:endParaRPr lang="en-GB" altLang="en-US" sz="2000" dirty="0" smtClean="0">
              <a:solidFill>
                <a:prstClr val="black"/>
              </a:solidFill>
            </a:endParaRPr>
          </a:p>
          <a:p>
            <a:pPr marL="400050" lvl="1" indent="0" fontAlgn="base">
              <a:spcBef>
                <a:spcPct val="20000"/>
              </a:spcBef>
              <a:spcAft>
                <a:spcPct val="0"/>
              </a:spcAft>
              <a:buClr>
                <a:srgbClr val="CC0066"/>
              </a:buClr>
            </a:pPr>
            <a:endParaRPr lang="en-GB" altLang="en-US" sz="2800" dirty="0" smtClean="0">
              <a:solidFill>
                <a:prstClr val="black"/>
              </a:solidFill>
            </a:endParaRPr>
          </a:p>
        </p:txBody>
      </p:sp>
    </p:spTree>
    <p:extLst>
      <p:ext uri="{BB962C8B-B14F-4D97-AF65-F5344CB8AC3E}">
        <p14:creationId xmlns:p14="http://schemas.microsoft.com/office/powerpoint/2010/main" val="14577080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b="1" dirty="0" smtClean="0">
                <a:solidFill>
                  <a:schemeClr val="accent5">
                    <a:lumMod val="50000"/>
                  </a:schemeClr>
                </a:solidFill>
              </a:rPr>
              <a:t>How to develop questioning competency</a:t>
            </a:r>
            <a:endParaRPr lang="en-GB" b="1" dirty="0">
              <a:solidFill>
                <a:schemeClr val="accent5">
                  <a:lumMod val="50000"/>
                </a:schemeClr>
              </a:solidFill>
            </a:endParaRPr>
          </a:p>
        </p:txBody>
      </p:sp>
      <p:sp>
        <p:nvSpPr>
          <p:cNvPr id="4" name="TextBox 4"/>
          <p:cNvSpPr txBox="1">
            <a:spLocks noChangeArrowheads="1"/>
          </p:cNvSpPr>
          <p:nvPr/>
        </p:nvSpPr>
        <p:spPr bwMode="auto">
          <a:xfrm>
            <a:off x="272208" y="1412776"/>
            <a:ext cx="8424936"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Become more aware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of the questions you ask now and of the questions other people ask of you</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Ask yourself – what do I want this question to accomplish?</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Encourage others to ask you questions</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Continuous practicing and application of questioning improves the skill of asking better questions</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Ask yourselves:</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is the quality of our questions? </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What is preventing us from asking better questions? </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How could we ask better questions?</a:t>
            </a:r>
          </a:p>
        </p:txBody>
      </p:sp>
    </p:spTree>
    <p:extLst>
      <p:ext uri="{BB962C8B-B14F-4D97-AF65-F5344CB8AC3E}">
        <p14:creationId xmlns:p14="http://schemas.microsoft.com/office/powerpoint/2010/main" val="185007524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Active listening</a:t>
            </a:r>
            <a:endParaRPr lang="en-GB" b="1" dirty="0">
              <a:solidFill>
                <a:schemeClr val="accent5">
                  <a:lumMod val="50000"/>
                </a:schemeClr>
              </a:solidFill>
            </a:endParaRPr>
          </a:p>
        </p:txBody>
      </p:sp>
      <p:sp>
        <p:nvSpPr>
          <p:cNvPr id="4" name="TextBox 4"/>
          <p:cNvSpPr txBox="1">
            <a:spLocks noChangeArrowheads="1"/>
          </p:cNvSpPr>
          <p:nvPr/>
        </p:nvSpPr>
        <p:spPr bwMode="auto">
          <a:xfrm>
            <a:off x="457200" y="1196752"/>
            <a:ext cx="822960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Being able to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hear</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what is said as well as what is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not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being said</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Requires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astute observation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to be in touch and in tune with who is saying what, how, when and to whom</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Careful listening enables you to acquire a “helicopter-level” perspective and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holistic view</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Able to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focus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on the problem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and as well as on the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development</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of the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group and/or individuals</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3458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8053"/>
            <a:ext cx="8229600" cy="1143000"/>
          </a:xfrm>
        </p:spPr>
        <p:txBody>
          <a:bodyPr/>
          <a:lstStyle/>
          <a:p>
            <a:r>
              <a:rPr lang="en-GB" b="1" dirty="0" smtClean="0">
                <a:solidFill>
                  <a:schemeClr val="accent5">
                    <a:lumMod val="50000"/>
                  </a:schemeClr>
                </a:solidFill>
              </a:rPr>
              <a:t>Listening skills</a:t>
            </a:r>
            <a:endParaRPr lang="en-GB" b="1" dirty="0">
              <a:solidFill>
                <a:schemeClr val="accent5">
                  <a:lumMod val="50000"/>
                </a:schemeClr>
              </a:solidFill>
            </a:endParaRPr>
          </a:p>
        </p:txBody>
      </p:sp>
      <p:pic>
        <p:nvPicPr>
          <p:cNvPr id="6" name="Picture 5"/>
          <p:cNvPicPr>
            <a:picLocks noChangeAspect="1"/>
          </p:cNvPicPr>
          <p:nvPr/>
        </p:nvPicPr>
        <p:blipFill>
          <a:blip r:embed="rId2"/>
          <a:stretch>
            <a:fillRect/>
          </a:stretch>
        </p:blipFill>
        <p:spPr>
          <a:xfrm>
            <a:off x="3590925" y="1556792"/>
            <a:ext cx="5553075" cy="4113748"/>
          </a:xfrm>
          <a:prstGeom prst="rect">
            <a:avLst/>
          </a:prstGeom>
        </p:spPr>
      </p:pic>
      <p:sp>
        <p:nvSpPr>
          <p:cNvPr id="5" name="TextBox 17"/>
          <p:cNvSpPr txBox="1">
            <a:spLocks noChangeArrowheads="1"/>
          </p:cNvSpPr>
          <p:nvPr/>
        </p:nvSpPr>
        <p:spPr bwMode="auto">
          <a:xfrm>
            <a:off x="179512" y="1086453"/>
            <a:ext cx="8784976"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marR="0" lvl="0" indent="-457200" defTabSz="914400" eaLnBrk="1" fontAlgn="base" latinLnBrk="0" hangingPunct="1">
              <a:lnSpc>
                <a:spcPct val="100000"/>
              </a:lnSpc>
              <a:spcBef>
                <a:spcPct val="0"/>
              </a:spcBef>
              <a:spcAft>
                <a:spcPct val="0"/>
              </a:spcAft>
              <a:buClr>
                <a:srgbClr val="CC0066"/>
              </a:buClr>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Not only hearing, but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understanding</a:t>
            </a:r>
          </a:p>
          <a:p>
            <a:pPr marL="0" marR="0" lvl="0" indent="0" defTabSz="914400" eaLnBrk="1" fontAlgn="base" latinLnBrk="0" hangingPunct="1">
              <a:lnSpc>
                <a:spcPct val="100000"/>
              </a:lnSpc>
              <a:spcBef>
                <a:spcPct val="0"/>
              </a:spcBef>
              <a:spcAft>
                <a:spcPct val="0"/>
              </a:spcAft>
              <a:buClr>
                <a:srgbClr val="CC0066"/>
              </a:buClr>
              <a:buSzTx/>
              <a:tabLst/>
              <a:defRPr/>
            </a:pPr>
            <a:endPar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a:p>
            <a:pPr marL="457200" marR="0" lvl="0" indent="-457200" defTabSz="914400" eaLnBrk="1" fontAlgn="base" latinLnBrk="0" hangingPunct="1">
              <a:lnSpc>
                <a:spcPct val="100000"/>
              </a:lnSpc>
              <a:spcBef>
                <a:spcPct val="0"/>
              </a:spcBef>
              <a:spcAft>
                <a:spcPct val="0"/>
              </a:spcAft>
              <a:buClr>
                <a:srgbClr val="CC0066"/>
              </a:buClr>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Active listening</a:t>
            </a:r>
          </a:p>
        </p:txBody>
      </p:sp>
      <p:sp>
        <p:nvSpPr>
          <p:cNvPr id="7" name="TextBox 6"/>
          <p:cNvSpPr txBox="1"/>
          <p:nvPr/>
        </p:nvSpPr>
        <p:spPr>
          <a:xfrm>
            <a:off x="5004048" y="5301208"/>
            <a:ext cx="3240360" cy="369332"/>
          </a:xfrm>
          <a:prstGeom prst="rect">
            <a:avLst/>
          </a:prstGeom>
          <a:solidFill>
            <a:schemeClr val="bg1"/>
          </a:solidFill>
        </p:spPr>
        <p:txBody>
          <a:bodyPr wrap="square" rtlCol="0">
            <a:spAutoFit/>
          </a:bodyPr>
          <a:lstStyle/>
          <a:p>
            <a:endParaRPr lang="en-GB" dirty="0"/>
          </a:p>
        </p:txBody>
      </p:sp>
      <p:sp>
        <p:nvSpPr>
          <p:cNvPr id="8" name="TextBox 7"/>
          <p:cNvSpPr txBox="1"/>
          <p:nvPr/>
        </p:nvSpPr>
        <p:spPr>
          <a:xfrm>
            <a:off x="179512" y="2691608"/>
            <a:ext cx="3513722" cy="2677656"/>
          </a:xfrm>
          <a:prstGeom prst="rect">
            <a:avLst/>
          </a:prstGeom>
          <a:noFill/>
        </p:spPr>
        <p:txBody>
          <a:bodyPr wrap="square" rtlCol="0">
            <a:spAutoFit/>
          </a:bodyPr>
          <a:lstStyle/>
          <a:p>
            <a:r>
              <a:rPr lang="en-GB" sz="2800" b="1" dirty="0" smtClean="0">
                <a:solidFill>
                  <a:schemeClr val="accent5">
                    <a:lumMod val="50000"/>
                  </a:schemeClr>
                </a:solidFill>
              </a:rPr>
              <a:t>Covey’s Listening Continuum</a:t>
            </a:r>
          </a:p>
          <a:p>
            <a:endParaRPr lang="en-GB" sz="2800" dirty="0"/>
          </a:p>
          <a:p>
            <a:r>
              <a:rPr lang="en-GB" sz="2800" dirty="0" smtClean="0"/>
              <a:t>“Seek first to understand and then to be understood.”</a:t>
            </a:r>
            <a:endParaRPr lang="en-GB" sz="2800" dirty="0"/>
          </a:p>
        </p:txBody>
      </p:sp>
      <p:sp>
        <p:nvSpPr>
          <p:cNvPr id="9" name="Right Arrow 8"/>
          <p:cNvSpPr/>
          <p:nvPr/>
        </p:nvSpPr>
        <p:spPr>
          <a:xfrm>
            <a:off x="2397090" y="3245832"/>
            <a:ext cx="1296144" cy="288032"/>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4562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Influencing skills</a:t>
            </a:r>
            <a:endParaRPr lang="en-GB" b="1" dirty="0">
              <a:solidFill>
                <a:schemeClr val="accent5">
                  <a:lumMod val="50000"/>
                </a:schemeClr>
              </a:solidFill>
            </a:endParaRPr>
          </a:p>
        </p:txBody>
      </p:sp>
      <p:pic>
        <p:nvPicPr>
          <p:cNvPr id="4" name="Picture 3"/>
          <p:cNvPicPr>
            <a:picLocks noChangeAspect="1"/>
          </p:cNvPicPr>
          <p:nvPr/>
        </p:nvPicPr>
        <p:blipFill>
          <a:blip r:embed="rId3"/>
          <a:stretch>
            <a:fillRect/>
          </a:stretch>
        </p:blipFill>
        <p:spPr>
          <a:xfrm>
            <a:off x="-1188640" y="1196752"/>
            <a:ext cx="12601400" cy="4450510"/>
          </a:xfrm>
          <a:prstGeom prst="rect">
            <a:avLst/>
          </a:prstGeom>
        </p:spPr>
      </p:pic>
      <p:sp>
        <p:nvSpPr>
          <p:cNvPr id="5" name="Notched Right Arrow 4"/>
          <p:cNvSpPr/>
          <p:nvPr/>
        </p:nvSpPr>
        <p:spPr>
          <a:xfrm>
            <a:off x="7534672" y="5157192"/>
            <a:ext cx="1152128" cy="490070"/>
          </a:xfrm>
          <a:prstGeom prst="notched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40588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924944"/>
            <a:ext cx="7772400" cy="1470025"/>
          </a:xfrm>
        </p:spPr>
        <p:txBody>
          <a:bodyPr>
            <a:normAutofit/>
          </a:bodyPr>
          <a:lstStyle/>
          <a:p>
            <a:r>
              <a:rPr lang="en-GB" b="1" dirty="0" smtClean="0">
                <a:solidFill>
                  <a:schemeClr val="bg1"/>
                </a:solidFill>
                <a:effectLst>
                  <a:outerShdw blurRad="38100" dist="38100" dir="2700000" algn="tl">
                    <a:srgbClr val="000000">
                      <a:alpha val="43137"/>
                    </a:srgbClr>
                  </a:outerShdw>
                </a:effectLst>
              </a:rPr>
              <a:t>Action Learning Sets</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954743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ChangeArrowheads="1"/>
          </p:cNvSpPr>
          <p:nvPr/>
        </p:nvSpPr>
        <p:spPr bwMode="auto">
          <a:xfrm>
            <a:off x="1979712" y="476672"/>
            <a:ext cx="5452431" cy="925511"/>
          </a:xfrm>
          <a:prstGeom prst="rect">
            <a:avLst/>
          </a:prstGeom>
          <a:noFill/>
          <a:ln>
            <a:noFill/>
          </a:ln>
          <a:effectLst/>
          <a:extLst>
            <a:ext uri="{909E8E84-426E-40DD-AFC4-6F175D3DCCD1}">
              <a14:hiddenFill xmlns:a14="http://schemas.microsoft.com/office/drawing/2010/main">
                <a:solidFill>
                  <a:srgbClr val="CBFFE5"/>
                </a:solidFill>
              </a14:hiddenFill>
            </a:ext>
            <a:ext uri="{91240B29-F687-4F45-9708-019B960494DF}">
              <a14:hiddenLine xmlns:a14="http://schemas.microsoft.com/office/drawing/2010/main" w="34925">
                <a:solidFill>
                  <a:srgbClr val="000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5400" b="1" dirty="0">
                <a:solidFill>
                  <a:schemeClr val="accent5">
                    <a:lumMod val="50000"/>
                  </a:schemeClr>
                </a:solidFill>
              </a:rPr>
              <a:t>Action Learning</a:t>
            </a:r>
          </a:p>
        </p:txBody>
      </p:sp>
      <p:pic>
        <p:nvPicPr>
          <p:cNvPr id="2" name="Picture 1"/>
          <p:cNvPicPr>
            <a:picLocks noChangeAspect="1"/>
          </p:cNvPicPr>
          <p:nvPr/>
        </p:nvPicPr>
        <p:blipFill>
          <a:blip r:embed="rId2"/>
          <a:stretch>
            <a:fillRect/>
          </a:stretch>
        </p:blipFill>
        <p:spPr>
          <a:xfrm>
            <a:off x="5004048" y="2322420"/>
            <a:ext cx="4238625" cy="3238500"/>
          </a:xfrm>
          <a:prstGeom prst="rect">
            <a:avLst/>
          </a:prstGeom>
        </p:spPr>
      </p:pic>
      <p:sp>
        <p:nvSpPr>
          <p:cNvPr id="8194" name="Text Box 2"/>
          <p:cNvSpPr txBox="1">
            <a:spLocks noChangeArrowheads="1"/>
          </p:cNvSpPr>
          <p:nvPr/>
        </p:nvSpPr>
        <p:spPr bwMode="auto">
          <a:xfrm>
            <a:off x="179512" y="1396909"/>
            <a:ext cx="6400800" cy="4278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762000" indent="-7620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3200" dirty="0"/>
              <a:t>	</a:t>
            </a:r>
            <a:r>
              <a:rPr lang="en-GB" altLang="en-US" sz="3200" dirty="0" smtClean="0"/>
              <a:t>“A </a:t>
            </a:r>
            <a:r>
              <a:rPr lang="en-GB" altLang="en-US" sz="3200" dirty="0"/>
              <a:t>continuous process of learning and reflection that happens with the support of a group of colleagues, working with real problems, with the intention of getting things </a:t>
            </a:r>
            <a:r>
              <a:rPr lang="en-GB" altLang="en-US" sz="3200" dirty="0" smtClean="0"/>
              <a:t>done” </a:t>
            </a:r>
          </a:p>
          <a:p>
            <a:pPr eaLnBrk="1" hangingPunct="1">
              <a:spcBef>
                <a:spcPct val="50000"/>
              </a:spcBef>
            </a:pPr>
            <a:r>
              <a:rPr lang="en-GB" altLang="en-US" sz="3200" dirty="0"/>
              <a:t>	             </a:t>
            </a:r>
            <a:r>
              <a:rPr lang="en-GB" altLang="en-US" sz="2400" dirty="0"/>
              <a:t>(McCormack et al 2004</a:t>
            </a:r>
            <a:r>
              <a:rPr lang="en-GB" altLang="en-US" sz="2400" dirty="0" smtClean="0"/>
              <a:t>)</a:t>
            </a:r>
            <a:endParaRPr lang="en-GB" altLang="en-US" sz="3200" dirty="0">
              <a:solidFill>
                <a:srgbClr val="FFFF99"/>
              </a:solidFill>
            </a:endParaRPr>
          </a:p>
        </p:txBody>
      </p:sp>
    </p:spTree>
    <p:extLst>
      <p:ext uri="{BB962C8B-B14F-4D97-AF65-F5344CB8AC3E}">
        <p14:creationId xmlns:p14="http://schemas.microsoft.com/office/powerpoint/2010/main" val="244130306"/>
      </p:ext>
    </p:extLst>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2"/>
          <p:cNvSpPr>
            <a:spLocks noGrp="1" noChangeArrowheads="1"/>
          </p:cNvSpPr>
          <p:nvPr>
            <p:ph type="title"/>
          </p:nvPr>
        </p:nvSpPr>
        <p:spPr>
          <a:xfrm>
            <a:off x="467544" y="188640"/>
            <a:ext cx="7772400" cy="1143000"/>
          </a:xfrm>
        </p:spPr>
        <p:txBody>
          <a:bodyPr>
            <a:normAutofit fontScale="90000"/>
          </a:bodyPr>
          <a:lstStyle/>
          <a:p>
            <a:pPr fontAlgn="auto">
              <a:spcAft>
                <a:spcPts val="0"/>
              </a:spcAft>
              <a:defRPr/>
            </a:pPr>
            <a:r>
              <a:rPr lang="en-GB" b="1" dirty="0" smtClean="0">
                <a:solidFill>
                  <a:schemeClr val="accent5">
                    <a:lumMod val="50000"/>
                  </a:schemeClr>
                </a:solidFill>
              </a:rPr>
              <a:t>Principles underpinning action learning</a:t>
            </a:r>
          </a:p>
        </p:txBody>
      </p:sp>
      <p:sp>
        <p:nvSpPr>
          <p:cNvPr id="13315" name="Rectangle 3"/>
          <p:cNvSpPr>
            <a:spLocks noGrp="1" noChangeArrowheads="1"/>
          </p:cNvSpPr>
          <p:nvPr>
            <p:ph idx="1"/>
          </p:nvPr>
        </p:nvSpPr>
        <p:spPr>
          <a:xfrm>
            <a:off x="323528" y="1268761"/>
            <a:ext cx="8496944" cy="4392488"/>
          </a:xfrm>
        </p:spPr>
        <p:txBody>
          <a:bodyPr rtlCol="0">
            <a:noAutofit/>
          </a:bodyPr>
          <a:lstStyle/>
          <a:p>
            <a:pPr marL="182880" indent="-182880" fontAlgn="auto">
              <a:spcAft>
                <a:spcPts val="0"/>
              </a:spcAft>
              <a:defRPr/>
            </a:pPr>
            <a:r>
              <a:rPr lang="en-GB" sz="2800" dirty="0" smtClean="0"/>
              <a:t>There is no learning without action and no sober and deliberate action without learning</a:t>
            </a:r>
          </a:p>
          <a:p>
            <a:pPr marL="182880" indent="-182880" fontAlgn="auto">
              <a:spcAft>
                <a:spcPts val="0"/>
              </a:spcAft>
              <a:defRPr/>
            </a:pPr>
            <a:r>
              <a:rPr lang="en-GB" sz="2800" dirty="0" smtClean="0"/>
              <a:t>Adults learn best when they are directly involved in their own learning about a current life situation</a:t>
            </a:r>
          </a:p>
          <a:p>
            <a:pPr marL="182880" indent="-182880" fontAlgn="auto">
              <a:spcAft>
                <a:spcPts val="0"/>
              </a:spcAft>
              <a:defRPr/>
            </a:pPr>
            <a:r>
              <a:rPr lang="en-GB" sz="2800" dirty="0" smtClean="0"/>
              <a:t>Adults who voluntarily choose a learning experience usually learn more readily</a:t>
            </a:r>
          </a:p>
          <a:p>
            <a:pPr marL="182880" indent="-182880" fontAlgn="auto">
              <a:spcAft>
                <a:spcPts val="0"/>
              </a:spcAft>
              <a:defRPr/>
            </a:pPr>
            <a:r>
              <a:rPr lang="en-GB" sz="2800" dirty="0" smtClean="0"/>
              <a:t>Applying that learning in the workplace makes it more personally meaningful and of greater benefit to the organisation			(</a:t>
            </a:r>
            <a:r>
              <a:rPr lang="en-GB" sz="2800" dirty="0" err="1" smtClean="0"/>
              <a:t>Revans</a:t>
            </a:r>
            <a:r>
              <a:rPr lang="en-GB" sz="2800" dirty="0" smtClean="0"/>
              <a:t>, 1998)</a:t>
            </a:r>
          </a:p>
        </p:txBody>
      </p:sp>
    </p:spTree>
    <p:extLst>
      <p:ext uri="{BB962C8B-B14F-4D97-AF65-F5344CB8AC3E}">
        <p14:creationId xmlns:p14="http://schemas.microsoft.com/office/powerpoint/2010/main" val="6614594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57200" y="188913"/>
            <a:ext cx="8229599"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4400" b="1" dirty="0" smtClean="0">
                <a:solidFill>
                  <a:schemeClr val="accent5">
                    <a:lumMod val="50000"/>
                  </a:schemeClr>
                </a:solidFill>
              </a:rPr>
              <a:t>Develop questioning skills</a:t>
            </a:r>
          </a:p>
        </p:txBody>
      </p:sp>
      <p:sp>
        <p:nvSpPr>
          <p:cNvPr id="5" name="TextBox 4"/>
          <p:cNvSpPr txBox="1"/>
          <p:nvPr/>
        </p:nvSpPr>
        <p:spPr>
          <a:xfrm>
            <a:off x="539552" y="1412776"/>
            <a:ext cx="7345363" cy="4031873"/>
          </a:xfrm>
          <a:prstGeom prst="rect">
            <a:avLst/>
          </a:prstGeom>
          <a:noFill/>
        </p:spPr>
        <p:txBody>
          <a:bodyPr>
            <a:spAutoFit/>
          </a:bodyPr>
          <a:lstStyle/>
          <a:p>
            <a:pPr fontAlgn="base">
              <a:spcBef>
                <a:spcPct val="0"/>
              </a:spcBef>
              <a:spcAft>
                <a:spcPct val="0"/>
              </a:spcAft>
              <a:buFont typeface="Arial" pitchFamily="34" charset="0"/>
              <a:buChar char="•"/>
              <a:defRPr/>
            </a:pPr>
            <a:r>
              <a:rPr lang="en-GB" sz="3200" dirty="0">
                <a:solidFill>
                  <a:prstClr val="black"/>
                </a:solidFill>
                <a:latin typeface="Arial" panose="020B0604020202020204" pitchFamily="34" charset="0"/>
                <a:cs typeface="Arial" panose="020B0604020202020204" pitchFamily="34" charset="0"/>
              </a:rPr>
              <a:t>Most powerful and effective way to develop questioning skills is via </a:t>
            </a:r>
            <a:r>
              <a:rPr lang="en-GB" sz="32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action learning</a:t>
            </a:r>
          </a:p>
          <a:p>
            <a:pPr fontAlgn="base">
              <a:spcBef>
                <a:spcPct val="0"/>
              </a:spcBef>
              <a:spcAft>
                <a:spcPct val="0"/>
              </a:spcAft>
              <a:defRPr/>
            </a:pPr>
            <a:r>
              <a:rPr lang="en-GB" sz="3200" dirty="0">
                <a:solidFill>
                  <a:prstClr val="black"/>
                </a:solidFill>
                <a:latin typeface="Arial" panose="020B0604020202020204" pitchFamily="34" charset="0"/>
                <a:cs typeface="Arial" panose="020B0604020202020204" pitchFamily="34" charset="0"/>
              </a:rPr>
              <a:t>• Action learning uses questions extensively to solve problems, build leadership skills, and create powerful teams</a:t>
            </a:r>
          </a:p>
          <a:p>
            <a:pPr fontAlgn="base">
              <a:spcBef>
                <a:spcPct val="0"/>
              </a:spcBef>
              <a:spcAft>
                <a:spcPct val="0"/>
              </a:spcAft>
              <a:defRPr/>
            </a:pPr>
            <a:endParaRPr lang="en-GB" sz="3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9995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64408"/>
            <a:ext cx="8229600" cy="1143000"/>
          </a:xfrm>
        </p:spPr>
        <p:txBody>
          <a:bodyPr/>
          <a:lstStyle/>
          <a:p>
            <a:r>
              <a:rPr lang="en-GB" b="1" dirty="0" smtClean="0">
                <a:solidFill>
                  <a:schemeClr val="accent5">
                    <a:lumMod val="50000"/>
                  </a:schemeClr>
                </a:solidFill>
              </a:rPr>
              <a:t>Action Learning</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2668364" y="1307408"/>
            <a:ext cx="6096528" cy="4243184"/>
          </a:xfrm>
          <a:prstGeom prst="rect">
            <a:avLst/>
          </a:prstGeom>
        </p:spPr>
      </p:pic>
      <p:sp>
        <p:nvSpPr>
          <p:cNvPr id="5" name="TextBox 4"/>
          <p:cNvSpPr txBox="1"/>
          <p:nvPr/>
        </p:nvSpPr>
        <p:spPr>
          <a:xfrm>
            <a:off x="251520" y="1173771"/>
            <a:ext cx="3455987" cy="2370138"/>
          </a:xfrm>
          <a:prstGeom prst="rect">
            <a:avLst/>
          </a:prstGeom>
          <a:noFill/>
        </p:spPr>
        <p:txBody>
          <a:bodyPr>
            <a:spAutoFit/>
          </a:bodyPr>
          <a:lstStyle/>
          <a:p>
            <a:pPr algn="ctr" fontAlgn="base">
              <a:spcBef>
                <a:spcPct val="0"/>
              </a:spcBef>
              <a:spcAft>
                <a:spcPct val="0"/>
              </a:spcAft>
              <a:defRPr/>
            </a:pPr>
            <a:endParaRPr lang="en-GB" sz="2800" i="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4400" b="1" dirty="0">
                <a:solidFill>
                  <a:srgbClr val="003399"/>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 P + Q</a:t>
            </a:r>
          </a:p>
          <a:p>
            <a:pPr fontAlgn="base">
              <a:spcBef>
                <a:spcPct val="0"/>
              </a:spcBef>
              <a:spcAft>
                <a:spcPct val="0"/>
              </a:spcAft>
              <a:defRPr/>
            </a:pPr>
            <a:r>
              <a:rPr lang="en-GB" sz="3200" i="1" dirty="0" err="1">
                <a:solidFill>
                  <a:prstClr val="black"/>
                </a:solidFill>
                <a:latin typeface="Arial" panose="020B0604020202020204" pitchFamily="34" charset="0"/>
                <a:cs typeface="Arial" panose="020B0604020202020204" pitchFamily="34" charset="0"/>
              </a:rPr>
              <a:t>Reg</a:t>
            </a:r>
            <a:r>
              <a:rPr lang="en-GB" sz="3200" i="1" dirty="0">
                <a:solidFill>
                  <a:prstClr val="black"/>
                </a:solidFill>
                <a:latin typeface="Arial" panose="020B0604020202020204" pitchFamily="34" charset="0"/>
                <a:cs typeface="Arial" panose="020B0604020202020204" pitchFamily="34" charset="0"/>
              </a:rPr>
              <a:t> W. </a:t>
            </a:r>
            <a:r>
              <a:rPr lang="en-GB" sz="3200" i="1" dirty="0" err="1">
                <a:solidFill>
                  <a:prstClr val="black"/>
                </a:solidFill>
                <a:latin typeface="Arial" panose="020B0604020202020204" pitchFamily="34" charset="0"/>
                <a:cs typeface="Arial" panose="020B0604020202020204" pitchFamily="34" charset="0"/>
              </a:rPr>
              <a:t>Revans</a:t>
            </a:r>
            <a:endParaRPr lang="en-GB" sz="3200" i="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endParaRPr lang="en-GB" sz="44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505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0"/>
          <p:cNvSpPr txBox="1">
            <a:spLocks noChangeArrowheads="1"/>
          </p:cNvSpPr>
          <p:nvPr/>
        </p:nvSpPr>
        <p:spPr bwMode="auto">
          <a:xfrm>
            <a:off x="189955" y="980728"/>
            <a:ext cx="8640762"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dirty="0" smtClean="0">
                <a:solidFill>
                  <a:prstClr val="black"/>
                </a:solidFill>
              </a:rPr>
              <a:t>Reflection</a:t>
            </a:r>
            <a:r>
              <a:rPr lang="en-GB" altLang="en-US" sz="2800" dirty="0" smtClean="0">
                <a:solidFill>
                  <a:prstClr val="black"/>
                </a:solidFill>
              </a:rPr>
              <a:t>:</a:t>
            </a:r>
          </a:p>
          <a:p>
            <a:pPr eaLnBrk="1" fontAlgn="base" hangingPunct="1">
              <a:spcBef>
                <a:spcPct val="0"/>
              </a:spcBef>
              <a:spcAft>
                <a:spcPct val="0"/>
              </a:spcAft>
            </a:pPr>
            <a:r>
              <a:rPr lang="en-GB" altLang="en-US" sz="2800" dirty="0" smtClean="0">
                <a:solidFill>
                  <a:prstClr val="black"/>
                </a:solidFill>
              </a:rPr>
              <a:t>“Reflection is a process in which individuals explore experiences in order to lead to new understanding and appreciation.”</a:t>
            </a:r>
          </a:p>
          <a:p>
            <a:pPr algn="r" eaLnBrk="1" fontAlgn="base" hangingPunct="1">
              <a:spcBef>
                <a:spcPct val="0"/>
              </a:spcBef>
              <a:spcAft>
                <a:spcPct val="0"/>
              </a:spcAft>
            </a:pPr>
            <a:r>
              <a:rPr lang="en-GB" altLang="en-US" sz="2400" i="1" dirty="0" err="1" smtClean="0">
                <a:solidFill>
                  <a:srgbClr val="003399"/>
                </a:solidFill>
              </a:rPr>
              <a:t>Boud</a:t>
            </a:r>
            <a:r>
              <a:rPr lang="en-GB" altLang="en-US" sz="2400" i="1" dirty="0" smtClean="0">
                <a:solidFill>
                  <a:srgbClr val="003399"/>
                </a:solidFill>
              </a:rPr>
              <a:t>, Keogh and Walker, 1985</a:t>
            </a:r>
          </a:p>
          <a:p>
            <a:pPr eaLnBrk="1" fontAlgn="base" hangingPunct="1">
              <a:spcBef>
                <a:spcPct val="0"/>
              </a:spcBef>
              <a:spcAft>
                <a:spcPct val="0"/>
              </a:spcAft>
            </a:pPr>
            <a:r>
              <a:rPr lang="en-GB" altLang="en-US" sz="2800" b="1" dirty="0" smtClean="0">
                <a:solidFill>
                  <a:prstClr val="black"/>
                </a:solidFill>
              </a:rPr>
              <a:t>Reflection on action:</a:t>
            </a:r>
          </a:p>
          <a:p>
            <a:pPr eaLnBrk="1" fontAlgn="base" hangingPunct="1">
              <a:spcBef>
                <a:spcPct val="0"/>
              </a:spcBef>
              <a:spcAft>
                <a:spcPct val="0"/>
              </a:spcAft>
            </a:pPr>
            <a:r>
              <a:rPr lang="en-GB" altLang="en-US" sz="2800" dirty="0" smtClean="0">
                <a:solidFill>
                  <a:prstClr val="black"/>
                </a:solidFill>
              </a:rPr>
              <a:t>...The process of reflection that the learner engages in after the interaction has taken place. This reflection allows a more focussed look at performance and process...”</a:t>
            </a:r>
          </a:p>
          <a:p>
            <a:pPr algn="r" eaLnBrk="1" fontAlgn="base" hangingPunct="1">
              <a:spcBef>
                <a:spcPct val="0"/>
              </a:spcBef>
              <a:spcAft>
                <a:spcPct val="0"/>
              </a:spcAft>
            </a:pPr>
            <a:r>
              <a:rPr lang="en-GB" altLang="en-US" sz="2400" i="1" dirty="0" smtClean="0">
                <a:solidFill>
                  <a:srgbClr val="003399"/>
                </a:solidFill>
              </a:rPr>
              <a:t>Based on a theory by Donald </a:t>
            </a:r>
            <a:r>
              <a:rPr lang="en-GB" altLang="en-US" sz="2400" i="1" dirty="0" err="1" smtClean="0">
                <a:solidFill>
                  <a:srgbClr val="003399"/>
                </a:solidFill>
              </a:rPr>
              <a:t>Schon</a:t>
            </a:r>
            <a:r>
              <a:rPr lang="en-GB" altLang="en-US" sz="2400" dirty="0" smtClean="0">
                <a:solidFill>
                  <a:prstClr val="black"/>
                </a:solidFill>
              </a:rPr>
              <a:t> </a:t>
            </a:r>
          </a:p>
        </p:txBody>
      </p:sp>
      <p:sp>
        <p:nvSpPr>
          <p:cNvPr id="5" name="Title 1"/>
          <p:cNvSpPr txBox="1">
            <a:spLocks/>
          </p:cNvSpPr>
          <p:nvPr/>
        </p:nvSpPr>
        <p:spPr>
          <a:xfrm>
            <a:off x="395536"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Action Learning</a:t>
            </a:r>
            <a:endParaRPr lang="en-US" b="1" dirty="0">
              <a:solidFill>
                <a:schemeClr val="accent5">
                  <a:lumMod val="50000"/>
                </a:schemeClr>
              </a:solidFill>
            </a:endParaRPr>
          </a:p>
        </p:txBody>
      </p:sp>
    </p:spTree>
    <p:extLst>
      <p:ext uri="{BB962C8B-B14F-4D97-AF65-F5344CB8AC3E}">
        <p14:creationId xmlns:p14="http://schemas.microsoft.com/office/powerpoint/2010/main" val="3426951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95536"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Action learning sets</a:t>
            </a:r>
            <a:endParaRPr lang="en-US" b="1" dirty="0">
              <a:solidFill>
                <a:schemeClr val="accent5">
                  <a:lumMod val="50000"/>
                </a:schemeClr>
              </a:solidFill>
            </a:endParaRPr>
          </a:p>
        </p:txBody>
      </p:sp>
      <p:sp>
        <p:nvSpPr>
          <p:cNvPr id="5" name="Content Placeholder 2"/>
          <p:cNvSpPr txBox="1">
            <a:spLocks/>
          </p:cNvSpPr>
          <p:nvPr/>
        </p:nvSpPr>
        <p:spPr>
          <a:xfrm>
            <a:off x="398578" y="1484784"/>
            <a:ext cx="8229600" cy="4114800"/>
          </a:xfrm>
          <a:prstGeom prst="rect">
            <a:avLst/>
          </a:prstGeom>
        </p:spPr>
        <p:txBody>
          <a:bodyPr/>
          <a:lstStyle/>
          <a:p>
            <a:pPr marL="342900" indent="-342900" eaLnBrk="0" fontAlgn="base" hangingPunct="0">
              <a:spcBef>
                <a:spcPct val="20000"/>
              </a:spcBef>
              <a:spcAft>
                <a:spcPct val="0"/>
              </a:spcAft>
              <a:defRPr/>
            </a:pPr>
            <a:r>
              <a:rPr lang="en-GB" sz="3200" b="1" dirty="0">
                <a:solidFill>
                  <a:prstClr val="black"/>
                </a:solidFill>
                <a:cs typeface="Arial" panose="020B0604020202020204" pitchFamily="34" charset="0"/>
              </a:rPr>
              <a:t>Key Roles</a:t>
            </a:r>
          </a:p>
          <a:p>
            <a:pPr marL="342900" indent="-342900" eaLnBrk="0" fontAlgn="base" hangingPunct="0">
              <a:spcBef>
                <a:spcPct val="20000"/>
              </a:spcBef>
              <a:spcAft>
                <a:spcPct val="0"/>
              </a:spcAft>
              <a:buFont typeface="Arial" pitchFamily="34" charset="0"/>
              <a:buChar char="•"/>
              <a:defRPr/>
            </a:pPr>
            <a:r>
              <a:rPr lang="en-GB" sz="3200" dirty="0">
                <a:solidFill>
                  <a:prstClr val="black"/>
                </a:solidFill>
                <a:cs typeface="Arial" panose="020B0604020202020204" pitchFamily="34" charset="0"/>
              </a:rPr>
              <a:t>An individual with an issue or a point for exploration</a:t>
            </a:r>
          </a:p>
          <a:p>
            <a:pPr marL="342900" indent="-342900" eaLnBrk="0" fontAlgn="base" hangingPunct="0">
              <a:spcBef>
                <a:spcPct val="20000"/>
              </a:spcBef>
              <a:spcAft>
                <a:spcPct val="0"/>
              </a:spcAft>
              <a:buFont typeface="Arial" pitchFamily="34" charset="0"/>
              <a:buChar char="•"/>
              <a:defRPr/>
            </a:pPr>
            <a:r>
              <a:rPr lang="en-GB" sz="3200" dirty="0">
                <a:solidFill>
                  <a:prstClr val="black"/>
                </a:solidFill>
                <a:cs typeface="Arial" panose="020B0604020202020204" pitchFamily="34" charset="0"/>
              </a:rPr>
              <a:t>Set members of the group (no more than 8 – more typically 4 - 6)</a:t>
            </a:r>
          </a:p>
          <a:p>
            <a:pPr marL="342900" indent="-342900" eaLnBrk="0" fontAlgn="base" hangingPunct="0">
              <a:spcBef>
                <a:spcPct val="20000"/>
              </a:spcBef>
              <a:spcAft>
                <a:spcPct val="0"/>
              </a:spcAft>
              <a:buFont typeface="Arial" pitchFamily="34" charset="0"/>
              <a:buChar char="•"/>
              <a:defRPr/>
            </a:pPr>
            <a:r>
              <a:rPr lang="en-GB" sz="3200" dirty="0">
                <a:solidFill>
                  <a:prstClr val="black"/>
                </a:solidFill>
                <a:cs typeface="Arial" panose="020B0604020202020204" pitchFamily="34" charset="0"/>
              </a:rPr>
              <a:t>Facilitator</a:t>
            </a:r>
          </a:p>
          <a:p>
            <a:pPr marL="342900" indent="-342900" eaLnBrk="0" fontAlgn="base" hangingPunct="0">
              <a:spcBef>
                <a:spcPct val="20000"/>
              </a:spcBef>
              <a:spcAft>
                <a:spcPct val="0"/>
              </a:spcAft>
              <a:defRPr/>
            </a:pPr>
            <a:endParaRPr lang="en-GB" sz="3200" dirty="0">
              <a:solidFill>
                <a:prstClr val="black"/>
              </a:solidFill>
              <a:cs typeface="Arial" panose="020B0604020202020204" pitchFamily="34" charset="0"/>
            </a:endParaRPr>
          </a:p>
          <a:p>
            <a:pPr marL="342900" indent="-342900" eaLnBrk="0" fontAlgn="base" hangingPunct="0">
              <a:spcBef>
                <a:spcPct val="20000"/>
              </a:spcBef>
              <a:spcAft>
                <a:spcPct val="0"/>
              </a:spcAft>
              <a:defRPr/>
            </a:pPr>
            <a:endParaRPr lang="en-GB" sz="3200" dirty="0">
              <a:solidFill>
                <a:prstClr val="black"/>
              </a:solidFill>
              <a:cs typeface="Arial" panose="020B0604020202020204" pitchFamily="34" charset="0"/>
            </a:endParaRPr>
          </a:p>
          <a:p>
            <a:pPr marL="342900" indent="-342900" eaLnBrk="0" fontAlgn="base" hangingPunct="0">
              <a:spcBef>
                <a:spcPct val="20000"/>
              </a:spcBef>
              <a:spcAft>
                <a:spcPct val="0"/>
              </a:spcAft>
              <a:defRPr/>
            </a:pPr>
            <a:endParaRPr lang="en-GB" sz="3200" dirty="0">
              <a:solidFill>
                <a:prstClr val="black"/>
              </a:solidFill>
              <a:cs typeface="Arial" panose="020B0604020202020204" pitchFamily="34" charset="0"/>
            </a:endParaRPr>
          </a:p>
        </p:txBody>
      </p:sp>
    </p:spTree>
    <p:extLst>
      <p:ext uri="{BB962C8B-B14F-4D97-AF65-F5344CB8AC3E}">
        <p14:creationId xmlns:p14="http://schemas.microsoft.com/office/powerpoint/2010/main" val="306592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292100"/>
            <a:ext cx="7427913" cy="833438"/>
          </a:xfrm>
          <a:prstGeom prst="rect">
            <a:avLst/>
          </a:prstGeom>
        </p:spPr>
        <p:txBody>
          <a:bodyPr/>
          <a:lstStyle/>
          <a:p>
            <a:pPr algn="ctr" eaLnBrk="0" fontAlgn="base" hangingPunct="0">
              <a:spcBef>
                <a:spcPct val="0"/>
              </a:spcBef>
              <a:spcAft>
                <a:spcPct val="0"/>
              </a:spcAft>
              <a:defRPr/>
            </a:pPr>
            <a:r>
              <a:rPr lang="en-GB" sz="4400" b="1" dirty="0">
                <a:solidFill>
                  <a:schemeClr val="accent5">
                    <a:lumMod val="50000"/>
                  </a:schemeClr>
                </a:solidFill>
                <a:cs typeface="Arial" panose="020B0604020202020204" pitchFamily="34" charset="0"/>
              </a:rPr>
              <a:t>Role of the Facilitator</a:t>
            </a:r>
          </a:p>
        </p:txBody>
      </p:sp>
      <p:sp>
        <p:nvSpPr>
          <p:cNvPr id="5" name="Content Placeholder 2"/>
          <p:cNvSpPr txBox="1">
            <a:spLocks/>
          </p:cNvSpPr>
          <p:nvPr/>
        </p:nvSpPr>
        <p:spPr>
          <a:xfrm>
            <a:off x="251520" y="1119453"/>
            <a:ext cx="8784976" cy="4114800"/>
          </a:xfrm>
          <a:prstGeom prst="rect">
            <a:avLst/>
          </a:prstGeom>
        </p:spPr>
        <p:txBody>
          <a:bodyPr/>
          <a:lstStyle/>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It is essential for the success of any </a:t>
            </a:r>
            <a:r>
              <a:rPr lang="en-GB" sz="2800" b="1" dirty="0">
                <a:solidFill>
                  <a:srgbClr val="CC0066"/>
                </a:solidFill>
                <a:effectLst>
                  <a:outerShdw blurRad="38100" dist="38100" dir="2700000" algn="tl">
                    <a:srgbClr val="000000">
                      <a:alpha val="43137"/>
                    </a:srgbClr>
                  </a:outerShdw>
                </a:effectLst>
                <a:cs typeface="Arial" panose="020B0604020202020204" pitchFamily="34" charset="0"/>
              </a:rPr>
              <a:t>Action </a:t>
            </a:r>
            <a:r>
              <a:rPr lang="en-GB" sz="2800" b="1" dirty="0" smtClean="0">
                <a:solidFill>
                  <a:srgbClr val="CC0066"/>
                </a:solidFill>
                <a:effectLst>
                  <a:outerShdw blurRad="38100" dist="38100" dir="2700000" algn="tl">
                    <a:srgbClr val="000000">
                      <a:alpha val="43137"/>
                    </a:srgbClr>
                  </a:outerShdw>
                </a:effectLst>
                <a:cs typeface="Arial" panose="020B0604020202020204" pitchFamily="34" charset="0"/>
              </a:rPr>
              <a:t>Learning </a:t>
            </a:r>
            <a:r>
              <a:rPr lang="en-GB" sz="2800" b="1" dirty="0">
                <a:solidFill>
                  <a:srgbClr val="CC0066"/>
                </a:solidFill>
                <a:effectLst>
                  <a:outerShdw blurRad="38100" dist="38100" dir="2700000" algn="tl">
                    <a:srgbClr val="000000">
                      <a:alpha val="43137"/>
                    </a:srgbClr>
                  </a:outerShdw>
                </a:effectLst>
                <a:cs typeface="Arial" panose="020B0604020202020204" pitchFamily="34" charset="0"/>
              </a:rPr>
              <a:t>Set </a:t>
            </a:r>
            <a:r>
              <a:rPr lang="en-GB" sz="2800" dirty="0">
                <a:solidFill>
                  <a:prstClr val="black"/>
                </a:solidFill>
                <a:cs typeface="Arial" panose="020B0604020202020204" pitchFamily="34" charset="0"/>
              </a:rPr>
              <a:t>that the facilitator follows a structured approach.</a:t>
            </a:r>
          </a:p>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A facilitator ‘s role is to:-</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Explain the contracting element of Action Learning</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Ensure involvement and air time for individuals</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Keep time effectively</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Facilitate the meeting through the structured approach</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Help summarise and validate sessions </a:t>
            </a:r>
          </a:p>
          <a:p>
            <a:pPr marL="342900" indent="-342900" eaLnBrk="0" fontAlgn="base" hangingPunct="0">
              <a:spcBef>
                <a:spcPct val="20000"/>
              </a:spcBef>
              <a:spcAft>
                <a:spcPct val="0"/>
              </a:spcAft>
              <a:defRPr/>
            </a:pPr>
            <a:endParaRPr lang="en-GB" sz="2800" dirty="0">
              <a:solidFill>
                <a:prstClr val="black"/>
              </a:solidFill>
              <a:cs typeface="Arial" panose="020B0604020202020204" pitchFamily="34" charset="0"/>
            </a:endParaRPr>
          </a:p>
          <a:p>
            <a:pPr marL="342900" indent="-342900" eaLnBrk="0" fontAlgn="base" hangingPunct="0">
              <a:spcBef>
                <a:spcPct val="20000"/>
              </a:spcBef>
              <a:spcAft>
                <a:spcPct val="0"/>
              </a:spcAft>
              <a:defRPr/>
            </a:pPr>
            <a:endParaRPr lang="en-GB" sz="2800" dirty="0">
              <a:solidFill>
                <a:prstClr val="black"/>
              </a:solidFill>
              <a:cs typeface="Arial" panose="020B0604020202020204" pitchFamily="34" charset="0"/>
            </a:endParaRPr>
          </a:p>
        </p:txBody>
      </p:sp>
    </p:spTree>
    <p:extLst>
      <p:ext uri="{BB962C8B-B14F-4D97-AF65-F5344CB8AC3E}">
        <p14:creationId xmlns:p14="http://schemas.microsoft.com/office/powerpoint/2010/main" val="3448840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Action learning set</a:t>
            </a:r>
            <a:endParaRPr lang="en-US" b="1" dirty="0">
              <a:solidFill>
                <a:schemeClr val="accent5">
                  <a:lumMod val="50000"/>
                </a:schemeClr>
              </a:solidFill>
            </a:endParaRPr>
          </a:p>
        </p:txBody>
      </p:sp>
      <p:sp>
        <p:nvSpPr>
          <p:cNvPr id="4" name="Content Placeholder 2"/>
          <p:cNvSpPr txBox="1">
            <a:spLocks/>
          </p:cNvSpPr>
          <p:nvPr/>
        </p:nvSpPr>
        <p:spPr>
          <a:xfrm>
            <a:off x="323528" y="1196752"/>
            <a:ext cx="8640960" cy="4114800"/>
          </a:xfrm>
          <a:prstGeom prst="rect">
            <a:avLst/>
          </a:prstGeom>
        </p:spPr>
        <p:txBody>
          <a:bodyPr/>
          <a:lstStyle/>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Action learning derives its strength from the interaction of six elements:-</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A </a:t>
            </a:r>
            <a:r>
              <a:rPr lang="en-GB" sz="2800" b="1" dirty="0">
                <a:solidFill>
                  <a:prstClr val="black"/>
                </a:solidFill>
                <a:cs typeface="Arial" panose="020B0604020202020204" pitchFamily="34" charset="0"/>
              </a:rPr>
              <a:t>problem</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a:t>
            </a:r>
            <a:r>
              <a:rPr lang="en-GB" sz="2800" b="1" dirty="0">
                <a:solidFill>
                  <a:prstClr val="black"/>
                </a:solidFill>
                <a:cs typeface="Arial" panose="020B0604020202020204" pitchFamily="34" charset="0"/>
              </a:rPr>
              <a:t>group</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a:t>
            </a:r>
            <a:r>
              <a:rPr lang="en-GB" sz="2800" b="1" dirty="0">
                <a:solidFill>
                  <a:prstClr val="black"/>
                </a:solidFill>
                <a:cs typeface="Arial" panose="020B0604020202020204" pitchFamily="34" charset="0"/>
              </a:rPr>
              <a:t>questioning and reflection </a:t>
            </a:r>
            <a:r>
              <a:rPr lang="en-GB" sz="2800" dirty="0">
                <a:solidFill>
                  <a:prstClr val="black"/>
                </a:solidFill>
                <a:cs typeface="Arial" panose="020B0604020202020204" pitchFamily="34" charset="0"/>
              </a:rPr>
              <a:t>process</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resolution to </a:t>
            </a:r>
            <a:r>
              <a:rPr lang="en-GB" sz="2800" b="1" dirty="0">
                <a:solidFill>
                  <a:prstClr val="black"/>
                </a:solidFill>
                <a:cs typeface="Arial" panose="020B0604020202020204" pitchFamily="34" charset="0"/>
              </a:rPr>
              <a:t>take action</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A commitment to </a:t>
            </a:r>
            <a:r>
              <a:rPr lang="en-GB" sz="2800" b="1" dirty="0">
                <a:solidFill>
                  <a:prstClr val="black"/>
                </a:solidFill>
                <a:cs typeface="Arial" panose="020B0604020202020204" pitchFamily="34" charset="0"/>
              </a:rPr>
              <a:t>learning</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a:t>
            </a:r>
            <a:r>
              <a:rPr lang="en-GB" sz="2800" b="1" dirty="0">
                <a:solidFill>
                  <a:prstClr val="black"/>
                </a:solidFill>
                <a:cs typeface="Arial" panose="020B0604020202020204" pitchFamily="34" charset="0"/>
              </a:rPr>
              <a:t>facilitator</a:t>
            </a:r>
            <a:r>
              <a:rPr lang="en-GB" sz="2800" dirty="0">
                <a:solidFill>
                  <a:prstClr val="black"/>
                </a:solidFill>
                <a:cs typeface="Arial" panose="020B0604020202020204" pitchFamily="34" charset="0"/>
              </a:rPr>
              <a:t> (potential to move to self facilitation)</a:t>
            </a:r>
          </a:p>
        </p:txBody>
      </p:sp>
    </p:spTree>
    <p:extLst>
      <p:ext uri="{BB962C8B-B14F-4D97-AF65-F5344CB8AC3E}">
        <p14:creationId xmlns:p14="http://schemas.microsoft.com/office/powerpoint/2010/main" val="2349324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870" y="116632"/>
            <a:ext cx="8229600" cy="1143000"/>
          </a:xfrm>
        </p:spPr>
        <p:txBody>
          <a:bodyPr/>
          <a:lstStyle/>
          <a:p>
            <a:r>
              <a:rPr lang="en-GB" b="1" dirty="0" smtClean="0">
                <a:solidFill>
                  <a:schemeClr val="accent5">
                    <a:lumMod val="50000"/>
                  </a:schemeClr>
                </a:solidFill>
              </a:rPr>
              <a:t>Action learning</a:t>
            </a:r>
            <a:endParaRPr lang="en-US" b="1" dirty="0">
              <a:solidFill>
                <a:schemeClr val="accent5">
                  <a:lumMod val="50000"/>
                </a:schemeClr>
              </a:solidFill>
            </a:endParaRPr>
          </a:p>
        </p:txBody>
      </p:sp>
      <p:sp>
        <p:nvSpPr>
          <p:cNvPr id="4" name="Content Placeholder 2"/>
          <p:cNvSpPr txBox="1">
            <a:spLocks/>
          </p:cNvSpPr>
          <p:nvPr/>
        </p:nvSpPr>
        <p:spPr>
          <a:xfrm>
            <a:off x="251520" y="1124744"/>
            <a:ext cx="8712968" cy="4116387"/>
          </a:xfrm>
          <a:prstGeom prst="rect">
            <a:avLst/>
          </a:prstGeom>
        </p:spPr>
        <p:txBody>
          <a:bodyPr/>
          <a:lstStyle/>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Key to the success of any </a:t>
            </a:r>
            <a:r>
              <a:rPr lang="en-GB" sz="2800" b="1" dirty="0">
                <a:solidFill>
                  <a:srgbClr val="1F497D"/>
                </a:solidFill>
                <a:cs typeface="Arial" panose="020B0604020202020204" pitchFamily="34" charset="0"/>
              </a:rPr>
              <a:t>Action Learning </a:t>
            </a:r>
            <a:r>
              <a:rPr lang="en-GB" sz="2800" dirty="0">
                <a:solidFill>
                  <a:prstClr val="black"/>
                </a:solidFill>
                <a:cs typeface="Arial" panose="020B0604020202020204" pitchFamily="34" charset="0"/>
              </a:rPr>
              <a:t>is that it provides a safe an </a:t>
            </a:r>
            <a:r>
              <a:rPr lang="en-GB" sz="2800" b="1" i="1" dirty="0">
                <a:solidFill>
                  <a:prstClr val="black"/>
                </a:solidFill>
                <a:cs typeface="Arial" panose="020B0604020202020204" pitchFamily="34" charset="0"/>
              </a:rPr>
              <a:t>neutral space </a:t>
            </a:r>
            <a:r>
              <a:rPr lang="en-GB" sz="2800" dirty="0">
                <a:solidFill>
                  <a:prstClr val="black"/>
                </a:solidFill>
                <a:cs typeface="Arial" panose="020B0604020202020204" pitchFamily="34" charset="0"/>
              </a:rPr>
              <a:t>for people to </a:t>
            </a:r>
            <a:r>
              <a:rPr lang="en-GB" sz="2800" b="1" i="1" dirty="0">
                <a:solidFill>
                  <a:prstClr val="black"/>
                </a:solidFill>
                <a:cs typeface="Arial" panose="020B0604020202020204" pitchFamily="34" charset="0"/>
              </a:rPr>
              <a:t>explore sensitive and difficult issues</a:t>
            </a:r>
            <a:r>
              <a:rPr lang="en-GB" sz="2800" dirty="0">
                <a:solidFill>
                  <a:prstClr val="black"/>
                </a:solidFill>
                <a:cs typeface="Arial" panose="020B0604020202020204" pitchFamily="34" charset="0"/>
              </a:rPr>
              <a:t>. This sense of safety is established and maintained through a commitment to </a:t>
            </a:r>
            <a:r>
              <a:rPr lang="en-GB" sz="2800" b="1" i="1" dirty="0">
                <a:solidFill>
                  <a:prstClr val="black"/>
                </a:solidFill>
                <a:cs typeface="Arial" panose="020B0604020202020204" pitchFamily="34" charset="0"/>
              </a:rPr>
              <a:t>ground rules </a:t>
            </a:r>
            <a:r>
              <a:rPr lang="en-GB" sz="2800" dirty="0">
                <a:solidFill>
                  <a:prstClr val="black"/>
                </a:solidFill>
                <a:cs typeface="Arial" panose="020B0604020202020204" pitchFamily="34" charset="0"/>
              </a:rPr>
              <a:t>or </a:t>
            </a:r>
            <a:r>
              <a:rPr lang="en-GB" sz="2800" b="1" i="1" dirty="0">
                <a:solidFill>
                  <a:prstClr val="black"/>
                </a:solidFill>
                <a:cs typeface="Arial" panose="020B0604020202020204" pitchFamily="34" charset="0"/>
              </a:rPr>
              <a:t>conventions.</a:t>
            </a:r>
          </a:p>
          <a:p>
            <a:pPr marL="342900" indent="-342900" eaLnBrk="0" fontAlgn="base" hangingPunct="0">
              <a:spcBef>
                <a:spcPct val="20000"/>
              </a:spcBef>
              <a:spcAft>
                <a:spcPct val="0"/>
              </a:spcAft>
              <a:defRPr/>
            </a:pPr>
            <a:r>
              <a:rPr lang="en-GB" sz="2800" i="1" dirty="0" smtClean="0">
                <a:solidFill>
                  <a:prstClr val="black"/>
                </a:solidFill>
                <a:cs typeface="Arial" panose="020B0604020202020204" pitchFamily="34" charset="0"/>
              </a:rPr>
              <a:t>“…</a:t>
            </a:r>
            <a:r>
              <a:rPr lang="en-GB" sz="2800" i="1" dirty="0" smtClean="0">
                <a:solidFill>
                  <a:srgbClr val="003399"/>
                </a:solidFill>
                <a:cs typeface="Arial" panose="020B0604020202020204" pitchFamily="34" charset="0"/>
              </a:rPr>
              <a:t>action </a:t>
            </a:r>
            <a:r>
              <a:rPr lang="en-GB" sz="2800" i="1" dirty="0">
                <a:solidFill>
                  <a:srgbClr val="003399"/>
                </a:solidFill>
                <a:cs typeface="Arial" panose="020B0604020202020204" pitchFamily="34" charset="0"/>
              </a:rPr>
              <a:t>learning groups...are strongly recommended to establish this ground rule during their sessions: </a:t>
            </a:r>
            <a:r>
              <a:rPr lang="en-GB" sz="2800" i="1" u="sng" dirty="0">
                <a:solidFill>
                  <a:srgbClr val="003399"/>
                </a:solidFill>
                <a:cs typeface="Arial" panose="020B0604020202020204" pitchFamily="34" charset="0"/>
              </a:rPr>
              <a:t>statements can be made only in response to a </a:t>
            </a:r>
            <a:r>
              <a:rPr lang="en-GB" sz="2800" i="1" u="sng" dirty="0" smtClean="0">
                <a:solidFill>
                  <a:srgbClr val="003399"/>
                </a:solidFill>
                <a:cs typeface="Arial" panose="020B0604020202020204" pitchFamily="34" charset="0"/>
              </a:rPr>
              <a:t>question</a:t>
            </a:r>
            <a:r>
              <a:rPr lang="en-GB" sz="2800" i="1" u="sng" dirty="0" smtClean="0">
                <a:solidFill>
                  <a:prstClr val="black"/>
                </a:solidFill>
                <a:cs typeface="Arial" panose="020B0604020202020204" pitchFamily="34" charset="0"/>
              </a:rPr>
              <a:t>.”</a:t>
            </a:r>
            <a:r>
              <a:rPr lang="en-GB" sz="2800" dirty="0" smtClean="0">
                <a:solidFill>
                  <a:prstClr val="black"/>
                </a:solidFill>
                <a:cs typeface="Arial" panose="020B0604020202020204" pitchFamily="34" charset="0"/>
              </a:rPr>
              <a:t>             </a:t>
            </a:r>
          </a:p>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	</a:t>
            </a:r>
            <a:r>
              <a:rPr lang="en-GB" sz="2800" dirty="0" smtClean="0">
                <a:solidFill>
                  <a:prstClr val="black"/>
                </a:solidFill>
                <a:cs typeface="Arial" panose="020B0604020202020204" pitchFamily="34" charset="0"/>
              </a:rPr>
              <a:t>				</a:t>
            </a:r>
            <a:r>
              <a:rPr lang="en-GB" dirty="0" smtClean="0">
                <a:solidFill>
                  <a:prstClr val="black"/>
                </a:solidFill>
                <a:cs typeface="Arial" panose="020B0604020202020204" pitchFamily="34" charset="0"/>
              </a:rPr>
              <a:t>M</a:t>
            </a:r>
            <a:r>
              <a:rPr lang="en-GB" dirty="0">
                <a:solidFill>
                  <a:prstClr val="black"/>
                </a:solidFill>
                <a:cs typeface="Arial" panose="020B0604020202020204" pitchFamily="34" charset="0"/>
              </a:rPr>
              <a:t>. Marquardt (2014). </a:t>
            </a:r>
            <a:r>
              <a:rPr lang="en-GB" i="1" dirty="0">
                <a:solidFill>
                  <a:prstClr val="black"/>
                </a:solidFill>
                <a:cs typeface="Arial" panose="020B0604020202020204" pitchFamily="34" charset="0"/>
              </a:rPr>
              <a:t>Leading With Questions</a:t>
            </a:r>
          </a:p>
        </p:txBody>
      </p:sp>
    </p:spTree>
    <p:extLst>
      <p:ext uri="{BB962C8B-B14F-4D97-AF65-F5344CB8AC3E}">
        <p14:creationId xmlns:p14="http://schemas.microsoft.com/office/powerpoint/2010/main" val="27136205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smtClean="0">
                <a:solidFill>
                  <a:schemeClr val="accent5">
                    <a:lumMod val="50000"/>
                  </a:schemeClr>
                </a:solidFill>
              </a:rPr>
              <a:t>Ground rules</a:t>
            </a:r>
            <a:endParaRPr lang="en-US" b="1" dirty="0">
              <a:solidFill>
                <a:schemeClr val="accent5">
                  <a:lumMod val="50000"/>
                </a:schemeClr>
              </a:solidFill>
            </a:endParaRPr>
          </a:p>
        </p:txBody>
      </p:sp>
      <p:graphicFrame>
        <p:nvGraphicFramePr>
          <p:cNvPr id="4" name="Content Placeholder 4"/>
          <p:cNvGraphicFramePr>
            <a:graphicFrameLocks/>
          </p:cNvGraphicFramePr>
          <p:nvPr>
            <p:extLst>
              <p:ext uri="{D42A27DB-BD31-4B8C-83A1-F6EECF244321}">
                <p14:modId xmlns:p14="http://schemas.microsoft.com/office/powerpoint/2010/main" val="4005543506"/>
              </p:ext>
            </p:extLst>
          </p:nvPr>
        </p:nvGraphicFramePr>
        <p:xfrm>
          <a:off x="457200" y="1412776"/>
          <a:ext cx="82296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844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smtClean="0">
                <a:solidFill>
                  <a:schemeClr val="accent5">
                    <a:lumMod val="50000"/>
                  </a:schemeClr>
                </a:solidFill>
              </a:rPr>
              <a:t>Key points</a:t>
            </a:r>
            <a:endParaRPr lang="en-US" b="1" dirty="0">
              <a:solidFill>
                <a:schemeClr val="accent5">
                  <a:lumMod val="50000"/>
                </a:schemeClr>
              </a:solidFill>
            </a:endParaRPr>
          </a:p>
        </p:txBody>
      </p:sp>
      <p:sp>
        <p:nvSpPr>
          <p:cNvPr id="5" name="Content Placeholder 2"/>
          <p:cNvSpPr txBox="1">
            <a:spLocks noGrp="1"/>
          </p:cNvSpPr>
          <p:nvPr>
            <p:ph idx="1"/>
          </p:nvPr>
        </p:nvSpPr>
        <p:spPr>
          <a:xfrm>
            <a:off x="457200" y="1259632"/>
            <a:ext cx="8496944" cy="3917032"/>
          </a:xfrm>
          <a:prstGeom prst="rect">
            <a:avLst/>
          </a:prstGeom>
        </p:spPr>
        <p:txBody>
          <a:bodyPr>
            <a:noAutofit/>
          </a:bodyPr>
          <a:lstStyle/>
          <a:p>
            <a:pPr marL="0" indent="0" eaLnBrk="0" fontAlgn="base" hangingPunct="0">
              <a:spcBef>
                <a:spcPct val="20000"/>
              </a:spcBef>
              <a:spcAft>
                <a:spcPct val="0"/>
              </a:spcAft>
              <a:buNone/>
              <a:defRPr/>
            </a:pPr>
            <a:r>
              <a:rPr lang="en-GB" sz="2400" dirty="0">
                <a:solidFill>
                  <a:prstClr val="black"/>
                </a:solidFill>
                <a:cs typeface="Arial" panose="020B0604020202020204" pitchFamily="34" charset="0"/>
              </a:rPr>
              <a:t>- </a:t>
            </a:r>
            <a:r>
              <a:rPr lang="en-GB" sz="2400" b="1" dirty="0">
                <a:solidFill>
                  <a:srgbClr val="003399"/>
                </a:solidFill>
                <a:cs typeface="Arial" panose="020B0604020202020204" pitchFamily="34" charset="0"/>
              </a:rPr>
              <a:t>The Contract </a:t>
            </a:r>
            <a:r>
              <a:rPr lang="en-GB" sz="2400" dirty="0">
                <a:solidFill>
                  <a:prstClr val="black"/>
                </a:solidFill>
                <a:cs typeface="Arial" panose="020B0604020202020204" pitchFamily="34" charset="0"/>
              </a:rPr>
              <a:t>–include an agreed number of meetings, all agree attending meetings, actively participating, etc.</a:t>
            </a:r>
          </a:p>
          <a:p>
            <a:pPr marL="0" indent="0" eaLnBrk="0" fontAlgn="base" hangingPunct="0">
              <a:spcBef>
                <a:spcPct val="20000"/>
              </a:spcBef>
              <a:spcAft>
                <a:spcPct val="0"/>
              </a:spcAft>
              <a:buNone/>
              <a:defRPr/>
            </a:pPr>
            <a:r>
              <a:rPr lang="en-GB" sz="2400" dirty="0">
                <a:solidFill>
                  <a:prstClr val="black"/>
                </a:solidFill>
                <a:cs typeface="Arial" panose="020B0604020202020204" pitchFamily="34" charset="0"/>
              </a:rPr>
              <a:t>- </a:t>
            </a:r>
            <a:r>
              <a:rPr lang="en-GB" sz="2400" b="1" dirty="0">
                <a:solidFill>
                  <a:srgbClr val="003399"/>
                </a:solidFill>
                <a:cs typeface="Arial" panose="020B0604020202020204" pitchFamily="34" charset="0"/>
              </a:rPr>
              <a:t>Confidentiality</a:t>
            </a:r>
            <a:r>
              <a:rPr lang="en-GB" sz="2400" dirty="0">
                <a:solidFill>
                  <a:prstClr val="black"/>
                </a:solidFill>
                <a:cs typeface="Arial" panose="020B0604020202020204" pitchFamily="34" charset="0"/>
              </a:rPr>
              <a:t> – what happens in Action Learning must remain strictly confidential. Members agree not to discuss that occurs outside of the Set</a:t>
            </a:r>
          </a:p>
          <a:p>
            <a:pPr marL="0" indent="0" eaLnBrk="0" fontAlgn="base" hangingPunct="0">
              <a:spcBef>
                <a:spcPct val="20000"/>
              </a:spcBef>
              <a:spcAft>
                <a:spcPct val="0"/>
              </a:spcAft>
              <a:buNone/>
              <a:defRPr/>
            </a:pPr>
            <a:r>
              <a:rPr lang="en-GB" sz="2400" dirty="0">
                <a:solidFill>
                  <a:prstClr val="black"/>
                </a:solidFill>
                <a:cs typeface="Arial" panose="020B0604020202020204" pitchFamily="34" charset="0"/>
              </a:rPr>
              <a:t>- </a:t>
            </a:r>
            <a:r>
              <a:rPr lang="en-GB" sz="2400" b="1" dirty="0">
                <a:solidFill>
                  <a:srgbClr val="003399"/>
                </a:solidFill>
                <a:cs typeface="Arial" panose="020B0604020202020204" pitchFamily="34" charset="0"/>
              </a:rPr>
              <a:t>Presenter’s space </a:t>
            </a:r>
            <a:r>
              <a:rPr lang="en-GB" sz="2400" dirty="0">
                <a:solidFill>
                  <a:prstClr val="black"/>
                </a:solidFill>
                <a:cs typeface="Arial" panose="020B0604020202020204" pitchFamily="34" charset="0"/>
              </a:rPr>
              <a:t>(time) –time to present their issue. The role of their ‘Set’ colleagues is to give time to the presenter and to </a:t>
            </a:r>
            <a:r>
              <a:rPr lang="en-GB" sz="2400" dirty="0" smtClean="0">
                <a:solidFill>
                  <a:prstClr val="black"/>
                </a:solidFill>
                <a:cs typeface="Arial" panose="020B0604020202020204" pitchFamily="34" charset="0"/>
              </a:rPr>
              <a:t>listen</a:t>
            </a:r>
            <a:endParaRPr lang="en-GB" sz="2400" dirty="0">
              <a:solidFill>
                <a:prstClr val="black"/>
              </a:solidFill>
              <a:cs typeface="Arial" panose="020B0604020202020204" pitchFamily="34" charset="0"/>
            </a:endParaRPr>
          </a:p>
        </p:txBody>
      </p:sp>
    </p:spTree>
    <p:extLst>
      <p:ext uri="{BB962C8B-B14F-4D97-AF65-F5344CB8AC3E}">
        <p14:creationId xmlns:p14="http://schemas.microsoft.com/office/powerpoint/2010/main" val="17050585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solidFill>
                  <a:schemeClr val="accent5">
                    <a:lumMod val="50000"/>
                  </a:schemeClr>
                </a:solidFill>
              </a:rPr>
              <a:t>Key points</a:t>
            </a:r>
            <a:endParaRPr lang="en-US" b="1" dirty="0">
              <a:solidFill>
                <a:schemeClr val="accent5">
                  <a:lumMod val="50000"/>
                </a:schemeClr>
              </a:solidFill>
            </a:endParaRPr>
          </a:p>
        </p:txBody>
      </p:sp>
      <p:sp>
        <p:nvSpPr>
          <p:cNvPr id="5" name="Rectangle 4"/>
          <p:cNvSpPr/>
          <p:nvPr/>
        </p:nvSpPr>
        <p:spPr>
          <a:xfrm>
            <a:off x="737828" y="1556792"/>
            <a:ext cx="7668344" cy="3194721"/>
          </a:xfrm>
          <a:prstGeom prst="rect">
            <a:avLst/>
          </a:prstGeom>
        </p:spPr>
        <p:txBody>
          <a:bodyPr wrap="square">
            <a:spAutoFit/>
          </a:bodyPr>
          <a:lstStyle/>
          <a:p>
            <a:pPr eaLnBrk="0" fontAlgn="base" hangingPunct="0">
              <a:spcBef>
                <a:spcPct val="20000"/>
              </a:spcBef>
              <a:spcAft>
                <a:spcPct val="0"/>
              </a:spcAft>
              <a:defRPr/>
            </a:pPr>
            <a:r>
              <a:rPr lang="en-GB" sz="2800" dirty="0">
                <a:solidFill>
                  <a:prstClr val="black"/>
                </a:solidFill>
                <a:cs typeface="Arial" panose="020B0604020202020204" pitchFamily="34" charset="0"/>
              </a:rPr>
              <a:t>- </a:t>
            </a:r>
            <a:r>
              <a:rPr lang="en-GB" sz="2800" b="1" dirty="0">
                <a:solidFill>
                  <a:srgbClr val="003399"/>
                </a:solidFill>
                <a:cs typeface="Arial" panose="020B0604020202020204" pitchFamily="34" charset="0"/>
              </a:rPr>
              <a:t>Language</a:t>
            </a:r>
            <a:r>
              <a:rPr lang="en-GB" sz="2800" dirty="0">
                <a:solidFill>
                  <a:prstClr val="black"/>
                </a:solidFill>
                <a:cs typeface="Arial" panose="020B0604020202020204" pitchFamily="34" charset="0"/>
              </a:rPr>
              <a:t> – use of the word “I” instead of general terms should be encouraged as this helps the presenter get closer to the problem/situation</a:t>
            </a:r>
          </a:p>
          <a:p>
            <a:pPr eaLnBrk="0" fontAlgn="base" hangingPunct="0">
              <a:spcBef>
                <a:spcPct val="20000"/>
              </a:spcBef>
              <a:spcAft>
                <a:spcPct val="0"/>
              </a:spcAft>
              <a:defRPr/>
            </a:pPr>
            <a:r>
              <a:rPr lang="en-GB" sz="2800" dirty="0">
                <a:solidFill>
                  <a:prstClr val="black"/>
                </a:solidFill>
                <a:cs typeface="Arial" panose="020B0604020202020204" pitchFamily="34" charset="0"/>
              </a:rPr>
              <a:t>- </a:t>
            </a:r>
            <a:r>
              <a:rPr lang="en-GB" sz="2800" b="1" dirty="0">
                <a:solidFill>
                  <a:srgbClr val="003399"/>
                </a:solidFill>
                <a:cs typeface="Arial" panose="020B0604020202020204" pitchFamily="34" charset="0"/>
              </a:rPr>
              <a:t>Open Questions </a:t>
            </a:r>
            <a:r>
              <a:rPr lang="en-GB" sz="2800" dirty="0">
                <a:solidFill>
                  <a:prstClr val="black"/>
                </a:solidFill>
                <a:cs typeface="Arial" panose="020B0604020202020204" pitchFamily="34" charset="0"/>
              </a:rPr>
              <a:t>– Participants may not give advice or tell stories of their own experience they can only ask open questions. </a:t>
            </a:r>
          </a:p>
        </p:txBody>
      </p:sp>
    </p:spTree>
    <p:extLst>
      <p:ext uri="{BB962C8B-B14F-4D97-AF65-F5344CB8AC3E}">
        <p14:creationId xmlns:p14="http://schemas.microsoft.com/office/powerpoint/2010/main" val="19895546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Action learning and questioning</a:t>
            </a:r>
            <a:endParaRPr lang="en-US" b="1" dirty="0">
              <a:solidFill>
                <a:schemeClr val="accent5">
                  <a:lumMod val="50000"/>
                </a:schemeClr>
              </a:solidFill>
            </a:endParaRPr>
          </a:p>
        </p:txBody>
      </p:sp>
      <p:sp>
        <p:nvSpPr>
          <p:cNvPr id="4" name="TextBox 5"/>
          <p:cNvSpPr txBox="1">
            <a:spLocks noChangeArrowheads="1"/>
          </p:cNvSpPr>
          <p:nvPr/>
        </p:nvSpPr>
        <p:spPr bwMode="auto">
          <a:xfrm>
            <a:off x="827088" y="2420938"/>
            <a:ext cx="7561262"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dirty="0" smtClean="0">
                <a:solidFill>
                  <a:prstClr val="black"/>
                </a:solidFill>
              </a:rPr>
              <a:t>“If you spend more time asking appropriate questions rather than giving answers or opinions, your listening skills will increase.”</a:t>
            </a:r>
          </a:p>
          <a:p>
            <a:pPr algn="r" eaLnBrk="1" fontAlgn="base" hangingPunct="1">
              <a:spcBef>
                <a:spcPct val="0"/>
              </a:spcBef>
              <a:spcAft>
                <a:spcPct val="0"/>
              </a:spcAft>
            </a:pPr>
            <a:r>
              <a:rPr lang="en-GB" altLang="en-US" sz="2400" i="1" dirty="0" smtClean="0">
                <a:solidFill>
                  <a:srgbClr val="003399"/>
                </a:solidFill>
              </a:rPr>
              <a:t>Brian </a:t>
            </a:r>
            <a:r>
              <a:rPr lang="en-GB" altLang="en-US" sz="2400" i="1" dirty="0" err="1" smtClean="0">
                <a:solidFill>
                  <a:srgbClr val="003399"/>
                </a:solidFill>
              </a:rPr>
              <a:t>Koslow</a:t>
            </a:r>
            <a:r>
              <a:rPr lang="en-GB" altLang="en-US" sz="2400" i="1" dirty="0" smtClean="0">
                <a:solidFill>
                  <a:srgbClr val="003399"/>
                </a:solidFill>
              </a:rPr>
              <a:t> – American author and entrepreneur</a:t>
            </a:r>
          </a:p>
        </p:txBody>
      </p:sp>
    </p:spTree>
    <p:extLst>
      <p:ext uri="{BB962C8B-B14F-4D97-AF65-F5344CB8AC3E}">
        <p14:creationId xmlns:p14="http://schemas.microsoft.com/office/powerpoint/2010/main" val="40532425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457200" y="274638"/>
            <a:ext cx="8229600" cy="1143000"/>
          </a:xfrm>
        </p:spPr>
        <p:txBody>
          <a:bodyPr>
            <a:normAutofit fontScale="90000"/>
          </a:bodyPr>
          <a:lstStyle/>
          <a:p>
            <a:r>
              <a:rPr lang="en-GB" b="1" dirty="0" smtClean="0">
                <a:solidFill>
                  <a:schemeClr val="accent5">
                    <a:lumMod val="50000"/>
                  </a:schemeClr>
                </a:solidFill>
              </a:rPr>
              <a:t>Action learning and questioning</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3635896" y="1843806"/>
            <a:ext cx="5782469" cy="3848169"/>
          </a:xfrm>
          <a:prstGeom prst="rect">
            <a:avLst/>
          </a:prstGeom>
        </p:spPr>
      </p:pic>
      <p:sp>
        <p:nvSpPr>
          <p:cNvPr id="5" name="TextBox 8"/>
          <p:cNvSpPr txBox="1">
            <a:spLocks noChangeArrowheads="1"/>
          </p:cNvSpPr>
          <p:nvPr/>
        </p:nvSpPr>
        <p:spPr bwMode="auto">
          <a:xfrm>
            <a:off x="539552" y="1844824"/>
            <a:ext cx="4680520"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dirty="0" smtClean="0">
                <a:solidFill>
                  <a:prstClr val="black"/>
                </a:solidFill>
              </a:rPr>
              <a:t>“There’s a big difference between showing interest and really taking interest.”</a:t>
            </a:r>
          </a:p>
          <a:p>
            <a:pPr eaLnBrk="1" fontAlgn="base" hangingPunct="1">
              <a:spcBef>
                <a:spcPct val="0"/>
              </a:spcBef>
              <a:spcAft>
                <a:spcPct val="0"/>
              </a:spcAft>
            </a:pPr>
            <a:r>
              <a:rPr lang="en-GB" altLang="en-US" sz="2400" i="1" dirty="0" smtClean="0">
                <a:solidFill>
                  <a:srgbClr val="003399"/>
                </a:solidFill>
              </a:rPr>
              <a:t>Michael P. Nichols – </a:t>
            </a:r>
          </a:p>
          <a:p>
            <a:pPr eaLnBrk="1" fontAlgn="base" hangingPunct="1">
              <a:spcBef>
                <a:spcPct val="0"/>
              </a:spcBef>
              <a:spcAft>
                <a:spcPct val="0"/>
              </a:spcAft>
            </a:pPr>
            <a:r>
              <a:rPr lang="en-GB" altLang="en-US" sz="2400" i="1" dirty="0" smtClean="0">
                <a:solidFill>
                  <a:srgbClr val="003399"/>
                </a:solidFill>
              </a:rPr>
              <a:t>The Lost Art of Listening</a:t>
            </a:r>
          </a:p>
        </p:txBody>
      </p:sp>
    </p:spTree>
    <p:extLst>
      <p:ext uri="{BB962C8B-B14F-4D97-AF65-F5344CB8AC3E}">
        <p14:creationId xmlns:p14="http://schemas.microsoft.com/office/powerpoint/2010/main" val="3086806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39552" y="235901"/>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Action learning and listening</a:t>
            </a:r>
            <a:endParaRPr lang="en-US" b="1" dirty="0">
              <a:solidFill>
                <a:schemeClr val="accent5">
                  <a:lumMod val="50000"/>
                </a:schemeClr>
              </a:solidFill>
            </a:endParaRPr>
          </a:p>
        </p:txBody>
      </p:sp>
      <p:sp>
        <p:nvSpPr>
          <p:cNvPr id="5" name="TextBox 4"/>
          <p:cNvSpPr txBox="1">
            <a:spLocks noChangeArrowheads="1"/>
          </p:cNvSpPr>
          <p:nvPr/>
        </p:nvSpPr>
        <p:spPr bwMode="auto">
          <a:xfrm>
            <a:off x="611560" y="1196752"/>
            <a:ext cx="7705725"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dirty="0" smtClean="0">
                <a:solidFill>
                  <a:prstClr val="black"/>
                </a:solidFill>
              </a:rPr>
              <a:t>“So when you are listening to somebody attentively, then you are listening not only to the words, but also to the feeling of what is being conveyed, to the whole of it, not part of it.”</a:t>
            </a:r>
          </a:p>
          <a:p>
            <a:pPr eaLnBrk="1" fontAlgn="base" hangingPunct="1">
              <a:spcBef>
                <a:spcPct val="0"/>
              </a:spcBef>
              <a:spcAft>
                <a:spcPct val="0"/>
              </a:spcAft>
            </a:pPr>
            <a:endParaRPr lang="en-GB" altLang="en-US" sz="2000" i="1" dirty="0" smtClean="0"/>
          </a:p>
          <a:p>
            <a:pPr eaLnBrk="1" fontAlgn="base" hangingPunct="1">
              <a:spcBef>
                <a:spcPct val="0"/>
              </a:spcBef>
              <a:spcAft>
                <a:spcPct val="0"/>
              </a:spcAft>
            </a:pPr>
            <a:r>
              <a:rPr lang="en-GB" altLang="en-US" sz="2000" i="1" dirty="0" err="1" smtClean="0"/>
              <a:t>Jiddu</a:t>
            </a:r>
            <a:r>
              <a:rPr lang="en-GB" altLang="en-US" sz="2000" i="1" dirty="0" smtClean="0"/>
              <a:t> </a:t>
            </a:r>
            <a:r>
              <a:rPr lang="en-GB" altLang="en-US" sz="2000" i="1" dirty="0" err="1" smtClean="0"/>
              <a:t>Krishnamurti</a:t>
            </a:r>
            <a:r>
              <a:rPr lang="en-GB" altLang="en-US" sz="2000" i="1" dirty="0" smtClean="0"/>
              <a:t>– Indian philosopher</a:t>
            </a:r>
          </a:p>
          <a:p>
            <a:pPr eaLnBrk="1" fontAlgn="base" hangingPunct="1">
              <a:spcBef>
                <a:spcPct val="0"/>
              </a:spcBef>
              <a:spcAft>
                <a:spcPct val="0"/>
              </a:spcAft>
            </a:pPr>
            <a:endParaRPr lang="en-GB" altLang="en-US" i="1" dirty="0" smtClean="0">
              <a:solidFill>
                <a:srgbClr val="003399"/>
              </a:solidFill>
              <a:hlinkClick r:id="rId2"/>
            </a:endParaRPr>
          </a:p>
          <a:p>
            <a:pPr eaLnBrk="1" fontAlgn="base" hangingPunct="1">
              <a:spcBef>
                <a:spcPct val="0"/>
              </a:spcBef>
              <a:spcAft>
                <a:spcPct val="0"/>
              </a:spcAft>
            </a:pPr>
            <a:r>
              <a:rPr lang="en-GB" altLang="en-US" i="1" dirty="0" smtClean="0">
                <a:solidFill>
                  <a:srgbClr val="003399"/>
                </a:solidFill>
                <a:hlinkClick r:id="rId2"/>
              </a:rPr>
              <a:t>Active Listening</a:t>
            </a:r>
            <a:endParaRPr lang="en-GB" altLang="en-US" i="1" dirty="0" smtClean="0">
              <a:solidFill>
                <a:srgbClr val="003399"/>
              </a:solidFill>
            </a:endParaRPr>
          </a:p>
          <a:p>
            <a:pPr eaLnBrk="1" fontAlgn="base" hangingPunct="1">
              <a:spcBef>
                <a:spcPct val="0"/>
              </a:spcBef>
              <a:spcAft>
                <a:spcPct val="0"/>
              </a:spcAft>
            </a:pPr>
            <a:endParaRPr lang="en-GB" altLang="en-US" i="1" dirty="0" smtClean="0">
              <a:solidFill>
                <a:srgbClr val="003399"/>
              </a:solidFill>
            </a:endParaRPr>
          </a:p>
          <a:p>
            <a:pPr eaLnBrk="1" fontAlgn="base" hangingPunct="1">
              <a:spcBef>
                <a:spcPct val="0"/>
              </a:spcBef>
              <a:spcAft>
                <a:spcPct val="0"/>
              </a:spcAft>
            </a:pPr>
            <a:r>
              <a:rPr lang="en-GB" altLang="en-US" i="1" dirty="0" smtClean="0">
                <a:solidFill>
                  <a:srgbClr val="003399"/>
                </a:solidFill>
                <a:hlinkClick r:id="rId3"/>
              </a:rPr>
              <a:t>TED Talks - Effective Listening</a:t>
            </a:r>
            <a:endParaRPr lang="en-GB" altLang="en-US" sz="2400" i="1" dirty="0" smtClean="0">
              <a:solidFill>
                <a:srgbClr val="003399"/>
              </a:solidFill>
            </a:endParaRPr>
          </a:p>
        </p:txBody>
      </p:sp>
    </p:spTree>
    <p:extLst>
      <p:ext uri="{BB962C8B-B14F-4D97-AF65-F5344CB8AC3E}">
        <p14:creationId xmlns:p14="http://schemas.microsoft.com/office/powerpoint/2010/main" val="33583573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4" name="Rectangle 1"/>
          <p:cNvSpPr>
            <a:spLocks noGrp="1" noChangeArrowheads="1"/>
          </p:cNvSpPr>
          <p:nvPr>
            <p:ph idx="1"/>
          </p:nvPr>
        </p:nvSpPr>
        <p:spPr bwMode="auto">
          <a:xfrm>
            <a:off x="125413" y="2984134"/>
            <a:ext cx="856138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Adams, M., 2009.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Change Your Questions, change Your Life.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2nd ed. San Francisco: </a:t>
            </a:r>
            <a:r>
              <a:rPr kumimoji="0" lang="en-US" altLang="en-US" sz="1600" b="0" i="0"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Berrett</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-Koehler Publishers.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39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infopath/2007/PartnerControls"/>
    <ds:schemaRef ds:uri="http://schemas.microsoft.com/office/2006/documentManagement/types"/>
    <ds:schemaRef ds:uri="303dbf9b-b85b-46a0-94f1-894078c07ecd"/>
    <ds:schemaRef ds:uri="http://schemas.microsoft.com/office/2006/metadata/properties"/>
    <ds:schemaRef ds:uri="http://purl.org/dc/dcmitype/"/>
    <ds:schemaRef ds:uri="http://purl.org/dc/term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3045</TotalTime>
  <Words>1657</Words>
  <Application>Microsoft Office PowerPoint</Application>
  <PresentationFormat>On-screen Show (4:3)</PresentationFormat>
  <Paragraphs>207</Paragraphs>
  <Slides>40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Myriad Pro</vt:lpstr>
      <vt:lpstr>Times New Roman</vt:lpstr>
      <vt:lpstr>Wingdings</vt:lpstr>
      <vt:lpstr>20140311PresentationUWTSDTemplate</vt:lpstr>
      <vt:lpstr>  Action Learning  Sets   Day 1 </vt:lpstr>
      <vt:lpstr>Welcome/Croeso Module Aim and Topic</vt:lpstr>
      <vt:lpstr>PowerPoint Presentation</vt:lpstr>
      <vt:lpstr>Questioning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empowering and disempowering questions</vt:lpstr>
      <vt:lpstr>PowerPoint Presentation</vt:lpstr>
      <vt:lpstr>PowerPoint Presentation</vt:lpstr>
      <vt:lpstr>PowerPoint Presentation</vt:lpstr>
      <vt:lpstr>Open-ended questions</vt:lpstr>
      <vt:lpstr>PowerPoint Presentation</vt:lpstr>
      <vt:lpstr>PowerPoint Presentation</vt:lpstr>
      <vt:lpstr>Asking open questions</vt:lpstr>
      <vt:lpstr>How to develop questioning competency</vt:lpstr>
      <vt:lpstr>Active listening</vt:lpstr>
      <vt:lpstr>Listening skills</vt:lpstr>
      <vt:lpstr>Influencing skills</vt:lpstr>
      <vt:lpstr>Action Learning Sets</vt:lpstr>
      <vt:lpstr>PowerPoint Presentation</vt:lpstr>
      <vt:lpstr>Principles underpinning action learning</vt:lpstr>
      <vt:lpstr>PowerPoint Presentation</vt:lpstr>
      <vt:lpstr>Action Learning</vt:lpstr>
      <vt:lpstr>PowerPoint Presentation</vt:lpstr>
      <vt:lpstr>PowerPoint Presentation</vt:lpstr>
      <vt:lpstr>PowerPoint Presentation</vt:lpstr>
      <vt:lpstr>Action learning set</vt:lpstr>
      <vt:lpstr>Action learning</vt:lpstr>
      <vt:lpstr>Ground rules</vt:lpstr>
      <vt:lpstr>Key points</vt:lpstr>
      <vt:lpstr>PowerPoint Presentation</vt:lpstr>
      <vt:lpstr>Action learning and questioning</vt:lpstr>
      <vt:lpstr>Action learning and questioning</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298</cp:revision>
  <cp:lastPrinted>2018-03-12T10:58:17Z</cp:lastPrinted>
  <dcterms:created xsi:type="dcterms:W3CDTF">2015-04-14T15:21:28Z</dcterms:created>
  <dcterms:modified xsi:type="dcterms:W3CDTF">2018-03-12T13:32:21Z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