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theme/theme17.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19.xml" ContentType="application/vnd.openxmlformats-officedocument.theme+xml"/>
  <Override PartName="/ppt/slideLayouts/slideLayout82.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5" r:id="rId14"/>
    <p:sldMasterId id="2147483700" r:id="rId15"/>
    <p:sldMasterId id="2147483704" r:id="rId16"/>
    <p:sldMasterId id="2147483708" r:id="rId17"/>
    <p:sldMasterId id="2147483720" r:id="rId18"/>
    <p:sldMasterId id="2147483732" r:id="rId19"/>
    <p:sldMasterId id="2147483742" r:id="rId20"/>
    <p:sldMasterId id="2147483744" r:id="rId21"/>
    <p:sldMasterId id="2147483748" r:id="rId22"/>
    <p:sldMasterId id="2147483760" r:id="rId23"/>
  </p:sldMasterIdLst>
  <p:notesMasterIdLst>
    <p:notesMasterId r:id="rId63"/>
  </p:notesMasterIdLst>
  <p:handoutMasterIdLst>
    <p:handoutMasterId r:id="rId64"/>
  </p:handoutMasterIdLst>
  <p:sldIdLst>
    <p:sldId id="455" r:id="rId24"/>
    <p:sldId id="471" r:id="rId25"/>
    <p:sldId id="351" r:id="rId26"/>
    <p:sldId id="472" r:id="rId27"/>
    <p:sldId id="473" r:id="rId28"/>
    <p:sldId id="257" r:id="rId29"/>
    <p:sldId id="480" r:id="rId30"/>
    <p:sldId id="280" r:id="rId31"/>
    <p:sldId id="281" r:id="rId32"/>
    <p:sldId id="477" r:id="rId33"/>
    <p:sldId id="478" r:id="rId34"/>
    <p:sldId id="262" r:id="rId35"/>
    <p:sldId id="274" r:id="rId36"/>
    <p:sldId id="319" r:id="rId37"/>
    <p:sldId id="284" r:id="rId38"/>
    <p:sldId id="264" r:id="rId39"/>
    <p:sldId id="476" r:id="rId40"/>
    <p:sldId id="318" r:id="rId41"/>
    <p:sldId id="263" r:id="rId42"/>
    <p:sldId id="322" r:id="rId43"/>
    <p:sldId id="283" r:id="rId44"/>
    <p:sldId id="323" r:id="rId45"/>
    <p:sldId id="324" r:id="rId46"/>
    <p:sldId id="276" r:id="rId47"/>
    <p:sldId id="279" r:id="rId48"/>
    <p:sldId id="314" r:id="rId49"/>
    <p:sldId id="288" r:id="rId50"/>
    <p:sldId id="317" r:id="rId51"/>
    <p:sldId id="312" r:id="rId52"/>
    <p:sldId id="320" r:id="rId53"/>
    <p:sldId id="482" r:id="rId54"/>
    <p:sldId id="277" r:id="rId55"/>
    <p:sldId id="285" r:id="rId56"/>
    <p:sldId id="278" r:id="rId57"/>
    <p:sldId id="481" r:id="rId58"/>
    <p:sldId id="469" r:id="rId59"/>
    <p:sldId id="474" r:id="rId60"/>
    <p:sldId id="479" r:id="rId61"/>
    <p:sldId id="286" r:id="rId6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ily Williams" initials="EW" lastIdx="1" clrIdx="0">
    <p:extLst>
      <p:ext uri="{19B8F6BF-5375-455C-9EA6-DF929625EA0E}">
        <p15:presenceInfo xmlns:p15="http://schemas.microsoft.com/office/powerpoint/2012/main" userId="S::e.williams@uwtsd.ac.uk::fc1219c3-c5f8-4252-ae3c-11cabf70f03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0F130B-1A7F-4685-BF80-6134E49F61AB}" v="21" dt="2023-02-23T14:10:13.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184" autoAdjust="0"/>
  </p:normalViewPr>
  <p:slideViewPr>
    <p:cSldViewPr>
      <p:cViewPr varScale="1">
        <p:scale>
          <a:sx n="87" d="100"/>
          <a:sy n="87" d="100"/>
        </p:scale>
        <p:origin x="1332" y="78"/>
      </p:cViewPr>
      <p:guideLst>
        <p:guide orient="horz" pos="2160"/>
        <p:guide pos="2880"/>
      </p:guideLst>
    </p:cSldViewPr>
  </p:slideViewPr>
  <p:notesTextViewPr>
    <p:cViewPr>
      <p:scale>
        <a:sx n="1" d="1"/>
        <a:sy n="1" d="1"/>
      </p:scale>
      <p:origin x="0" y="0"/>
    </p:cViewPr>
  </p:notesTextViewPr>
  <p:sorterViewPr>
    <p:cViewPr>
      <p:scale>
        <a:sx n="56" d="100"/>
        <a:sy n="56" d="100"/>
      </p:scale>
      <p:origin x="0" y="-176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notesMaster" Target="notesMasters/notesMaster1.xml"/><Relationship Id="rId68"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handoutMaster" Target="handoutMasters/handoutMaster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43C3FF-8EE6-4967-A556-FCE375EF06E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EB3040EB-6458-4B3A-9A1A-FA6224F9DC5C}">
      <dgm:prSet/>
      <dgm:spPr/>
      <dgm:t>
        <a:bodyPr/>
        <a:lstStyle/>
        <a:p>
          <a:r>
            <a:rPr lang="en-GB"/>
            <a:t>To understand what is recruitment</a:t>
          </a:r>
          <a:endParaRPr lang="en-US"/>
        </a:p>
      </dgm:t>
    </dgm:pt>
    <dgm:pt modelId="{1A3818C5-FC9B-4280-BA0E-0930106E5DD0}" type="parTrans" cxnId="{0D3CBE4F-BEAA-4562-882A-90EAF0E848A8}">
      <dgm:prSet/>
      <dgm:spPr/>
      <dgm:t>
        <a:bodyPr/>
        <a:lstStyle/>
        <a:p>
          <a:endParaRPr lang="en-US"/>
        </a:p>
      </dgm:t>
    </dgm:pt>
    <dgm:pt modelId="{570E0EF7-058C-416D-BB9E-3E54AE716A62}" type="sibTrans" cxnId="{0D3CBE4F-BEAA-4562-882A-90EAF0E848A8}">
      <dgm:prSet/>
      <dgm:spPr/>
      <dgm:t>
        <a:bodyPr/>
        <a:lstStyle/>
        <a:p>
          <a:endParaRPr lang="en-US"/>
        </a:p>
      </dgm:t>
    </dgm:pt>
    <dgm:pt modelId="{37E3EE4A-EFEF-4331-B694-CB6F1058EF4D}">
      <dgm:prSet/>
      <dgm:spPr/>
      <dgm:t>
        <a:bodyPr/>
        <a:lstStyle/>
        <a:p>
          <a:r>
            <a:rPr lang="en-GB"/>
            <a:t>Stages of recruitment</a:t>
          </a:r>
          <a:endParaRPr lang="en-US"/>
        </a:p>
      </dgm:t>
    </dgm:pt>
    <dgm:pt modelId="{ED626BEF-67D0-4D9C-9545-23580E1870F9}" type="parTrans" cxnId="{61F4EF4C-7B2E-4FE9-ACAD-7D6C02D7B126}">
      <dgm:prSet/>
      <dgm:spPr/>
      <dgm:t>
        <a:bodyPr/>
        <a:lstStyle/>
        <a:p>
          <a:endParaRPr lang="en-US"/>
        </a:p>
      </dgm:t>
    </dgm:pt>
    <dgm:pt modelId="{6B520E7F-7F42-4BA3-87F5-460D37884133}" type="sibTrans" cxnId="{61F4EF4C-7B2E-4FE9-ACAD-7D6C02D7B126}">
      <dgm:prSet/>
      <dgm:spPr/>
      <dgm:t>
        <a:bodyPr/>
        <a:lstStyle/>
        <a:p>
          <a:endParaRPr lang="en-US"/>
        </a:p>
      </dgm:t>
    </dgm:pt>
    <dgm:pt modelId="{80EE4565-EFD4-4CFC-9E89-BAFC4657E917}">
      <dgm:prSet/>
      <dgm:spPr/>
      <dgm:t>
        <a:bodyPr/>
        <a:lstStyle/>
        <a:p>
          <a:r>
            <a:rPr lang="en-GB"/>
            <a:t>How we recruit</a:t>
          </a:r>
          <a:endParaRPr lang="en-US"/>
        </a:p>
      </dgm:t>
    </dgm:pt>
    <dgm:pt modelId="{986A45B4-B9CD-4DBF-AEA7-B013AF933275}" type="parTrans" cxnId="{06CF220E-1C21-472C-B88B-F3B8912FFE0D}">
      <dgm:prSet/>
      <dgm:spPr/>
      <dgm:t>
        <a:bodyPr/>
        <a:lstStyle/>
        <a:p>
          <a:endParaRPr lang="en-US"/>
        </a:p>
      </dgm:t>
    </dgm:pt>
    <dgm:pt modelId="{44F4D7B3-23E0-4797-A6C4-193B47D03E6D}" type="sibTrans" cxnId="{06CF220E-1C21-472C-B88B-F3B8912FFE0D}">
      <dgm:prSet/>
      <dgm:spPr/>
      <dgm:t>
        <a:bodyPr/>
        <a:lstStyle/>
        <a:p>
          <a:endParaRPr lang="en-US"/>
        </a:p>
      </dgm:t>
    </dgm:pt>
    <dgm:pt modelId="{22AE2B6A-A761-4C72-B1F2-4A64A3151D77}">
      <dgm:prSet/>
      <dgm:spPr/>
      <dgm:t>
        <a:bodyPr/>
        <a:lstStyle/>
        <a:p>
          <a:r>
            <a:rPr lang="en-GB"/>
            <a:t>Selection Process</a:t>
          </a:r>
          <a:endParaRPr lang="en-US"/>
        </a:p>
      </dgm:t>
    </dgm:pt>
    <dgm:pt modelId="{E266D25E-B6F5-4F0D-8064-33337A3F0095}" type="parTrans" cxnId="{56413C6F-FDF6-4148-B9FA-630C535F560F}">
      <dgm:prSet/>
      <dgm:spPr/>
      <dgm:t>
        <a:bodyPr/>
        <a:lstStyle/>
        <a:p>
          <a:endParaRPr lang="en-US"/>
        </a:p>
      </dgm:t>
    </dgm:pt>
    <dgm:pt modelId="{91F3EA5D-9461-4308-8C9A-06AFDFDDAD93}" type="sibTrans" cxnId="{56413C6F-FDF6-4148-B9FA-630C535F560F}">
      <dgm:prSet/>
      <dgm:spPr/>
      <dgm:t>
        <a:bodyPr/>
        <a:lstStyle/>
        <a:p>
          <a:endParaRPr lang="en-US"/>
        </a:p>
      </dgm:t>
    </dgm:pt>
    <dgm:pt modelId="{D306E9BE-0EA1-401C-9BCB-AB1598F4893E}" type="pres">
      <dgm:prSet presAssocID="{6A43C3FF-8EE6-4967-A556-FCE375EF06EB}" presName="matrix" presStyleCnt="0">
        <dgm:presLayoutVars>
          <dgm:chMax val="1"/>
          <dgm:dir/>
          <dgm:resizeHandles val="exact"/>
        </dgm:presLayoutVars>
      </dgm:prSet>
      <dgm:spPr/>
    </dgm:pt>
    <dgm:pt modelId="{F84FAD2A-5912-4919-8AB5-7BCCE0E1039C}" type="pres">
      <dgm:prSet presAssocID="{6A43C3FF-8EE6-4967-A556-FCE375EF06EB}" presName="diamond" presStyleLbl="bgShp" presStyleIdx="0" presStyleCnt="1"/>
      <dgm:spPr/>
    </dgm:pt>
    <dgm:pt modelId="{D31CD083-FFD1-41DC-A855-C6DD7DDF8547}" type="pres">
      <dgm:prSet presAssocID="{6A43C3FF-8EE6-4967-A556-FCE375EF06EB}" presName="quad1" presStyleLbl="node1" presStyleIdx="0" presStyleCnt="4">
        <dgm:presLayoutVars>
          <dgm:chMax val="0"/>
          <dgm:chPref val="0"/>
          <dgm:bulletEnabled val="1"/>
        </dgm:presLayoutVars>
      </dgm:prSet>
      <dgm:spPr/>
    </dgm:pt>
    <dgm:pt modelId="{65352CC7-7B1B-421B-9D11-47CAC8FC93D9}" type="pres">
      <dgm:prSet presAssocID="{6A43C3FF-8EE6-4967-A556-FCE375EF06EB}" presName="quad2" presStyleLbl="node1" presStyleIdx="1" presStyleCnt="4">
        <dgm:presLayoutVars>
          <dgm:chMax val="0"/>
          <dgm:chPref val="0"/>
          <dgm:bulletEnabled val="1"/>
        </dgm:presLayoutVars>
      </dgm:prSet>
      <dgm:spPr/>
    </dgm:pt>
    <dgm:pt modelId="{B007A4DF-21BD-4CA3-951B-04D2647B426C}" type="pres">
      <dgm:prSet presAssocID="{6A43C3FF-8EE6-4967-A556-FCE375EF06EB}" presName="quad3" presStyleLbl="node1" presStyleIdx="2" presStyleCnt="4">
        <dgm:presLayoutVars>
          <dgm:chMax val="0"/>
          <dgm:chPref val="0"/>
          <dgm:bulletEnabled val="1"/>
        </dgm:presLayoutVars>
      </dgm:prSet>
      <dgm:spPr/>
    </dgm:pt>
    <dgm:pt modelId="{38478779-236F-494D-A4E3-FFD47D8F26A3}" type="pres">
      <dgm:prSet presAssocID="{6A43C3FF-8EE6-4967-A556-FCE375EF06EB}" presName="quad4" presStyleLbl="node1" presStyleIdx="3" presStyleCnt="4">
        <dgm:presLayoutVars>
          <dgm:chMax val="0"/>
          <dgm:chPref val="0"/>
          <dgm:bulletEnabled val="1"/>
        </dgm:presLayoutVars>
      </dgm:prSet>
      <dgm:spPr/>
    </dgm:pt>
  </dgm:ptLst>
  <dgm:cxnLst>
    <dgm:cxn modelId="{06CF220E-1C21-472C-B88B-F3B8912FFE0D}" srcId="{6A43C3FF-8EE6-4967-A556-FCE375EF06EB}" destId="{80EE4565-EFD4-4CFC-9E89-BAFC4657E917}" srcOrd="2" destOrd="0" parTransId="{986A45B4-B9CD-4DBF-AEA7-B013AF933275}" sibTransId="{44F4D7B3-23E0-4797-A6C4-193B47D03E6D}"/>
    <dgm:cxn modelId="{BF2C8F11-CDCD-41A9-9EC2-5A616E70843C}" type="presOf" srcId="{37E3EE4A-EFEF-4331-B694-CB6F1058EF4D}" destId="{65352CC7-7B1B-421B-9D11-47CAC8FC93D9}" srcOrd="0" destOrd="0" presId="urn:microsoft.com/office/officeart/2005/8/layout/matrix3"/>
    <dgm:cxn modelId="{61F4EF4C-7B2E-4FE9-ACAD-7D6C02D7B126}" srcId="{6A43C3FF-8EE6-4967-A556-FCE375EF06EB}" destId="{37E3EE4A-EFEF-4331-B694-CB6F1058EF4D}" srcOrd="1" destOrd="0" parTransId="{ED626BEF-67D0-4D9C-9545-23580E1870F9}" sibTransId="{6B520E7F-7F42-4BA3-87F5-460D37884133}"/>
    <dgm:cxn modelId="{A2E3454E-5DC9-4278-A092-A8501AA74C22}" type="presOf" srcId="{80EE4565-EFD4-4CFC-9E89-BAFC4657E917}" destId="{B007A4DF-21BD-4CA3-951B-04D2647B426C}" srcOrd="0" destOrd="0" presId="urn:microsoft.com/office/officeart/2005/8/layout/matrix3"/>
    <dgm:cxn modelId="{56413C6F-FDF6-4148-B9FA-630C535F560F}" srcId="{6A43C3FF-8EE6-4967-A556-FCE375EF06EB}" destId="{22AE2B6A-A761-4C72-B1F2-4A64A3151D77}" srcOrd="3" destOrd="0" parTransId="{E266D25E-B6F5-4F0D-8064-33337A3F0095}" sibTransId="{91F3EA5D-9461-4308-8C9A-06AFDFDDAD93}"/>
    <dgm:cxn modelId="{0D3CBE4F-BEAA-4562-882A-90EAF0E848A8}" srcId="{6A43C3FF-8EE6-4967-A556-FCE375EF06EB}" destId="{EB3040EB-6458-4B3A-9A1A-FA6224F9DC5C}" srcOrd="0" destOrd="0" parTransId="{1A3818C5-FC9B-4280-BA0E-0930106E5DD0}" sibTransId="{570E0EF7-058C-416D-BB9E-3E54AE716A62}"/>
    <dgm:cxn modelId="{49213E52-366D-4234-88B1-ED92C66BB25D}" type="presOf" srcId="{22AE2B6A-A761-4C72-B1F2-4A64A3151D77}" destId="{38478779-236F-494D-A4E3-FFD47D8F26A3}" srcOrd="0" destOrd="0" presId="urn:microsoft.com/office/officeart/2005/8/layout/matrix3"/>
    <dgm:cxn modelId="{98C706C9-D9C9-4653-A7B4-9B21CAB958BA}" type="presOf" srcId="{EB3040EB-6458-4B3A-9A1A-FA6224F9DC5C}" destId="{D31CD083-FFD1-41DC-A855-C6DD7DDF8547}" srcOrd="0" destOrd="0" presId="urn:microsoft.com/office/officeart/2005/8/layout/matrix3"/>
    <dgm:cxn modelId="{A6AB57DF-3102-4293-AA3D-1544D5E609C1}" type="presOf" srcId="{6A43C3FF-8EE6-4967-A556-FCE375EF06EB}" destId="{D306E9BE-0EA1-401C-9BCB-AB1598F4893E}" srcOrd="0" destOrd="0" presId="urn:microsoft.com/office/officeart/2005/8/layout/matrix3"/>
    <dgm:cxn modelId="{1E8CA1FE-1794-45E2-93E6-CADC90C199CB}" type="presParOf" srcId="{D306E9BE-0EA1-401C-9BCB-AB1598F4893E}" destId="{F84FAD2A-5912-4919-8AB5-7BCCE0E1039C}" srcOrd="0" destOrd="0" presId="urn:microsoft.com/office/officeart/2005/8/layout/matrix3"/>
    <dgm:cxn modelId="{ED3F393A-02DA-498C-8272-14C2D7B7830F}" type="presParOf" srcId="{D306E9BE-0EA1-401C-9BCB-AB1598F4893E}" destId="{D31CD083-FFD1-41DC-A855-C6DD7DDF8547}" srcOrd="1" destOrd="0" presId="urn:microsoft.com/office/officeart/2005/8/layout/matrix3"/>
    <dgm:cxn modelId="{88822342-1764-492C-A5D6-2769DF77A7DA}" type="presParOf" srcId="{D306E9BE-0EA1-401C-9BCB-AB1598F4893E}" destId="{65352CC7-7B1B-421B-9D11-47CAC8FC93D9}" srcOrd="2" destOrd="0" presId="urn:microsoft.com/office/officeart/2005/8/layout/matrix3"/>
    <dgm:cxn modelId="{4E5ABCAC-0E3A-4BFF-A91E-7F38DB7ECA24}" type="presParOf" srcId="{D306E9BE-0EA1-401C-9BCB-AB1598F4893E}" destId="{B007A4DF-21BD-4CA3-951B-04D2647B426C}" srcOrd="3" destOrd="0" presId="urn:microsoft.com/office/officeart/2005/8/layout/matrix3"/>
    <dgm:cxn modelId="{3A0E76CC-1752-461A-8B2F-7D28518356DF}" type="presParOf" srcId="{D306E9BE-0EA1-401C-9BCB-AB1598F4893E}" destId="{38478779-236F-494D-A4E3-FFD47D8F26A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AD2A-5912-4919-8AB5-7BCCE0E1039C}">
      <dsp:nvSpPr>
        <dsp:cNvPr id="0" name=""/>
        <dsp:cNvSpPr/>
      </dsp:nvSpPr>
      <dsp:spPr>
        <a:xfrm>
          <a:off x="0" y="357758"/>
          <a:ext cx="4697730" cy="469773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CD083-FFD1-41DC-A855-C6DD7DDF8547}">
      <dsp:nvSpPr>
        <dsp:cNvPr id="0" name=""/>
        <dsp:cNvSpPr/>
      </dsp:nvSpPr>
      <dsp:spPr>
        <a:xfrm>
          <a:off x="446284" y="804043"/>
          <a:ext cx="1832114" cy="183211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 understand what is recruitment</a:t>
          </a:r>
          <a:endParaRPr lang="en-US" sz="2300" kern="1200"/>
        </a:p>
      </dsp:txBody>
      <dsp:txXfrm>
        <a:off x="535720" y="893479"/>
        <a:ext cx="1653242" cy="1653242"/>
      </dsp:txXfrm>
    </dsp:sp>
    <dsp:sp modelId="{65352CC7-7B1B-421B-9D11-47CAC8FC93D9}">
      <dsp:nvSpPr>
        <dsp:cNvPr id="0" name=""/>
        <dsp:cNvSpPr/>
      </dsp:nvSpPr>
      <dsp:spPr>
        <a:xfrm>
          <a:off x="2419330" y="804043"/>
          <a:ext cx="1832114" cy="18321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Stages of recruitment</a:t>
          </a:r>
          <a:endParaRPr lang="en-US" sz="2300" kern="1200"/>
        </a:p>
      </dsp:txBody>
      <dsp:txXfrm>
        <a:off x="2508766" y="893479"/>
        <a:ext cx="1653242" cy="1653242"/>
      </dsp:txXfrm>
    </dsp:sp>
    <dsp:sp modelId="{B007A4DF-21BD-4CA3-951B-04D2647B426C}">
      <dsp:nvSpPr>
        <dsp:cNvPr id="0" name=""/>
        <dsp:cNvSpPr/>
      </dsp:nvSpPr>
      <dsp:spPr>
        <a:xfrm>
          <a:off x="446284" y="2777089"/>
          <a:ext cx="1832114" cy="183211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How we recruit</a:t>
          </a:r>
          <a:endParaRPr lang="en-US" sz="2300" kern="1200"/>
        </a:p>
      </dsp:txBody>
      <dsp:txXfrm>
        <a:off x="535720" y="2866525"/>
        <a:ext cx="1653242" cy="1653242"/>
      </dsp:txXfrm>
    </dsp:sp>
    <dsp:sp modelId="{38478779-236F-494D-A4E3-FFD47D8F26A3}">
      <dsp:nvSpPr>
        <dsp:cNvPr id="0" name=""/>
        <dsp:cNvSpPr/>
      </dsp:nvSpPr>
      <dsp:spPr>
        <a:xfrm>
          <a:off x="2419330" y="2777089"/>
          <a:ext cx="1832114" cy="18321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Selection Process</a:t>
          </a:r>
          <a:endParaRPr lang="en-US" sz="2300" kern="1200"/>
        </a:p>
      </dsp:txBody>
      <dsp:txXfrm>
        <a:off x="2508766" y="2866525"/>
        <a:ext cx="1653242" cy="165324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08/04/2024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8BB3D2-57DA-4CB3-826C-3C47F9D3AB1D}" type="datetimeFigureOut">
              <a:rPr lang="en-GB" smtClean="0"/>
              <a:t>08/04/2024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829D03-4EFF-4A4A-B663-173065EF01C9}" type="slidenum">
              <a:rPr lang="en-GB" smtClean="0"/>
              <a:t>‹#›</a:t>
            </a:fld>
            <a:endParaRPr lang="en-GB"/>
          </a:p>
        </p:txBody>
      </p:sp>
    </p:spTree>
    <p:extLst>
      <p:ext uri="{BB962C8B-B14F-4D97-AF65-F5344CB8AC3E}">
        <p14:creationId xmlns:p14="http://schemas.microsoft.com/office/powerpoint/2010/main" val="3534172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sxjgL64cz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rmagazine.co.uk/content/news/businesses-judged-by-poor-recruitment-processe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uwtsd.ac.uk/career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rmagazine.co.uk/content/news/coronavirus-pandemic-widens-uk-skills-gap"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cipd.co.uk/Images/workforce-planning-guide_tcm18-42735.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businessinsider.com/abercrombie-and-fitch-worst-controversies-2013-8?r=US&amp;IR=T#abercrombie-doesnt-sell-clothes-for-large-women-1"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is an area that everyone guesses HR does. Lots of people think this is all we do!</a:t>
            </a:r>
          </a:p>
          <a:p>
            <a:endParaRPr lang="en-GB" dirty="0"/>
          </a:p>
          <a:p>
            <a:r>
              <a:rPr lang="en-GB" dirty="0"/>
              <a:t>Two key words you may things you may hear. </a:t>
            </a:r>
          </a:p>
          <a:p>
            <a:endParaRPr lang="en-GB" dirty="0"/>
          </a:p>
          <a:p>
            <a:r>
              <a:rPr lang="en-GB" dirty="0"/>
              <a:t>Recruitment &amp; Selection and they are different.</a:t>
            </a:r>
          </a:p>
          <a:p>
            <a:endParaRPr lang="en-GB" dirty="0"/>
          </a:p>
          <a:p>
            <a:r>
              <a:rPr lang="en-GB" dirty="0"/>
              <a:t>How we attract, recruit and select the right talent. 3 areas could be combined into the employee lifecycle.</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2319118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understand about recruitment?</a:t>
            </a:r>
          </a:p>
          <a:p>
            <a:endParaRPr lang="en-GB" dirty="0"/>
          </a:p>
          <a:p>
            <a:r>
              <a:rPr lang="en-GB" dirty="0"/>
              <a:t>Read slide</a:t>
            </a:r>
          </a:p>
          <a:p>
            <a:endParaRPr lang="en-GB" dirty="0"/>
          </a:p>
          <a:p>
            <a:r>
              <a:rPr lang="en-GB" dirty="0"/>
              <a:t>It’s not just the HR managers job to see people succeed. It’s down to the line manager to support. HR Manger is going to be in charge of the process. Think about recruitment, The HR manager might do the majority of it, but during the interview stage, the manager may see something in the person and say to the HR manager that this is the right person for the job. They might see how they will fit into the team and the dynamics. Think about the day to day job, and the dynamic of the team, will the fit the role?</a:t>
            </a:r>
          </a:p>
          <a:p>
            <a:endParaRPr lang="en-GB" dirty="0"/>
          </a:p>
          <a:p>
            <a:r>
              <a:rPr lang="en-GB" dirty="0"/>
              <a:t>This is where recruitment and selection starts to differ. </a:t>
            </a:r>
          </a:p>
          <a:p>
            <a:endParaRPr lang="en-GB" dirty="0"/>
          </a:p>
          <a:p>
            <a:r>
              <a:rPr lang="en-GB" dirty="0"/>
              <a:t>Recruitment is the process leading up to the interview stage. Selection is actually choosing the right candidate. </a:t>
            </a:r>
          </a:p>
          <a:p>
            <a:endParaRPr lang="en-GB" dirty="0"/>
          </a:p>
          <a:p>
            <a:r>
              <a:rPr lang="en-GB" dirty="0"/>
              <a:t>It will of course vary from company to company the level you are recruiting for. There will be different strategies for managers, supervisors and so on. We need to understand the role we are recruiting for, what is and do we need it? </a:t>
            </a:r>
          </a:p>
          <a:p>
            <a:endParaRPr lang="en-GB" dirty="0"/>
          </a:p>
          <a:p>
            <a:r>
              <a:rPr lang="en-GB" dirty="0"/>
              <a:t>Read slide and discuss the attraction/recruitment process and the beginning stages.</a:t>
            </a:r>
          </a:p>
          <a:p>
            <a:endParaRPr lang="en-GB" dirty="0"/>
          </a:p>
          <a:p>
            <a:r>
              <a:rPr lang="en-GB" dirty="0"/>
              <a:t>WE also do job analysis which is reviewed frequently. HR will review job roles frequently. What companies may have hired pre pandemic, will be different post pandemic. Are the person trained in the skill set we need? Purpose, duties, roles and how they fit into the organisation and check that the business still need that role. Think about the potential restructure due to Covid. What missing now were back open? Staycation boom – how has this affected the staffing role? What about the figures?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2968433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1027741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85C645A-72BA-40D2-9197-EF771F2FA1D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25825F1-6DBA-4B08-808D-4F64760EE5A2}"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6387" name="Slide Image Placeholder 1">
            <a:extLst>
              <a:ext uri="{FF2B5EF4-FFF2-40B4-BE49-F238E27FC236}">
                <a16:creationId xmlns:a16="http://schemas.microsoft.com/office/drawing/2014/main" id="{E68BA324-64A0-4F86-8CE2-FF1D05861183}"/>
              </a:ext>
            </a:extLst>
          </p:cNvPr>
          <p:cNvSpPr>
            <a:spLocks noGrp="1" noRot="1" noChangeAspect="1" noChangeArrowheads="1" noTextEdit="1"/>
          </p:cNvSpPr>
          <p:nvPr>
            <p:ph type="sldImg"/>
          </p:nvPr>
        </p:nvSpPr>
        <p:spPr>
          <a:ln/>
        </p:spPr>
      </p:sp>
      <p:sp>
        <p:nvSpPr>
          <p:cNvPr id="16388" name="Notes Placeholder 2">
            <a:extLst>
              <a:ext uri="{FF2B5EF4-FFF2-40B4-BE49-F238E27FC236}">
                <a16:creationId xmlns:a16="http://schemas.microsoft.com/office/drawing/2014/main" id="{44AC5E3B-DE73-42FB-871E-9B51822C8AE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indent="0">
              <a:buNone/>
            </a:pPr>
            <a:endParaRPr lang="en-GB" b="1" i="0" u="sng" dirty="0">
              <a:solidFill>
                <a:srgbClr val="5C534A"/>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Hopefully you are all familiar with a job description and this will have come from the analysis stage. Detailing what that job entails. These need to be updated every six months or so. A lot of contracts will have hygiene standards and protocols written into them or obligations and mandatory training. Most job descriptions will also say something along the lines of ‘or any other duties as the mangers requests’. No job description has all if </a:t>
            </a:r>
            <a:r>
              <a:rPr lang="en-GB" dirty="0" err="1"/>
              <a:t>th</a:t>
            </a:r>
            <a:r>
              <a:rPr lang="en-GB" dirty="0"/>
              <a:t> job roles written into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Anyone heard someone else say ‘that’s not my job description’ – This is a difficult one. If you're being asked to do something that is part of the ‘any other duties as required’ then you will be required to do it. However, if there are instances or requests that make you feel uncomfortable, it’s about how you phrase it. </a:t>
            </a:r>
          </a:p>
          <a:p>
            <a:pPr algn="l"/>
            <a:endParaRPr lang="en-GB" i="0" dirty="0">
              <a:solidFill>
                <a:srgbClr val="58595B"/>
              </a:solidFill>
              <a:effectLst/>
              <a:latin typeface="Open Sans"/>
            </a:endParaRPr>
          </a:p>
          <a:p>
            <a:pPr algn="l"/>
            <a:r>
              <a:rPr lang="en-GB" i="0" dirty="0">
                <a:solidFill>
                  <a:srgbClr val="58595B"/>
                </a:solidFill>
                <a:effectLst/>
                <a:latin typeface="Open Sans"/>
              </a:rPr>
              <a:t>Other things you may consider a specifics. Qualifications, a language. This is if you are looking from something specific from a candidate.</a:t>
            </a:r>
          </a:p>
          <a:p>
            <a:pPr algn="l"/>
            <a:endParaRPr lang="en-GB" i="0" dirty="0">
              <a:solidFill>
                <a:srgbClr val="58595B"/>
              </a:solidFill>
              <a:effectLst/>
              <a:latin typeface="Open Sans"/>
            </a:endParaRPr>
          </a:p>
          <a:p>
            <a:pPr algn="l"/>
            <a:r>
              <a:rPr lang="en-GB" i="0" dirty="0">
                <a:solidFill>
                  <a:srgbClr val="58595B"/>
                </a:solidFill>
                <a:effectLst/>
                <a:latin typeface="Open Sans"/>
              </a:rPr>
              <a:t>WE must not use biased wording. Anyone know what that means? </a:t>
            </a:r>
          </a:p>
          <a:p>
            <a:pPr algn="l"/>
            <a:r>
              <a:rPr lang="en-GB" i="0" dirty="0">
                <a:solidFill>
                  <a:srgbClr val="58595B"/>
                </a:solidFill>
                <a:effectLst/>
                <a:latin typeface="Open Sans"/>
              </a:rPr>
              <a:t>Not allowed to use male/female. Potential discrimination. Age another. Certain characteristics can sometimes be allowed. Care homes, females member  and explanation as to why that’s the case. </a:t>
            </a:r>
          </a:p>
          <a:p>
            <a:pPr algn="l"/>
            <a:endParaRPr lang="en-GB" i="0" dirty="0">
              <a:solidFill>
                <a:srgbClr val="58595B"/>
              </a:solidFill>
              <a:effectLst/>
              <a:latin typeface="Open Sans"/>
            </a:endParaRPr>
          </a:p>
          <a:p>
            <a:pPr marL="0" indent="0">
              <a:buNone/>
            </a:pPr>
            <a:endParaRPr lang="en-GB" b="1" i="0" u="sng" dirty="0">
              <a:solidFill>
                <a:srgbClr val="5C534A"/>
              </a:solidFill>
              <a:effectLst/>
            </a:endParaRPr>
          </a:p>
          <a:p>
            <a:pPr marL="0" indent="0">
              <a:buNone/>
            </a:pPr>
            <a:r>
              <a:rPr lang="en-GB" b="1" i="0" u="sng" dirty="0">
                <a:solidFill>
                  <a:srgbClr val="5C534A"/>
                </a:solidFill>
                <a:effectLst/>
              </a:rPr>
              <a:t>Job description and Person specification</a:t>
            </a:r>
          </a:p>
          <a:p>
            <a:pPr algn="l"/>
            <a:r>
              <a:rPr lang="en-GB" i="0" dirty="0">
                <a:solidFill>
                  <a:srgbClr val="58595B"/>
                </a:solidFill>
                <a:effectLst/>
              </a:rPr>
              <a:t>The job description explains to potential candidates the detailed job requirements such as responsibilities and objectives of the role. It helps the recruitment process by providing a clear overview of the role for all involved. It can also provide clarity during induction and later, on performance and objectives.</a:t>
            </a:r>
          </a:p>
          <a:p>
            <a:pPr eaLnBrk="1" hangingPunct="1">
              <a:spcBef>
                <a:spcPct val="0"/>
              </a:spcBef>
            </a:pPr>
            <a:endParaRPr lang="en-GB" altLang="en-US" dirty="0"/>
          </a:p>
        </p:txBody>
      </p:sp>
      <p:sp>
        <p:nvSpPr>
          <p:cNvPr id="16389" name="Slide Number Placeholder 3">
            <a:extLst>
              <a:ext uri="{FF2B5EF4-FFF2-40B4-BE49-F238E27FC236}">
                <a16:creationId xmlns:a16="http://schemas.microsoft.com/office/drawing/2014/main" id="{A7410226-73AE-4748-B6E2-AD45311CBE0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58EF37E4-8A2C-461D-9107-E24A623D9B4D}"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solidFill>
                  <a:srgbClr val="58595B"/>
                </a:solidFill>
                <a:effectLst/>
              </a:rPr>
              <a:t>The person specification states the essential criteria for selection. The characteristics must be clear, demonstrable and </a:t>
            </a:r>
            <a:r>
              <a:rPr lang="en-GB" dirty="0">
                <a:solidFill>
                  <a:srgbClr val="58595B"/>
                </a:solidFill>
              </a:rPr>
              <a:t>avoid bias in </a:t>
            </a:r>
            <a:r>
              <a:rPr lang="en-GB" i="0" dirty="0">
                <a:solidFill>
                  <a:srgbClr val="58595B"/>
                </a:solidFill>
                <a:effectLst/>
              </a:rPr>
              <a:t>wording.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solidFill>
                <a:srgbClr val="58595B"/>
              </a:solidFill>
              <a:effectLst/>
            </a:endParaRPr>
          </a:p>
          <a:p>
            <a:pPr marL="273050" fontAlgn="t"/>
            <a:r>
              <a:rPr lang="en-US" altLang="en-US" b="1" dirty="0"/>
              <a:t>Highlights the ideal candidate for vacancy.</a:t>
            </a:r>
          </a:p>
          <a:p>
            <a:pPr marL="273050" fontAlgn="t"/>
            <a:endParaRPr lang="en-US" altLang="en-US" b="1" dirty="0"/>
          </a:p>
          <a:p>
            <a:pPr marL="273050" fontAlgn="t"/>
            <a:r>
              <a:rPr lang="en-US" altLang="en-US" b="1" dirty="0"/>
              <a:t>Includes: </a:t>
            </a:r>
            <a:endParaRPr lang="en-US" altLang="en-US" dirty="0"/>
          </a:p>
          <a:p>
            <a:pPr marL="273050" fontAlgn="t"/>
            <a:r>
              <a:rPr lang="en-US" altLang="en-US" dirty="0"/>
              <a:t>Qualifications Needed/Desired</a:t>
            </a:r>
          </a:p>
          <a:p>
            <a:pPr marL="273050" fontAlgn="t"/>
            <a:r>
              <a:rPr lang="en-US" altLang="en-US" dirty="0"/>
              <a:t>Previous Experience</a:t>
            </a:r>
          </a:p>
          <a:p>
            <a:pPr marL="273050" fontAlgn="t"/>
            <a:r>
              <a:rPr lang="en-US" altLang="en-US" dirty="0"/>
              <a:t>Special Skills (foreign language. etc.)</a:t>
            </a:r>
          </a:p>
          <a:p>
            <a:pPr marL="273050" fontAlgn="t"/>
            <a:r>
              <a:rPr lang="en-US" altLang="en-US" dirty="0"/>
              <a:t>Personality/</a:t>
            </a:r>
            <a:r>
              <a:rPr lang="en-US" altLang="en-US" dirty="0" err="1"/>
              <a:t>Behaviours</a:t>
            </a:r>
            <a:r>
              <a:rPr lang="en-US" altLang="en-US" dirty="0"/>
              <a:t> Needed  (e.g. Good phone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solidFill>
                <a:srgbClr val="58595B"/>
              </a:solidFill>
              <a:effectLst/>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11</a:t>
            </a:fld>
            <a:endParaRPr lang="en-GB"/>
          </a:p>
        </p:txBody>
      </p:sp>
    </p:spTree>
    <p:extLst>
      <p:ext uri="{BB962C8B-B14F-4D97-AF65-F5344CB8AC3E}">
        <p14:creationId xmlns:p14="http://schemas.microsoft.com/office/powerpoint/2010/main" val="805528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tools do we use to actually recruit?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10755857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master recruiting | Mads </a:t>
            </a:r>
            <a:r>
              <a:rPr lang="en-GB" dirty="0" err="1">
                <a:hlinkClick r:id="rId3"/>
              </a:rPr>
              <a:t>Faurholt</a:t>
            </a:r>
            <a:r>
              <a:rPr lang="en-GB" dirty="0">
                <a:hlinkClick r:id="rId3"/>
              </a:rPr>
              <a:t>-Jorgensen | </a:t>
            </a:r>
            <a:r>
              <a:rPr lang="en-GB" dirty="0" err="1">
                <a:hlinkClick r:id="rId3"/>
              </a:rPr>
              <a:t>TEDxWarwick</a:t>
            </a:r>
            <a:r>
              <a:rPr lang="en-GB" dirty="0">
                <a:hlinkClick r:id="rId3"/>
              </a:rPr>
              <a:t> – YouTube</a:t>
            </a:r>
            <a:endParaRPr lang="en-GB" dirty="0"/>
          </a:p>
          <a:p>
            <a:endParaRPr lang="en-GB" dirty="0"/>
          </a:p>
          <a:p>
            <a:r>
              <a:rPr lang="en-GB" dirty="0"/>
              <a:t>Social media growing platform</a:t>
            </a:r>
          </a:p>
          <a:p>
            <a:endParaRPr lang="en-GB" dirty="0"/>
          </a:p>
          <a:p>
            <a:r>
              <a:rPr lang="en-GB" dirty="0"/>
              <a:t>Mention caterer</a:t>
            </a:r>
          </a:p>
          <a:p>
            <a:r>
              <a:rPr lang="en-GB" dirty="0"/>
              <a:t>Linked in</a:t>
            </a:r>
          </a:p>
          <a:p>
            <a:endParaRPr lang="en-GB" dirty="0"/>
          </a:p>
          <a:p>
            <a:endParaRPr lang="en-GB" dirty="0"/>
          </a:p>
          <a:p>
            <a:r>
              <a:rPr lang="en-GB" dirty="0"/>
              <a:t>Indeed is all about speed. Quick to update, quick to close advert etc. Quick simple and effective.</a:t>
            </a:r>
          </a:p>
          <a:p>
            <a:endParaRPr lang="en-GB" dirty="0"/>
          </a:p>
          <a:p>
            <a:r>
              <a:rPr lang="en-GB" dirty="0"/>
              <a:t>Online platforms hugely popular</a:t>
            </a:r>
          </a:p>
          <a:p>
            <a:endParaRPr lang="en-GB" dirty="0"/>
          </a:p>
          <a:p>
            <a:r>
              <a:rPr lang="en-GB" dirty="0"/>
              <a:t>What’s the disadvantage of using these? Both recruiter and applicant.</a:t>
            </a:r>
          </a:p>
          <a:p>
            <a:endParaRPr lang="en-GB" dirty="0"/>
          </a:p>
          <a:p>
            <a:r>
              <a:rPr lang="en-GB" dirty="0"/>
              <a:t>With the industry as it is, it’s difficult to recruit. You have to pay to be at the top of the list. Small companies might </a:t>
            </a:r>
            <a:r>
              <a:rPr lang="en-GB" dirty="0" err="1"/>
              <a:t>fnid</a:t>
            </a:r>
            <a:r>
              <a:rPr lang="en-GB" dirty="0"/>
              <a:t> this extremely challenging. Job centre or fayres may no long er be of interest to people. </a:t>
            </a:r>
          </a:p>
          <a:p>
            <a:endParaRPr lang="en-GB" dirty="0"/>
          </a:p>
          <a:p>
            <a:r>
              <a:rPr lang="en-GB" dirty="0"/>
              <a:t>Main platform will always be the company website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13</a:t>
            </a:fld>
            <a:endParaRPr lang="en-GB"/>
          </a:p>
        </p:txBody>
      </p:sp>
    </p:spTree>
    <p:extLst>
      <p:ext uri="{BB962C8B-B14F-4D97-AF65-F5344CB8AC3E}">
        <p14:creationId xmlns:p14="http://schemas.microsoft.com/office/powerpoint/2010/main" val="20810401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screen.</a:t>
            </a:r>
          </a:p>
          <a:p>
            <a:endParaRPr lang="en-GB" dirty="0"/>
          </a:p>
          <a:p>
            <a:r>
              <a:rPr lang="en-GB" dirty="0"/>
              <a:t>It’s about eliminating barriers. Marriott application process is slow.</a:t>
            </a:r>
          </a:p>
          <a:p>
            <a:endParaRPr lang="en-GB" dirty="0"/>
          </a:p>
          <a:p>
            <a:r>
              <a:rPr lang="en-GB" dirty="0"/>
              <a:t>Automation is a challenge. How do you feel about automation?</a:t>
            </a:r>
          </a:p>
          <a:p>
            <a:endParaRPr lang="en-GB" dirty="0"/>
          </a:p>
          <a:p>
            <a:r>
              <a:rPr lang="en-GB" dirty="0"/>
              <a:t>An automated system helps recruiters narrow done the process. Emily when she was working in Dubai within an hour of posting a job, would have 300 applicants. That would be very difficult to go through. Green, yellow and red system in automated process in Marriott. You may miss great candidates in the yellow. At the end of the day it’s a computer algorithm that is telling you that they are int her green category and most suited to the job role. Red, means not even considered and wouldn’t go to the recruiter</a:t>
            </a:r>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4103419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HR Magazine - Businesses judged by poor recruitment processes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internal recruitment.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There are four distinct internal recruitment activities:</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Promotions from within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Lateral transfers/Job rotation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Rehiring former employees. (Gig)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advantages?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time effort money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Send good message to rest of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Keeps knowledge in house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Retain the workforce</a:t>
            </a:r>
          </a:p>
          <a:p>
            <a:pPr marL="273050"/>
            <a:r>
              <a:rPr lang="en-US" altLang="en-US" sz="1200" dirty="0"/>
              <a:t>Better assessment of  Knowledge, Skills and Attitudes</a:t>
            </a:r>
          </a:p>
          <a:p>
            <a:pPr marL="273050"/>
            <a:r>
              <a:rPr lang="en-US" altLang="en-US" sz="1200" dirty="0"/>
              <a:t>Lower cost than external recruitment</a:t>
            </a:r>
          </a:p>
          <a:p>
            <a:pPr marL="273050"/>
            <a:r>
              <a:rPr lang="en-US" altLang="en-US" sz="1200" dirty="0"/>
              <a:t>Quicker than external recruitment</a:t>
            </a:r>
          </a:p>
          <a:p>
            <a:pPr marL="273050"/>
            <a:r>
              <a:rPr lang="en-US" altLang="en-US" sz="1200" dirty="0"/>
              <a:t>Enabling employees to pursue reward through internal promotion / Motivator for good performance</a:t>
            </a:r>
          </a:p>
          <a:p>
            <a:pPr marL="273050"/>
            <a:r>
              <a:rPr lang="en-US" altLang="en-US" sz="1200" dirty="0"/>
              <a:t>Hire at entry-level focus</a:t>
            </a:r>
          </a:p>
          <a:p>
            <a:pPr marL="273050"/>
            <a:r>
              <a:rPr lang="en-US" altLang="en-US" sz="1200" dirty="0"/>
              <a:t>Familiarity with organization/culture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very time consuming and costly or recruit. Anyone remember how much it costs to recruit a new employee from OHF? Over 4k</a:t>
            </a:r>
          </a:p>
          <a:p>
            <a:r>
              <a:rPr lang="en-GB" dirty="0"/>
              <a:t> CHECK OUT THE LINK ON THE SCREEN – and share the link in the chat from the notes section</a:t>
            </a:r>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888687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not increasing your employee numbers</a:t>
            </a:r>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2117461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mj-lt"/>
                <a:cs typeface="+mj-cs"/>
                <a:hlinkClick r:id="rId3">
                  <a:extLst>
                    <a:ext uri="{A12FA001-AC4F-418D-AE19-62706E023703}">
                      <ahyp:hlinkClr xmlns:ahyp="http://schemas.microsoft.com/office/drawing/2018/hyperlinkcolor" val="tx"/>
                    </a:ext>
                  </a:extLst>
                </a:hlinkClick>
              </a:rPr>
              <a:t>Careers Service | University of Wales Trinity Saint David (uwtsd.ac.uk)</a:t>
            </a:r>
            <a:endParaRPr lang="en-US" sz="1200" dirty="0">
              <a:solidFill>
                <a:schemeClr val="tx1"/>
              </a:solidFill>
              <a:latin typeface="+mj-lt"/>
              <a:cs typeface="+mj-cs"/>
            </a:endParaRPr>
          </a:p>
          <a:p>
            <a:endParaRPr lang="en-US" sz="1200" dirty="0">
              <a:solidFill>
                <a:schemeClr val="tx1"/>
              </a:solidFill>
              <a:latin typeface="+mj-lt"/>
              <a:cs typeface="+mj-cs"/>
            </a:endParaRPr>
          </a:p>
          <a:p>
            <a:r>
              <a:rPr lang="en-US" sz="1200" dirty="0">
                <a:solidFill>
                  <a:schemeClr val="tx1"/>
                </a:solidFill>
                <a:latin typeface="+mj-lt"/>
                <a:cs typeface="+mj-cs"/>
              </a:rPr>
              <a:t>Get students to follow the link</a:t>
            </a:r>
          </a:p>
          <a:p>
            <a:endParaRPr lang="en-US" sz="1200" dirty="0">
              <a:solidFill>
                <a:schemeClr val="tx1"/>
              </a:solidFill>
              <a:latin typeface="+mj-lt"/>
              <a:cs typeface="+mj-cs"/>
            </a:endParaRPr>
          </a:p>
          <a:p>
            <a:r>
              <a:rPr lang="en-US" sz="1200" dirty="0">
                <a:solidFill>
                  <a:schemeClr val="tx1"/>
                </a:solidFill>
                <a:latin typeface="+mj-lt"/>
                <a:cs typeface="+mj-cs"/>
              </a:rPr>
              <a:t>They will need a phone for this. </a:t>
            </a:r>
          </a:p>
          <a:p>
            <a:endParaRPr lang="en-US" sz="1200" dirty="0">
              <a:solidFill>
                <a:schemeClr val="tx1"/>
              </a:solidFill>
              <a:latin typeface="+mj-lt"/>
              <a:cs typeface="+mj-cs"/>
            </a:endParaRPr>
          </a:p>
          <a:p>
            <a:r>
              <a:rPr lang="en-US" sz="1200" dirty="0">
                <a:solidFill>
                  <a:schemeClr val="tx1"/>
                </a:solidFill>
                <a:latin typeface="+mj-lt"/>
                <a:cs typeface="+mj-cs"/>
              </a:rPr>
              <a:t>Get them to go through the process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34427746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HR Magazine - Coronavirus pandemic widens UK skills gap</a:t>
            </a:r>
            <a:endParaRPr lang="en-GB" dirty="0"/>
          </a:p>
          <a:p>
            <a:endParaRPr lang="en-GB" dirty="0"/>
          </a:p>
          <a:p>
            <a:r>
              <a:rPr lang="en-GB" dirty="0"/>
              <a:t>This was 2019</a:t>
            </a:r>
          </a:p>
          <a:p>
            <a:endParaRPr lang="en-GB" dirty="0"/>
          </a:p>
          <a:p>
            <a:r>
              <a:rPr lang="en-GB" dirty="0"/>
              <a:t>Read screen</a:t>
            </a:r>
          </a:p>
          <a:p>
            <a:endParaRPr lang="en-GB" dirty="0"/>
          </a:p>
          <a:p>
            <a:r>
              <a:rPr lang="en-GB" dirty="0"/>
              <a:t>Training and development is so important. We need to upskills our colleagues. There are many Chef vacancies. Think about HGV drivers too. New generation don’t want to be HGV drivers. People don’t want to be chefs. Why?</a:t>
            </a:r>
          </a:p>
          <a:p>
            <a:endParaRPr lang="en-GB" dirty="0"/>
          </a:p>
          <a:p>
            <a:r>
              <a:rPr lang="en-GB" dirty="0"/>
              <a:t>2020/21 changed things. Covid forced people to learn new things and learn new skills. Lockdown triggered different skills.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1004011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get recruitment right, we can spend time on development/training and retaining our workforce rather than starting again. If we get the wrong talent in the right job. Performance management. The wrong hire costs the business a lot of money and time. </a:t>
            </a:r>
          </a:p>
          <a:p>
            <a:endParaRPr lang="en-GB" dirty="0"/>
          </a:p>
          <a:p>
            <a:r>
              <a:rPr lang="en-GB" dirty="0"/>
              <a:t>Leads to next slide</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1576678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cost implications if we get it wrong?</a:t>
            </a:r>
          </a:p>
          <a:p>
            <a:endParaRPr lang="en-GB" dirty="0"/>
          </a:p>
          <a:p>
            <a:r>
              <a:rPr lang="en-GB" dirty="0"/>
              <a:t>What are examples of the ‘wrong person’ in recruitment?</a:t>
            </a:r>
          </a:p>
          <a:p>
            <a:endParaRPr lang="en-GB" dirty="0"/>
          </a:p>
          <a:p>
            <a:r>
              <a:rPr lang="en-GB" dirty="0"/>
              <a:t>Will we always get it right?</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9357807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58595B"/>
                </a:solidFill>
                <a:effectLst/>
                <a:latin typeface="Open Sans"/>
              </a:rPr>
              <a:t>HR are working in the background, written the description, job spec. We are now ready to write the job description. What do you think we would need to put in it?</a:t>
            </a:r>
          </a:p>
          <a:p>
            <a:pPr algn="l"/>
            <a:endParaRPr lang="en-GB" i="0" dirty="0">
              <a:solidFill>
                <a:srgbClr val="58595B"/>
              </a:solidFill>
              <a:effectLst/>
              <a:latin typeface="Open Sans"/>
            </a:endParaRPr>
          </a:p>
          <a:p>
            <a:pPr algn="l"/>
            <a:r>
              <a:rPr lang="en-GB" i="0" dirty="0">
                <a:solidFill>
                  <a:srgbClr val="58595B"/>
                </a:solidFill>
                <a:effectLst/>
                <a:latin typeface="Open Sans"/>
              </a:rPr>
              <a:t>Have you seen banners? Sometimes people just want to know the basics. Keeping it short and sweet. </a:t>
            </a:r>
          </a:p>
          <a:p>
            <a:pPr algn="l"/>
            <a:endParaRPr lang="en-GB" i="0" dirty="0">
              <a:solidFill>
                <a:srgbClr val="58595B"/>
              </a:solidFill>
              <a:effectLst/>
              <a:latin typeface="Open Sans"/>
            </a:endParaRPr>
          </a:p>
          <a:p>
            <a:pPr algn="l"/>
            <a:r>
              <a:rPr lang="en-GB" i="0" dirty="0">
                <a:solidFill>
                  <a:srgbClr val="58595B"/>
                </a:solidFill>
                <a:effectLst/>
                <a:latin typeface="Open Sans"/>
              </a:rPr>
              <a:t>Job adverts should give clear, accurate information about the organisation and the role. They should include:</a:t>
            </a:r>
          </a:p>
          <a:p>
            <a:pPr algn="l">
              <a:buFont typeface="Arial" panose="020B0604020202020204" pitchFamily="34" charset="0"/>
              <a:buChar char="•"/>
            </a:pPr>
            <a:r>
              <a:rPr lang="en-GB" i="0" dirty="0">
                <a:solidFill>
                  <a:srgbClr val="58595B"/>
                </a:solidFill>
                <a:effectLst/>
                <a:latin typeface="Open Sans"/>
              </a:rPr>
              <a:t>Job description and person specification.</a:t>
            </a:r>
          </a:p>
          <a:p>
            <a:pPr algn="l">
              <a:buFont typeface="Arial" panose="020B0604020202020204" pitchFamily="34" charset="0"/>
              <a:buChar char="•"/>
            </a:pPr>
            <a:r>
              <a:rPr lang="en-GB" i="0" dirty="0">
                <a:solidFill>
                  <a:srgbClr val="58595B"/>
                </a:solidFill>
                <a:effectLst/>
                <a:latin typeface="Open Sans"/>
              </a:rPr>
              <a:t>Job location.</a:t>
            </a:r>
          </a:p>
          <a:p>
            <a:pPr algn="l">
              <a:buFont typeface="Arial" panose="020B0604020202020204" pitchFamily="34" charset="0"/>
              <a:buChar char="•"/>
            </a:pPr>
            <a:r>
              <a:rPr lang="en-GB" i="0" dirty="0">
                <a:solidFill>
                  <a:srgbClr val="58595B"/>
                </a:solidFill>
                <a:effectLst/>
                <a:latin typeface="Open Sans"/>
              </a:rPr>
              <a:t>Type of employment offered - for example, is it a fixed-term role?</a:t>
            </a:r>
          </a:p>
          <a:p>
            <a:pPr algn="l">
              <a:buFont typeface="Arial" panose="020B0604020202020204" pitchFamily="34" charset="0"/>
              <a:buChar char="•"/>
            </a:pPr>
            <a:r>
              <a:rPr lang="en-GB" i="0" dirty="0">
                <a:solidFill>
                  <a:srgbClr val="58595B"/>
                </a:solidFill>
                <a:effectLst/>
                <a:latin typeface="Open Sans"/>
              </a:rPr>
              <a:t>The organisation’s activities and values.</a:t>
            </a:r>
          </a:p>
          <a:p>
            <a:pPr algn="l">
              <a:buFont typeface="Arial" panose="020B0604020202020204" pitchFamily="34" charset="0"/>
              <a:buChar char="•"/>
            </a:pPr>
            <a:r>
              <a:rPr lang="en-GB" sz="1400" dirty="0">
                <a:solidFill>
                  <a:srgbClr val="58595B"/>
                </a:solidFill>
                <a:latin typeface="Open Sans"/>
              </a:rPr>
              <a:t>Reward and benefits package.</a:t>
            </a:r>
          </a:p>
          <a:p>
            <a:pPr algn="l">
              <a:buFont typeface="Arial" panose="020B0604020202020204" pitchFamily="34" charset="0"/>
              <a:buChar char="•"/>
            </a:pPr>
            <a:r>
              <a:rPr lang="en-GB" sz="1400" dirty="0">
                <a:solidFill>
                  <a:srgbClr val="58595B"/>
                </a:solidFill>
                <a:latin typeface="Open Sans"/>
              </a:rPr>
              <a:t>Flexible working opportunities</a:t>
            </a:r>
            <a:r>
              <a:rPr lang="en-GB" i="0" dirty="0">
                <a:solidFill>
                  <a:srgbClr val="58595B"/>
                </a:solidFill>
                <a:effectLst/>
                <a:latin typeface="Open Sans"/>
              </a:rPr>
              <a:t>, where available.</a:t>
            </a:r>
          </a:p>
          <a:p>
            <a:pPr algn="l">
              <a:buFont typeface="Arial" panose="020B0604020202020204" pitchFamily="34" charset="0"/>
              <a:buChar char="•"/>
            </a:pPr>
            <a:r>
              <a:rPr lang="en-GB" i="0" dirty="0">
                <a:solidFill>
                  <a:srgbClr val="58595B"/>
                </a:solidFill>
                <a:effectLst/>
                <a:latin typeface="Open Sans"/>
              </a:rPr>
              <a:t>Details of how to apply and the deadline.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2144899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don’t recruit just for the sake of it. Read slide.</a:t>
            </a:r>
          </a:p>
          <a:p>
            <a:endParaRPr lang="en-GB" dirty="0"/>
          </a:p>
          <a:p>
            <a:r>
              <a:rPr lang="en-GB" dirty="0"/>
              <a:t>We plan and map our teams. What are your plans for the future? Know your team WE plan our human resources. People leaving shouldn't be a surprise.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22</a:t>
            </a:fld>
            <a:endParaRPr lang="en-GB"/>
          </a:p>
        </p:txBody>
      </p:sp>
    </p:spTree>
    <p:extLst>
      <p:ext uri="{BB962C8B-B14F-4D97-AF65-F5344CB8AC3E}">
        <p14:creationId xmlns:p14="http://schemas.microsoft.com/office/powerpoint/2010/main" val="5374369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workforce-planning-guide_tcm18-42735.pdf (cipd.co.uk)</a:t>
            </a:r>
            <a:endParaRPr lang="en-GB" dirty="0"/>
          </a:p>
          <a:p>
            <a:endParaRPr lang="en-GB" dirty="0"/>
          </a:p>
          <a:p>
            <a:r>
              <a:rPr lang="en-GB" dirty="0"/>
              <a:t>Note key words</a:t>
            </a:r>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2524637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thing in applying for jobs is the values of the company. </a:t>
            </a:r>
          </a:p>
          <a:p>
            <a:endParaRPr lang="en-GB" dirty="0"/>
          </a:p>
          <a:p>
            <a:r>
              <a:rPr lang="en-GB" dirty="0"/>
              <a:t>Things may have changed now, pay might be what people are looking for. Job security is also another high one.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24</a:t>
            </a:fld>
            <a:endParaRPr lang="en-GB"/>
          </a:p>
        </p:txBody>
      </p:sp>
    </p:spTree>
    <p:extLst>
      <p:ext uri="{BB962C8B-B14F-4D97-AF65-F5344CB8AC3E}">
        <p14:creationId xmlns:p14="http://schemas.microsoft.com/office/powerpoint/2010/main" val="18245693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What do we mean by </a:t>
            </a:r>
          </a:p>
          <a:p>
            <a:pPr marL="0" indent="0">
              <a:buNone/>
            </a:pPr>
            <a:r>
              <a:rPr lang="en-GB" dirty="0"/>
              <a:t>selection process?</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31384085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Abercrombie &amp; Fitch Worst Controversies (businessinsider.com)</a:t>
            </a:r>
            <a:endParaRPr lang="en-GB" dirty="0"/>
          </a:p>
          <a:p>
            <a:endParaRPr lang="en-GB" dirty="0"/>
          </a:p>
          <a:p>
            <a:r>
              <a:rPr lang="en-GB" dirty="0"/>
              <a:t>https://www.buzzfeed.com/sydrobinson1/abercrombie-and-fitch-employee-secrets-stories -  share with </a:t>
            </a:r>
            <a:r>
              <a:rPr lang="en-GB" dirty="0" err="1"/>
              <a:t>sudents</a:t>
            </a:r>
            <a:endParaRPr lang="en-GB" dirty="0"/>
          </a:p>
          <a:p>
            <a:endParaRPr lang="en-GB" dirty="0"/>
          </a:p>
          <a:p>
            <a:r>
              <a:rPr lang="en-GB" dirty="0"/>
              <a:t>Hollister, same brand. American organisation, clothing company. These men are employees of Abercrombie. Any issues? </a:t>
            </a:r>
          </a:p>
          <a:p>
            <a:endParaRPr lang="en-GB" dirty="0"/>
          </a:p>
          <a:p>
            <a:r>
              <a:rPr lang="en-GB" dirty="0"/>
              <a:t>The woman is a customer!</a:t>
            </a:r>
          </a:p>
          <a:p>
            <a:endParaRPr lang="en-GB" dirty="0"/>
          </a:p>
          <a:p>
            <a:r>
              <a:rPr lang="en-GB" dirty="0"/>
              <a:t>When Cardiff opened this was their strategy. People stood outside the store. Beautiful people. Men were in shorts This was their recruitment strategy for A&amp;F. Marketing. They actually got into quite a bit of trouble with this strategy. There were many specific requirements for working within the store. You must be x tall, you must be a model, must weigh, this, no tattoos. </a:t>
            </a:r>
          </a:p>
          <a:p>
            <a:endParaRPr lang="en-GB" dirty="0"/>
          </a:p>
          <a:p>
            <a:r>
              <a:rPr lang="en-GB" dirty="0"/>
              <a:t>What is the issue with advertising jobs?</a:t>
            </a:r>
          </a:p>
          <a:p>
            <a:endParaRPr lang="en-GB" dirty="0"/>
          </a:p>
          <a:p>
            <a:r>
              <a:rPr lang="en-GB" dirty="0"/>
              <a:t>Key word discrimination. They were discriminating against anyone who did not fit eh A&amp;F mould. A&amp;F were taking to court over this. They couldn’t fight it. The ‘look ‘ isn’t a requirement, capability is.  </a:t>
            </a:r>
          </a:p>
          <a:p>
            <a:endParaRPr lang="en-GB" dirty="0"/>
          </a:p>
          <a:p>
            <a:r>
              <a:rPr lang="en-GB" dirty="0"/>
              <a:t>They still hire using the same tactic, but seem to have gotten around it.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29843835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defRPr/>
            </a:pPr>
            <a:r>
              <a:rPr lang="en-US" altLang="en-US" dirty="0"/>
              <a:t>With a pool of applicants, the prescreening process can begin. The </a:t>
            </a:r>
            <a:r>
              <a:rPr lang="en-US" altLang="en-US" b="1" dirty="0"/>
              <a:t>application form </a:t>
            </a:r>
            <a:r>
              <a:rPr lang="en-US" altLang="en-US" dirty="0"/>
              <a:t>is usually the first step in this process (some firms first require a brief, prescreening interview or online test). A filled-in application provides four types of information listed in the slide.</a:t>
            </a:r>
          </a:p>
          <a:p>
            <a:pPr marL="0" marR="0" indent="0" algn="l" defTabSz="457200" rtl="0" eaLnBrk="1" fontAlgn="auto" latinLnBrk="0" hangingPunct="1">
              <a:lnSpc>
                <a:spcPct val="100000"/>
              </a:lnSpc>
              <a:spcBef>
                <a:spcPts val="0"/>
              </a:spcBef>
              <a:spcAft>
                <a:spcPts val="0"/>
              </a:spcAft>
              <a:buClrTx/>
              <a:buSzTx/>
              <a:buFontTx/>
              <a:buNone/>
              <a:defRPr/>
            </a:pPr>
            <a:endParaRPr lang="en-US" altLang="en-US" dirty="0"/>
          </a:p>
          <a:p>
            <a:pPr marL="0" marR="0" indent="0" algn="l" defTabSz="457200" rtl="0" eaLnBrk="1" fontAlgn="auto" latinLnBrk="0" hangingPunct="1">
              <a:lnSpc>
                <a:spcPct val="100000"/>
              </a:lnSpc>
              <a:spcBef>
                <a:spcPts val="0"/>
              </a:spcBef>
              <a:spcAft>
                <a:spcPts val="0"/>
              </a:spcAft>
              <a:buClrTx/>
              <a:buSzTx/>
              <a:buFontTx/>
              <a:buNone/>
              <a:defRPr/>
            </a:pPr>
            <a:r>
              <a:rPr lang="en-US" altLang="en-US" dirty="0"/>
              <a:t>Ask how they were last recruited and what they needed to do</a:t>
            </a:r>
          </a:p>
        </p:txBody>
      </p:sp>
      <p:sp>
        <p:nvSpPr>
          <p:cNvPr id="4" name="Slide Number Placeholder 3"/>
          <p:cNvSpPr>
            <a:spLocks noGrp="1"/>
          </p:cNvSpPr>
          <p:nvPr>
            <p:ph type="sldNum" sz="quarter" idx="10"/>
          </p:nvPr>
        </p:nvSpPr>
        <p:spPr/>
        <p:txBody>
          <a:bodyPr/>
          <a:lstStyle/>
          <a:p>
            <a:fld id="{6936E1E2-17D2-5E4C-B96D-EEDAC0EF77DB}" type="slidenum">
              <a:rPr lang="en-US" smtClean="0"/>
              <a:t>29</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your CV, what is it you put on yours?</a:t>
            </a:r>
          </a:p>
          <a:p>
            <a:endParaRPr lang="en-GB" dirty="0"/>
          </a:p>
          <a:p>
            <a:r>
              <a:rPr lang="en-GB" dirty="0"/>
              <a:t>Educational and qualifications separately</a:t>
            </a:r>
          </a:p>
          <a:p>
            <a:endParaRPr lang="en-GB" dirty="0"/>
          </a:p>
          <a:p>
            <a:r>
              <a:rPr lang="en-GB" dirty="0"/>
              <a:t>You do not need to put DOB on there. Equality act 2010. Gender, race, ethnicity, age etc. </a:t>
            </a:r>
          </a:p>
          <a:p>
            <a:endParaRPr lang="en-GB" dirty="0"/>
          </a:p>
          <a:p>
            <a:r>
              <a:rPr lang="en-GB" dirty="0"/>
              <a:t>Photos not required. Country dependent. Depends on the job role too.</a:t>
            </a:r>
          </a:p>
          <a:p>
            <a:endParaRPr lang="en-GB" dirty="0"/>
          </a:p>
          <a:p>
            <a:r>
              <a:rPr lang="en-GB" dirty="0"/>
              <a:t>What is it we’re looking for?</a:t>
            </a:r>
          </a:p>
          <a:p>
            <a:endParaRPr lang="en-GB" dirty="0"/>
          </a:p>
          <a:p>
            <a:r>
              <a:rPr lang="en-GB" dirty="0"/>
              <a:t>No more than 2 pages long</a:t>
            </a:r>
          </a:p>
        </p:txBody>
      </p:sp>
      <p:sp>
        <p:nvSpPr>
          <p:cNvPr id="4" name="Slide Number Placeholder 3"/>
          <p:cNvSpPr>
            <a:spLocks noGrp="1"/>
          </p:cNvSpPr>
          <p:nvPr>
            <p:ph type="sldNum" sz="quarter" idx="5"/>
          </p:nvPr>
        </p:nvSpPr>
        <p:spPr/>
        <p:txBody>
          <a:bodyPr/>
          <a:lstStyle/>
          <a:p>
            <a:fld id="{15829D03-4EFF-4A4A-B663-173065EF01C9}" type="slidenum">
              <a:rPr lang="en-GB" smtClean="0"/>
              <a:t>30</a:t>
            </a:fld>
            <a:endParaRPr lang="en-GB"/>
          </a:p>
        </p:txBody>
      </p:sp>
    </p:spTree>
    <p:extLst>
      <p:ext uri="{BB962C8B-B14F-4D97-AF65-F5344CB8AC3E}">
        <p14:creationId xmlns:p14="http://schemas.microsoft.com/office/powerpoint/2010/main" val="28722075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https://www.jobscan.co/home-v2</a:t>
            </a:r>
          </a:p>
          <a:p>
            <a:endParaRPr lang="en-GB" dirty="0"/>
          </a:p>
          <a:p>
            <a:r>
              <a:rPr lang="en-GB" dirty="0"/>
              <a:t>Get them to google a job description ready to copy and paste into this then share you screen to guide them through the process – I will hopefully have message all the students to bring their CV ready!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5095953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on video we make an unconscious bias </a:t>
            </a:r>
            <a:r>
              <a:rPr lang="en-GB"/>
              <a:t>without realising. </a:t>
            </a:r>
            <a:r>
              <a:rPr lang="en-GB" dirty="0"/>
              <a:t>Do we do it in the work place? Things you can consider as you go through your careers. </a:t>
            </a:r>
          </a:p>
        </p:txBody>
      </p:sp>
      <p:sp>
        <p:nvSpPr>
          <p:cNvPr id="4" name="Slide Number Placeholder 3"/>
          <p:cNvSpPr>
            <a:spLocks noGrp="1"/>
          </p:cNvSpPr>
          <p:nvPr>
            <p:ph type="sldNum" sz="quarter" idx="5"/>
          </p:nvPr>
        </p:nvSpPr>
        <p:spPr/>
        <p:txBody>
          <a:bodyPr/>
          <a:lstStyle/>
          <a:p>
            <a:fld id="{15829D03-4EFF-4A4A-B663-173065EF01C9}" type="slidenum">
              <a:rPr lang="en-GB" smtClean="0"/>
              <a:t>32</a:t>
            </a:fld>
            <a:endParaRPr lang="en-GB"/>
          </a:p>
        </p:txBody>
      </p:sp>
    </p:spTree>
    <p:extLst>
      <p:ext uri="{BB962C8B-B14F-4D97-AF65-F5344CB8AC3E}">
        <p14:creationId xmlns:p14="http://schemas.microsoft.com/office/powerpoint/2010/main" val="22973231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organisation is different. There will be many different types. </a:t>
            </a:r>
          </a:p>
          <a:p>
            <a:endParaRPr lang="en-GB" dirty="0"/>
          </a:p>
          <a:p>
            <a:r>
              <a:rPr lang="en-GB" dirty="0"/>
              <a:t>Go through in each section</a:t>
            </a:r>
          </a:p>
          <a:p>
            <a:endParaRPr lang="en-GB" dirty="0"/>
          </a:p>
          <a:p>
            <a:r>
              <a:rPr lang="en-GB" dirty="0"/>
              <a:t>Gut instinct</a:t>
            </a:r>
          </a:p>
        </p:txBody>
      </p:sp>
      <p:sp>
        <p:nvSpPr>
          <p:cNvPr id="4" name="Slide Number Placeholder 3"/>
          <p:cNvSpPr>
            <a:spLocks noGrp="1"/>
          </p:cNvSpPr>
          <p:nvPr>
            <p:ph type="sldNum" sz="quarter" idx="5"/>
          </p:nvPr>
        </p:nvSpPr>
        <p:spPr/>
        <p:txBody>
          <a:bodyPr/>
          <a:lstStyle/>
          <a:p>
            <a:fld id="{15829D03-4EFF-4A4A-B663-173065EF01C9}" type="slidenum">
              <a:rPr lang="en-GB" smtClean="0"/>
              <a:t>33</a:t>
            </a:fld>
            <a:endParaRPr lang="en-GB"/>
          </a:p>
        </p:txBody>
      </p:sp>
    </p:spTree>
    <p:extLst>
      <p:ext uri="{BB962C8B-B14F-4D97-AF65-F5344CB8AC3E}">
        <p14:creationId xmlns:p14="http://schemas.microsoft.com/office/powerpoint/2010/main" val="8831829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Robtos</a:t>
            </a:r>
            <a:r>
              <a:rPr lang="en-GB" dirty="0"/>
              <a:t> are changing the face of recruitment. </a:t>
            </a:r>
          </a:p>
          <a:p>
            <a:endParaRPr lang="en-GB" dirty="0"/>
          </a:p>
          <a:p>
            <a:r>
              <a:rPr lang="en-GB" dirty="0"/>
              <a:t>Watch video and discuss</a:t>
            </a:r>
          </a:p>
          <a:p>
            <a:endParaRPr lang="en-GB" dirty="0"/>
          </a:p>
          <a:p>
            <a:r>
              <a:rPr lang="en-GB" dirty="0"/>
              <a:t>Ethical and moral conundrum</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3180360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we are going to be talking about Ethics. Please be respectful of your student colleagues as we are going to have some debate! It’s ok to disagree, bit not to be disagreeable.</a:t>
            </a:r>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263009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9506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89415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08/04/2024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3008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0497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65017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71784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962853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068690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2519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1672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36420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33785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267329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287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639640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689317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9825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069629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058568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881319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704859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02405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85340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11372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758533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46153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041637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37296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462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08/04/2024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25476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3064174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1160071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03915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27547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877339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102600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567908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66202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6370212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765804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700027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669773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165965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592703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42621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9488694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6894130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648838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895544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00569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5683409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4090815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377713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4767909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962501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733948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1540920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67373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360446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185098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12563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8042844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4285551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1827806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0497581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2037603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8598808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936737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7811551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8928152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0856019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0023425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282231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189507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7809606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610622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942883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0023626"/>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982349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02044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4"/>
            <a:ext cx="20574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4"/>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4233101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428242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10.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7" Type="http://schemas.openxmlformats.org/officeDocument/2006/relationships/image" Target="../media/image12.png"/><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theme" Target="../theme/theme11.xml"/><Relationship Id="rId5" Type="http://schemas.openxmlformats.org/officeDocument/2006/relationships/slideLayout" Target="../slideLayouts/slideLayout30.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67.xml"/></Relationships>
</file>

<file path=ppt/slideMasters/_rels/slideMaster18.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6.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19.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0.xml"/><Relationship Id="rId1" Type="http://schemas.openxmlformats.org/officeDocument/2006/relationships/slideLayout" Target="../slideLayouts/slideLayout8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7939345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994080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3393234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0810070"/>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4814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27536299"/>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89209870"/>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59712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77139723"/>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3414876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652049518"/>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4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6163473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94332933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5025725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61657187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234758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85172831"/>
      </p:ext>
    </p:extLst>
  </p:cSld>
  <p:clrMap bg1="lt1" tx1="dk1" bg2="lt2" tx2="dk2" accent1="accent1" accent2="accent2" accent3="accent3" accent4="accent4" accent5="accent5" accent6="accent6" hlink="hlink" folHlink="folHlink"/>
  <p:sldLayoutIdLst>
    <p:sldLayoutId id="214748374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536530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14514952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9711311"/>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bursaries/undergraduate/" TargetMode="External"/><Relationship Id="rId2"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15.xml"/><Relationship Id="rId5" Type="http://schemas.openxmlformats.org/officeDocument/2006/relationships/image" Target="../media/image27.png"/><Relationship Id="rId4" Type="http://schemas.openxmlformats.org/officeDocument/2006/relationships/image" Target="../media/image2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image" Target="../media/image33.jpg"/><Relationship Id="rId7" Type="http://schemas.openxmlformats.org/officeDocument/2006/relationships/image" Target="../media/image37.jpg"/><Relationship Id="rId2" Type="http://schemas.openxmlformats.org/officeDocument/2006/relationships/notesSlide" Target="../notesSlides/notesSlide9.xml"/><Relationship Id="rId1" Type="http://schemas.openxmlformats.org/officeDocument/2006/relationships/slideLayout" Target="../slideLayouts/slideLayout26.xml"/><Relationship Id="rId6" Type="http://schemas.openxmlformats.org/officeDocument/2006/relationships/image" Target="../media/image36.jpg"/><Relationship Id="rId5" Type="http://schemas.openxmlformats.org/officeDocument/2006/relationships/image" Target="../media/image35.jpg"/><Relationship Id="rId4" Type="http://schemas.openxmlformats.org/officeDocument/2006/relationships/image" Target="../media/image34.jpg"/><Relationship Id="rId9" Type="http://schemas.openxmlformats.org/officeDocument/2006/relationships/image" Target="../media/image39.jp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27.xml"/><Relationship Id="rId5" Type="http://schemas.openxmlformats.org/officeDocument/2006/relationships/hyperlink" Target="https://www.hrmagazine.co.uk/content/features/uk-automotive-recruitment-needs-a-rethink" TargetMode="External"/><Relationship Id="rId4" Type="http://schemas.openxmlformats.org/officeDocument/2006/relationships/hyperlink" Target="https://www.hrmagazine.co.uk/content/comment/relearning-hiring-and-onboarding-skills-for-virtual-recruitment"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1.xml"/><Relationship Id="rId1" Type="http://schemas.openxmlformats.org/officeDocument/2006/relationships/slideLayout" Target="../slideLayouts/slideLayout27.xml"/><Relationship Id="rId4" Type="http://schemas.openxmlformats.org/officeDocument/2006/relationships/hyperlink" Target="https://www.hrmagazine.co.uk/content/features/recruitment-and-assessment-what-will-the-future-look-like-post-coronaviru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hyperlink" Target="https://uwtsd.ac.uk/careers/"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43.jpe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20.xml"/><Relationship Id="rId5" Type="http://schemas.openxmlformats.org/officeDocument/2006/relationships/hyperlink" Target="https://www.hrmagazine.co.uk/content/news/businesses-judged-by-poor-recruitment-processes" TargetMode="External"/><Relationship Id="rId4" Type="http://schemas.openxmlformats.org/officeDocument/2006/relationships/hyperlink" Target="https://www.hrmagazine.co.uk/content/news/uk-lags-behind-international-ai-skills-development"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8.xml"/><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27.xml"/><Relationship Id="rId4" Type="http://schemas.openxmlformats.org/officeDocument/2006/relationships/image" Target="../media/image50.png"/></Relationships>
</file>

<file path=ppt/slides/_rels/slide2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3.png"/><Relationship Id="rId4" Type="http://schemas.openxmlformats.org/officeDocument/2006/relationships/notesSlide" Target="../notesSlides/notesSlide21.xml"/></Relationships>
</file>

<file path=ppt/slides/_rels/slide2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3.xml"/><Relationship Id="rId1" Type="http://schemas.openxmlformats.org/officeDocument/2006/relationships/slideLayout" Target="../slideLayouts/slideLayout26.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6.xml"/><Relationship Id="rId1" Type="http://schemas.openxmlformats.org/officeDocument/2006/relationships/video" Target="https://www.youtube.com/embed/QCFb4BiDDcE?feature=oembed" TargetMode="External"/><Relationship Id="rId4" Type="http://schemas.openxmlformats.org/officeDocument/2006/relationships/image" Target="../media/image62.jpe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6.xml"/><Relationship Id="rId1" Type="http://schemas.openxmlformats.org/officeDocument/2006/relationships/video" Target="https://www.youtube.com/embed/8QEK7B9GUhM?feature=oembed" TargetMode="External"/><Relationship Id="rId4" Type="http://schemas.openxmlformats.org/officeDocument/2006/relationships/image" Target="../media/image63.jpeg"/></Relationships>
</file>

<file path=ppt/slides/_rels/slide35.xml.rels><?xml version="1.0" encoding="UTF-8" standalone="yes"?>
<Relationships xmlns="http://schemas.openxmlformats.org/package/2006/relationships"><Relationship Id="rId3" Type="http://schemas.openxmlformats.org/officeDocument/2006/relationships/hyperlink" Target="https://www.ihgplc.com/en/news-and-media/news-releases/2018/intercontinental-hotels-and-resorts-launches-artificial-intelligence-rooms-in-greater-china" TargetMode="External"/><Relationship Id="rId2" Type="http://schemas.openxmlformats.org/officeDocument/2006/relationships/hyperlink" Target="https://www.thepeoplespace.com/practice/articles/how-international-hotel-giant-ihg-using-artificial-intelligence-bring-hr-and" TargetMode="External"/><Relationship Id="rId1" Type="http://schemas.openxmlformats.org/officeDocument/2006/relationships/slideLayout" Target="../slideLayouts/slideLayout26.xml"/><Relationship Id="rId5" Type="http://schemas.openxmlformats.org/officeDocument/2006/relationships/hyperlink" Target="https://www.benefitnews.com/news/employers-deploy-ai-powered-chatbots-to-screen-job-applicants" TargetMode="External"/><Relationship Id="rId4" Type="http://schemas.openxmlformats.org/officeDocument/2006/relationships/hyperlink" Target="https://www.hotel-online.com/press_releases/release/ai-in-recruitment-artificial-intelligence-over-human-intelligence/"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2.xml"/></Relationships>
</file>

<file path=ppt/slides/_rels/slide38.xml.rels><?xml version="1.0" encoding="UTF-8" standalone="yes"?>
<Relationships xmlns="http://schemas.openxmlformats.org/package/2006/relationships"><Relationship Id="rId3" Type="http://schemas.openxmlformats.org/officeDocument/2006/relationships/hyperlink" Target="http://www.cipd.co.uk/research/_labour-market-outlook/" TargetMode="External"/><Relationship Id="rId2" Type="http://schemas.openxmlformats.org/officeDocument/2006/relationships/hyperlink" Target="http://www.cipd.co.uk/research/_resourcing-talent-planning" TargetMode="External"/><Relationship Id="rId1" Type="http://schemas.openxmlformats.org/officeDocument/2006/relationships/slideLayout" Target="../slideLayouts/slideLayout20.xml"/><Relationship Id="rId4" Type="http://schemas.openxmlformats.org/officeDocument/2006/relationships/image" Target="../media/image64.png"/></Relationships>
</file>

<file path=ppt/slides/_rels/slide39.xml.rels><?xml version="1.0" encoding="UTF-8" standalone="yes"?>
<Relationships xmlns="http://schemas.openxmlformats.org/package/2006/relationships"><Relationship Id="rId3" Type="http://schemas.openxmlformats.org/officeDocument/2006/relationships/hyperlink" Target="https://www.peoplemanagement.co.uk/news/articles/how-can-HR-support-working-parents-during-lockdown#_ga=2.169621473.1753436191.1612386708-551645425.1611175807" TargetMode="External"/><Relationship Id="rId2" Type="http://schemas.openxmlformats.org/officeDocument/2006/relationships/hyperlink" Target="https://www.peoplemanagement.co.uk/news/articles/staff-anxiety-biggest-coronavirus-challenge-businesses-survey-finds#_ga=2.169621473.1753436191.1612386708-551645425.1611175807" TargetMode="External"/><Relationship Id="rId1" Type="http://schemas.openxmlformats.org/officeDocument/2006/relationships/slideLayout" Target="../slideLayouts/slideLayout26.xml"/><Relationship Id="rId4" Type="http://schemas.openxmlformats.org/officeDocument/2006/relationships/hyperlink" Target="https://www.peoplemanagement.co.uk/news/articles/coronavirus-HR-facilities-keep-workplace-hygienic#_ga=2.169621473.1753436191.1612386708-551645425.16111758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561368" y="2020089"/>
            <a:ext cx="2910215" cy="2705839"/>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5005</a:t>
            </a:r>
            <a:br>
              <a:rPr lang="en-GB" i="1" dirty="0">
                <a:solidFill>
                  <a:schemeClr val="bg1"/>
                </a:solidFill>
              </a:rPr>
            </a:br>
            <a:br>
              <a:rPr lang="en-GB" i="1" dirty="0">
                <a:solidFill>
                  <a:schemeClr val="bg1"/>
                </a:solidFill>
              </a:rPr>
            </a:br>
            <a:r>
              <a:rPr lang="en-GB" i="1" dirty="0">
                <a:solidFill>
                  <a:schemeClr val="bg1"/>
                </a:solidFill>
              </a:rPr>
              <a:t>Personnel Resourcing and Development</a:t>
            </a:r>
            <a:br>
              <a:rPr lang="en-GB" i="1" dirty="0">
                <a:solidFill>
                  <a:schemeClr val="bg1"/>
                </a:solidFill>
              </a:rPr>
            </a:br>
            <a:br>
              <a:rPr lang="en-GB" i="1" dirty="0">
                <a:solidFill>
                  <a:schemeClr val="bg1"/>
                </a:solidFill>
              </a:rPr>
            </a:br>
            <a:r>
              <a:rPr lang="en-GB" i="1" dirty="0">
                <a:solidFill>
                  <a:schemeClr val="bg1"/>
                </a:solidFill>
              </a:rPr>
              <a:t>Week 8</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327731" y="1785281"/>
            <a:ext cx="8693177" cy="3672408"/>
          </a:xfrm>
        </p:spPr>
        <p:txBody>
          <a:bodyPr/>
          <a:lstStyle/>
          <a:p>
            <a:br>
              <a:rPr lang="en-GB" sz="1125" dirty="0"/>
            </a:br>
            <a:br>
              <a:rPr lang="en-GB" sz="1125" dirty="0"/>
            </a:br>
            <a:br>
              <a:rPr lang="en-GB" sz="1125" dirty="0"/>
            </a:br>
            <a:r>
              <a:rPr lang="en-GB" sz="1125" dirty="0"/>
              <a:t>As there are quite a few of us here, please ensure that your microphone is </a:t>
            </a:r>
            <a:r>
              <a:rPr lang="en-GB" sz="1125" u="sng" dirty="0"/>
              <a:t>muted</a:t>
            </a:r>
            <a:r>
              <a:rPr lang="en-GB" sz="1125" dirty="0"/>
              <a:t> during all teaching until you are asked a question or there is a group discussion to prevent background noise.</a:t>
            </a:r>
            <a:br>
              <a:rPr lang="en-GB" sz="1125" dirty="0"/>
            </a:br>
            <a:br>
              <a:rPr lang="en-GB" sz="1125" dirty="0"/>
            </a:br>
            <a:br>
              <a:rPr lang="en-GB" sz="1125" dirty="0"/>
            </a:br>
            <a:r>
              <a:rPr lang="en-GB" sz="1200" dirty="0"/>
              <a:t>You should attend every class and have a private space to work so that you can concentrate fully on the lesson. </a:t>
            </a:r>
            <a:br>
              <a:rPr lang="en-GB" sz="1200" dirty="0"/>
            </a:br>
            <a:br>
              <a:rPr lang="en-GB" sz="1200" dirty="0"/>
            </a:br>
            <a:r>
              <a:rPr lang="en-GB" sz="1200" dirty="0">
                <a:solidFill>
                  <a:srgbClr val="FF0000"/>
                </a:solidFill>
                <a:highlight>
                  <a:srgbClr val="FFFF00"/>
                </a:highlight>
              </a:rPr>
              <a:t>You should not be at work, shopping, driving or caring for children.</a:t>
            </a:r>
            <a:r>
              <a:rPr lang="en-GB" sz="1200" dirty="0">
                <a:solidFill>
                  <a:srgbClr val="FF0000"/>
                </a:solidFill>
              </a:rPr>
              <a:t> </a:t>
            </a:r>
            <a:br>
              <a:rPr lang="en-GB" sz="1125" dirty="0"/>
            </a:br>
            <a:br>
              <a:rPr lang="en-GB" sz="1125" dirty="0"/>
            </a:br>
            <a:r>
              <a:rPr lang="en-GB" sz="1125" dirty="0">
                <a:solidFill>
                  <a:srgbClr val="FF0000"/>
                </a:solidFill>
                <a:highlight>
                  <a:srgbClr val="FFFF00"/>
                </a:highlight>
              </a:rPr>
              <a:t>Your camera must be always on during lectures please. </a:t>
            </a:r>
            <a:r>
              <a:rPr lang="en-GB" sz="1125" dirty="0">
                <a:solidFill>
                  <a:srgbClr val="FF0000"/>
                </a:solidFill>
              </a:rPr>
              <a:t>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r>
              <a:rPr lang="en-GB" sz="1200" dirty="0"/>
              <a:t>–No attendance permitted on phones or tablets</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from the session and logged as absent if you fail to adhere to these criteria.</a:t>
            </a:r>
            <a:br>
              <a:rPr lang="en-GB" sz="1125" dirty="0">
                <a:solidFill>
                  <a:srgbClr val="FF0000"/>
                </a:solidFill>
                <a:highlight>
                  <a:srgbClr val="FFFF00"/>
                </a:highlight>
              </a:rPr>
            </a:br>
            <a:br>
              <a:rPr lang="en-GB" sz="1125" dirty="0"/>
            </a:br>
            <a:br>
              <a:rPr lang="en-GB" sz="1050" u="sng" dirty="0"/>
            </a:br>
            <a:r>
              <a:rPr lang="en-GB" sz="1125" dirty="0"/>
              <a:t>This and all sessions will be recorded so that you can watch it again</a:t>
            </a:r>
            <a:br>
              <a:rPr lang="en-GB" sz="1125" dirty="0"/>
            </a:br>
            <a:endParaRPr lang="en-GB" sz="1125" dirty="0"/>
          </a:p>
        </p:txBody>
      </p:sp>
      <p:sp>
        <p:nvSpPr>
          <p:cNvPr id="6" name="TextBox 5">
            <a:extLst>
              <a:ext uri="{FF2B5EF4-FFF2-40B4-BE49-F238E27FC236}">
                <a16:creationId xmlns:a16="http://schemas.microsoft.com/office/drawing/2014/main" id="{12276771-168B-ED18-63F8-A8DFBC833043}"/>
              </a:ext>
            </a:extLst>
          </p:cNvPr>
          <p:cNvSpPr txBox="1"/>
          <p:nvPr/>
        </p:nvSpPr>
        <p:spPr>
          <a:xfrm>
            <a:off x="3107364" y="1721747"/>
            <a:ext cx="3133909" cy="461665"/>
          </a:xfrm>
          <a:prstGeom prst="rect">
            <a:avLst/>
          </a:prstGeom>
          <a:noFill/>
        </p:spPr>
        <p:txBody>
          <a:bodyPr wrap="square">
            <a:spAutoFit/>
          </a:bodyPr>
          <a:lstStyle/>
          <a:p>
            <a:pPr defTabSz="685800"/>
            <a:r>
              <a:rPr lang="en-GB" sz="2400" dirty="0">
                <a:solidFill>
                  <a:prstClr val="white"/>
                </a:solidFill>
                <a:latin typeface="Arial" panose="020B0604020202020204" pitchFamily="34" charset="0"/>
                <a:cs typeface="Arial" panose="020B0604020202020204" pitchFamily="34" charset="0"/>
              </a:rPr>
              <a:t>Before we start</a:t>
            </a:r>
            <a:endParaRPr lang="en-GB" sz="2400" dirty="0">
              <a:solidFill>
                <a:prstClr val="black"/>
              </a:solidFill>
              <a:latin typeface="Calibri" panose="020F0502020204030204"/>
            </a:endParaRPr>
          </a:p>
        </p:txBody>
      </p:sp>
    </p:spTree>
    <p:extLst>
      <p:ext uri="{BB962C8B-B14F-4D97-AF65-F5344CB8AC3E}">
        <p14:creationId xmlns:p14="http://schemas.microsoft.com/office/powerpoint/2010/main" val="172458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3334068" y="1795631"/>
            <a:ext cx="2297405" cy="351326"/>
          </a:xfrm>
        </p:spPr>
        <p:txBody>
          <a:bodyPr/>
          <a:lstStyle/>
          <a:p>
            <a:r>
              <a:rPr lang="en-GB" sz="24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811090" y="2424671"/>
            <a:ext cx="7068194" cy="2637698"/>
          </a:xfrm>
        </p:spPr>
        <p:txBody>
          <a:bodyPr/>
          <a:lstStyle/>
          <a:p>
            <a:pPr>
              <a:buFont typeface="Wingdings" panose="05000000000000000000" pitchFamily="2" charset="2"/>
              <a:buChar char="Ø"/>
            </a:pPr>
            <a:r>
              <a:rPr lang="en-GB" sz="1350" dirty="0">
                <a:solidFill>
                  <a:schemeClr val="bg1"/>
                </a:solidFill>
              </a:rPr>
              <a:t>Therefore, we ask you to purchase a laptop if you don’t already own one, </a:t>
            </a:r>
            <a:r>
              <a:rPr lang="en-GB" sz="1350" b="1" dirty="0">
                <a:solidFill>
                  <a:schemeClr val="bg1"/>
                </a:solidFill>
              </a:rPr>
              <a:t>by the end of Week 2</a:t>
            </a:r>
            <a:r>
              <a:rPr lang="en-GB" sz="1350" dirty="0">
                <a:solidFill>
                  <a:schemeClr val="bg1"/>
                </a:solidFill>
              </a:rPr>
              <a:t>.</a:t>
            </a:r>
          </a:p>
          <a:p>
            <a:pPr>
              <a:buFont typeface="Wingdings" panose="05000000000000000000" pitchFamily="2" charset="2"/>
              <a:buChar char="Ø"/>
            </a:pPr>
            <a:r>
              <a:rPr lang="en-GB" sz="1350" dirty="0">
                <a:solidFill>
                  <a:schemeClr val="bg1"/>
                </a:solidFill>
              </a:rPr>
              <a:t> Failure to do so within this time period will result in you being reported to the Level Lead in Week 3. </a:t>
            </a:r>
          </a:p>
          <a:p>
            <a:pPr marL="192881" indent="-192881">
              <a:buFont typeface="Wingdings" panose="05000000000000000000" pitchFamily="2" charset="2"/>
              <a:buChar char="Ø"/>
            </a:pPr>
            <a:r>
              <a:rPr lang="en-GB" sz="1350" dirty="0">
                <a:solidFill>
                  <a:schemeClr val="bg1"/>
                </a:solidFill>
              </a:rPr>
              <a:t>The University offers bursaries that can provide a suitable device and/or contribute towards connectivity costs if you need some financial help with this. </a:t>
            </a:r>
          </a:p>
          <a:p>
            <a:pPr marL="0" indent="0">
              <a:buNone/>
            </a:pPr>
            <a:endParaRPr lang="en-GB" sz="1350" dirty="0">
              <a:solidFill>
                <a:schemeClr val="bg1"/>
              </a:solidFill>
            </a:endParaRPr>
          </a:p>
          <a:p>
            <a:pPr marL="0" indent="0">
              <a:buNone/>
            </a:pPr>
            <a:r>
              <a:rPr lang="en-GB" sz="1350" dirty="0">
                <a:solidFill>
                  <a:schemeClr val="bg1"/>
                </a:solidFill>
                <a:hlinkClick r:id="rId2">
                  <a:extLst>
                    <a:ext uri="{A12FA001-AC4F-418D-AE19-62706E023703}">
                      <ahyp:hlinkClr xmlns:ahyp="http://schemas.microsoft.com/office/drawing/2018/hyperlinkcolor" val="tx"/>
                    </a:ext>
                  </a:extLst>
                </a:hlinkClick>
              </a:rPr>
              <a:t>-Digital Connectivity Bursary Application Form</a:t>
            </a:r>
            <a:endParaRPr lang="en-GB" sz="1350" dirty="0">
              <a:solidFill>
                <a:schemeClr val="bg1"/>
              </a:solidFill>
            </a:endParaRPr>
          </a:p>
          <a:p>
            <a:pPr marL="0" indent="0">
              <a:buNone/>
            </a:pPr>
            <a:r>
              <a:rPr lang="en-GB" sz="1350" b="1" dirty="0">
                <a:solidFill>
                  <a:schemeClr val="bg1"/>
                </a:solidFill>
                <a:hlinkClick r:id="rId3">
                  <a:extLst>
                    <a:ext uri="{A12FA001-AC4F-418D-AE19-62706E023703}">
                      <ahyp:hlinkClr xmlns:ahyp="http://schemas.microsoft.com/office/drawing/2018/hyperlinkcolor" val="tx"/>
                    </a:ext>
                  </a:extLst>
                </a:hlinkClick>
              </a:rPr>
              <a:t>-Undergraduate Bursaries</a:t>
            </a:r>
            <a:endParaRPr lang="en-GB" sz="1350" b="1" dirty="0">
              <a:solidFill>
                <a:schemeClr val="bg1"/>
              </a:solidFill>
            </a:endParaRPr>
          </a:p>
          <a:p>
            <a:pPr marL="0" indent="0">
              <a:buNone/>
            </a:pPr>
            <a:endParaRPr lang="en-GB" sz="135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54390" y="765190"/>
            <a:ext cx="2337155" cy="1331905"/>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3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Calibri" panose="020F0502020204030204"/>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defRPr/>
            </a:pPr>
            <a:endParaRPr lang="en-US" sz="1350">
              <a:solidFill>
                <a:prstClr val="white"/>
              </a:solidFill>
              <a:latin typeface="Calibri" panose="020F0502020204030204"/>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1178" y="1872762"/>
            <a:ext cx="2418947" cy="1331905"/>
          </a:xfrm>
        </p:spPr>
        <p:txBody>
          <a:bodyPr anchor="ctr">
            <a:normAutofit/>
          </a:bodyPr>
          <a:lstStyle/>
          <a:p>
            <a:pPr marL="0" indent="0">
              <a:buNone/>
            </a:pPr>
            <a:r>
              <a:rPr lang="en-GB" altLang="en-US" sz="1425" dirty="0">
                <a:latin typeface="Trebuchet MS" panose="020B0603020202020204" pitchFamily="34" charset="0"/>
              </a:rPr>
              <a:t>Last week gave an overview of…</a:t>
            </a: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3051308"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190974" y="6999963"/>
            <a:ext cx="2808312" cy="1074786"/>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4643649" y="1426221"/>
            <a:ext cx="3338600"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
        <p:nvSpPr>
          <p:cNvPr id="12" name="TextBox 11">
            <a:extLst>
              <a:ext uri="{FF2B5EF4-FFF2-40B4-BE49-F238E27FC236}">
                <a16:creationId xmlns:a16="http://schemas.microsoft.com/office/drawing/2014/main" id="{2F71828F-4171-09FE-533B-F509E35A3FCF}"/>
              </a:ext>
            </a:extLst>
          </p:cNvPr>
          <p:cNvSpPr txBox="1"/>
          <p:nvPr/>
        </p:nvSpPr>
        <p:spPr>
          <a:xfrm>
            <a:off x="4643649" y="2658312"/>
            <a:ext cx="3338600"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86696" y="629266"/>
            <a:ext cx="2750280" cy="5506358"/>
          </a:xfrm>
          <a:prstGeom prst="rect">
            <a:avLst/>
          </a:prstGeom>
        </p:spPr>
        <p:txBody>
          <a:bodyPr vert="horz" lIns="91440" tIns="45720" rIns="91440" bIns="45720" rtlCol="0" anchor="ctr">
            <a:normAutofit/>
          </a:bodyPr>
          <a:lstStyle/>
          <a:p>
            <a:r>
              <a:rPr lang="en-US" sz="3500" kern="1200" dirty="0">
                <a:solidFill>
                  <a:schemeClr val="tx1"/>
                </a:solidFill>
                <a:latin typeface="+mj-lt"/>
                <a:ea typeface="+mj-ea"/>
                <a:cs typeface="+mj-cs"/>
              </a:rPr>
              <a:t>Aims</a:t>
            </a:r>
            <a:br>
              <a:rPr lang="en-US" sz="3500" kern="1200" dirty="0">
                <a:solidFill>
                  <a:schemeClr val="tx1"/>
                </a:solidFill>
                <a:latin typeface="+mj-lt"/>
                <a:ea typeface="+mj-ea"/>
                <a:cs typeface="+mj-cs"/>
              </a:rPr>
            </a:br>
            <a:endParaRPr lang="en-US" sz="3500" kern="1200" dirty="0">
              <a:solidFill>
                <a:schemeClr val="tx1"/>
              </a:solidFill>
              <a:latin typeface="+mj-lt"/>
              <a:ea typeface="+mj-ea"/>
              <a:cs typeface="+mj-cs"/>
            </a:endParaRPr>
          </a:p>
        </p:txBody>
      </p:sp>
      <p:sp>
        <p:nvSpPr>
          <p:cNvPr id="9" name="Rectangle 8">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8700" y="559407"/>
            <a:ext cx="4945891"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F9D435-13A5-49F0-A737-1E606FD62A3A}"/>
              </a:ext>
            </a:extLst>
          </p:cNvPr>
          <p:cNvGraphicFramePr>
            <a:graphicFrameLocks noGrp="1"/>
          </p:cNvGraphicFramePr>
          <p:nvPr>
            <p:ph idx="4294967295"/>
            <p:extLst>
              <p:ext uri="{D42A27DB-BD31-4B8C-83A1-F6EECF244321}">
                <p14:modId xmlns:p14="http://schemas.microsoft.com/office/powerpoint/2010/main" val="3595041970"/>
              </p:ext>
            </p:extLst>
          </p:nvPr>
        </p:nvGraphicFramePr>
        <p:xfrm>
          <a:off x="3963924" y="722376"/>
          <a:ext cx="469773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463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555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6AAEA33-AEAC-F5AF-0CDF-F2EB3AA07110}"/>
              </a:ext>
            </a:extLst>
          </p:cNvPr>
          <p:cNvPicPr>
            <a:picLocks noChangeAspect="1"/>
          </p:cNvPicPr>
          <p:nvPr/>
        </p:nvPicPr>
        <p:blipFill rotWithShape="1">
          <a:blip r:embed="rId2"/>
          <a:srcRect l="61025" t="9796" r="10626" b="53199"/>
          <a:stretch/>
        </p:blipFill>
        <p:spPr>
          <a:xfrm>
            <a:off x="482600" y="1333817"/>
            <a:ext cx="8178799" cy="4190365"/>
          </a:xfrm>
          <a:prstGeom prst="rect">
            <a:avLst/>
          </a:prstGeom>
        </p:spPr>
      </p:pic>
    </p:spTree>
    <p:extLst>
      <p:ext uri="{BB962C8B-B14F-4D97-AF65-F5344CB8AC3E}">
        <p14:creationId xmlns:p14="http://schemas.microsoft.com/office/powerpoint/2010/main" val="1355592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19B5A-05AD-4C19-ADE8-ACFC744102A3}"/>
              </a:ext>
            </a:extLst>
          </p:cNvPr>
          <p:cNvSpPr>
            <a:spLocks noGrp="1"/>
          </p:cNvSpPr>
          <p:nvPr>
            <p:ph type="title"/>
          </p:nvPr>
        </p:nvSpPr>
        <p:spPr>
          <a:xfrm>
            <a:off x="480060" y="325369"/>
            <a:ext cx="3276451" cy="1956841"/>
          </a:xfrm>
        </p:spPr>
        <p:txBody>
          <a:bodyPr vert="horz" lIns="91440" tIns="45720" rIns="91440" bIns="45720" rtlCol="0" anchor="b">
            <a:normAutofit/>
          </a:bodyPr>
          <a:lstStyle/>
          <a:p>
            <a:r>
              <a:rPr lang="en-US" sz="4300"/>
              <a:t>What is recruitment?</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1758F9-35C5-4280-BC71-640CBEACC579}"/>
              </a:ext>
            </a:extLst>
          </p:cNvPr>
          <p:cNvSpPr>
            <a:spLocks noGrp="1"/>
          </p:cNvSpPr>
          <p:nvPr>
            <p:ph sz="half" idx="1"/>
          </p:nvPr>
        </p:nvSpPr>
        <p:spPr>
          <a:xfrm>
            <a:off x="480060" y="2872899"/>
            <a:ext cx="3182691" cy="3320668"/>
          </a:xfrm>
        </p:spPr>
        <p:txBody>
          <a:bodyPr vert="horz" lIns="91440" tIns="45720" rIns="91440" bIns="45720" rtlCol="0">
            <a:normAutofit/>
          </a:bodyPr>
          <a:lstStyle/>
          <a:p>
            <a:r>
              <a:rPr lang="en-US" sz="1000" i="0">
                <a:effectLst/>
              </a:rPr>
              <a:t>Recruitment and resourcing involve </a:t>
            </a:r>
            <a:r>
              <a:rPr lang="en-US" sz="1000" b="1" i="0">
                <a:effectLst/>
              </a:rPr>
              <a:t>attracting</a:t>
            </a:r>
            <a:r>
              <a:rPr lang="en-US" sz="1000" i="0">
                <a:effectLst/>
              </a:rPr>
              <a:t> and </a:t>
            </a:r>
            <a:r>
              <a:rPr lang="en-US" sz="1000" b="1" i="0">
                <a:effectLst/>
              </a:rPr>
              <a:t>selecting</a:t>
            </a:r>
            <a:r>
              <a:rPr lang="en-US" sz="1000" i="0">
                <a:effectLst/>
              </a:rPr>
              <a:t> individuals into a job role. Recruiting the right individuals is crucial for organisations who need people with the right skills and capabilities to deliver their goals. It’s a critical activity, </a:t>
            </a:r>
            <a:r>
              <a:rPr lang="en-US" sz="1000" b="1" i="0">
                <a:effectLst/>
              </a:rPr>
              <a:t>not just for the HR team </a:t>
            </a:r>
            <a:r>
              <a:rPr lang="en-US" sz="1000" i="0">
                <a:effectLst/>
              </a:rPr>
              <a:t>but also for line managers who are increasingly involved in the selection process. </a:t>
            </a:r>
          </a:p>
          <a:p>
            <a:r>
              <a:rPr lang="en-US" sz="1000" i="0">
                <a:effectLst/>
              </a:rPr>
              <a:t>The length and complexity of the recruitment process will vary depending on an organisation’s size and resources. However, each of the following stages should be present:</a:t>
            </a:r>
          </a:p>
          <a:p>
            <a:pPr lvl="1"/>
            <a:r>
              <a:rPr lang="en-US" sz="1000" i="0">
                <a:effectLst/>
              </a:rPr>
              <a:t>Defining the role.</a:t>
            </a:r>
          </a:p>
          <a:p>
            <a:pPr lvl="1"/>
            <a:r>
              <a:rPr lang="en-US" sz="1000" i="0">
                <a:effectLst/>
              </a:rPr>
              <a:t>Attracting applicants.</a:t>
            </a:r>
          </a:p>
          <a:p>
            <a:pPr lvl="1"/>
            <a:r>
              <a:rPr lang="en-US" sz="1000" i="0">
                <a:effectLst/>
              </a:rPr>
              <a:t>Managing the application and selection process.</a:t>
            </a:r>
          </a:p>
          <a:p>
            <a:pPr lvl="1"/>
            <a:r>
              <a:rPr lang="en-US" sz="1000" i="0">
                <a:effectLst/>
              </a:rPr>
              <a:t>Making the appointment.</a:t>
            </a:r>
          </a:p>
          <a:p>
            <a:endParaRPr lang="en-US" sz="1000"/>
          </a:p>
        </p:txBody>
      </p:sp>
      <p:pic>
        <p:nvPicPr>
          <p:cNvPr id="5" name="Picture 4">
            <a:extLst>
              <a:ext uri="{FF2B5EF4-FFF2-40B4-BE49-F238E27FC236}">
                <a16:creationId xmlns:a16="http://schemas.microsoft.com/office/drawing/2014/main" id="{F1EA484C-C50E-4A09-BA2E-81DC915F2FCC}"/>
              </a:ext>
            </a:extLst>
          </p:cNvPr>
          <p:cNvPicPr>
            <a:picLocks noChangeAspect="1"/>
          </p:cNvPicPr>
          <p:nvPr/>
        </p:nvPicPr>
        <p:blipFill rotWithShape="1">
          <a:blip r:embed="rId3"/>
          <a:srcRect l="25751" r="23282"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4010233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469B9-C122-45F3-8901-0DAF3E33BE04}"/>
              </a:ext>
            </a:extLst>
          </p:cNvPr>
          <p:cNvSpPr>
            <a:spLocks noGrp="1"/>
          </p:cNvSpPr>
          <p:nvPr>
            <p:ph type="title"/>
          </p:nvPr>
        </p:nvSpPr>
        <p:spPr>
          <a:xfrm>
            <a:off x="515125" y="1153572"/>
            <a:ext cx="2400300" cy="4461163"/>
          </a:xfrm>
        </p:spPr>
        <p:txBody>
          <a:bodyPr>
            <a:normAutofit/>
          </a:bodyPr>
          <a:lstStyle/>
          <a:p>
            <a:r>
              <a:rPr lang="en-GB">
                <a:solidFill>
                  <a:srgbClr val="FFFFFF"/>
                </a:solidFill>
              </a:rPr>
              <a:t>Defining the Role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ED3C71-1F64-491D-B916-43713B90D419}"/>
              </a:ext>
            </a:extLst>
          </p:cNvPr>
          <p:cNvSpPr>
            <a:spLocks noGrp="1"/>
          </p:cNvSpPr>
          <p:nvPr>
            <p:ph idx="1"/>
          </p:nvPr>
        </p:nvSpPr>
        <p:spPr>
          <a:xfrm>
            <a:off x="3335481" y="591344"/>
            <a:ext cx="5179868" cy="5585619"/>
          </a:xfrm>
        </p:spPr>
        <p:txBody>
          <a:bodyPr anchor="ctr">
            <a:normAutofit/>
          </a:bodyPr>
          <a:lstStyle/>
          <a:p>
            <a:pPr marL="0" indent="0">
              <a:buNone/>
            </a:pPr>
            <a:r>
              <a:rPr lang="en-GB" sz="2400" b="1" i="0" u="sng">
                <a:effectLst/>
              </a:rPr>
              <a:t>Job analysis </a:t>
            </a:r>
            <a:r>
              <a:rPr lang="en-GB" sz="2400" i="0">
                <a:effectLst/>
              </a:rPr>
              <a:t>- The first step is to spend time gathering information about a job from a variety of sources, whether the position already exists or is new. This analysis provides the information needed for the job description and person specification. It should include:</a:t>
            </a:r>
          </a:p>
          <a:p>
            <a:pPr>
              <a:buFont typeface="Arial" panose="020B0604020202020204" pitchFamily="34" charset="0"/>
              <a:buChar char="•"/>
            </a:pPr>
            <a:r>
              <a:rPr lang="en-GB" sz="2400" i="0">
                <a:effectLst/>
              </a:rPr>
              <a:t>The job’s purpose and what duties are involved.</a:t>
            </a:r>
          </a:p>
          <a:p>
            <a:pPr>
              <a:buFont typeface="Arial" panose="020B0604020202020204" pitchFamily="34" charset="0"/>
              <a:buChar char="•"/>
            </a:pPr>
            <a:r>
              <a:rPr lang="en-GB" sz="2400" i="0">
                <a:effectLst/>
              </a:rPr>
              <a:t>How and where it could be carried out.</a:t>
            </a:r>
          </a:p>
          <a:p>
            <a:pPr>
              <a:buFont typeface="Arial" panose="020B0604020202020204" pitchFamily="34" charset="0"/>
              <a:buChar char="•"/>
            </a:pPr>
            <a:r>
              <a:rPr lang="en-GB" sz="2400" i="0">
                <a:effectLst/>
              </a:rPr>
              <a:t>What </a:t>
            </a:r>
            <a:r>
              <a:rPr lang="en-GB" sz="2400"/>
              <a:t>roles</a:t>
            </a:r>
            <a:r>
              <a:rPr lang="en-GB" sz="2400" i="0">
                <a:effectLst/>
              </a:rPr>
              <a:t> would be expected of the jobholder.</a:t>
            </a:r>
          </a:p>
          <a:p>
            <a:pPr>
              <a:buFont typeface="Arial" panose="020B0604020202020204" pitchFamily="34" charset="0"/>
              <a:buChar char="•"/>
            </a:pPr>
            <a:r>
              <a:rPr lang="en-GB" sz="2400" i="0">
                <a:effectLst/>
              </a:rPr>
              <a:t>How it fits into the organisations’ structure.</a:t>
            </a:r>
          </a:p>
          <a:p>
            <a:endParaRPr lang="en-GB" sz="2400"/>
          </a:p>
        </p:txBody>
      </p:sp>
    </p:spTree>
    <p:extLst>
      <p:ext uri="{BB962C8B-B14F-4D97-AF65-F5344CB8AC3E}">
        <p14:creationId xmlns:p14="http://schemas.microsoft.com/office/powerpoint/2010/main" val="1202355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1F08567-6E53-4549-932D-1C7763FEB757}"/>
              </a:ext>
            </a:extLst>
          </p:cNvPr>
          <p:cNvSpPr>
            <a:spLocks noGrp="1" noChangeArrowheads="1"/>
          </p:cNvSpPr>
          <p:nvPr>
            <p:ph type="title" idx="4294967295"/>
          </p:nvPr>
        </p:nvSpPr>
        <p:spPr>
          <a:xfrm>
            <a:off x="5168900" y="1220788"/>
            <a:ext cx="3975100" cy="1206500"/>
          </a:xfrm>
          <a:prstGeom prst="rect">
            <a:avLst/>
          </a:prstGeom>
          <a:ln>
            <a:noFill/>
          </a:ln>
        </p:spPr>
        <p:txBody>
          <a:bodyPr vert="horz" lIns="68580" tIns="34290" rIns="68580" bIns="34290" rtlCol="0" anchor="ctr">
            <a:normAutofit/>
          </a:bodyPr>
          <a:lstStyle/>
          <a:p>
            <a:r>
              <a:rPr lang="en-US" altLang="en-US" sz="3000"/>
              <a:t>Job description</a:t>
            </a:r>
          </a:p>
        </p:txBody>
      </p:sp>
      <p:sp>
        <p:nvSpPr>
          <p:cNvPr id="3" name="Content Placeholder 2">
            <a:extLst>
              <a:ext uri="{FF2B5EF4-FFF2-40B4-BE49-F238E27FC236}">
                <a16:creationId xmlns:a16="http://schemas.microsoft.com/office/drawing/2014/main" id="{FB935A95-BB93-4F22-809E-E3DB255E9784}"/>
              </a:ext>
            </a:extLst>
          </p:cNvPr>
          <p:cNvSpPr>
            <a:spLocks noGrp="1" noChangeArrowheads="1"/>
          </p:cNvSpPr>
          <p:nvPr>
            <p:ph idx="4294967295"/>
          </p:nvPr>
        </p:nvSpPr>
        <p:spPr>
          <a:xfrm>
            <a:off x="5168900" y="2447925"/>
            <a:ext cx="3975100" cy="3038475"/>
          </a:xfrm>
          <a:prstGeom prst="rect">
            <a:avLst/>
          </a:prstGeom>
        </p:spPr>
        <p:txBody>
          <a:bodyPr vert="horz" lIns="68580" tIns="34290" rIns="68580" bIns="34290" rtlCol="0">
            <a:normAutofit/>
          </a:bodyPr>
          <a:lstStyle/>
          <a:p>
            <a:pPr marL="204788" fontAlgn="t">
              <a:defRPr/>
            </a:pPr>
            <a:r>
              <a:rPr lang="en-US" altLang="en-US" sz="1350"/>
              <a:t>Job Title</a:t>
            </a:r>
          </a:p>
          <a:p>
            <a:pPr marL="204788" fontAlgn="t">
              <a:defRPr/>
            </a:pPr>
            <a:r>
              <a:rPr lang="en-US" altLang="en-US" sz="1350"/>
              <a:t>Responsible To</a:t>
            </a:r>
          </a:p>
          <a:p>
            <a:pPr marL="204788" fontAlgn="t">
              <a:defRPr/>
            </a:pPr>
            <a:r>
              <a:rPr lang="en-US" altLang="en-US" sz="1350"/>
              <a:t>In Charge of</a:t>
            </a:r>
          </a:p>
          <a:p>
            <a:pPr marL="204788" fontAlgn="t">
              <a:defRPr/>
            </a:pPr>
            <a:r>
              <a:rPr lang="en-US" altLang="en-US" sz="1350"/>
              <a:t>Duties – work that needs to </a:t>
            </a:r>
          </a:p>
          <a:p>
            <a:pPr marL="202406" fontAlgn="t">
              <a:defRPr/>
            </a:pPr>
            <a:r>
              <a:rPr lang="en-US" altLang="en-US" sz="1350"/>
              <a:t>be achieved</a:t>
            </a:r>
          </a:p>
          <a:p>
            <a:pPr marL="0" fontAlgn="t">
              <a:defRPr/>
            </a:pPr>
            <a:r>
              <a:rPr lang="en-US" altLang="en-US" sz="1350"/>
              <a:t>And more!</a:t>
            </a:r>
          </a:p>
          <a:p>
            <a:pPr marL="204788" fontAlgn="t">
              <a:defRPr/>
            </a:pPr>
            <a:r>
              <a:rPr lang="en-US" altLang="en-US" sz="1350"/>
              <a:t>Variety of formats from simple to comprehensive to structured </a:t>
            </a:r>
          </a:p>
          <a:p>
            <a:pPr marL="204788">
              <a:defRPr/>
            </a:pPr>
            <a:endParaRPr lang="en-US" altLang="en-US" sz="1350"/>
          </a:p>
        </p:txBody>
      </p:sp>
      <p:pic>
        <p:nvPicPr>
          <p:cNvPr id="32770" name="Picture 2" descr="Index of /wp-content/uploads/2019/01">
            <a:extLst>
              <a:ext uri="{FF2B5EF4-FFF2-40B4-BE49-F238E27FC236}">
                <a16:creationId xmlns:a16="http://schemas.microsoft.com/office/drawing/2014/main" id="{3A6F43B3-B624-47DD-9146-A0A7A65C1B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5500" y="1554019"/>
            <a:ext cx="3834346" cy="37576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8D0FDE0-AC46-4FBE-A332-249B26438F41}"/>
              </a:ext>
            </a:extLst>
          </p:cNvPr>
          <p:cNvSpPr>
            <a:spLocks noGrp="1" noChangeArrowheads="1"/>
          </p:cNvSpPr>
          <p:nvPr>
            <p:ph type="title" idx="4294967295"/>
          </p:nvPr>
        </p:nvSpPr>
        <p:spPr>
          <a:xfrm>
            <a:off x="1600200" y="484188"/>
            <a:ext cx="7543800" cy="1609725"/>
          </a:xfrm>
          <a:prstGeom prst="rect">
            <a:avLst/>
          </a:prstGeom>
        </p:spPr>
        <p:txBody>
          <a:bodyPr/>
          <a:lstStyle/>
          <a:p>
            <a:pPr eaLnBrk="1" hangingPunct="1"/>
            <a:r>
              <a:rPr lang="en-US" altLang="en-US" b="1" dirty="0"/>
              <a:t>Person specification</a:t>
            </a:r>
          </a:p>
        </p:txBody>
      </p:sp>
      <p:sp>
        <p:nvSpPr>
          <p:cNvPr id="49155" name="Rectangle 3">
            <a:extLst>
              <a:ext uri="{FF2B5EF4-FFF2-40B4-BE49-F238E27FC236}">
                <a16:creationId xmlns:a16="http://schemas.microsoft.com/office/drawing/2014/main" id="{23523124-0155-4BA3-AB9F-476AFB99ECB4}"/>
              </a:ext>
            </a:extLst>
          </p:cNvPr>
          <p:cNvSpPr>
            <a:spLocks noGrp="1" noChangeArrowheads="1"/>
          </p:cNvSpPr>
          <p:nvPr>
            <p:ph type="body" idx="4294967295"/>
          </p:nvPr>
        </p:nvSpPr>
        <p:spPr>
          <a:xfrm>
            <a:off x="0" y="2638425"/>
            <a:ext cx="5418138" cy="2844800"/>
          </a:xfrm>
          <a:prstGeom prst="rect">
            <a:avLst/>
          </a:prstGeom>
        </p:spPr>
        <p:txBody>
          <a:bodyPr>
            <a:normAutofit fontScale="92500" lnSpcReduction="10000"/>
          </a:bodyPr>
          <a:lstStyle/>
          <a:p>
            <a:pPr eaLnBrk="1" hangingPunct="1">
              <a:lnSpc>
                <a:spcPct val="90000"/>
              </a:lnSpc>
            </a:pPr>
            <a:r>
              <a:rPr lang="en-US" altLang="en-US" sz="1800" dirty="0"/>
              <a:t>A person specification (or job profile) states the necessary and desirable criteria for selection.</a:t>
            </a:r>
          </a:p>
          <a:p>
            <a:pPr eaLnBrk="1" hangingPunct="1">
              <a:lnSpc>
                <a:spcPct val="90000"/>
              </a:lnSpc>
            </a:pPr>
            <a:endParaRPr lang="en-US" altLang="en-US" sz="1800" dirty="0"/>
          </a:p>
          <a:p>
            <a:pPr eaLnBrk="1" hangingPunct="1">
              <a:lnSpc>
                <a:spcPct val="90000"/>
              </a:lnSpc>
            </a:pPr>
            <a:r>
              <a:rPr lang="en-US" altLang="en-US" sz="1800" dirty="0"/>
              <a:t>Increasingly such specifications are based on a set</a:t>
            </a:r>
          </a:p>
          <a:p>
            <a:pPr eaLnBrk="1" hangingPunct="1">
              <a:lnSpc>
                <a:spcPct val="90000"/>
              </a:lnSpc>
              <a:buFontTx/>
              <a:buNone/>
            </a:pPr>
            <a:r>
              <a:rPr lang="en-US" altLang="en-US" sz="1800" dirty="0"/>
              <a:t>	of competencies identified as necessary for the performance of the job. </a:t>
            </a:r>
            <a:br>
              <a:rPr lang="en-US" altLang="en-US" sz="1800" dirty="0"/>
            </a:br>
            <a:endParaRPr lang="en-US" altLang="en-US" sz="1800" dirty="0"/>
          </a:p>
          <a:p>
            <a:pPr eaLnBrk="1" hangingPunct="1">
              <a:lnSpc>
                <a:spcPct val="90000"/>
              </a:lnSpc>
            </a:pPr>
            <a:r>
              <a:rPr lang="en-US" altLang="en-US" sz="1800" dirty="0"/>
              <a:t>Competency frameworks (Core/technical/Behavior)  may be substituted for job or person specifications but these should include an indication of roles and responsibilities.</a:t>
            </a:r>
          </a:p>
          <a:p>
            <a:pPr eaLnBrk="1" hangingPunct="1">
              <a:lnSpc>
                <a:spcPct val="90000"/>
              </a:lnSpc>
              <a:buFontTx/>
              <a:buNone/>
            </a:pPr>
            <a:endParaRPr lang="en-US" altLang="en-US" sz="1800" dirty="0"/>
          </a:p>
        </p:txBody>
      </p:sp>
      <p:pic>
        <p:nvPicPr>
          <p:cNvPr id="2" name="Picture 1">
            <a:extLst>
              <a:ext uri="{FF2B5EF4-FFF2-40B4-BE49-F238E27FC236}">
                <a16:creationId xmlns:a16="http://schemas.microsoft.com/office/drawing/2014/main" id="{45910C5F-B1D0-4E67-A63E-EFA2B4D55153}"/>
              </a:ext>
            </a:extLst>
          </p:cNvPr>
          <p:cNvPicPr>
            <a:picLocks noChangeAspect="1"/>
          </p:cNvPicPr>
          <p:nvPr/>
        </p:nvPicPr>
        <p:blipFill rotWithShape="1">
          <a:blip r:embed="rId3"/>
          <a:srcRect l="16030" r="6937"/>
          <a:stretch/>
        </p:blipFill>
        <p:spPr>
          <a:xfrm>
            <a:off x="5529532" y="2169890"/>
            <a:ext cx="3463991" cy="2518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checkerboard(across)">
                                      <p:cBhvr>
                                        <p:cTn id="7" dur="500"/>
                                        <p:tgtEl>
                                          <p:spTgt spid="491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49155">
                                            <p:txEl>
                                              <p:pRg st="2" end="2"/>
                                            </p:txEl>
                                          </p:spTgt>
                                        </p:tgtEl>
                                        <p:attrNameLst>
                                          <p:attrName>style.visibility</p:attrName>
                                        </p:attrNameLst>
                                      </p:cBhvr>
                                      <p:to>
                                        <p:strVal val="visible"/>
                                      </p:to>
                                    </p:set>
                                    <p:animEffect transition="in" filter="checkerboard(across)">
                                      <p:cBhvr>
                                        <p:cTn id="12" dur="500"/>
                                        <p:tgtEl>
                                          <p:spTgt spid="49155">
                                            <p:txEl>
                                              <p:pRg st="2" end="2"/>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49155">
                                            <p:txEl>
                                              <p:pRg st="3" end="3"/>
                                            </p:txEl>
                                          </p:spTgt>
                                        </p:tgtEl>
                                        <p:attrNameLst>
                                          <p:attrName>style.visibility</p:attrName>
                                        </p:attrNameLst>
                                      </p:cBhvr>
                                      <p:to>
                                        <p:strVal val="visible"/>
                                      </p:to>
                                    </p:set>
                                    <p:animEffect transition="in" filter="checkerboard(across)">
                                      <p:cBhvr>
                                        <p:cTn id="15" dur="500"/>
                                        <p:tgtEl>
                                          <p:spTgt spid="49155">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nodeType="clickEffect">
                                  <p:stCondLst>
                                    <p:cond delay="0"/>
                                  </p:stCondLst>
                                  <p:childTnLst>
                                    <p:set>
                                      <p:cBhvr>
                                        <p:cTn id="19" dur="1" fill="hold">
                                          <p:stCondLst>
                                            <p:cond delay="0"/>
                                          </p:stCondLst>
                                        </p:cTn>
                                        <p:tgtEl>
                                          <p:spTgt spid="49155">
                                            <p:txEl>
                                              <p:pRg st="4" end="4"/>
                                            </p:txEl>
                                          </p:spTgt>
                                        </p:tgtEl>
                                        <p:attrNameLst>
                                          <p:attrName>style.visibility</p:attrName>
                                        </p:attrNameLst>
                                      </p:cBhvr>
                                      <p:to>
                                        <p:strVal val="visible"/>
                                      </p:to>
                                    </p:set>
                                    <p:animEffect transition="in" filter="checkerboard(across)">
                                      <p:cBhvr>
                                        <p:cTn id="20" dur="500"/>
                                        <p:tgtEl>
                                          <p:spTgt spid="491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a:t>How do we recruit?</a:t>
            </a:r>
          </a:p>
        </p:txBody>
      </p:sp>
      <p:pic>
        <p:nvPicPr>
          <p:cNvPr id="6" name="Picture 5">
            <a:extLst>
              <a:ext uri="{FF2B5EF4-FFF2-40B4-BE49-F238E27FC236}">
                <a16:creationId xmlns:a16="http://schemas.microsoft.com/office/drawing/2014/main" id="{5C669149-59B3-4A8C-9379-0E0169C197C2}"/>
              </a:ext>
            </a:extLst>
          </p:cNvPr>
          <p:cNvPicPr>
            <a:picLocks noChangeAspect="1"/>
          </p:cNvPicPr>
          <p:nvPr/>
        </p:nvPicPr>
        <p:blipFill rotWithShape="1">
          <a:blip r:embed="rId3"/>
          <a:srcRect t="17508" b="21240"/>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9181" y="3284984"/>
            <a:ext cx="5614060" cy="2452687"/>
          </a:xfrm>
        </p:spPr>
        <p:txBody>
          <a:bodyPr anchor="ctr">
            <a:normAutofit/>
          </a:bodyPr>
          <a:lstStyle/>
          <a:p>
            <a:endParaRPr lang="en-GB" sz="1600" dirty="0"/>
          </a:p>
          <a:p>
            <a:r>
              <a:rPr lang="en-GB" sz="2000" dirty="0"/>
              <a:t>Discuss and provide examples of the advantages and disadvantages of each method</a:t>
            </a:r>
          </a:p>
        </p:txBody>
      </p:sp>
    </p:spTree>
    <p:extLst>
      <p:ext uri="{BB962C8B-B14F-4D97-AF65-F5344CB8AC3E}">
        <p14:creationId xmlns:p14="http://schemas.microsoft.com/office/powerpoint/2010/main" val="1554546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1" y="234227"/>
            <a:ext cx="8461663" cy="623455"/>
          </a:xfrm>
        </p:spPr>
        <p:txBody>
          <a:bodyPr>
            <a:normAutofit fontScale="90000"/>
          </a:bodyPr>
          <a:lstStyle/>
          <a:p>
            <a:r>
              <a:rPr lang="en-GB" dirty="0"/>
              <a:t>Recruitment Sources</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221239" y="1626502"/>
            <a:ext cx="2557463" cy="10803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6279" y="2845583"/>
            <a:ext cx="1543050" cy="133157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42250" y="3503469"/>
            <a:ext cx="3107531" cy="2187991"/>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92574" y="4004451"/>
            <a:ext cx="2521744" cy="1657350"/>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18144" y="1081694"/>
            <a:ext cx="2107406" cy="2530814"/>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457412" y="1662221"/>
            <a:ext cx="2543175" cy="1621631"/>
          </a:xfrm>
          <a:prstGeom prst="rect">
            <a:avLst/>
          </a:prstGeom>
        </p:spPr>
      </p:pic>
      <p:pic>
        <p:nvPicPr>
          <p:cNvPr id="16" name="Picture 1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85570" y="4315909"/>
            <a:ext cx="2013887" cy="1333013"/>
          </a:xfrm>
          <a:prstGeom prst="rect">
            <a:avLst/>
          </a:prstGeom>
        </p:spPr>
      </p:pic>
      <p:sp>
        <p:nvSpPr>
          <p:cNvPr id="4" name="TextBox 3">
            <a:extLst>
              <a:ext uri="{FF2B5EF4-FFF2-40B4-BE49-F238E27FC236}">
                <a16:creationId xmlns:a16="http://schemas.microsoft.com/office/drawing/2014/main" id="{66FB4F7F-9C9B-6CDC-EE58-EB6DFAFA3BDA}"/>
              </a:ext>
            </a:extLst>
          </p:cNvPr>
          <p:cNvSpPr txBox="1"/>
          <p:nvPr/>
        </p:nvSpPr>
        <p:spPr>
          <a:xfrm>
            <a:off x="2122004" y="3105835"/>
            <a:ext cx="4681330" cy="646331"/>
          </a:xfrm>
          <a:prstGeom prst="rect">
            <a:avLst/>
          </a:prstGeom>
          <a:noFill/>
        </p:spPr>
        <p:txBody>
          <a:bodyPr wrap="square">
            <a:spAutoFit/>
          </a:bodyPr>
          <a:lstStyle/>
          <a:p>
            <a:r>
              <a:rPr lang="en-GB" dirty="0"/>
              <a:t>What do we mean by </a:t>
            </a:r>
          </a:p>
          <a:p>
            <a:pPr marL="0" indent="0">
              <a:buNone/>
            </a:pPr>
            <a:r>
              <a:rPr lang="en-GB" dirty="0"/>
              <a:t>selection process?</a:t>
            </a:r>
          </a:p>
        </p:txBody>
      </p:sp>
    </p:spTree>
    <p:extLst>
      <p:ext uri="{BB962C8B-B14F-4D97-AF65-F5344CB8AC3E}">
        <p14:creationId xmlns:p14="http://schemas.microsoft.com/office/powerpoint/2010/main" val="59000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5DA88C0-E4BA-4F09-B2E5-B14FE67CD5AD}"/>
              </a:ext>
            </a:extLst>
          </p:cNvPr>
          <p:cNvPicPr>
            <a:picLocks noChangeAspect="1"/>
          </p:cNvPicPr>
          <p:nvPr/>
        </p:nvPicPr>
        <p:blipFill rotWithShape="1">
          <a:blip r:embed="rId3"/>
          <a:srcRect l="12917" r="33680" b="-1"/>
          <a:stretch/>
        </p:blipFill>
        <p:spPr>
          <a:xfrm>
            <a:off x="1891767" y="10"/>
            <a:ext cx="7252231" cy="6857990"/>
          </a:xfrm>
          <a:prstGeom prst="rect">
            <a:avLst/>
          </a:prstGeom>
          <a:noFill/>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14345-A998-4C9D-8957-76BE99F2017E}"/>
              </a:ext>
            </a:extLst>
          </p:cNvPr>
          <p:cNvSpPr>
            <a:spLocks noGrp="1"/>
          </p:cNvSpPr>
          <p:nvPr>
            <p:ph type="title"/>
          </p:nvPr>
        </p:nvSpPr>
        <p:spPr>
          <a:xfrm>
            <a:off x="628650" y="365125"/>
            <a:ext cx="2866641" cy="1899912"/>
          </a:xfrm>
        </p:spPr>
        <p:txBody>
          <a:bodyPr vert="horz" lIns="91440" tIns="45720" rIns="91440" bIns="45720" rtlCol="0" anchor="ctr">
            <a:normAutofit/>
          </a:bodyPr>
          <a:lstStyle/>
          <a:p>
            <a:r>
              <a:rPr lang="en-US" sz="3500"/>
              <a:t>Recruitment </a:t>
            </a:r>
          </a:p>
        </p:txBody>
      </p:sp>
      <p:sp>
        <p:nvSpPr>
          <p:cNvPr id="3" name="Content Placeholder 2">
            <a:extLst>
              <a:ext uri="{FF2B5EF4-FFF2-40B4-BE49-F238E27FC236}">
                <a16:creationId xmlns:a16="http://schemas.microsoft.com/office/drawing/2014/main" id="{42A4EE00-736C-44E0-9277-224C8C690311}"/>
              </a:ext>
            </a:extLst>
          </p:cNvPr>
          <p:cNvSpPr>
            <a:spLocks noGrp="1"/>
          </p:cNvSpPr>
          <p:nvPr>
            <p:ph sz="half" idx="1"/>
          </p:nvPr>
        </p:nvSpPr>
        <p:spPr>
          <a:xfrm>
            <a:off x="628650" y="2434201"/>
            <a:ext cx="2866641" cy="3742762"/>
          </a:xfrm>
        </p:spPr>
        <p:txBody>
          <a:bodyPr vert="horz" lIns="91440" tIns="45720" rIns="91440" bIns="45720" rtlCol="0">
            <a:normAutofit/>
          </a:bodyPr>
          <a:lstStyle/>
          <a:p>
            <a:r>
              <a:rPr lang="en-US" sz="1600" b="0" i="0">
                <a:effectLst/>
              </a:rPr>
              <a:t>The majority (84%) of UK job applicants said they judge a company based on the process it uses for recruitment.</a:t>
            </a:r>
          </a:p>
          <a:p>
            <a:r>
              <a:rPr lang="en-US" sz="1600" b="0" i="0">
                <a:effectLst/>
              </a:rPr>
              <a:t>The research also found 43% of job applicants don’t want the recruitment process to be completely </a:t>
            </a:r>
            <a:r>
              <a:rPr lang="en-US" sz="1600" b="0" i="0" u="sng">
                <a:effectLst/>
                <a:hlinkClick r:id="rId4"/>
              </a:rPr>
              <a:t>automated</a:t>
            </a:r>
            <a:r>
              <a:rPr lang="en-US" sz="1600" b="0" i="0">
                <a:effectLst/>
              </a:rPr>
              <a:t> and instead want a </a:t>
            </a:r>
            <a:r>
              <a:rPr lang="en-US" sz="1600" b="0" i="0" u="sng">
                <a:effectLst/>
                <a:hlinkClick r:id="rId5"/>
              </a:rPr>
              <a:t>human touch</a:t>
            </a:r>
            <a:r>
              <a:rPr lang="en-US" sz="1600" b="0" i="0">
                <a:effectLst/>
              </a:rPr>
              <a:t>.</a:t>
            </a:r>
          </a:p>
          <a:p>
            <a:r>
              <a:rPr lang="en-US" sz="1600"/>
              <a:t>Do you prefer automated or human contact during recruitment?</a:t>
            </a:r>
          </a:p>
        </p:txBody>
      </p:sp>
    </p:spTree>
    <p:extLst>
      <p:ext uri="{BB962C8B-B14F-4D97-AF65-F5344CB8AC3E}">
        <p14:creationId xmlns:p14="http://schemas.microsoft.com/office/powerpoint/2010/main" val="1091846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Internal Recruiting</a:t>
            </a:r>
          </a:p>
        </p:txBody>
      </p:sp>
      <p:sp>
        <p:nvSpPr>
          <p:cNvPr id="3" name="Content Placeholder 2"/>
          <p:cNvSpPr>
            <a:spLocks noGrp="1"/>
          </p:cNvSpPr>
          <p:nvPr>
            <p:ph sz="half" idx="1"/>
          </p:nvPr>
        </p:nvSpPr>
        <p:spPr>
          <a:xfrm>
            <a:off x="457200" y="1600201"/>
            <a:ext cx="4038600" cy="3268959"/>
          </a:xfrm>
        </p:spPr>
        <p:txBody>
          <a:bodyPr>
            <a:normAutofit lnSpcReduction="10000"/>
          </a:bodyPr>
          <a:lstStyle/>
          <a:p>
            <a:pPr marL="0" indent="0">
              <a:lnSpc>
                <a:spcPct val="90000"/>
              </a:lnSpc>
              <a:buNone/>
            </a:pPr>
            <a:r>
              <a:rPr lang="en-GB" sz="2200" b="1" dirty="0"/>
              <a:t>Advantages:</a:t>
            </a:r>
          </a:p>
          <a:p>
            <a:pPr>
              <a:lnSpc>
                <a:spcPct val="90000"/>
              </a:lnSpc>
            </a:pPr>
            <a:r>
              <a:rPr lang="en-GB" sz="2200" dirty="0"/>
              <a:t>Can be cost efficient- Vacancy filled, Expenses, Training</a:t>
            </a:r>
          </a:p>
          <a:p>
            <a:pPr>
              <a:lnSpc>
                <a:spcPct val="90000"/>
              </a:lnSpc>
            </a:pPr>
            <a:r>
              <a:rPr lang="en-GB" sz="2200" dirty="0"/>
              <a:t>Candidates are known to the organisation- skills, attitude</a:t>
            </a:r>
          </a:p>
          <a:p>
            <a:pPr>
              <a:lnSpc>
                <a:spcPct val="90000"/>
              </a:lnSpc>
            </a:pPr>
            <a:r>
              <a:rPr lang="en-GB" sz="2200" dirty="0"/>
              <a:t>Candidates are familiar with organisation culture</a:t>
            </a:r>
          </a:p>
          <a:p>
            <a:pPr>
              <a:lnSpc>
                <a:spcPct val="90000"/>
              </a:lnSpc>
            </a:pPr>
            <a:r>
              <a:rPr lang="en-GB" sz="2200" dirty="0"/>
              <a:t>Internal promotion may provide motivation to staff</a:t>
            </a:r>
          </a:p>
          <a:p>
            <a:pPr marL="0" indent="0">
              <a:lnSpc>
                <a:spcPct val="90000"/>
              </a:lnSpc>
              <a:buNone/>
            </a:pPr>
            <a:endParaRPr lang="en-GB" sz="2200" dirty="0"/>
          </a:p>
          <a:p>
            <a:pPr>
              <a:lnSpc>
                <a:spcPct val="90000"/>
              </a:lnSpc>
            </a:pPr>
            <a:endParaRPr lang="en-GB" sz="2200" dirty="0"/>
          </a:p>
          <a:p>
            <a:pPr>
              <a:lnSpc>
                <a:spcPct val="90000"/>
              </a:lnSpc>
            </a:pPr>
            <a:endParaRPr lang="en-GB" sz="2200" dirty="0"/>
          </a:p>
        </p:txBody>
      </p:sp>
      <p:pic>
        <p:nvPicPr>
          <p:cNvPr id="6" name="Picture 5">
            <a:extLst>
              <a:ext uri="{FF2B5EF4-FFF2-40B4-BE49-F238E27FC236}">
                <a16:creationId xmlns:a16="http://schemas.microsoft.com/office/drawing/2014/main" id="{AB6E4000-8030-481C-8326-5206A1D98E5F}"/>
              </a:ext>
            </a:extLst>
          </p:cNvPr>
          <p:cNvPicPr>
            <a:picLocks noChangeAspect="1"/>
          </p:cNvPicPr>
          <p:nvPr/>
        </p:nvPicPr>
        <p:blipFill>
          <a:blip r:embed="rId3"/>
          <a:stretch>
            <a:fillRect/>
          </a:stretch>
        </p:blipFill>
        <p:spPr>
          <a:xfrm>
            <a:off x="4788024" y="1484784"/>
            <a:ext cx="4038600" cy="2816922"/>
          </a:xfrm>
          <a:prstGeom prst="rect">
            <a:avLst/>
          </a:prstGeom>
          <a:noFill/>
        </p:spPr>
      </p:pic>
      <p:sp>
        <p:nvSpPr>
          <p:cNvPr id="7" name="TextBox 6">
            <a:extLst>
              <a:ext uri="{FF2B5EF4-FFF2-40B4-BE49-F238E27FC236}">
                <a16:creationId xmlns:a16="http://schemas.microsoft.com/office/drawing/2014/main" id="{169C2944-721F-4834-82C2-FE5FBCE458A0}"/>
              </a:ext>
            </a:extLst>
          </p:cNvPr>
          <p:cNvSpPr txBox="1"/>
          <p:nvPr/>
        </p:nvSpPr>
        <p:spPr>
          <a:xfrm>
            <a:off x="683568" y="4653136"/>
            <a:ext cx="7344816" cy="1200329"/>
          </a:xfrm>
          <a:prstGeom prst="rect">
            <a:avLst/>
          </a:prstGeom>
          <a:noFill/>
        </p:spPr>
        <p:txBody>
          <a:bodyPr wrap="square" rtlCol="0">
            <a:spAutoFit/>
          </a:bodyPr>
          <a:lstStyle/>
          <a:p>
            <a:r>
              <a:rPr lang="en-GB" dirty="0"/>
              <a:t>The quality of a company’s </a:t>
            </a:r>
            <a:r>
              <a:rPr lang="en-GB" u="sng" dirty="0">
                <a:hlinkClick r:id="rId4"/>
              </a:rPr>
              <a:t>recruitment process</a:t>
            </a:r>
            <a:r>
              <a:rPr lang="en-GB" dirty="0"/>
              <a:t> was also found to directly affect the perception of the business as well as possible future engagement.</a:t>
            </a:r>
            <a:endParaRPr lang="en-GB" sz="1600" dirty="0"/>
          </a:p>
          <a:p>
            <a:endParaRPr lang="en-GB" dirty="0"/>
          </a:p>
        </p:txBody>
      </p:sp>
    </p:spTree>
    <p:extLst>
      <p:ext uri="{BB962C8B-B14F-4D97-AF65-F5344CB8AC3E}">
        <p14:creationId xmlns:p14="http://schemas.microsoft.com/office/powerpoint/2010/main" val="5014034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4421221" y="479493"/>
            <a:ext cx="4094129" cy="1325563"/>
          </a:xfrm>
        </p:spPr>
        <p:txBody>
          <a:bodyPr>
            <a:normAutofit/>
          </a:bodyPr>
          <a:lstStyle/>
          <a:p>
            <a:r>
              <a:rPr lang="en-GB" dirty="0"/>
              <a:t>Internal Recruiting </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69FBAB0F-9510-4AE3-B95B-70FD9FC0EF26}"/>
              </a:ext>
            </a:extLst>
          </p:cNvPr>
          <p:cNvPicPr>
            <a:picLocks noChangeAspect="1"/>
          </p:cNvPicPr>
          <p:nvPr/>
        </p:nvPicPr>
        <p:blipFill>
          <a:blip r:embed="rId3"/>
          <a:stretch>
            <a:fillRect/>
          </a:stretch>
        </p:blipFill>
        <p:spPr>
          <a:xfrm>
            <a:off x="527386" y="2067672"/>
            <a:ext cx="3583036" cy="25529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1984443"/>
            <a:ext cx="4094129" cy="4192520"/>
          </a:xfrm>
        </p:spPr>
        <p:txBody>
          <a:bodyPr>
            <a:normAutofit fontScale="85000" lnSpcReduction="10000"/>
          </a:bodyPr>
          <a:lstStyle/>
          <a:p>
            <a:pPr marL="0" indent="0">
              <a:buNone/>
            </a:pPr>
            <a:r>
              <a:rPr lang="en-GB" sz="1300" b="1" dirty="0"/>
              <a:t>Disadvantages:</a:t>
            </a:r>
          </a:p>
          <a:p>
            <a:r>
              <a:rPr lang="en-GB" sz="1800" dirty="0"/>
              <a:t>Internal candidates not successful maybe resentful- become unproductive, de-motivated</a:t>
            </a:r>
          </a:p>
          <a:p>
            <a:r>
              <a:rPr lang="en-GB" sz="1800" dirty="0"/>
              <a:t>New lower level vacancy created</a:t>
            </a:r>
          </a:p>
          <a:p>
            <a:r>
              <a:rPr lang="en-GB" sz="1800" dirty="0"/>
              <a:t>No new ‘blood’ -</a:t>
            </a:r>
            <a:r>
              <a:rPr lang="en-US" altLang="en-US" sz="1800" dirty="0"/>
              <a:t> May lead to stagnation of ideas and approaches within the business</a:t>
            </a:r>
            <a:endParaRPr lang="en-GB" sz="1800" dirty="0"/>
          </a:p>
          <a:p>
            <a:r>
              <a:rPr lang="en-GB" sz="1800" dirty="0"/>
              <a:t>Skills Gap</a:t>
            </a:r>
          </a:p>
          <a:p>
            <a:pPr marL="273050"/>
            <a:r>
              <a:rPr lang="en-US" altLang="en-US" sz="1800" dirty="0"/>
              <a:t>Inability to find appropriate people/limited pool</a:t>
            </a:r>
          </a:p>
          <a:p>
            <a:pPr marL="273050"/>
            <a:r>
              <a:rPr lang="en-US" altLang="en-US" sz="1800" dirty="0"/>
              <a:t>Political in-fighting</a:t>
            </a:r>
          </a:p>
          <a:p>
            <a:pPr marL="273050"/>
            <a:r>
              <a:rPr lang="en-US" altLang="en-US" sz="1800" dirty="0"/>
              <a:t>Need for strong and frequent/constant T&amp;D programs</a:t>
            </a:r>
          </a:p>
          <a:p>
            <a:pPr marL="273050"/>
            <a:r>
              <a:rPr lang="en-US" altLang="en-US" sz="1800" dirty="0"/>
              <a:t>Can lead to de-motivation of existing staff</a:t>
            </a:r>
          </a:p>
          <a:p>
            <a:pPr marL="273050"/>
            <a:r>
              <a:rPr lang="en-US" altLang="en-US" sz="1800" dirty="0"/>
              <a:t>Gaps in workforce</a:t>
            </a:r>
          </a:p>
          <a:p>
            <a:endParaRPr lang="en-GB" sz="1300" dirty="0"/>
          </a:p>
          <a:p>
            <a:endParaRPr lang="en-GB" sz="1300" dirty="0"/>
          </a:p>
          <a:p>
            <a:pPr marL="0" indent="0">
              <a:buNone/>
            </a:pPr>
            <a:endParaRPr lang="en-GB" sz="1300" dirty="0"/>
          </a:p>
          <a:p>
            <a:endParaRPr lang="en-GB" sz="1300" dirty="0"/>
          </a:p>
        </p:txBody>
      </p:sp>
    </p:spTree>
    <p:extLst>
      <p:ext uri="{BB962C8B-B14F-4D97-AF65-F5344CB8AC3E}">
        <p14:creationId xmlns:p14="http://schemas.microsoft.com/office/powerpoint/2010/main" val="2284019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7040-7E71-DDAE-977E-EBEA392B45FA}"/>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sz="3600" dirty="0">
                <a:solidFill>
                  <a:schemeClr val="tx1"/>
                </a:solidFill>
                <a:latin typeface="+mj-lt"/>
                <a:cs typeface="+mj-cs"/>
                <a:hlinkClick r:id="rId3">
                  <a:extLst>
                    <a:ext uri="{A12FA001-AC4F-418D-AE19-62706E023703}">
                      <ahyp:hlinkClr xmlns:ahyp="http://schemas.microsoft.com/office/drawing/2018/hyperlinkcolor" val="tx"/>
                    </a:ext>
                  </a:extLst>
                </a:hlinkClick>
              </a:rPr>
              <a:t>Careers Service | University of Wales Trinity Saint David (uwtsd.ac.uk)</a:t>
            </a:r>
            <a:endParaRPr lang="en-US" sz="3600" dirty="0">
              <a:solidFill>
                <a:schemeClr val="tx1"/>
              </a:solidFill>
              <a:latin typeface="+mj-lt"/>
              <a:cs typeface="+mj-cs"/>
            </a:endParaRP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3">
            <a:extLst>
              <a:ext uri="{FF2B5EF4-FFF2-40B4-BE49-F238E27FC236}">
                <a16:creationId xmlns:a16="http://schemas.microsoft.com/office/drawing/2014/main" id="{AB5D0CDF-B497-74E7-8BA2-BE1D616BFD6B}"/>
              </a:ext>
            </a:extLst>
          </p:cNvPr>
          <p:cNvPicPr>
            <a:picLocks noChangeAspect="1"/>
          </p:cNvPicPr>
          <p:nvPr/>
        </p:nvPicPr>
        <p:blipFill rotWithShape="1">
          <a:blip r:embed="rId4"/>
          <a:srcRect l="19050" r="29643" b="-1"/>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38918201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0DAC-6400-41D9-ACDE-893F29571021}"/>
              </a:ext>
            </a:extLst>
          </p:cNvPr>
          <p:cNvSpPr>
            <a:spLocks noGrp="1"/>
          </p:cNvSpPr>
          <p:nvPr>
            <p:ph type="title" idx="4294967295"/>
          </p:nvPr>
        </p:nvSpPr>
        <p:spPr>
          <a:xfrm>
            <a:off x="360759" y="3752849"/>
            <a:ext cx="2468166" cy="2452687"/>
          </a:xfrm>
          <a:prstGeom prst="rect">
            <a:avLst/>
          </a:prstGeom>
        </p:spPr>
        <p:txBody>
          <a:bodyPr vert="horz" lIns="91440" tIns="45720" rIns="91440" bIns="45720" rtlCol="0" anchor="ctr">
            <a:normAutofit/>
          </a:bodyPr>
          <a:lstStyle/>
          <a:p>
            <a:r>
              <a:rPr lang="en-US" sz="3100"/>
              <a:t>The widening skills gap</a:t>
            </a:r>
          </a:p>
        </p:txBody>
      </p:sp>
      <p:pic>
        <p:nvPicPr>
          <p:cNvPr id="5" name="Content Placeholder 4">
            <a:extLst>
              <a:ext uri="{FF2B5EF4-FFF2-40B4-BE49-F238E27FC236}">
                <a16:creationId xmlns:a16="http://schemas.microsoft.com/office/drawing/2014/main" id="{3EBB0B88-3732-4E4B-B372-E4AC3E0969D3}"/>
              </a:ext>
            </a:extLst>
          </p:cNvPr>
          <p:cNvPicPr>
            <a:picLocks noGrp="1" noChangeAspect="1"/>
          </p:cNvPicPr>
          <p:nvPr>
            <p:ph sz="half" idx="4294967295"/>
          </p:nvPr>
        </p:nvPicPr>
        <p:blipFill rotWithShape="1">
          <a:blip r:embed="rId3"/>
          <a:srcRect t="14155" b="9280"/>
          <a:stretch/>
        </p:blipFill>
        <p:spPr>
          <a:xfrm>
            <a:off x="20" y="11"/>
            <a:ext cx="9143980" cy="350099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10" name="Content Placeholder 2">
            <a:extLst>
              <a:ext uri="{FF2B5EF4-FFF2-40B4-BE49-F238E27FC236}">
                <a16:creationId xmlns:a16="http://schemas.microsoft.com/office/drawing/2014/main" id="{8A23B4BA-D8B2-4E85-9594-345078B3804F}"/>
              </a:ext>
            </a:extLst>
          </p:cNvPr>
          <p:cNvSpPr>
            <a:spLocks noGrp="1"/>
          </p:cNvSpPr>
          <p:nvPr>
            <p:ph sz="half" idx="4294967295"/>
          </p:nvPr>
        </p:nvSpPr>
        <p:spPr>
          <a:xfrm>
            <a:off x="3167986" y="3752850"/>
            <a:ext cx="5614060" cy="2452687"/>
          </a:xfrm>
          <a:prstGeom prst="rect">
            <a:avLst/>
          </a:prstGeom>
        </p:spPr>
        <p:txBody>
          <a:bodyPr vert="horz" lIns="91440" tIns="45720" rIns="91440" bIns="45720" rtlCol="0" anchor="ctr">
            <a:normAutofit/>
          </a:bodyPr>
          <a:lstStyle/>
          <a:p>
            <a:r>
              <a:rPr lang="en-US" sz="1500" b="0" i="0">
                <a:effectLst/>
              </a:rPr>
              <a:t>A significant number (71%) of businesses which saw growth over the last year had previously increased their training budget.</a:t>
            </a:r>
          </a:p>
          <a:p>
            <a:r>
              <a:rPr lang="en-US" sz="1500" b="0" i="0">
                <a:effectLst/>
              </a:rPr>
              <a:t>Around half (47%) had prioritised developing their marketing, </a:t>
            </a:r>
            <a:r>
              <a:rPr lang="en-US" sz="1500" b="0" i="0" u="sng">
                <a:effectLst/>
                <a:hlinkClick r:id="rId4"/>
              </a:rPr>
              <a:t>innovation</a:t>
            </a:r>
            <a:r>
              <a:rPr lang="en-US" sz="1500" b="0" i="0">
                <a:effectLst/>
              </a:rPr>
              <a:t> (45%), and adaptability (44%) capabilities.</a:t>
            </a:r>
          </a:p>
          <a:p>
            <a:r>
              <a:rPr lang="en-US" sz="1500" b="0" i="0">
                <a:effectLst/>
              </a:rPr>
              <a:t>Among businesses that saw a decline during 2020, 61% said they did not have a training strategy.</a:t>
            </a:r>
          </a:p>
          <a:p>
            <a:r>
              <a:rPr lang="en-US" sz="1500" b="0" i="0">
                <a:effectLst/>
              </a:rPr>
              <a:t>In the UK, nearly half (40%) of executive leaders and two-fifths (41%) of HR leaders admitted to using </a:t>
            </a:r>
            <a:r>
              <a:rPr lang="en-US" sz="1500" b="0" i="0" u="sng">
                <a:effectLst/>
                <a:hlinkClick r:id="rId5"/>
              </a:rPr>
              <a:t>recruitment</a:t>
            </a:r>
            <a:r>
              <a:rPr lang="en-US" sz="1500" b="0" i="0">
                <a:effectLst/>
              </a:rPr>
              <a:t> of new talent to fill capability gaps.</a:t>
            </a:r>
          </a:p>
          <a:p>
            <a:endParaRPr lang="en-US" sz="1500"/>
          </a:p>
        </p:txBody>
      </p:sp>
    </p:spTree>
    <p:extLst>
      <p:ext uri="{BB962C8B-B14F-4D97-AF65-F5344CB8AC3E}">
        <p14:creationId xmlns:p14="http://schemas.microsoft.com/office/powerpoint/2010/main" val="8917309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4042AD-29C5-4E4C-816B-B2E1324E9CAF}"/>
              </a:ext>
            </a:extLst>
          </p:cNvPr>
          <p:cNvPicPr>
            <a:picLocks noChangeAspect="1"/>
          </p:cNvPicPr>
          <p:nvPr/>
        </p:nvPicPr>
        <p:blipFill rotWithShape="1">
          <a:blip r:embed="rId3"/>
          <a:srcRect l="2782" r="21219"/>
          <a:stretch/>
        </p:blipFill>
        <p:spPr>
          <a:xfrm>
            <a:off x="20" y="10"/>
            <a:ext cx="9143980" cy="6857990"/>
          </a:xfrm>
          <a:prstGeom prst="rect">
            <a:avLst/>
          </a:prstGeom>
          <a:noFill/>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4C4D5-AD03-4351-92CC-0C8380354A68}"/>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2200" b="1">
                <a:solidFill>
                  <a:schemeClr val="tx1">
                    <a:lumMod val="85000"/>
                    <a:lumOff val="15000"/>
                  </a:schemeClr>
                </a:solidFill>
              </a:rPr>
              <a:t>10% of our time recruiting</a:t>
            </a:r>
          </a:p>
          <a:p>
            <a:pPr algn="ctr"/>
            <a:r>
              <a:rPr lang="en-US" sz="2200" b="1">
                <a:solidFill>
                  <a:schemeClr val="tx1">
                    <a:lumMod val="85000"/>
                    <a:lumOff val="15000"/>
                  </a:schemeClr>
                </a:solidFill>
              </a:rPr>
              <a:t>90% of our time making up for our mistakes in recruiting.</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088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Shape&#10;&#10;Description automatically generated">
            <a:extLst>
              <a:ext uri="{FF2B5EF4-FFF2-40B4-BE49-F238E27FC236}">
                <a16:creationId xmlns:a16="http://schemas.microsoft.com/office/drawing/2014/main" id="{7A63FBEC-60C8-4E35-B734-71324BD15213}"/>
              </a:ext>
            </a:extLst>
          </p:cNvPr>
          <p:cNvPicPr>
            <a:picLocks noGrp="1" noChangeAspect="1"/>
          </p:cNvPicPr>
          <p:nvPr>
            <p:ph sz="half" idx="2"/>
          </p:nvPr>
        </p:nvPicPr>
        <p:blipFill rotWithShape="1">
          <a:blip r:embed="rId3"/>
          <a:srcRect l="4688" r="5644" b="-2"/>
          <a:stretch/>
        </p:blipFill>
        <p:spPr>
          <a:xfrm>
            <a:off x="20" y="10"/>
            <a:ext cx="9143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5C060-08D8-4900-9AE9-8D7E2C545830}"/>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200" b="1" dirty="0">
                <a:solidFill>
                  <a:srgbClr val="7030A0"/>
                </a:solidFill>
              </a:rPr>
              <a:t>What Mistakes do we make in Recruitment? </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04469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6C8B4-0902-4A6A-930B-D31032BCC69A}"/>
              </a:ext>
            </a:extLst>
          </p:cNvPr>
          <p:cNvSpPr>
            <a:spLocks noGrp="1"/>
          </p:cNvSpPr>
          <p:nvPr>
            <p:ph sz="half" idx="4294967295"/>
          </p:nvPr>
        </p:nvSpPr>
        <p:spPr>
          <a:xfrm>
            <a:off x="719138" y="188913"/>
            <a:ext cx="8424862" cy="3865562"/>
          </a:xfrm>
          <a:prstGeom prst="rect">
            <a:avLst/>
          </a:prstGeom>
        </p:spPr>
        <p:txBody>
          <a:bodyPr>
            <a:normAutofit/>
          </a:bodyPr>
          <a:lstStyle/>
          <a:p>
            <a:pPr algn="ctr"/>
            <a:r>
              <a:rPr lang="en-GB" b="1" i="0" dirty="0">
                <a:effectLst/>
              </a:rPr>
              <a:t>Job advertisements – what might we include? </a:t>
            </a:r>
          </a:p>
          <a:p>
            <a:pPr marL="0" indent="0" algn="ctr">
              <a:buNone/>
            </a:pPr>
            <a:r>
              <a:rPr lang="en-GB" sz="4000" b="1" dirty="0">
                <a:solidFill>
                  <a:srgbClr val="00B0F0"/>
                </a:solidFill>
              </a:rPr>
              <a:t>Shout them out!</a:t>
            </a:r>
          </a:p>
          <a:p>
            <a:endParaRPr lang="en-GB" dirty="0"/>
          </a:p>
        </p:txBody>
      </p:sp>
      <p:pic>
        <p:nvPicPr>
          <p:cNvPr id="4" name="Picture 3">
            <a:extLst>
              <a:ext uri="{FF2B5EF4-FFF2-40B4-BE49-F238E27FC236}">
                <a16:creationId xmlns:a16="http://schemas.microsoft.com/office/drawing/2014/main" id="{A20A7531-9DD7-A987-D4AF-AEDDE510C43C}"/>
              </a:ext>
            </a:extLst>
          </p:cNvPr>
          <p:cNvPicPr>
            <a:picLocks noChangeAspect="1"/>
          </p:cNvPicPr>
          <p:nvPr/>
        </p:nvPicPr>
        <p:blipFill rotWithShape="1">
          <a:blip r:embed="rId3"/>
          <a:srcRect l="58662" t="14540" r="22438" b="49999"/>
          <a:stretch/>
        </p:blipFill>
        <p:spPr>
          <a:xfrm>
            <a:off x="2483768" y="1916832"/>
            <a:ext cx="4800530" cy="3528392"/>
          </a:xfrm>
          <a:prstGeom prst="rect">
            <a:avLst/>
          </a:prstGeom>
        </p:spPr>
      </p:pic>
    </p:spTree>
    <p:extLst>
      <p:ext uri="{BB962C8B-B14F-4D97-AF65-F5344CB8AC3E}">
        <p14:creationId xmlns:p14="http://schemas.microsoft.com/office/powerpoint/2010/main" val="20909201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B81D8-8C3B-4D80-A93F-B67010C1230D}"/>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gn="ctr"/>
            <a:r>
              <a:rPr lang="en-US" sz="4200" kern="1200" dirty="0">
                <a:solidFill>
                  <a:srgbClr val="FFFFFF"/>
                </a:solidFill>
                <a:latin typeface="+mj-lt"/>
                <a:ea typeface="+mj-ea"/>
                <a:cs typeface="+mj-cs"/>
              </a:rPr>
              <a:t>Workforce Planning</a:t>
            </a:r>
          </a:p>
        </p:txBody>
      </p:sp>
      <p:cxnSp>
        <p:nvCxnSpPr>
          <p:cNvPr id="13"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8E96423F-B35A-4A63-A3B9-92EE7EAAB57E}"/>
              </a:ext>
            </a:extLst>
          </p:cNvPr>
          <p:cNvPicPr>
            <a:picLocks noGrp="1" noChangeAspect="1"/>
          </p:cNvPicPr>
          <p:nvPr>
            <p:ph sz="half" idx="2"/>
          </p:nvPr>
        </p:nvPicPr>
        <p:blipFill>
          <a:blip r:embed="rId3"/>
          <a:stretch>
            <a:fillRect/>
          </a:stretch>
        </p:blipFill>
        <p:spPr>
          <a:xfrm>
            <a:off x="3526082" y="476672"/>
            <a:ext cx="5606613" cy="5363007"/>
          </a:xfrm>
          <a:prstGeom prst="rect">
            <a:avLst/>
          </a:prstGeom>
        </p:spPr>
      </p:pic>
    </p:spTree>
    <p:extLst>
      <p:ext uri="{BB962C8B-B14F-4D97-AF65-F5344CB8AC3E}">
        <p14:creationId xmlns:p14="http://schemas.microsoft.com/office/powerpoint/2010/main" val="45427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5">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5F62D-B15A-4929-A16D-0253DDBFA127}"/>
              </a:ext>
            </a:extLst>
          </p:cNvPr>
          <p:cNvSpPr>
            <a:spLocks noGrp="1"/>
          </p:cNvSpPr>
          <p:nvPr>
            <p:ph type="title"/>
          </p:nvPr>
        </p:nvSpPr>
        <p:spPr>
          <a:xfrm>
            <a:off x="409763" y="433545"/>
            <a:ext cx="8354890" cy="930447"/>
          </a:xfrm>
        </p:spPr>
        <p:txBody>
          <a:bodyPr vert="horz" lIns="91440" tIns="45720" rIns="91440" bIns="45720" rtlCol="0" anchor="b">
            <a:normAutofit/>
          </a:bodyPr>
          <a:lstStyle/>
          <a:p>
            <a:pPr algn="ctr"/>
            <a:r>
              <a:rPr lang="en-US" sz="4700">
                <a:solidFill>
                  <a:srgbClr val="FFFFFF"/>
                </a:solidFill>
              </a:rPr>
              <a:t>How do we plan?</a:t>
            </a:r>
          </a:p>
        </p:txBody>
      </p:sp>
      <p:cxnSp>
        <p:nvCxnSpPr>
          <p:cNvPr id="28" name="Straight Connector 27">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52C607FA-880C-457C-8340-C2A2E1A3D8CD}"/>
              </a:ext>
            </a:extLst>
          </p:cNvPr>
          <p:cNvPicPr>
            <a:picLocks noGrp="1" noChangeAspect="1"/>
          </p:cNvPicPr>
          <p:nvPr>
            <p:ph sz="half" idx="1"/>
          </p:nvPr>
        </p:nvPicPr>
        <p:blipFill>
          <a:blip r:embed="rId3"/>
          <a:stretch>
            <a:fillRect/>
          </a:stretch>
        </p:blipFill>
        <p:spPr>
          <a:xfrm>
            <a:off x="0" y="2129752"/>
            <a:ext cx="5264937" cy="4001352"/>
          </a:xfrm>
          <a:prstGeom prst="rect">
            <a:avLst/>
          </a:prstGeom>
        </p:spPr>
      </p:pic>
      <p:cxnSp>
        <p:nvCxnSpPr>
          <p:cNvPr id="30" name="Straight Connector 29">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8" name="Content Placeholder 7">
            <a:extLst>
              <a:ext uri="{FF2B5EF4-FFF2-40B4-BE49-F238E27FC236}">
                <a16:creationId xmlns:a16="http://schemas.microsoft.com/office/drawing/2014/main" id="{A8AADD51-C95A-4E63-93D5-040EAED55313}"/>
              </a:ext>
            </a:extLst>
          </p:cNvPr>
          <p:cNvPicPr>
            <a:picLocks noGrp="1" noChangeAspect="1"/>
          </p:cNvPicPr>
          <p:nvPr>
            <p:ph sz="half" idx="2"/>
          </p:nvPr>
        </p:nvPicPr>
        <p:blipFill rotWithShape="1">
          <a:blip r:embed="rId4"/>
          <a:srcRect l="1996" r="17494"/>
          <a:stretch/>
        </p:blipFill>
        <p:spPr>
          <a:xfrm>
            <a:off x="4486031" y="2129752"/>
            <a:ext cx="4641774" cy="4001352"/>
          </a:xfrm>
          <a:prstGeom prst="rect">
            <a:avLst/>
          </a:prstGeom>
        </p:spPr>
      </p:pic>
      <p:sp>
        <p:nvSpPr>
          <p:cNvPr id="10" name="TextBox 9">
            <a:extLst>
              <a:ext uri="{FF2B5EF4-FFF2-40B4-BE49-F238E27FC236}">
                <a16:creationId xmlns:a16="http://schemas.microsoft.com/office/drawing/2014/main" id="{BBF5A647-A96B-4AB7-AC26-2D9E2055D943}"/>
              </a:ext>
            </a:extLst>
          </p:cNvPr>
          <p:cNvSpPr txBox="1"/>
          <p:nvPr/>
        </p:nvSpPr>
        <p:spPr>
          <a:xfrm>
            <a:off x="4059568" y="3329275"/>
            <a:ext cx="914400" cy="914400"/>
          </a:xfrm>
          <a:prstGeom prst="rect">
            <a:avLst/>
          </a:prstGeom>
          <a:noFill/>
        </p:spPr>
        <p:txBody>
          <a:bodyPr vert="eaVert" wrap="square" rtlCol="0">
            <a:spAutoFit/>
          </a:bodyPr>
          <a:lstStyle/>
          <a:p>
            <a:endParaRPr lang="en-GB" dirty="0"/>
          </a:p>
        </p:txBody>
      </p:sp>
      <p:sp>
        <p:nvSpPr>
          <p:cNvPr id="11" name="TextBox 10">
            <a:extLst>
              <a:ext uri="{FF2B5EF4-FFF2-40B4-BE49-F238E27FC236}">
                <a16:creationId xmlns:a16="http://schemas.microsoft.com/office/drawing/2014/main" id="{D2305268-F787-4199-A361-E289E6F38BDE}"/>
              </a:ext>
            </a:extLst>
          </p:cNvPr>
          <p:cNvSpPr txBox="1"/>
          <p:nvPr/>
        </p:nvSpPr>
        <p:spPr>
          <a:xfrm>
            <a:off x="4355976" y="2357218"/>
            <a:ext cx="3240360" cy="646331"/>
          </a:xfrm>
          <a:prstGeom prst="rect">
            <a:avLst/>
          </a:prstGeom>
          <a:noFill/>
        </p:spPr>
        <p:txBody>
          <a:bodyPr wrap="square" rtlCol="0">
            <a:spAutoFit/>
          </a:bodyPr>
          <a:lstStyle/>
          <a:p>
            <a:r>
              <a:rPr lang="en-GB" dirty="0"/>
              <a:t>What do we look for when planning? </a:t>
            </a:r>
          </a:p>
        </p:txBody>
      </p:sp>
      <p:sp>
        <p:nvSpPr>
          <p:cNvPr id="23" name="TextBox 22">
            <a:extLst>
              <a:ext uri="{FF2B5EF4-FFF2-40B4-BE49-F238E27FC236}">
                <a16:creationId xmlns:a16="http://schemas.microsoft.com/office/drawing/2014/main" id="{1CE06A67-3721-4DC6-90FF-4767D9B2FCF9}"/>
              </a:ext>
            </a:extLst>
          </p:cNvPr>
          <p:cNvSpPr txBox="1"/>
          <p:nvPr/>
        </p:nvSpPr>
        <p:spPr>
          <a:xfrm>
            <a:off x="153803" y="2483591"/>
            <a:ext cx="4618026" cy="369332"/>
          </a:xfrm>
          <a:prstGeom prst="rect">
            <a:avLst/>
          </a:prstGeom>
          <a:noFill/>
        </p:spPr>
        <p:txBody>
          <a:bodyPr wrap="square">
            <a:spAutoFit/>
          </a:bodyPr>
          <a:lstStyle/>
          <a:p>
            <a:r>
              <a:rPr lang="en-GB" dirty="0"/>
              <a:t>What factors contribute to planning?</a:t>
            </a:r>
          </a:p>
        </p:txBody>
      </p:sp>
    </p:spTree>
    <p:extLst>
      <p:ext uri="{BB962C8B-B14F-4D97-AF65-F5344CB8AC3E}">
        <p14:creationId xmlns:p14="http://schemas.microsoft.com/office/powerpoint/2010/main" val="3367877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art&#10;&#10;Description automatically generated with low confidence">
            <a:extLst>
              <a:ext uri="{FF2B5EF4-FFF2-40B4-BE49-F238E27FC236}">
                <a16:creationId xmlns:a16="http://schemas.microsoft.com/office/drawing/2014/main" id="{C1DDE30D-841B-44AA-AE9A-B1BEEE20E0F9}"/>
              </a:ext>
            </a:extLst>
          </p:cNvPr>
          <p:cNvPicPr>
            <a:picLocks noGrp="1" noChangeAspect="1"/>
          </p:cNvPicPr>
          <p:nvPr>
            <p:ph idx="1"/>
          </p:nvPr>
        </p:nvPicPr>
        <p:blipFill>
          <a:blip r:embed="rId3"/>
          <a:stretch>
            <a:fillRect/>
          </a:stretch>
        </p:blipFill>
        <p:spPr>
          <a:xfrm>
            <a:off x="2009438" y="68263"/>
            <a:ext cx="5125124" cy="6721475"/>
          </a:xfrm>
          <a:noFill/>
        </p:spPr>
      </p:pic>
    </p:spTree>
    <p:extLst>
      <p:ext uri="{BB962C8B-B14F-4D97-AF65-F5344CB8AC3E}">
        <p14:creationId xmlns:p14="http://schemas.microsoft.com/office/powerpoint/2010/main" val="7976540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106DA1B-5B33-4288-8659-F83D6AC97F9B}"/>
              </a:ext>
            </a:extLst>
          </p:cNvPr>
          <p:cNvPicPr>
            <a:picLocks noGrp="1" noChangeAspect="1"/>
          </p:cNvPicPr>
          <p:nvPr>
            <p:ph idx="1"/>
          </p:nvPr>
        </p:nvPicPr>
        <p:blipFill>
          <a:blip r:embed="rId2"/>
          <a:stretch>
            <a:fillRect/>
          </a:stretch>
        </p:blipFill>
        <p:spPr>
          <a:xfrm>
            <a:off x="868708" y="68263"/>
            <a:ext cx="7406584" cy="6721475"/>
          </a:xfrm>
          <a:noFill/>
        </p:spPr>
      </p:pic>
    </p:spTree>
    <p:extLst>
      <p:ext uri="{BB962C8B-B14F-4D97-AF65-F5344CB8AC3E}">
        <p14:creationId xmlns:p14="http://schemas.microsoft.com/office/powerpoint/2010/main" val="1388600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A9FF8E7E-429A-3013-BF38-129DED3B0C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4201" r="10584" b="-1"/>
          <a:stretch/>
        </p:blipFill>
        <p:spPr>
          <a:xfrm>
            <a:off x="-2285" y="10"/>
            <a:ext cx="9143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9E00AE-FE2F-46D5-A711-EB1019F78523}"/>
              </a:ext>
            </a:extLst>
          </p:cNvPr>
          <p:cNvSpPr>
            <a:spLocks noGrp="1"/>
          </p:cNvSpPr>
          <p:nvPr>
            <p:ph type="title"/>
          </p:nvPr>
        </p:nvSpPr>
        <p:spPr>
          <a:xfrm>
            <a:off x="822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dirty="0">
                <a:solidFill>
                  <a:srgbClr val="FFFFFF"/>
                </a:solidFill>
                <a:latin typeface="+mj-lt"/>
                <a:cs typeface="+mj-cs"/>
              </a:rPr>
              <a:t>Selection Process</a:t>
            </a:r>
          </a:p>
        </p:txBody>
      </p:sp>
    </p:spTree>
    <p:extLst>
      <p:ext uri="{BB962C8B-B14F-4D97-AF65-F5344CB8AC3E}">
        <p14:creationId xmlns:p14="http://schemas.microsoft.com/office/powerpoint/2010/main" val="207609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A478B97-8BB9-44FC-AB07-5D0FBB8EBAE7}"/>
              </a:ext>
            </a:extLst>
          </p:cNvPr>
          <p:cNvSpPr>
            <a:spLocks noGrp="1" noChangeArrowheads="1"/>
          </p:cNvSpPr>
          <p:nvPr>
            <p:ph type="title" idx="4294967295"/>
          </p:nvPr>
        </p:nvSpPr>
        <p:spPr>
          <a:xfrm>
            <a:off x="5724128" y="1006079"/>
            <a:ext cx="2659062" cy="1206500"/>
          </a:xfrm>
          <a:prstGeom prst="rect">
            <a:avLst/>
          </a:prstGeom>
          <a:ln>
            <a:noFill/>
          </a:ln>
        </p:spPr>
        <p:txBody>
          <a:bodyPr vert="horz" lIns="68580" tIns="34290" rIns="68580" bIns="34290" rtlCol="0" anchor="ctr">
            <a:normAutofit/>
          </a:bodyPr>
          <a:lstStyle/>
          <a:p>
            <a:r>
              <a:rPr lang="en-US" altLang="en-US" sz="3200" dirty="0"/>
              <a:t>Recruiting for diversity</a:t>
            </a:r>
          </a:p>
        </p:txBody>
      </p:sp>
      <p:sp>
        <p:nvSpPr>
          <p:cNvPr id="39939" name="Rectangle 3">
            <a:extLst>
              <a:ext uri="{FF2B5EF4-FFF2-40B4-BE49-F238E27FC236}">
                <a16:creationId xmlns:a16="http://schemas.microsoft.com/office/drawing/2014/main" id="{4E5BCD91-F5D7-492C-8219-33242776C837}"/>
              </a:ext>
            </a:extLst>
          </p:cNvPr>
          <p:cNvSpPr>
            <a:spLocks noGrp="1" noChangeArrowheads="1"/>
          </p:cNvSpPr>
          <p:nvPr>
            <p:ph idx="4294967295"/>
          </p:nvPr>
        </p:nvSpPr>
        <p:spPr>
          <a:xfrm>
            <a:off x="5652120" y="2348880"/>
            <a:ext cx="2659062" cy="3038475"/>
          </a:xfrm>
          <a:prstGeom prst="rect">
            <a:avLst/>
          </a:prstGeom>
        </p:spPr>
        <p:txBody>
          <a:bodyPr vert="horz" lIns="68580" tIns="34290" rIns="68580" bIns="34290" rtlCol="0">
            <a:normAutofit/>
          </a:bodyPr>
          <a:lstStyle/>
          <a:p>
            <a:pPr>
              <a:defRPr/>
            </a:pPr>
            <a:r>
              <a:rPr lang="en-US" altLang="en-US" sz="1800" dirty="0"/>
              <a:t>Important to attempt to achieve a representative cross section of the population in recruitment pools:</a:t>
            </a:r>
          </a:p>
          <a:p>
            <a:pPr marL="205740" lvl="1">
              <a:defRPr/>
            </a:pPr>
            <a:endParaRPr lang="en-US" altLang="en-US" sz="1800" dirty="0"/>
          </a:p>
          <a:p>
            <a:pPr marL="205740" lvl="1">
              <a:defRPr/>
            </a:pPr>
            <a:r>
              <a:rPr lang="en-US" altLang="en-US" sz="1800" dirty="0"/>
              <a:t>Remember the Equality Act, (2010) and the 9 Protected characteristics.</a:t>
            </a:r>
          </a:p>
          <a:p>
            <a:pPr lvl="1">
              <a:defRPr/>
            </a:pPr>
            <a:endParaRPr lang="en-US" altLang="en-US" sz="1125" dirty="0"/>
          </a:p>
          <a:p>
            <a:pPr lvl="1">
              <a:defRPr/>
            </a:pPr>
            <a:endParaRPr lang="en-US" altLang="en-US" sz="1125" dirty="0"/>
          </a:p>
        </p:txBody>
      </p:sp>
      <p:pic>
        <p:nvPicPr>
          <p:cNvPr id="6148" name="Picture 4" descr="Diverse Cymru Protected Characteristics - Diverse Cymru">
            <a:extLst>
              <a:ext uri="{FF2B5EF4-FFF2-40B4-BE49-F238E27FC236}">
                <a16:creationId xmlns:a16="http://schemas.microsoft.com/office/drawing/2014/main" id="{1F77C93C-D807-4A8F-AD70-492BA3157C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1560" y="891779"/>
            <a:ext cx="4400079" cy="4191076"/>
          </a:xfrm>
          <a:prstGeom prst="rect">
            <a:avLst/>
          </a:prstGeom>
          <a:noFill/>
          <a:extLst>
            <a:ext uri="{909E8E84-426E-40DD-AFC4-6F175D3DCCD1}">
              <a14:hiddenFill xmlns:a14="http://schemas.microsoft.com/office/drawing/2010/main">
                <a:solidFill>
                  <a:srgbClr val="FFFFFF"/>
                </a:solidFill>
              </a14:hiddenFill>
            </a:ext>
          </a:extLst>
        </p:spPr>
      </p:pic>
      <p:sp>
        <p:nvSpPr>
          <p:cNvPr id="43013" name="AutoShape 6" descr="Image result for diversity">
            <a:extLst>
              <a:ext uri="{FF2B5EF4-FFF2-40B4-BE49-F238E27FC236}">
                <a16:creationId xmlns:a16="http://schemas.microsoft.com/office/drawing/2014/main" id="{630BE060-26D7-485A-B910-BBA28C7B7FA2}"/>
              </a:ext>
            </a:extLst>
          </p:cNvPr>
          <p:cNvSpPr>
            <a:spLocks noChangeAspect="1" noChangeArrowheads="1"/>
          </p:cNvSpPr>
          <p:nvPr/>
        </p:nvSpPr>
        <p:spPr bwMode="auto">
          <a:xfrm>
            <a:off x="1259681" y="891779"/>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342900" rtl="0" eaLnBrk="1" fontAlgn="auto" latinLnBrk="0" hangingPunct="1">
              <a:lnSpc>
                <a:spcPct val="100000"/>
              </a:lnSpc>
              <a:spcBef>
                <a:spcPct val="0"/>
              </a:spcBef>
              <a:spcAft>
                <a:spcPts val="0"/>
              </a:spcAft>
              <a:buClrTx/>
              <a:buSzTx/>
              <a:buFontTx/>
              <a:buNone/>
              <a:tabLst/>
              <a:defRPr/>
            </a:pPr>
            <a:endParaRPr kumimoji="0" lang="en-GB"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43014" name="AutoShape 8" descr="Image result for diversity">
            <a:extLst>
              <a:ext uri="{FF2B5EF4-FFF2-40B4-BE49-F238E27FC236}">
                <a16:creationId xmlns:a16="http://schemas.microsoft.com/office/drawing/2014/main" id="{D74006A5-3D9C-49AD-ABB8-22302E25CA89}"/>
              </a:ext>
            </a:extLst>
          </p:cNvPr>
          <p:cNvSpPr>
            <a:spLocks noChangeAspect="1" noChangeArrowheads="1"/>
          </p:cNvSpPr>
          <p:nvPr/>
        </p:nvSpPr>
        <p:spPr bwMode="auto">
          <a:xfrm>
            <a:off x="4457700" y="33147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342900" rtl="0" eaLnBrk="1" fontAlgn="auto" latinLnBrk="0" hangingPunct="1">
              <a:lnSpc>
                <a:spcPct val="100000"/>
              </a:lnSpc>
              <a:spcBef>
                <a:spcPct val="0"/>
              </a:spcBef>
              <a:spcAft>
                <a:spcPts val="0"/>
              </a:spcAft>
              <a:buClrTx/>
              <a:buSzTx/>
              <a:buFontTx/>
              <a:buNone/>
              <a:tabLst/>
              <a:defRPr/>
            </a:pPr>
            <a:endParaRPr kumimoji="0" lang="en-GB" altLang="en-US" sz="135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9527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B42FFDC-5264-4468-8B1B-C98C7B6BA696}"/>
              </a:ext>
            </a:extLst>
          </p:cNvPr>
          <p:cNvPicPr>
            <a:picLocks noChangeAspect="1"/>
          </p:cNvPicPr>
          <p:nvPr/>
        </p:nvPicPr>
        <p:blipFill rotWithShape="1">
          <a:blip r:embed="rId3"/>
          <a:srcRect l="6333" r="6335" b="2"/>
          <a:stretch/>
        </p:blipFill>
        <p:spPr>
          <a:xfrm>
            <a:off x="20" y="10"/>
            <a:ext cx="9143980" cy="6857990"/>
          </a:xfrm>
          <a:prstGeom prst="rect">
            <a:avLst/>
          </a:prstGeom>
          <a:noFill/>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9D75B-F8F5-44C6-9EE5-B78AB3FA22F8}"/>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a:solidFill>
                  <a:schemeClr val="tx1">
                    <a:lumMod val="85000"/>
                    <a:lumOff val="15000"/>
                  </a:schemeClr>
                </a:solidFill>
              </a:rPr>
              <a:t>Abercrombie and Fitch</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20396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kern="0" dirty="0">
                <a:solidFill>
                  <a:srgbClr val="3366CC"/>
                </a:solidFill>
                <a:effectLst>
                  <a:outerShdw blurRad="38100" dist="38100" dir="2700000" algn="tl">
                    <a:srgbClr val="C0C0C0"/>
                  </a:outerShdw>
                </a:effectLst>
                <a:latin typeface="Book Antiqua"/>
                <a:cs typeface="Tahoma" panose="020B0604030504040204"/>
              </a:rPr>
              <a:t>Developing and Using Application Forms</a:t>
            </a:r>
            <a:endParaRPr lang="en-GB" dirty="0"/>
          </a:p>
        </p:txBody>
      </p:sp>
      <p:sp>
        <p:nvSpPr>
          <p:cNvPr id="3" name="Content Placeholder 2"/>
          <p:cNvSpPr>
            <a:spLocks noGrp="1"/>
          </p:cNvSpPr>
          <p:nvPr>
            <p:ph idx="1"/>
          </p:nvPr>
        </p:nvSpPr>
        <p:spPr/>
        <p:txBody>
          <a:bodyPr>
            <a:normAutofit/>
          </a:bodyPr>
          <a:lstStyle/>
          <a:p>
            <a:pPr marL="0" lvl="0" indent="0" fontAlgn="base">
              <a:spcBef>
                <a:spcPct val="35000"/>
              </a:spcBef>
              <a:spcAft>
                <a:spcPct val="0"/>
              </a:spcAft>
              <a:buClr>
                <a:srgbClr val="666699"/>
              </a:buClr>
              <a:buNone/>
              <a:defRPr/>
            </a:pPr>
            <a:r>
              <a:rPr lang="en-US" sz="2000" kern="0" dirty="0">
                <a:solidFill>
                  <a:schemeClr val="accent1">
                    <a:lumMod val="50000"/>
                  </a:schemeClr>
                </a:solidFill>
                <a:effectLst>
                  <a:outerShdw blurRad="38100" dist="38100" dir="2700000" algn="tl">
                    <a:srgbClr val="C0C0C0"/>
                  </a:outerShdw>
                </a:effectLst>
                <a:latin typeface="Arial" panose="020B0604020202020204"/>
                <a:cs typeface="Tahoma" panose="020B0604030504040204"/>
              </a:rPr>
              <a:t>Why use applications/CV’s?</a:t>
            </a:r>
          </a:p>
          <a:p>
            <a:pPr marL="0" lvl="0" indent="0" fontAlgn="base">
              <a:spcBef>
                <a:spcPct val="35000"/>
              </a:spcBef>
              <a:spcAft>
                <a:spcPct val="0"/>
              </a:spcAft>
              <a:buClr>
                <a:srgbClr val="666699"/>
              </a:buClr>
              <a:buNone/>
              <a:defRPr/>
            </a:pP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p:txBody>
      </p:sp>
      <p:grpSp>
        <p:nvGrpSpPr>
          <p:cNvPr id="4" name="Group 22"/>
          <p:cNvGrpSpPr/>
          <p:nvPr/>
        </p:nvGrpSpPr>
        <p:grpSpPr bwMode="auto">
          <a:xfrm>
            <a:off x="640556" y="2636912"/>
            <a:ext cx="7862888" cy="2746375"/>
            <a:chOff x="404" y="1296"/>
            <a:chExt cx="4953" cy="1730"/>
          </a:xfrm>
        </p:grpSpPr>
        <p:sp>
          <p:nvSpPr>
            <p:cNvPr id="5" name="AutoShape 13" descr="brownfill01"/>
            <p:cNvSpPr>
              <a:spLocks noChangeArrowheads="1"/>
            </p:cNvSpPr>
            <p:nvPr/>
          </p:nvSpPr>
          <p:spPr bwMode="auto">
            <a:xfrm>
              <a:off x="404" y="2438"/>
              <a:ext cx="1094" cy="588"/>
            </a:xfrm>
            <a:prstGeom prst="roundRect">
              <a:avLst>
                <a:gd name="adj" fmla="val 8361"/>
              </a:avLst>
            </a:prstGeom>
            <a:blipFill dpi="0" rotWithShape="1">
              <a:blip r:embed="rId3"/>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spcBef>
                  <a:spcPct val="20000"/>
                </a:spcBef>
              </a:pPr>
              <a:r>
                <a:rPr lang="en-US" altLang="en-US" sz="1800">
                  <a:latin typeface="Franklin Gothic Medium" panose="020B0603020102020204" pitchFamily="34" charset="0"/>
                </a:rPr>
                <a:t>Applicant’s education and experience</a:t>
              </a:r>
            </a:p>
          </p:txBody>
        </p:sp>
        <p:sp>
          <p:nvSpPr>
            <p:cNvPr id="6" name="AutoShape 14" descr="purplefill01"/>
            <p:cNvSpPr>
              <a:spLocks noChangeArrowheads="1"/>
            </p:cNvSpPr>
            <p:nvPr/>
          </p:nvSpPr>
          <p:spPr bwMode="auto">
            <a:xfrm>
              <a:off x="1696" y="2437"/>
              <a:ext cx="1094" cy="588"/>
            </a:xfrm>
            <a:prstGeom prst="roundRect">
              <a:avLst>
                <a:gd name="adj" fmla="val 9463"/>
              </a:avLst>
            </a:prstGeom>
            <a:blipFill dpi="0" rotWithShape="1">
              <a:blip r:embed="rId4"/>
              <a:srcRect/>
              <a:stretch>
                <a:fillRect/>
              </a:stretch>
            </a:blipFill>
            <a:ln w="57150" algn="ctr">
              <a:solidFill>
                <a:srgbClr val="AB439C"/>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dirty="0">
                  <a:latin typeface="Franklin Gothic Medium" panose="020B0603020102020204" pitchFamily="34" charset="0"/>
                </a:rPr>
                <a:t>Applicant’s </a:t>
              </a:r>
              <a:br>
                <a:rPr lang="en-US" altLang="en-US" sz="1800" dirty="0">
                  <a:latin typeface="Franklin Gothic Medium" panose="020B0603020102020204" pitchFamily="34" charset="0"/>
                </a:rPr>
              </a:br>
              <a:r>
                <a:rPr lang="en-US" altLang="en-US" sz="1800" dirty="0">
                  <a:latin typeface="Franklin Gothic Medium" panose="020B0603020102020204" pitchFamily="34" charset="0"/>
                </a:rPr>
                <a:t>prior progress and growth</a:t>
              </a:r>
            </a:p>
          </p:txBody>
        </p:sp>
        <p:sp>
          <p:nvSpPr>
            <p:cNvPr id="7" name="AutoShape 15" descr="greenfill01"/>
            <p:cNvSpPr>
              <a:spLocks noChangeArrowheads="1"/>
            </p:cNvSpPr>
            <p:nvPr/>
          </p:nvSpPr>
          <p:spPr bwMode="auto">
            <a:xfrm>
              <a:off x="2963" y="2437"/>
              <a:ext cx="1094" cy="586"/>
            </a:xfrm>
            <a:prstGeom prst="roundRect">
              <a:avLst>
                <a:gd name="adj" fmla="val 7120"/>
              </a:avLst>
            </a:prstGeom>
            <a:blipFill dpi="0" rotWithShape="1">
              <a:blip r:embed="rId5"/>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employment stability</a:t>
              </a:r>
            </a:p>
          </p:txBody>
        </p:sp>
        <p:cxnSp>
          <p:nvCxnSpPr>
            <p:cNvPr id="8" name="AutoShape 16"/>
            <p:cNvCxnSpPr>
              <a:cxnSpLocks noChangeShapeType="1"/>
              <a:stCxn id="9" idx="2"/>
              <a:endCxn id="5" idx="0"/>
            </p:cNvCxnSpPr>
            <p:nvPr/>
          </p:nvCxnSpPr>
          <p:spPr bwMode="auto">
            <a:xfrm rot="5400000">
              <a:off x="1611" y="1150"/>
              <a:ext cx="610" cy="1929"/>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9" name="AutoShape 17"/>
            <p:cNvSpPr>
              <a:spLocks noChangeArrowheads="1"/>
            </p:cNvSpPr>
            <p:nvPr/>
          </p:nvSpPr>
          <p:spPr bwMode="auto">
            <a:xfrm>
              <a:off x="1613" y="1296"/>
              <a:ext cx="2534" cy="496"/>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dirty="0">
                  <a:latin typeface="Franklin Gothic Medium" panose="020B0603020102020204" pitchFamily="34" charset="0"/>
                </a:rPr>
                <a:t>Uses of Application Form Information</a:t>
              </a:r>
            </a:p>
          </p:txBody>
        </p:sp>
        <p:cxnSp>
          <p:nvCxnSpPr>
            <p:cNvPr id="10" name="AutoShape 18"/>
            <p:cNvCxnSpPr>
              <a:cxnSpLocks noChangeShapeType="1"/>
              <a:stCxn id="9" idx="2"/>
              <a:endCxn id="6" idx="0"/>
            </p:cNvCxnSpPr>
            <p:nvPr/>
          </p:nvCxnSpPr>
          <p:spPr bwMode="auto">
            <a:xfrm rot="5400000">
              <a:off x="2257" y="1796"/>
              <a:ext cx="609" cy="637"/>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cxnSp>
          <p:nvCxnSpPr>
            <p:cNvPr id="11" name="AutoShape 19"/>
            <p:cNvCxnSpPr>
              <a:cxnSpLocks noChangeShapeType="1"/>
              <a:stCxn id="9" idx="2"/>
              <a:endCxn id="7" idx="0"/>
            </p:cNvCxnSpPr>
            <p:nvPr/>
          </p:nvCxnSpPr>
          <p:spPr bwMode="auto">
            <a:xfrm rot="16200000" flipH="1">
              <a:off x="2890" y="1800"/>
              <a:ext cx="609" cy="630"/>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2" name="AutoShape 20" descr="bluefill01"/>
            <p:cNvSpPr>
              <a:spLocks noChangeArrowheads="1"/>
            </p:cNvSpPr>
            <p:nvPr/>
          </p:nvSpPr>
          <p:spPr bwMode="auto">
            <a:xfrm>
              <a:off x="4263" y="2438"/>
              <a:ext cx="1094" cy="586"/>
            </a:xfrm>
            <a:prstGeom prst="roundRect">
              <a:avLst>
                <a:gd name="adj" fmla="val 7120"/>
              </a:avLst>
            </a:prstGeom>
            <a:blipFill dpi="0" rotWithShape="1">
              <a:blip r:embed="rId6"/>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likelihood of success</a:t>
              </a:r>
            </a:p>
          </p:txBody>
        </p:sp>
        <p:cxnSp>
          <p:nvCxnSpPr>
            <p:cNvPr id="13" name="AutoShape 21"/>
            <p:cNvCxnSpPr>
              <a:cxnSpLocks noChangeShapeType="1"/>
              <a:stCxn id="9" idx="2"/>
              <a:endCxn id="12" idx="0"/>
            </p:cNvCxnSpPr>
            <p:nvPr/>
          </p:nvCxnSpPr>
          <p:spPr bwMode="auto">
            <a:xfrm rot="16200000" flipH="1">
              <a:off x="3540" y="1150"/>
              <a:ext cx="610" cy="1930"/>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10079-6033-4D38-8ECD-C90EAAB7328C}"/>
              </a:ext>
            </a:extLst>
          </p:cNvPr>
          <p:cNvSpPr>
            <a:spLocks noGrp="1"/>
          </p:cNvSpPr>
          <p:nvPr>
            <p:ph type="title"/>
          </p:nvPr>
        </p:nvSpPr>
        <p:spPr/>
        <p:txBody>
          <a:bodyPr/>
          <a:lstStyle/>
          <a:p>
            <a:r>
              <a:rPr lang="en-GB" dirty="0"/>
              <a:t>CVs and Resumes</a:t>
            </a:r>
          </a:p>
        </p:txBody>
      </p:sp>
      <p:sp>
        <p:nvSpPr>
          <p:cNvPr id="3" name="Content Placeholder 2">
            <a:extLst>
              <a:ext uri="{FF2B5EF4-FFF2-40B4-BE49-F238E27FC236}">
                <a16:creationId xmlns:a16="http://schemas.microsoft.com/office/drawing/2014/main" id="{6D71FAEE-09AE-4CA5-954D-E99BDF23BA12}"/>
              </a:ext>
            </a:extLst>
          </p:cNvPr>
          <p:cNvSpPr>
            <a:spLocks noGrp="1"/>
          </p:cNvSpPr>
          <p:nvPr>
            <p:ph idx="4294967295"/>
          </p:nvPr>
        </p:nvSpPr>
        <p:spPr>
          <a:xfrm>
            <a:off x="0" y="1268413"/>
            <a:ext cx="8229600" cy="3917950"/>
          </a:xfrm>
          <a:prstGeom prst="rect">
            <a:avLst/>
          </a:prstGeom>
        </p:spPr>
        <p:txBody>
          <a:bodyPr/>
          <a:lstStyle/>
          <a:p>
            <a:r>
              <a:rPr lang="en-GB" dirty="0"/>
              <a:t>What is included in your CV?</a:t>
            </a:r>
          </a:p>
        </p:txBody>
      </p:sp>
      <p:pic>
        <p:nvPicPr>
          <p:cNvPr id="5" name="Picture 4">
            <a:extLst>
              <a:ext uri="{FF2B5EF4-FFF2-40B4-BE49-F238E27FC236}">
                <a16:creationId xmlns:a16="http://schemas.microsoft.com/office/drawing/2014/main" id="{9442CF0B-1110-402C-BC2B-458E3BD65D97}"/>
              </a:ext>
            </a:extLst>
          </p:cNvPr>
          <p:cNvPicPr>
            <a:picLocks noChangeAspect="1"/>
          </p:cNvPicPr>
          <p:nvPr/>
        </p:nvPicPr>
        <p:blipFill>
          <a:blip r:embed="rId3"/>
          <a:stretch>
            <a:fillRect/>
          </a:stretch>
        </p:blipFill>
        <p:spPr>
          <a:xfrm>
            <a:off x="1752019" y="1844824"/>
            <a:ext cx="5616624" cy="4011874"/>
          </a:xfrm>
          <a:prstGeom prst="rect">
            <a:avLst/>
          </a:prstGeom>
        </p:spPr>
      </p:pic>
    </p:spTree>
    <p:extLst>
      <p:ext uri="{BB962C8B-B14F-4D97-AF65-F5344CB8AC3E}">
        <p14:creationId xmlns:p14="http://schemas.microsoft.com/office/powerpoint/2010/main" val="23769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3E8E-90AA-D01D-0A50-F29C9EEB8C50}"/>
              </a:ext>
            </a:extLst>
          </p:cNvPr>
          <p:cNvSpPr>
            <a:spLocks noGrp="1"/>
          </p:cNvSpPr>
          <p:nvPr>
            <p:ph type="title"/>
          </p:nvPr>
        </p:nvSpPr>
        <p:spPr/>
        <p:txBody>
          <a:bodyPr/>
          <a:lstStyle/>
          <a:p>
            <a:r>
              <a:rPr lang="en-GB" dirty="0"/>
              <a:t>https://www.jobscan.co/home-v2</a:t>
            </a:r>
          </a:p>
        </p:txBody>
      </p:sp>
      <p:pic>
        <p:nvPicPr>
          <p:cNvPr id="4" name="Picture 3">
            <a:extLst>
              <a:ext uri="{FF2B5EF4-FFF2-40B4-BE49-F238E27FC236}">
                <a16:creationId xmlns:a16="http://schemas.microsoft.com/office/drawing/2014/main" id="{12326EC8-1338-DBDE-9E05-69027754419B}"/>
              </a:ext>
            </a:extLst>
          </p:cNvPr>
          <p:cNvPicPr>
            <a:picLocks noChangeAspect="1"/>
          </p:cNvPicPr>
          <p:nvPr/>
        </p:nvPicPr>
        <p:blipFill rotWithShape="1">
          <a:blip r:embed="rId3"/>
          <a:srcRect l="20076" t="66082" r="57087" b="17837"/>
          <a:stretch/>
        </p:blipFill>
        <p:spPr>
          <a:xfrm>
            <a:off x="323528" y="1916832"/>
            <a:ext cx="8352914" cy="2304256"/>
          </a:xfrm>
          <a:prstGeom prst="rect">
            <a:avLst/>
          </a:prstGeom>
        </p:spPr>
      </p:pic>
    </p:spTree>
    <p:extLst>
      <p:ext uri="{BB962C8B-B14F-4D97-AF65-F5344CB8AC3E}">
        <p14:creationId xmlns:p14="http://schemas.microsoft.com/office/powerpoint/2010/main" val="1768913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990A-DEE0-40C6-A935-A7344BF7D6FE}"/>
              </a:ext>
            </a:extLst>
          </p:cNvPr>
          <p:cNvSpPr>
            <a:spLocks noGrp="1"/>
          </p:cNvSpPr>
          <p:nvPr>
            <p:ph type="title"/>
          </p:nvPr>
        </p:nvSpPr>
        <p:spPr>
          <a:xfrm>
            <a:off x="179512" y="0"/>
            <a:ext cx="9199934" cy="1325563"/>
          </a:xfrm>
        </p:spPr>
        <p:txBody>
          <a:bodyPr>
            <a:normAutofit/>
          </a:bodyPr>
          <a:lstStyle/>
          <a:p>
            <a:pPr algn="l"/>
            <a:r>
              <a:rPr lang="en-GB" b="0" i="0" dirty="0">
                <a:effectLst/>
                <a:latin typeface="Roboto"/>
              </a:rPr>
              <a:t>Unconscious bias: Stereotypical hiring practices. | Gail </a:t>
            </a:r>
            <a:r>
              <a:rPr lang="en-GB" b="0" i="0" dirty="0" err="1">
                <a:effectLst/>
                <a:latin typeface="Roboto"/>
              </a:rPr>
              <a:t>Tolstoi</a:t>
            </a:r>
            <a:r>
              <a:rPr lang="en-GB" b="0" i="0" dirty="0">
                <a:effectLst/>
                <a:latin typeface="Roboto"/>
              </a:rPr>
              <a:t>-Miller </a:t>
            </a:r>
          </a:p>
        </p:txBody>
      </p:sp>
      <p:pic>
        <p:nvPicPr>
          <p:cNvPr id="4" name="Online Media 3" title="Unconscious bias: Stereotypical hiring practices. | Gail Tolstoi-Miller | TEDxLincolnSquare">
            <a:hlinkClick r:id="" action="ppaction://media"/>
            <a:extLst>
              <a:ext uri="{FF2B5EF4-FFF2-40B4-BE49-F238E27FC236}">
                <a16:creationId xmlns:a16="http://schemas.microsoft.com/office/drawing/2014/main" id="{09780A70-6794-48F2-B83C-E1A0955CF3B1}"/>
              </a:ext>
            </a:extLst>
          </p:cNvPr>
          <p:cNvPicPr>
            <a:picLocks noGrp="1" noRot="1" noChangeAspect="1"/>
          </p:cNvPicPr>
          <p:nvPr>
            <p:ph idx="1"/>
            <a:videoFile r:link="rId1"/>
          </p:nvPr>
        </p:nvPicPr>
        <p:blipFill>
          <a:blip r:embed="rId4"/>
          <a:stretch>
            <a:fillRect/>
          </a:stretch>
        </p:blipFill>
        <p:spPr>
          <a:xfrm>
            <a:off x="0" y="1196752"/>
            <a:ext cx="9159081" cy="4824536"/>
          </a:xfrm>
          <a:prstGeom prst="rect">
            <a:avLst/>
          </a:prstGeom>
        </p:spPr>
      </p:pic>
    </p:spTree>
    <p:extLst>
      <p:ext uri="{BB962C8B-B14F-4D97-AF65-F5344CB8AC3E}">
        <p14:creationId xmlns:p14="http://schemas.microsoft.com/office/powerpoint/2010/main" val="232748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14D6B-1924-465B-9AE4-4F7A38196F71}"/>
              </a:ext>
            </a:extLst>
          </p:cNvPr>
          <p:cNvSpPr>
            <a:spLocks noGrp="1"/>
          </p:cNvSpPr>
          <p:nvPr>
            <p:ph type="title" idx="4294967295"/>
          </p:nvPr>
        </p:nvSpPr>
        <p:spPr>
          <a:xfrm>
            <a:off x="0" y="365125"/>
            <a:ext cx="7886700" cy="1325563"/>
          </a:xfrm>
          <a:prstGeom prst="rect">
            <a:avLst/>
          </a:prstGeom>
        </p:spPr>
        <p:txBody>
          <a:bodyPr/>
          <a:lstStyle/>
          <a:p>
            <a:r>
              <a:rPr lang="en-GB" dirty="0"/>
              <a:t>Weakness of interviewing </a:t>
            </a:r>
          </a:p>
        </p:txBody>
      </p:sp>
      <p:sp>
        <p:nvSpPr>
          <p:cNvPr id="3" name="Content Placeholder 2">
            <a:extLst>
              <a:ext uri="{FF2B5EF4-FFF2-40B4-BE49-F238E27FC236}">
                <a16:creationId xmlns:a16="http://schemas.microsoft.com/office/drawing/2014/main" id="{ED4BD163-0A32-462D-8BA2-52CC0511771D}"/>
              </a:ext>
            </a:extLst>
          </p:cNvPr>
          <p:cNvSpPr>
            <a:spLocks noGrp="1"/>
          </p:cNvSpPr>
          <p:nvPr>
            <p:ph idx="4294967295"/>
          </p:nvPr>
        </p:nvSpPr>
        <p:spPr>
          <a:xfrm>
            <a:off x="354012" y="1034097"/>
            <a:ext cx="8435975" cy="4391025"/>
          </a:xfrm>
          <a:prstGeom prst="rect">
            <a:avLst/>
          </a:prstGeom>
        </p:spPr>
        <p:txBody>
          <a:bodyPr>
            <a:normAutofit fontScale="25000" lnSpcReduction="20000"/>
          </a:bodyPr>
          <a:lstStyle/>
          <a:p>
            <a:pPr algn="l">
              <a:buFont typeface="Arial" panose="020B0604020202020204" pitchFamily="34" charset="0"/>
              <a:buChar char="•"/>
            </a:pPr>
            <a:r>
              <a:rPr lang="en-GB" sz="4800" b="1" i="0" dirty="0">
                <a:solidFill>
                  <a:srgbClr val="58595B"/>
                </a:solidFill>
                <a:effectLst/>
                <a:latin typeface="Open Sans"/>
              </a:rPr>
              <a:t>Self-fulfilling prophecy effect - </a:t>
            </a:r>
            <a:r>
              <a:rPr lang="en-GB" sz="4800" i="0" dirty="0">
                <a:solidFill>
                  <a:srgbClr val="58595B"/>
                </a:solidFill>
                <a:effectLst/>
                <a:latin typeface="Open Sans"/>
              </a:rPr>
              <a:t>Interviewers may ask questions designed to confirm initial</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impressions of candidates gained either before the interview or in its early stages.</a:t>
            </a:r>
          </a:p>
          <a:p>
            <a:pPr marL="0" indent="0" algn="l">
              <a:buNone/>
            </a:pPr>
            <a:endParaRPr lang="en-GB" sz="4800" i="0" dirty="0">
              <a:solidFill>
                <a:srgbClr val="58595B"/>
              </a:solidFill>
              <a:effectLst/>
              <a:latin typeface="Open Sans"/>
            </a:endParaRPr>
          </a:p>
          <a:p>
            <a:pPr algn="l">
              <a:buFont typeface="Arial" panose="020B0604020202020204" pitchFamily="34" charset="0"/>
              <a:buChar char="•"/>
            </a:pPr>
            <a:r>
              <a:rPr lang="en-GB" sz="4800" b="1" i="0" dirty="0">
                <a:solidFill>
                  <a:srgbClr val="58595B"/>
                </a:solidFill>
                <a:effectLst/>
                <a:latin typeface="Open Sans"/>
              </a:rPr>
              <a:t>Stereotyping effect - </a:t>
            </a:r>
            <a:r>
              <a:rPr lang="en-GB" sz="4800" i="0" dirty="0">
                <a:solidFill>
                  <a:srgbClr val="58595B"/>
                </a:solidFill>
                <a:effectLst/>
                <a:latin typeface="Open Sans"/>
              </a:rPr>
              <a:t>Interviewers sometimes assume that particular characteristics are typica</a:t>
            </a:r>
          </a:p>
          <a:p>
            <a:pPr marL="0" indent="0" algn="l">
              <a:buNone/>
            </a:pPr>
            <a:r>
              <a:rPr lang="en-GB" sz="4800" dirty="0">
                <a:solidFill>
                  <a:srgbClr val="58595B"/>
                </a:solidFill>
                <a:latin typeface="Open Sans"/>
              </a:rPr>
              <a:t>	</a:t>
            </a:r>
            <a:r>
              <a:rPr lang="en-GB" sz="4800" i="0" dirty="0">
                <a:solidFill>
                  <a:srgbClr val="58595B"/>
                </a:solidFill>
                <a:effectLst/>
                <a:latin typeface="Open Sans"/>
              </a:rPr>
              <a:t>l of members of a particular group. In the case of sex, race, disability, marital status or</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ex-offenders, decisions made on this basis are often illegal. However, the effect occurs</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in the case of all kinds of social groups.</a:t>
            </a:r>
          </a:p>
          <a:p>
            <a:pPr marL="0" indent="0" algn="l">
              <a:buNone/>
            </a:pPr>
            <a:endParaRPr lang="en-GB" sz="4800" i="0" dirty="0">
              <a:solidFill>
                <a:srgbClr val="58595B"/>
              </a:solidFill>
              <a:effectLst/>
              <a:latin typeface="Open Sans"/>
            </a:endParaRPr>
          </a:p>
          <a:p>
            <a:pPr algn="l">
              <a:buFont typeface="Arial" panose="020B0604020202020204" pitchFamily="34" charset="0"/>
              <a:buChar char="•"/>
            </a:pPr>
            <a:r>
              <a:rPr lang="en-GB" sz="4800" b="1" i="0" dirty="0">
                <a:solidFill>
                  <a:srgbClr val="58595B"/>
                </a:solidFill>
                <a:effectLst/>
                <a:latin typeface="Open Sans"/>
              </a:rPr>
              <a:t>Halo and horns effect - </a:t>
            </a:r>
            <a:r>
              <a:rPr lang="en-GB" sz="4800" i="0" dirty="0">
                <a:solidFill>
                  <a:srgbClr val="58595B"/>
                </a:solidFill>
                <a:effectLst/>
                <a:latin typeface="Open Sans"/>
              </a:rPr>
              <a:t>Once interviewers rate candidates as ‘good’ or ‘bad’ in some aspects,</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they often replicate this judgement across the board, reaching unbalanced decisions.</a:t>
            </a:r>
          </a:p>
          <a:p>
            <a:pPr marL="0" indent="0" algn="l">
              <a:buNone/>
            </a:pPr>
            <a:endParaRPr lang="en-GB" sz="4800" i="0" dirty="0">
              <a:solidFill>
                <a:srgbClr val="58595B"/>
              </a:solidFill>
              <a:effectLst/>
              <a:latin typeface="Open Sans"/>
            </a:endParaRPr>
          </a:p>
          <a:p>
            <a:pPr algn="l">
              <a:buFont typeface="Arial" panose="020B0604020202020204" pitchFamily="34" charset="0"/>
              <a:buChar char="•"/>
            </a:pPr>
            <a:r>
              <a:rPr lang="en-GB" sz="4800" b="1" i="0" dirty="0">
                <a:solidFill>
                  <a:srgbClr val="58595B"/>
                </a:solidFill>
                <a:effectLst/>
                <a:latin typeface="Open Sans"/>
              </a:rPr>
              <a:t>Contrast effect - </a:t>
            </a:r>
            <a:r>
              <a:rPr lang="en-GB" sz="4800" i="0" dirty="0">
                <a:solidFill>
                  <a:srgbClr val="58595B"/>
                </a:solidFill>
                <a:effectLst/>
                <a:latin typeface="Open Sans"/>
              </a:rPr>
              <a:t>Interviewers can allow the experience of interviewing one candidate to affect</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the way they interview others who are seen later in the selection process.</a:t>
            </a:r>
          </a:p>
          <a:p>
            <a:pPr marL="0" indent="0" algn="l">
              <a:buNone/>
            </a:pPr>
            <a:endParaRPr lang="en-GB" sz="4800" i="0" dirty="0">
              <a:solidFill>
                <a:srgbClr val="58595B"/>
              </a:solidFill>
              <a:effectLst/>
              <a:latin typeface="Open Sans"/>
            </a:endParaRPr>
          </a:p>
          <a:p>
            <a:pPr algn="l">
              <a:buFont typeface="Arial" panose="020B0604020202020204" pitchFamily="34" charset="0"/>
              <a:buChar char="•"/>
            </a:pPr>
            <a:r>
              <a:rPr lang="en-GB" sz="4800" b="1" i="0" dirty="0">
                <a:solidFill>
                  <a:srgbClr val="58595B"/>
                </a:solidFill>
                <a:effectLst/>
                <a:latin typeface="Open Sans"/>
              </a:rPr>
              <a:t>Similar-to-me effect - </a:t>
            </a:r>
            <a:r>
              <a:rPr lang="en-GB" sz="4800" i="0" dirty="0">
                <a:solidFill>
                  <a:srgbClr val="58595B"/>
                </a:solidFill>
                <a:effectLst/>
                <a:latin typeface="Open Sans"/>
              </a:rPr>
              <a:t>Interviewers sometimes give preference to candidates they perceive as</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having a similar background, career history, personality or attitudes to themselves.</a:t>
            </a:r>
          </a:p>
          <a:p>
            <a:pPr marL="0" indent="0" algn="l">
              <a:buNone/>
            </a:pPr>
            <a:endParaRPr lang="en-GB" sz="4800" i="0" dirty="0">
              <a:solidFill>
                <a:srgbClr val="58595B"/>
              </a:solidFill>
              <a:effectLst/>
              <a:latin typeface="Open Sans"/>
            </a:endParaRPr>
          </a:p>
          <a:p>
            <a:pPr algn="l">
              <a:buFont typeface="Arial" panose="020B0604020202020204" pitchFamily="34" charset="0"/>
              <a:buChar char="•"/>
            </a:pPr>
            <a:r>
              <a:rPr lang="en-GB" sz="4800" b="1" i="0" dirty="0">
                <a:solidFill>
                  <a:srgbClr val="58595B"/>
                </a:solidFill>
                <a:effectLst/>
                <a:latin typeface="Open Sans"/>
              </a:rPr>
              <a:t>Personal liking effect </a:t>
            </a:r>
            <a:r>
              <a:rPr lang="en-GB" sz="4800" i="0" dirty="0">
                <a:solidFill>
                  <a:srgbClr val="58595B"/>
                </a:solidFill>
                <a:effectLst/>
                <a:latin typeface="Open Sans"/>
              </a:rPr>
              <a:t>- Interviewers may make decisions on the basis of whether they</a:t>
            </a:r>
          </a:p>
          <a:p>
            <a:pPr marL="0" indent="0" algn="l">
              <a:buNone/>
            </a:pPr>
            <a:r>
              <a:rPr lang="en-GB" sz="4800" dirty="0">
                <a:solidFill>
                  <a:srgbClr val="58595B"/>
                </a:solidFill>
                <a:latin typeface="Open Sans"/>
              </a:rPr>
              <a:t>	</a:t>
            </a:r>
            <a:r>
              <a:rPr lang="en-GB" sz="4800" i="0" dirty="0">
                <a:solidFill>
                  <a:srgbClr val="58595B"/>
                </a:solidFill>
                <a:effectLst/>
                <a:latin typeface="Open Sans"/>
              </a:rPr>
              <a:t> personally like or dislike the candidate.</a:t>
            </a:r>
          </a:p>
          <a:p>
            <a:endParaRPr lang="en-GB" dirty="0"/>
          </a:p>
        </p:txBody>
      </p:sp>
    </p:spTree>
    <p:extLst>
      <p:ext uri="{BB962C8B-B14F-4D97-AF65-F5344CB8AC3E}">
        <p14:creationId xmlns:p14="http://schemas.microsoft.com/office/powerpoint/2010/main" val="3112257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51AF-9F15-4CF1-9493-B569CF486542}"/>
              </a:ext>
            </a:extLst>
          </p:cNvPr>
          <p:cNvSpPr>
            <a:spLocks noGrp="1"/>
          </p:cNvSpPr>
          <p:nvPr>
            <p:ph type="title"/>
          </p:nvPr>
        </p:nvSpPr>
        <p:spPr>
          <a:xfrm>
            <a:off x="136524" y="168275"/>
            <a:ext cx="9043987" cy="1143000"/>
          </a:xfrm>
        </p:spPr>
        <p:txBody>
          <a:bodyPr>
            <a:normAutofit fontScale="90000"/>
          </a:bodyPr>
          <a:lstStyle/>
          <a:p>
            <a:r>
              <a:rPr lang="en-GB" sz="3600" b="0" i="0" dirty="0">
                <a:effectLst/>
                <a:latin typeface="Roboto"/>
              </a:rPr>
              <a:t>Artificial Intelligence: The Robots Are Now Hiring</a:t>
            </a:r>
            <a:br>
              <a:rPr lang="en-GB" b="0" i="0" dirty="0">
                <a:effectLst/>
                <a:latin typeface="Roboto"/>
              </a:rPr>
            </a:br>
            <a:endParaRPr lang="en-GB" dirty="0"/>
          </a:p>
        </p:txBody>
      </p:sp>
      <p:pic>
        <p:nvPicPr>
          <p:cNvPr id="4" name="Online Media 3" title="Artificial Intelligence: The Robots Are Now Hiring | Moving Upstream">
            <a:hlinkClick r:id="" action="ppaction://media"/>
            <a:extLst>
              <a:ext uri="{FF2B5EF4-FFF2-40B4-BE49-F238E27FC236}">
                <a16:creationId xmlns:a16="http://schemas.microsoft.com/office/drawing/2014/main" id="{8C6FE260-1BF7-4D5D-87EE-D2717785B7E7}"/>
              </a:ext>
            </a:extLst>
          </p:cNvPr>
          <p:cNvPicPr>
            <a:picLocks noGrp="1" noRot="1" noChangeAspect="1"/>
          </p:cNvPicPr>
          <p:nvPr>
            <p:ph idx="1"/>
            <a:videoFile r:link="rId1"/>
          </p:nvPr>
        </p:nvPicPr>
        <p:blipFill>
          <a:blip r:embed="rId4"/>
          <a:stretch>
            <a:fillRect/>
          </a:stretch>
        </p:blipFill>
        <p:spPr>
          <a:xfrm>
            <a:off x="0" y="692696"/>
            <a:ext cx="9144000" cy="5328592"/>
          </a:xfrm>
          <a:prstGeom prst="rect">
            <a:avLst/>
          </a:prstGeom>
        </p:spPr>
      </p:pic>
    </p:spTree>
    <p:extLst>
      <p:ext uri="{BB962C8B-B14F-4D97-AF65-F5344CB8AC3E}">
        <p14:creationId xmlns:p14="http://schemas.microsoft.com/office/powerpoint/2010/main" val="1751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147E650-04D5-77C6-D05B-6687B2905668}"/>
              </a:ext>
            </a:extLst>
          </p:cNvPr>
          <p:cNvSpPr>
            <a:spLocks noGrp="1"/>
          </p:cNvSpPr>
          <p:nvPr>
            <p:ph type="title"/>
          </p:nvPr>
        </p:nvSpPr>
        <p:spPr/>
        <p:txBody>
          <a:bodyPr/>
          <a:lstStyle/>
          <a:p>
            <a:r>
              <a:rPr lang="en-GB" dirty="0"/>
              <a:t>AI recruitment – read 1 ready to discuss next week in Ethics</a:t>
            </a:r>
          </a:p>
        </p:txBody>
      </p:sp>
      <p:sp>
        <p:nvSpPr>
          <p:cNvPr id="6" name="Content Placeholder 5">
            <a:extLst>
              <a:ext uri="{FF2B5EF4-FFF2-40B4-BE49-F238E27FC236}">
                <a16:creationId xmlns:a16="http://schemas.microsoft.com/office/drawing/2014/main" id="{B39CA315-BA4F-0CB1-D70D-2E01589757AC}"/>
              </a:ext>
            </a:extLst>
          </p:cNvPr>
          <p:cNvSpPr>
            <a:spLocks noGrp="1"/>
          </p:cNvSpPr>
          <p:nvPr>
            <p:ph idx="1"/>
          </p:nvPr>
        </p:nvSpPr>
        <p:spPr/>
        <p:txBody>
          <a:bodyPr/>
          <a:lstStyle/>
          <a:p>
            <a:r>
              <a:rPr lang="en-GB" sz="2200" dirty="0">
                <a:hlinkClick r:id="rId2"/>
              </a:rPr>
              <a:t>How international hotel giant IHG is using artificial intelligence to bring HR and recruitment benefits | The People Space</a:t>
            </a:r>
            <a:endParaRPr lang="en-GB" sz="2200" dirty="0"/>
          </a:p>
          <a:p>
            <a:r>
              <a:rPr lang="en-GB" sz="2200" dirty="0">
                <a:hlinkClick r:id="rId3"/>
              </a:rPr>
              <a:t>InterContinental Hotels &amp; Resorts launches Artificial Intelligence rooms in Greater China - 2018 - News &amp; Media - Newsroom - InterContinental Hotels Group PLC (ihgplc.com)</a:t>
            </a:r>
            <a:endParaRPr lang="en-GB" sz="2200" dirty="0"/>
          </a:p>
          <a:p>
            <a:r>
              <a:rPr lang="en-GB" sz="2200" dirty="0">
                <a:hlinkClick r:id="rId4"/>
              </a:rPr>
              <a:t>AI in Recruitment: Artificial Intelligence over Human Intelligence? – Hotel-Online</a:t>
            </a:r>
            <a:endParaRPr lang="en-GB" sz="2200" dirty="0"/>
          </a:p>
          <a:p>
            <a:r>
              <a:rPr lang="en-GB" sz="2200" dirty="0">
                <a:hlinkClick r:id="rId5"/>
              </a:rPr>
              <a:t>Employers deploy AI-powered chatbots to screen job applicants | Employee Benefit News</a:t>
            </a:r>
            <a:endParaRPr lang="en-GB" sz="2200" dirty="0"/>
          </a:p>
        </p:txBody>
      </p:sp>
    </p:spTree>
    <p:extLst>
      <p:ext uri="{BB962C8B-B14F-4D97-AF65-F5344CB8AC3E}">
        <p14:creationId xmlns:p14="http://schemas.microsoft.com/office/powerpoint/2010/main" val="33468090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00219" y="559441"/>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00219" y="2340408"/>
            <a:ext cx="5915025" cy="843855"/>
          </a:xfrm>
        </p:spPr>
        <p:txBody>
          <a:bodyPr/>
          <a:lstStyle/>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p>
        </p:txBody>
      </p:sp>
    </p:spTree>
    <p:extLst>
      <p:ext uri="{BB962C8B-B14F-4D97-AF65-F5344CB8AC3E}">
        <p14:creationId xmlns:p14="http://schemas.microsoft.com/office/powerpoint/2010/main" val="19060842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519633" y="2408180"/>
            <a:ext cx="3252268" cy="1718604"/>
          </a:xfrm>
        </p:spPr>
        <p:txBody>
          <a:bodyPr/>
          <a:lstStyle/>
          <a:p>
            <a:r>
              <a:rPr lang="en-GB" sz="1350" b="1" dirty="0"/>
              <a:t>I look forward to seeing you next week.</a:t>
            </a:r>
            <a:br>
              <a:rPr lang="en-GB" sz="1350" b="1" dirty="0"/>
            </a:br>
            <a:br>
              <a:rPr lang="en-GB" sz="1350" b="1" dirty="0"/>
            </a:br>
            <a:r>
              <a:rPr lang="en-GB" sz="1350" b="1" dirty="0"/>
              <a:t>If you have any questions in the meantime, please send an email from your </a:t>
            </a:r>
            <a:r>
              <a:rPr lang="en-GB" sz="1350" b="1" i="1" u="sng" dirty="0"/>
              <a:t>student account</a:t>
            </a:r>
            <a:br>
              <a:rPr lang="en-GB" sz="1350" b="1" i="1" u="sng" dirty="0"/>
            </a:br>
            <a:br>
              <a:rPr lang="en-GB" sz="1350" b="1" i="1" u="sng"/>
            </a:br>
            <a:r>
              <a:rPr lang="en-GB" sz="1350" b="1" i="1" u="sng"/>
              <a:t>k.roberts@</a:t>
            </a:r>
            <a:r>
              <a:rPr lang="en-GB" sz="1350" b="1" i="1" u="sng" dirty="0"/>
              <a:t>uwtsd.ac.uk</a:t>
            </a:r>
            <a:endParaRPr lang="en-GB" u="sng" dirty="0"/>
          </a:p>
        </p:txBody>
      </p:sp>
    </p:spTree>
    <p:extLst>
      <p:ext uri="{BB962C8B-B14F-4D97-AF65-F5344CB8AC3E}">
        <p14:creationId xmlns:p14="http://schemas.microsoft.com/office/powerpoint/2010/main" val="2310332281"/>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5450DB3-A673-440E-9268-6032AA119D34}"/>
              </a:ext>
            </a:extLst>
          </p:cNvPr>
          <p:cNvSpPr>
            <a:spLocks noGrp="1" noChangeArrowheads="1"/>
          </p:cNvSpPr>
          <p:nvPr>
            <p:ph type="title" idx="4294967295"/>
          </p:nvPr>
        </p:nvSpPr>
        <p:spPr>
          <a:xfrm>
            <a:off x="4872038" y="1220788"/>
            <a:ext cx="4271962" cy="1206500"/>
          </a:xfrm>
          <a:prstGeom prst="rect">
            <a:avLst/>
          </a:prstGeom>
          <a:ln>
            <a:noFill/>
          </a:ln>
        </p:spPr>
        <p:txBody>
          <a:bodyPr>
            <a:normAutofit fontScale="90000"/>
          </a:bodyPr>
          <a:lstStyle/>
          <a:p>
            <a:r>
              <a:rPr lang="en-GB" altLang="en-US" sz="3000" dirty="0"/>
              <a:t>Useful sources of information regarding recruitment trends </a:t>
            </a:r>
            <a:br>
              <a:rPr lang="en-GB" altLang="en-US" sz="3000" dirty="0"/>
            </a:br>
            <a:endParaRPr lang="en-GB" altLang="en-US" sz="3000" dirty="0"/>
          </a:p>
        </p:txBody>
      </p:sp>
      <p:sp>
        <p:nvSpPr>
          <p:cNvPr id="44035" name="Content Placeholder 2">
            <a:extLst>
              <a:ext uri="{FF2B5EF4-FFF2-40B4-BE49-F238E27FC236}">
                <a16:creationId xmlns:a16="http://schemas.microsoft.com/office/drawing/2014/main" id="{E8202912-CDA6-4316-A327-DCB4BCA19008}"/>
              </a:ext>
            </a:extLst>
          </p:cNvPr>
          <p:cNvSpPr>
            <a:spLocks noGrp="1" noChangeArrowheads="1"/>
          </p:cNvSpPr>
          <p:nvPr>
            <p:ph idx="4294967295"/>
          </p:nvPr>
        </p:nvSpPr>
        <p:spPr>
          <a:xfrm>
            <a:off x="5168900" y="2447925"/>
            <a:ext cx="3975100" cy="3038475"/>
          </a:xfrm>
          <a:prstGeom prst="rect">
            <a:avLst/>
          </a:prstGeom>
        </p:spPr>
        <p:txBody>
          <a:bodyPr>
            <a:normAutofit/>
          </a:bodyPr>
          <a:lstStyle/>
          <a:p>
            <a:r>
              <a:rPr lang="en-US" altLang="en-US" sz="1350" dirty="0"/>
              <a:t>The CIPD’s </a:t>
            </a:r>
            <a:r>
              <a:rPr lang="en-US" altLang="en-US" sz="1350" i="1" dirty="0">
                <a:hlinkClick r:id="rId2"/>
              </a:rPr>
              <a:t>Resourcing and talent planning</a:t>
            </a:r>
            <a:r>
              <a:rPr lang="en-US" altLang="en-US" sz="1350" dirty="0"/>
              <a:t> survey provides data on recruitment trends and employers’ practices, and their quarterly </a:t>
            </a:r>
            <a:r>
              <a:rPr lang="en-US" altLang="en-US" sz="1350" i="1" dirty="0" err="1">
                <a:hlinkClick r:id="rId3"/>
              </a:rPr>
              <a:t>Labour</a:t>
            </a:r>
            <a:r>
              <a:rPr lang="en-US" altLang="en-US" sz="1350" i="1" dirty="0">
                <a:hlinkClick r:id="rId3"/>
              </a:rPr>
              <a:t> market outlook</a:t>
            </a:r>
            <a:r>
              <a:rPr lang="en-US" altLang="en-US" sz="1350" dirty="0"/>
              <a:t> monitors economic and </a:t>
            </a:r>
            <a:r>
              <a:rPr lang="en-US" altLang="en-US" sz="1350" dirty="0" err="1"/>
              <a:t>labour</a:t>
            </a:r>
            <a:r>
              <a:rPr lang="en-US" altLang="en-US" sz="1350" dirty="0"/>
              <a:t> market indicators and the recruitment outlook.</a:t>
            </a:r>
          </a:p>
          <a:p>
            <a:r>
              <a:rPr lang="en-US" altLang="en-US" sz="1350" dirty="0"/>
              <a:t>Very good sources of information – please use them! </a:t>
            </a:r>
          </a:p>
          <a:p>
            <a:pPr marL="0" indent="0">
              <a:buNone/>
            </a:pPr>
            <a:endParaRPr lang="en-GB" altLang="en-US" sz="1350" dirty="0"/>
          </a:p>
          <a:p>
            <a:pPr marL="0" indent="0">
              <a:buNone/>
            </a:pPr>
            <a:endParaRPr lang="en-GB" altLang="en-US" sz="1350" dirty="0"/>
          </a:p>
        </p:txBody>
      </p:sp>
      <p:pic>
        <p:nvPicPr>
          <p:cNvPr id="2" name="Picture 1">
            <a:extLst>
              <a:ext uri="{FF2B5EF4-FFF2-40B4-BE49-F238E27FC236}">
                <a16:creationId xmlns:a16="http://schemas.microsoft.com/office/drawing/2014/main" id="{C2E1F0F9-D719-47A5-81B2-D1DA7BD36B2C}"/>
              </a:ext>
            </a:extLst>
          </p:cNvPr>
          <p:cNvPicPr>
            <a:picLocks noChangeAspect="1"/>
          </p:cNvPicPr>
          <p:nvPr/>
        </p:nvPicPr>
        <p:blipFill>
          <a:blip r:embed="rId4"/>
          <a:stretch>
            <a:fillRect/>
          </a:stretch>
        </p:blipFill>
        <p:spPr>
          <a:xfrm>
            <a:off x="475500" y="2493433"/>
            <a:ext cx="3834346" cy="187883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1743-B92B-4A16-B531-55DF702470A9}"/>
              </a:ext>
            </a:extLst>
          </p:cNvPr>
          <p:cNvSpPr>
            <a:spLocks noGrp="1"/>
          </p:cNvSpPr>
          <p:nvPr>
            <p:ph type="title"/>
          </p:nvPr>
        </p:nvSpPr>
        <p:spPr/>
        <p:txBody>
          <a:bodyPr/>
          <a:lstStyle/>
          <a:p>
            <a:r>
              <a:rPr lang="en-GB" dirty="0"/>
              <a:t>Read me… </a:t>
            </a:r>
          </a:p>
        </p:txBody>
      </p:sp>
      <p:sp>
        <p:nvSpPr>
          <p:cNvPr id="3" name="Content Placeholder 2">
            <a:extLst>
              <a:ext uri="{FF2B5EF4-FFF2-40B4-BE49-F238E27FC236}">
                <a16:creationId xmlns:a16="http://schemas.microsoft.com/office/drawing/2014/main" id="{50C04833-F33D-487E-9A16-E7D693A1C6BA}"/>
              </a:ext>
            </a:extLst>
          </p:cNvPr>
          <p:cNvSpPr>
            <a:spLocks noGrp="1"/>
          </p:cNvSpPr>
          <p:nvPr>
            <p:ph idx="1"/>
          </p:nvPr>
        </p:nvSpPr>
        <p:spPr>
          <a:xfrm>
            <a:off x="457200" y="1628800"/>
            <a:ext cx="8229600" cy="3917032"/>
          </a:xfrm>
        </p:spPr>
        <p:txBody>
          <a:bodyPr>
            <a:normAutofit/>
          </a:bodyPr>
          <a:lstStyle/>
          <a:p>
            <a:r>
              <a:rPr lang="en-GB" dirty="0">
                <a:hlinkClick r:id="rId2"/>
              </a:rPr>
              <a:t>Staff anxiety the biggest coronavirus challenge for businesses, survey finds (peoplemanagement.co.uk)</a:t>
            </a:r>
            <a:r>
              <a:rPr lang="en-GB" dirty="0"/>
              <a:t> </a:t>
            </a:r>
          </a:p>
          <a:p>
            <a:r>
              <a:rPr lang="en-GB" dirty="0">
                <a:hlinkClick r:id="rId3"/>
              </a:rPr>
              <a:t>How can HR support working parents during lockdown? (peoplemanagement.co.uk)</a:t>
            </a:r>
            <a:endParaRPr lang="en-GB" dirty="0"/>
          </a:p>
          <a:p>
            <a:r>
              <a:rPr lang="en-GB" dirty="0">
                <a:hlinkClick r:id="rId4"/>
              </a:rPr>
              <a:t>Coronavirus: HR and facilities teams must work together to keep workplaces hygienic (peoplemanagement.co.uk)</a:t>
            </a:r>
            <a:endParaRPr lang="en-GB" dirty="0"/>
          </a:p>
        </p:txBody>
      </p:sp>
    </p:spTree>
    <p:extLst>
      <p:ext uri="{BB962C8B-B14F-4D97-AF65-F5344CB8AC3E}">
        <p14:creationId xmlns:p14="http://schemas.microsoft.com/office/powerpoint/2010/main" val="3097987751"/>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BF501C3D-AC7C-4937-83D2-616297F99B4C}" vid="{121EED5E-99CB-4774-BE8D-A62116E6D0CD}"/>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2cf4773-4f40-40c5-b712-949156571374">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0" ma:contentTypeDescription="Create a new document." ma:contentTypeScope="" ma:versionID="fd25e9bf0450e3583edfc028adaf5555">
  <xsd:schema xmlns:xsd="http://www.w3.org/2001/XMLSchema" xmlns:xs="http://www.w3.org/2001/XMLSchema" xmlns:p="http://schemas.microsoft.com/office/2006/metadata/properties" xmlns:ns2="32cf4773-4f40-40c5-b712-949156571374" xmlns:ns3="74243a2f-f39c-4e43-9810-58f2f548e0d4" targetNamespace="http://schemas.microsoft.com/office/2006/metadata/properties" ma:root="true" ma:fieldsID="1a5323d698696854648e0cb200478009" ns2:_="" ns3:_="">
    <xsd:import namespace="32cf4773-4f40-40c5-b712-949156571374"/>
    <xsd:import namespace="74243a2f-f39c-4e43-9810-58f2f548e0d4"/>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lcf76f155ced4ddcb4097134ff3c332f" minOccurs="0"/>
                <xsd:element ref="ns2:TaxCatchAll"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6b4310c6-7ea4-4731-b5f7-7f793d379e56}"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2cf4773-4f40-40c5-b712-949156571374"/>
    <ds:schemaRef ds:uri="http://purl.org/dc/elements/1.1/"/>
    <ds:schemaRef ds:uri="http://schemas.microsoft.com/office/2006/metadata/properties"/>
    <ds:schemaRef ds:uri="http://schemas.microsoft.com/office/2006/documentManagement/types"/>
    <ds:schemaRef ds:uri="http://purl.org/dc/dcmitype/"/>
    <ds:schemaRef ds:uri="http://schemas.microsoft.com/office/infopath/2007/PartnerControls"/>
    <ds:schemaRef ds:uri="http://www.w3.org/XML/1998/namespace"/>
    <ds:schemaRef ds:uri="http://schemas.openxmlformats.org/package/2006/metadata/core-properties"/>
    <ds:schemaRef ds:uri="74243a2f-f39c-4e43-9810-58f2f548e0d4"/>
    <ds:schemaRef ds:uri="http://purl.org/dc/terms/"/>
  </ds:schemaRefs>
</ds:datastoreItem>
</file>

<file path=customXml/itemProps3.xml><?xml version="1.0" encoding="utf-8"?>
<ds:datastoreItem xmlns:ds="http://schemas.openxmlformats.org/officeDocument/2006/customXml" ds:itemID="{38240FFC-5BCD-4F41-86A0-6D98F22235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2cf4773-4f40-40c5-b712-949156571374"/>
    <ds:schemaRef ds:uri="74243a2f-f39c-4e43-9810-58f2f548e0d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3755</Words>
  <Application>Microsoft Office PowerPoint</Application>
  <PresentationFormat>On-screen Show (4:3)</PresentationFormat>
  <Paragraphs>387</Paragraphs>
  <Slides>39</Slides>
  <Notes>29</Notes>
  <HiddenSlides>0</HiddenSlides>
  <MMClips>3</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39</vt:i4>
      </vt:variant>
    </vt:vector>
  </HeadingPairs>
  <TitlesOfParts>
    <vt:vector size="67" baseType="lpstr">
      <vt:lpstr>Arial</vt:lpstr>
      <vt:lpstr>Book Antiqua</vt:lpstr>
      <vt:lpstr>Calibri</vt:lpstr>
      <vt:lpstr>Franklin Gothic Medium</vt:lpstr>
      <vt:lpstr>Open Sans</vt:lpstr>
      <vt:lpstr>Roboto</vt:lpstr>
      <vt:lpstr>Trebuchet MS</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1_Sub Title 1</vt:lpstr>
      <vt:lpstr>1_Text Break Info Slide 2</vt:lpstr>
      <vt:lpstr>2_Title Slide 1</vt:lpstr>
      <vt:lpstr>Module BMIH 5005  Personnel Resourcing and Development  Week 8</vt:lpstr>
      <vt:lpstr>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Your camera must be always on during lectures please.  -Use the Teams university background to protect your privacy.  YOU must join via a laptop or PC/MAC –No attendance permitted on phones or tablets  You will be removed from the session and logged as absent if you fail to adhere to these criteria.   This and all sessions will be recorded so that you can watch it again </vt:lpstr>
      <vt:lpstr>Why is this important?</vt:lpstr>
      <vt:lpstr>Get a laptop!</vt:lpstr>
      <vt:lpstr>Recap</vt:lpstr>
      <vt:lpstr>Aims </vt:lpstr>
      <vt:lpstr>PowerPoint Presentation</vt:lpstr>
      <vt:lpstr>What is recruitment?</vt:lpstr>
      <vt:lpstr>Defining the Role</vt:lpstr>
      <vt:lpstr>Job description</vt:lpstr>
      <vt:lpstr>Person specification</vt:lpstr>
      <vt:lpstr>How do we recruit?</vt:lpstr>
      <vt:lpstr>Recruitment Sources</vt:lpstr>
      <vt:lpstr>Recruitment </vt:lpstr>
      <vt:lpstr>Internal Recruiting</vt:lpstr>
      <vt:lpstr>Internal Recruiting </vt:lpstr>
      <vt:lpstr>Careers Service | University of Wales Trinity Saint David (uwtsd.ac.uk)</vt:lpstr>
      <vt:lpstr>The widening skills gap</vt:lpstr>
      <vt:lpstr>10% of our time recruiting 90% of our time making up for our mistakes in recruiting.</vt:lpstr>
      <vt:lpstr>What Mistakes do we make in Recruitment? </vt:lpstr>
      <vt:lpstr>PowerPoint Presentation</vt:lpstr>
      <vt:lpstr>Workforce Planning</vt:lpstr>
      <vt:lpstr>How do we plan?</vt:lpstr>
      <vt:lpstr>PowerPoint Presentation</vt:lpstr>
      <vt:lpstr>PowerPoint Presentation</vt:lpstr>
      <vt:lpstr>Selection Process</vt:lpstr>
      <vt:lpstr>Recruiting for diversity</vt:lpstr>
      <vt:lpstr>Abercrombie and Fitch</vt:lpstr>
      <vt:lpstr>Developing and Using Application Forms</vt:lpstr>
      <vt:lpstr>CVs and Resumes</vt:lpstr>
      <vt:lpstr>https://www.jobscan.co/home-v2</vt:lpstr>
      <vt:lpstr>Unconscious bias: Stereotypical hiring practices. | Gail Tolstoi-Miller </vt:lpstr>
      <vt:lpstr>Weakness of interviewing </vt:lpstr>
      <vt:lpstr>Artificial Intelligence: The Robots Are Now Hiring </vt:lpstr>
      <vt:lpstr>AI recruitment – read 1 ready to discuss next week in Ethics</vt:lpstr>
      <vt:lpstr>Next Week!</vt:lpstr>
      <vt:lpstr>I look forward to seeing you next week.  If you have any questions in the meantime, please send an email from your student account  k.roberts@uwtsd.ac.uk</vt:lpstr>
      <vt:lpstr>Useful sources of information regarding recruitment trends  </vt:lpstr>
      <vt:lpstr>Read 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Development and Resourcing  Week 4</dc:title>
  <dc:creator>Emily Williams</dc:creator>
  <cp:lastModifiedBy>Scott James</cp:lastModifiedBy>
  <cp:revision>8</cp:revision>
  <dcterms:created xsi:type="dcterms:W3CDTF">2021-02-04T18:57:26Z</dcterms:created>
  <dcterms:modified xsi:type="dcterms:W3CDTF">2024-04-08T10:55:10Z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