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notesMasterIdLst>
    <p:notesMasterId r:id="rId13"/>
  </p:notesMasterIdLst>
  <p:sldIdLst>
    <p:sldId id="269" r:id="rId2"/>
    <p:sldId id="271" r:id="rId3"/>
    <p:sldId id="257" r:id="rId4"/>
    <p:sldId id="258" r:id="rId5"/>
    <p:sldId id="267" r:id="rId6"/>
    <p:sldId id="266" r:id="rId7"/>
    <p:sldId id="265" r:id="rId8"/>
    <p:sldId id="262" r:id="rId9"/>
    <p:sldId id="261" r:id="rId10"/>
    <p:sldId id="260" r:id="rId11"/>
    <p:sldId id="259"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2C9F6C0-50BD-4015-BBFE-5CFBDA188B6D}" v="1" dt="2026-03-19T11:16:48.7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1922" autoAdjust="0"/>
  </p:normalViewPr>
  <p:slideViewPr>
    <p:cSldViewPr snapToGrid="0">
      <p:cViewPr varScale="1">
        <p:scale>
          <a:sx n="36" d="100"/>
          <a:sy n="36" d="100"/>
        </p:scale>
        <p:origin x="18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DF56A6-3018-4FC1-99E7-4918A4EBDCB1}" type="datetimeFigureOut">
              <a:rPr lang="en-GB" smtClean="0"/>
              <a:t>19/03/2026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13BD40-B60A-4F7B-98BB-BA72FB257089}" type="slidenum">
              <a:rPr lang="en-GB" smtClean="0"/>
              <a:t>‹#›</a:t>
            </a:fld>
            <a:endParaRPr lang="en-GB"/>
          </a:p>
        </p:txBody>
      </p:sp>
    </p:spTree>
    <p:extLst>
      <p:ext uri="{BB962C8B-B14F-4D97-AF65-F5344CB8AC3E}">
        <p14:creationId xmlns:p14="http://schemas.microsoft.com/office/powerpoint/2010/main" val="1166203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13BD40-B60A-4F7B-98BB-BA72FB257089}" type="slidenum">
              <a:rPr lang="en-GB" smtClean="0"/>
              <a:t>2</a:t>
            </a:fld>
            <a:endParaRPr lang="en-GB"/>
          </a:p>
        </p:txBody>
      </p:sp>
    </p:spTree>
    <p:extLst>
      <p:ext uri="{BB962C8B-B14F-4D97-AF65-F5344CB8AC3E}">
        <p14:creationId xmlns:p14="http://schemas.microsoft.com/office/powerpoint/2010/main" val="718855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This presentation is a reflection of my placement experience at The Morgans Hotel as part of the Operating Hotel Facilities module. This presentation aims to outline the main areas of operation I undertook during my placement, the challenges I had to face, and the lessons that I got during my time in a professional hospitality setting. The presentation will also describe how the experiences that I had helped me in understanding the operations of a hotel and the value of working as a team in providing quality experiences to guests. Lastly, I will explain how this placement has assisted me in being prepared to take up larger positions in the hospitality industry.</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A713BD40-B60A-4F7B-98BB-BA72FB257089}" type="slidenum">
              <a:rPr lang="en-GB" smtClean="0"/>
              <a:t>3</a:t>
            </a:fld>
            <a:endParaRPr lang="en-GB"/>
          </a:p>
        </p:txBody>
      </p:sp>
    </p:spTree>
    <p:extLst>
      <p:ext uri="{BB962C8B-B14F-4D97-AF65-F5344CB8AC3E}">
        <p14:creationId xmlns:p14="http://schemas.microsoft.com/office/powerpoint/2010/main" val="15182776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The Morgans Hotel is the location where I was placed, and I worked in the food and beverage service setting. Through this placement, I got to be involved in various activities in the day-to-day running of the hotel that involve operations that are important in the day-to-day running of the hotel. My roles and tasks were to assist in the service of the restaurants, prepare the service areas, and help my colleagues in busy times. </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A713BD40-B60A-4F7B-98BB-BA72FB257089}" type="slidenum">
              <a:rPr lang="en-GB" smtClean="0"/>
              <a:t>4</a:t>
            </a:fld>
            <a:endParaRPr lang="en-GB"/>
          </a:p>
        </p:txBody>
      </p:sp>
    </p:spTree>
    <p:extLst>
      <p:ext uri="{BB962C8B-B14F-4D97-AF65-F5344CB8AC3E}">
        <p14:creationId xmlns:p14="http://schemas.microsoft.com/office/powerpoint/2010/main" val="401562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I observed and assisted is the housekeeping department, which is crucial towards ensuring cleanliness, hygiene, and generally satisfaction of the guests. The responsibility of the housekeeping team was to prepare the guest rooms, clean and keep all the sections of the hotel clean and organised and uphold high standards of service. </a:t>
            </a:r>
            <a:r>
              <a:rPr lang="en-GB" sz="1200" kern="1200">
                <a:solidFill>
                  <a:schemeClr val="tx1"/>
                </a:solidFill>
                <a:effectLst/>
                <a:latin typeface="+mn-lt"/>
                <a:ea typeface="+mn-ea"/>
                <a:cs typeface="+mn-cs"/>
              </a:rPr>
              <a:t>And  </a:t>
            </a:r>
            <a:r>
              <a:rPr lang="en-GB" sz="1200" kern="1200" dirty="0">
                <a:solidFill>
                  <a:schemeClr val="tx1"/>
                </a:solidFill>
                <a:effectLst/>
                <a:latin typeface="+mn-lt"/>
                <a:ea typeface="+mn-ea"/>
                <a:cs typeface="+mn-cs"/>
              </a:rPr>
              <a:t>food and beverage service environment. Among my duties, I had to prepare tables and make sure that the dining area was ready prior to the service. I was also involved in serving food and beverages and aiding in ensuring that persons in the restaurant were served in a timely and attentive manner. Teamwork was particularly relevant during the busy service periods since there were several tasks which needed to be done at the same time. </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A713BD40-B60A-4F7B-98BB-BA72FB257089}" type="slidenum">
              <a:rPr lang="en-GB" smtClean="0"/>
              <a:t>5</a:t>
            </a:fld>
            <a:endParaRPr lang="en-GB"/>
          </a:p>
        </p:txBody>
      </p:sp>
    </p:spTree>
    <p:extLst>
      <p:ext uri="{BB962C8B-B14F-4D97-AF65-F5344CB8AC3E}">
        <p14:creationId xmlns:p14="http://schemas.microsoft.com/office/powerpoint/2010/main" val="16266506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The second strength of my placement was the exposure to observed and assisting meeting and event activities in the hotel. Meetings and events are significant services provided in most hotels, and they need to be prepared and coordinated well. My placement experience was to help in setting up event areas and ensuring the room arrangement was in line with the required standards. </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A713BD40-B60A-4F7B-98BB-BA72FB257089}" type="slidenum">
              <a:rPr lang="en-GB" smtClean="0"/>
              <a:t>6</a:t>
            </a:fld>
            <a:endParaRPr lang="en-GB"/>
          </a:p>
        </p:txBody>
      </p:sp>
    </p:spTree>
    <p:extLst>
      <p:ext uri="{BB962C8B-B14F-4D97-AF65-F5344CB8AC3E}">
        <p14:creationId xmlns:p14="http://schemas.microsoft.com/office/powerpoint/2010/main" val="5576554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The position allowed me to acquire some key professional skills that are critical in the hospitality industry. One of the most significant skills that I have learned is communication, since when communicating with guests and colleagues, there is a need to be clear, polite and confident. Teamwork was also an important aspect of my experience, as the work in hospitality requires a high degree of cooperation among employees. </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A713BD40-B60A-4F7B-98BB-BA72FB257089}" type="slidenum">
              <a:rPr lang="en-GB" smtClean="0"/>
              <a:t>7</a:t>
            </a:fld>
            <a:endParaRPr lang="en-GB"/>
          </a:p>
        </p:txBody>
      </p:sp>
    </p:spTree>
    <p:extLst>
      <p:ext uri="{BB962C8B-B14F-4D97-AF65-F5344CB8AC3E}">
        <p14:creationId xmlns:p14="http://schemas.microsoft.com/office/powerpoint/2010/main" val="42937078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Among the crucial things that I have learned during the time of my placement is the collaboration between various departments of hotels in order to provide a positive experience to the guests. The beverage and food services are important in satisfying the guests through the delivery of quality dining experiences. Meeting and event services are used to attract corporate customers as well as encourage business tourism. </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A713BD40-B60A-4F7B-98BB-BA72FB257089}" type="slidenum">
              <a:rPr lang="en-GB" smtClean="0"/>
              <a:t>8</a:t>
            </a:fld>
            <a:endParaRPr lang="en-GB"/>
          </a:p>
        </p:txBody>
      </p:sp>
    </p:spTree>
    <p:extLst>
      <p:ext uri="{BB962C8B-B14F-4D97-AF65-F5344CB8AC3E}">
        <p14:creationId xmlns:p14="http://schemas.microsoft.com/office/powerpoint/2010/main" val="15067407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Altogether, the experience during my placement taught me a number of valuable lessons related to being in the hospitality business. Among the most important lessons was the role of teamwork, as the efficient work of the service operations requires the successful cooperation of the staff members. Communication is also important in making sure that guests obtain efficient and quality service. </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A713BD40-B60A-4F7B-98BB-BA72FB257089}" type="slidenum">
              <a:rPr lang="en-GB" smtClean="0"/>
              <a:t>9</a:t>
            </a:fld>
            <a:endParaRPr lang="en-GB"/>
          </a:p>
        </p:txBody>
      </p:sp>
    </p:spTree>
    <p:extLst>
      <p:ext uri="{BB962C8B-B14F-4D97-AF65-F5344CB8AC3E}">
        <p14:creationId xmlns:p14="http://schemas.microsoft.com/office/powerpoint/2010/main" val="35829815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To sum up, my internship at The Morgans Hotel was a great learning experience that taught me significant professional competencies and gave me a better insight into the functioning of a hotel. The experience has enabled me to implement theoretical knowledge in a practical working environment, in addition to receiving training from experienced professionals in the hospitality field. This placement helped me to improve on communication, teamwork and customer service skills. </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A713BD40-B60A-4F7B-98BB-BA72FB257089}" type="slidenum">
              <a:rPr lang="en-GB" smtClean="0"/>
              <a:t>10</a:t>
            </a:fld>
            <a:endParaRPr lang="en-GB"/>
          </a:p>
        </p:txBody>
      </p:sp>
    </p:spTree>
    <p:extLst>
      <p:ext uri="{BB962C8B-B14F-4D97-AF65-F5344CB8AC3E}">
        <p14:creationId xmlns:p14="http://schemas.microsoft.com/office/powerpoint/2010/main" val="167759991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C6309ECA-BA26-4132-A889-439E0210E0BC}" type="datetimeFigureOut">
              <a:rPr lang="en-GB" smtClean="0"/>
              <a:t>19/03/2026</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CEDDFD80-BAE7-40A6-8E28-FD75A84071B5}"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79586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309ECA-BA26-4132-A889-439E0210E0BC}"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DFD80-BAE7-40A6-8E28-FD75A84071B5}" type="slidenum">
              <a:rPr lang="en-GB" smtClean="0"/>
              <a:t>‹#›</a:t>
            </a:fld>
            <a:endParaRPr lang="en-GB"/>
          </a:p>
        </p:txBody>
      </p:sp>
    </p:spTree>
    <p:extLst>
      <p:ext uri="{BB962C8B-B14F-4D97-AF65-F5344CB8AC3E}">
        <p14:creationId xmlns:p14="http://schemas.microsoft.com/office/powerpoint/2010/main" val="35662284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6309ECA-BA26-4132-A889-439E0210E0BC}"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DFD80-BAE7-40A6-8E28-FD75A84071B5}"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68690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309ECA-BA26-4132-A889-439E0210E0BC}" type="datetimeFigureOut">
              <a:rPr lang="en-GB" smtClean="0"/>
              <a:t>19/03/2026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DDFD80-BAE7-40A6-8E28-FD75A84071B5}" type="slidenum">
              <a:rPr lang="en-GB" smtClean="0"/>
              <a:t>‹#›</a:t>
            </a:fld>
            <a:endParaRPr lang="en-GB"/>
          </a:p>
        </p:txBody>
      </p:sp>
    </p:spTree>
    <p:extLst>
      <p:ext uri="{BB962C8B-B14F-4D97-AF65-F5344CB8AC3E}">
        <p14:creationId xmlns:p14="http://schemas.microsoft.com/office/powerpoint/2010/main" val="3253609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309ECA-BA26-4132-A889-439E0210E0BC}" type="datetimeFigureOut">
              <a:rPr lang="en-GB" smtClean="0"/>
              <a:t>19/03/2026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DDFD80-BAE7-40A6-8E28-FD75A84071B5}"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64603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309ECA-BA26-4132-A889-439E0210E0BC}" type="datetimeFigureOut">
              <a:rPr lang="en-GB" smtClean="0"/>
              <a:t>19/03/2026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DDFD80-BAE7-40A6-8E28-FD75A84071B5}"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20011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309ECA-BA26-4132-A889-439E0210E0BC}" type="datetimeFigureOut">
              <a:rPr lang="en-GB" smtClean="0"/>
              <a:t>19/03/2026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DDFD80-BAE7-40A6-8E28-FD75A84071B5}" type="slidenum">
              <a:rPr lang="en-GB" smtClean="0"/>
              <a:t>‹#›</a:t>
            </a:fld>
            <a:endParaRPr lang="en-GB"/>
          </a:p>
        </p:txBody>
      </p:sp>
    </p:spTree>
    <p:extLst>
      <p:ext uri="{BB962C8B-B14F-4D97-AF65-F5344CB8AC3E}">
        <p14:creationId xmlns:p14="http://schemas.microsoft.com/office/powerpoint/2010/main" val="1775548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6309ECA-BA26-4132-A889-439E0210E0BC}" type="datetimeFigureOut">
              <a:rPr lang="en-GB" smtClean="0"/>
              <a:t>19/03/2026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DDFD80-BAE7-40A6-8E28-FD75A84071B5}"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636049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6309ECA-BA26-4132-A889-439E0210E0BC}" type="datetimeFigureOut">
              <a:rPr lang="en-GB" smtClean="0"/>
              <a:t>19/03/2026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DDFD80-BAE7-40A6-8E28-FD75A84071B5}" type="slidenum">
              <a:rPr lang="en-GB" smtClean="0"/>
              <a:t>‹#›</a:t>
            </a:fld>
            <a:endParaRPr lang="en-GB"/>
          </a:p>
        </p:txBody>
      </p:sp>
    </p:spTree>
    <p:extLst>
      <p:ext uri="{BB962C8B-B14F-4D97-AF65-F5344CB8AC3E}">
        <p14:creationId xmlns:p14="http://schemas.microsoft.com/office/powerpoint/2010/main" val="942190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6309ECA-BA26-4132-A889-439E0210E0BC}" type="datetimeFigureOut">
              <a:rPr lang="en-GB" smtClean="0"/>
              <a:t>19/03/2026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DDFD80-BAE7-40A6-8E28-FD75A84071B5}" type="slidenum">
              <a:rPr lang="en-GB" smtClean="0"/>
              <a:t>‹#›</a:t>
            </a:fld>
            <a:endParaRPr lang="en-GB"/>
          </a:p>
        </p:txBody>
      </p:sp>
    </p:spTree>
    <p:extLst>
      <p:ext uri="{BB962C8B-B14F-4D97-AF65-F5344CB8AC3E}">
        <p14:creationId xmlns:p14="http://schemas.microsoft.com/office/powerpoint/2010/main" val="2016775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6309ECA-BA26-4132-A889-439E0210E0BC}"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DFD80-BAE7-40A6-8E28-FD75A84071B5}"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350147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6309ECA-BA26-4132-A889-439E0210E0BC}"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DFD80-BAE7-40A6-8E28-FD75A84071B5}"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590909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6309ECA-BA26-4132-A889-439E0210E0BC}"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DFD80-BAE7-40A6-8E28-FD75A84071B5}" type="slidenum">
              <a:rPr lang="en-GB" smtClean="0"/>
              <a:t>‹#›</a:t>
            </a:fld>
            <a:endParaRPr lang="en-GB"/>
          </a:p>
        </p:txBody>
      </p:sp>
    </p:spTree>
    <p:extLst>
      <p:ext uri="{BB962C8B-B14F-4D97-AF65-F5344CB8AC3E}">
        <p14:creationId xmlns:p14="http://schemas.microsoft.com/office/powerpoint/2010/main" val="927778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6309ECA-BA26-4132-A889-439E0210E0BC}"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DFD80-BAE7-40A6-8E28-FD75A84071B5}"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353691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6309ECA-BA26-4132-A889-439E0210E0BC}"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DFD80-BAE7-40A6-8E28-FD75A84071B5}"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053961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309ECA-BA26-4132-A889-439E0210E0BC}"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DFD80-BAE7-40A6-8E28-FD75A84071B5}"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646258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309ECA-BA26-4132-A889-439E0210E0BC}"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DFD80-BAE7-40A6-8E28-FD75A84071B5}"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72239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6309ECA-BA26-4132-A889-439E0210E0BC}" type="datetimeFigureOut">
              <a:rPr lang="en-GB" smtClean="0"/>
              <a:t>19/03/2026</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EDDFD80-BAE7-40A6-8E28-FD75A84071B5}" type="slidenum">
              <a:rPr lang="en-GB" smtClean="0"/>
              <a:t>‹#›</a:t>
            </a:fld>
            <a:endParaRPr lang="en-GB"/>
          </a:p>
        </p:txBody>
      </p:sp>
    </p:spTree>
    <p:extLst>
      <p:ext uri="{BB962C8B-B14F-4D97-AF65-F5344CB8AC3E}">
        <p14:creationId xmlns:p14="http://schemas.microsoft.com/office/powerpoint/2010/main" val="12649989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7D8B8-F938-0009-61C0-0ED3792C954B}"/>
              </a:ext>
            </a:extLst>
          </p:cNvPr>
          <p:cNvSpPr>
            <a:spLocks noGrp="1"/>
          </p:cNvSpPr>
          <p:nvPr>
            <p:ph type="ctrTitle"/>
          </p:nvPr>
        </p:nvSpPr>
        <p:spPr/>
        <p:txBody>
          <a:bodyPr/>
          <a:lstStyle/>
          <a:p>
            <a:r>
              <a:rPr lang="en-GB" dirty="0"/>
              <a:t>Presentation on Placement Experience </a:t>
            </a:r>
            <a:endParaRPr lang="en-IN" dirty="0"/>
          </a:p>
        </p:txBody>
      </p:sp>
      <p:sp>
        <p:nvSpPr>
          <p:cNvPr id="3" name="Subtitle 2">
            <a:extLst>
              <a:ext uri="{FF2B5EF4-FFF2-40B4-BE49-F238E27FC236}">
                <a16:creationId xmlns:a16="http://schemas.microsoft.com/office/drawing/2014/main" id="{01996E93-B7B7-EE1B-FD79-46F94902ED21}"/>
              </a:ext>
            </a:extLst>
          </p:cNvPr>
          <p:cNvSpPr>
            <a:spLocks noGrp="1"/>
          </p:cNvSpPr>
          <p:nvPr>
            <p:ph type="subTitle" idx="1"/>
          </p:nvPr>
        </p:nvSpPr>
        <p:spPr>
          <a:xfrm>
            <a:off x="2692398" y="3657597"/>
            <a:ext cx="6815669" cy="1515532"/>
          </a:xfrm>
        </p:spPr>
        <p:txBody>
          <a:bodyPr/>
          <a:lstStyle/>
          <a:p>
            <a:r>
              <a:rPr lang="en-IN" sz="3200" dirty="0"/>
              <a:t>Student Name Hanna Hailemariam </a:t>
            </a:r>
          </a:p>
          <a:p>
            <a:r>
              <a:rPr lang="en-IN" sz="3200" dirty="0"/>
              <a:t>Student ID2316775 </a:t>
            </a:r>
          </a:p>
          <a:p>
            <a:endParaRPr lang="en-IN" dirty="0"/>
          </a:p>
        </p:txBody>
      </p:sp>
    </p:spTree>
    <p:extLst>
      <p:ext uri="{BB962C8B-B14F-4D97-AF65-F5344CB8AC3E}">
        <p14:creationId xmlns:p14="http://schemas.microsoft.com/office/powerpoint/2010/main" val="3255120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F66070E-E710-4AD7-D0E7-9AD6CFB6574B}"/>
              </a:ext>
            </a:extLst>
          </p:cNvPr>
          <p:cNvSpPr txBox="1"/>
          <p:nvPr/>
        </p:nvSpPr>
        <p:spPr>
          <a:xfrm>
            <a:off x="636814" y="734786"/>
            <a:ext cx="10776857" cy="4355359"/>
          </a:xfrm>
          <a:prstGeom prst="rect">
            <a:avLst/>
          </a:prstGeom>
          <a:noFill/>
        </p:spPr>
        <p:txBody>
          <a:bodyPr wrap="square">
            <a:spAutoFit/>
          </a:bodyPr>
          <a:lstStyle/>
          <a:p>
            <a:pPr algn="just">
              <a:lnSpc>
                <a:spcPct val="150000"/>
              </a:lnSpc>
              <a:spcAft>
                <a:spcPts val="1000"/>
              </a:spcAft>
              <a:buNone/>
            </a:pPr>
            <a:r>
              <a:rPr lang="en-GB" sz="2400" b="1" dirty="0">
                <a:effectLst/>
                <a:latin typeface="Times New Roman" panose="02020603050405020304" pitchFamily="18" charset="0"/>
                <a:ea typeface="Calibri" panose="020F0502020204030204" pitchFamily="34" charset="0"/>
                <a:cs typeface="Mangal" panose="02040503050203030202" pitchFamily="18" charset="0"/>
              </a:rPr>
              <a:t>AI Declaration </a:t>
            </a:r>
            <a:endParaRPr lang="en-GB" sz="2400" dirty="0">
              <a:effectLst/>
              <a:latin typeface="Times New Roman" panose="02020603050405020304" pitchFamily="18" charset="0"/>
              <a:ea typeface="Calibri" panose="020F0502020204030204" pitchFamily="34" charset="0"/>
              <a:cs typeface="Mangal" panose="02040503050203030202" pitchFamily="18" charset="0"/>
            </a:endParaRPr>
          </a:p>
          <a:p>
            <a:pPr algn="just">
              <a:lnSpc>
                <a:spcPct val="200000"/>
              </a:lnSpc>
              <a:spcAft>
                <a:spcPts val="1000"/>
              </a:spcAft>
              <a:buNone/>
            </a:pPr>
            <a:r>
              <a:rPr lang="en-GB" sz="2400" dirty="0">
                <a:effectLst/>
                <a:latin typeface="Times New Roman" panose="02020603050405020304" pitchFamily="18" charset="0"/>
                <a:ea typeface="Calibri" panose="020F0502020204030204" pitchFamily="34" charset="0"/>
                <a:cs typeface="Mangal" panose="02040503050203030202" pitchFamily="18" charset="0"/>
              </a:rPr>
              <a:t>I confirm that this assignment has been completed independently and that no generative artificial intelligence tools were used to produce the written content of this work. All research, analysis and writing were carried out by the author using academic sources and materials. Any ideas, theories or information taken from external sources have been properly cited and referenced according to Harvard referencing guidelines.</a:t>
            </a:r>
          </a:p>
        </p:txBody>
      </p:sp>
    </p:spTree>
    <p:extLst>
      <p:ext uri="{BB962C8B-B14F-4D97-AF65-F5344CB8AC3E}">
        <p14:creationId xmlns:p14="http://schemas.microsoft.com/office/powerpoint/2010/main" val="4182078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47136-A132-093F-3FDB-6A5C4903A8BE}"/>
              </a:ext>
            </a:extLst>
          </p:cNvPr>
          <p:cNvSpPr>
            <a:spLocks noGrp="1"/>
          </p:cNvSpPr>
          <p:nvPr>
            <p:ph type="title"/>
          </p:nvPr>
        </p:nvSpPr>
        <p:spPr/>
        <p:txBody>
          <a:bodyPr>
            <a:normAutofit fontScale="90000"/>
          </a:bodyPr>
          <a:lstStyle/>
          <a:p>
            <a:r>
              <a:rPr lang="en-GB" b="1" dirty="0">
                <a:latin typeface="Times New Roman" panose="02020603050405020304" pitchFamily="18" charset="0"/>
                <a:cs typeface="Times New Roman" panose="02020603050405020304" pitchFamily="18" charset="0"/>
              </a:rPr>
              <a:t>Introduction</a:t>
            </a:r>
            <a:br>
              <a:rPr lang="en-IN"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239916B-A4B3-D7CA-5450-5F4657AFBFC3}"/>
              </a:ext>
            </a:extLst>
          </p:cNvPr>
          <p:cNvSpPr>
            <a:spLocks noGrp="1"/>
          </p:cNvSpPr>
          <p:nvPr>
            <p:ph idx="1"/>
          </p:nvPr>
        </p:nvSpPr>
        <p:spPr>
          <a:xfrm>
            <a:off x="1295401" y="2556932"/>
            <a:ext cx="4623618" cy="3318936"/>
          </a:xfrm>
        </p:spPr>
        <p:txBody>
          <a:bodyPr/>
          <a:lstStyle/>
          <a:p>
            <a:pPr lvl="0"/>
            <a:r>
              <a:rPr lang="en-GB" dirty="0">
                <a:latin typeface="Times New Roman" panose="02020603050405020304" pitchFamily="18" charset="0"/>
                <a:cs typeface="Times New Roman" panose="02020603050405020304" pitchFamily="18" charset="0"/>
              </a:rPr>
              <a:t>Placement Experience Presentation.</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Hotel Facilities (OHF) operation.</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BA Hospitality and Hotel Management.</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Placement Location: The Morgans Hotel.</a:t>
            </a:r>
            <a:endParaRPr lang="en-IN"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pic>
        <p:nvPicPr>
          <p:cNvPr id="1026" name="Picture 2" descr="Introduction Word&quot; Images – Browse 23 Stock Photos, Vectors, and Video |  Adobe Stock">
            <a:extLst>
              <a:ext uri="{FF2B5EF4-FFF2-40B4-BE49-F238E27FC236}">
                <a16:creationId xmlns:a16="http://schemas.microsoft.com/office/drawing/2014/main" id="{4C05B614-7AE3-7F1F-57DD-5D15765261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8452" y="2556932"/>
            <a:ext cx="4777248"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0764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71DCB-963A-5997-BEEB-9CE50F7330DE}"/>
              </a:ext>
            </a:extLst>
          </p:cNvPr>
          <p:cNvSpPr>
            <a:spLocks noGrp="1"/>
          </p:cNvSpPr>
          <p:nvPr>
            <p:ph type="title"/>
          </p:nvPr>
        </p:nvSpPr>
        <p:spPr/>
        <p:txBody>
          <a:bodyPr>
            <a:normAutofit fontScale="90000"/>
          </a:bodyPr>
          <a:lstStyle/>
          <a:p>
            <a:r>
              <a:rPr lang="en-GB" b="1" dirty="0">
                <a:latin typeface="Times New Roman" panose="02020603050405020304" pitchFamily="18" charset="0"/>
                <a:cs typeface="Times New Roman" panose="02020603050405020304" pitchFamily="18" charset="0"/>
              </a:rPr>
              <a:t>Overview of the Placement</a:t>
            </a:r>
            <a:br>
              <a:rPr lang="en-IN"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ADAB169-A93C-89B4-FFF8-CAA9A2C103F4}"/>
              </a:ext>
            </a:extLst>
          </p:cNvPr>
          <p:cNvSpPr>
            <a:spLocks noGrp="1"/>
          </p:cNvSpPr>
          <p:nvPr>
            <p:ph idx="1"/>
          </p:nvPr>
        </p:nvSpPr>
        <p:spPr>
          <a:xfrm>
            <a:off x="1295401" y="2556932"/>
            <a:ext cx="4692444" cy="3318936"/>
          </a:xfrm>
        </p:spPr>
        <p:txBody>
          <a:bodyPr>
            <a:normAutofit fontScale="92500"/>
          </a:bodyPr>
          <a:lstStyle/>
          <a:p>
            <a:pPr lvl="0"/>
            <a:r>
              <a:rPr lang="en-GB" dirty="0">
                <a:latin typeface="Times New Roman" panose="02020603050405020304" pitchFamily="18" charset="0"/>
                <a:cs typeface="Times New Roman" panose="02020603050405020304" pitchFamily="18" charset="0"/>
              </a:rPr>
              <a:t>Morgan Hotel position.</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Specialise in operational service activities.</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Service support Food and beverage service (Goh et al., 2022).</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Meeting and event operations.</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Professional hospitality development.</a:t>
            </a:r>
            <a:endParaRPr lang="en-IN"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pic>
        <p:nvPicPr>
          <p:cNvPr id="2050" name="Picture 2" descr="2,283 Overview Result Stock Photos - Free &amp; Royalty-Free Stock Photos from  Dreamstime">
            <a:extLst>
              <a:ext uri="{FF2B5EF4-FFF2-40B4-BE49-F238E27FC236}">
                <a16:creationId xmlns:a16="http://schemas.microsoft.com/office/drawing/2014/main" id="{9F2310F3-42A5-3165-6F33-C03D45C23D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4156" y="2556932"/>
            <a:ext cx="5174223" cy="3511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2017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A3939-208E-179A-F91C-95E967B96E9E}"/>
              </a:ext>
            </a:extLst>
          </p:cNvPr>
          <p:cNvSpPr>
            <a:spLocks noGrp="1"/>
          </p:cNvSpPr>
          <p:nvPr>
            <p:ph type="title"/>
          </p:nvPr>
        </p:nvSpPr>
        <p:spPr/>
        <p:txBody>
          <a:bodyPr>
            <a:normAutofit fontScale="90000"/>
          </a:bodyPr>
          <a:lstStyle/>
          <a:p>
            <a:r>
              <a:rPr lang="en-IN" b="1" dirty="0">
                <a:latin typeface="Times New Roman" panose="02020603050405020304" pitchFamily="18" charset="0"/>
                <a:cs typeface="Times New Roman" panose="02020603050405020304" pitchFamily="18" charset="0"/>
              </a:rPr>
              <a:t>Operational Responsibilities</a:t>
            </a:r>
            <a:br>
              <a:rPr lang="en-IN"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4D33FBA-E094-EF4A-39CF-00F87B171335}"/>
              </a:ext>
            </a:extLst>
          </p:cNvPr>
          <p:cNvSpPr>
            <a:spLocks noGrp="1"/>
          </p:cNvSpPr>
          <p:nvPr>
            <p:ph idx="1"/>
          </p:nvPr>
        </p:nvSpPr>
        <p:spPr>
          <a:xfrm>
            <a:off x="1295401" y="2556932"/>
            <a:ext cx="4948083" cy="3318936"/>
          </a:xfrm>
        </p:spPr>
        <p:txBody>
          <a:bodyPr>
            <a:normAutofit fontScale="92500" lnSpcReduction="20000"/>
          </a:bodyPr>
          <a:lstStyle/>
          <a:p>
            <a:pPr lvl="0"/>
            <a:r>
              <a:rPr lang="en-GB" dirty="0">
                <a:latin typeface="Times New Roman" panose="02020603050405020304" pitchFamily="18" charset="0"/>
                <a:cs typeface="Times New Roman" panose="02020603050405020304" pitchFamily="18" charset="0"/>
              </a:rPr>
              <a:t>Making tables and service areas ready.</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Helping with serve service of food and beverages.</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Helping fellow employees in peak service hours (Piso, 2022).</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Cleaning and keeping order in food places.</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Professional communication with the guests.</a:t>
            </a:r>
            <a:endParaRPr lang="en-IN"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pic>
        <p:nvPicPr>
          <p:cNvPr id="3074" name="Picture 2" descr="Responsibility Duty Obligation Job Trustworthy Concept Stock Photo ...">
            <a:extLst>
              <a:ext uri="{FF2B5EF4-FFF2-40B4-BE49-F238E27FC236}">
                <a16:creationId xmlns:a16="http://schemas.microsoft.com/office/drawing/2014/main" id="{9FFCB17C-4485-318D-F712-38591B53F6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5265" y="2674374"/>
            <a:ext cx="4578144" cy="3536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5723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1723C-B3D6-36E5-EEAC-FD44FC5F3E62}"/>
              </a:ext>
            </a:extLst>
          </p:cNvPr>
          <p:cNvSpPr>
            <a:spLocks noGrp="1"/>
          </p:cNvSpPr>
          <p:nvPr>
            <p:ph type="title"/>
          </p:nvPr>
        </p:nvSpPr>
        <p:spPr/>
        <p:txBody>
          <a:bodyPr>
            <a:normAutofit fontScale="90000"/>
          </a:bodyPr>
          <a:lstStyle/>
          <a:p>
            <a:r>
              <a:rPr lang="en-IN" b="1" dirty="0">
                <a:latin typeface="Times New Roman" panose="02020603050405020304" pitchFamily="18" charset="0"/>
                <a:cs typeface="Times New Roman" panose="02020603050405020304" pitchFamily="18" charset="0"/>
              </a:rPr>
              <a:t>Meeting and Event Support</a:t>
            </a:r>
            <a:br>
              <a:rPr lang="en-IN"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0459D04-01C7-3C31-D3B4-9A7A849DE07F}"/>
              </a:ext>
            </a:extLst>
          </p:cNvPr>
          <p:cNvSpPr>
            <a:spLocks noGrp="1"/>
          </p:cNvSpPr>
          <p:nvPr>
            <p:ph idx="1"/>
          </p:nvPr>
        </p:nvSpPr>
        <p:spPr>
          <a:xfrm>
            <a:off x="1295401" y="2556932"/>
            <a:ext cx="5026741" cy="3318936"/>
          </a:xfrm>
        </p:spPr>
        <p:txBody>
          <a:bodyPr>
            <a:normAutofit fontScale="92500"/>
          </a:bodyPr>
          <a:lstStyle/>
          <a:p>
            <a:pPr lvl="0"/>
            <a:r>
              <a:rPr lang="en-GB" dirty="0">
                <a:latin typeface="Times New Roman" panose="02020603050405020304" pitchFamily="18" charset="0"/>
                <a:cs typeface="Times New Roman" panose="02020603050405020304" pitchFamily="18" charset="0"/>
              </a:rPr>
              <a:t>Important observed: meeting and event preparations (</a:t>
            </a:r>
            <a:r>
              <a:rPr lang="en-GB" dirty="0" err="1">
                <a:latin typeface="Times New Roman" panose="02020603050405020304" pitchFamily="18" charset="0"/>
                <a:cs typeface="Times New Roman" panose="02020603050405020304" pitchFamily="18" charset="0"/>
              </a:rPr>
              <a:t>Shuvalova</a:t>
            </a:r>
            <a:r>
              <a:rPr lang="en-GB" dirty="0">
                <a:latin typeface="Times New Roman" panose="02020603050405020304" pitchFamily="18" charset="0"/>
                <a:cs typeface="Times New Roman" panose="02020603050405020304" pitchFamily="18" charset="0"/>
              </a:rPr>
              <a:t>, 2025).</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Helped in the preparation of rooms, when there were events.</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There were adhered to presentation standards.</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Assisted team on the service of the events.</a:t>
            </a:r>
            <a:endParaRPr lang="en-IN"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pic>
        <p:nvPicPr>
          <p:cNvPr id="4098" name="Picture 2" descr="HOME - VIP Transportation Group">
            <a:extLst>
              <a:ext uri="{FF2B5EF4-FFF2-40B4-BE49-F238E27FC236}">
                <a16:creationId xmlns:a16="http://schemas.microsoft.com/office/drawing/2014/main" id="{59287AD2-A234-B314-E9CB-C781FE149D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32" y="2694518"/>
            <a:ext cx="4178710" cy="3181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757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618AD-64C4-70EB-2245-7C0A3163A04C}"/>
              </a:ext>
            </a:extLst>
          </p:cNvPr>
          <p:cNvSpPr>
            <a:spLocks noGrp="1"/>
          </p:cNvSpPr>
          <p:nvPr>
            <p:ph type="title"/>
          </p:nvPr>
        </p:nvSpPr>
        <p:spPr/>
        <p:txBody>
          <a:bodyPr>
            <a:normAutofit fontScale="90000"/>
          </a:bodyPr>
          <a:lstStyle/>
          <a:p>
            <a:r>
              <a:rPr lang="en-IN" b="1" dirty="0">
                <a:latin typeface="Times New Roman" panose="02020603050405020304" pitchFamily="18" charset="0"/>
                <a:cs typeface="Times New Roman" panose="02020603050405020304" pitchFamily="18" charset="0"/>
              </a:rPr>
              <a:t>Key Skills Developed</a:t>
            </a:r>
            <a:br>
              <a:rPr lang="en-IN"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F8C86EE-706C-BE52-6AB6-835FB0A61708}"/>
              </a:ext>
            </a:extLst>
          </p:cNvPr>
          <p:cNvSpPr>
            <a:spLocks noGrp="1"/>
          </p:cNvSpPr>
          <p:nvPr>
            <p:ph idx="1"/>
          </p:nvPr>
        </p:nvSpPr>
        <p:spPr>
          <a:xfrm>
            <a:off x="1295401" y="2556932"/>
            <a:ext cx="4033683" cy="3318936"/>
          </a:xfrm>
        </p:spPr>
        <p:txBody>
          <a:bodyPr>
            <a:normAutofit fontScale="92500"/>
          </a:bodyPr>
          <a:lstStyle/>
          <a:p>
            <a:pPr lvl="0"/>
            <a:r>
              <a:rPr lang="en-GB" dirty="0">
                <a:latin typeface="Times New Roman" panose="02020603050405020304" pitchFamily="18" charset="0"/>
                <a:cs typeface="Times New Roman" panose="02020603050405020304" pitchFamily="18" charset="0"/>
              </a:rPr>
              <a:t>Communication skills.</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Teamwork and collaboration.</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Time management.</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Customer service skills (Limna and </a:t>
            </a:r>
            <a:r>
              <a:rPr lang="en-GB" dirty="0" err="1">
                <a:latin typeface="Times New Roman" panose="02020603050405020304" pitchFamily="18" charset="0"/>
                <a:cs typeface="Times New Roman" panose="02020603050405020304" pitchFamily="18" charset="0"/>
              </a:rPr>
              <a:t>Kraiwanit</a:t>
            </a:r>
            <a:r>
              <a:rPr lang="en-GB" dirty="0">
                <a:latin typeface="Times New Roman" panose="02020603050405020304" pitchFamily="18" charset="0"/>
                <a:cs typeface="Times New Roman" panose="02020603050405020304" pitchFamily="18" charset="0"/>
              </a:rPr>
              <a:t>, 2023).</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Problem-solving abilities.</a:t>
            </a:r>
            <a:endParaRPr lang="en-IN"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sp>
        <p:nvSpPr>
          <p:cNvPr id="5" name="AutoShape 2" descr="Skill development excels and enhances your prospects">
            <a:extLst>
              <a:ext uri="{FF2B5EF4-FFF2-40B4-BE49-F238E27FC236}">
                <a16:creationId xmlns:a16="http://schemas.microsoft.com/office/drawing/2014/main" id="{6B4D2111-0F96-ECD3-30A0-8A2A182AD28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4" name="Picture 4" descr="Skill Development Word Cloud Collage: Over 1,531 Royalty-Free ...">
            <a:extLst>
              <a:ext uri="{FF2B5EF4-FFF2-40B4-BE49-F238E27FC236}">
                <a16:creationId xmlns:a16="http://schemas.microsoft.com/office/drawing/2014/main" id="{6E7818E5-33AA-BD85-8783-C98EFE692C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713703"/>
            <a:ext cx="4962525" cy="3057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77752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57F6B-3C7D-9E4F-9C47-E085F69F2A50}"/>
              </a:ext>
            </a:extLst>
          </p:cNvPr>
          <p:cNvSpPr>
            <a:spLocks noGrp="1"/>
          </p:cNvSpPr>
          <p:nvPr>
            <p:ph type="title"/>
          </p:nvPr>
        </p:nvSpPr>
        <p:spPr/>
        <p:txBody>
          <a:bodyPr>
            <a:normAutofit fontScale="90000"/>
          </a:bodyPr>
          <a:lstStyle/>
          <a:p>
            <a:r>
              <a:rPr lang="en-IN" b="1" dirty="0">
                <a:latin typeface="Times New Roman" panose="02020603050405020304" pitchFamily="18" charset="0"/>
                <a:cs typeface="Times New Roman" panose="02020603050405020304" pitchFamily="18" charset="0"/>
              </a:rPr>
              <a:t>Connection Between Departments</a:t>
            </a:r>
            <a:br>
              <a:rPr lang="en-IN"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F3F6783-6BF5-C74D-D4E7-62DBFC7C7455}"/>
              </a:ext>
            </a:extLst>
          </p:cNvPr>
          <p:cNvSpPr>
            <a:spLocks noGrp="1"/>
          </p:cNvSpPr>
          <p:nvPr>
            <p:ph idx="1"/>
          </p:nvPr>
        </p:nvSpPr>
        <p:spPr>
          <a:xfrm>
            <a:off x="1295401" y="2556932"/>
            <a:ext cx="5272547" cy="3318936"/>
          </a:xfrm>
        </p:spPr>
        <p:txBody>
          <a:bodyPr>
            <a:normAutofit fontScale="92500" lnSpcReduction="10000"/>
          </a:bodyPr>
          <a:lstStyle/>
          <a:p>
            <a:pPr lvl="0"/>
            <a:r>
              <a:rPr lang="en-GB" dirty="0">
                <a:latin typeface="Times New Roman" panose="02020603050405020304" pitchFamily="18" charset="0"/>
                <a:cs typeface="Times New Roman" panose="02020603050405020304" pitchFamily="18" charset="0"/>
              </a:rPr>
              <a:t>Food and beverages contribute to satisfaction of guests (</a:t>
            </a:r>
            <a:r>
              <a:rPr lang="en-GB" dirty="0" err="1">
                <a:latin typeface="Times New Roman" panose="02020603050405020304" pitchFamily="18" charset="0"/>
                <a:cs typeface="Times New Roman" panose="02020603050405020304" pitchFamily="18" charset="0"/>
              </a:rPr>
              <a:t>Bisui</a:t>
            </a:r>
            <a:r>
              <a:rPr lang="en-GB" dirty="0">
                <a:latin typeface="Times New Roman" panose="02020603050405020304" pitchFamily="18" charset="0"/>
                <a:cs typeface="Times New Roman" panose="02020603050405020304" pitchFamily="18" charset="0"/>
              </a:rPr>
              <a:t>, Uniyal, and Sharma, 2022).</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Business guests are attracted to meeting and events.</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Teamwork: Teamwork guarantees efficient operations.</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Guest experience is contributed by all departments.</a:t>
            </a:r>
            <a:endParaRPr lang="en-IN"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pic>
        <p:nvPicPr>
          <p:cNvPr id="7170" name="Picture 2" descr="The Need for Cross-Department Communication Among Teachers – The Prospector">
            <a:extLst>
              <a:ext uri="{FF2B5EF4-FFF2-40B4-BE49-F238E27FC236}">
                <a16:creationId xmlns:a16="http://schemas.microsoft.com/office/drawing/2014/main" id="{64AFA4F1-D05D-E3C9-8D23-879C458F8F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1238" y="2664541"/>
            <a:ext cx="4336027" cy="31742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6094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4FB13-2876-2C24-8832-31A60B4C2C0E}"/>
              </a:ext>
            </a:extLst>
          </p:cNvPr>
          <p:cNvSpPr>
            <a:spLocks noGrp="1"/>
          </p:cNvSpPr>
          <p:nvPr>
            <p:ph type="title"/>
          </p:nvPr>
        </p:nvSpPr>
        <p:spPr/>
        <p:txBody>
          <a:bodyPr>
            <a:normAutofit fontScale="90000"/>
          </a:bodyPr>
          <a:lstStyle/>
          <a:p>
            <a:r>
              <a:rPr lang="en-IN" b="1" dirty="0">
                <a:latin typeface="Times New Roman" panose="02020603050405020304" pitchFamily="18" charset="0"/>
                <a:cs typeface="Times New Roman" panose="02020603050405020304" pitchFamily="18" charset="0"/>
              </a:rPr>
              <a:t>Key Lessons from the Placement</a:t>
            </a:r>
            <a:br>
              <a:rPr lang="en-IN"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AB8D4BF-B652-47FC-C778-8D508959AE02}"/>
              </a:ext>
            </a:extLst>
          </p:cNvPr>
          <p:cNvSpPr>
            <a:spLocks noGrp="1"/>
          </p:cNvSpPr>
          <p:nvPr>
            <p:ph idx="1"/>
          </p:nvPr>
        </p:nvSpPr>
        <p:spPr>
          <a:xfrm>
            <a:off x="1295401" y="2556932"/>
            <a:ext cx="4800599" cy="3318936"/>
          </a:xfrm>
        </p:spPr>
        <p:txBody>
          <a:bodyPr>
            <a:normAutofit lnSpcReduction="10000"/>
          </a:bodyPr>
          <a:lstStyle/>
          <a:p>
            <a:pPr lvl="0"/>
            <a:r>
              <a:rPr lang="en-GB" dirty="0">
                <a:solidFill>
                  <a:schemeClr val="tx1"/>
                </a:solidFill>
                <a:latin typeface="Times New Roman" panose="02020603050405020304" pitchFamily="18" charset="0"/>
                <a:cs typeface="Times New Roman" panose="02020603050405020304" pitchFamily="18" charset="0"/>
              </a:rPr>
              <a:t>Teamwork in hospitality and its importance.</a:t>
            </a:r>
            <a:endParaRPr lang="en-IN" dirty="0">
              <a:solidFill>
                <a:schemeClr val="tx1"/>
              </a:solidFill>
              <a:latin typeface="Times New Roman" panose="02020603050405020304" pitchFamily="18" charset="0"/>
              <a:cs typeface="Times New Roman" panose="02020603050405020304" pitchFamily="18" charset="0"/>
            </a:endParaRPr>
          </a:p>
          <a:p>
            <a:pPr lvl="0"/>
            <a:r>
              <a:rPr lang="en-GB" dirty="0">
                <a:solidFill>
                  <a:schemeClr val="tx1"/>
                </a:solidFill>
                <a:latin typeface="Times New Roman" panose="02020603050405020304" pitchFamily="18" charset="0"/>
                <a:cs typeface="Times New Roman" panose="02020603050405020304" pitchFamily="18" charset="0"/>
              </a:rPr>
              <a:t>Service efficiency is enhanced through communication (Huang et al., 2024).</a:t>
            </a:r>
            <a:endParaRPr lang="en-IN" dirty="0">
              <a:solidFill>
                <a:schemeClr val="tx1"/>
              </a:solidFill>
              <a:latin typeface="Times New Roman" panose="02020603050405020304" pitchFamily="18" charset="0"/>
              <a:cs typeface="Times New Roman" panose="02020603050405020304" pitchFamily="18" charset="0"/>
            </a:endParaRPr>
          </a:p>
          <a:p>
            <a:pPr lvl="0"/>
            <a:r>
              <a:rPr lang="en-GB" dirty="0">
                <a:solidFill>
                  <a:schemeClr val="tx1"/>
                </a:solidFill>
                <a:latin typeface="Times New Roman" panose="02020603050405020304" pitchFamily="18" charset="0"/>
                <a:cs typeface="Times New Roman" panose="02020603050405020304" pitchFamily="18" charset="0"/>
              </a:rPr>
              <a:t>Attitude by the professionals improves the guest satisfaction.</a:t>
            </a:r>
            <a:endParaRPr lang="en-IN" dirty="0">
              <a:solidFill>
                <a:schemeClr val="tx1"/>
              </a:solidFill>
              <a:latin typeface="Times New Roman" panose="02020603050405020304" pitchFamily="18" charset="0"/>
              <a:cs typeface="Times New Roman" panose="02020603050405020304" pitchFamily="18" charset="0"/>
            </a:endParaRPr>
          </a:p>
          <a:p>
            <a:pPr lvl="0"/>
            <a:r>
              <a:rPr lang="en-GB" dirty="0">
                <a:solidFill>
                  <a:schemeClr val="tx1"/>
                </a:solidFill>
                <a:latin typeface="Times New Roman" panose="02020603050405020304" pitchFamily="18" charset="0"/>
                <a:cs typeface="Times New Roman" panose="02020603050405020304" pitchFamily="18" charset="0"/>
              </a:rPr>
              <a:t>Continuous learning is a necessity.</a:t>
            </a:r>
            <a:endParaRPr lang="en-IN" dirty="0">
              <a:solidFill>
                <a:schemeClr val="tx1"/>
              </a:solidFill>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pic>
        <p:nvPicPr>
          <p:cNvPr id="8196" name="Picture 4" descr="34,800+ Key Learning Stock Photos, Pictures &amp; Royalty-Free Images - iStock  | Key learning icon, Key learning points">
            <a:extLst>
              <a:ext uri="{FF2B5EF4-FFF2-40B4-BE49-F238E27FC236}">
                <a16:creationId xmlns:a16="http://schemas.microsoft.com/office/drawing/2014/main" id="{5CDB9C6E-BA6D-149B-B802-5B0052EA74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8116" y="2644877"/>
            <a:ext cx="4605798" cy="3424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4298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11C54-55AE-09BC-DB38-825C5E6A2D32}"/>
              </a:ext>
            </a:extLst>
          </p:cNvPr>
          <p:cNvSpPr>
            <a:spLocks noGrp="1"/>
          </p:cNvSpPr>
          <p:nvPr>
            <p:ph type="title"/>
          </p:nvPr>
        </p:nvSpPr>
        <p:spPr/>
        <p:txBody>
          <a:bodyPr>
            <a:normAutofit fontScale="90000"/>
          </a:bodyPr>
          <a:lstStyle/>
          <a:p>
            <a:r>
              <a:rPr lang="en-GB" b="1" dirty="0">
                <a:latin typeface="Times New Roman" panose="02020603050405020304" pitchFamily="18" charset="0"/>
                <a:cs typeface="Times New Roman" panose="02020603050405020304" pitchFamily="18" charset="0"/>
              </a:rPr>
              <a:t>Conclusion</a:t>
            </a:r>
            <a:br>
              <a:rPr lang="en-IN"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3F84ADA-4039-75CD-5AC4-58D05CBDBE5F}"/>
              </a:ext>
            </a:extLst>
          </p:cNvPr>
          <p:cNvSpPr>
            <a:spLocks noGrp="1"/>
          </p:cNvSpPr>
          <p:nvPr>
            <p:ph idx="1"/>
          </p:nvPr>
        </p:nvSpPr>
        <p:spPr>
          <a:xfrm>
            <a:off x="1295401" y="2556932"/>
            <a:ext cx="4869425" cy="3318936"/>
          </a:xfrm>
        </p:spPr>
        <p:txBody>
          <a:bodyPr/>
          <a:lstStyle/>
          <a:p>
            <a:pPr lvl="0"/>
            <a:r>
              <a:rPr lang="en-GB" dirty="0">
                <a:latin typeface="Times New Roman" panose="02020603050405020304" pitchFamily="18" charset="0"/>
                <a:cs typeface="Times New Roman" panose="02020603050405020304" pitchFamily="18" charset="0"/>
              </a:rPr>
              <a:t>Quality hands-on hotel experience.</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Mastering of essential professional expertise.</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Greater knowledge on hotel operations.</a:t>
            </a:r>
            <a:endParaRPr lang="en-IN"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Future hospitality career preparation.</a:t>
            </a:r>
            <a:endParaRPr lang="en-IN"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pic>
        <p:nvPicPr>
          <p:cNvPr id="8194" name="Picture 2" descr="56,798 Conclusion Royalty-Free Images, Stock Photos &amp; Pictures |  Shutterstock">
            <a:extLst>
              <a:ext uri="{FF2B5EF4-FFF2-40B4-BE49-F238E27FC236}">
                <a16:creationId xmlns:a16="http://schemas.microsoft.com/office/drawing/2014/main" id="{B27BB5D1-9E47-2CD3-9791-EEC2C37E89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6428" y="2782529"/>
            <a:ext cx="4800599" cy="3093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3695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6239B-1445-3E86-9C84-40E99CA74C0E}"/>
              </a:ext>
            </a:extLst>
          </p:cNvPr>
          <p:cNvSpPr>
            <a:spLocks noGrp="1"/>
          </p:cNvSpPr>
          <p:nvPr>
            <p:ph type="title"/>
          </p:nvPr>
        </p:nvSpPr>
        <p:spPr/>
        <p:txBody>
          <a:bodyPr>
            <a:normAutofit fontScale="90000"/>
          </a:bodyPr>
          <a:lstStyle/>
          <a:p>
            <a:r>
              <a:rPr lang="en-GB" b="1" dirty="0">
                <a:latin typeface="Times New Roman" panose="02020603050405020304" pitchFamily="18" charset="0"/>
                <a:cs typeface="Times New Roman" panose="02020603050405020304" pitchFamily="18" charset="0"/>
              </a:rPr>
              <a:t>References</a:t>
            </a:r>
            <a:br>
              <a:rPr lang="en-IN"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A212D81-E78D-D8AA-78FC-8EFCD0037C84}"/>
              </a:ext>
            </a:extLst>
          </p:cNvPr>
          <p:cNvSpPr>
            <a:spLocks noGrp="1"/>
          </p:cNvSpPr>
          <p:nvPr>
            <p:ph idx="1"/>
          </p:nvPr>
        </p:nvSpPr>
        <p:spPr>
          <a:xfrm>
            <a:off x="1295401" y="2556931"/>
            <a:ext cx="9601196" cy="3647223"/>
          </a:xfrm>
        </p:spPr>
        <p:txBody>
          <a:bodyPr>
            <a:normAutofit fontScale="55000" lnSpcReduction="20000"/>
          </a:bodyPr>
          <a:lstStyle/>
          <a:p>
            <a:r>
              <a:rPr lang="en-GB" dirty="0" err="1">
                <a:latin typeface="Times New Roman" panose="02020603050405020304" pitchFamily="18" charset="0"/>
                <a:cs typeface="Times New Roman" panose="02020603050405020304" pitchFamily="18" charset="0"/>
              </a:rPr>
              <a:t>Bisui</a:t>
            </a:r>
            <a:r>
              <a:rPr lang="en-GB" dirty="0">
                <a:latin typeface="Times New Roman" panose="02020603050405020304" pitchFamily="18" charset="0"/>
                <a:cs typeface="Times New Roman" panose="02020603050405020304" pitchFamily="18" charset="0"/>
              </a:rPr>
              <a:t>, R., Uniyal, M.C. and Sharma, N., (2022), May. A systematic review of papers on guest satisfaction practices in food &amp; beverage service department and its impact on customer satisfaction and retention. In </a:t>
            </a:r>
            <a:r>
              <a:rPr lang="en-GB" i="1" dirty="0">
                <a:latin typeface="Times New Roman" panose="02020603050405020304" pitchFamily="18" charset="0"/>
                <a:cs typeface="Times New Roman" panose="02020603050405020304" pitchFamily="18" charset="0"/>
              </a:rPr>
              <a:t>AIP Conference Proceedings</a:t>
            </a:r>
            <a:r>
              <a:rPr lang="en-GB" dirty="0">
                <a:latin typeface="Times New Roman" panose="02020603050405020304" pitchFamily="18" charset="0"/>
                <a:cs typeface="Times New Roman" panose="02020603050405020304" pitchFamily="18" charset="0"/>
              </a:rPr>
              <a:t> (Vol. 2393, No. 1, p. 020007). AIP Publishing LLC.</a:t>
            </a:r>
            <a:endParaRPr lang="en-IN"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Goh, E., </a:t>
            </a:r>
            <a:r>
              <a:rPr lang="en-GB" dirty="0" err="1">
                <a:latin typeface="Times New Roman" panose="02020603050405020304" pitchFamily="18" charset="0"/>
                <a:cs typeface="Times New Roman" panose="02020603050405020304" pitchFamily="18" charset="0"/>
              </a:rPr>
              <a:t>Okumus</a:t>
            </a:r>
            <a:r>
              <a:rPr lang="en-GB" dirty="0">
                <a:latin typeface="Times New Roman" panose="02020603050405020304" pitchFamily="18" charset="0"/>
                <a:cs typeface="Times New Roman" panose="02020603050405020304" pitchFamily="18" charset="0"/>
              </a:rPr>
              <a:t>, B., Jie, F., </a:t>
            </a:r>
            <a:r>
              <a:rPr lang="en-GB" dirty="0" err="1">
                <a:latin typeface="Times New Roman" panose="02020603050405020304" pitchFamily="18" charset="0"/>
                <a:cs typeface="Times New Roman" panose="02020603050405020304" pitchFamily="18" charset="0"/>
              </a:rPr>
              <a:t>Djajadikerta</a:t>
            </a:r>
            <a:r>
              <a:rPr lang="en-GB" dirty="0">
                <a:latin typeface="Times New Roman" panose="02020603050405020304" pitchFamily="18" charset="0"/>
                <a:cs typeface="Times New Roman" panose="02020603050405020304" pitchFamily="18" charset="0"/>
              </a:rPr>
              <a:t>, H.G. and Lemy, D.M., (2022). Managing food wastage in hotels: discrepancies between injunctive and descriptive norms amongst hotel food and beverage managers. </a:t>
            </a:r>
            <a:r>
              <a:rPr lang="en-GB" i="1" dirty="0">
                <a:latin typeface="Times New Roman" panose="02020603050405020304" pitchFamily="18" charset="0"/>
                <a:cs typeface="Times New Roman" panose="02020603050405020304" pitchFamily="18" charset="0"/>
              </a:rPr>
              <a:t>British Food Journal</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124</a:t>
            </a:r>
            <a:r>
              <a:rPr lang="en-GB" dirty="0">
                <a:latin typeface="Times New Roman" panose="02020603050405020304" pitchFamily="18" charset="0"/>
                <a:cs typeface="Times New Roman" panose="02020603050405020304" pitchFamily="18" charset="0"/>
              </a:rPr>
              <a:t>(12), pp.4666-4685.</a:t>
            </a:r>
            <a:endParaRPr lang="en-IN"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Huang, S.W., Weng, S.J., Chiou, S.Y., Nguyen, T.D., Chen, C.H., Liu, S.C. and Tsai, Y.T., (2024), February. A study on decision-making for improving service efficiency in hospitals. In </a:t>
            </a:r>
            <a:r>
              <a:rPr lang="en-GB" i="1" dirty="0">
                <a:latin typeface="Times New Roman" panose="02020603050405020304" pitchFamily="18" charset="0"/>
                <a:cs typeface="Times New Roman" panose="02020603050405020304" pitchFamily="18" charset="0"/>
              </a:rPr>
              <a:t>Healthcare</a:t>
            </a:r>
            <a:r>
              <a:rPr lang="en-GB" dirty="0">
                <a:latin typeface="Times New Roman" panose="02020603050405020304" pitchFamily="18" charset="0"/>
                <a:cs typeface="Times New Roman" panose="02020603050405020304" pitchFamily="18" charset="0"/>
              </a:rPr>
              <a:t> (Vol. 12, No. 3, p. 405). MDPI.</a:t>
            </a:r>
            <a:endParaRPr lang="en-IN"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Limna, P. and </a:t>
            </a:r>
            <a:r>
              <a:rPr lang="en-GB" dirty="0" err="1">
                <a:latin typeface="Times New Roman" panose="02020603050405020304" pitchFamily="18" charset="0"/>
                <a:cs typeface="Times New Roman" panose="02020603050405020304" pitchFamily="18" charset="0"/>
              </a:rPr>
              <a:t>Kraiwanit</a:t>
            </a:r>
            <a:r>
              <a:rPr lang="en-GB" dirty="0">
                <a:latin typeface="Times New Roman" panose="02020603050405020304" pitchFamily="18" charset="0"/>
                <a:cs typeface="Times New Roman" panose="02020603050405020304" pitchFamily="18" charset="0"/>
              </a:rPr>
              <a:t>, T., (2023). The role of </a:t>
            </a:r>
            <a:r>
              <a:rPr lang="en-GB" dirty="0" err="1">
                <a:latin typeface="Times New Roman" panose="02020603050405020304" pitchFamily="18" charset="0"/>
                <a:cs typeface="Times New Roman" panose="02020603050405020304" pitchFamily="18" charset="0"/>
              </a:rPr>
              <a:t>chatgpt</a:t>
            </a:r>
            <a:r>
              <a:rPr lang="en-GB" dirty="0">
                <a:latin typeface="Times New Roman" panose="02020603050405020304" pitchFamily="18" charset="0"/>
                <a:cs typeface="Times New Roman" panose="02020603050405020304" pitchFamily="18" charset="0"/>
              </a:rPr>
              <a:t> on customer service in the hospitality industry: An exploratory study of hospitality workers' experiences and perceptions. </a:t>
            </a:r>
            <a:r>
              <a:rPr lang="en-GB" i="1" dirty="0">
                <a:latin typeface="Times New Roman" panose="02020603050405020304" pitchFamily="18" charset="0"/>
                <a:cs typeface="Times New Roman" panose="02020603050405020304" pitchFamily="18" charset="0"/>
              </a:rPr>
              <a:t>Tourism and hospitality management</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29</a:t>
            </a:r>
            <a:r>
              <a:rPr lang="en-GB" dirty="0">
                <a:latin typeface="Times New Roman" panose="02020603050405020304" pitchFamily="18" charset="0"/>
                <a:cs typeface="Times New Roman" panose="02020603050405020304" pitchFamily="18" charset="0"/>
              </a:rPr>
              <a:t>(4), pp.583-592.</a:t>
            </a:r>
            <a:endParaRPr lang="en-IN"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Nader, R.A., Saadi, M.B. and Abdulqadir, B.B., (2024). The impact of high-performance works practice on employees job, life and career satisfaction. </a:t>
            </a:r>
            <a:r>
              <a:rPr lang="en-GB" i="1" dirty="0">
                <a:latin typeface="Times New Roman" panose="02020603050405020304" pitchFamily="18" charset="0"/>
                <a:cs typeface="Times New Roman" panose="02020603050405020304" pitchFamily="18" charset="0"/>
              </a:rPr>
              <a:t>OTS Canadian Journal</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3</a:t>
            </a:r>
            <a:r>
              <a:rPr lang="en-GB" dirty="0">
                <a:latin typeface="Times New Roman" panose="02020603050405020304" pitchFamily="18" charset="0"/>
                <a:cs typeface="Times New Roman" panose="02020603050405020304" pitchFamily="18" charset="0"/>
              </a:rPr>
              <a:t>(1).</a:t>
            </a:r>
            <a:endParaRPr lang="en-IN"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Piso, A., (2022). Controlling the clock: </a:t>
            </a:r>
            <a:r>
              <a:rPr lang="en-GB" dirty="0" err="1">
                <a:latin typeface="Times New Roman" panose="02020603050405020304" pitchFamily="18" charset="0"/>
                <a:cs typeface="Times New Roman" panose="02020603050405020304" pitchFamily="18" charset="0"/>
              </a:rPr>
              <a:t>Worki</a:t>
            </a:r>
            <a:endParaRPr lang="en-GB"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ng hours in the UK hotel sector. </a:t>
            </a:r>
            <a:r>
              <a:rPr lang="en-GB" i="1" dirty="0">
                <a:latin typeface="Times New Roman" panose="02020603050405020304" pitchFamily="18" charset="0"/>
                <a:cs typeface="Times New Roman" panose="02020603050405020304" pitchFamily="18" charset="0"/>
              </a:rPr>
              <a:t>Research in Hospitality Management</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12</a:t>
            </a:r>
            <a:r>
              <a:rPr lang="en-GB" dirty="0">
                <a:latin typeface="Times New Roman" panose="02020603050405020304" pitchFamily="18" charset="0"/>
                <a:cs typeface="Times New Roman" panose="02020603050405020304" pitchFamily="18" charset="0"/>
              </a:rPr>
              <a:t>(1), pp.1-11.</a:t>
            </a:r>
            <a:endParaRPr lang="en-IN" dirty="0">
              <a:latin typeface="Times New Roman" panose="02020603050405020304" pitchFamily="18" charset="0"/>
              <a:cs typeface="Times New Roman" panose="02020603050405020304" pitchFamily="18" charset="0"/>
            </a:endParaRPr>
          </a:p>
          <a:p>
            <a:r>
              <a:rPr lang="en-GB" dirty="0" err="1">
                <a:latin typeface="Times New Roman" panose="02020603050405020304" pitchFamily="18" charset="0"/>
                <a:cs typeface="Times New Roman" panose="02020603050405020304" pitchFamily="18" charset="0"/>
              </a:rPr>
              <a:t>Shuvalova</a:t>
            </a:r>
            <a:r>
              <a:rPr lang="en-GB" dirty="0">
                <a:latin typeface="Times New Roman" panose="02020603050405020304" pitchFamily="18" charset="0"/>
                <a:cs typeface="Times New Roman" panose="02020603050405020304" pitchFamily="18" charset="0"/>
              </a:rPr>
              <a:t>, Y., (2025). The role of strategic planning in hotel event management.</a:t>
            </a:r>
            <a:endParaRPr lang="en-IN"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Tuomi, A. and Ascenção, M.P., (2023). Intelligent automation in hospitality: exploring the relative automatability of frontline food service tasks. </a:t>
            </a:r>
            <a:r>
              <a:rPr lang="en-GB" i="1" dirty="0">
                <a:latin typeface="Times New Roman" panose="02020603050405020304" pitchFamily="18" charset="0"/>
                <a:cs typeface="Times New Roman" panose="02020603050405020304" pitchFamily="18" charset="0"/>
              </a:rPr>
              <a:t>Journal of Hospitality and Tourism Insights</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6</a:t>
            </a:r>
            <a:r>
              <a:rPr lang="en-GB" dirty="0">
                <a:latin typeface="Times New Roman" panose="02020603050405020304" pitchFamily="18" charset="0"/>
                <a:cs typeface="Times New Roman" panose="02020603050405020304" pitchFamily="18" charset="0"/>
              </a:rPr>
              <a:t>(1), pp.151-173.</a:t>
            </a:r>
            <a:endParaRPr lang="en-IN"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654509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0</TotalTime>
  <Words>1450</Words>
  <Application>Microsoft Office PowerPoint</Application>
  <PresentationFormat>Widescreen</PresentationFormat>
  <Paragraphs>75</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Garamond</vt:lpstr>
      <vt:lpstr>Times New Roman</vt:lpstr>
      <vt:lpstr>Organic</vt:lpstr>
      <vt:lpstr>Presentation on Placement Experience </vt:lpstr>
      <vt:lpstr>PowerPoint Presentation</vt:lpstr>
      <vt:lpstr>Introduction </vt:lpstr>
      <vt:lpstr>Overview of the Placement </vt:lpstr>
      <vt:lpstr>Operational Responsibilities </vt:lpstr>
      <vt:lpstr>Meeting and Event Support </vt:lpstr>
      <vt:lpstr>Key Skills Developed </vt:lpstr>
      <vt:lpstr>Connection Between Departments </vt:lpstr>
      <vt:lpstr>Key Lessons from the Placement </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on Placement Experience</dc:title>
  <dc:creator/>
  <cp:lastModifiedBy/>
  <cp:revision>2</cp:revision>
  <dcterms:created xsi:type="dcterms:W3CDTF">2026-03-12T11:12:34Z</dcterms:created>
  <dcterms:modified xsi:type="dcterms:W3CDTF">2026-03-19T11:18:45Z</dcterms:modified>
</cp:coreProperties>
</file>