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6" r:id="rId1"/>
    <p:sldMasterId id="2147483736" r:id="rId2"/>
  </p:sldMasterIdLst>
  <p:notesMasterIdLst>
    <p:notesMasterId r:id="rId49"/>
  </p:notesMasterIdLst>
  <p:handoutMasterIdLst>
    <p:handoutMasterId r:id="rId50"/>
  </p:handoutMasterIdLst>
  <p:sldIdLst>
    <p:sldId id="270" r:id="rId3"/>
    <p:sldId id="269" r:id="rId4"/>
    <p:sldId id="309" r:id="rId5"/>
    <p:sldId id="350" r:id="rId6"/>
    <p:sldId id="271" r:id="rId7"/>
    <p:sldId id="272" r:id="rId8"/>
    <p:sldId id="334" r:id="rId9"/>
    <p:sldId id="335" r:id="rId10"/>
    <p:sldId id="336" r:id="rId11"/>
    <p:sldId id="273" r:id="rId12"/>
    <p:sldId id="274" r:id="rId13"/>
    <p:sldId id="342" r:id="rId14"/>
    <p:sldId id="343" r:id="rId15"/>
    <p:sldId id="344" r:id="rId16"/>
    <p:sldId id="317" r:id="rId17"/>
    <p:sldId id="345" r:id="rId18"/>
    <p:sldId id="275" r:id="rId19"/>
    <p:sldId id="320" r:id="rId20"/>
    <p:sldId id="347" r:id="rId21"/>
    <p:sldId id="319" r:id="rId22"/>
    <p:sldId id="328" r:id="rId23"/>
    <p:sldId id="329" r:id="rId24"/>
    <p:sldId id="330" r:id="rId25"/>
    <p:sldId id="331" r:id="rId26"/>
    <p:sldId id="276" r:id="rId27"/>
    <p:sldId id="349" r:id="rId28"/>
    <p:sldId id="351" r:id="rId29"/>
    <p:sldId id="352" r:id="rId30"/>
    <p:sldId id="277" r:id="rId31"/>
    <p:sldId id="321" r:id="rId32"/>
    <p:sldId id="332" r:id="rId33"/>
    <p:sldId id="337" r:id="rId34"/>
    <p:sldId id="322" r:id="rId35"/>
    <p:sldId id="323" r:id="rId36"/>
    <p:sldId id="324" r:id="rId37"/>
    <p:sldId id="278" r:id="rId38"/>
    <p:sldId id="279" r:id="rId39"/>
    <p:sldId id="340" r:id="rId40"/>
    <p:sldId id="281" r:id="rId41"/>
    <p:sldId id="325" r:id="rId42"/>
    <p:sldId id="338" r:id="rId43"/>
    <p:sldId id="280" r:id="rId44"/>
    <p:sldId id="333" r:id="rId45"/>
    <p:sldId id="326" r:id="rId46"/>
    <p:sldId id="327" r:id="rId47"/>
    <p:sldId id="339" r:id="rId48"/>
  </p:sldIdLst>
  <p:sldSz cx="12192000" cy="6858000"/>
  <p:notesSz cx="6858000" cy="9144000"/>
  <p:custDataLst>
    <p:tags r:id="rId51"/>
  </p:custDataLst>
  <p:defaultTextStyle>
    <a:defPPr>
      <a:defRPr lang="en-US"/>
    </a:defPPr>
    <a:lvl1pPr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5pPr>
    <a:lvl6pPr marL="2286000" algn="l" defTabSz="914400" rtl="0" eaLnBrk="1" latinLnBrk="0" hangingPunct="1">
      <a:defRPr kern="1200">
        <a:solidFill>
          <a:schemeClr val="tx1"/>
        </a:solidFill>
        <a:latin typeface="Franklin Gothic Book" panose="020B0503020102020204" pitchFamily="34" charset="0"/>
        <a:ea typeface="+mn-ea"/>
        <a:cs typeface="+mn-cs"/>
      </a:defRPr>
    </a:lvl6pPr>
    <a:lvl7pPr marL="2743200" algn="l" defTabSz="914400" rtl="0" eaLnBrk="1" latinLnBrk="0" hangingPunct="1">
      <a:defRPr kern="1200">
        <a:solidFill>
          <a:schemeClr val="tx1"/>
        </a:solidFill>
        <a:latin typeface="Franklin Gothic Book" panose="020B0503020102020204" pitchFamily="34" charset="0"/>
        <a:ea typeface="+mn-ea"/>
        <a:cs typeface="+mn-cs"/>
      </a:defRPr>
    </a:lvl7pPr>
    <a:lvl8pPr marL="3200400" algn="l" defTabSz="914400" rtl="0" eaLnBrk="1" latinLnBrk="0" hangingPunct="1">
      <a:defRPr kern="1200">
        <a:solidFill>
          <a:schemeClr val="tx1"/>
        </a:solidFill>
        <a:latin typeface="Franklin Gothic Book" panose="020B0503020102020204" pitchFamily="34" charset="0"/>
        <a:ea typeface="+mn-ea"/>
        <a:cs typeface="+mn-cs"/>
      </a:defRPr>
    </a:lvl8pPr>
    <a:lvl9pPr marL="3657600" algn="l" defTabSz="914400" rtl="0" eaLnBrk="1" latinLnBrk="0" hangingPunct="1">
      <a:defRPr kern="1200">
        <a:solidFill>
          <a:schemeClr val="tx1"/>
        </a:solidFill>
        <a:latin typeface="Franklin Gothic Book" panose="020B05030201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66BC"/>
    <a:srgbClr val="D7D7D7"/>
    <a:srgbClr val="069E51"/>
    <a:srgbClr val="6A6A6A"/>
    <a:srgbClr val="B93737"/>
    <a:srgbClr val="F49C0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D5119B-1FBC-5D40-BEAB-989CBB79E01E}" v="1" dt="2025-12-03T11:11:12.9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74" autoAdjust="0"/>
    <p:restoredTop sz="83554" autoAdjust="0"/>
  </p:normalViewPr>
  <p:slideViewPr>
    <p:cSldViewPr snapToGrid="0" snapToObjects="1">
      <p:cViewPr varScale="1">
        <p:scale>
          <a:sx n="86" d="100"/>
          <a:sy n="86" d="100"/>
        </p:scale>
        <p:origin x="1088" y="18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2796"/>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handoutMaster" Target="handoutMasters/handoutMaster1.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microsoft.com/office/2015/10/relationships/revisionInfo" Target="revisionInfo.xml"/><Relationship Id="rId8" Type="http://schemas.openxmlformats.org/officeDocument/2006/relationships/slide" Target="slides/slide6.xml"/><Relationship Id="rId51" Type="http://schemas.openxmlformats.org/officeDocument/2006/relationships/tags" Target="tags/tag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lt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a:defRPr sz="1200" smtClean="0"/>
            </a:lvl1pPr>
          </a:lstStyle>
          <a:p>
            <a:pPr>
              <a:defRPr/>
            </a:pPr>
            <a:fld id="{87A2C252-5688-44A0-BFF9-CFA8D34B8E5E}" type="datetimeFigureOut">
              <a:rPr lang="en-US" altLang="en-US"/>
              <a:pPr>
                <a:defRPr/>
              </a:pPr>
              <a:t>12/3/25</a:t>
            </a:fld>
            <a:endParaRPr lang="en-US" alt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lt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1D254FF0-9A45-4C62-8064-44E4CC66855D}" type="slidenum">
              <a:rPr lang="en-US" altLang="en-US"/>
              <a:pPr/>
              <a:t>‹#›</a:t>
            </a:fld>
            <a:endParaRPr lang="en-US" altLang="en-US" dirty="0"/>
          </a:p>
        </p:txBody>
      </p:sp>
    </p:spTree>
    <p:extLst>
      <p:ext uri="{BB962C8B-B14F-4D97-AF65-F5344CB8AC3E}">
        <p14:creationId xmlns:p14="http://schemas.microsoft.com/office/powerpoint/2010/main" val="40215086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3" name="Date Placeholder 2"/>
          <p:cNvSpPr>
            <a:spLocks noGrp="1"/>
          </p:cNvSpPr>
          <p:nvPr>
            <p:ph type="dt"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smtClean="0">
                <a:latin typeface="Calibri" pitchFamily="34" charset="0"/>
              </a:defRPr>
            </a:lvl1pPr>
          </a:lstStyle>
          <a:p>
            <a:pPr>
              <a:defRPr/>
            </a:pPr>
            <a:fld id="{96CCC59E-CCE7-404B-AA4E-0DEAD720DA9F}" type="datetimeFigureOut">
              <a:rPr lang="en-US" altLang="en-US"/>
              <a:pPr>
                <a:defRPr/>
              </a:pPr>
              <a:t>12/3/25</a:t>
            </a:fld>
            <a:endParaRPr lang="en-US" alt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9D8F4014-75F9-474D-8DFA-11374318636E}" type="slidenum">
              <a:rPr lang="en-US" altLang="en-US"/>
              <a:pPr/>
              <a:t>‹#›</a:t>
            </a:fld>
            <a:endParaRPr lang="en-US" altLang="en-US" dirty="0"/>
          </a:p>
        </p:txBody>
      </p:sp>
    </p:spTree>
    <p:extLst>
      <p:ext uri="{BB962C8B-B14F-4D97-AF65-F5344CB8AC3E}">
        <p14:creationId xmlns:p14="http://schemas.microsoft.com/office/powerpoint/2010/main" val="273188684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92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eaLnBrk="0" fontAlgn="base" hangingPunct="0">
              <a:spcBef>
                <a:spcPct val="0"/>
              </a:spcBef>
              <a:spcAft>
                <a:spcPct val="0"/>
              </a:spcAft>
              <a:defRPr>
                <a:solidFill>
                  <a:schemeClr val="tx1"/>
                </a:solidFill>
                <a:latin typeface="Franklin Gothic Book" panose="020B0503020102020204" pitchFamily="34" charset="0"/>
              </a:defRPr>
            </a:lvl9pPr>
          </a:lstStyle>
          <a:p>
            <a:fld id="{FD04A828-DE20-4F48-8F63-2913C8DB7556}" type="slidenum">
              <a:rPr lang="en-US" altLang="en-US">
                <a:latin typeface="Calibri" panose="020F0502020204030204" pitchFamily="34" charset="0"/>
              </a:rPr>
              <a:pPr/>
              <a:t>2</a:t>
            </a:fld>
            <a:endParaRPr lang="en-US" altLang="en-US" dirty="0">
              <a:latin typeface="Calibri" panose="020F0502020204030204" pitchFamily="34" charset="0"/>
            </a:endParaRPr>
          </a:p>
        </p:txBody>
      </p:sp>
    </p:spTree>
    <p:extLst>
      <p:ext uri="{BB962C8B-B14F-4D97-AF65-F5344CB8AC3E}">
        <p14:creationId xmlns:p14="http://schemas.microsoft.com/office/powerpoint/2010/main" val="18670773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 large increase; + increase; = no change; </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n-US" sz="1800" dirty="0">
                <a:solidFill>
                  <a:srgbClr val="000000"/>
                </a:solidFill>
                <a:effectLst/>
                <a:latin typeface="Times New Roman" panose="02020603050405020304" pitchFamily="18" charset="0"/>
                <a:ea typeface="Times New Roman" panose="02020603050405020304" pitchFamily="18" charset="0"/>
              </a:rPr>
              <a:t>decrease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a:t>
            </a:fld>
            <a:endParaRPr lang="en-US" altLang="en-US" dirty="0"/>
          </a:p>
        </p:txBody>
      </p:sp>
    </p:spTree>
    <p:extLst>
      <p:ext uri="{BB962C8B-B14F-4D97-AF65-F5344CB8AC3E}">
        <p14:creationId xmlns:p14="http://schemas.microsoft.com/office/powerpoint/2010/main" val="36921132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 large increase; + increase; = no change; </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n-US" sz="1800" dirty="0">
                <a:solidFill>
                  <a:srgbClr val="000000"/>
                </a:solidFill>
                <a:effectLst/>
                <a:latin typeface="Times New Roman" panose="02020603050405020304" pitchFamily="18" charset="0"/>
                <a:ea typeface="Times New Roman" panose="02020603050405020304" pitchFamily="18" charset="0"/>
              </a:rPr>
              <a:t>decrease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a:t>
            </a:fld>
            <a:endParaRPr lang="en-US" altLang="en-US" dirty="0"/>
          </a:p>
        </p:txBody>
      </p:sp>
    </p:spTree>
    <p:extLst>
      <p:ext uri="{BB962C8B-B14F-4D97-AF65-F5344CB8AC3E}">
        <p14:creationId xmlns:p14="http://schemas.microsoft.com/office/powerpoint/2010/main" val="2182163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12.1 Simplified model of a typical kinase signaling pathway. HR = heart rate.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7</a:t>
            </a:fld>
            <a:endParaRPr lang="en-US" altLang="en-US" dirty="0"/>
          </a:p>
        </p:txBody>
      </p:sp>
    </p:spTree>
    <p:extLst>
      <p:ext uri="{BB962C8B-B14F-4D97-AF65-F5344CB8AC3E}">
        <p14:creationId xmlns:p14="http://schemas.microsoft.com/office/powerpoint/2010/main" val="36329108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12.2 Training adaptations result from an increase in protein synthesis in response to repeated exercise sessions. It is believed that an exercise session causes a signal to transcribe DNA in the nucleus into RNA, which is then transported out of the nucleus and translated into protein. The signal caused by the exercise stimulus determines which proteins are synthesized. The amount of protein formed is determined not only by the signal, the transcription, and translation but also by the RNA processing and the stability of proteins. Increased production of ribosomes in the cell also facilitates faster translation of mRNA and the appearance of newly synthesized proteins. AAA indicates a triplet codon (in this case it is composed of three adenine bases, which codes for the amino acid lysine).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8</a:t>
            </a:fld>
            <a:endParaRPr lang="en-US" altLang="en-US" dirty="0"/>
          </a:p>
        </p:txBody>
      </p:sp>
    </p:spTree>
    <p:extLst>
      <p:ext uri="{BB962C8B-B14F-4D97-AF65-F5344CB8AC3E}">
        <p14:creationId xmlns:p14="http://schemas.microsoft.com/office/powerpoint/2010/main" val="17123588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12.3 Simplified model of signal transduction in relation to exercise. Muscle contraction may result in a disturbance of homeostasis. Mechanical stress (stretch, tension), Ca</a:t>
            </a:r>
            <a:r>
              <a:rPr lang="en-US" sz="1800" baseline="30000" dirty="0">
                <a:solidFill>
                  <a:srgbClr val="000000"/>
                </a:solidFill>
                <a:effectLst/>
                <a:latin typeface="Times New Roman" panose="02020603050405020304" pitchFamily="18" charset="0"/>
                <a:ea typeface="Times New Roman" panose="02020603050405020304" pitchFamily="18" charset="0"/>
              </a:rPr>
              <a:t>2+</a:t>
            </a:r>
            <a:r>
              <a:rPr lang="en-US" sz="1800" dirty="0">
                <a:solidFill>
                  <a:srgbClr val="000000"/>
                </a:solidFill>
                <a:effectLst/>
                <a:latin typeface="Times New Roman" panose="02020603050405020304" pitchFamily="18" charset="0"/>
                <a:ea typeface="Times New Roman" panose="02020603050405020304" pitchFamily="18" charset="0"/>
              </a:rPr>
              <a:t>, and the accumulation of AMP or metabolites are primary signals that affect the phosphorylation state of various kinases. These kinases can influence the transcription process, the transport of mRNA out of the cell, and translation. Hormones and other ligands can influence these signals. The changes in gene expression can result in different adaptations.</a:t>
            </a:r>
          </a:p>
          <a:p>
            <a:endParaRPr lang="en-US" sz="1800" dirty="0">
              <a:solidFill>
                <a:srgbClr val="000000"/>
              </a:solidFill>
              <a:effectLst/>
              <a:latin typeface="Times New Roman" panose="02020603050405020304" pitchFamily="18" charset="0"/>
            </a:endParaRPr>
          </a:p>
          <a:p>
            <a:r>
              <a:rPr lang="en-US" sz="1800" b="1" dirty="0">
                <a:solidFill>
                  <a:srgbClr val="0070C0"/>
                </a:solidFill>
                <a:effectLst/>
                <a:latin typeface="Times New Roman" panose="02020603050405020304" pitchFamily="18" charset="0"/>
              </a:rPr>
              <a:t>The signals result in the phosphorylation of a Kinase (this is basically switching on of the kinase) which then goes on to phosphorylase (switch on) other amino acids and proteins, which travel into the nucleus and activate gene expression.</a:t>
            </a:r>
            <a:endParaRPr lang="en-US" b="1" dirty="0">
              <a:solidFill>
                <a:srgbClr val="0070C0"/>
              </a:solidFill>
            </a:endParaRPr>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9</a:t>
            </a:fld>
            <a:endParaRPr lang="en-US" altLang="en-US" dirty="0"/>
          </a:p>
        </p:txBody>
      </p:sp>
    </p:spTree>
    <p:extLst>
      <p:ext uri="{BB962C8B-B14F-4D97-AF65-F5344CB8AC3E}">
        <p14:creationId xmlns:p14="http://schemas.microsoft.com/office/powerpoint/2010/main" val="22579449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12.4 A change in the AMP to ATP ratio activates AMPK by activating AMPK kinases (LKB1, CaMK, and the TGF-</a:t>
            </a:r>
            <a:r>
              <a:rPr lang="el-GR" sz="1800" dirty="0">
                <a:solidFill>
                  <a:srgbClr val="000000"/>
                </a:solidFill>
                <a:effectLst/>
                <a:latin typeface="Times New Roman" panose="02020603050405020304" pitchFamily="18" charset="0"/>
                <a:ea typeface="Times New Roman" panose="02020603050405020304" pitchFamily="18" charset="0"/>
              </a:rPr>
              <a:t>β</a:t>
            </a:r>
            <a:r>
              <a:rPr lang="en-US" sz="1800" dirty="0">
                <a:solidFill>
                  <a:srgbClr val="000000"/>
                </a:solidFill>
                <a:effectLst/>
                <a:latin typeface="Times New Roman" panose="02020603050405020304" pitchFamily="18" charset="0"/>
                <a:ea typeface="Times New Roman" panose="02020603050405020304" pitchFamily="18" charset="0"/>
              </a:rPr>
              <a:t>-activating kinase). AMPK then acts as a metabolic master switch by turning on processes that generate ATP and turning off processes that use ATP. It also causes an adaptation so that the next time the same stress is applied, the cell will be better adapted.</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12</a:t>
            </a:fld>
            <a:endParaRPr lang="en-US" altLang="en-US" dirty="0"/>
          </a:p>
        </p:txBody>
      </p:sp>
    </p:spTree>
    <p:extLst>
      <p:ext uri="{BB962C8B-B14F-4D97-AF65-F5344CB8AC3E}">
        <p14:creationId xmlns:p14="http://schemas.microsoft.com/office/powerpoint/2010/main" val="30804316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12.5 The insulin and insulin-like growth factor pathways play an important role in muscle hypertrophy through the Akt-mammalian target of rapamycin (Akt-</a:t>
            </a:r>
            <a:r>
              <a:rPr lang="en-US" sz="1800" dirty="0">
                <a:solidFill>
                  <a:srgbClr val="000000"/>
                </a:solidFill>
                <a:effectLst/>
                <a:highlight>
                  <a:srgbClr val="FFFF00"/>
                </a:highlight>
                <a:latin typeface="Times New Roman" panose="02020603050405020304" pitchFamily="18" charset="0"/>
                <a:ea typeface="Times New Roman" panose="02020603050405020304" pitchFamily="18" charset="0"/>
              </a:rPr>
              <a:t>mTOR</a:t>
            </a:r>
            <a:r>
              <a:rPr lang="en-US" sz="1800" dirty="0">
                <a:solidFill>
                  <a:srgbClr val="000000"/>
                </a:solidFill>
                <a:effectLst/>
                <a:latin typeface="Times New Roman" panose="02020603050405020304" pitchFamily="18" charset="0"/>
                <a:ea typeface="Times New Roman" panose="02020603050405020304" pitchFamily="18" charset="0"/>
              </a:rPr>
              <a:t>) signaling cascade. The lines ending in arrows indicate positive influences, and the lines ending in bars indicate negative (inhibitory) influences. eIF2B = eukaryotic translation initiation factor 2B.</a:t>
            </a:r>
          </a:p>
          <a:p>
            <a:endParaRPr lang="en-US" sz="1800" dirty="0">
              <a:solidFill>
                <a:srgbClr val="000000"/>
              </a:solidFill>
              <a:effectLst/>
              <a:latin typeface="Times New Roman" panose="02020603050405020304" pitchFamily="18" charset="0"/>
            </a:endParaRPr>
          </a:p>
          <a:p>
            <a:r>
              <a:rPr lang="en-US" sz="1800" b="1" dirty="0">
                <a:solidFill>
                  <a:srgbClr val="000000"/>
                </a:solidFill>
                <a:effectLst/>
                <a:latin typeface="Times New Roman" panose="02020603050405020304" pitchFamily="18" charset="0"/>
              </a:rPr>
              <a:t>Myostatin is an antagonist to the anabolic stimuli – inactivity, ageing, caloric restriction </a:t>
            </a:r>
            <a:r>
              <a:rPr lang="en-US" sz="1800" b="1" dirty="0" err="1">
                <a:solidFill>
                  <a:srgbClr val="000000"/>
                </a:solidFill>
                <a:effectLst/>
                <a:latin typeface="Times New Roman" panose="02020603050405020304" pitchFamily="18" charset="0"/>
              </a:rPr>
              <a:t>etc</a:t>
            </a:r>
            <a:r>
              <a:rPr lang="en-US" sz="1800" b="1" dirty="0">
                <a:solidFill>
                  <a:srgbClr val="000000"/>
                </a:solidFill>
                <a:effectLst/>
                <a:latin typeface="Times New Roman" panose="02020603050405020304" pitchFamily="18" charset="0"/>
              </a:rPr>
              <a:t> increase myostatin which inhibits muscle growth and promotes breakdown</a:t>
            </a:r>
            <a:endParaRPr lang="en-US" b="1"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13</a:t>
            </a:fld>
            <a:endParaRPr lang="en-US" altLang="en-US" dirty="0"/>
          </a:p>
        </p:txBody>
      </p:sp>
    </p:spTree>
    <p:extLst>
      <p:ext uri="{BB962C8B-B14F-4D97-AF65-F5344CB8AC3E}">
        <p14:creationId xmlns:p14="http://schemas.microsoft.com/office/powerpoint/2010/main" val="19926658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12.6 The initiation of mechanical and metabolic perturbations by skeletal muscle contraction during exercise that are detected by intracellular sensor mechanisms leads to the activation of networks of signaling molecules, including protein kinases, phosphatases, and deacetylases, which in turn alter the states of transcription factors and transcriptional coregulators that result in altered gene expression and altered rates of protein synthesis and breakdown.</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Adapted from Egan and Zierath (2013).</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14</a:t>
            </a:fld>
            <a:endParaRPr lang="en-US" altLang="en-US" dirty="0"/>
          </a:p>
        </p:txBody>
      </p:sp>
    </p:spTree>
    <p:extLst>
      <p:ext uri="{BB962C8B-B14F-4D97-AF65-F5344CB8AC3E}">
        <p14:creationId xmlns:p14="http://schemas.microsoft.com/office/powerpoint/2010/main" val="22350265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15</a:t>
            </a:fld>
            <a:endParaRPr lang="en-US" altLang="en-US" dirty="0"/>
          </a:p>
        </p:txBody>
      </p:sp>
    </p:spTree>
    <p:extLst>
      <p:ext uri="{BB962C8B-B14F-4D97-AF65-F5344CB8AC3E}">
        <p14:creationId xmlns:p14="http://schemas.microsoft.com/office/powerpoint/2010/main" val="29802143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12.7 A rough overview of the time course of changes in various events that cause an adaptation to exercise training.</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16</a:t>
            </a:fld>
            <a:endParaRPr lang="en-US" altLang="en-US" dirty="0"/>
          </a:p>
        </p:txBody>
      </p:sp>
    </p:spTree>
    <p:extLst>
      <p:ext uri="{BB962C8B-B14F-4D97-AF65-F5344CB8AC3E}">
        <p14:creationId xmlns:p14="http://schemas.microsoft.com/office/powerpoint/2010/main" val="25528276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12.8 Single-leg training study in which one leg trained with low glycogen 50% of the time (low) and the other leg always trained with high glycogen (high). Training with low glycogen resulted in </a:t>
            </a:r>
            <a:r>
              <a:rPr lang="en-US"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 increase in oxidative enzymes (citrate synthase and </a:t>
            </a:r>
            <a:r>
              <a:rPr lang="el-GR"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β</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-hydroxyacyl-CoA dehydrogenase) and </a:t>
            </a:r>
            <a:r>
              <a:rPr lang="en-US"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improved endurance capacity after 10 weeks of knee extensor training.</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Data from Hansen (2005).</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19</a:t>
            </a:fld>
            <a:endParaRPr lang="en-US" altLang="en-US" dirty="0"/>
          </a:p>
        </p:txBody>
      </p:sp>
    </p:spTree>
    <p:extLst>
      <p:ext uri="{BB962C8B-B14F-4D97-AF65-F5344CB8AC3E}">
        <p14:creationId xmlns:p14="http://schemas.microsoft.com/office/powerpoint/2010/main" val="4639671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Sometimes mechanistic studies show a potential effect, but training studies do not then corroborate these effects</a:t>
            </a:r>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24</a:t>
            </a:fld>
            <a:endParaRPr lang="en-US" altLang="en-US" dirty="0"/>
          </a:p>
        </p:txBody>
      </p:sp>
    </p:spTree>
    <p:extLst>
      <p:ext uri="{BB962C8B-B14F-4D97-AF65-F5344CB8AC3E}">
        <p14:creationId xmlns:p14="http://schemas.microsoft.com/office/powerpoint/2010/main" val="32904531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Infographic 12.1 Nutritional influences on adaptation to training.</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32</a:t>
            </a:fld>
            <a:endParaRPr lang="en-US" altLang="en-US" dirty="0"/>
          </a:p>
        </p:txBody>
      </p:sp>
    </p:spTree>
    <p:extLst>
      <p:ext uri="{BB962C8B-B14F-4D97-AF65-F5344CB8AC3E}">
        <p14:creationId xmlns:p14="http://schemas.microsoft.com/office/powerpoint/2010/main" val="21598171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12.9 Several studies show that athletes have lower average sleep quality than the general population and that periods of intensified training further impair sleep quality. The percentage values represent sleep efficiency from Killer et al. (2017). Several nonsport and sport-specific factors associated with an athlete’s lifestyle may contribute to impaired sleep quality. PA = physiological arousal; CA = cognitive arousal; D = disruption to normal sleep schedule.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38</a:t>
            </a:fld>
            <a:endParaRPr lang="en-US" altLang="en-US" dirty="0"/>
          </a:p>
        </p:txBody>
      </p:sp>
    </p:spTree>
    <p:extLst>
      <p:ext uri="{BB962C8B-B14F-4D97-AF65-F5344CB8AC3E}">
        <p14:creationId xmlns:p14="http://schemas.microsoft.com/office/powerpoint/2010/main" val="14847424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Infographic 12.2 Dietary influences on sleep quality.</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41</a:t>
            </a:fld>
            <a:endParaRPr lang="en-US" altLang="en-US" dirty="0"/>
          </a:p>
        </p:txBody>
      </p:sp>
    </p:spTree>
    <p:extLst>
      <p:ext uri="{BB962C8B-B14F-4D97-AF65-F5344CB8AC3E}">
        <p14:creationId xmlns:p14="http://schemas.microsoft.com/office/powerpoint/2010/main" val="34120794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Infographic 12.3 Nutrition guidelines for athletes during rehabilitation from injury.</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46</a:t>
            </a:fld>
            <a:endParaRPr lang="en-US" altLang="en-US" dirty="0"/>
          </a:p>
        </p:txBody>
      </p:sp>
    </p:spTree>
    <p:extLst>
      <p:ext uri="{BB962C8B-B14F-4D97-AF65-F5344CB8AC3E}">
        <p14:creationId xmlns:p14="http://schemas.microsoft.com/office/powerpoint/2010/main" val="389497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EA37BA7D-B68D-4CAB-B007-9C48419216CD}" type="datetimeFigureOut">
              <a:rPr lang="en-US" altLang="en-US"/>
              <a:pPr>
                <a:defRPr/>
              </a:pPr>
              <a:t>12/3/25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7474A3-2782-4698-B0C3-200C78EED7DD}" type="slidenum">
              <a:rPr lang="en-US" altLang="en-US"/>
              <a:pPr/>
              <a:t>‹#›</a:t>
            </a:fld>
            <a:endParaRPr lang="en-US" altLang="en-US" dirty="0"/>
          </a:p>
        </p:txBody>
      </p:sp>
    </p:spTree>
    <p:extLst>
      <p:ext uri="{BB962C8B-B14F-4D97-AF65-F5344CB8AC3E}">
        <p14:creationId xmlns:p14="http://schemas.microsoft.com/office/powerpoint/2010/main" val="3754330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6D9FC19-6F6B-40BB-A551-5B23405E1A22}" type="datetimeFigureOut">
              <a:rPr lang="en-US" altLang="en-US"/>
              <a:pPr>
                <a:defRPr/>
              </a:pPr>
              <a:t>12/3/25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AD8DB88A-3BFC-43D6-A0B9-1F9382ED257F}" type="slidenum">
              <a:rPr lang="en-US" altLang="en-US"/>
              <a:pPr/>
              <a:t>‹#›</a:t>
            </a:fld>
            <a:endParaRPr lang="en-US" altLang="en-US" dirty="0"/>
          </a:p>
        </p:txBody>
      </p:sp>
    </p:spTree>
    <p:extLst>
      <p:ext uri="{BB962C8B-B14F-4D97-AF65-F5344CB8AC3E}">
        <p14:creationId xmlns:p14="http://schemas.microsoft.com/office/powerpoint/2010/main" val="3042760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8E08C940-C326-4E22-A072-F58D9986B6CC}" type="datetimeFigureOut">
              <a:rPr lang="en-US" altLang="en-US"/>
              <a:pPr>
                <a:defRPr/>
              </a:pPr>
              <a:t>12/3/25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AC6C458-612D-410B-A23A-38C22B1AD289}" type="slidenum">
              <a:rPr lang="en-US" altLang="en-US"/>
              <a:pPr/>
              <a:t>‹#›</a:t>
            </a:fld>
            <a:endParaRPr lang="en-US" altLang="en-US" dirty="0"/>
          </a:p>
        </p:txBody>
      </p:sp>
    </p:spTree>
    <p:extLst>
      <p:ext uri="{BB962C8B-B14F-4D97-AF65-F5344CB8AC3E}">
        <p14:creationId xmlns:p14="http://schemas.microsoft.com/office/powerpoint/2010/main" val="3925558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F0B050E1-B9F5-47B8-8A5F-7ADCF818B579}" type="datetimeFigureOut">
              <a:rPr lang="en-US" altLang="en-US"/>
              <a:pPr>
                <a:defRPr/>
              </a:pPr>
              <a:t>12/3/25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728573AA-BCB7-4BEE-8B0C-22CEC8BA2796}" type="slidenum">
              <a:rPr lang="en-US" altLang="en-US"/>
              <a:pPr/>
              <a:t>‹#›</a:t>
            </a:fld>
            <a:endParaRPr lang="en-US" altLang="en-US" dirty="0"/>
          </a:p>
        </p:txBody>
      </p:sp>
    </p:spTree>
    <p:extLst>
      <p:ext uri="{BB962C8B-B14F-4D97-AF65-F5344CB8AC3E}">
        <p14:creationId xmlns:p14="http://schemas.microsoft.com/office/powerpoint/2010/main" val="2546376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1056B03A-8A4D-4B18-85EA-C920101115C2}" type="datetimeFigureOut">
              <a:rPr lang="en-US" altLang="en-US"/>
              <a:pPr>
                <a:defRPr/>
              </a:pPr>
              <a:t>12/3/25</a:t>
            </a:fld>
            <a:endParaRPr lang="en-US" altLang="en-US" dirty="0"/>
          </a:p>
        </p:txBody>
      </p:sp>
      <p:sp>
        <p:nvSpPr>
          <p:cNvPr id="8" name="Footer Placeholder 4"/>
          <p:cNvSpPr>
            <a:spLocks noGrp="1"/>
          </p:cNvSpPr>
          <p:nvPr>
            <p:ph type="ftr" sz="quarter" idx="11"/>
          </p:nvPr>
        </p:nvSpPr>
        <p:spPr/>
        <p:txBody>
          <a:bodyPr/>
          <a:lstStyle>
            <a:lvl1pPr>
              <a:defRPr/>
            </a:lvl1pPr>
          </a:lstStyle>
          <a:p>
            <a:pPr>
              <a:defRPr/>
            </a:pPr>
            <a:endParaRPr lang="en-US" altLang="en-US" dirty="0"/>
          </a:p>
        </p:txBody>
      </p:sp>
      <p:sp>
        <p:nvSpPr>
          <p:cNvPr id="9" name="Slide Number Placeholder 5"/>
          <p:cNvSpPr>
            <a:spLocks noGrp="1"/>
          </p:cNvSpPr>
          <p:nvPr>
            <p:ph type="sldNum" sz="quarter" idx="12"/>
          </p:nvPr>
        </p:nvSpPr>
        <p:spPr/>
        <p:txBody>
          <a:bodyPr/>
          <a:lstStyle>
            <a:lvl1pPr>
              <a:defRPr/>
            </a:lvl1pPr>
          </a:lstStyle>
          <a:p>
            <a:fld id="{891E2BBD-6DFD-4051-B524-3C412915A2BF}" type="slidenum">
              <a:rPr lang="en-US" altLang="en-US"/>
              <a:pPr/>
              <a:t>‹#›</a:t>
            </a:fld>
            <a:endParaRPr lang="en-US" altLang="en-US" dirty="0"/>
          </a:p>
        </p:txBody>
      </p:sp>
    </p:spTree>
    <p:extLst>
      <p:ext uri="{BB962C8B-B14F-4D97-AF65-F5344CB8AC3E}">
        <p14:creationId xmlns:p14="http://schemas.microsoft.com/office/powerpoint/2010/main" val="3185609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623BF81C-7F74-4E4D-BD97-843E430D1755}" type="datetimeFigureOut">
              <a:rPr lang="en-US" altLang="en-US"/>
              <a:pPr>
                <a:defRPr/>
              </a:pPr>
              <a:t>12/3/25</a:t>
            </a:fld>
            <a:endParaRPr lang="en-US" altLang="en-US" dirty="0"/>
          </a:p>
        </p:txBody>
      </p:sp>
      <p:sp>
        <p:nvSpPr>
          <p:cNvPr id="4" name="Footer Placeholder 4"/>
          <p:cNvSpPr>
            <a:spLocks noGrp="1"/>
          </p:cNvSpPr>
          <p:nvPr>
            <p:ph type="ftr" sz="quarter" idx="11"/>
          </p:nvPr>
        </p:nvSpPr>
        <p:spPr/>
        <p:txBody>
          <a:bodyPr/>
          <a:lstStyle>
            <a:lvl1pPr>
              <a:defRPr/>
            </a:lvl1pPr>
          </a:lstStyle>
          <a:p>
            <a:pPr>
              <a:defRPr/>
            </a:pPr>
            <a:endParaRPr lang="en-US" altLang="en-US" dirty="0"/>
          </a:p>
        </p:txBody>
      </p:sp>
      <p:sp>
        <p:nvSpPr>
          <p:cNvPr id="5" name="Slide Number Placeholder 5"/>
          <p:cNvSpPr>
            <a:spLocks noGrp="1"/>
          </p:cNvSpPr>
          <p:nvPr>
            <p:ph type="sldNum" sz="quarter" idx="12"/>
          </p:nvPr>
        </p:nvSpPr>
        <p:spPr/>
        <p:txBody>
          <a:bodyPr/>
          <a:lstStyle>
            <a:lvl1pPr>
              <a:defRPr/>
            </a:lvl1pPr>
          </a:lstStyle>
          <a:p>
            <a:fld id="{1981CFFC-F819-4CCF-95AB-0B72F07DC821}" type="slidenum">
              <a:rPr lang="en-US" altLang="en-US"/>
              <a:pPr/>
              <a:t>‹#›</a:t>
            </a:fld>
            <a:endParaRPr lang="en-US" altLang="en-US" dirty="0"/>
          </a:p>
        </p:txBody>
      </p:sp>
    </p:spTree>
    <p:extLst>
      <p:ext uri="{BB962C8B-B14F-4D97-AF65-F5344CB8AC3E}">
        <p14:creationId xmlns:p14="http://schemas.microsoft.com/office/powerpoint/2010/main" val="3729133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BAB519A-78B7-4C0F-8A15-E9B5323AC18E}" type="datetimeFigureOut">
              <a:rPr lang="en-US" altLang="en-US"/>
              <a:pPr>
                <a:defRPr/>
              </a:pPr>
              <a:t>12/3/25</a:t>
            </a:fld>
            <a:endParaRPr lang="en-US" altLang="en-US" dirty="0"/>
          </a:p>
        </p:txBody>
      </p:sp>
      <p:sp>
        <p:nvSpPr>
          <p:cNvPr id="3" name="Footer Placeholder 4"/>
          <p:cNvSpPr>
            <a:spLocks noGrp="1"/>
          </p:cNvSpPr>
          <p:nvPr>
            <p:ph type="ftr" sz="quarter" idx="11"/>
          </p:nvPr>
        </p:nvSpPr>
        <p:spPr/>
        <p:txBody>
          <a:bodyPr/>
          <a:lstStyle>
            <a:lvl1pPr>
              <a:defRPr/>
            </a:lvl1pPr>
          </a:lstStyle>
          <a:p>
            <a:pPr>
              <a:defRPr/>
            </a:pPr>
            <a:endParaRPr lang="en-US" altLang="en-US" dirty="0"/>
          </a:p>
        </p:txBody>
      </p:sp>
      <p:sp>
        <p:nvSpPr>
          <p:cNvPr id="4" name="Slide Number Placeholder 5"/>
          <p:cNvSpPr>
            <a:spLocks noGrp="1"/>
          </p:cNvSpPr>
          <p:nvPr>
            <p:ph type="sldNum" sz="quarter" idx="12"/>
          </p:nvPr>
        </p:nvSpPr>
        <p:spPr/>
        <p:txBody>
          <a:bodyPr/>
          <a:lstStyle>
            <a:lvl1pPr>
              <a:defRPr/>
            </a:lvl1pPr>
          </a:lstStyle>
          <a:p>
            <a:fld id="{3FAA1434-A6A6-46B9-BAF2-FED71B7A5BEC}" type="slidenum">
              <a:rPr lang="en-US" altLang="en-US"/>
              <a:pPr/>
              <a:t>‹#›</a:t>
            </a:fld>
            <a:endParaRPr lang="en-US" altLang="en-US" dirty="0"/>
          </a:p>
        </p:txBody>
      </p:sp>
    </p:spTree>
    <p:extLst>
      <p:ext uri="{BB962C8B-B14F-4D97-AF65-F5344CB8AC3E}">
        <p14:creationId xmlns:p14="http://schemas.microsoft.com/office/powerpoint/2010/main" val="2080850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C56E29B-72B0-4DFE-BAF8-4FA4CD0AE990}" type="datetimeFigureOut">
              <a:rPr lang="en-US" altLang="en-US"/>
              <a:pPr>
                <a:defRPr/>
              </a:pPr>
              <a:t>12/3/25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E4F52ED4-BC79-47BF-8A23-39D94FF7F8D7}" type="slidenum">
              <a:rPr lang="en-US" altLang="en-US"/>
              <a:pPr/>
              <a:t>‹#›</a:t>
            </a:fld>
            <a:endParaRPr lang="en-US" altLang="en-US" dirty="0"/>
          </a:p>
        </p:txBody>
      </p:sp>
    </p:spTree>
    <p:extLst>
      <p:ext uri="{BB962C8B-B14F-4D97-AF65-F5344CB8AC3E}">
        <p14:creationId xmlns:p14="http://schemas.microsoft.com/office/powerpoint/2010/main" val="4129021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63273E4-1673-4F49-A000-75434E831798}" type="datetimeFigureOut">
              <a:rPr lang="en-US" altLang="en-US"/>
              <a:pPr>
                <a:defRPr/>
              </a:pPr>
              <a:t>12/3/25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F52C659B-36D2-41BC-8F83-C5BFD5B89924}" type="slidenum">
              <a:rPr lang="en-US" altLang="en-US"/>
              <a:pPr/>
              <a:t>‹#›</a:t>
            </a:fld>
            <a:endParaRPr lang="en-US" altLang="en-US" dirty="0"/>
          </a:p>
        </p:txBody>
      </p:sp>
    </p:spTree>
    <p:extLst>
      <p:ext uri="{BB962C8B-B14F-4D97-AF65-F5344CB8AC3E}">
        <p14:creationId xmlns:p14="http://schemas.microsoft.com/office/powerpoint/2010/main" val="329168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61297C10-F4CF-4AAF-9394-2137F383A334}" type="datetimeFigureOut">
              <a:rPr lang="en-US" altLang="en-US"/>
              <a:pPr>
                <a:defRPr/>
              </a:pPr>
              <a:t>12/3/25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10FCE6-E227-4E91-84F8-5EF6FA89DEE0}" type="slidenum">
              <a:rPr lang="en-US" altLang="en-US"/>
              <a:pPr/>
              <a:t>‹#›</a:t>
            </a:fld>
            <a:endParaRPr lang="en-US" altLang="en-US" dirty="0"/>
          </a:p>
        </p:txBody>
      </p:sp>
    </p:spTree>
    <p:extLst>
      <p:ext uri="{BB962C8B-B14F-4D97-AF65-F5344CB8AC3E}">
        <p14:creationId xmlns:p14="http://schemas.microsoft.com/office/powerpoint/2010/main" val="3276217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D6566095-A1A3-4C98-A61E-8857A55537CF}" type="datetimeFigureOut">
              <a:rPr lang="en-US" altLang="en-US"/>
              <a:pPr>
                <a:defRPr/>
              </a:pPr>
              <a:t>12/3/25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C1A75FD8-31B5-4DD0-A600-3D54C457EDB7}" type="slidenum">
              <a:rPr lang="en-US" altLang="en-US"/>
              <a:pPr/>
              <a:t>‹#›</a:t>
            </a:fld>
            <a:endParaRPr lang="en-US" altLang="en-US" dirty="0"/>
          </a:p>
        </p:txBody>
      </p:sp>
    </p:spTree>
    <p:extLst>
      <p:ext uri="{BB962C8B-B14F-4D97-AF65-F5344CB8AC3E}">
        <p14:creationId xmlns:p14="http://schemas.microsoft.com/office/powerpoint/2010/main" val="11361974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12/3/25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44777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12/3/25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788462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12/3/25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420792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12/3/25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308358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12/3/25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163657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12/3/25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093752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12/3/25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66810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12/3/25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79873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211857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852605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992417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7039890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62199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12/3/25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493059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12/3/25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0289791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546572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486849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87158"/>
            <a:ext cx="9144000" cy="1866319"/>
          </a:xfrm>
          <a:prstGeom prst="rect">
            <a:avLst/>
          </a:prstGeom>
        </p:spPr>
        <p:txBody>
          <a:bodyPr anchor="t"/>
          <a:lstStyle>
            <a:lvl1pPr algn="ctr">
              <a:defRPr sz="6000" b="1" i="0" cap="all" baseline="0">
                <a:ln>
                  <a:noFill/>
                </a:ln>
                <a:solidFill>
                  <a:srgbClr val="3766BC"/>
                </a:solidFill>
                <a:latin typeface="Helvetica Neue Condensed" charset="0"/>
              </a:defRPr>
            </a:lvl1pPr>
          </a:lstStyle>
          <a:p>
            <a:r>
              <a:rPr lang="en-US"/>
              <a:t>Click to edit Master title style</a:t>
            </a:r>
            <a:endParaRPr lang="en-US" dirty="0"/>
          </a:p>
        </p:txBody>
      </p:sp>
      <p:sp>
        <p:nvSpPr>
          <p:cNvPr id="3" name="Subtitle 2"/>
          <p:cNvSpPr>
            <a:spLocks noGrp="1"/>
          </p:cNvSpPr>
          <p:nvPr>
            <p:ph type="subTitle" idx="1"/>
          </p:nvPr>
        </p:nvSpPr>
        <p:spPr>
          <a:xfrm>
            <a:off x="1524000" y="1975134"/>
            <a:ext cx="9144000" cy="412024"/>
          </a:xfrm>
        </p:spPr>
        <p:txBody>
          <a:bodyPr>
            <a:normAutofit/>
          </a:bodyPr>
          <a:lstStyle>
            <a:lvl1pPr marL="0" indent="0" algn="ctr">
              <a:buNone/>
              <a:defRPr sz="2200" cap="all" baseline="0">
                <a:solidFill>
                  <a:srgbClr val="6A6A6A"/>
                </a:solidFill>
                <a:latin typeface="Helvetica Neue"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Content Placeholder 7"/>
          <p:cNvSpPr>
            <a:spLocks noGrp="1"/>
          </p:cNvSpPr>
          <p:nvPr>
            <p:ph sz="quarter" idx="10"/>
          </p:nvPr>
        </p:nvSpPr>
        <p:spPr>
          <a:xfrm>
            <a:off x="0" y="5845552"/>
            <a:ext cx="12192000" cy="457277"/>
          </a:xfrm>
        </p:spPr>
        <p:txBody>
          <a:bodyPr>
            <a:normAutofit/>
          </a:bodyPr>
          <a:lstStyle>
            <a:lvl1pPr marL="0" indent="0" algn="ctr">
              <a:buFontTx/>
              <a:buNone/>
              <a:defRPr sz="1800" baseline="0">
                <a:solidFill>
                  <a:srgbClr val="D7D7D7"/>
                </a:solidFill>
              </a:defRPr>
            </a:lvl1pPr>
          </a:lstStyle>
          <a:p>
            <a:pPr lvl="0"/>
            <a:r>
              <a:rPr lang="en-US"/>
              <a:t>Edit Master text styles</a:t>
            </a:r>
          </a:p>
        </p:txBody>
      </p:sp>
    </p:spTree>
    <p:extLst>
      <p:ext uri="{BB962C8B-B14F-4D97-AF65-F5344CB8AC3E}">
        <p14:creationId xmlns:p14="http://schemas.microsoft.com/office/powerpoint/2010/main" val="303889318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Two Content">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41954"/>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41953"/>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1"/>
          <p:cNvSpPr>
            <a:spLocks noGrp="1"/>
          </p:cNvSpPr>
          <p:nvPr>
            <p:ph type="title"/>
          </p:nvPr>
        </p:nvSpPr>
        <p:spPr>
          <a:xfrm>
            <a:off x="838200" y="969560"/>
            <a:ext cx="10515600" cy="409790"/>
          </a:xfrm>
          <a:prstGeom prst="rect">
            <a:avLst/>
          </a:prstGeom>
        </p:spPr>
        <p:txBody>
          <a:bodyPr lIns="0" tIns="0" rIns="0" bIns="0">
            <a:normAutofit/>
          </a:bodyPr>
          <a:lstStyle>
            <a:lvl1pPr algn="ctr">
              <a:defRPr sz="3800" b="1" i="0" baseline="0">
                <a:solidFill>
                  <a:srgbClr val="3766BC"/>
                </a:solidFill>
                <a:latin typeface="Helvetica Neue Condensed" charset="0"/>
              </a:defRPr>
            </a:lvl1pPr>
          </a:lstStyle>
          <a:p>
            <a:r>
              <a:rPr lang="en-US" dirty="0"/>
              <a:t>Click to edit Master title style</a:t>
            </a:r>
          </a:p>
        </p:txBody>
      </p:sp>
    </p:spTree>
    <p:extLst>
      <p:ext uri="{BB962C8B-B14F-4D97-AF65-F5344CB8AC3E}">
        <p14:creationId xmlns:p14="http://schemas.microsoft.com/office/powerpoint/2010/main" val="2105059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21" Type="http://schemas.openxmlformats.org/officeDocument/2006/relationships/image" Target="../media/image3.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image" Target="../media/image6.png"/><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image" Target="../media/image5.png"/><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Text Placeholder 2"/>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smtClean="0">
                <a:solidFill>
                  <a:srgbClr val="898989"/>
                </a:solidFill>
                <a:latin typeface="Calibri" pitchFamily="34" charset="0"/>
              </a:defRPr>
            </a:lvl1pPr>
          </a:lstStyle>
          <a:p>
            <a:pPr>
              <a:defRPr/>
            </a:pPr>
            <a:fld id="{BE4AE11F-9285-4F6F-A6B2-1A6388682792}" type="datetimeFigureOut">
              <a:rPr lang="en-US" altLang="en-US"/>
              <a:pPr>
                <a:defRPr/>
              </a:pPr>
              <a:t>12/3/25</a:t>
            </a:fld>
            <a:endParaRPr lang="en-US" alt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smtClean="0">
                <a:solidFill>
                  <a:srgbClr val="898989"/>
                </a:solidFill>
                <a:latin typeface="Calibri" pitchFamily="34" charset="0"/>
              </a:defRPr>
            </a:lvl1pPr>
          </a:lstStyle>
          <a:p>
            <a:pPr>
              <a:defRPr/>
            </a:pPr>
            <a:endParaRPr lang="en-US" alt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fld id="{A8AA81F6-E4F9-4273-BDEA-24C02A580AF1}" type="slidenum">
              <a:rPr lang="en-US" altLang="en-US"/>
              <a:pPr/>
              <a:t>‹#›</a:t>
            </a:fld>
            <a:endParaRPr lang="en-US" altLang="en-US" dirty="0"/>
          </a:p>
        </p:txBody>
      </p:sp>
    </p:spTree>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rtl="0" eaLnBrk="0" fontAlgn="base" hangingPunct="0">
        <a:lnSpc>
          <a:spcPct val="90000"/>
        </a:lnSpc>
        <a:spcBef>
          <a:spcPct val="0"/>
        </a:spcBef>
        <a:spcAft>
          <a:spcPct val="0"/>
        </a:spcAft>
        <a:defRPr sz="3800" kern="1200">
          <a:solidFill>
            <a:srgbClr val="3766BC"/>
          </a:solidFill>
          <a:latin typeface="Helvetica Neue Condensed" charset="0"/>
          <a:ea typeface="+mj-ea"/>
          <a:cs typeface="+mj-cs"/>
        </a:defRPr>
      </a:lvl1pPr>
      <a:lvl2pPr algn="l" rtl="0" eaLnBrk="0" fontAlgn="base" hangingPunct="0">
        <a:lnSpc>
          <a:spcPct val="90000"/>
        </a:lnSpc>
        <a:spcBef>
          <a:spcPct val="0"/>
        </a:spcBef>
        <a:spcAft>
          <a:spcPct val="0"/>
        </a:spcAft>
        <a:defRPr sz="3800">
          <a:solidFill>
            <a:srgbClr val="3766BC"/>
          </a:solidFill>
          <a:latin typeface="Helvetica Neue Condensed"/>
        </a:defRPr>
      </a:lvl2pPr>
      <a:lvl3pPr algn="l" rtl="0" eaLnBrk="0" fontAlgn="base" hangingPunct="0">
        <a:lnSpc>
          <a:spcPct val="90000"/>
        </a:lnSpc>
        <a:spcBef>
          <a:spcPct val="0"/>
        </a:spcBef>
        <a:spcAft>
          <a:spcPct val="0"/>
        </a:spcAft>
        <a:defRPr sz="3800">
          <a:solidFill>
            <a:srgbClr val="3766BC"/>
          </a:solidFill>
          <a:latin typeface="Helvetica Neue Condensed"/>
        </a:defRPr>
      </a:lvl3pPr>
      <a:lvl4pPr algn="l" rtl="0" eaLnBrk="0" fontAlgn="base" hangingPunct="0">
        <a:lnSpc>
          <a:spcPct val="90000"/>
        </a:lnSpc>
        <a:spcBef>
          <a:spcPct val="0"/>
        </a:spcBef>
        <a:spcAft>
          <a:spcPct val="0"/>
        </a:spcAft>
        <a:defRPr sz="3800">
          <a:solidFill>
            <a:srgbClr val="3766BC"/>
          </a:solidFill>
          <a:latin typeface="Helvetica Neue Condensed"/>
        </a:defRPr>
      </a:lvl4pPr>
      <a:lvl5pPr algn="l" rtl="0" eaLnBrk="0" fontAlgn="base" hangingPunct="0">
        <a:lnSpc>
          <a:spcPct val="90000"/>
        </a:lnSpc>
        <a:spcBef>
          <a:spcPct val="0"/>
        </a:spcBef>
        <a:spcAft>
          <a:spcPct val="0"/>
        </a:spcAft>
        <a:defRPr sz="3800">
          <a:solidFill>
            <a:srgbClr val="3766BC"/>
          </a:solidFill>
          <a:latin typeface="Helvetica Neue Condensed"/>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Helvetica Bold" charset="0"/>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Helvetica Bold" charset="0"/>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Helvetica Bold" charset="0"/>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9" name="Picture 8"/>
          <p:cNvPicPr>
            <a:picLocks noChangeAspect="1"/>
          </p:cNvPicPr>
          <p:nvPr/>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12/3/25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1957270660"/>
      </p:ext>
    </p:extLst>
  </p:cSld>
  <p:clrMap bg1="dk1" tx1="lt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 id="2147483735" r:id="rId19"/>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29.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19.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152" name="Picture 6151">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154" name="Picture 6153">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156" name="Oval 6155">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158" name="Picture 6157">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160" name="Picture 6159">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162" name="Rectangle 6161">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148" name="Picture 6147" descr="Apple with measuring tape">
            <a:extLst>
              <a:ext uri="{FF2B5EF4-FFF2-40B4-BE49-F238E27FC236}">
                <a16:creationId xmlns:a16="http://schemas.microsoft.com/office/drawing/2014/main" id="{DB865BFF-D42C-C9D8-19ED-3D18135D86AB}"/>
              </a:ext>
            </a:extLst>
          </p:cNvPr>
          <p:cNvPicPr>
            <a:picLocks noChangeAspect="1"/>
          </p:cNvPicPr>
          <p:nvPr/>
        </p:nvPicPr>
        <p:blipFill>
          <a:blip r:embed="rId7">
            <a:duotone>
              <a:prstClr val="black"/>
              <a:schemeClr val="accent5">
                <a:tint val="45000"/>
                <a:satMod val="400000"/>
              </a:schemeClr>
            </a:duotone>
            <a:alphaModFix amt="25000"/>
          </a:blip>
          <a:srcRect t="14773"/>
          <a:stretch>
            <a:fillRect/>
          </a:stretch>
        </p:blipFill>
        <p:spPr>
          <a:xfrm>
            <a:off x="20" y="10"/>
            <a:ext cx="12191980" cy="6857990"/>
          </a:xfrm>
          <a:prstGeom prst="rect">
            <a:avLst/>
          </a:prstGeom>
        </p:spPr>
      </p:pic>
      <p:sp>
        <p:nvSpPr>
          <p:cNvPr id="6146" name="Title 1"/>
          <p:cNvSpPr>
            <a:spLocks noGrp="1"/>
          </p:cNvSpPr>
          <p:nvPr>
            <p:ph type="ctrTitle"/>
          </p:nvPr>
        </p:nvSpPr>
        <p:spPr>
          <a:xfrm>
            <a:off x="1154955" y="1447800"/>
            <a:ext cx="8825658" cy="3329581"/>
          </a:xfrm>
        </p:spPr>
        <p:txBody>
          <a:bodyPr vert="horz" lIns="91440" tIns="45720" rIns="91440" bIns="45720" rtlCol="0" anchor="b">
            <a:normAutofit/>
          </a:bodyPr>
          <a:lstStyle/>
          <a:p>
            <a:pPr algn="l">
              <a:lnSpc>
                <a:spcPct val="90000"/>
              </a:lnSpc>
            </a:pPr>
            <a:r>
              <a:rPr lang="en-US" altLang="en-US" sz="7200" b="0" cap="none">
                <a:solidFill>
                  <a:schemeClr val="tx2"/>
                </a:solidFill>
                <a:latin typeface="+mj-lt"/>
              </a:rPr>
              <a:t>Nutrition and Training Adaptations</a:t>
            </a:r>
          </a:p>
        </p:txBody>
      </p:sp>
      <p:sp>
        <p:nvSpPr>
          <p:cNvPr id="3" name="Subtitle 2"/>
          <p:cNvSpPr>
            <a:spLocks noGrp="1"/>
          </p:cNvSpPr>
          <p:nvPr>
            <p:ph type="subTitle" idx="1"/>
          </p:nvPr>
        </p:nvSpPr>
        <p:spPr>
          <a:xfrm>
            <a:off x="1154955" y="4777380"/>
            <a:ext cx="8825658" cy="861420"/>
          </a:xfrm>
        </p:spPr>
        <p:txBody>
          <a:bodyPr vert="horz" lIns="91440" tIns="45720" rIns="91440" bIns="45720" rtlCol="0" anchor="t">
            <a:normAutofit/>
          </a:bodyPr>
          <a:lstStyle/>
          <a:p>
            <a:pPr algn="l" fontAlgn="auto">
              <a:defRPr/>
            </a:pPr>
            <a:r>
              <a:rPr lang="en-US" sz="2000">
                <a:solidFill>
                  <a:schemeClr val="bg2">
                    <a:lumMod val="40000"/>
                    <a:lumOff val="60000"/>
                  </a:schemeClr>
                </a:solidFill>
                <a:latin typeface="+mj-lt"/>
              </a:rPr>
              <a:t>Chapter 12</a:t>
            </a:r>
          </a:p>
        </p:txBody>
      </p:sp>
      <p:sp>
        <p:nvSpPr>
          <p:cNvPr id="6164" name="Rectangle 6163">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146"/>
                                        </p:tgtEl>
                                        <p:attrNameLst>
                                          <p:attrName>style.visibility</p:attrName>
                                        </p:attrNameLst>
                                      </p:cBhvr>
                                      <p:to>
                                        <p:strVal val="visible"/>
                                      </p:to>
                                    </p:set>
                                    <p:animEffect transition="in" filter="fade">
                                      <p:cBhvr>
                                        <p:cTn id="7" dur="700"/>
                                        <p:tgtEl>
                                          <p:spTgt spid="6146"/>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US" altLang="en-US" dirty="0">
                <a:latin typeface="Helvetica Neue Condensed"/>
              </a:rPr>
              <a:t>Training Adaptations</a:t>
            </a:r>
          </a:p>
        </p:txBody>
      </p:sp>
      <p:sp>
        <p:nvSpPr>
          <p:cNvPr id="7171" name="Content Placeholder 2"/>
          <p:cNvSpPr>
            <a:spLocks noGrp="1"/>
          </p:cNvSpPr>
          <p:nvPr>
            <p:ph idx="1"/>
          </p:nvPr>
        </p:nvSpPr>
        <p:spPr>
          <a:xfrm>
            <a:off x="838200" y="1645921"/>
            <a:ext cx="10515600" cy="4331018"/>
          </a:xfrm>
        </p:spPr>
        <p:txBody>
          <a:bodyPr>
            <a:normAutofit/>
          </a:bodyPr>
          <a:lstStyle/>
          <a:p>
            <a:r>
              <a:rPr lang="en-GB" sz="2800" b="1" dirty="0"/>
              <a:t>Exercise</a:t>
            </a:r>
            <a:r>
              <a:rPr lang="en-GB" sz="2800" dirty="0"/>
              <a:t> will lead to </a:t>
            </a:r>
            <a:r>
              <a:rPr lang="en-GB" sz="2800" b="1" dirty="0"/>
              <a:t>adaptations</a:t>
            </a:r>
            <a:r>
              <a:rPr lang="en-GB" sz="2800" dirty="0"/>
              <a:t> that will eventually result in </a:t>
            </a:r>
            <a:r>
              <a:rPr lang="en-GB" sz="2800" b="1" dirty="0"/>
              <a:t>improved physiological function</a:t>
            </a:r>
            <a:r>
              <a:rPr lang="en-GB" sz="2800" dirty="0"/>
              <a:t>. </a:t>
            </a:r>
          </a:p>
          <a:p>
            <a:r>
              <a:rPr lang="en-GB" sz="2800" dirty="0"/>
              <a:t>Exercise training makes use of this principle by systematically applying exercise activities with the goal to optimize these adaptations and so improve performance.</a:t>
            </a:r>
          </a:p>
          <a:p>
            <a:r>
              <a:rPr lang="en-GB" sz="2800" b="1" dirty="0"/>
              <a:t>Adaptations</a:t>
            </a:r>
            <a:r>
              <a:rPr lang="en-GB" sz="2800" dirty="0"/>
              <a:t> to exercise or exercise training are </a:t>
            </a:r>
            <a:r>
              <a:rPr lang="en-GB" sz="2800" b="1" dirty="0"/>
              <a:t>specific</a:t>
            </a:r>
            <a:r>
              <a:rPr lang="en-GB" sz="2800" dirty="0"/>
              <a:t> to the exercise performed. </a:t>
            </a:r>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217BB85B-44B2-4D56-A6F2-ED872BF5C2E8}"/>
              </a:ext>
            </a:extLst>
          </p:cNvPr>
          <p:cNvGraphicFramePr>
            <a:graphicFrameLocks noGrp="1"/>
          </p:cNvGraphicFramePr>
          <p:nvPr>
            <p:extLst>
              <p:ext uri="{D42A27DB-BD31-4B8C-83A1-F6EECF244321}">
                <p14:modId xmlns:p14="http://schemas.microsoft.com/office/powerpoint/2010/main" val="2605339896"/>
              </p:ext>
            </p:extLst>
          </p:nvPr>
        </p:nvGraphicFramePr>
        <p:xfrm>
          <a:off x="2032000" y="1507501"/>
          <a:ext cx="8127999" cy="4988560"/>
        </p:xfrm>
        <a:graphic>
          <a:graphicData uri="http://schemas.openxmlformats.org/drawingml/2006/table">
            <a:tbl>
              <a:tblPr firstRow="1">
                <a:tableStyleId>{F5AB1C69-6EDB-4FF4-983F-18BD219EF322}</a:tableStyleId>
              </a:tblPr>
              <a:tblGrid>
                <a:gridCol w="2709333">
                  <a:extLst>
                    <a:ext uri="{9D8B030D-6E8A-4147-A177-3AD203B41FA5}">
                      <a16:colId xmlns:a16="http://schemas.microsoft.com/office/drawing/2014/main" val="4080820100"/>
                    </a:ext>
                  </a:extLst>
                </a:gridCol>
                <a:gridCol w="2709333">
                  <a:extLst>
                    <a:ext uri="{9D8B030D-6E8A-4147-A177-3AD203B41FA5}">
                      <a16:colId xmlns:a16="http://schemas.microsoft.com/office/drawing/2014/main" val="2246841482"/>
                    </a:ext>
                  </a:extLst>
                </a:gridCol>
                <a:gridCol w="2709333">
                  <a:extLst>
                    <a:ext uri="{9D8B030D-6E8A-4147-A177-3AD203B41FA5}">
                      <a16:colId xmlns:a16="http://schemas.microsoft.com/office/drawing/2014/main" val="2819541665"/>
                    </a:ext>
                  </a:extLst>
                </a:gridCol>
              </a:tblGrid>
              <a:tr h="370840">
                <a:tc>
                  <a:txBody>
                    <a:bodyPr/>
                    <a:lstStyle/>
                    <a:p>
                      <a:endParaRPr lang="en-US" dirty="0">
                        <a:solidFill>
                          <a:schemeClr val="tx1"/>
                        </a:solidFill>
                        <a:latin typeface="Helvetica" panose="020B0604020202020204" pitchFamily="34" charset="0"/>
                        <a:cs typeface="Helvetica" panose="020B0604020202020204" pitchFamily="34" charset="0"/>
                      </a:endParaRP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Endurance training</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Strength training</a:t>
                      </a:r>
                    </a:p>
                  </a:txBody>
                  <a:tcPr anchor="b"/>
                </a:tc>
                <a:extLst>
                  <a:ext uri="{0D108BD9-81ED-4DB2-BD59-A6C34878D82A}">
                    <a16:rowId xmlns:a16="http://schemas.microsoft.com/office/drawing/2014/main" val="1066365949"/>
                  </a:ext>
                </a:extLst>
              </a:tr>
              <a:tr h="370840">
                <a:tc>
                  <a:txBody>
                    <a:bodyPr/>
                    <a:lstStyle/>
                    <a:p>
                      <a:r>
                        <a:rPr lang="en-US" sz="1800" kern="1200" dirty="0">
                          <a:solidFill>
                            <a:schemeClr val="dk1"/>
                          </a:solidFill>
                          <a:effectLst/>
                          <a:latin typeface="+mn-lt"/>
                          <a:ea typeface="+mn-ea"/>
                          <a:cs typeface="+mn-cs"/>
                        </a:rPr>
                        <a:t>Capillary density</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389044596"/>
                  </a:ext>
                </a:extLst>
              </a:tr>
              <a:tr h="370840">
                <a:tc>
                  <a:txBody>
                    <a:bodyPr/>
                    <a:lstStyle/>
                    <a:p>
                      <a:r>
                        <a:rPr lang="en-US" sz="1800" kern="1200" dirty="0">
                          <a:solidFill>
                            <a:schemeClr val="dk1"/>
                          </a:solidFill>
                          <a:effectLst/>
                          <a:latin typeface="+mn-lt"/>
                          <a:ea typeface="+mn-ea"/>
                          <a:cs typeface="+mn-cs"/>
                        </a:rPr>
                        <a:t>Muscle glycogen</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622323895"/>
                  </a:ext>
                </a:extLst>
              </a:tr>
              <a:tr h="370840">
                <a:tc>
                  <a:txBody>
                    <a:bodyPr/>
                    <a:lstStyle/>
                    <a:p>
                      <a:r>
                        <a:rPr lang="en-US" sz="1800" kern="1200" dirty="0">
                          <a:solidFill>
                            <a:schemeClr val="dk1"/>
                          </a:solidFill>
                          <a:effectLst/>
                          <a:latin typeface="+mn-lt"/>
                          <a:ea typeface="+mn-ea"/>
                          <a:cs typeface="+mn-cs"/>
                        </a:rPr>
                        <a:t>Number of mitochondria</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543589488"/>
                  </a:ext>
                </a:extLst>
              </a:tr>
              <a:tr h="370840">
                <a:tc>
                  <a:txBody>
                    <a:bodyPr/>
                    <a:lstStyle/>
                    <a:p>
                      <a:r>
                        <a:rPr lang="en-US" sz="1800" kern="1200" dirty="0">
                          <a:solidFill>
                            <a:schemeClr val="dk1"/>
                          </a:solidFill>
                          <a:effectLst/>
                          <a:latin typeface="+mn-lt"/>
                          <a:ea typeface="+mn-ea"/>
                          <a:cs typeface="+mn-cs"/>
                        </a:rPr>
                        <a:t>Mitochondrial density</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296816992"/>
                  </a:ext>
                </a:extLst>
              </a:tr>
              <a:tr h="370840">
                <a:tc>
                  <a:txBody>
                    <a:bodyPr/>
                    <a:lstStyle/>
                    <a:p>
                      <a:r>
                        <a:rPr lang="en-US" sz="1800" kern="1200" dirty="0">
                          <a:solidFill>
                            <a:schemeClr val="dk1"/>
                          </a:solidFill>
                          <a:effectLst/>
                          <a:latin typeface="+mn-lt"/>
                          <a:ea typeface="+mn-ea"/>
                          <a:cs typeface="+mn-cs"/>
                        </a:rPr>
                        <a:t>Resting ATP</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941095845"/>
                  </a:ext>
                </a:extLst>
              </a:tr>
              <a:tr h="370840">
                <a:tc>
                  <a:txBody>
                    <a:bodyPr/>
                    <a:lstStyle/>
                    <a:p>
                      <a:r>
                        <a:rPr lang="en-US" sz="1800" kern="1200" dirty="0">
                          <a:solidFill>
                            <a:schemeClr val="dk1"/>
                          </a:solidFill>
                          <a:effectLst/>
                          <a:latin typeface="+mn-lt"/>
                          <a:ea typeface="+mn-ea"/>
                          <a:cs typeface="+mn-cs"/>
                        </a:rPr>
                        <a:t>Resting PCr</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822873210"/>
                  </a:ext>
                </a:extLst>
              </a:tr>
              <a:tr h="370840">
                <a:tc>
                  <a:txBody>
                    <a:bodyPr/>
                    <a:lstStyle/>
                    <a:p>
                      <a:r>
                        <a:rPr lang="en-US" sz="1800" kern="1200" dirty="0">
                          <a:solidFill>
                            <a:schemeClr val="dk1"/>
                          </a:solidFill>
                          <a:effectLst/>
                          <a:latin typeface="+mn-lt"/>
                          <a:ea typeface="+mn-ea"/>
                          <a:cs typeface="+mn-cs"/>
                        </a:rPr>
                        <a:t>Glycolytic enzymes</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4161809502"/>
                  </a:ext>
                </a:extLst>
              </a:tr>
              <a:tr h="370840">
                <a:tc>
                  <a:txBody>
                    <a:bodyPr/>
                    <a:lstStyle/>
                    <a:p>
                      <a:r>
                        <a:rPr lang="en-US" sz="1800" kern="1200" dirty="0">
                          <a:solidFill>
                            <a:schemeClr val="dk1"/>
                          </a:solidFill>
                          <a:effectLst/>
                          <a:latin typeface="+mn-lt"/>
                          <a:ea typeface="+mn-ea"/>
                          <a:cs typeface="+mn-cs"/>
                        </a:rPr>
                        <a:t>Phosphofructokinase</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831989160"/>
                  </a:ext>
                </a:extLst>
              </a:tr>
              <a:tr h="370840">
                <a:tc>
                  <a:txBody>
                    <a:bodyPr/>
                    <a:lstStyle/>
                    <a:p>
                      <a:r>
                        <a:rPr lang="en-US" sz="1800" kern="1200" dirty="0">
                          <a:solidFill>
                            <a:schemeClr val="dk1"/>
                          </a:solidFill>
                          <a:effectLst/>
                          <a:latin typeface="+mn-lt"/>
                          <a:ea typeface="+mn-ea"/>
                          <a:cs typeface="+mn-cs"/>
                        </a:rPr>
                        <a:t>Oxidative enzymes</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780136758"/>
                  </a:ext>
                </a:extLst>
              </a:tr>
              <a:tr h="370840">
                <a:tc>
                  <a:txBody>
                    <a:bodyPr/>
                    <a:lstStyle/>
                    <a:p>
                      <a:r>
                        <a:rPr lang="en-US" sz="1800" kern="1200" dirty="0">
                          <a:solidFill>
                            <a:schemeClr val="dk1"/>
                          </a:solidFill>
                          <a:effectLst/>
                          <a:latin typeface="+mn-lt"/>
                          <a:ea typeface="+mn-ea"/>
                          <a:cs typeface="+mn-cs"/>
                        </a:rPr>
                        <a:t>Succinate dehydrogenase</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652732215"/>
                  </a:ext>
                </a:extLst>
              </a:tr>
              <a:tr h="370840">
                <a:tc>
                  <a:txBody>
                    <a:bodyPr/>
                    <a:lstStyle/>
                    <a:p>
                      <a:r>
                        <a:rPr lang="en-US" sz="1800" kern="1200" dirty="0">
                          <a:solidFill>
                            <a:schemeClr val="dk1"/>
                          </a:solidFill>
                          <a:effectLst/>
                          <a:latin typeface="+mn-lt"/>
                          <a:ea typeface="+mn-ea"/>
                          <a:cs typeface="+mn-cs"/>
                        </a:rPr>
                        <a:t>Citrate synthase</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7880338"/>
                  </a:ext>
                </a:extLst>
              </a:tr>
            </a:tbl>
          </a:graphicData>
        </a:graphic>
      </p:graphicFrame>
      <p:sp>
        <p:nvSpPr>
          <p:cNvPr id="6" name="Title 1">
            <a:extLst>
              <a:ext uri="{FF2B5EF4-FFF2-40B4-BE49-F238E27FC236}">
                <a16:creationId xmlns:a16="http://schemas.microsoft.com/office/drawing/2014/main" id="{DAB12AFB-D235-4B19-A034-04A4FE9581EB}"/>
              </a:ext>
            </a:extLst>
          </p:cNvPr>
          <p:cNvSpPr>
            <a:spLocks noGrp="1"/>
          </p:cNvSpPr>
          <p:nvPr>
            <p:ph type="title"/>
          </p:nvPr>
        </p:nvSpPr>
        <p:spPr>
          <a:xfrm>
            <a:off x="0" y="554478"/>
            <a:ext cx="12192000" cy="846306"/>
          </a:xfrm>
        </p:spPr>
        <p:txBody>
          <a:bodyPr/>
          <a:lstStyle/>
          <a:p>
            <a:r>
              <a:rPr lang="en-US" altLang="en-US" dirty="0">
                <a:ea typeface="ＭＳ Ｐゴシック" panose="020B0600070205080204" pitchFamily="34" charset="-128"/>
              </a:rPr>
              <a:t>Table 12.1 Training Adaptations</a:t>
            </a:r>
            <a:endParaRPr lang="en-US" altLang="en-US" sz="2600" dirty="0">
              <a:solidFill>
                <a:srgbClr val="FF0000"/>
              </a:solidFill>
              <a:ea typeface="ＭＳ Ｐゴシック" panose="020B0600070205080204" pitchFamily="34" charset="-128"/>
            </a:endParaRPr>
          </a:p>
        </p:txBody>
      </p:sp>
      <p:sp>
        <p:nvSpPr>
          <p:cNvPr id="3" name="TextBox 2">
            <a:extLst>
              <a:ext uri="{FF2B5EF4-FFF2-40B4-BE49-F238E27FC236}">
                <a16:creationId xmlns:a16="http://schemas.microsoft.com/office/drawing/2014/main" id="{1E11516C-CADE-6FBA-0436-9FCB567555AB}"/>
              </a:ext>
            </a:extLst>
          </p:cNvPr>
          <p:cNvSpPr txBox="1"/>
          <p:nvPr/>
        </p:nvSpPr>
        <p:spPr>
          <a:xfrm>
            <a:off x="8853854" y="6022731"/>
            <a:ext cx="1204546" cy="307777"/>
          </a:xfrm>
          <a:prstGeom prst="rect">
            <a:avLst/>
          </a:prstGeom>
          <a:noFill/>
        </p:spPr>
        <p:txBody>
          <a:bodyPr wrap="square" rtlCol="0">
            <a:spAutoFit/>
          </a:bodyPr>
          <a:lstStyle/>
          <a:p>
            <a:r>
              <a:rPr lang="en-US" sz="1400" i="1" dirty="0">
                <a:latin typeface="Helvetica" panose="020B0604020202020204" pitchFamily="34" charset="0"/>
                <a:cs typeface="Helvetica" panose="020B0604020202020204" pitchFamily="34" charset="0"/>
              </a:rPr>
              <a:t>(continued)</a:t>
            </a:r>
          </a:p>
        </p:txBody>
      </p:sp>
    </p:spTree>
    <p:extLst>
      <p:ext uri="{BB962C8B-B14F-4D97-AF65-F5344CB8AC3E}">
        <p14:creationId xmlns:p14="http://schemas.microsoft.com/office/powerpoint/2010/main" val="33948175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graphicFrame>
            <p:nvGraphicFramePr>
              <p:cNvPr id="2" name="Table 3">
                <a:extLst>
                  <a:ext uri="{FF2B5EF4-FFF2-40B4-BE49-F238E27FC236}">
                    <a16:creationId xmlns:a16="http://schemas.microsoft.com/office/drawing/2014/main" id="{217BB85B-44B2-4D56-A6F2-ED872BF5C2E8}"/>
                  </a:ext>
                </a:extLst>
              </p:cNvPr>
              <p:cNvGraphicFramePr>
                <a:graphicFrameLocks noGrp="1"/>
              </p:cNvGraphicFramePr>
              <p:nvPr>
                <p:extLst>
                  <p:ext uri="{D42A27DB-BD31-4B8C-83A1-F6EECF244321}">
                    <p14:modId xmlns:p14="http://schemas.microsoft.com/office/powerpoint/2010/main" val="131478302"/>
                  </p:ext>
                </p:extLst>
              </p:nvPr>
            </p:nvGraphicFramePr>
            <p:xfrm>
              <a:off x="2032000" y="1507501"/>
              <a:ext cx="8127999" cy="3794887"/>
            </p:xfrm>
            <a:graphic>
              <a:graphicData uri="http://schemas.openxmlformats.org/drawingml/2006/table">
                <a:tbl>
                  <a:tblPr firstRow="1">
                    <a:tableStyleId>{F5AB1C69-6EDB-4FF4-983F-18BD219EF322}</a:tableStyleId>
                  </a:tblPr>
                  <a:tblGrid>
                    <a:gridCol w="2709333">
                      <a:extLst>
                        <a:ext uri="{9D8B030D-6E8A-4147-A177-3AD203B41FA5}">
                          <a16:colId xmlns:a16="http://schemas.microsoft.com/office/drawing/2014/main" val="4080820100"/>
                        </a:ext>
                      </a:extLst>
                    </a:gridCol>
                    <a:gridCol w="2709333">
                      <a:extLst>
                        <a:ext uri="{9D8B030D-6E8A-4147-A177-3AD203B41FA5}">
                          <a16:colId xmlns:a16="http://schemas.microsoft.com/office/drawing/2014/main" val="2246841482"/>
                        </a:ext>
                      </a:extLst>
                    </a:gridCol>
                    <a:gridCol w="2709333">
                      <a:extLst>
                        <a:ext uri="{9D8B030D-6E8A-4147-A177-3AD203B41FA5}">
                          <a16:colId xmlns:a16="http://schemas.microsoft.com/office/drawing/2014/main" val="2819541665"/>
                        </a:ext>
                      </a:extLst>
                    </a:gridCol>
                  </a:tblGrid>
                  <a:tr h="370840">
                    <a:tc>
                      <a:txBody>
                        <a:bodyPr/>
                        <a:lstStyle/>
                        <a:p>
                          <a:endParaRPr lang="en-US" dirty="0">
                            <a:solidFill>
                              <a:schemeClr val="tx1"/>
                            </a:solidFill>
                            <a:latin typeface="Helvetica" panose="020B0604020202020204" pitchFamily="34" charset="0"/>
                            <a:cs typeface="Helvetica" panose="020B0604020202020204" pitchFamily="34" charset="0"/>
                          </a:endParaRP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Endurance training</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Strength training</a:t>
                          </a:r>
                        </a:p>
                      </a:txBody>
                      <a:tcPr anchor="b"/>
                    </a:tc>
                    <a:extLst>
                      <a:ext uri="{0D108BD9-81ED-4DB2-BD59-A6C34878D82A}">
                        <a16:rowId xmlns:a16="http://schemas.microsoft.com/office/drawing/2014/main" val="1066365949"/>
                      </a:ext>
                    </a:extLst>
                  </a:tr>
                  <a:tr h="370840">
                    <a:tc>
                      <a:txBody>
                        <a:bodyPr/>
                        <a:lstStyle/>
                        <a:p>
                          <a:r>
                            <a:rPr lang="el-GR" sz="1800" kern="1200" dirty="0">
                              <a:solidFill>
                                <a:schemeClr val="dk1"/>
                              </a:solidFill>
                              <a:effectLst/>
                              <a:latin typeface="+mn-lt"/>
                              <a:ea typeface="+mn-ea"/>
                              <a:cs typeface="+mn-cs"/>
                            </a:rPr>
                            <a:t>β</a:t>
                          </a:r>
                          <a:r>
                            <a:rPr lang="en-US" sz="1800" kern="1200" dirty="0">
                              <a:solidFill>
                                <a:schemeClr val="dk1"/>
                              </a:solidFill>
                              <a:effectLst/>
                              <a:latin typeface="+mn-lt"/>
                              <a:ea typeface="+mn-ea"/>
                              <a:cs typeface="+mn-cs"/>
                            </a:rPr>
                            <a:t>-Hydroxyacyl dehydrogenase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389044596"/>
                      </a:ext>
                    </a:extLst>
                  </a:tr>
                  <a:tr h="370840">
                    <a:tc>
                      <a:txBody>
                        <a:bodyPr/>
                        <a:lstStyle/>
                        <a:p>
                          <a:r>
                            <a:rPr lang="en-US" sz="1800" kern="1200" dirty="0">
                              <a:solidFill>
                                <a:schemeClr val="dk1"/>
                              </a:solidFill>
                              <a:effectLst/>
                              <a:latin typeface="+mn-lt"/>
                              <a:ea typeface="+mn-ea"/>
                              <a:cs typeface="+mn-cs"/>
                            </a:rPr>
                            <a:t>Maximum cardiac output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622323895"/>
                      </a:ext>
                    </a:extLst>
                  </a:tr>
                  <a:tr h="370840">
                    <a:tc>
                      <a:txBody>
                        <a:bodyPr/>
                        <a:lstStyle/>
                        <a:p>
                          <a:r>
                            <a:rPr lang="en-US" sz="1800" kern="1200" dirty="0">
                              <a:solidFill>
                                <a:schemeClr val="dk1"/>
                              </a:solidFill>
                              <a:effectLst/>
                              <a:latin typeface="+mn-lt"/>
                              <a:ea typeface="+mn-ea"/>
                              <a:cs typeface="+mn-cs"/>
                            </a:rPr>
                            <a:t>Maximum oxygen uptake (</a:t>
                          </a:r>
                          <a14:m>
                            <m:oMath xmlns:m="http://schemas.openxmlformats.org/officeDocument/2006/math">
                              <m:acc>
                                <m:accPr>
                                  <m:chr m:val="̇"/>
                                  <m:ctrlPr>
                                    <a:rPr lang="en-US" sz="1800" b="0" i="1" kern="1200" smtClean="0">
                                      <a:solidFill>
                                        <a:schemeClr val="dk1"/>
                                      </a:solidFill>
                                      <a:effectLst/>
                                      <a:latin typeface="Cambria Math" panose="02040503050406030204" pitchFamily="18" charset="0"/>
                                      <a:ea typeface="+mn-ea"/>
                                      <a:cs typeface="+mn-cs"/>
                                    </a:rPr>
                                  </m:ctrlPr>
                                </m:accPr>
                                <m:e>
                                  <m:r>
                                    <m:rPr>
                                      <m:nor/>
                                    </m:rPr>
                                    <a:rPr lang="en-US" sz="1800" b="0" i="0" kern="1200" smtClean="0">
                                      <a:solidFill>
                                        <a:schemeClr val="dk1"/>
                                      </a:solidFill>
                                      <a:effectLst/>
                                      <a:latin typeface="+mj-lt"/>
                                      <a:ea typeface="+mn-ea"/>
                                      <a:cs typeface="+mn-cs"/>
                                    </a:rPr>
                                    <m:t>V</m:t>
                                  </m:r>
                                </m:e>
                              </m:acc>
                            </m:oMath>
                          </a14:m>
                          <a:r>
                            <a:rPr lang="en-US" sz="1800" kern="1200" dirty="0">
                              <a:solidFill>
                                <a:schemeClr val="dk1"/>
                              </a:solidFill>
                              <a:effectLst/>
                              <a:latin typeface="+mn-lt"/>
                              <a:ea typeface="+mn-ea"/>
                              <a:cs typeface="+mn-cs"/>
                            </a:rPr>
                            <a:t>O</a:t>
                          </a:r>
                          <a:r>
                            <a:rPr lang="en-US" sz="1800" kern="1200" baseline="-25000" dirty="0">
                              <a:solidFill>
                                <a:schemeClr val="dk1"/>
                              </a:solidFill>
                              <a:effectLst/>
                              <a:latin typeface="+mn-lt"/>
                              <a:ea typeface="+mn-ea"/>
                              <a:cs typeface="+mn-cs"/>
                            </a:rPr>
                            <a:t>2</a:t>
                          </a:r>
                          <a:r>
                            <a:rPr lang="en-US" sz="1800" kern="1200" dirty="0">
                              <a:solidFill>
                                <a:schemeClr val="dk1"/>
                              </a:solidFill>
                              <a:effectLst/>
                              <a:latin typeface="+mn-lt"/>
                              <a:ea typeface="+mn-ea"/>
                              <a:cs typeface="+mn-cs"/>
                            </a:rPr>
                            <a:t>max)</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543589488"/>
                      </a:ext>
                    </a:extLst>
                  </a:tr>
                  <a:tr h="370840">
                    <a:tc>
                      <a:txBody>
                        <a:bodyPr/>
                        <a:lstStyle/>
                        <a:p>
                          <a:r>
                            <a:rPr lang="en-US" sz="1800" kern="1200" dirty="0">
                              <a:solidFill>
                                <a:schemeClr val="dk1"/>
                              </a:solidFill>
                              <a:effectLst/>
                              <a:latin typeface="+mn-lt"/>
                              <a:ea typeface="+mn-ea"/>
                              <a:cs typeface="+mn-cs"/>
                            </a:rPr>
                            <a:t>Maximum heart rate</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296816992"/>
                      </a:ext>
                    </a:extLst>
                  </a:tr>
                  <a:tr h="370840">
                    <a:tc>
                      <a:txBody>
                        <a:bodyPr/>
                        <a:lstStyle/>
                        <a:p>
                          <a:r>
                            <a:rPr lang="en-US" sz="1800" kern="1200" dirty="0">
                              <a:solidFill>
                                <a:schemeClr val="dk1"/>
                              </a:solidFill>
                              <a:effectLst/>
                              <a:latin typeface="+mn-lt"/>
                              <a:ea typeface="+mn-ea"/>
                              <a:cs typeface="+mn-cs"/>
                            </a:rPr>
                            <a:t>Plasma volume</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941095845"/>
                      </a:ext>
                    </a:extLst>
                  </a:tr>
                  <a:tr h="370840">
                    <a:tc>
                      <a:txBody>
                        <a:bodyPr/>
                        <a:lstStyle/>
                        <a:p>
                          <a:r>
                            <a:rPr lang="en-US" sz="1800" kern="1200" dirty="0">
                              <a:solidFill>
                                <a:schemeClr val="dk1"/>
                              </a:solidFill>
                              <a:effectLst/>
                              <a:latin typeface="+mn-lt"/>
                              <a:ea typeface="+mn-ea"/>
                              <a:cs typeface="+mn-cs"/>
                            </a:rPr>
                            <a:t>Muscle fiber size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822873210"/>
                      </a:ext>
                    </a:extLst>
                  </a:tr>
                  <a:tr h="370840">
                    <a:tc>
                      <a:txBody>
                        <a:bodyPr/>
                        <a:lstStyle/>
                        <a:p>
                          <a:r>
                            <a:rPr lang="en-US" sz="1800" kern="1200" dirty="0">
                              <a:solidFill>
                                <a:schemeClr val="dk1"/>
                              </a:solidFill>
                              <a:effectLst/>
                              <a:latin typeface="+mn-lt"/>
                              <a:ea typeface="+mn-ea"/>
                              <a:cs typeface="+mn-cs"/>
                            </a:rPr>
                            <a:t>Fat oxidation</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4161809502"/>
                      </a:ext>
                    </a:extLst>
                  </a:tr>
                </a:tbl>
              </a:graphicData>
            </a:graphic>
          </p:graphicFrame>
        </mc:Choice>
        <mc:Fallback xmlns="">
          <p:graphicFrame>
            <p:nvGraphicFramePr>
              <p:cNvPr id="2" name="Table 3">
                <a:extLst>
                  <a:ext uri="{FF2B5EF4-FFF2-40B4-BE49-F238E27FC236}">
                    <a16:creationId xmlns:a16="http://schemas.microsoft.com/office/drawing/2014/main" id="{217BB85B-44B2-4D56-A6F2-ED872BF5C2E8}"/>
                  </a:ext>
                </a:extLst>
              </p:cNvPr>
              <p:cNvGraphicFramePr>
                <a:graphicFrameLocks noGrp="1"/>
              </p:cNvGraphicFramePr>
              <p:nvPr>
                <p:extLst>
                  <p:ext uri="{D42A27DB-BD31-4B8C-83A1-F6EECF244321}">
                    <p14:modId xmlns:p14="http://schemas.microsoft.com/office/powerpoint/2010/main" val="131478302"/>
                  </p:ext>
                </p:extLst>
              </p:nvPr>
            </p:nvGraphicFramePr>
            <p:xfrm>
              <a:off x="2032000" y="1507501"/>
              <a:ext cx="8127999" cy="3513773"/>
            </p:xfrm>
            <a:graphic>
              <a:graphicData uri="http://schemas.openxmlformats.org/drawingml/2006/table">
                <a:tbl>
                  <a:tblPr firstRow="1">
                    <a:tableStyleId>{F5AB1C69-6EDB-4FF4-983F-18BD219EF322}</a:tableStyleId>
                  </a:tblPr>
                  <a:tblGrid>
                    <a:gridCol w="2709333">
                      <a:extLst>
                        <a:ext uri="{9D8B030D-6E8A-4147-A177-3AD203B41FA5}">
                          <a16:colId xmlns:a16="http://schemas.microsoft.com/office/drawing/2014/main" val="4080820100"/>
                        </a:ext>
                      </a:extLst>
                    </a:gridCol>
                    <a:gridCol w="2709333">
                      <a:extLst>
                        <a:ext uri="{9D8B030D-6E8A-4147-A177-3AD203B41FA5}">
                          <a16:colId xmlns:a16="http://schemas.microsoft.com/office/drawing/2014/main" val="2246841482"/>
                        </a:ext>
                      </a:extLst>
                    </a:gridCol>
                    <a:gridCol w="2709333">
                      <a:extLst>
                        <a:ext uri="{9D8B030D-6E8A-4147-A177-3AD203B41FA5}">
                          <a16:colId xmlns:a16="http://schemas.microsoft.com/office/drawing/2014/main" val="2819541665"/>
                        </a:ext>
                      </a:extLst>
                    </a:gridCol>
                  </a:tblGrid>
                  <a:tr h="370840">
                    <a:tc>
                      <a:txBody>
                        <a:bodyPr/>
                        <a:lstStyle/>
                        <a:p>
                          <a:endParaRPr lang="en-US" dirty="0">
                            <a:solidFill>
                              <a:schemeClr val="tx1"/>
                            </a:solidFill>
                            <a:latin typeface="Helvetica" panose="020B0604020202020204" pitchFamily="34" charset="0"/>
                            <a:cs typeface="Helvetica" panose="020B0604020202020204" pitchFamily="34" charset="0"/>
                          </a:endParaRP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Endurance training</a:t>
                          </a:r>
                        </a:p>
                      </a:txBody>
                      <a:tcPr anchor="b"/>
                    </a:tc>
                    <a:tc>
                      <a:txBody>
                        <a:bodyPr/>
                        <a:lstStyle/>
                        <a:p>
                          <a:r>
                            <a:rPr lang="en-US" dirty="0">
                              <a:solidFill>
                                <a:schemeClr val="tx1"/>
                              </a:solidFill>
                              <a:latin typeface="Helvetica" panose="020B0604020202020204" pitchFamily="34" charset="0"/>
                              <a:cs typeface="Helvetica" panose="020B0604020202020204" pitchFamily="34" charset="0"/>
                            </a:rPr>
                            <a:t>Strength training</a:t>
                          </a:r>
                        </a:p>
                      </a:txBody>
                      <a:tcPr anchor="b"/>
                    </a:tc>
                    <a:extLst>
                      <a:ext uri="{0D108BD9-81ED-4DB2-BD59-A6C34878D82A}">
                        <a16:rowId xmlns:a16="http://schemas.microsoft.com/office/drawing/2014/main" val="1066365949"/>
                      </a:ext>
                    </a:extLst>
                  </a:tr>
                  <a:tr h="640080">
                    <a:tc>
                      <a:txBody>
                        <a:bodyPr/>
                        <a:lstStyle/>
                        <a:p>
                          <a:r>
                            <a:rPr lang="el-GR" sz="1800" kern="1200" dirty="0">
                              <a:solidFill>
                                <a:schemeClr val="dk1"/>
                              </a:solidFill>
                              <a:effectLst/>
                              <a:latin typeface="+mn-lt"/>
                              <a:ea typeface="+mn-ea"/>
                              <a:cs typeface="+mn-cs"/>
                            </a:rPr>
                            <a:t>β</a:t>
                          </a:r>
                          <a:r>
                            <a:rPr lang="en-US" sz="1800" kern="1200" dirty="0">
                              <a:solidFill>
                                <a:schemeClr val="dk1"/>
                              </a:solidFill>
                              <a:effectLst/>
                              <a:latin typeface="+mn-lt"/>
                              <a:ea typeface="+mn-ea"/>
                              <a:cs typeface="+mn-cs"/>
                            </a:rPr>
                            <a:t>-</a:t>
                          </a:r>
                          <a:r>
                            <a:rPr lang="en-US" sz="1800" kern="1200" dirty="0" err="1">
                              <a:solidFill>
                                <a:schemeClr val="dk1"/>
                              </a:solidFill>
                              <a:effectLst/>
                              <a:latin typeface="+mn-lt"/>
                              <a:ea typeface="+mn-ea"/>
                              <a:cs typeface="+mn-cs"/>
                            </a:rPr>
                            <a:t>Hydroxyacyl</a:t>
                          </a:r>
                          <a:r>
                            <a:rPr lang="en-US" sz="1800" kern="1200" dirty="0">
                              <a:solidFill>
                                <a:schemeClr val="dk1"/>
                              </a:solidFill>
                              <a:effectLst/>
                              <a:latin typeface="+mn-lt"/>
                              <a:ea typeface="+mn-ea"/>
                              <a:cs typeface="+mn-cs"/>
                            </a:rPr>
                            <a:t> dehydrogenase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389044596"/>
                      </a:ext>
                    </a:extLst>
                  </a:tr>
                  <a:tr h="370840">
                    <a:tc>
                      <a:txBody>
                        <a:bodyPr/>
                        <a:lstStyle/>
                        <a:p>
                          <a:r>
                            <a:rPr lang="en-US" sz="1800" kern="1200" dirty="0">
                              <a:solidFill>
                                <a:schemeClr val="dk1"/>
                              </a:solidFill>
                              <a:effectLst/>
                              <a:latin typeface="+mn-lt"/>
                              <a:ea typeface="+mn-ea"/>
                              <a:cs typeface="+mn-cs"/>
                            </a:rPr>
                            <a:t>Maximum cardiac output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622323895"/>
                      </a:ext>
                    </a:extLst>
                  </a:tr>
                  <a:tr h="648653">
                    <a:tc>
                      <a:txBody>
                        <a:bodyPr/>
                        <a:lstStyle/>
                        <a:p>
                          <a:endParaRPr lang="en-US"/>
                        </a:p>
                      </a:txBody>
                      <a:tcPr>
                        <a:blipFill>
                          <a:blip r:embed="rId3"/>
                          <a:stretch>
                            <a:fillRect l="-225" t="-217925" r="-200674" b="-244340"/>
                          </a:stretch>
                        </a:blipFill>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543589488"/>
                      </a:ext>
                    </a:extLst>
                  </a:tr>
                  <a:tr h="370840">
                    <a:tc>
                      <a:txBody>
                        <a:bodyPr/>
                        <a:lstStyle/>
                        <a:p>
                          <a:r>
                            <a:rPr lang="en-US" sz="1800" kern="1200" dirty="0">
                              <a:solidFill>
                                <a:schemeClr val="dk1"/>
                              </a:solidFill>
                              <a:effectLst/>
                              <a:latin typeface="+mn-lt"/>
                              <a:ea typeface="+mn-ea"/>
                              <a:cs typeface="+mn-cs"/>
                            </a:rPr>
                            <a:t>Maximum heart rate</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3296816992"/>
                      </a:ext>
                    </a:extLst>
                  </a:tr>
                  <a:tr h="370840">
                    <a:tc>
                      <a:txBody>
                        <a:bodyPr/>
                        <a:lstStyle/>
                        <a:p>
                          <a:r>
                            <a:rPr lang="en-US" sz="1800" kern="1200" dirty="0">
                              <a:solidFill>
                                <a:schemeClr val="dk1"/>
                              </a:solidFill>
                              <a:effectLst/>
                              <a:latin typeface="+mn-lt"/>
                              <a:ea typeface="+mn-ea"/>
                              <a:cs typeface="+mn-cs"/>
                            </a:rPr>
                            <a:t>Plasma volume</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2941095845"/>
                      </a:ext>
                    </a:extLst>
                  </a:tr>
                  <a:tr h="370840">
                    <a:tc>
                      <a:txBody>
                        <a:bodyPr/>
                        <a:lstStyle/>
                        <a:p>
                          <a:r>
                            <a:rPr lang="en-US" sz="1800" kern="1200" dirty="0">
                              <a:solidFill>
                                <a:schemeClr val="dk1"/>
                              </a:solidFill>
                              <a:effectLst/>
                              <a:latin typeface="+mn-lt"/>
                              <a:ea typeface="+mn-ea"/>
                              <a:cs typeface="+mn-cs"/>
                            </a:rPr>
                            <a:t>Muscle fiber size </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822873210"/>
                      </a:ext>
                    </a:extLst>
                  </a:tr>
                  <a:tr h="370840">
                    <a:tc>
                      <a:txBody>
                        <a:bodyPr/>
                        <a:lstStyle/>
                        <a:p>
                          <a:r>
                            <a:rPr lang="en-US" sz="1800" kern="1200" dirty="0">
                              <a:solidFill>
                                <a:schemeClr val="dk1"/>
                              </a:solidFill>
                              <a:effectLst/>
                              <a:latin typeface="+mn-lt"/>
                              <a:ea typeface="+mn-ea"/>
                              <a:cs typeface="+mn-cs"/>
                            </a:rPr>
                            <a:t>Fat oxidation</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tc>
                      <a:txBody>
                        <a:bodyPr/>
                        <a:lstStyle/>
                        <a:p>
                          <a:r>
                            <a:rPr lang="en-US" sz="1800" kern="1200" dirty="0">
                              <a:solidFill>
                                <a:schemeClr val="dk1"/>
                              </a:solidFill>
                              <a:effectLst/>
                              <a:latin typeface="+mn-lt"/>
                              <a:ea typeface="+mn-ea"/>
                              <a:cs typeface="+mn-cs"/>
                            </a:rPr>
                            <a:t>+</a:t>
                          </a:r>
                          <a:endParaRPr lang="en-US" dirty="0">
                            <a:latin typeface="Helvetica" panose="020B0604020202020204" pitchFamily="34" charset="0"/>
                            <a:cs typeface="Helvetica" panose="020B0604020202020204" pitchFamily="34" charset="0"/>
                          </a:endParaRPr>
                        </a:p>
                      </a:txBody>
                      <a:tcPr/>
                    </a:tc>
                    <a:extLst>
                      <a:ext uri="{0D108BD9-81ED-4DB2-BD59-A6C34878D82A}">
                        <a16:rowId xmlns:a16="http://schemas.microsoft.com/office/drawing/2014/main" val="4161809502"/>
                      </a:ext>
                    </a:extLst>
                  </a:tr>
                </a:tbl>
              </a:graphicData>
            </a:graphic>
          </p:graphicFrame>
        </mc:Fallback>
      </mc:AlternateContent>
      <p:sp>
        <p:nvSpPr>
          <p:cNvPr id="6" name="Title 1">
            <a:extLst>
              <a:ext uri="{FF2B5EF4-FFF2-40B4-BE49-F238E27FC236}">
                <a16:creationId xmlns:a16="http://schemas.microsoft.com/office/drawing/2014/main" id="{DAB12AFB-D235-4B19-A034-04A4FE9581EB}"/>
              </a:ext>
            </a:extLst>
          </p:cNvPr>
          <p:cNvSpPr>
            <a:spLocks noGrp="1"/>
          </p:cNvSpPr>
          <p:nvPr>
            <p:ph type="title"/>
          </p:nvPr>
        </p:nvSpPr>
        <p:spPr>
          <a:xfrm>
            <a:off x="0" y="554478"/>
            <a:ext cx="12192000" cy="846306"/>
          </a:xfrm>
        </p:spPr>
        <p:txBody>
          <a:bodyPr/>
          <a:lstStyle/>
          <a:p>
            <a:r>
              <a:rPr lang="en-US" altLang="en-US" dirty="0">
                <a:ea typeface="ＭＳ Ｐゴシック" panose="020B0600070205080204" pitchFamily="34" charset="-128"/>
              </a:rPr>
              <a:t>Table 12.1 Training Adaptations </a:t>
            </a:r>
            <a:r>
              <a:rPr lang="en-US" altLang="en-US" sz="2400" i="1" dirty="0">
                <a:ea typeface="ＭＳ Ｐゴシック" panose="020B0600070205080204" pitchFamily="34" charset="-128"/>
              </a:rPr>
              <a:t>(continued)</a:t>
            </a:r>
            <a:endParaRPr lang="en-US" altLang="en-US" sz="2400" i="1" dirty="0">
              <a:solidFill>
                <a:srgbClr val="FF0000"/>
              </a:solidFill>
              <a:ea typeface="ＭＳ Ｐゴシック" panose="020B0600070205080204" pitchFamily="34" charset="-128"/>
            </a:endParaRPr>
          </a:p>
        </p:txBody>
      </p:sp>
    </p:spTree>
    <p:extLst>
      <p:ext uri="{BB962C8B-B14F-4D97-AF65-F5344CB8AC3E}">
        <p14:creationId xmlns:p14="http://schemas.microsoft.com/office/powerpoint/2010/main" val="37847789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Adaptations Involve Genes and Proteins</a:t>
            </a:r>
          </a:p>
        </p:txBody>
      </p:sp>
      <p:sp>
        <p:nvSpPr>
          <p:cNvPr id="3" name="Content Placeholder 2"/>
          <p:cNvSpPr>
            <a:spLocks noGrp="1"/>
          </p:cNvSpPr>
          <p:nvPr>
            <p:ph idx="1"/>
          </p:nvPr>
        </p:nvSpPr>
        <p:spPr>
          <a:xfrm>
            <a:off x="838200" y="2091570"/>
            <a:ext cx="10515600" cy="4313712"/>
          </a:xfrm>
        </p:spPr>
        <p:txBody>
          <a:bodyPr>
            <a:normAutofit fontScale="92500"/>
          </a:bodyPr>
          <a:lstStyle/>
          <a:p>
            <a:r>
              <a:rPr lang="en-US" sz="2800" b="1" dirty="0"/>
              <a:t>Training adaptations </a:t>
            </a:r>
            <a:r>
              <a:rPr lang="en-US" sz="2800" dirty="0"/>
              <a:t>in skeletal muscle may be generated by the cumulative effects of transient </a:t>
            </a:r>
            <a:r>
              <a:rPr lang="en-US" sz="2800" b="1" dirty="0"/>
              <a:t>increases in gene transcription</a:t>
            </a:r>
            <a:r>
              <a:rPr lang="en-US" sz="2800" dirty="0"/>
              <a:t> during recovery from bouts of exercise.</a:t>
            </a:r>
            <a:endParaRPr lang="en-GB" sz="2800" dirty="0"/>
          </a:p>
          <a:p>
            <a:r>
              <a:rPr lang="en-GB" sz="2800" dirty="0"/>
              <a:t>The complex process of exercise-induced adaptation in skeletal muscle starts with specific </a:t>
            </a:r>
            <a:r>
              <a:rPr lang="en-GB" sz="2800" b="1" dirty="0"/>
              <a:t>molecular events </a:t>
            </a:r>
            <a:r>
              <a:rPr lang="en-GB" sz="2800" dirty="0"/>
              <a:t>that </a:t>
            </a:r>
            <a:r>
              <a:rPr lang="en-GB" sz="2800" b="1" dirty="0"/>
              <a:t>trigger an increase in protein synthesis</a:t>
            </a:r>
            <a:r>
              <a:rPr lang="en-GB" sz="2800" dirty="0"/>
              <a:t>. </a:t>
            </a:r>
          </a:p>
          <a:p>
            <a:r>
              <a:rPr lang="en-GB" sz="2800" b="1" dirty="0"/>
              <a:t>Signaling mechanisms </a:t>
            </a:r>
            <a:r>
              <a:rPr lang="en-GB" sz="2800" dirty="0"/>
              <a:t>triggered by exercise stress initiate the </a:t>
            </a:r>
            <a:r>
              <a:rPr lang="en-GB" sz="2800" b="1" dirty="0"/>
              <a:t>replication of DNA gene sequences </a:t>
            </a:r>
            <a:r>
              <a:rPr lang="en-GB" sz="2800" dirty="0"/>
              <a:t>that enable subsequent translation of the genetic code into </a:t>
            </a:r>
            <a:r>
              <a:rPr lang="en-GB" sz="2800" b="1" dirty="0"/>
              <a:t>mRNA</a:t>
            </a:r>
            <a:r>
              <a:rPr lang="en-GB" sz="2800" dirty="0"/>
              <a:t> and a series of amino acids to </a:t>
            </a:r>
            <a:r>
              <a:rPr lang="en-GB" sz="2800" b="1" dirty="0"/>
              <a:t>synthesize new proteins</a:t>
            </a:r>
            <a:r>
              <a:rPr lang="en-GB" sz="2800" dirty="0"/>
              <a:t>.</a:t>
            </a:r>
          </a:p>
          <a:p>
            <a:pPr eaLnBrk="1" hangingPunct="1"/>
            <a:endParaRPr lang="en-US" altLang="en-US" dirty="0"/>
          </a:p>
          <a:p>
            <a:endParaRPr lang="en-GB" dirty="0"/>
          </a:p>
        </p:txBody>
      </p:sp>
    </p:spTree>
    <p:extLst>
      <p:ext uri="{BB962C8B-B14F-4D97-AF65-F5344CB8AC3E}">
        <p14:creationId xmlns:p14="http://schemas.microsoft.com/office/powerpoint/2010/main" val="39614951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Signal Transduction Pathways</a:t>
            </a:r>
          </a:p>
        </p:txBody>
      </p:sp>
      <p:sp>
        <p:nvSpPr>
          <p:cNvPr id="3" name="Content Placeholder 2"/>
          <p:cNvSpPr>
            <a:spLocks noGrp="1"/>
          </p:cNvSpPr>
          <p:nvPr>
            <p:ph idx="1"/>
          </p:nvPr>
        </p:nvSpPr>
        <p:spPr>
          <a:xfrm>
            <a:off x="838200" y="1662545"/>
            <a:ext cx="10515600" cy="4313712"/>
          </a:xfrm>
        </p:spPr>
        <p:txBody>
          <a:bodyPr>
            <a:normAutofit lnSpcReduction="10000"/>
          </a:bodyPr>
          <a:lstStyle/>
          <a:p>
            <a:r>
              <a:rPr lang="en-GB" sz="2400" dirty="0"/>
              <a:t>Signal transduction pathways control the transcription of genes (specific sequences of DNA) into mRNA, leading to:</a:t>
            </a:r>
          </a:p>
          <a:p>
            <a:pPr lvl="1"/>
            <a:r>
              <a:rPr lang="en-GB" sz="2000" dirty="0"/>
              <a:t>Translation of mRNA into protein</a:t>
            </a:r>
          </a:p>
          <a:p>
            <a:pPr lvl="1"/>
            <a:r>
              <a:rPr lang="en-GB" sz="2000" dirty="0"/>
              <a:t>Protein modification altering catalytic activity</a:t>
            </a:r>
          </a:p>
          <a:p>
            <a:pPr lvl="1"/>
            <a:r>
              <a:rPr lang="en-GB" sz="2000" dirty="0"/>
              <a:t>Regulation of protein degradation</a:t>
            </a:r>
          </a:p>
          <a:p>
            <a:pPr lvl="1"/>
            <a:r>
              <a:rPr lang="en-GB" sz="2000" dirty="0"/>
              <a:t>Regulation of cell division, proliferation, and fusion</a:t>
            </a:r>
          </a:p>
          <a:p>
            <a:r>
              <a:rPr lang="en-GB" sz="2400" dirty="0"/>
              <a:t>Exercise-related signals triggering adaptation include:</a:t>
            </a:r>
          </a:p>
          <a:p>
            <a:pPr lvl="1"/>
            <a:r>
              <a:rPr lang="en-GB" sz="2000" dirty="0"/>
              <a:t>Changes in muscle stretch or tension and intracellular calcium</a:t>
            </a:r>
          </a:p>
          <a:p>
            <a:pPr lvl="1"/>
            <a:r>
              <a:rPr lang="en-GB" sz="2000" dirty="0"/>
              <a:t>Changes in the energy charge of the cell</a:t>
            </a:r>
          </a:p>
          <a:p>
            <a:pPr lvl="1"/>
            <a:r>
              <a:rPr lang="en-GB" sz="2000" dirty="0"/>
              <a:t>Changes in the redox potential (production of free radicals)</a:t>
            </a:r>
          </a:p>
          <a:p>
            <a:endParaRPr lang="en-GB" dirty="0"/>
          </a:p>
        </p:txBody>
      </p:sp>
    </p:spTree>
    <p:extLst>
      <p:ext uri="{BB962C8B-B14F-4D97-AF65-F5344CB8AC3E}">
        <p14:creationId xmlns:p14="http://schemas.microsoft.com/office/powerpoint/2010/main" val="200492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A11A5-BDC9-F2AE-0AF3-7457134FD1E8}"/>
              </a:ext>
            </a:extLst>
          </p:cNvPr>
          <p:cNvSpPr>
            <a:spLocks noGrp="1"/>
          </p:cNvSpPr>
          <p:nvPr>
            <p:ph type="title"/>
          </p:nvPr>
        </p:nvSpPr>
        <p:spPr/>
        <p:txBody>
          <a:bodyPr/>
          <a:lstStyle/>
          <a:p>
            <a:r>
              <a:rPr lang="en-GB" dirty="0"/>
              <a:t>Figure 12.1</a:t>
            </a:r>
          </a:p>
        </p:txBody>
      </p:sp>
      <p:pic>
        <p:nvPicPr>
          <p:cNvPr id="5" name="Content Placeholder 4" descr="A diagram of a diagram&#10;&#10;Description automatically generated">
            <a:extLst>
              <a:ext uri="{FF2B5EF4-FFF2-40B4-BE49-F238E27FC236}">
                <a16:creationId xmlns:a16="http://schemas.microsoft.com/office/drawing/2014/main" id="{B4C519AE-E796-6A56-D5F4-069A309E915D}"/>
              </a:ext>
            </a:extLst>
          </p:cNvPr>
          <p:cNvPicPr>
            <a:picLocks noGrp="1" noChangeAspect="1"/>
          </p:cNvPicPr>
          <p:nvPr>
            <p:ph idx="1"/>
          </p:nvPr>
        </p:nvPicPr>
        <p:blipFill>
          <a:blip r:embed="rId3"/>
          <a:stretch>
            <a:fillRect/>
          </a:stretch>
        </p:blipFill>
        <p:spPr>
          <a:xfrm>
            <a:off x="1103313" y="2605299"/>
            <a:ext cx="8947150" cy="3090440"/>
          </a:xfrm>
        </p:spPr>
      </p:pic>
    </p:spTree>
    <p:extLst>
      <p:ext uri="{BB962C8B-B14F-4D97-AF65-F5344CB8AC3E}">
        <p14:creationId xmlns:p14="http://schemas.microsoft.com/office/powerpoint/2010/main" val="1145547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A11A5-BDC9-F2AE-0AF3-7457134FD1E8}"/>
              </a:ext>
            </a:extLst>
          </p:cNvPr>
          <p:cNvSpPr>
            <a:spLocks noGrp="1"/>
          </p:cNvSpPr>
          <p:nvPr>
            <p:ph type="title"/>
          </p:nvPr>
        </p:nvSpPr>
        <p:spPr/>
        <p:txBody>
          <a:bodyPr/>
          <a:lstStyle/>
          <a:p>
            <a:r>
              <a:rPr lang="en-GB" dirty="0"/>
              <a:t>Figure 12.2</a:t>
            </a:r>
          </a:p>
        </p:txBody>
      </p:sp>
      <p:pic>
        <p:nvPicPr>
          <p:cNvPr id="5" name="Content Placeholder 4" descr="A diagram of a cell division&#10;&#10;Description automatically generated">
            <a:extLst>
              <a:ext uri="{FF2B5EF4-FFF2-40B4-BE49-F238E27FC236}">
                <a16:creationId xmlns:a16="http://schemas.microsoft.com/office/drawing/2014/main" id="{086D5112-3F81-3EB2-98AA-BDD99989400D}"/>
              </a:ext>
            </a:extLst>
          </p:cNvPr>
          <p:cNvPicPr>
            <a:picLocks noGrp="1" noChangeAspect="1"/>
          </p:cNvPicPr>
          <p:nvPr>
            <p:ph idx="1"/>
          </p:nvPr>
        </p:nvPicPr>
        <p:blipFill>
          <a:blip r:embed="rId3"/>
          <a:stretch>
            <a:fillRect/>
          </a:stretch>
        </p:blipFill>
        <p:spPr>
          <a:xfrm>
            <a:off x="1103313" y="2234814"/>
            <a:ext cx="8947150" cy="3831409"/>
          </a:xfrm>
        </p:spPr>
      </p:pic>
    </p:spTree>
    <p:extLst>
      <p:ext uri="{BB962C8B-B14F-4D97-AF65-F5344CB8AC3E}">
        <p14:creationId xmlns:p14="http://schemas.microsoft.com/office/powerpoint/2010/main" val="3964295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A11A5-BDC9-F2AE-0AF3-7457134FD1E8}"/>
              </a:ext>
            </a:extLst>
          </p:cNvPr>
          <p:cNvSpPr>
            <a:spLocks noGrp="1"/>
          </p:cNvSpPr>
          <p:nvPr>
            <p:ph type="title"/>
          </p:nvPr>
        </p:nvSpPr>
        <p:spPr>
          <a:xfrm>
            <a:off x="838200" y="969560"/>
            <a:ext cx="2707888" cy="409790"/>
          </a:xfrm>
        </p:spPr>
        <p:txBody>
          <a:bodyPr/>
          <a:lstStyle/>
          <a:p>
            <a:r>
              <a:rPr lang="en-GB" dirty="0"/>
              <a:t>Figure 12.3</a:t>
            </a:r>
          </a:p>
        </p:txBody>
      </p:sp>
      <p:pic>
        <p:nvPicPr>
          <p:cNvPr id="5" name="Content Placeholder 4" descr="Diagram of a diagram showing the effects of a gene expression&#10;&#10;Description automatically generated with medium confidence">
            <a:extLst>
              <a:ext uri="{FF2B5EF4-FFF2-40B4-BE49-F238E27FC236}">
                <a16:creationId xmlns:a16="http://schemas.microsoft.com/office/drawing/2014/main" id="{CBCBCF13-E5A3-76E5-D334-1FB5A83E4C50}"/>
              </a:ext>
            </a:extLst>
          </p:cNvPr>
          <p:cNvPicPr>
            <a:picLocks noGrp="1" noChangeAspect="1"/>
          </p:cNvPicPr>
          <p:nvPr>
            <p:ph idx="1"/>
          </p:nvPr>
        </p:nvPicPr>
        <p:blipFill>
          <a:blip r:embed="rId3"/>
          <a:stretch>
            <a:fillRect/>
          </a:stretch>
        </p:blipFill>
        <p:spPr>
          <a:xfrm>
            <a:off x="4337825" y="691574"/>
            <a:ext cx="7640871" cy="5474851"/>
          </a:xfrm>
        </p:spPr>
      </p:pic>
    </p:spTree>
    <p:extLst>
      <p:ext uri="{BB962C8B-B14F-4D97-AF65-F5344CB8AC3E}">
        <p14:creationId xmlns:p14="http://schemas.microsoft.com/office/powerpoint/2010/main" val="952251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Secondary Signals</a:t>
            </a:r>
          </a:p>
        </p:txBody>
      </p:sp>
      <p:sp>
        <p:nvSpPr>
          <p:cNvPr id="3" name="Content Placeholder 2"/>
          <p:cNvSpPr>
            <a:spLocks noGrp="1"/>
          </p:cNvSpPr>
          <p:nvPr>
            <p:ph idx="1"/>
          </p:nvPr>
        </p:nvSpPr>
        <p:spPr>
          <a:xfrm>
            <a:off x="838200" y="1572787"/>
            <a:ext cx="10515600" cy="4168338"/>
          </a:xfrm>
        </p:spPr>
        <p:txBody>
          <a:bodyPr>
            <a:normAutofit fontScale="92500" lnSpcReduction="10000"/>
          </a:bodyPr>
          <a:lstStyle/>
          <a:p>
            <a:r>
              <a:rPr lang="en-US" sz="2400" dirty="0"/>
              <a:t>AMP-activated protein kinase (AMPK) is activated by a high AMP/ATP ratio and plays a crucial role in energy metabolism as a metabolic master switch regulating:</a:t>
            </a:r>
          </a:p>
          <a:p>
            <a:pPr lvl="1"/>
            <a:r>
              <a:rPr lang="en-US" sz="2400" dirty="0"/>
              <a:t>Synthesis of glucose transporter 4 (GLUT4)</a:t>
            </a:r>
          </a:p>
          <a:p>
            <a:pPr lvl="1"/>
            <a:r>
              <a:rPr lang="en-US" sz="2400" dirty="0"/>
              <a:t>Uptake of glucose</a:t>
            </a:r>
          </a:p>
          <a:p>
            <a:pPr lvl="1"/>
            <a:r>
              <a:rPr lang="en-US" sz="2400" dirty="0"/>
              <a:t>β-oxidation of fatty acids</a:t>
            </a:r>
          </a:p>
          <a:p>
            <a:pPr lvl="1"/>
            <a:r>
              <a:rPr lang="en-US" sz="2400" dirty="0"/>
              <a:t>Biogenesis of mitochondria</a:t>
            </a:r>
            <a:endParaRPr lang="en-GB" sz="2400" dirty="0"/>
          </a:p>
          <a:p>
            <a:r>
              <a:rPr lang="en-US" sz="2400" dirty="0"/>
              <a:t>A single bout of endurance exercise will increase transcription or mRNA content for various metabolic- and stress-related genes.</a:t>
            </a:r>
          </a:p>
          <a:p>
            <a:pPr marL="0" indent="0" algn="r">
              <a:buNone/>
            </a:pPr>
            <a:endParaRPr lang="en-GB" sz="1400" b="0" i="1" dirty="0">
              <a:latin typeface="Arial" panose="020B0604020202020204" pitchFamily="34" charset="0"/>
              <a:cs typeface="Arial" panose="020B0604020202020204" pitchFamily="34" charset="0"/>
            </a:endParaRPr>
          </a:p>
          <a:p>
            <a:pPr marL="0" indent="0" algn="r">
              <a:buNone/>
            </a:pPr>
            <a:r>
              <a:rPr lang="en-GB" sz="1400" b="0" i="1" dirty="0">
                <a:latin typeface="Arial" panose="020B0604020202020204" pitchFamily="34" charset="0"/>
                <a:cs typeface="Arial" panose="020B0604020202020204" pitchFamily="34" charset="0"/>
              </a:rPr>
              <a:t>(continued)</a:t>
            </a:r>
          </a:p>
          <a:p>
            <a:endParaRPr lang="en-GB" dirty="0"/>
          </a:p>
        </p:txBody>
      </p:sp>
    </p:spTree>
    <p:extLst>
      <p:ext uri="{BB962C8B-B14F-4D97-AF65-F5344CB8AC3E}">
        <p14:creationId xmlns:p14="http://schemas.microsoft.com/office/powerpoint/2010/main" val="23562406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Secondary Signals </a:t>
            </a:r>
            <a:r>
              <a:rPr lang="en-GB" sz="2400" i="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a:xfrm>
            <a:off x="838200" y="1616330"/>
            <a:ext cx="10515600" cy="4168338"/>
          </a:xfrm>
        </p:spPr>
        <p:txBody>
          <a:bodyPr/>
          <a:lstStyle/>
          <a:p>
            <a:r>
              <a:rPr lang="en-US" sz="2400" dirty="0"/>
              <a:t>One family of transcriptional regulators in particular, the peroxisome proliferator-activated receptor </a:t>
            </a:r>
            <a:r>
              <a:rPr lang="el-GR" sz="2400" dirty="0"/>
              <a:t>γ</a:t>
            </a:r>
            <a:r>
              <a:rPr lang="en-US" sz="2400" dirty="0"/>
              <a:t> coactivator (</a:t>
            </a:r>
            <a:r>
              <a:rPr lang="en-US" sz="2400" b="1" dirty="0"/>
              <a:t>PGC</a:t>
            </a:r>
            <a:r>
              <a:rPr lang="en-US" sz="2400" dirty="0"/>
              <a:t>) family, is important for mitochondrial biogenesis.</a:t>
            </a:r>
          </a:p>
          <a:p>
            <a:r>
              <a:rPr lang="en-GB" sz="2400" dirty="0"/>
              <a:t>Insulin and insulin-like growth factor pathways play an important role in muscle hypertrophy through the Akt-</a:t>
            </a:r>
            <a:r>
              <a:rPr lang="en-GB" sz="2400" b="1" dirty="0"/>
              <a:t>mTOR </a:t>
            </a:r>
            <a:r>
              <a:rPr lang="en-GB" sz="2400" dirty="0"/>
              <a:t>(mammalian target of rapamycin) signaling cascade.</a:t>
            </a:r>
          </a:p>
          <a:p>
            <a:pPr marL="0" indent="0">
              <a:buNone/>
            </a:pPr>
            <a:endParaRPr lang="en-GB" dirty="0"/>
          </a:p>
        </p:txBody>
      </p:sp>
    </p:spTree>
    <p:extLst>
      <p:ext uri="{BB962C8B-B14F-4D97-AF65-F5344CB8AC3E}">
        <p14:creationId xmlns:p14="http://schemas.microsoft.com/office/powerpoint/2010/main" val="30929307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02295-02B7-1E21-2555-B42D986257AF}"/>
              </a:ext>
            </a:extLst>
          </p:cNvPr>
          <p:cNvSpPr>
            <a:spLocks noGrp="1"/>
          </p:cNvSpPr>
          <p:nvPr>
            <p:ph type="title"/>
          </p:nvPr>
        </p:nvSpPr>
        <p:spPr>
          <a:xfrm>
            <a:off x="838200" y="969560"/>
            <a:ext cx="2915516" cy="409790"/>
          </a:xfrm>
        </p:spPr>
        <p:txBody>
          <a:bodyPr/>
          <a:lstStyle/>
          <a:p>
            <a:r>
              <a:rPr lang="en-GB" dirty="0"/>
              <a:t>Figure 12.4</a:t>
            </a:r>
          </a:p>
        </p:txBody>
      </p:sp>
      <p:pic>
        <p:nvPicPr>
          <p:cNvPr id="5" name="Content Placeholder 4" descr="Diagram of a diagram of a protein-rich protein&#10;&#10;Description automatically generated with medium confidence">
            <a:extLst>
              <a:ext uri="{FF2B5EF4-FFF2-40B4-BE49-F238E27FC236}">
                <a16:creationId xmlns:a16="http://schemas.microsoft.com/office/drawing/2014/main" id="{D3C9B0AE-547F-7AEB-4CD0-13AC5457E4A5}"/>
              </a:ext>
            </a:extLst>
          </p:cNvPr>
          <p:cNvPicPr>
            <a:picLocks noGrp="1" noChangeAspect="1"/>
          </p:cNvPicPr>
          <p:nvPr>
            <p:ph idx="1"/>
          </p:nvPr>
        </p:nvPicPr>
        <p:blipFill>
          <a:blip r:embed="rId3"/>
          <a:stretch>
            <a:fillRect/>
          </a:stretch>
        </p:blipFill>
        <p:spPr>
          <a:xfrm>
            <a:off x="5073805" y="815704"/>
            <a:ext cx="6040771" cy="5375655"/>
          </a:xfrm>
        </p:spPr>
      </p:pic>
    </p:spTree>
    <p:extLst>
      <p:ext uri="{BB962C8B-B14F-4D97-AF65-F5344CB8AC3E}">
        <p14:creationId xmlns:p14="http://schemas.microsoft.com/office/powerpoint/2010/main" val="3251360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02295-02B7-1E21-2555-B42D986257AF}"/>
              </a:ext>
            </a:extLst>
          </p:cNvPr>
          <p:cNvSpPr>
            <a:spLocks noGrp="1"/>
          </p:cNvSpPr>
          <p:nvPr>
            <p:ph type="title"/>
          </p:nvPr>
        </p:nvSpPr>
        <p:spPr/>
        <p:txBody>
          <a:bodyPr/>
          <a:lstStyle/>
          <a:p>
            <a:r>
              <a:rPr lang="en-GB" dirty="0"/>
              <a:t>Figure 12.5</a:t>
            </a:r>
          </a:p>
        </p:txBody>
      </p:sp>
      <p:pic>
        <p:nvPicPr>
          <p:cNvPr id="5" name="Content Placeholder 4" descr="A diagram of a cell block&#10;&#10;Description automatically generated">
            <a:extLst>
              <a:ext uri="{FF2B5EF4-FFF2-40B4-BE49-F238E27FC236}">
                <a16:creationId xmlns:a16="http://schemas.microsoft.com/office/drawing/2014/main" id="{4FAD06AF-FBB6-4DB4-706B-801DE2BB1973}"/>
              </a:ext>
            </a:extLst>
          </p:cNvPr>
          <p:cNvPicPr>
            <a:picLocks noGrp="1" noChangeAspect="1"/>
          </p:cNvPicPr>
          <p:nvPr>
            <p:ph idx="1"/>
          </p:nvPr>
        </p:nvPicPr>
        <p:blipFill>
          <a:blip r:embed="rId3"/>
          <a:stretch>
            <a:fillRect/>
          </a:stretch>
        </p:blipFill>
        <p:spPr>
          <a:xfrm>
            <a:off x="1980521" y="1256487"/>
            <a:ext cx="8557564" cy="4991913"/>
          </a:xfrm>
        </p:spPr>
      </p:pic>
    </p:spTree>
    <p:extLst>
      <p:ext uri="{BB962C8B-B14F-4D97-AF65-F5344CB8AC3E}">
        <p14:creationId xmlns:p14="http://schemas.microsoft.com/office/powerpoint/2010/main" val="10195015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02295-02B7-1E21-2555-B42D986257AF}"/>
              </a:ext>
            </a:extLst>
          </p:cNvPr>
          <p:cNvSpPr>
            <a:spLocks noGrp="1"/>
          </p:cNvSpPr>
          <p:nvPr>
            <p:ph type="title"/>
          </p:nvPr>
        </p:nvSpPr>
        <p:spPr>
          <a:xfrm>
            <a:off x="838200" y="969560"/>
            <a:ext cx="2986668" cy="409790"/>
          </a:xfrm>
        </p:spPr>
        <p:txBody>
          <a:bodyPr/>
          <a:lstStyle/>
          <a:p>
            <a:r>
              <a:rPr lang="en-GB" dirty="0"/>
              <a:t>Figure 12.6</a:t>
            </a:r>
          </a:p>
        </p:txBody>
      </p:sp>
      <p:pic>
        <p:nvPicPr>
          <p:cNvPr id="5" name="Content Placeholder 4" descr="A diagram of a function&#10;&#10;Description automatically generated">
            <a:extLst>
              <a:ext uri="{FF2B5EF4-FFF2-40B4-BE49-F238E27FC236}">
                <a16:creationId xmlns:a16="http://schemas.microsoft.com/office/drawing/2014/main" id="{F78F81A5-A782-EE7B-20EC-6E10DFB205E9}"/>
              </a:ext>
            </a:extLst>
          </p:cNvPr>
          <p:cNvPicPr>
            <a:picLocks noGrp="1" noChangeAspect="1"/>
          </p:cNvPicPr>
          <p:nvPr>
            <p:ph idx="1"/>
          </p:nvPr>
        </p:nvPicPr>
        <p:blipFill>
          <a:blip r:embed="rId3"/>
          <a:stretch>
            <a:fillRect/>
          </a:stretch>
        </p:blipFill>
        <p:spPr>
          <a:xfrm>
            <a:off x="4337825" y="737646"/>
            <a:ext cx="7210284" cy="5530592"/>
          </a:xfrm>
        </p:spPr>
      </p:pic>
    </p:spTree>
    <p:extLst>
      <p:ext uri="{BB962C8B-B14F-4D97-AF65-F5344CB8AC3E}">
        <p14:creationId xmlns:p14="http://schemas.microsoft.com/office/powerpoint/2010/main" val="5110865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86680"/>
            <a:ext cx="10515600" cy="409790"/>
          </a:xfrm>
        </p:spPr>
        <p:txBody>
          <a:bodyPr/>
          <a:lstStyle/>
          <a:p>
            <a:r>
              <a:rPr lang="en-GB" dirty="0"/>
              <a:t>Time Course of Events</a:t>
            </a:r>
          </a:p>
        </p:txBody>
      </p:sp>
      <p:sp>
        <p:nvSpPr>
          <p:cNvPr id="3" name="Content Placeholder 2"/>
          <p:cNvSpPr>
            <a:spLocks noGrp="1"/>
          </p:cNvSpPr>
          <p:nvPr>
            <p:ph idx="1"/>
          </p:nvPr>
        </p:nvSpPr>
        <p:spPr>
          <a:xfrm>
            <a:off x="838200" y="1678279"/>
            <a:ext cx="10515600" cy="4330337"/>
          </a:xfrm>
        </p:spPr>
        <p:txBody>
          <a:bodyPr>
            <a:noAutofit/>
          </a:bodyPr>
          <a:lstStyle/>
          <a:p>
            <a:r>
              <a:rPr lang="en-US" sz="2400" dirty="0"/>
              <a:t>Typically, the initial response to exercise occurs within seconds or minutes (e.g., changes in intracellular calcium are instant). </a:t>
            </a:r>
          </a:p>
          <a:p>
            <a:r>
              <a:rPr lang="en-US" sz="2400" dirty="0"/>
              <a:t>The cascade of reactions that follows the activation of various kinases can take a bit longer, and some kinases may not reach their maximal activity until several hours after exercise. </a:t>
            </a:r>
          </a:p>
          <a:p>
            <a:r>
              <a:rPr lang="en-US" sz="2400" dirty="0"/>
              <a:t>Gene expression seems to peak 4 to 12 hours after exercise, possibly depending on the gene and the type of exercise performed. Changes in protein synthesis begin within hours after exercise but may peak many hours later. </a:t>
            </a:r>
            <a:endParaRPr lang="en-GB" sz="2400" dirty="0"/>
          </a:p>
        </p:txBody>
      </p:sp>
    </p:spTree>
    <p:extLst>
      <p:ext uri="{BB962C8B-B14F-4D97-AF65-F5344CB8AC3E}">
        <p14:creationId xmlns:p14="http://schemas.microsoft.com/office/powerpoint/2010/main" val="12927997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02295-02B7-1E21-2555-B42D986257AF}"/>
              </a:ext>
            </a:extLst>
          </p:cNvPr>
          <p:cNvSpPr>
            <a:spLocks noGrp="1"/>
          </p:cNvSpPr>
          <p:nvPr>
            <p:ph type="title"/>
          </p:nvPr>
        </p:nvSpPr>
        <p:spPr>
          <a:xfrm>
            <a:off x="838200" y="969560"/>
            <a:ext cx="3089031" cy="409790"/>
          </a:xfrm>
        </p:spPr>
        <p:txBody>
          <a:bodyPr/>
          <a:lstStyle/>
          <a:p>
            <a:r>
              <a:rPr lang="en-GB" dirty="0"/>
              <a:t>Figure 12.7</a:t>
            </a:r>
          </a:p>
        </p:txBody>
      </p:sp>
      <p:pic>
        <p:nvPicPr>
          <p:cNvPr id="5" name="Content Placeholder 4" descr="A diagram of different types of signal signals&#10;&#10;Description automatically generated">
            <a:extLst>
              <a:ext uri="{FF2B5EF4-FFF2-40B4-BE49-F238E27FC236}">
                <a16:creationId xmlns:a16="http://schemas.microsoft.com/office/drawing/2014/main" id="{2D6A2E4A-213C-BC06-9A72-601A0C131BE6}"/>
              </a:ext>
            </a:extLst>
          </p:cNvPr>
          <p:cNvPicPr>
            <a:picLocks noGrp="1" noChangeAspect="1"/>
          </p:cNvPicPr>
          <p:nvPr>
            <p:ph idx="1"/>
          </p:nvPr>
        </p:nvPicPr>
        <p:blipFill>
          <a:blip r:embed="rId3"/>
          <a:stretch>
            <a:fillRect/>
          </a:stretch>
        </p:blipFill>
        <p:spPr>
          <a:xfrm>
            <a:off x="3927231" y="1174455"/>
            <a:ext cx="7954108" cy="4898735"/>
          </a:xfrm>
        </p:spPr>
      </p:pic>
    </p:spTree>
    <p:extLst>
      <p:ext uri="{BB962C8B-B14F-4D97-AF65-F5344CB8AC3E}">
        <p14:creationId xmlns:p14="http://schemas.microsoft.com/office/powerpoint/2010/main" val="40282089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Training With Low Glycogen</a:t>
            </a:r>
          </a:p>
        </p:txBody>
      </p:sp>
      <p:sp>
        <p:nvSpPr>
          <p:cNvPr id="3" name="Content Placeholder 2"/>
          <p:cNvSpPr>
            <a:spLocks noGrp="1"/>
          </p:cNvSpPr>
          <p:nvPr>
            <p:ph idx="1"/>
          </p:nvPr>
        </p:nvSpPr>
        <p:spPr/>
        <p:txBody>
          <a:bodyPr>
            <a:normAutofit lnSpcReduction="10000"/>
          </a:bodyPr>
          <a:lstStyle/>
          <a:p>
            <a:r>
              <a:rPr lang="en-US" sz="2800" dirty="0"/>
              <a:t>Substrate availability during exercise (e.g., low muscle glycogen) can increase metabolic gene transcription, which suggests that it may be possible to modify the training response with diet interventions.</a:t>
            </a:r>
            <a:endParaRPr lang="en-GB" sz="2800" dirty="0"/>
          </a:p>
          <a:p>
            <a:r>
              <a:rPr lang="en-US" sz="2800" dirty="0"/>
              <a:t>Although the results of some recent studies suggest that training with low glycogen could have some metabolic advantages, whether this can also result in improvements in performance is not clear.</a:t>
            </a:r>
            <a:endParaRPr lang="en-GB" sz="2800" dirty="0"/>
          </a:p>
          <a:p>
            <a:endParaRPr lang="en-GB" dirty="0"/>
          </a:p>
        </p:txBody>
      </p:sp>
    </p:spTree>
    <p:extLst>
      <p:ext uri="{BB962C8B-B14F-4D97-AF65-F5344CB8AC3E}">
        <p14:creationId xmlns:p14="http://schemas.microsoft.com/office/powerpoint/2010/main" val="22102350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Train-Low Mechanisms</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838200" y="1551441"/>
                <a:ext cx="10515600" cy="4168338"/>
              </a:xfrm>
            </p:spPr>
            <p:txBody>
              <a:bodyPr>
                <a:normAutofit/>
              </a:bodyPr>
              <a:lstStyle/>
              <a:p>
                <a:r>
                  <a:rPr lang="en-US" sz="2400" dirty="0"/>
                  <a:t>Some signaling proteins (e.g., AMPK) and p38 mitogen-activated protein kinase (p38 MAPK) possess glycogen-binding domains, and when glycogen is low, these proteins are more active toward their specific targets. </a:t>
                </a:r>
              </a:p>
              <a:p>
                <a:r>
                  <a:rPr lang="en-US" sz="2400" dirty="0"/>
                  <a:t>AMPK and p38 MAPK activity is elevated more when a standardized bout of exercise (e.g., 1 hour of cycling at 70% of </a:t>
                </a:r>
                <a14:m>
                  <m:oMath xmlns:m="http://schemas.openxmlformats.org/officeDocument/2006/math">
                    <m:acc>
                      <m:accPr>
                        <m:chr m:val="̇"/>
                        <m:ctrlPr>
                          <a:rPr lang="en-US" sz="2400" i="1" smtClean="0">
                            <a:latin typeface="Cambria Math" panose="02040503050406030204" pitchFamily="18" charset="0"/>
                          </a:rPr>
                        </m:ctrlPr>
                      </m:accPr>
                      <m:e>
                        <m:r>
                          <m:rPr>
                            <m:nor/>
                          </m:rPr>
                          <a:rPr lang="en-US" sz="2400" b="1" i="0" smtClean="0">
                            <a:cs typeface="Helvetica" panose="020B0604020202020204" pitchFamily="34" charset="0"/>
                          </a:rPr>
                          <m:t>V</m:t>
                        </m:r>
                      </m:e>
                    </m:acc>
                  </m:oMath>
                </a14:m>
                <a:r>
                  <a:rPr lang="en-US" sz="2400" dirty="0"/>
                  <a:t>O</a:t>
                </a:r>
                <a:r>
                  <a:rPr lang="en-US" sz="2400" baseline="-25000" dirty="0"/>
                  <a:t>2</a:t>
                </a:r>
                <a:r>
                  <a:rPr lang="en-US" sz="2400" dirty="0"/>
                  <a:t>max) is undertaken with low muscle glycogen (e.g., 160 vs. 900 mmol/kg d.w.). </a:t>
                </a:r>
              </a:p>
              <a:p>
                <a:r>
                  <a:rPr lang="en-US" sz="2400" dirty="0"/>
                  <a:t>AMPK and p38 MAPK play critical roles in regulating the adaptive responses to endurance training. </a:t>
                </a:r>
                <a:endParaRPr lang="en-GB" sz="24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838200" y="1551441"/>
                <a:ext cx="10515600" cy="4168338"/>
              </a:xfrm>
              <a:blipFill>
                <a:blip r:embed="rId2"/>
                <a:stretch>
                  <a:fillRect l="-603" t="-1216" r="-483"/>
                </a:stretch>
              </a:blipFill>
            </p:spPr>
            <p:txBody>
              <a:bodyPr/>
              <a:lstStyle/>
              <a:p>
                <a:r>
                  <a:rPr lang="en-US">
                    <a:noFill/>
                  </a:rPr>
                  <a:t> </a:t>
                </a:r>
              </a:p>
            </p:txBody>
          </p:sp>
        </mc:Fallback>
      </mc:AlternateContent>
    </p:spTree>
    <p:extLst>
      <p:ext uri="{BB962C8B-B14F-4D97-AF65-F5344CB8AC3E}">
        <p14:creationId xmlns:p14="http://schemas.microsoft.com/office/powerpoint/2010/main" val="22366222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6D708EE-BF77-F8DB-94A8-E50CE224C1A0}"/>
              </a:ext>
            </a:extLst>
          </p:cNvPr>
          <p:cNvSpPr>
            <a:spLocks noGrp="1"/>
          </p:cNvSpPr>
          <p:nvPr>
            <p:ph type="title"/>
          </p:nvPr>
        </p:nvSpPr>
        <p:spPr/>
        <p:txBody>
          <a:bodyPr>
            <a:noAutofit/>
          </a:bodyPr>
          <a:lstStyle/>
          <a:p>
            <a:r>
              <a:rPr lang="en-GB" dirty="0"/>
              <a:t>Figure 12.8</a:t>
            </a:r>
          </a:p>
        </p:txBody>
      </p:sp>
      <p:pic>
        <p:nvPicPr>
          <p:cNvPr id="6" name="Content Placeholder 5" descr="A graph of different levels of activity&#10;&#10;Description automatically generated">
            <a:extLst>
              <a:ext uri="{FF2B5EF4-FFF2-40B4-BE49-F238E27FC236}">
                <a16:creationId xmlns:a16="http://schemas.microsoft.com/office/drawing/2014/main" id="{AD730347-23FD-81D6-7A82-0EE6FA9F6A24}"/>
              </a:ext>
            </a:extLst>
          </p:cNvPr>
          <p:cNvPicPr>
            <a:picLocks noGrp="1" noChangeAspect="1"/>
          </p:cNvPicPr>
          <p:nvPr>
            <p:ph sz="half" idx="1"/>
          </p:nvPr>
        </p:nvPicPr>
        <p:blipFill>
          <a:blip r:embed="rId3"/>
          <a:stretch>
            <a:fillRect/>
          </a:stretch>
        </p:blipFill>
        <p:spPr>
          <a:xfrm>
            <a:off x="1220465" y="2060575"/>
            <a:ext cx="4161483" cy="4195763"/>
          </a:xfrm>
        </p:spPr>
      </p:pic>
      <p:pic>
        <p:nvPicPr>
          <p:cNvPr id="8" name="Content Placeholder 7" descr="A graph of a high and low&#10;&#10;Description automatically generated">
            <a:extLst>
              <a:ext uri="{FF2B5EF4-FFF2-40B4-BE49-F238E27FC236}">
                <a16:creationId xmlns:a16="http://schemas.microsoft.com/office/drawing/2014/main" id="{F46A2862-1106-AA45-3E60-8221FC7AF5CF}"/>
              </a:ext>
            </a:extLst>
          </p:cNvPr>
          <p:cNvPicPr>
            <a:picLocks noGrp="1" noChangeAspect="1"/>
          </p:cNvPicPr>
          <p:nvPr>
            <p:ph sz="half" idx="2"/>
          </p:nvPr>
        </p:nvPicPr>
        <p:blipFill>
          <a:blip r:embed="rId4"/>
          <a:stretch>
            <a:fillRect/>
          </a:stretch>
        </p:blipFill>
        <p:spPr>
          <a:xfrm>
            <a:off x="5899874" y="2055813"/>
            <a:ext cx="3905390" cy="4200525"/>
          </a:xfrm>
        </p:spPr>
      </p:pic>
    </p:spTree>
    <p:extLst>
      <p:ext uri="{BB962C8B-B14F-4D97-AF65-F5344CB8AC3E}">
        <p14:creationId xmlns:p14="http://schemas.microsoft.com/office/powerpoint/2010/main" val="64785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Train-Low Caveats to Consider</a:t>
            </a:r>
          </a:p>
        </p:txBody>
      </p:sp>
      <p:sp>
        <p:nvSpPr>
          <p:cNvPr id="3" name="Content Placeholder 2"/>
          <p:cNvSpPr>
            <a:spLocks noGrp="1"/>
          </p:cNvSpPr>
          <p:nvPr>
            <p:ph idx="1"/>
          </p:nvPr>
        </p:nvSpPr>
        <p:spPr>
          <a:xfrm>
            <a:off x="838200" y="1584895"/>
            <a:ext cx="10515600" cy="4168338"/>
          </a:xfrm>
        </p:spPr>
        <p:txBody>
          <a:bodyPr>
            <a:normAutofit/>
          </a:bodyPr>
          <a:lstStyle/>
          <a:p>
            <a:r>
              <a:rPr lang="en-US" sz="2400" dirty="0"/>
              <a:t>Although the studies may show enhanced adaptations in muscle, there is little evidence that exercise performance is also improved. </a:t>
            </a:r>
          </a:p>
          <a:p>
            <a:r>
              <a:rPr lang="en-US" sz="2400" dirty="0"/>
              <a:t>This type of training is harder, and recovery takes longer.</a:t>
            </a:r>
          </a:p>
          <a:p>
            <a:r>
              <a:rPr lang="en-US" sz="2400" dirty="0"/>
              <a:t>The risk of overreaching or overtraining is greater.</a:t>
            </a:r>
          </a:p>
          <a:p>
            <a:r>
              <a:rPr lang="en-US" sz="2400" dirty="0"/>
              <a:t>Immunodepression may be more profound. </a:t>
            </a:r>
          </a:p>
          <a:p>
            <a:r>
              <a:rPr lang="en-US" sz="2400" dirty="0"/>
              <a:t>Therefore, the use of training with low carbohydrate availability is promising but needs to be applied with caution, and it may be used only once or twice per week.</a:t>
            </a:r>
            <a:endParaRPr lang="en-GB" sz="2400" dirty="0"/>
          </a:p>
        </p:txBody>
      </p:sp>
    </p:spTree>
    <p:extLst>
      <p:ext uri="{BB962C8B-B14F-4D97-AF65-F5344CB8AC3E}">
        <p14:creationId xmlns:p14="http://schemas.microsoft.com/office/powerpoint/2010/main" val="14599350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Training Without Breakfast</a:t>
            </a:r>
          </a:p>
        </p:txBody>
      </p:sp>
      <p:sp>
        <p:nvSpPr>
          <p:cNvPr id="3" name="Content Placeholder 2"/>
          <p:cNvSpPr>
            <a:spLocks noGrp="1"/>
          </p:cNvSpPr>
          <p:nvPr>
            <p:ph idx="1"/>
          </p:nvPr>
        </p:nvSpPr>
        <p:spPr>
          <a:xfrm>
            <a:off x="838200" y="1640650"/>
            <a:ext cx="10658708" cy="4325252"/>
          </a:xfrm>
        </p:spPr>
        <p:txBody>
          <a:bodyPr/>
          <a:lstStyle/>
          <a:p>
            <a:r>
              <a:rPr lang="en-US" sz="2400" dirty="0"/>
              <a:t>For many years, endurance athletes (mainly runners and cyclists) have used exercise without breakfast as a way to increase the oxidative capacity of muscle. </a:t>
            </a:r>
          </a:p>
          <a:p>
            <a:r>
              <a:rPr lang="en-US" sz="2400" dirty="0"/>
              <a:t>This protocol has often been termed </a:t>
            </a:r>
            <a:r>
              <a:rPr lang="en-US" sz="2400" i="1" dirty="0"/>
              <a:t>fat-burning training</a:t>
            </a:r>
            <a:r>
              <a:rPr lang="en-US" sz="2400" dirty="0"/>
              <a:t>.</a:t>
            </a:r>
          </a:p>
          <a:p>
            <a:r>
              <a:rPr lang="en-US" sz="2400" dirty="0"/>
              <a:t>Ingesting carbohydrate in the hours before exercise will raise plasma insulin and subsequently suppress fat oxidation by up to about 35%. </a:t>
            </a:r>
          </a:p>
          <a:p>
            <a:r>
              <a:rPr lang="en-US" sz="2400" dirty="0"/>
              <a:t>This effect of insulin on fat oxidation may last as long as 6 to 8 hours after a meal, and so the highest fat oxidation rates can be achieved after an overnight fast. </a:t>
            </a:r>
            <a:r>
              <a:rPr lang="en-US" dirty="0"/>
              <a:t>			  </a:t>
            </a:r>
          </a:p>
          <a:p>
            <a:pPr marL="0" indent="0" algn="r">
              <a:buNone/>
            </a:pPr>
            <a:r>
              <a:rPr lang="en-US" sz="1400" b="0" i="1" dirty="0">
                <a:latin typeface="Arial" panose="020B0604020202020204" pitchFamily="34" charset="0"/>
                <a:cs typeface="Arial" panose="020B0604020202020204" pitchFamily="34" charset="0"/>
              </a:rPr>
              <a:t>(continued)</a:t>
            </a:r>
            <a:endParaRPr lang="en-GB" sz="1400" b="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63432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Training Without Breakfast </a:t>
            </a:r>
            <a:r>
              <a:rPr lang="en-GB" sz="2400" i="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p:txBody>
          <a:bodyPr>
            <a:normAutofit/>
          </a:bodyPr>
          <a:lstStyle/>
          <a:p>
            <a:r>
              <a:rPr lang="en-US" sz="2400" dirty="0"/>
              <a:t>Note that training after an overnight fast may reduce exercise capacity and may therefore be suitable for only low- to moderate-intensity exercise sessions. </a:t>
            </a:r>
          </a:p>
          <a:p>
            <a:r>
              <a:rPr lang="en-US" sz="2400" dirty="0"/>
              <a:t>More research is needed to find out whether training in the fasted state has any advantages over training in the fed state. </a:t>
            </a:r>
          </a:p>
          <a:p>
            <a:r>
              <a:rPr lang="en-US" sz="2400" dirty="0"/>
              <a:t>Note that training in the fed or fasted state is a different concept from training with low muscle glycogen. After an overnight fast, liver glycogen may be low, but muscle glycogen would be unaffected.</a:t>
            </a:r>
            <a:endParaRPr lang="en-GB" sz="2400" dirty="0"/>
          </a:p>
        </p:txBody>
      </p:sp>
    </p:spTree>
    <p:extLst>
      <p:ext uri="{BB962C8B-B14F-4D97-AF65-F5344CB8AC3E}">
        <p14:creationId xmlns:p14="http://schemas.microsoft.com/office/powerpoint/2010/main" val="15523817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Carbohydrate Intake During Exercise</a:t>
            </a:r>
          </a:p>
        </p:txBody>
      </p:sp>
      <p:sp>
        <p:nvSpPr>
          <p:cNvPr id="3" name="Content Placeholder 2"/>
          <p:cNvSpPr>
            <a:spLocks noGrp="1"/>
          </p:cNvSpPr>
          <p:nvPr>
            <p:ph idx="1"/>
          </p:nvPr>
        </p:nvSpPr>
        <p:spPr>
          <a:xfrm>
            <a:off x="838200" y="1853248"/>
            <a:ext cx="10515600" cy="4168338"/>
          </a:xfrm>
        </p:spPr>
        <p:txBody>
          <a:bodyPr>
            <a:normAutofit lnSpcReduction="10000"/>
          </a:bodyPr>
          <a:lstStyle/>
          <a:p>
            <a:r>
              <a:rPr lang="en-US" sz="2400" dirty="0"/>
              <a:t>Carbohydrate intake during exercise can reduce the expression of the mRNA of certain proteins after exercise (e.g., carnitine palmitoyl transferase I [CPT 1]-mRNA, mitochondrial uncoupling protein [UCP3], and the FA transporter FAT/CD36) as well as the activation of AMPK. </a:t>
            </a:r>
          </a:p>
          <a:p>
            <a:r>
              <a:rPr lang="en-US" sz="2400" dirty="0"/>
              <a:t>This means that training adaptations may be compromised when carbohydrate is ingested during training. </a:t>
            </a:r>
          </a:p>
          <a:p>
            <a:r>
              <a:rPr lang="en-US" sz="2400" dirty="0"/>
              <a:t>Glucose ingestion during moderate-intensity exercise reduces the expression of pyruvate dehydrogenase kinase 4 (PDK4) and UCP3, but not the expression of PGC-1.</a:t>
            </a:r>
            <a:endParaRPr lang="en-US" sz="2400" b="0" i="1" dirty="0">
              <a:latin typeface="Arial" panose="020B0604020202020204" pitchFamily="34" charset="0"/>
              <a:cs typeface="Arial" panose="020B0604020202020204" pitchFamily="34" charset="0"/>
            </a:endParaRPr>
          </a:p>
          <a:p>
            <a:pPr marL="0" indent="0" algn="r">
              <a:buNone/>
            </a:pPr>
            <a:r>
              <a:rPr lang="en-US" sz="1400" b="0" i="1" dirty="0">
                <a:latin typeface="Arial" panose="020B0604020202020204" pitchFamily="34" charset="0"/>
                <a:cs typeface="Arial" panose="020B0604020202020204" pitchFamily="34" charset="0"/>
              </a:rPr>
              <a:t>(continued)</a:t>
            </a:r>
            <a:endParaRPr lang="en-GB" sz="1400" b="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40156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Carbohydrate Intake During Exercise </a:t>
            </a:r>
            <a:r>
              <a:rPr lang="en-GB" sz="2400" i="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a:xfrm>
            <a:off x="838200" y="2008458"/>
            <a:ext cx="10515600" cy="4168338"/>
          </a:xfrm>
        </p:spPr>
        <p:txBody>
          <a:bodyPr>
            <a:normAutofit/>
          </a:bodyPr>
          <a:lstStyle/>
          <a:p>
            <a:r>
              <a:rPr lang="en-US" sz="2400" dirty="0"/>
              <a:t>A training study was performed in which subjects trained with or without carbohydrate ingestion in each training session for a period of 10 weeks (using a single-leg model).</a:t>
            </a:r>
          </a:p>
          <a:p>
            <a:r>
              <a:rPr lang="en-US" sz="2400" dirty="0"/>
              <a:t>Citrate synthase and </a:t>
            </a:r>
            <a:r>
              <a:rPr lang="el-GR" sz="2400" dirty="0"/>
              <a:t>β</a:t>
            </a:r>
            <a:r>
              <a:rPr lang="en-US" sz="2400" dirty="0"/>
              <a:t>-hydroxyacyl dehydrogenase activity and muscle glycogen increased, but there were no differences between the carbohydrate-fed and placebo-fed groups (Akerstrom et al. 2009). </a:t>
            </a:r>
          </a:p>
          <a:p>
            <a:r>
              <a:rPr lang="en-US" sz="2400" dirty="0"/>
              <a:t>Performance also improved after training, but the improvement was identical for the carbohydrate and placebo groups. </a:t>
            </a:r>
            <a:endParaRPr lang="en-GB" sz="2400" i="1" dirty="0"/>
          </a:p>
        </p:txBody>
      </p:sp>
    </p:spTree>
    <p:extLst>
      <p:ext uri="{BB962C8B-B14F-4D97-AF65-F5344CB8AC3E}">
        <p14:creationId xmlns:p14="http://schemas.microsoft.com/office/powerpoint/2010/main" val="37134538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Leucine as an Activator of Protein Synthesis</a:t>
            </a:r>
          </a:p>
        </p:txBody>
      </p:sp>
      <p:sp>
        <p:nvSpPr>
          <p:cNvPr id="3" name="Content Placeholder 2"/>
          <p:cNvSpPr>
            <a:spLocks noGrp="1"/>
          </p:cNvSpPr>
          <p:nvPr>
            <p:ph idx="1"/>
          </p:nvPr>
        </p:nvSpPr>
        <p:spPr>
          <a:xfrm>
            <a:off x="838200" y="1993468"/>
            <a:ext cx="10515600" cy="4168338"/>
          </a:xfrm>
        </p:spPr>
        <p:txBody>
          <a:bodyPr/>
          <a:lstStyle/>
          <a:p>
            <a:r>
              <a:rPr lang="en-GB" sz="2400" dirty="0"/>
              <a:t>The essential amino acid leucine is a signaling molecule as well as a building block for protein synthesis. </a:t>
            </a:r>
          </a:p>
          <a:p>
            <a:r>
              <a:rPr lang="en-GB" sz="2400" dirty="0"/>
              <a:t>Although leucine alone can stimulate the signals in the muscle that result in an increased rate of protein synthesis, this increased signaling will not result in increased synthesis if other amino acids are not available.</a:t>
            </a:r>
          </a:p>
          <a:p>
            <a:r>
              <a:rPr lang="en-GB" sz="2400" dirty="0"/>
              <a:t>Following a bout of resistance exercise, protein synthesis and net positive protein balance are maximized by the ingestion of 25 g of high-quality, rapidly digested protein containing 3 g of leucine (e.g., whey protein).</a:t>
            </a:r>
          </a:p>
          <a:p>
            <a:endParaRPr lang="en-GB" dirty="0"/>
          </a:p>
        </p:txBody>
      </p:sp>
    </p:spTree>
    <p:extLst>
      <p:ext uri="{BB962C8B-B14F-4D97-AF65-F5344CB8AC3E}">
        <p14:creationId xmlns:p14="http://schemas.microsoft.com/office/powerpoint/2010/main" val="25292203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FF2B2-8E02-11BA-A543-970C058322BB}"/>
              </a:ext>
            </a:extLst>
          </p:cNvPr>
          <p:cNvSpPr>
            <a:spLocks noGrp="1"/>
          </p:cNvSpPr>
          <p:nvPr>
            <p:ph type="title"/>
          </p:nvPr>
        </p:nvSpPr>
        <p:spPr/>
        <p:txBody>
          <a:bodyPr/>
          <a:lstStyle/>
          <a:p>
            <a:r>
              <a:rPr lang="en-GB" dirty="0"/>
              <a:t>Dietary Ergogenic Aids</a:t>
            </a:r>
            <a:br>
              <a:rPr lang="en-GB" dirty="0"/>
            </a:br>
            <a:r>
              <a:rPr lang="en-GB" dirty="0"/>
              <a:t>and Training Adaptations</a:t>
            </a:r>
          </a:p>
        </p:txBody>
      </p:sp>
      <p:sp>
        <p:nvSpPr>
          <p:cNvPr id="3" name="Content Placeholder 2">
            <a:extLst>
              <a:ext uri="{FF2B5EF4-FFF2-40B4-BE49-F238E27FC236}">
                <a16:creationId xmlns:a16="http://schemas.microsoft.com/office/drawing/2014/main" id="{691FE42A-1B7F-6A32-2A21-1C4F06F7B6FB}"/>
              </a:ext>
            </a:extLst>
          </p:cNvPr>
          <p:cNvSpPr>
            <a:spLocks noGrp="1"/>
          </p:cNvSpPr>
          <p:nvPr>
            <p:ph idx="1"/>
          </p:nvPr>
        </p:nvSpPr>
        <p:spPr>
          <a:xfrm>
            <a:off x="1103312" y="2052918"/>
            <a:ext cx="8946541" cy="3493443"/>
          </a:xfrm>
        </p:spPr>
        <p:txBody>
          <a:bodyPr>
            <a:normAutofit/>
          </a:bodyPr>
          <a:lstStyle/>
          <a:p>
            <a:r>
              <a:rPr lang="en-GB" sz="2400" dirty="0"/>
              <a:t>The most important factors affecting the adaptations to endurance training are the exercise training volume and intensity. </a:t>
            </a:r>
          </a:p>
          <a:p>
            <a:r>
              <a:rPr lang="en-GB" sz="2400" dirty="0"/>
              <a:t>However, the ingestion of selected dietary ergogenic aids before or during training sessions may allow the athlete to work harder and may provide additional benefits to the adaptive training response.</a:t>
            </a:r>
          </a:p>
        </p:txBody>
      </p:sp>
    </p:spTree>
    <p:extLst>
      <p:ext uri="{BB962C8B-B14F-4D97-AF65-F5344CB8AC3E}">
        <p14:creationId xmlns:p14="http://schemas.microsoft.com/office/powerpoint/2010/main" val="38281395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1A143-F35C-2A6E-A69E-06689589A414}"/>
              </a:ext>
            </a:extLst>
          </p:cNvPr>
          <p:cNvSpPr>
            <a:spLocks noGrp="1"/>
          </p:cNvSpPr>
          <p:nvPr>
            <p:ph type="title"/>
          </p:nvPr>
        </p:nvSpPr>
        <p:spPr/>
        <p:txBody>
          <a:bodyPr/>
          <a:lstStyle/>
          <a:p>
            <a:r>
              <a:rPr lang="en-GB" dirty="0"/>
              <a:t>Dietary Ergogenic Aids That Could Be Effective for Boosting Training Adaptations</a:t>
            </a:r>
            <a:endParaRPr lang="en-US" dirty="0"/>
          </a:p>
        </p:txBody>
      </p:sp>
      <p:sp>
        <p:nvSpPr>
          <p:cNvPr id="3" name="Content Placeholder 2">
            <a:extLst>
              <a:ext uri="{FF2B5EF4-FFF2-40B4-BE49-F238E27FC236}">
                <a16:creationId xmlns:a16="http://schemas.microsoft.com/office/drawing/2014/main" id="{BA7CCE09-A827-7AD7-F967-E64BF257E9E1}"/>
              </a:ext>
            </a:extLst>
          </p:cNvPr>
          <p:cNvSpPr>
            <a:spLocks noGrp="1"/>
          </p:cNvSpPr>
          <p:nvPr>
            <p:ph idx="1"/>
          </p:nvPr>
        </p:nvSpPr>
        <p:spPr>
          <a:xfrm>
            <a:off x="646111" y="2689662"/>
            <a:ext cx="10515600" cy="4168338"/>
          </a:xfrm>
        </p:spPr>
        <p:txBody>
          <a:bodyPr>
            <a:normAutofit lnSpcReduction="10000"/>
          </a:bodyPr>
          <a:lstStyle/>
          <a:p>
            <a:r>
              <a:rPr lang="en-GB" sz="2800" dirty="0"/>
              <a:t>Caffeine could allow an athlete to accumulate a greater training stress via reduced perception of exertion.</a:t>
            </a:r>
          </a:p>
          <a:p>
            <a:r>
              <a:rPr lang="en-GB" sz="2800" dirty="0"/>
              <a:t>Creatine could allow improved repeated sprint performance by increasing levels of muscle phosphocreatine and free creatine.</a:t>
            </a:r>
          </a:p>
          <a:p>
            <a:pPr marL="0" indent="0" algn="r">
              <a:buNone/>
            </a:pPr>
            <a:endParaRPr lang="en-GB" sz="1400" b="0" i="1" dirty="0"/>
          </a:p>
          <a:p>
            <a:pPr marL="0" indent="0" algn="r">
              <a:buNone/>
            </a:pPr>
            <a:endParaRPr lang="en-GB" sz="1400" b="0" i="1" dirty="0"/>
          </a:p>
          <a:p>
            <a:pPr marL="0" indent="0" algn="r">
              <a:buNone/>
            </a:pPr>
            <a:endParaRPr lang="en-GB" sz="1400" b="0" i="1" dirty="0"/>
          </a:p>
          <a:p>
            <a:pPr marL="0" indent="0" algn="r">
              <a:buNone/>
            </a:pPr>
            <a:endParaRPr lang="en-GB" sz="1400" b="0" i="1" dirty="0"/>
          </a:p>
          <a:p>
            <a:pPr marL="0" indent="0" algn="r">
              <a:buNone/>
            </a:pPr>
            <a:endParaRPr lang="en-GB" sz="1400" b="0" i="1" dirty="0"/>
          </a:p>
          <a:p>
            <a:pPr marL="0" indent="0" algn="r">
              <a:buNone/>
            </a:pPr>
            <a:r>
              <a:rPr lang="en-GB" sz="1400" b="0" i="1" dirty="0"/>
              <a:t>(continued)</a:t>
            </a:r>
          </a:p>
          <a:p>
            <a:endParaRPr lang="en-US" dirty="0"/>
          </a:p>
        </p:txBody>
      </p:sp>
    </p:spTree>
    <p:extLst>
      <p:ext uri="{BB962C8B-B14F-4D97-AF65-F5344CB8AC3E}">
        <p14:creationId xmlns:p14="http://schemas.microsoft.com/office/powerpoint/2010/main" val="36899547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81A0E-23B6-1141-8455-3792A691BA63}"/>
              </a:ext>
            </a:extLst>
          </p:cNvPr>
          <p:cNvSpPr>
            <a:spLocks noGrp="1"/>
          </p:cNvSpPr>
          <p:nvPr>
            <p:ph type="title"/>
          </p:nvPr>
        </p:nvSpPr>
        <p:spPr>
          <a:xfrm>
            <a:off x="568377" y="403435"/>
            <a:ext cx="10515600" cy="409790"/>
          </a:xfrm>
        </p:spPr>
        <p:txBody>
          <a:bodyPr/>
          <a:lstStyle/>
          <a:p>
            <a:r>
              <a:rPr lang="en-GB" dirty="0"/>
              <a:t>Dietary Ergogenic Aids That Could Be Effective For Boosting Training Adaptations </a:t>
            </a:r>
            <a:r>
              <a:rPr lang="en-GB" sz="2400" i="1" dirty="0"/>
              <a:t>(continued)</a:t>
            </a:r>
            <a:endParaRPr lang="en-US" sz="2400" i="1" dirty="0"/>
          </a:p>
        </p:txBody>
      </p:sp>
      <p:sp>
        <p:nvSpPr>
          <p:cNvPr id="3" name="Content Placeholder 2">
            <a:extLst>
              <a:ext uri="{FF2B5EF4-FFF2-40B4-BE49-F238E27FC236}">
                <a16:creationId xmlns:a16="http://schemas.microsoft.com/office/drawing/2014/main" id="{7C6179C2-45A7-A79B-5D76-B611ECD1FBB3}"/>
              </a:ext>
            </a:extLst>
          </p:cNvPr>
          <p:cNvSpPr>
            <a:spLocks noGrp="1"/>
          </p:cNvSpPr>
          <p:nvPr>
            <p:ph idx="1"/>
          </p:nvPr>
        </p:nvSpPr>
        <p:spPr>
          <a:xfrm>
            <a:off x="673308" y="2511080"/>
            <a:ext cx="10515600" cy="4168338"/>
          </a:xfrm>
        </p:spPr>
        <p:txBody>
          <a:bodyPr/>
          <a:lstStyle/>
          <a:p>
            <a:r>
              <a:rPr lang="en-GB" sz="2800" dirty="0"/>
              <a:t>Dietary nitrate (usually administered as concentrated beetroot juice) could augment endurance performance by elevating levels of nitrite and nitric oxide, resulting in improved oxygen efficiency.</a:t>
            </a:r>
          </a:p>
          <a:p>
            <a:r>
              <a:rPr lang="en-GB" sz="2800" dirty="0"/>
              <a:t>Sodium bicarbonate and β-alanine acting as pH buffers could delay the effects of muscle acidosis on fatigue during high-intensity exercise and may affect key signaling molecules that are affected by muscle pH.</a:t>
            </a:r>
          </a:p>
          <a:p>
            <a:endParaRPr lang="en-US" dirty="0"/>
          </a:p>
        </p:txBody>
      </p:sp>
    </p:spTree>
    <p:extLst>
      <p:ext uri="{BB962C8B-B14F-4D97-AF65-F5344CB8AC3E}">
        <p14:creationId xmlns:p14="http://schemas.microsoft.com/office/powerpoint/2010/main" val="221699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Antioxidants Blunt Training Adaptations</a:t>
            </a:r>
            <a:endParaRPr lang="en-GB" sz="2400" i="1" dirty="0"/>
          </a:p>
        </p:txBody>
      </p:sp>
      <p:sp>
        <p:nvSpPr>
          <p:cNvPr id="3" name="Content Placeholder 2"/>
          <p:cNvSpPr>
            <a:spLocks noGrp="1"/>
          </p:cNvSpPr>
          <p:nvPr>
            <p:ph idx="1"/>
          </p:nvPr>
        </p:nvSpPr>
        <p:spPr>
          <a:xfrm>
            <a:off x="646111" y="2236944"/>
            <a:ext cx="10515600" cy="4168338"/>
          </a:xfrm>
        </p:spPr>
        <p:txBody>
          <a:bodyPr/>
          <a:lstStyle/>
          <a:p>
            <a:r>
              <a:rPr lang="en-GB" sz="2400" dirty="0"/>
              <a:t>Free radicals generated during exercise act as signals for training adaptation.</a:t>
            </a:r>
          </a:p>
          <a:p>
            <a:r>
              <a:rPr lang="en-GB" sz="2400" dirty="0"/>
              <a:t>Antioxidant supplementation may decrease training efficiency by preventing some cellular adaptations to exercise that are activated by free radicals.</a:t>
            </a:r>
          </a:p>
          <a:p>
            <a:r>
              <a:rPr lang="en-US" sz="2400" dirty="0"/>
              <a:t>Considerable evidence now indicates that aerobic contractile activity is associated with an increase in reactive oxygen species production (e.g., hydrogen peroxide [H</a:t>
            </a:r>
            <a:r>
              <a:rPr lang="en-US" sz="2400" baseline="-25000" dirty="0"/>
              <a:t>2</a:t>
            </a:r>
            <a:r>
              <a:rPr lang="en-US" sz="2400" dirty="0"/>
              <a:t>O</a:t>
            </a:r>
            <a:r>
              <a:rPr lang="en-US" sz="2400" baseline="-25000" dirty="0"/>
              <a:t>2</a:t>
            </a:r>
            <a:r>
              <a:rPr lang="en-US" sz="2400" dirty="0"/>
              <a:t>] and superoxide [·O</a:t>
            </a:r>
            <a:r>
              <a:rPr lang="en-US" sz="2400" baseline="-25000" dirty="0"/>
              <a:t>2</a:t>
            </a:r>
            <a:r>
              <a:rPr lang="en-US" sz="2400" baseline="30000" dirty="0"/>
              <a:t>–</a:t>
            </a:r>
            <a:r>
              <a:rPr lang="en-US" sz="2400" dirty="0"/>
              <a:t>] and hydroxyl radicals [·OH]) in skeletal muscle.</a:t>
            </a:r>
          </a:p>
          <a:p>
            <a:pPr marL="0" indent="0" algn="r">
              <a:buNone/>
            </a:pPr>
            <a:r>
              <a:rPr lang="en-US" dirty="0"/>
              <a:t>	  </a:t>
            </a:r>
            <a:r>
              <a:rPr lang="en-US" sz="1400" b="0" i="1" dirty="0">
                <a:latin typeface="Arial" panose="020B0604020202020204" pitchFamily="34" charset="0"/>
                <a:cs typeface="Arial" panose="020B0604020202020204" pitchFamily="34" charset="0"/>
              </a:rPr>
              <a:t>(continued)</a:t>
            </a:r>
            <a:endParaRPr lang="en-GB" sz="1400" b="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997528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Antioxidants Blunt Training Adaptations </a:t>
            </a:r>
            <a:r>
              <a:rPr lang="en-GB" sz="2400" i="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a:xfrm>
            <a:off x="646111" y="2236944"/>
            <a:ext cx="10515600" cy="4168338"/>
          </a:xfrm>
        </p:spPr>
        <p:txBody>
          <a:bodyPr>
            <a:normAutofit lnSpcReduction="10000"/>
          </a:bodyPr>
          <a:lstStyle/>
          <a:p>
            <a:r>
              <a:rPr lang="en-US" sz="2400" dirty="0"/>
              <a:t>ROS are involved in modulating cell signaling pathways and controlling several (redox-sensitive) transcription factors involved in endurance training adaptations.</a:t>
            </a:r>
          </a:p>
          <a:p>
            <a:r>
              <a:rPr lang="en-US" sz="2400" dirty="0"/>
              <a:t>More than 20 published studies have reported that antioxidant supplementation interferes with exercise training–induced adaptations. </a:t>
            </a:r>
          </a:p>
          <a:p>
            <a:r>
              <a:rPr lang="en-US" sz="2400" dirty="0"/>
              <a:t>High antioxidant doses reduce training-induced increases in mitochondrial biogenesis, </a:t>
            </a:r>
            <a:r>
              <a:rPr lang="en-US" sz="2400" dirty="0" err="1"/>
              <a:t>GLUT4</a:t>
            </a:r>
            <a:r>
              <a:rPr lang="en-US" sz="2400" dirty="0"/>
              <a:t> expression, and antioxidant enzyme expression and interfere with ROS-mediated  processes (vasodilation and insulin signaling).</a:t>
            </a:r>
          </a:p>
          <a:p>
            <a:pPr marL="0" indent="0" algn="r">
              <a:buNone/>
            </a:pPr>
            <a:r>
              <a:rPr lang="en-US" sz="1400" b="0" i="1" dirty="0"/>
              <a:t>(continued)</a:t>
            </a:r>
          </a:p>
        </p:txBody>
      </p:sp>
    </p:spTree>
    <p:extLst>
      <p:ext uri="{BB962C8B-B14F-4D97-AF65-F5344CB8AC3E}">
        <p14:creationId xmlns:p14="http://schemas.microsoft.com/office/powerpoint/2010/main" val="23393823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Antioxidants Blunt Training Adaptations </a:t>
            </a:r>
            <a:r>
              <a:rPr lang="en-GB" sz="2400" i="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a:xfrm>
            <a:off x="646111" y="2236944"/>
            <a:ext cx="10515600" cy="4168338"/>
          </a:xfrm>
        </p:spPr>
        <p:txBody>
          <a:bodyPr>
            <a:normAutofit/>
          </a:bodyPr>
          <a:lstStyle/>
          <a:p>
            <a:r>
              <a:rPr lang="en-US" sz="2400" dirty="0"/>
              <a:t>Athletes are advised to avoid the use of high-dose antioxidant supplements if adaptation is the desired goal.</a:t>
            </a:r>
          </a:p>
          <a:p>
            <a:r>
              <a:rPr lang="en-US" sz="2400" dirty="0"/>
              <a:t>In other situations, such as during a competitive season, when other goals such as recovery are more important, antioxidant supplementation can be considered.</a:t>
            </a:r>
            <a:endParaRPr lang="en-GB" sz="2400" i="1" dirty="0"/>
          </a:p>
        </p:txBody>
      </p:sp>
    </p:spTree>
    <p:extLst>
      <p:ext uri="{BB962C8B-B14F-4D97-AF65-F5344CB8AC3E}">
        <p14:creationId xmlns:p14="http://schemas.microsoft.com/office/powerpoint/2010/main" val="41508632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2DB6-77EA-D651-C0DF-A93D9DDD6630}"/>
              </a:ext>
            </a:extLst>
          </p:cNvPr>
          <p:cNvSpPr>
            <a:spLocks noGrp="1"/>
          </p:cNvSpPr>
          <p:nvPr>
            <p:ph type="title"/>
          </p:nvPr>
        </p:nvSpPr>
        <p:spPr>
          <a:xfrm>
            <a:off x="448456" y="208427"/>
            <a:ext cx="4191000" cy="409790"/>
          </a:xfrm>
        </p:spPr>
        <p:txBody>
          <a:bodyPr/>
          <a:lstStyle/>
          <a:p>
            <a:r>
              <a:rPr lang="en-GB" dirty="0"/>
              <a:t>Infographic 12.1</a:t>
            </a:r>
          </a:p>
        </p:txBody>
      </p:sp>
      <p:pic>
        <p:nvPicPr>
          <p:cNvPr id="5" name="Content Placeholder 4" descr="A person running with a few supplements&#10;&#10;Description automatically generated with medium confidence">
            <a:extLst>
              <a:ext uri="{FF2B5EF4-FFF2-40B4-BE49-F238E27FC236}">
                <a16:creationId xmlns:a16="http://schemas.microsoft.com/office/drawing/2014/main" id="{B201C8F9-94FD-27BF-BFDD-2BB63230F23B}"/>
              </a:ext>
            </a:extLst>
          </p:cNvPr>
          <p:cNvPicPr>
            <a:picLocks noGrp="1" noChangeAspect="1"/>
          </p:cNvPicPr>
          <p:nvPr>
            <p:ph idx="1"/>
          </p:nvPr>
        </p:nvPicPr>
        <p:blipFill>
          <a:blip r:embed="rId3"/>
          <a:stretch>
            <a:fillRect/>
          </a:stretch>
        </p:blipFill>
        <p:spPr>
          <a:xfrm>
            <a:off x="1783831" y="942187"/>
            <a:ext cx="9399760" cy="5707386"/>
          </a:xfrm>
        </p:spPr>
      </p:pic>
    </p:spTree>
    <p:extLst>
      <p:ext uri="{BB962C8B-B14F-4D97-AF65-F5344CB8AC3E}">
        <p14:creationId xmlns:p14="http://schemas.microsoft.com/office/powerpoint/2010/main" val="41269437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Overreaching and the Overtraining Syndrome</a:t>
            </a:r>
          </a:p>
        </p:txBody>
      </p:sp>
      <p:sp>
        <p:nvSpPr>
          <p:cNvPr id="3" name="Content Placeholder 2"/>
          <p:cNvSpPr>
            <a:spLocks noGrp="1"/>
          </p:cNvSpPr>
          <p:nvPr>
            <p:ph idx="1"/>
          </p:nvPr>
        </p:nvSpPr>
        <p:spPr>
          <a:xfrm>
            <a:off x="646111" y="2015771"/>
            <a:ext cx="10515600" cy="4168338"/>
          </a:xfrm>
        </p:spPr>
        <p:txBody>
          <a:bodyPr/>
          <a:lstStyle/>
          <a:p>
            <a:r>
              <a:rPr lang="en-US" sz="2400" b="1" dirty="0"/>
              <a:t>Overreaching </a:t>
            </a:r>
            <a:r>
              <a:rPr lang="en-US" sz="2400" dirty="0"/>
              <a:t>is an accumulation of training or nontraining stress resulting in a </a:t>
            </a:r>
            <a:r>
              <a:rPr lang="en-US" sz="2400" b="1" dirty="0"/>
              <a:t>short-term decrement </a:t>
            </a:r>
            <a:r>
              <a:rPr lang="en-US" sz="2400" dirty="0"/>
              <a:t>in performance capacity with or without related physiological and psychological signs and symptoms of overtraining. Restoration of performance capacity takes </a:t>
            </a:r>
            <a:r>
              <a:rPr lang="en-US" sz="2400" b="1" dirty="0"/>
              <a:t>days to weeks</a:t>
            </a:r>
            <a:r>
              <a:rPr lang="en-US" sz="2400" dirty="0"/>
              <a:t>.</a:t>
            </a:r>
            <a:endParaRPr lang="en-GB" sz="2400" dirty="0"/>
          </a:p>
          <a:p>
            <a:r>
              <a:rPr lang="en-US" sz="2400" b="1" dirty="0"/>
              <a:t>Overtraining syndrome </a:t>
            </a:r>
            <a:r>
              <a:rPr lang="en-US" sz="2400" dirty="0"/>
              <a:t>is an accumulation of training or nontraining stress resulting in </a:t>
            </a:r>
            <a:r>
              <a:rPr lang="en-US" sz="2400" b="1" dirty="0"/>
              <a:t>a long-term decrement </a:t>
            </a:r>
            <a:r>
              <a:rPr lang="en-US" sz="2400" dirty="0"/>
              <a:t>in performance capacity with or without related physiological and psychological signs and symptoms of overtraining. Restoration of performance capacity </a:t>
            </a:r>
            <a:r>
              <a:rPr lang="en-US" sz="2400" b="1" dirty="0"/>
              <a:t>may take months</a:t>
            </a:r>
            <a:r>
              <a:rPr lang="en-US" sz="2400" dirty="0"/>
              <a:t>.</a:t>
            </a:r>
            <a:endParaRPr lang="en-GB" sz="2400" dirty="0"/>
          </a:p>
          <a:p>
            <a:endParaRPr lang="en-GB" dirty="0"/>
          </a:p>
        </p:txBody>
      </p:sp>
    </p:spTree>
    <p:extLst>
      <p:ext uri="{BB962C8B-B14F-4D97-AF65-F5344CB8AC3E}">
        <p14:creationId xmlns:p14="http://schemas.microsoft.com/office/powerpoint/2010/main" val="10901415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Symptoms of Overreaching and Overtraining</a:t>
            </a:r>
          </a:p>
        </p:txBody>
      </p:sp>
      <p:sp>
        <p:nvSpPr>
          <p:cNvPr id="3" name="Content Placeholder 2"/>
          <p:cNvSpPr>
            <a:spLocks noGrp="1"/>
          </p:cNvSpPr>
          <p:nvPr>
            <p:ph idx="1"/>
          </p:nvPr>
        </p:nvSpPr>
        <p:spPr>
          <a:xfrm>
            <a:off x="838200" y="2236944"/>
            <a:ext cx="10515600" cy="4168338"/>
          </a:xfrm>
        </p:spPr>
        <p:txBody>
          <a:bodyPr>
            <a:normAutofit lnSpcReduction="10000"/>
          </a:bodyPr>
          <a:lstStyle/>
          <a:p>
            <a:pPr lvl="0"/>
            <a:r>
              <a:rPr lang="en-US" sz="2400" dirty="0"/>
              <a:t>Feeling of being washed-out, tired, drained of energy</a:t>
            </a:r>
            <a:endParaRPr lang="en-GB" sz="2400" dirty="0"/>
          </a:p>
          <a:p>
            <a:pPr lvl="0"/>
            <a:r>
              <a:rPr lang="en-US" sz="2400" dirty="0"/>
              <a:t>Mild leg soreness, general aches and pains</a:t>
            </a:r>
            <a:endParaRPr lang="en-GB" sz="2400" dirty="0"/>
          </a:p>
          <a:p>
            <a:pPr lvl="0"/>
            <a:r>
              <a:rPr lang="en-US" sz="2400" dirty="0"/>
              <a:t>Pain in muscles and joints</a:t>
            </a:r>
            <a:endParaRPr lang="en-GB" sz="2400" dirty="0"/>
          </a:p>
          <a:p>
            <a:pPr lvl="0"/>
            <a:r>
              <a:rPr lang="en-US" sz="2400" dirty="0"/>
              <a:t>Sleeping problems, insomnia</a:t>
            </a:r>
            <a:endParaRPr lang="en-GB" sz="2400" dirty="0"/>
          </a:p>
          <a:p>
            <a:pPr lvl="0"/>
            <a:r>
              <a:rPr lang="en-US" sz="2400" dirty="0"/>
              <a:t>Headaches; moodiness and irritability</a:t>
            </a:r>
            <a:endParaRPr lang="en-GB" sz="2400" dirty="0"/>
          </a:p>
          <a:p>
            <a:pPr lvl="0"/>
            <a:r>
              <a:rPr lang="en-US" sz="2400" dirty="0"/>
              <a:t>Decreased immunity (increased number of colds)</a:t>
            </a:r>
            <a:endParaRPr lang="en-GB" sz="2400" dirty="0"/>
          </a:p>
          <a:p>
            <a:pPr lvl="0"/>
            <a:r>
              <a:rPr lang="en-US" sz="2400" dirty="0"/>
              <a:t>Decrease in training capacity or intensity, inability to complete training sessions</a:t>
            </a:r>
            <a:endParaRPr lang="en-GB" sz="2400" dirty="0"/>
          </a:p>
          <a:p>
            <a:pPr marL="0" lvl="0" indent="0" algn="r">
              <a:buNone/>
            </a:pPr>
            <a:r>
              <a:rPr lang="en-US" dirty="0"/>
              <a:t>						  </a:t>
            </a:r>
            <a:r>
              <a:rPr lang="en-US" sz="1400" b="0" i="1" dirty="0">
                <a:latin typeface="Arial" panose="020B0604020202020204" pitchFamily="34" charset="0"/>
                <a:cs typeface="Arial" panose="020B0604020202020204" pitchFamily="34" charset="0"/>
              </a:rPr>
              <a:t>(continued)</a:t>
            </a:r>
            <a:endParaRPr lang="en-GB" sz="1400" b="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89417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Symptoms of Overreaching and Overtraining </a:t>
            </a:r>
            <a:r>
              <a:rPr lang="en-GB" sz="2400" i="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a:xfrm>
            <a:off x="838200" y="1996210"/>
            <a:ext cx="10515600" cy="4168338"/>
          </a:xfrm>
        </p:spPr>
        <p:txBody>
          <a:bodyPr>
            <a:normAutofit/>
          </a:bodyPr>
          <a:lstStyle/>
          <a:p>
            <a:pPr lvl="0"/>
            <a:r>
              <a:rPr lang="en-US" sz="2400" dirty="0"/>
              <a:t>Depression</a:t>
            </a:r>
            <a:endParaRPr lang="en-GB" sz="2400" dirty="0"/>
          </a:p>
          <a:p>
            <a:pPr lvl="0"/>
            <a:r>
              <a:rPr lang="en-US" sz="2400" dirty="0"/>
              <a:t>Loss of enthusiasm for the sport</a:t>
            </a:r>
            <a:endParaRPr lang="en-GB" sz="2400" dirty="0"/>
          </a:p>
          <a:p>
            <a:pPr lvl="0"/>
            <a:r>
              <a:rPr lang="en-US" sz="2400" dirty="0"/>
              <a:t>Decreased appetite, eating problems</a:t>
            </a:r>
            <a:endParaRPr lang="en-GB" sz="2400" dirty="0"/>
          </a:p>
          <a:p>
            <a:pPr lvl="0"/>
            <a:r>
              <a:rPr lang="en-US" sz="2400" dirty="0"/>
              <a:t>Increased incidence of injuries</a:t>
            </a:r>
            <a:endParaRPr lang="en-GB" sz="2400" dirty="0"/>
          </a:p>
          <a:p>
            <a:pPr lvl="0"/>
            <a:r>
              <a:rPr lang="en-US" sz="2400" dirty="0"/>
              <a:t>Reduced maximal lactate</a:t>
            </a:r>
            <a:endParaRPr lang="en-GB" sz="2400" dirty="0"/>
          </a:p>
          <a:p>
            <a:pPr lvl="0"/>
            <a:r>
              <a:rPr lang="en-US" sz="2400" dirty="0"/>
              <a:t>Reduced maximal heart rate</a:t>
            </a:r>
            <a:endParaRPr lang="en-GB" sz="2400" dirty="0"/>
          </a:p>
          <a:p>
            <a:pPr lvl="0"/>
            <a:r>
              <a:rPr lang="en-US" sz="2400" dirty="0"/>
              <a:t>Elevated resting heart rate, elevated sleeping heart rate</a:t>
            </a:r>
            <a:endParaRPr lang="en-GB" sz="2400" dirty="0"/>
          </a:p>
          <a:p>
            <a:pPr lvl="0"/>
            <a:r>
              <a:rPr lang="en-US" sz="2400" dirty="0"/>
              <a:t>No increase in cortisol in response to a bout of exercise</a:t>
            </a:r>
            <a:endParaRPr lang="en-GB" sz="2400" i="1" dirty="0"/>
          </a:p>
        </p:txBody>
      </p:sp>
    </p:spTree>
    <p:extLst>
      <p:ext uri="{BB962C8B-B14F-4D97-AF65-F5344CB8AC3E}">
        <p14:creationId xmlns:p14="http://schemas.microsoft.com/office/powerpoint/2010/main" val="12114846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Nutrition and Prevention of Overtraining</a:t>
            </a:r>
          </a:p>
        </p:txBody>
      </p:sp>
      <p:sp>
        <p:nvSpPr>
          <p:cNvPr id="3" name="Content Placeholder 2"/>
          <p:cNvSpPr>
            <a:spLocks noGrp="1"/>
          </p:cNvSpPr>
          <p:nvPr>
            <p:ph idx="1"/>
          </p:nvPr>
        </p:nvSpPr>
        <p:spPr>
          <a:xfrm>
            <a:off x="838200" y="1986156"/>
            <a:ext cx="10515600" cy="4168338"/>
          </a:xfrm>
        </p:spPr>
        <p:txBody>
          <a:bodyPr>
            <a:normAutofit/>
          </a:bodyPr>
          <a:lstStyle/>
          <a:p>
            <a:r>
              <a:rPr lang="en-US" sz="2400" b="1" dirty="0"/>
              <a:t>High carbohydrate intake </a:t>
            </a:r>
            <a:r>
              <a:rPr lang="en-US" sz="2400" dirty="0"/>
              <a:t>during periods of intensified training can delay or reduce the magnitude of overreaching symptoms, such as decreased performance, reduced endocrine responsiveness to exercise, and disturbed mood state.</a:t>
            </a:r>
          </a:p>
          <a:p>
            <a:r>
              <a:rPr lang="en-GB" sz="2400" dirty="0"/>
              <a:t>A high-carbohydrate diet cannot prevent overreaching.</a:t>
            </a:r>
          </a:p>
          <a:p>
            <a:r>
              <a:rPr lang="en-US" sz="2400" dirty="0"/>
              <a:t>The importance of high carbohydrate intake to maximize glycogen stores for optimal performance in competitive endurance events is well established, so </a:t>
            </a:r>
            <a:r>
              <a:rPr lang="en-US" sz="2400" b="1" dirty="0"/>
              <a:t>there is no question that athletes should “compete high.” </a:t>
            </a:r>
          </a:p>
        </p:txBody>
      </p:sp>
    </p:spTree>
    <p:extLst>
      <p:ext uri="{BB962C8B-B14F-4D97-AF65-F5344CB8AC3E}">
        <p14:creationId xmlns:p14="http://schemas.microsoft.com/office/powerpoint/2010/main" val="6265920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Nutrition and Sleep</a:t>
            </a:r>
          </a:p>
        </p:txBody>
      </p:sp>
      <p:sp>
        <p:nvSpPr>
          <p:cNvPr id="3" name="Content Placeholder 2"/>
          <p:cNvSpPr>
            <a:spLocks noGrp="1"/>
          </p:cNvSpPr>
          <p:nvPr>
            <p:ph idx="1"/>
          </p:nvPr>
        </p:nvSpPr>
        <p:spPr/>
        <p:txBody>
          <a:bodyPr/>
          <a:lstStyle/>
          <a:p>
            <a:r>
              <a:rPr lang="en-US" sz="2400" dirty="0"/>
              <a:t>Sleep quantity and quality are important for athletes because sleep has physiological and cognitive functions that may be especially important for physical and mental performance.</a:t>
            </a:r>
          </a:p>
          <a:p>
            <a:r>
              <a:rPr lang="en-US" sz="2400" dirty="0"/>
              <a:t>Poor sleep quality is associated with tiredness, irritability, impaired performance, and impaired immunity to colds.</a:t>
            </a:r>
          </a:p>
          <a:p>
            <a:r>
              <a:rPr lang="en-US" sz="2400" dirty="0"/>
              <a:t>Athletes often experience reduced quality or quantity of sleep during periods of intensified training. </a:t>
            </a:r>
          </a:p>
          <a:p>
            <a:r>
              <a:rPr lang="en-GB" sz="2400" dirty="0"/>
              <a:t>Modest improvements in sleep quality can be achieved with appropriate nutritional interventions. </a:t>
            </a:r>
          </a:p>
          <a:p>
            <a:endParaRPr lang="en-GB" dirty="0"/>
          </a:p>
        </p:txBody>
      </p:sp>
    </p:spTree>
    <p:extLst>
      <p:ext uri="{BB962C8B-B14F-4D97-AF65-F5344CB8AC3E}">
        <p14:creationId xmlns:p14="http://schemas.microsoft.com/office/powerpoint/2010/main" val="13474099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1B3AB-AB69-4C6D-B7D2-A7D1A5D6C366}"/>
              </a:ext>
            </a:extLst>
          </p:cNvPr>
          <p:cNvSpPr>
            <a:spLocks noGrp="1"/>
          </p:cNvSpPr>
          <p:nvPr>
            <p:ph type="title"/>
          </p:nvPr>
        </p:nvSpPr>
        <p:spPr/>
        <p:txBody>
          <a:bodyPr/>
          <a:lstStyle/>
          <a:p>
            <a:r>
              <a:rPr lang="en-GB" dirty="0"/>
              <a:t>Figure 12.9</a:t>
            </a:r>
          </a:p>
        </p:txBody>
      </p:sp>
      <p:pic>
        <p:nvPicPr>
          <p:cNvPr id="5" name="Content Placeholder 4" descr="A diagram of different types of bedding&#10;&#10;Description automatically generated">
            <a:extLst>
              <a:ext uri="{FF2B5EF4-FFF2-40B4-BE49-F238E27FC236}">
                <a16:creationId xmlns:a16="http://schemas.microsoft.com/office/drawing/2014/main" id="{8881689C-3226-FBD5-67A2-8F513D81407E}"/>
              </a:ext>
            </a:extLst>
          </p:cNvPr>
          <p:cNvPicPr>
            <a:picLocks noGrp="1" noChangeAspect="1"/>
          </p:cNvPicPr>
          <p:nvPr>
            <p:ph idx="1"/>
          </p:nvPr>
        </p:nvPicPr>
        <p:blipFill>
          <a:blip r:embed="rId3"/>
          <a:stretch>
            <a:fillRect/>
          </a:stretch>
        </p:blipFill>
        <p:spPr>
          <a:xfrm>
            <a:off x="1072892" y="1222427"/>
            <a:ext cx="8977942" cy="5475678"/>
          </a:xfrm>
        </p:spPr>
      </p:pic>
    </p:spTree>
    <p:extLst>
      <p:ext uri="{BB962C8B-B14F-4D97-AF65-F5344CB8AC3E}">
        <p14:creationId xmlns:p14="http://schemas.microsoft.com/office/powerpoint/2010/main" val="24244112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Nutritional Strategies to Improve</a:t>
            </a:r>
            <a:br>
              <a:rPr lang="en-GB" dirty="0"/>
            </a:br>
            <a:r>
              <a:rPr lang="en-GB" dirty="0"/>
              <a:t>Sleep Quality</a:t>
            </a:r>
          </a:p>
        </p:txBody>
      </p:sp>
      <p:sp>
        <p:nvSpPr>
          <p:cNvPr id="3" name="Content Placeholder 2"/>
          <p:cNvSpPr>
            <a:spLocks noGrp="1"/>
          </p:cNvSpPr>
          <p:nvPr>
            <p:ph idx="1"/>
          </p:nvPr>
        </p:nvSpPr>
        <p:spPr/>
        <p:txBody>
          <a:bodyPr>
            <a:normAutofit fontScale="92500"/>
          </a:bodyPr>
          <a:lstStyle/>
          <a:p>
            <a:pPr lvl="0"/>
            <a:r>
              <a:rPr lang="en-US" sz="2400" dirty="0"/>
              <a:t>High glycemic index foods, such as white rice, pasta, bread, and potatoes, may promote sleep; however, they should be consumed more than 1 hour before bedtime.</a:t>
            </a:r>
            <a:endParaRPr lang="en-GB" sz="2400" dirty="0"/>
          </a:p>
          <a:p>
            <a:pPr lvl="0"/>
            <a:r>
              <a:rPr lang="en-US" sz="2400" dirty="0"/>
              <a:t>Diets high in carbohydrate may result in shorter sleep latencies (i.e., less time taken to fall asleep).</a:t>
            </a:r>
            <a:endParaRPr lang="en-GB" sz="2400" dirty="0"/>
          </a:p>
          <a:p>
            <a:pPr lvl="0"/>
            <a:r>
              <a:rPr lang="en-US" sz="2400" dirty="0"/>
              <a:t>Diets high in protein may result in improved sleep quality.</a:t>
            </a:r>
            <a:endParaRPr lang="en-GB" sz="2400" dirty="0"/>
          </a:p>
          <a:p>
            <a:pPr lvl="0"/>
            <a:r>
              <a:rPr lang="en-US" sz="2400" dirty="0"/>
              <a:t>Diets high in fat may negatively influence total sleep time.</a:t>
            </a:r>
            <a:endParaRPr lang="en-GB" sz="2400" dirty="0"/>
          </a:p>
          <a:p>
            <a:pPr lvl="0"/>
            <a:r>
              <a:rPr lang="en-US" sz="2400" dirty="0"/>
              <a:t>When total caloric intake is decreased, sleep quality may be disturbed. 	</a:t>
            </a:r>
            <a:r>
              <a:rPr lang="en-US" dirty="0"/>
              <a:t>							  </a:t>
            </a:r>
          </a:p>
          <a:p>
            <a:pPr marL="0" lvl="0" indent="0" algn="r">
              <a:buNone/>
            </a:pPr>
            <a:r>
              <a:rPr lang="en-US" sz="1400" b="0" i="1" dirty="0">
                <a:latin typeface="Arial" panose="020B0604020202020204" pitchFamily="34" charset="0"/>
                <a:cs typeface="Arial" panose="020B0604020202020204" pitchFamily="34" charset="0"/>
              </a:rPr>
              <a:t>(continued)</a:t>
            </a:r>
            <a:endParaRPr lang="en-GB" sz="1400" b="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10625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Nutritional Strategies to Improve</a:t>
            </a:r>
            <a:br>
              <a:rPr lang="en-GB" dirty="0"/>
            </a:br>
            <a:r>
              <a:rPr lang="en-GB" dirty="0"/>
              <a:t>Sleep Quality </a:t>
            </a:r>
            <a:r>
              <a:rPr lang="en-GB" sz="2400" i="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p:txBody>
          <a:bodyPr>
            <a:normAutofit/>
          </a:bodyPr>
          <a:lstStyle/>
          <a:p>
            <a:pPr lvl="0"/>
            <a:r>
              <a:rPr lang="en-US" sz="2400" dirty="0"/>
              <a:t>Small doses of tryptophan (1 g) may improve both sleep latency and sleep quality. This can be achieved by consuming a supplement or approximately 300 g of turkey.</a:t>
            </a:r>
            <a:endParaRPr lang="en-GB" sz="2400" dirty="0"/>
          </a:p>
          <a:p>
            <a:pPr lvl="0"/>
            <a:r>
              <a:rPr lang="en-US" sz="2400" dirty="0"/>
              <a:t>The hormone melatonin and foods that have a high melatonin concentration (e.g., tart cherries) may decrease sleep onset time.</a:t>
            </a:r>
            <a:endParaRPr lang="en-GB" sz="2400" dirty="0"/>
          </a:p>
          <a:p>
            <a:pPr lvl="0"/>
            <a:r>
              <a:rPr lang="en-US" sz="2400" dirty="0"/>
              <a:t>Subjective sleep quality may be improved with the ingestion of the herb valerian. </a:t>
            </a:r>
            <a:endParaRPr lang="en-GB" sz="2400" dirty="0"/>
          </a:p>
        </p:txBody>
      </p:sp>
    </p:spTree>
    <p:extLst>
      <p:ext uri="{BB962C8B-B14F-4D97-AF65-F5344CB8AC3E}">
        <p14:creationId xmlns:p14="http://schemas.microsoft.com/office/powerpoint/2010/main" val="15209716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48743-E4A6-D46C-3B01-3A6BF11F83FC}"/>
              </a:ext>
            </a:extLst>
          </p:cNvPr>
          <p:cNvSpPr>
            <a:spLocks noGrp="1"/>
          </p:cNvSpPr>
          <p:nvPr>
            <p:ph type="title"/>
          </p:nvPr>
        </p:nvSpPr>
        <p:spPr>
          <a:xfrm>
            <a:off x="253583" y="265353"/>
            <a:ext cx="3897923" cy="409790"/>
          </a:xfrm>
        </p:spPr>
        <p:txBody>
          <a:bodyPr/>
          <a:lstStyle/>
          <a:p>
            <a:r>
              <a:rPr lang="en-GB" dirty="0"/>
              <a:t>Infographic 12.2</a:t>
            </a:r>
          </a:p>
        </p:txBody>
      </p:sp>
      <p:pic>
        <p:nvPicPr>
          <p:cNvPr id="5" name="Content Placeholder 4" descr="A poster with a clock and a box&#10;&#10;Description automatically generated">
            <a:extLst>
              <a:ext uri="{FF2B5EF4-FFF2-40B4-BE49-F238E27FC236}">
                <a16:creationId xmlns:a16="http://schemas.microsoft.com/office/drawing/2014/main" id="{96B31BCF-8FB3-67D1-F14D-0B2A693DCB1B}"/>
              </a:ext>
            </a:extLst>
          </p:cNvPr>
          <p:cNvPicPr>
            <a:picLocks noGrp="1" noChangeAspect="1"/>
          </p:cNvPicPr>
          <p:nvPr>
            <p:ph idx="1"/>
          </p:nvPr>
        </p:nvPicPr>
        <p:blipFill>
          <a:blip r:embed="rId3"/>
          <a:stretch>
            <a:fillRect/>
          </a:stretch>
        </p:blipFill>
        <p:spPr>
          <a:xfrm>
            <a:off x="3783670" y="470248"/>
            <a:ext cx="6994257" cy="5917504"/>
          </a:xfrm>
        </p:spPr>
      </p:pic>
    </p:spTree>
    <p:extLst>
      <p:ext uri="{BB962C8B-B14F-4D97-AF65-F5344CB8AC3E}">
        <p14:creationId xmlns:p14="http://schemas.microsoft.com/office/powerpoint/2010/main" val="9348190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Nutrition and Rehabilitation From Injury</a:t>
            </a:r>
          </a:p>
        </p:txBody>
      </p:sp>
      <p:sp>
        <p:nvSpPr>
          <p:cNvPr id="3" name="Content Placeholder 2"/>
          <p:cNvSpPr>
            <a:spLocks noGrp="1"/>
          </p:cNvSpPr>
          <p:nvPr>
            <p:ph idx="1"/>
          </p:nvPr>
        </p:nvSpPr>
        <p:spPr>
          <a:xfrm>
            <a:off x="838200" y="2057268"/>
            <a:ext cx="10515600" cy="4168338"/>
          </a:xfrm>
        </p:spPr>
        <p:txBody>
          <a:bodyPr>
            <a:normAutofit lnSpcReduction="10000"/>
          </a:bodyPr>
          <a:lstStyle/>
          <a:p>
            <a:r>
              <a:rPr lang="en-GB" sz="2400" dirty="0"/>
              <a:t>During rehabilitation and recovery, nutritional needs are very much like those for any athlete who wishes for muscle hypertrophy to increase strength and power. </a:t>
            </a:r>
          </a:p>
          <a:p>
            <a:r>
              <a:rPr lang="en-GB" sz="2400" dirty="0"/>
              <a:t>Maintaining or increasing daily protein intake by focusing on the amount, type, and timing of dietary protein ingestion throughout the day can restrict the loss of muscle mass and strength during recovery from injury.</a:t>
            </a:r>
          </a:p>
          <a:p>
            <a:pPr marL="0" indent="0" algn="r">
              <a:buNone/>
            </a:pPr>
            <a:endParaRPr lang="en-GB" sz="1400" b="0" i="1" dirty="0">
              <a:latin typeface="Arial" panose="020B0604020202020204" pitchFamily="34" charset="0"/>
              <a:cs typeface="Arial" panose="020B0604020202020204" pitchFamily="34" charset="0"/>
            </a:endParaRPr>
          </a:p>
          <a:p>
            <a:pPr marL="0" indent="0" algn="r">
              <a:buNone/>
            </a:pPr>
            <a:endParaRPr lang="en-GB" sz="1400" b="0" i="1" dirty="0">
              <a:latin typeface="Arial" panose="020B0604020202020204" pitchFamily="34" charset="0"/>
              <a:cs typeface="Arial" panose="020B0604020202020204" pitchFamily="34" charset="0"/>
            </a:endParaRPr>
          </a:p>
          <a:p>
            <a:pPr marL="0" indent="0" algn="r">
              <a:buNone/>
            </a:pPr>
            <a:endParaRPr lang="en-GB" sz="1400" b="0" i="1" dirty="0">
              <a:latin typeface="Arial" panose="020B0604020202020204" pitchFamily="34" charset="0"/>
              <a:cs typeface="Arial" panose="020B0604020202020204" pitchFamily="34" charset="0"/>
            </a:endParaRPr>
          </a:p>
          <a:p>
            <a:pPr marL="0" indent="0" algn="r">
              <a:buNone/>
            </a:pPr>
            <a:endParaRPr lang="en-GB" sz="1400" b="0" i="1" dirty="0">
              <a:latin typeface="Arial" panose="020B0604020202020204" pitchFamily="34" charset="0"/>
              <a:cs typeface="Arial" panose="020B0604020202020204" pitchFamily="34" charset="0"/>
            </a:endParaRPr>
          </a:p>
          <a:p>
            <a:pPr marL="0" indent="0" algn="r">
              <a:buNone/>
            </a:pPr>
            <a:r>
              <a:rPr lang="en-GB" sz="1400" b="0" i="1" dirty="0">
                <a:latin typeface="Arial" panose="020B0604020202020204" pitchFamily="34" charset="0"/>
                <a:cs typeface="Arial" panose="020B0604020202020204" pitchFamily="34" charset="0"/>
              </a:rPr>
              <a:t>(continued)</a:t>
            </a:r>
          </a:p>
        </p:txBody>
      </p:sp>
    </p:spTree>
    <p:extLst>
      <p:ext uri="{BB962C8B-B14F-4D97-AF65-F5344CB8AC3E}">
        <p14:creationId xmlns:p14="http://schemas.microsoft.com/office/powerpoint/2010/main" val="34949568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Nutrition and Rehabilitation From Injury </a:t>
            </a:r>
            <a:r>
              <a:rPr lang="en-GB" sz="2400" i="1" dirty="0">
                <a:latin typeface="Arial" panose="020B0604020202020204" pitchFamily="34" charset="0"/>
                <a:cs typeface="Arial" panose="020B0604020202020204" pitchFamily="34" charset="0"/>
              </a:rPr>
              <a:t>(continued)</a:t>
            </a:r>
            <a:br>
              <a:rPr lang="en-GB" sz="2400" i="1" dirty="0">
                <a:latin typeface="Arial" panose="020B0604020202020204" pitchFamily="34" charset="0"/>
                <a:cs typeface="Arial" panose="020B0604020202020204" pitchFamily="34" charset="0"/>
              </a:rPr>
            </a:br>
            <a:endParaRPr lang="en-GB" sz="2400" dirty="0"/>
          </a:p>
        </p:txBody>
      </p:sp>
      <p:sp>
        <p:nvSpPr>
          <p:cNvPr id="3" name="Content Placeholder 2"/>
          <p:cNvSpPr>
            <a:spLocks noGrp="1"/>
          </p:cNvSpPr>
          <p:nvPr>
            <p:ph idx="1"/>
          </p:nvPr>
        </p:nvSpPr>
        <p:spPr>
          <a:xfrm>
            <a:off x="838200" y="2236944"/>
            <a:ext cx="10515600" cy="4168338"/>
          </a:xfrm>
        </p:spPr>
        <p:txBody>
          <a:bodyPr/>
          <a:lstStyle/>
          <a:p>
            <a:r>
              <a:rPr lang="en-GB" sz="2400" dirty="0"/>
              <a:t>Other nutrients can improve skeletal muscle regeneration by targeting key functions of immune cells, muscle cells, or both.</a:t>
            </a:r>
          </a:p>
          <a:p>
            <a:r>
              <a:rPr lang="en-GB" sz="2400" dirty="0"/>
              <a:t>These nutrients include</a:t>
            </a:r>
          </a:p>
          <a:p>
            <a:pPr lvl="1"/>
            <a:r>
              <a:rPr lang="en-GB" sz="2400" dirty="0"/>
              <a:t>amino acids</a:t>
            </a:r>
          </a:p>
          <a:p>
            <a:pPr lvl="1"/>
            <a:r>
              <a:rPr lang="en-GB" sz="2400" dirty="0"/>
              <a:t>n-3 polyunsaturated fatty acids</a:t>
            </a:r>
          </a:p>
          <a:p>
            <a:pPr lvl="1"/>
            <a:r>
              <a:rPr lang="en-GB" sz="2400" dirty="0"/>
              <a:t>polyphenols</a:t>
            </a:r>
          </a:p>
          <a:p>
            <a:pPr lvl="1"/>
            <a:r>
              <a:rPr lang="en-GB" sz="2400" dirty="0"/>
              <a:t>vitamin D</a:t>
            </a:r>
          </a:p>
          <a:p>
            <a:pPr marL="0" indent="0">
              <a:buNone/>
            </a:pPr>
            <a:endParaRPr lang="en-GB" dirty="0"/>
          </a:p>
        </p:txBody>
      </p:sp>
    </p:spTree>
    <p:extLst>
      <p:ext uri="{BB962C8B-B14F-4D97-AF65-F5344CB8AC3E}">
        <p14:creationId xmlns:p14="http://schemas.microsoft.com/office/powerpoint/2010/main" val="116383566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Nutritional Recommendations for Effective Rehabilitation</a:t>
            </a:r>
          </a:p>
        </p:txBody>
      </p:sp>
      <p:sp>
        <p:nvSpPr>
          <p:cNvPr id="3" name="Content Placeholder 2"/>
          <p:cNvSpPr>
            <a:spLocks noGrp="1"/>
          </p:cNvSpPr>
          <p:nvPr>
            <p:ph idx="1"/>
          </p:nvPr>
        </p:nvSpPr>
        <p:spPr>
          <a:xfrm>
            <a:off x="838200" y="1930583"/>
            <a:ext cx="10515600" cy="4168338"/>
          </a:xfrm>
        </p:spPr>
        <p:txBody>
          <a:bodyPr/>
          <a:lstStyle/>
          <a:p>
            <a:pPr lvl="0"/>
            <a:r>
              <a:rPr lang="en-US" sz="2400" dirty="0"/>
              <a:t>Avoid micronutrient deficiencies.</a:t>
            </a:r>
            <a:endParaRPr lang="en-GB" sz="2400" dirty="0"/>
          </a:p>
          <a:p>
            <a:pPr lvl="0"/>
            <a:r>
              <a:rPr lang="en-US" sz="2400" dirty="0"/>
              <a:t>Ingest daily 1,000 to 4,000 IU of supplemental vitamin D</a:t>
            </a:r>
            <a:r>
              <a:rPr lang="en-US" sz="2400" baseline="-25000" dirty="0"/>
              <a:t>3</a:t>
            </a:r>
            <a:r>
              <a:rPr lang="en-US" sz="2400" dirty="0"/>
              <a:t>, and ingest daily 1 to 2 g of omega-3 fatty acid supplements. </a:t>
            </a:r>
            <a:endParaRPr lang="en-GB" sz="2400" dirty="0"/>
          </a:p>
          <a:p>
            <a:pPr lvl="0"/>
            <a:r>
              <a:rPr lang="en-US" sz="2400" dirty="0"/>
              <a:t>Ingest enough dietary energy to maintain energy balance.</a:t>
            </a:r>
            <a:endParaRPr lang="en-GB" sz="2400" dirty="0"/>
          </a:p>
          <a:p>
            <a:pPr lvl="0"/>
            <a:r>
              <a:rPr lang="en-US" sz="2400" dirty="0"/>
              <a:t>During rehabilitation when resistance training is possible, ingest protein in the postexercise period in sufficient doses (~0.4 g/kg b.w./meal) and in up to three other meals distributed throughout the day with the aim of achieving a total daily dietary protein intake of 1.4 to 1.6 g/kg b.w. </a:t>
            </a:r>
          </a:p>
          <a:p>
            <a:pPr marL="0" lvl="0" indent="0" algn="r">
              <a:buNone/>
            </a:pPr>
            <a:r>
              <a:rPr lang="en-US" sz="1400" b="0" i="1" dirty="0">
                <a:latin typeface="Arial" panose="020B0604020202020204" pitchFamily="34" charset="0"/>
                <a:cs typeface="Arial" panose="020B0604020202020204" pitchFamily="34" charset="0"/>
              </a:rPr>
              <a:t>(continued)</a:t>
            </a:r>
            <a:endParaRPr lang="en-GB" sz="1400" b="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697446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Nutritional Recommendations for Effective Rehabilitation </a:t>
            </a:r>
            <a:r>
              <a:rPr lang="en-GB" sz="2400" i="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a:xfrm>
            <a:off x="838200" y="2053246"/>
            <a:ext cx="10515600" cy="4168338"/>
          </a:xfrm>
        </p:spPr>
        <p:txBody>
          <a:bodyPr>
            <a:normAutofit/>
          </a:bodyPr>
          <a:lstStyle/>
          <a:p>
            <a:pPr lvl="0"/>
            <a:r>
              <a:rPr lang="en-US" sz="2400" dirty="0"/>
              <a:t>The protein content of the postexercise meal should be predominantly in the form of rapidly digested proteins with a high leucine content. Such proteins include whey and skim milk. </a:t>
            </a:r>
            <a:endParaRPr lang="en-GB" sz="2400" dirty="0"/>
          </a:p>
          <a:p>
            <a:pPr lvl="0"/>
            <a:r>
              <a:rPr lang="en-US" sz="2400" dirty="0"/>
              <a:t>Other protein consumed during the day should be mostly lean high-quality protein containing all the essential amino acids in approximately equal proportions. This will predominantly be protein from animal sources, including beef, ham, lamb, poultry, eggs, and fish.</a:t>
            </a:r>
            <a:endParaRPr lang="en-GB" sz="2400" dirty="0"/>
          </a:p>
        </p:txBody>
      </p:sp>
    </p:spTree>
    <p:extLst>
      <p:ext uri="{BB962C8B-B14F-4D97-AF65-F5344CB8AC3E}">
        <p14:creationId xmlns:p14="http://schemas.microsoft.com/office/powerpoint/2010/main" val="344814603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48743-E4A6-D46C-3B01-3A6BF11F83FC}"/>
              </a:ext>
            </a:extLst>
          </p:cNvPr>
          <p:cNvSpPr>
            <a:spLocks noGrp="1"/>
          </p:cNvSpPr>
          <p:nvPr>
            <p:ph type="title"/>
          </p:nvPr>
        </p:nvSpPr>
        <p:spPr>
          <a:xfrm>
            <a:off x="193623" y="354964"/>
            <a:ext cx="3886200" cy="409790"/>
          </a:xfrm>
        </p:spPr>
        <p:txBody>
          <a:bodyPr/>
          <a:lstStyle/>
          <a:p>
            <a:r>
              <a:rPr lang="en-GB" dirty="0"/>
              <a:t>Infographic 12.3</a:t>
            </a:r>
          </a:p>
        </p:txBody>
      </p:sp>
      <p:pic>
        <p:nvPicPr>
          <p:cNvPr id="5" name="Content Placeholder 4" descr="A diagram of a person with a broken leg&#10;&#10;Description automatically generated">
            <a:extLst>
              <a:ext uri="{FF2B5EF4-FFF2-40B4-BE49-F238E27FC236}">
                <a16:creationId xmlns:a16="http://schemas.microsoft.com/office/drawing/2014/main" id="{30109B60-9110-2EA9-DA60-7C886A84E872}"/>
              </a:ext>
            </a:extLst>
          </p:cNvPr>
          <p:cNvPicPr>
            <a:picLocks noGrp="1" noChangeAspect="1"/>
          </p:cNvPicPr>
          <p:nvPr>
            <p:ph idx="1"/>
          </p:nvPr>
        </p:nvPicPr>
        <p:blipFill>
          <a:blip r:embed="rId3"/>
          <a:stretch>
            <a:fillRect/>
          </a:stretch>
        </p:blipFill>
        <p:spPr>
          <a:xfrm>
            <a:off x="3732551" y="223111"/>
            <a:ext cx="8002057" cy="6411777"/>
          </a:xfrm>
        </p:spPr>
      </p:pic>
    </p:spTree>
    <p:extLst>
      <p:ext uri="{BB962C8B-B14F-4D97-AF65-F5344CB8AC3E}">
        <p14:creationId xmlns:p14="http://schemas.microsoft.com/office/powerpoint/2010/main" val="69485423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UIDATA" val="&lt;database version=&quot;10.0&quot;&gt;&lt;object type=&quot;1&quot; unique_id=&quot;10001&quot;&gt;&lt;object type=&quot;2&quot; unique_id=&quot;10002&quot;&gt;&lt;object type=&quot;3&quot; unique_id=&quot;10003&quot;&gt;&lt;property id=&quot;20148&quot; value=&quot;5&quot;/&gt;&lt;property id=&quot;20300&quot; value=&quot;Slide 1&quot;/&gt;&lt;property id=&quot;20307&quot; value=&quot;270&quot;/&gt;&lt;/object&gt;&lt;object type=&quot;3&quot; unique_id=&quot;10004&quot;&gt;&lt;property id=&quot;20148&quot; value=&quot;5&quot;/&gt;&lt;property id=&quot;20300&quot; value=&quot;Slide 2&quot;/&gt;&lt;property id=&quot;20307&quot; value=&quot;269&quot;/&gt;&lt;/object&gt;&lt;/object&gt;&lt;object type=&quot;8&quot; unique_id=&quot;10008&quot;&gt;&lt;/object&gt;&lt;/object&gt;&lt;/database&gt;"/>
  <p:tag name="MMPROD_NEXTUNIQUEID" val="10009"/>
  <p:tag name="SECTOMILLISECCONVERTED" val="1"/>
</p:tagLst>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1409</TotalTime>
  <Words>3360</Words>
  <Application>Microsoft Macintosh PowerPoint</Application>
  <PresentationFormat>Widescreen</PresentationFormat>
  <Paragraphs>276</Paragraphs>
  <Slides>46</Slides>
  <Notes>17</Notes>
  <HiddenSlides>1</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46</vt:i4>
      </vt:variant>
    </vt:vector>
  </HeadingPairs>
  <TitlesOfParts>
    <vt:vector size="61" baseType="lpstr">
      <vt:lpstr>ＭＳ Ｐゴシック</vt:lpstr>
      <vt:lpstr>Arial</vt:lpstr>
      <vt:lpstr>Calibri</vt:lpstr>
      <vt:lpstr>Calibri Light</vt:lpstr>
      <vt:lpstr>Cambria Math</vt:lpstr>
      <vt:lpstr>Century Gothic</vt:lpstr>
      <vt:lpstr>Franklin Gothic Book</vt:lpstr>
      <vt:lpstr>Helvetica</vt:lpstr>
      <vt:lpstr>Helvetica Bold</vt:lpstr>
      <vt:lpstr>Helvetica Neue</vt:lpstr>
      <vt:lpstr>Helvetica Neue Condensed</vt:lpstr>
      <vt:lpstr>Times New Roman</vt:lpstr>
      <vt:lpstr>Wingdings 3</vt:lpstr>
      <vt:lpstr>Custom Design</vt:lpstr>
      <vt:lpstr>Ion</vt:lpstr>
      <vt:lpstr>Nutrition and Training Adaptations</vt:lpstr>
      <vt:lpstr>Training Adaptations</vt:lpstr>
      <vt:lpstr>Table 12.1 Training Adaptations</vt:lpstr>
      <vt:lpstr>Table 12.1 Training Adaptations (continued)</vt:lpstr>
      <vt:lpstr>Adaptations Involve Genes and Proteins</vt:lpstr>
      <vt:lpstr>Signal Transduction Pathways</vt:lpstr>
      <vt:lpstr>Figure 12.1</vt:lpstr>
      <vt:lpstr>Figure 12.2</vt:lpstr>
      <vt:lpstr>Figure 12.3</vt:lpstr>
      <vt:lpstr>Secondary Signals</vt:lpstr>
      <vt:lpstr>Secondary Signals (continued)</vt:lpstr>
      <vt:lpstr>Figure 12.4</vt:lpstr>
      <vt:lpstr>Figure 12.5</vt:lpstr>
      <vt:lpstr>Figure 12.6</vt:lpstr>
      <vt:lpstr>Time Course of Events</vt:lpstr>
      <vt:lpstr>Figure 12.7</vt:lpstr>
      <vt:lpstr>Training With Low Glycogen</vt:lpstr>
      <vt:lpstr>Train-Low Mechanisms</vt:lpstr>
      <vt:lpstr>Figure 12.8</vt:lpstr>
      <vt:lpstr>Train-Low Caveats to Consider</vt:lpstr>
      <vt:lpstr>Training Without Breakfast</vt:lpstr>
      <vt:lpstr>Training Without Breakfast (continued)</vt:lpstr>
      <vt:lpstr>Carbohydrate Intake During Exercise</vt:lpstr>
      <vt:lpstr>Carbohydrate Intake During Exercise (continued)</vt:lpstr>
      <vt:lpstr>Leucine as an Activator of Protein Synthesis</vt:lpstr>
      <vt:lpstr>Dietary Ergogenic Aids and Training Adaptations</vt:lpstr>
      <vt:lpstr>Dietary Ergogenic Aids That Could Be Effective for Boosting Training Adaptations</vt:lpstr>
      <vt:lpstr>Dietary Ergogenic Aids That Could Be Effective For Boosting Training Adaptations (continued)</vt:lpstr>
      <vt:lpstr>Antioxidants Blunt Training Adaptations</vt:lpstr>
      <vt:lpstr>Antioxidants Blunt Training Adaptations (continued)</vt:lpstr>
      <vt:lpstr>Antioxidants Blunt Training Adaptations (continued)</vt:lpstr>
      <vt:lpstr>Infographic 12.1</vt:lpstr>
      <vt:lpstr>Overreaching and the Overtraining Syndrome</vt:lpstr>
      <vt:lpstr>Symptoms of Overreaching and Overtraining</vt:lpstr>
      <vt:lpstr>Symptoms of Overreaching and Overtraining (continued)</vt:lpstr>
      <vt:lpstr>Nutrition and Prevention of Overtraining</vt:lpstr>
      <vt:lpstr>Nutrition and Sleep</vt:lpstr>
      <vt:lpstr>Figure 12.9</vt:lpstr>
      <vt:lpstr>Nutritional Strategies to Improve Sleep Quality</vt:lpstr>
      <vt:lpstr>Nutritional Strategies to Improve Sleep Quality (continued)</vt:lpstr>
      <vt:lpstr>Infographic 12.2</vt:lpstr>
      <vt:lpstr>Nutrition and Rehabilitation From Injury</vt:lpstr>
      <vt:lpstr>Nutrition and Rehabilitation From Injury (continued) </vt:lpstr>
      <vt:lpstr>Nutritional Recommendations for Effective Rehabilitation</vt:lpstr>
      <vt:lpstr>Nutritional Recommendations for Effective Rehabilitation (continued)</vt:lpstr>
      <vt:lpstr>Infographic 12.3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PHYSICAL AGING</dc:title>
  <dc:creator>Microsoft Office User</dc:creator>
  <cp:lastModifiedBy>Geraint Forster</cp:lastModifiedBy>
  <cp:revision>116</cp:revision>
  <cp:lastPrinted>2017-03-14T16:50:08Z</cp:lastPrinted>
  <dcterms:created xsi:type="dcterms:W3CDTF">2017-03-14T15:11:25Z</dcterms:created>
  <dcterms:modified xsi:type="dcterms:W3CDTF">2025-12-03T13:12:03Z</dcterms:modified>
</cp:coreProperties>
</file>