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542217-ACB1-4AD7-892F-3AA2A3CA95E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4AA748-D2FF-43C5-A9E6-FFFE991D76C7}">
      <dgm:prSet custT="1"/>
      <dgm:spPr/>
      <dgm:t>
        <a:bodyPr/>
        <a:lstStyle/>
        <a:p>
          <a:r>
            <a:rPr lang="en-GB" sz="1100" b="1" dirty="0" err="1">
              <a:latin typeface="Ariel"/>
            </a:rPr>
            <a:t>HealthConnect</a:t>
          </a:r>
          <a:r>
            <a:rPr lang="en-GB" sz="1100" b="1" dirty="0">
              <a:latin typeface="Ariel"/>
            </a:rPr>
            <a:t> UK Employee Value Proposition</a:t>
          </a:r>
          <a:endParaRPr lang="en-US" sz="1100" dirty="0">
            <a:latin typeface="Ariel"/>
          </a:endParaRPr>
        </a:p>
      </dgm:t>
    </dgm:pt>
    <dgm:pt modelId="{E1D28DD8-7D13-4B60-B6D8-37D5F9A2F361}" type="parTrans" cxnId="{3279C2BA-6D99-4255-8B9D-8A471702C71C}">
      <dgm:prSet/>
      <dgm:spPr/>
      <dgm:t>
        <a:bodyPr/>
        <a:lstStyle/>
        <a:p>
          <a:endParaRPr lang="en-US"/>
        </a:p>
      </dgm:t>
    </dgm:pt>
    <dgm:pt modelId="{B5D782F1-9CD6-4E5A-BBDD-D6D57E3B69D6}" type="sibTrans" cxnId="{3279C2BA-6D99-4255-8B9D-8A471702C71C}">
      <dgm:prSet/>
      <dgm:spPr/>
      <dgm:t>
        <a:bodyPr/>
        <a:lstStyle/>
        <a:p>
          <a:endParaRPr lang="en-US"/>
        </a:p>
      </dgm:t>
    </dgm:pt>
    <dgm:pt modelId="{05758390-3952-4B83-84BC-AB9F1450C249}">
      <dgm:prSet custT="1"/>
      <dgm:spPr/>
      <dgm:t>
        <a:bodyPr/>
        <a:lstStyle/>
        <a:p>
          <a:r>
            <a:rPr lang="en-GB" sz="1100" b="1" dirty="0">
              <a:latin typeface="Ariel"/>
            </a:rPr>
            <a:t>1. PURPOSE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Meaningful digital healthcare impact</a:t>
          </a:r>
          <a:r>
            <a:rPr lang="en-GB" sz="1100" dirty="0">
              <a:latin typeface="Ariel"/>
            </a:rPr>
            <a:t> Employees can see how their work contributes to patient access and healthcare services.</a:t>
          </a:r>
          <a:endParaRPr lang="en-US" sz="1100" dirty="0">
            <a:latin typeface="Ariel"/>
          </a:endParaRPr>
        </a:p>
      </dgm:t>
    </dgm:pt>
    <dgm:pt modelId="{7FE55423-1658-4182-87F9-EF722C7FA782}" type="parTrans" cxnId="{C781BCE7-78B3-4701-9122-DAA6DBB2CF3B}">
      <dgm:prSet/>
      <dgm:spPr/>
      <dgm:t>
        <a:bodyPr/>
        <a:lstStyle/>
        <a:p>
          <a:endParaRPr lang="en-US"/>
        </a:p>
      </dgm:t>
    </dgm:pt>
    <dgm:pt modelId="{FAA467A5-8154-436E-99B1-036A1B6D3E1A}" type="sibTrans" cxnId="{C781BCE7-78B3-4701-9122-DAA6DBB2CF3B}">
      <dgm:prSet/>
      <dgm:spPr/>
      <dgm:t>
        <a:bodyPr/>
        <a:lstStyle/>
        <a:p>
          <a:endParaRPr lang="en-US"/>
        </a:p>
      </dgm:t>
    </dgm:pt>
    <dgm:pt modelId="{14904DA9-838F-4450-A9E5-15B424A7CA22}">
      <dgm:prSet custT="1"/>
      <dgm:spPr/>
      <dgm:t>
        <a:bodyPr/>
        <a:lstStyle/>
        <a:p>
          <a:r>
            <a:rPr lang="en-GB" sz="1100" b="1" dirty="0">
              <a:latin typeface="Ariel"/>
            </a:rPr>
            <a:t>2. FLEXIBILITY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Flexible working where appropriate</a:t>
          </a:r>
          <a:r>
            <a:rPr lang="en-GB" sz="1100" dirty="0">
              <a:latin typeface="Ariel"/>
            </a:rPr>
            <a:t> Support work-life balance while maintaining patient and service requirements.</a:t>
          </a:r>
          <a:endParaRPr lang="en-US" sz="1100" dirty="0">
            <a:latin typeface="Ariel"/>
          </a:endParaRPr>
        </a:p>
      </dgm:t>
    </dgm:pt>
    <dgm:pt modelId="{42EE6953-FCFF-4C5E-A9EC-71997E2FACAC}" type="parTrans" cxnId="{B1DF4CBF-EC56-4A80-A766-42D48B2AF620}">
      <dgm:prSet/>
      <dgm:spPr/>
      <dgm:t>
        <a:bodyPr/>
        <a:lstStyle/>
        <a:p>
          <a:endParaRPr lang="en-US"/>
        </a:p>
      </dgm:t>
    </dgm:pt>
    <dgm:pt modelId="{322C2E6E-BADD-4723-8D8B-15321A21DC50}" type="sibTrans" cxnId="{B1DF4CBF-EC56-4A80-A766-42D48B2AF620}">
      <dgm:prSet/>
      <dgm:spPr/>
      <dgm:t>
        <a:bodyPr/>
        <a:lstStyle/>
        <a:p>
          <a:endParaRPr lang="en-US"/>
        </a:p>
      </dgm:t>
    </dgm:pt>
    <dgm:pt modelId="{9AC5EABE-1576-407F-AFB1-C7CB7F262255}">
      <dgm:prSet custT="1"/>
      <dgm:spPr/>
      <dgm:t>
        <a:bodyPr/>
        <a:lstStyle/>
        <a:p>
          <a:r>
            <a:rPr lang="en-GB" sz="1100" b="1" dirty="0">
              <a:latin typeface="Ariel"/>
            </a:rPr>
            <a:t>3. DEVELOPMENT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Career and skills growth</a:t>
          </a:r>
          <a:r>
            <a:rPr lang="en-GB" sz="1100" dirty="0">
              <a:latin typeface="Ariel"/>
            </a:rPr>
            <a:t> Digital-health training, leadership development and internal career pathways.</a:t>
          </a:r>
          <a:endParaRPr lang="en-US" sz="1100" dirty="0">
            <a:latin typeface="Ariel"/>
          </a:endParaRPr>
        </a:p>
      </dgm:t>
    </dgm:pt>
    <dgm:pt modelId="{73FA6B25-E164-445B-A728-CD1EC3232934}" type="parTrans" cxnId="{B6D7A234-AFBA-4CEB-A960-CFE777233533}">
      <dgm:prSet/>
      <dgm:spPr/>
      <dgm:t>
        <a:bodyPr/>
        <a:lstStyle/>
        <a:p>
          <a:endParaRPr lang="en-US"/>
        </a:p>
      </dgm:t>
    </dgm:pt>
    <dgm:pt modelId="{B0CF0713-24E9-4F0C-AEA5-1F4299BCC391}" type="sibTrans" cxnId="{B6D7A234-AFBA-4CEB-A960-CFE777233533}">
      <dgm:prSet/>
      <dgm:spPr/>
      <dgm:t>
        <a:bodyPr/>
        <a:lstStyle/>
        <a:p>
          <a:endParaRPr lang="en-US"/>
        </a:p>
      </dgm:t>
    </dgm:pt>
    <dgm:pt modelId="{D3C256E0-B5BF-4A17-B513-FB6FEC66C591}">
      <dgm:prSet custT="1"/>
      <dgm:spPr/>
      <dgm:t>
        <a:bodyPr/>
        <a:lstStyle/>
        <a:p>
          <a:r>
            <a:rPr lang="en-GB" sz="1100" b="1">
              <a:latin typeface="Ariel"/>
            </a:rPr>
            <a:t>4. WELLBEING</a:t>
          </a:r>
          <a:r>
            <a:rPr lang="en-GB" sz="1100">
              <a:latin typeface="Ariel"/>
            </a:rPr>
            <a:t> </a:t>
          </a:r>
          <a:r>
            <a:rPr lang="en-GB" sz="1100" b="1">
              <a:latin typeface="Ariel"/>
            </a:rPr>
            <a:t>A sustainable employee experience</a:t>
          </a:r>
          <a:r>
            <a:rPr lang="en-GB" sz="1100">
              <a:latin typeface="Ariel"/>
            </a:rPr>
            <a:t> Manager support, manageable workloads and employee voice.</a:t>
          </a:r>
          <a:endParaRPr lang="en-US" sz="1100">
            <a:latin typeface="Ariel"/>
          </a:endParaRPr>
        </a:p>
      </dgm:t>
    </dgm:pt>
    <dgm:pt modelId="{C983655E-1592-4311-AB5F-EE3A6F5F7CCD}" type="parTrans" cxnId="{5F467AD3-DEA6-47DB-91BA-32C7223145B2}">
      <dgm:prSet/>
      <dgm:spPr/>
      <dgm:t>
        <a:bodyPr/>
        <a:lstStyle/>
        <a:p>
          <a:endParaRPr lang="en-US"/>
        </a:p>
      </dgm:t>
    </dgm:pt>
    <dgm:pt modelId="{A9614002-102F-4160-A953-38207B16A41C}" type="sibTrans" cxnId="{5F467AD3-DEA6-47DB-91BA-32C7223145B2}">
      <dgm:prSet/>
      <dgm:spPr/>
      <dgm:t>
        <a:bodyPr/>
        <a:lstStyle/>
        <a:p>
          <a:endParaRPr lang="en-US"/>
        </a:p>
      </dgm:t>
    </dgm:pt>
    <dgm:pt modelId="{F2103276-05A7-41B0-B19D-64515309710A}">
      <dgm:prSet custT="1"/>
      <dgm:spPr/>
      <dgm:t>
        <a:bodyPr/>
        <a:lstStyle/>
        <a:p>
          <a:r>
            <a:rPr lang="en-GB" sz="1100" b="1" dirty="0">
              <a:latin typeface="Ariel"/>
            </a:rPr>
            <a:t>Key principle</a:t>
          </a:r>
          <a:r>
            <a:rPr lang="en-GB" sz="1100" dirty="0">
              <a:latin typeface="Ariel"/>
            </a:rPr>
            <a:t> </a:t>
          </a:r>
          <a:r>
            <a:rPr lang="en-GB" sz="1100" b="1" dirty="0">
              <a:latin typeface="Ariel"/>
            </a:rPr>
            <a:t>The employee experience must match the recruitment promise</a:t>
          </a:r>
          <a:endParaRPr lang="en-US" sz="1100" dirty="0">
            <a:latin typeface="Ariel"/>
          </a:endParaRPr>
        </a:p>
      </dgm:t>
    </dgm:pt>
    <dgm:pt modelId="{AB6F2A35-0DBB-45BE-8F1C-5B1527166D7C}" type="parTrans" cxnId="{B51E0585-878A-47DE-98A7-B48DE05B29AA}">
      <dgm:prSet/>
      <dgm:spPr/>
      <dgm:t>
        <a:bodyPr/>
        <a:lstStyle/>
        <a:p>
          <a:endParaRPr lang="en-US"/>
        </a:p>
      </dgm:t>
    </dgm:pt>
    <dgm:pt modelId="{1426E202-B25F-40EE-B456-EBF101082FC4}" type="sibTrans" cxnId="{B51E0585-878A-47DE-98A7-B48DE05B29AA}">
      <dgm:prSet/>
      <dgm:spPr/>
      <dgm:t>
        <a:bodyPr/>
        <a:lstStyle/>
        <a:p>
          <a:endParaRPr lang="en-US"/>
        </a:p>
      </dgm:t>
    </dgm:pt>
    <dgm:pt modelId="{C3AB307B-48DF-47D4-97F2-7014A66DCEE2}" type="pres">
      <dgm:prSet presAssocID="{2D542217-ACB1-4AD7-892F-3AA2A3CA95EA}" presName="diagram" presStyleCnt="0">
        <dgm:presLayoutVars>
          <dgm:dir/>
          <dgm:resizeHandles val="exact"/>
        </dgm:presLayoutVars>
      </dgm:prSet>
      <dgm:spPr/>
    </dgm:pt>
    <dgm:pt modelId="{54E28FF1-A186-474A-9625-987C2F366868}" type="pres">
      <dgm:prSet presAssocID="{7E4AA748-D2FF-43C5-A9E6-FFFE991D76C7}" presName="node" presStyleLbl="node1" presStyleIdx="0" presStyleCnt="6">
        <dgm:presLayoutVars>
          <dgm:bulletEnabled val="1"/>
        </dgm:presLayoutVars>
      </dgm:prSet>
      <dgm:spPr/>
    </dgm:pt>
    <dgm:pt modelId="{6CCBAEAF-2130-4494-8D95-A007F7618105}" type="pres">
      <dgm:prSet presAssocID="{B5D782F1-9CD6-4E5A-BBDD-D6D57E3B69D6}" presName="sibTrans" presStyleCnt="0"/>
      <dgm:spPr/>
    </dgm:pt>
    <dgm:pt modelId="{BCD25BDE-A1B4-489F-9084-DECB40532E09}" type="pres">
      <dgm:prSet presAssocID="{05758390-3952-4B83-84BC-AB9F1450C249}" presName="node" presStyleLbl="node1" presStyleIdx="1" presStyleCnt="6">
        <dgm:presLayoutVars>
          <dgm:bulletEnabled val="1"/>
        </dgm:presLayoutVars>
      </dgm:prSet>
      <dgm:spPr/>
    </dgm:pt>
    <dgm:pt modelId="{7FA6D9B2-3D12-42CB-AE73-4C7BC1D4F8F0}" type="pres">
      <dgm:prSet presAssocID="{FAA467A5-8154-436E-99B1-036A1B6D3E1A}" presName="sibTrans" presStyleCnt="0"/>
      <dgm:spPr/>
    </dgm:pt>
    <dgm:pt modelId="{AF7A4A26-6D75-4E84-BF7B-0DAAD0D83FCF}" type="pres">
      <dgm:prSet presAssocID="{14904DA9-838F-4450-A9E5-15B424A7CA22}" presName="node" presStyleLbl="node1" presStyleIdx="2" presStyleCnt="6">
        <dgm:presLayoutVars>
          <dgm:bulletEnabled val="1"/>
        </dgm:presLayoutVars>
      </dgm:prSet>
      <dgm:spPr/>
    </dgm:pt>
    <dgm:pt modelId="{EFC55EDE-D926-4202-9E15-1B928B7FC982}" type="pres">
      <dgm:prSet presAssocID="{322C2E6E-BADD-4723-8D8B-15321A21DC50}" presName="sibTrans" presStyleCnt="0"/>
      <dgm:spPr/>
    </dgm:pt>
    <dgm:pt modelId="{FC1CB007-E532-4BF4-A12E-EA878EB51BDF}" type="pres">
      <dgm:prSet presAssocID="{9AC5EABE-1576-407F-AFB1-C7CB7F262255}" presName="node" presStyleLbl="node1" presStyleIdx="3" presStyleCnt="6">
        <dgm:presLayoutVars>
          <dgm:bulletEnabled val="1"/>
        </dgm:presLayoutVars>
      </dgm:prSet>
      <dgm:spPr/>
    </dgm:pt>
    <dgm:pt modelId="{DDEAB4C5-6A31-45B9-A6F8-75847CA6E1E7}" type="pres">
      <dgm:prSet presAssocID="{B0CF0713-24E9-4F0C-AEA5-1F4299BCC391}" presName="sibTrans" presStyleCnt="0"/>
      <dgm:spPr/>
    </dgm:pt>
    <dgm:pt modelId="{1E8F7E30-8450-4187-A0B1-6947D23B14CD}" type="pres">
      <dgm:prSet presAssocID="{D3C256E0-B5BF-4A17-B513-FB6FEC66C591}" presName="node" presStyleLbl="node1" presStyleIdx="4" presStyleCnt="6">
        <dgm:presLayoutVars>
          <dgm:bulletEnabled val="1"/>
        </dgm:presLayoutVars>
      </dgm:prSet>
      <dgm:spPr/>
    </dgm:pt>
    <dgm:pt modelId="{A9B400A4-9855-4907-9AB2-A684FD962D86}" type="pres">
      <dgm:prSet presAssocID="{A9614002-102F-4160-A953-38207B16A41C}" presName="sibTrans" presStyleCnt="0"/>
      <dgm:spPr/>
    </dgm:pt>
    <dgm:pt modelId="{BC0C494E-D0C8-4C0A-A328-CC1BFA4C6EEC}" type="pres">
      <dgm:prSet presAssocID="{F2103276-05A7-41B0-B19D-64515309710A}" presName="node" presStyleLbl="node1" presStyleIdx="5" presStyleCnt="6">
        <dgm:presLayoutVars>
          <dgm:bulletEnabled val="1"/>
        </dgm:presLayoutVars>
      </dgm:prSet>
      <dgm:spPr/>
    </dgm:pt>
  </dgm:ptLst>
  <dgm:cxnLst>
    <dgm:cxn modelId="{D570FD23-A28E-4A52-AE7B-F580BF0BA2C5}" type="presOf" srcId="{F2103276-05A7-41B0-B19D-64515309710A}" destId="{BC0C494E-D0C8-4C0A-A328-CC1BFA4C6EEC}" srcOrd="0" destOrd="0" presId="urn:microsoft.com/office/officeart/2005/8/layout/default"/>
    <dgm:cxn modelId="{F29E842E-252D-4E89-99EC-393E3EA009AF}" type="presOf" srcId="{D3C256E0-B5BF-4A17-B513-FB6FEC66C591}" destId="{1E8F7E30-8450-4187-A0B1-6947D23B14CD}" srcOrd="0" destOrd="0" presId="urn:microsoft.com/office/officeart/2005/8/layout/default"/>
    <dgm:cxn modelId="{B6D7A234-AFBA-4CEB-A960-CFE777233533}" srcId="{2D542217-ACB1-4AD7-892F-3AA2A3CA95EA}" destId="{9AC5EABE-1576-407F-AFB1-C7CB7F262255}" srcOrd="3" destOrd="0" parTransId="{73FA6B25-E164-445B-A728-CD1EC3232934}" sibTransId="{B0CF0713-24E9-4F0C-AEA5-1F4299BCC391}"/>
    <dgm:cxn modelId="{B51E0585-878A-47DE-98A7-B48DE05B29AA}" srcId="{2D542217-ACB1-4AD7-892F-3AA2A3CA95EA}" destId="{F2103276-05A7-41B0-B19D-64515309710A}" srcOrd="5" destOrd="0" parTransId="{AB6F2A35-0DBB-45BE-8F1C-5B1527166D7C}" sibTransId="{1426E202-B25F-40EE-B456-EBF101082FC4}"/>
    <dgm:cxn modelId="{2DE27694-E458-416D-8802-72736CCAE465}" type="presOf" srcId="{2D542217-ACB1-4AD7-892F-3AA2A3CA95EA}" destId="{C3AB307B-48DF-47D4-97F2-7014A66DCEE2}" srcOrd="0" destOrd="0" presId="urn:microsoft.com/office/officeart/2005/8/layout/default"/>
    <dgm:cxn modelId="{122BBCAB-05D6-48FE-BAFC-0B36C4D4F24C}" type="presOf" srcId="{9AC5EABE-1576-407F-AFB1-C7CB7F262255}" destId="{FC1CB007-E532-4BF4-A12E-EA878EB51BDF}" srcOrd="0" destOrd="0" presId="urn:microsoft.com/office/officeart/2005/8/layout/default"/>
    <dgm:cxn modelId="{3279C2BA-6D99-4255-8B9D-8A471702C71C}" srcId="{2D542217-ACB1-4AD7-892F-3AA2A3CA95EA}" destId="{7E4AA748-D2FF-43C5-A9E6-FFFE991D76C7}" srcOrd="0" destOrd="0" parTransId="{E1D28DD8-7D13-4B60-B6D8-37D5F9A2F361}" sibTransId="{B5D782F1-9CD6-4E5A-BBDD-D6D57E3B69D6}"/>
    <dgm:cxn modelId="{38DAD7BA-183A-49D9-A450-8B7261FDEFE5}" type="presOf" srcId="{7E4AA748-D2FF-43C5-A9E6-FFFE991D76C7}" destId="{54E28FF1-A186-474A-9625-987C2F366868}" srcOrd="0" destOrd="0" presId="urn:microsoft.com/office/officeart/2005/8/layout/default"/>
    <dgm:cxn modelId="{A99A07BD-52AA-4866-B221-6566955A4DF5}" type="presOf" srcId="{14904DA9-838F-4450-A9E5-15B424A7CA22}" destId="{AF7A4A26-6D75-4E84-BF7B-0DAAD0D83FCF}" srcOrd="0" destOrd="0" presId="urn:microsoft.com/office/officeart/2005/8/layout/default"/>
    <dgm:cxn modelId="{B1DF4CBF-EC56-4A80-A766-42D48B2AF620}" srcId="{2D542217-ACB1-4AD7-892F-3AA2A3CA95EA}" destId="{14904DA9-838F-4450-A9E5-15B424A7CA22}" srcOrd="2" destOrd="0" parTransId="{42EE6953-FCFF-4C5E-A9EC-71997E2FACAC}" sibTransId="{322C2E6E-BADD-4723-8D8B-15321A21DC50}"/>
    <dgm:cxn modelId="{5F467AD3-DEA6-47DB-91BA-32C7223145B2}" srcId="{2D542217-ACB1-4AD7-892F-3AA2A3CA95EA}" destId="{D3C256E0-B5BF-4A17-B513-FB6FEC66C591}" srcOrd="4" destOrd="0" parTransId="{C983655E-1592-4311-AB5F-EE3A6F5F7CCD}" sibTransId="{A9614002-102F-4160-A953-38207B16A41C}"/>
    <dgm:cxn modelId="{09ED6ADF-2F6D-4A85-B441-D730155091E4}" type="presOf" srcId="{05758390-3952-4B83-84BC-AB9F1450C249}" destId="{BCD25BDE-A1B4-489F-9084-DECB40532E09}" srcOrd="0" destOrd="0" presId="urn:microsoft.com/office/officeart/2005/8/layout/default"/>
    <dgm:cxn modelId="{C781BCE7-78B3-4701-9122-DAA6DBB2CF3B}" srcId="{2D542217-ACB1-4AD7-892F-3AA2A3CA95EA}" destId="{05758390-3952-4B83-84BC-AB9F1450C249}" srcOrd="1" destOrd="0" parTransId="{7FE55423-1658-4182-87F9-EF722C7FA782}" sibTransId="{FAA467A5-8154-436E-99B1-036A1B6D3E1A}"/>
    <dgm:cxn modelId="{F73C49F0-4A2F-4F16-97F7-0581547015E2}" type="presParOf" srcId="{C3AB307B-48DF-47D4-97F2-7014A66DCEE2}" destId="{54E28FF1-A186-474A-9625-987C2F366868}" srcOrd="0" destOrd="0" presId="urn:microsoft.com/office/officeart/2005/8/layout/default"/>
    <dgm:cxn modelId="{52B0024F-5CD4-4A13-A885-AA78BDCC970E}" type="presParOf" srcId="{C3AB307B-48DF-47D4-97F2-7014A66DCEE2}" destId="{6CCBAEAF-2130-4494-8D95-A007F7618105}" srcOrd="1" destOrd="0" presId="urn:microsoft.com/office/officeart/2005/8/layout/default"/>
    <dgm:cxn modelId="{4346DB43-FA77-4685-B79E-15DC6546D83A}" type="presParOf" srcId="{C3AB307B-48DF-47D4-97F2-7014A66DCEE2}" destId="{BCD25BDE-A1B4-489F-9084-DECB40532E09}" srcOrd="2" destOrd="0" presId="urn:microsoft.com/office/officeart/2005/8/layout/default"/>
    <dgm:cxn modelId="{150B45FF-D697-4B94-9BFC-63B561ADEB64}" type="presParOf" srcId="{C3AB307B-48DF-47D4-97F2-7014A66DCEE2}" destId="{7FA6D9B2-3D12-42CB-AE73-4C7BC1D4F8F0}" srcOrd="3" destOrd="0" presId="urn:microsoft.com/office/officeart/2005/8/layout/default"/>
    <dgm:cxn modelId="{9B7B8B49-5739-4E12-A4E4-866A258E6D77}" type="presParOf" srcId="{C3AB307B-48DF-47D4-97F2-7014A66DCEE2}" destId="{AF7A4A26-6D75-4E84-BF7B-0DAAD0D83FCF}" srcOrd="4" destOrd="0" presId="urn:microsoft.com/office/officeart/2005/8/layout/default"/>
    <dgm:cxn modelId="{D753E372-0D07-487C-97D7-8752AAF1384C}" type="presParOf" srcId="{C3AB307B-48DF-47D4-97F2-7014A66DCEE2}" destId="{EFC55EDE-D926-4202-9E15-1B928B7FC982}" srcOrd="5" destOrd="0" presId="urn:microsoft.com/office/officeart/2005/8/layout/default"/>
    <dgm:cxn modelId="{8435046E-29AB-485D-9CD9-51DF40C89616}" type="presParOf" srcId="{C3AB307B-48DF-47D4-97F2-7014A66DCEE2}" destId="{FC1CB007-E532-4BF4-A12E-EA878EB51BDF}" srcOrd="6" destOrd="0" presId="urn:microsoft.com/office/officeart/2005/8/layout/default"/>
    <dgm:cxn modelId="{975BF309-2CC0-41D3-A20D-0D75BB8FCCBC}" type="presParOf" srcId="{C3AB307B-48DF-47D4-97F2-7014A66DCEE2}" destId="{DDEAB4C5-6A31-45B9-A6F8-75847CA6E1E7}" srcOrd="7" destOrd="0" presId="urn:microsoft.com/office/officeart/2005/8/layout/default"/>
    <dgm:cxn modelId="{4272422F-61B0-4D75-A063-2EBEFC2F0D27}" type="presParOf" srcId="{C3AB307B-48DF-47D4-97F2-7014A66DCEE2}" destId="{1E8F7E30-8450-4187-A0B1-6947D23B14CD}" srcOrd="8" destOrd="0" presId="urn:microsoft.com/office/officeart/2005/8/layout/default"/>
    <dgm:cxn modelId="{8DE13ECF-61D1-4000-BFE3-44F44663F341}" type="presParOf" srcId="{C3AB307B-48DF-47D4-97F2-7014A66DCEE2}" destId="{A9B400A4-9855-4907-9AB2-A684FD962D86}" srcOrd="9" destOrd="0" presId="urn:microsoft.com/office/officeart/2005/8/layout/default"/>
    <dgm:cxn modelId="{49D0136D-A366-4C9B-8CA2-A87AE3C2E29A}" type="presParOf" srcId="{C3AB307B-48DF-47D4-97F2-7014A66DCEE2}" destId="{BC0C494E-D0C8-4C0A-A328-CC1BFA4C6EE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28FF1-A186-474A-9625-987C2F366868}">
      <dsp:nvSpPr>
        <dsp:cNvPr id="0" name=""/>
        <dsp:cNvSpPr/>
      </dsp:nvSpPr>
      <dsp:spPr>
        <a:xfrm>
          <a:off x="1166240" y="834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 err="1">
              <a:latin typeface="Ariel"/>
            </a:rPr>
            <a:t>HealthConnect</a:t>
          </a:r>
          <a:r>
            <a:rPr lang="en-GB" sz="1100" b="1" kern="1200" dirty="0">
              <a:latin typeface="Ariel"/>
            </a:rPr>
            <a:t> UK Employee Value Proposition</a:t>
          </a:r>
          <a:endParaRPr lang="en-US" sz="1100" kern="1200" dirty="0">
            <a:latin typeface="Ariel"/>
          </a:endParaRPr>
        </a:p>
      </dsp:txBody>
      <dsp:txXfrm>
        <a:off x="1166240" y="834"/>
        <a:ext cx="2401947" cy="1441168"/>
      </dsp:txXfrm>
    </dsp:sp>
    <dsp:sp modelId="{BCD25BDE-A1B4-489F-9084-DECB40532E09}">
      <dsp:nvSpPr>
        <dsp:cNvPr id="0" name=""/>
        <dsp:cNvSpPr/>
      </dsp:nvSpPr>
      <dsp:spPr>
        <a:xfrm>
          <a:off x="3808382" y="834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1. PURPOSE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Meaningful digital healthcare impact</a:t>
          </a:r>
          <a:r>
            <a:rPr lang="en-GB" sz="1100" kern="1200" dirty="0">
              <a:latin typeface="Ariel"/>
            </a:rPr>
            <a:t> Employees can see how their work contributes to patient access and healthcare services.</a:t>
          </a:r>
          <a:endParaRPr lang="en-US" sz="1100" kern="1200" dirty="0">
            <a:latin typeface="Ariel"/>
          </a:endParaRPr>
        </a:p>
      </dsp:txBody>
      <dsp:txXfrm>
        <a:off x="3808382" y="834"/>
        <a:ext cx="2401947" cy="1441168"/>
      </dsp:txXfrm>
    </dsp:sp>
    <dsp:sp modelId="{AF7A4A26-6D75-4E84-BF7B-0DAAD0D83FCF}">
      <dsp:nvSpPr>
        <dsp:cNvPr id="0" name=""/>
        <dsp:cNvSpPr/>
      </dsp:nvSpPr>
      <dsp:spPr>
        <a:xfrm>
          <a:off x="6450524" y="834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2. FLEXIBILITY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Flexible working where appropriate</a:t>
          </a:r>
          <a:r>
            <a:rPr lang="en-GB" sz="1100" kern="1200" dirty="0">
              <a:latin typeface="Ariel"/>
            </a:rPr>
            <a:t> Support work-life balance while maintaining patient and service requirements.</a:t>
          </a:r>
          <a:endParaRPr lang="en-US" sz="1100" kern="1200" dirty="0">
            <a:latin typeface="Ariel"/>
          </a:endParaRPr>
        </a:p>
      </dsp:txBody>
      <dsp:txXfrm>
        <a:off x="6450524" y="834"/>
        <a:ext cx="2401947" cy="1441168"/>
      </dsp:txXfrm>
    </dsp:sp>
    <dsp:sp modelId="{FC1CB007-E532-4BF4-A12E-EA878EB51BDF}">
      <dsp:nvSpPr>
        <dsp:cNvPr id="0" name=""/>
        <dsp:cNvSpPr/>
      </dsp:nvSpPr>
      <dsp:spPr>
        <a:xfrm>
          <a:off x="1166240" y="1682197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3. DEVELOPMENT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Career and skills growth</a:t>
          </a:r>
          <a:r>
            <a:rPr lang="en-GB" sz="1100" kern="1200" dirty="0">
              <a:latin typeface="Ariel"/>
            </a:rPr>
            <a:t> Digital-health training, leadership development and internal career pathways.</a:t>
          </a:r>
          <a:endParaRPr lang="en-US" sz="1100" kern="1200" dirty="0">
            <a:latin typeface="Ariel"/>
          </a:endParaRPr>
        </a:p>
      </dsp:txBody>
      <dsp:txXfrm>
        <a:off x="1166240" y="1682197"/>
        <a:ext cx="2401947" cy="1441168"/>
      </dsp:txXfrm>
    </dsp:sp>
    <dsp:sp modelId="{1E8F7E30-8450-4187-A0B1-6947D23B14CD}">
      <dsp:nvSpPr>
        <dsp:cNvPr id="0" name=""/>
        <dsp:cNvSpPr/>
      </dsp:nvSpPr>
      <dsp:spPr>
        <a:xfrm>
          <a:off x="3808382" y="1682197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el"/>
            </a:rPr>
            <a:t>4. WELLBEING</a:t>
          </a:r>
          <a:r>
            <a:rPr lang="en-GB" sz="1100" kern="1200">
              <a:latin typeface="Ariel"/>
            </a:rPr>
            <a:t> </a:t>
          </a:r>
          <a:r>
            <a:rPr lang="en-GB" sz="1100" b="1" kern="1200">
              <a:latin typeface="Ariel"/>
            </a:rPr>
            <a:t>A sustainable employee experience</a:t>
          </a:r>
          <a:r>
            <a:rPr lang="en-GB" sz="1100" kern="1200">
              <a:latin typeface="Ariel"/>
            </a:rPr>
            <a:t> Manager support, manageable workloads and employee voice.</a:t>
          </a:r>
          <a:endParaRPr lang="en-US" sz="1100" kern="1200">
            <a:latin typeface="Ariel"/>
          </a:endParaRPr>
        </a:p>
      </dsp:txBody>
      <dsp:txXfrm>
        <a:off x="3808382" y="1682197"/>
        <a:ext cx="2401947" cy="1441168"/>
      </dsp:txXfrm>
    </dsp:sp>
    <dsp:sp modelId="{BC0C494E-D0C8-4C0A-A328-CC1BFA4C6EEC}">
      <dsp:nvSpPr>
        <dsp:cNvPr id="0" name=""/>
        <dsp:cNvSpPr/>
      </dsp:nvSpPr>
      <dsp:spPr>
        <a:xfrm>
          <a:off x="6450524" y="1682197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Key principle</a:t>
          </a:r>
          <a:r>
            <a:rPr lang="en-GB" sz="1100" kern="1200" dirty="0">
              <a:latin typeface="Ariel"/>
            </a:rPr>
            <a:t> </a:t>
          </a:r>
          <a:r>
            <a:rPr lang="en-GB" sz="1100" b="1" kern="1200" dirty="0">
              <a:latin typeface="Ariel"/>
            </a:rPr>
            <a:t>The employee experience must match the recruitment promise</a:t>
          </a:r>
          <a:endParaRPr lang="en-US" sz="1100" kern="1200" dirty="0">
            <a:latin typeface="Ariel"/>
          </a:endParaRPr>
        </a:p>
      </dsp:txBody>
      <dsp:txXfrm>
        <a:off x="6450524" y="1682197"/>
        <a:ext cx="2401947" cy="14411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08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707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550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49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583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645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8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4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79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90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5916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454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041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88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3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8082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715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2749FE6-4F84-4FCE-BF1C-FCF1065A5FCE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16627D7-EBAB-42FC-BA16-4E9DDCEB4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24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3364CA-1C8C-0089-00A3-6B4096547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43468"/>
            <a:ext cx="9144000" cy="3618898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  <a:spcAft>
                <a:spcPts val="1050"/>
              </a:spcAft>
            </a:pPr>
            <a:r>
              <a:rPr lang="en-GB" sz="45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Strategic Human Resource Management at Health Connect UK</a:t>
            </a:r>
            <a:br>
              <a:rPr lang="en-GB" sz="45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45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Attracting, Developing, Motivating and Retaining Employees</a:t>
            </a:r>
            <a:endParaRPr lang="en-GB" sz="4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4685A-A3DA-8ACE-C3FB-CE95020467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19546" y="4552335"/>
            <a:ext cx="6752908" cy="10913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700">
                <a:latin typeface="Times New Roman" panose="02020603050405020304" pitchFamily="18" charset="0"/>
                <a:ea typeface="Calibri" panose="020F0502020204030204" pitchFamily="34" charset="0"/>
              </a:rPr>
              <a:t>Elisa Adasa Pelea</a:t>
            </a:r>
            <a:br>
              <a:rPr lang="en-GB" sz="17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1700" b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Student ID:</a:t>
            </a:r>
            <a:r>
              <a:rPr lang="en-GB" sz="17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2130709</a:t>
            </a:r>
            <a:br>
              <a:rPr lang="en-GB" sz="17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1700" b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Module:</a:t>
            </a:r>
            <a:r>
              <a:rPr lang="en-GB" sz="17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LCLM5002</a:t>
            </a:r>
            <a:br>
              <a:rPr lang="en-GB" sz="17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1700" b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Lecturer:</a:t>
            </a:r>
            <a:r>
              <a:rPr lang="en-GB" sz="17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Amer Kareen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998267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E7FBB1-2D82-7B8A-32BE-F98D0037F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700" b="1">
                <a:solidFill>
                  <a:schemeClr val="tx2"/>
                </a:solidFill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ORGANISATION OVERVIEW AND CURRENT HR CHALLENGES</a:t>
            </a:r>
            <a:endParaRPr lang="en-GB" sz="27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AB494-0DA5-A0BD-927F-03234AAEE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000" b="1" dirty="0" err="1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HealthConnect</a:t>
            </a: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 UK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Rapidly growing digital healthcare organisation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Provides: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742950" lvl="1" indent="-285750">
              <a:lnSpc>
                <a:spcPct val="9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  <a:cs typeface="Times New Roman" panose="02020603050405020304" pitchFamily="18" charset="0"/>
              </a:rPr>
              <a:t>Virtual consultations</a:t>
            </a:r>
            <a:endParaRPr lang="en-GB" sz="1000" dirty="0">
              <a:effectLst/>
              <a:latin typeface="Ariel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9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  <a:cs typeface="Times New Roman" panose="02020603050405020304" pitchFamily="18" charset="0"/>
              </a:rPr>
              <a:t>Remote patient monitoring</a:t>
            </a:r>
            <a:endParaRPr lang="en-GB" sz="1000" dirty="0">
              <a:effectLst/>
              <a:latin typeface="Ariel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90000"/>
              </a:lnSpc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  <a:cs typeface="Times New Roman" panose="02020603050405020304" pitchFamily="18" charset="0"/>
              </a:rPr>
              <a:t>Digital healthcare services</a:t>
            </a:r>
            <a:endParaRPr lang="en-GB" sz="1000" dirty="0">
              <a:effectLst/>
              <a:latin typeface="Ariel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Operates across the UK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Key workforce challenges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Difficulty attracting healthcare and technology specialists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Increasing employee turnover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Burnout and wellbeing concerns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Digital healthcare skills shortages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Reduced employee engagement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Multidisciplinary team challenges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000" dirty="0">
                <a:effectLst/>
                <a:latin typeface="Ariel"/>
                <a:ea typeface="Times New Roman" panose="02020603050405020304" pitchFamily="18" charset="0"/>
              </a:rPr>
              <a:t>Leadership development gaps</a:t>
            </a:r>
            <a:endParaRPr lang="en-GB" sz="10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Why HRM matters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Business growth → Workforce demand → Skills → Recruitment → Development → Retention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0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Source:</a:t>
            </a:r>
            <a:r>
              <a:rPr lang="en-GB" sz="1000" dirty="0">
                <a:effectLst/>
                <a:latin typeface="Ariel"/>
                <a:ea typeface="Calibri" panose="020F0502020204030204" pitchFamily="34" charset="0"/>
              </a:rPr>
              <a:t> CIPD (2025); Boxall and Purcell (2022)</a:t>
            </a:r>
            <a:endParaRPr lang="en-GB" sz="10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245418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CF2A1-B62F-52CB-7C4E-17D9FEBF7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27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IMPORTANCE OF HRM</a:t>
            </a:r>
            <a:endParaRPr lang="en-GB" sz="2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8415A-F977-1929-8CBB-25F7FB73D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Resources as a Strategic Asset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Resource-Based View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Employees can provide valuable organisational capabilities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Specialist knowledge can be difficult for competitors to replicate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Healthcare + technology expertise creates strategic value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Ability–Motivation–Opportunity (AMO)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Ability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Knowledge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Training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Motivation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Reward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Recognition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Meaningful work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Opportunity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Autonomy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 voice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Strategic HRM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People strategy must support business strategy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5580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B3153-0AE5-1F66-4E59-D6D0CAA15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WORKFORCE PLANNING</a:t>
            </a:r>
            <a:endParaRPr lang="en-GB" sz="3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C26EBD9-7B05-07A0-D66F-90C27A677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3504" y="1345142"/>
            <a:ext cx="3888170" cy="4281956"/>
          </a:xfrm>
        </p:spPr>
        <p:txBody>
          <a:bodyPr anchor="ctr">
            <a:normAutofit/>
          </a:bodyPr>
          <a:lstStyle/>
          <a:p>
            <a:pPr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Workforce Planning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1. Forecast demand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Expected patient demand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Business growth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New digital services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Technology requirements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Future leadership needs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spcAft>
                <a:spcPts val="900"/>
              </a:spcAft>
            </a:pP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2. Analyse workforce supply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Current headcount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Existing skills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Qualifications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turnover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Succession readiness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0E8E1F3C-E37C-A3FD-5663-A345169C17D6}"/>
              </a:ext>
            </a:extLst>
          </p:cNvPr>
          <p:cNvCxnSpPr/>
          <p:nvPr/>
        </p:nvCxnSpPr>
        <p:spPr>
          <a:xfrm>
            <a:off x="7133699" y="2806916"/>
            <a:ext cx="813732" cy="54005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EE0AA19-3679-DEC9-9AB3-82DC39E80C76}"/>
              </a:ext>
            </a:extLst>
          </p:cNvPr>
          <p:cNvSpPr txBox="1"/>
          <p:nvPr/>
        </p:nvSpPr>
        <p:spPr>
          <a:xfrm>
            <a:off x="8313245" y="1345142"/>
            <a:ext cx="3766657" cy="4003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900"/>
              </a:spcAft>
            </a:pPr>
            <a:r>
              <a:rPr lang="en-GB" sz="11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. Identify gaps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Critical skills shortages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Hard-to-fill roles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Future capability requirements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spcAft>
                <a:spcPts val="900"/>
              </a:spcAft>
            </a:pP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4. Close the gaps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Develop existing employees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Internal recruitment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External recruitment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Redeployment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Specialist contractors where appropriate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Recommended HR Dashboard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Vacancy rate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Time-to-fill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turnover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Critical skills coverage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Succession readiness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7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AB575-A1EB-8CD5-2DE7-5C0337968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144" y="286196"/>
            <a:ext cx="10018713" cy="1752599"/>
          </a:xfrm>
        </p:spPr>
        <p:txBody>
          <a:bodyPr/>
          <a:lstStyle/>
          <a:p>
            <a:r>
              <a:rPr lang="en-GB" sz="18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SKILLS-GAP IDENTIFICATION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CC205A-7D43-51BB-B340-68B88CD422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2975638"/>
              </p:ext>
            </p:extLst>
          </p:nvPr>
        </p:nvGraphicFramePr>
        <p:xfrm>
          <a:off x="77131" y="2379676"/>
          <a:ext cx="7764945" cy="31300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47367">
                  <a:extLst>
                    <a:ext uri="{9D8B030D-6E8A-4147-A177-3AD203B41FA5}">
                      <a16:colId xmlns:a16="http://schemas.microsoft.com/office/drawing/2014/main" val="4219175776"/>
                    </a:ext>
                  </a:extLst>
                </a:gridCol>
                <a:gridCol w="1607380">
                  <a:extLst>
                    <a:ext uri="{9D8B030D-6E8A-4147-A177-3AD203B41FA5}">
                      <a16:colId xmlns:a16="http://schemas.microsoft.com/office/drawing/2014/main" val="2044850608"/>
                    </a:ext>
                  </a:extLst>
                </a:gridCol>
                <a:gridCol w="1677329">
                  <a:extLst>
                    <a:ext uri="{9D8B030D-6E8A-4147-A177-3AD203B41FA5}">
                      <a16:colId xmlns:a16="http://schemas.microsoft.com/office/drawing/2014/main" val="804642194"/>
                    </a:ext>
                  </a:extLst>
                </a:gridCol>
                <a:gridCol w="564127">
                  <a:extLst>
                    <a:ext uri="{9D8B030D-6E8A-4147-A177-3AD203B41FA5}">
                      <a16:colId xmlns:a16="http://schemas.microsoft.com/office/drawing/2014/main" val="2187919823"/>
                    </a:ext>
                  </a:extLst>
                </a:gridCol>
                <a:gridCol w="2568742">
                  <a:extLst>
                    <a:ext uri="{9D8B030D-6E8A-4147-A177-3AD203B41FA5}">
                      <a16:colId xmlns:a16="http://schemas.microsoft.com/office/drawing/2014/main" val="3032380226"/>
                    </a:ext>
                  </a:extLst>
                </a:gridCol>
              </a:tblGrid>
              <a:tr h="850085">
                <a:tc>
                  <a:txBody>
                    <a:bodyPr/>
                    <a:lstStyle/>
                    <a:p>
                      <a:pPr algn="ctr"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Capability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900" dirty="0">
                          <a:effectLst/>
                        </a:rPr>
                        <a:t>Current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r>
                        <a:rPr lang="en-GB" sz="900" dirty="0">
                          <a:effectLst/>
                        </a:rPr>
                        <a:t>Required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r>
                        <a:rPr lang="en-GB" sz="900" dirty="0">
                          <a:effectLst/>
                        </a:rPr>
                        <a:t>Gap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r>
                        <a:rPr lang="en-GB" sz="900" dirty="0">
                          <a:effectLst/>
                        </a:rPr>
                        <a:t>HR Response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/>
                      <a:endParaRPr lang="en-GB" sz="900" dirty="0"/>
                    </a:p>
                    <a:p>
                      <a:pPr algn="ctr"/>
                      <a:endParaRPr lang="en-GB" sz="900" dirty="0"/>
                    </a:p>
                    <a:p>
                      <a:pPr algn="ctr"/>
                      <a:r>
                        <a:rPr lang="en-GB" sz="900" dirty="0"/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900" dirty="0"/>
                    </a:p>
                    <a:p>
                      <a:pPr algn="ctr"/>
                      <a:endParaRPr lang="en-GB" sz="900" dirty="0"/>
                    </a:p>
                    <a:p>
                      <a:pPr algn="ctr"/>
                      <a:r>
                        <a:rPr lang="en-GB" sz="900" dirty="0"/>
                        <a:t>Gap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900" dirty="0"/>
                    </a:p>
                    <a:p>
                      <a:pPr algn="ctr"/>
                      <a:r>
                        <a:rPr lang="en-GB" sz="900" dirty="0"/>
                        <a:t>HR Response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7922274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Digital clinical systems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 dirty="0">
                          <a:effectLst/>
                        </a:rPr>
                        <a:t>Medium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Training + recruitment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013828340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Data &amp; analytics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Low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Specialist recruitment + graduate programme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68686902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Cybersecurity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Certification + development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37035578"/>
                  </a:ext>
                </a:extLst>
              </a:tr>
              <a:tr h="397094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Remote-care communication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Medium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Coaching + training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398116416"/>
                  </a:ext>
                </a:extLst>
              </a:tr>
              <a:tr h="60273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Leadership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Low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>
                          <a:effectLst/>
                        </a:rPr>
                        <a:t>High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900" dirty="0">
                          <a:effectLst/>
                        </a:rPr>
                        <a:t>Leadership programme</a:t>
                      </a:r>
                      <a:endParaRPr lang="en-GB" sz="1100" dirty="0">
                        <a:effectLst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44394007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C246DA5-155E-B86E-934F-8CE74193761B}"/>
              </a:ext>
            </a:extLst>
          </p:cNvPr>
          <p:cNvSpPr txBox="1"/>
          <p:nvPr/>
        </p:nvSpPr>
        <p:spPr>
          <a:xfrm>
            <a:off x="1924113" y="2005509"/>
            <a:ext cx="3389153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Example Digital Healthcare Skills Matrix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DB402F-19B9-A88D-6323-30A635218A04}"/>
              </a:ext>
            </a:extLst>
          </p:cNvPr>
          <p:cNvSpPr txBox="1"/>
          <p:nvPr/>
        </p:nvSpPr>
        <p:spPr>
          <a:xfrm>
            <a:off x="7950983" y="2038795"/>
            <a:ext cx="3808602" cy="2880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Key principle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Identify the exact capability gap before deciding whether to recruit or develop.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Evidence sources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skills audits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Manager interviews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Performance data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Job descriptions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self-assessment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External labour-market information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47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D4572-093B-17EF-10CB-033A00029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GB" sz="3100" b="1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RECRUITMENT CHALLENGES</a:t>
            </a:r>
            <a:endParaRPr lang="en-GB" sz="31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7298-2CC9-D72E-4E8B-3F0E1C7B7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External Labour Market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100" dirty="0" err="1">
                <a:effectLst/>
                <a:latin typeface="Ariel"/>
                <a:ea typeface="Calibri" panose="020F0502020204030204" pitchFamily="34" charset="0"/>
              </a:rPr>
              <a:t>HealthConnect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competes for:</a:t>
            </a: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Healthcare professionals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Technology specialists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Data analysts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Cybersecurity professionals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Digital-health specialists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Experienced managers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Candidate expectations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Employees increasingly consider:</a:t>
            </a: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Career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Flexible working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Wellbeing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Fair reward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Meaningful work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Autonomy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Organisational culture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Recruitment and retention are connected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Unfilled vacancies → Increased workload → Burnout risk → Turnover → More vacancies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Recommendation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Develop a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credible Employee Value Proposition (EVP)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. </a:t>
            </a:r>
            <a:endParaRPr lang="en-GB" sz="11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2544085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13283E-8E06-31DC-6787-886BA421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910" y="1023257"/>
            <a:ext cx="3235083" cy="476794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100" b="1">
                <a:solidFill>
                  <a:srgbClr val="000000"/>
                </a:solidFill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INTERNAL VS EXTERNAL RECRUITMENT</a:t>
            </a:r>
            <a:endParaRPr lang="en-GB" sz="310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93D0F-0077-1B88-CFF6-51F7A635B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035" y="1023257"/>
            <a:ext cx="5968515" cy="4767944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Internal Recruitment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Advantages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Supports career progression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Retains organisational knowledge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Can improve engagement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Potentially faster onboarding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Lower cultural-fit risk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Limitations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Smaller candidate pool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May create another vacancy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Limited access to new skills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External Recruitment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Advantages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Wider talent pool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Access to scarce skills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New knowledge and perspectives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Useful for specialist roles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Limitations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Higher recruitment costs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Longer onboarding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Cultural-fit risk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Greater uncertainty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Recommendation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Use a blended recruitment strategy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Internal mobility + External specialist recruitment</a:t>
            </a:r>
            <a:endParaRPr lang="en-GB" sz="11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1763511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1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3E39D7-A556-19AA-BABB-F3A6840B3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700" b="1">
                <a:solidFill>
                  <a:schemeClr val="tx2"/>
                </a:solidFill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ONLINE RECRUITMENT AND SELECTION</a:t>
            </a:r>
            <a:endParaRPr lang="en-GB" sz="2700" b="1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1E575-6F17-1EFF-01ED-A127415DF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2834" y="526473"/>
            <a:ext cx="6459406" cy="5865091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Recommended Recruitment Process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Attract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Targeted job advertisements + Employer branding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Screen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Essential criteria + Consistent screening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Assess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Structured interviews + Work-related tasks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Select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Evidence-based decision + Panel assessment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↓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Onboard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Pre-boarding + 90-day development plan</a:t>
            </a: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Selection principles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Structured interviews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Consistent questions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Clear scoring criteria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Competency-based assessment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Fair and transparent decisions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Appropriate use of recruitment technology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AI / automated recruitment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2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Check for:</a:t>
            </a:r>
            <a:r>
              <a:rPr lang="en-GB" sz="12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Bias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Accessibility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Transparency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Ariel"/>
                <a:ea typeface="Times New Roman" panose="02020603050405020304" pitchFamily="18" charset="0"/>
              </a:rPr>
              <a:t>Candidate experience</a:t>
            </a:r>
            <a:endParaRPr lang="en-GB" sz="12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500" b="1" dirty="0"/>
          </a:p>
        </p:txBody>
      </p:sp>
    </p:spTree>
    <p:extLst>
      <p:ext uri="{BB962C8B-B14F-4D97-AF65-F5344CB8AC3E}">
        <p14:creationId xmlns:p14="http://schemas.microsoft.com/office/powerpoint/2010/main" val="3359193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09FC3-7912-6E80-0BF3-3D5586F79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EMPLOYEE VALUE PROPOSITION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C99528-9CFC-AC86-CC31-7EB750735C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229174"/>
              </p:ext>
            </p:extLst>
          </p:nvPr>
        </p:nvGraphicFramePr>
        <p:xfrm>
          <a:off x="1484310" y="2666999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8303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BFF3B9-19B6-ACEE-6FAA-2E5D7B041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910" y="1023257"/>
            <a:ext cx="3235083" cy="476794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 b="1">
                <a:solidFill>
                  <a:srgbClr val="000000"/>
                </a:solidFill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LEARNING, DEVELOPMENT AND PERFORMANCE MANAGEMENT</a:t>
            </a:r>
            <a:endParaRPr lang="en-GB" sz="280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216C4-92E3-16CD-2519-D8E02052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346" y="794327"/>
            <a:ext cx="6046543" cy="5430983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Learning &amp;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Skills-gap analysis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Digital healthcare training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Coaching and mentoring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Leadership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Professional qualifications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Career development pathways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Replace annual-only appraisal with regular conversations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Quarterly performance discussions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SMART objectives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Regular feedback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Development plans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Recognition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Talent Management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Identify critical roles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Develop succession plans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Identify high-potential employees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Internal career pathways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Leadership Style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Participative + Coaching-oriented + Accountable</a:t>
            </a:r>
            <a:endParaRPr lang="en-GB" sz="11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463430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CD2EF-7E15-5554-5D98-734838CF9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166" y="159327"/>
            <a:ext cx="10018713" cy="1752599"/>
          </a:xfrm>
        </p:spPr>
        <p:txBody>
          <a:bodyPr/>
          <a:lstStyle/>
          <a:p>
            <a:r>
              <a:rPr lang="en-GB" sz="40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MOTIVATION, WELLBEING AND RETENTION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730A9-35E6-83F8-1661-DFA18FC63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958" y="2827661"/>
            <a:ext cx="3121246" cy="3124201"/>
          </a:xfrm>
        </p:spPr>
        <p:txBody>
          <a:bodyPr>
            <a:normAutofit fontScale="25000" lnSpcReduction="20000"/>
          </a:bodyPr>
          <a:lstStyle/>
          <a:p>
            <a:pPr>
              <a:spcAft>
                <a:spcPts val="1050"/>
              </a:spcAft>
            </a:pP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Job Demands–Resources Model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Reduce excessive demands</a:t>
            </a:r>
            <a:r>
              <a:rPr lang="en-GB" sz="44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Work overload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Unclear priorities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Administrative burden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Staff shortages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Emotional demands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Increase job resources</a:t>
            </a:r>
            <a:r>
              <a:rPr lang="en-GB" sz="44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Manager support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Autonomy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Recognition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Training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Career development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Team connection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105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4400" dirty="0">
                <a:effectLst/>
                <a:latin typeface="Ariel"/>
                <a:ea typeface="Times New Roman" panose="02020603050405020304" pitchFamily="18" charset="0"/>
              </a:rPr>
              <a:t>Good technology</a:t>
            </a:r>
            <a:endParaRPr lang="en-GB" sz="4400" dirty="0">
              <a:effectLst/>
              <a:latin typeface="Ariel"/>
              <a:ea typeface="Calibri" panose="020F0502020204030204" pitchFamily="34" charset="0"/>
            </a:endParaRPr>
          </a:p>
          <a:p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Motivation</a:t>
            </a:r>
            <a:r>
              <a:rPr lang="en-GB" sz="44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44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Fair reward + Recognition + Meaningful work + Development + Autonomy</a:t>
            </a:r>
            <a:endParaRPr lang="en-GB" sz="4400" dirty="0">
              <a:latin typeface="Arie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3ACE57-3215-F723-9FF9-CB6246D4E2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6157945"/>
              </p:ext>
            </p:extLst>
          </p:nvPr>
        </p:nvGraphicFramePr>
        <p:xfrm>
          <a:off x="4629041" y="2585206"/>
          <a:ext cx="5170741" cy="28946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44982">
                  <a:extLst>
                    <a:ext uri="{9D8B030D-6E8A-4147-A177-3AD203B41FA5}">
                      <a16:colId xmlns:a16="http://schemas.microsoft.com/office/drawing/2014/main" val="2114676682"/>
                    </a:ext>
                  </a:extLst>
                </a:gridCol>
                <a:gridCol w="2425759">
                  <a:extLst>
                    <a:ext uri="{9D8B030D-6E8A-4147-A177-3AD203B41FA5}">
                      <a16:colId xmlns:a16="http://schemas.microsoft.com/office/drawing/2014/main" val="1256311401"/>
                    </a:ext>
                  </a:extLst>
                </a:gridCol>
              </a:tblGrid>
              <a:tr h="383612">
                <a:tc>
                  <a:txBody>
                    <a:bodyPr/>
                    <a:lstStyle/>
                    <a:p>
                      <a:pPr algn="ctr"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KPI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</a:rPr>
                        <a:t>Desired direction</a:t>
                      </a:r>
                      <a:r>
                        <a:rPr lang="en-GB" sz="1000" dirty="0">
                          <a:effectLst/>
                        </a:rPr>
                        <a:t> </a:t>
                      </a:r>
                      <a:endParaRPr lang="en-GB" dirty="0"/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80412202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Employee turnover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 dirty="0">
                          <a:effectLst/>
                        </a:rPr>
                        <a:t>↓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869788108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Engagement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 dirty="0">
                          <a:effectLst/>
                        </a:rPr>
                        <a:t>↑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04678605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Wellbeing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↑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227483294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Time-to-fill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↓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941029906"/>
                  </a:ext>
                </a:extLst>
              </a:tr>
              <a:tr h="592953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Critical skills coverage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↑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078885775"/>
                  </a:ext>
                </a:extLst>
              </a:tr>
              <a:tr h="383612"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>
                          <a:effectLst/>
                        </a:rPr>
                        <a:t>Performance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900"/>
                        </a:spcAft>
                      </a:pPr>
                      <a:r>
                        <a:rPr lang="en-GB" sz="1500" dirty="0">
                          <a:effectLst/>
                        </a:rPr>
                        <a:t>↑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03196722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2915CA9-68EC-13F1-B891-0624BFD9C278}"/>
              </a:ext>
            </a:extLst>
          </p:cNvPr>
          <p:cNvSpPr txBox="1"/>
          <p:nvPr/>
        </p:nvSpPr>
        <p:spPr>
          <a:xfrm>
            <a:off x="6253522" y="2000357"/>
            <a:ext cx="2877424" cy="369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HR Scorecard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062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81174-F22A-135A-7BD6-EB17BA522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2934" y="905933"/>
            <a:ext cx="6660090" cy="965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br>
              <a:rPr lang="en-GB" sz="310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sz="3100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F0EA9DE4-97C8-115E-E920-C5009C28E4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2000" y="1616063"/>
            <a:ext cx="3632789" cy="363278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D3115-79D1-C151-F343-F0F544A64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933" y="1998133"/>
            <a:ext cx="6660090" cy="379306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1050"/>
              </a:spcAf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Key Recommendations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1. Workforce planning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Forecast future workforce requirements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Identify critical skills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2. Recruitment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Use blended internal and external recruitment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Strengthen employer branding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3. Selection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Use structured and evidence-based selection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4. Development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Invest in digital and leadership capability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5. Motivation &amp; wellbeing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Improve job resources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Reduce excessive demands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6. Retention</a:t>
            </a:r>
            <a:r>
              <a:rPr lang="en-GB" sz="11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Career development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Recognition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Employee voice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9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dirty="0">
                <a:effectLst/>
                <a:latin typeface="Ariel"/>
                <a:ea typeface="Times New Roman" panose="02020603050405020304" pitchFamily="18" charset="0"/>
              </a:rPr>
              <a:t>Succession planning</a:t>
            </a:r>
            <a:endParaRPr lang="en-GB" sz="1100" dirty="0">
              <a:effectLst/>
              <a:latin typeface="Ariel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endParaRPr lang="en-GB" sz="1100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2240980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571D0-88A2-297F-1648-EB0572C82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effectLst/>
                <a:latin typeface="TimesNewRomanPS-BoldMT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438AF-953E-74DF-A02B-A29E361F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36521"/>
            <a:ext cx="10018713" cy="40546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Barney, J. (1991)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‘Firm Resources and Sustained Competitive Advantage’,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Journal of Management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17(1), pp. 99–120.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Boxall, P. and Purcell, J. (2022)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Strategy and Human Resource Management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5th </a:t>
            </a:r>
            <a:r>
              <a:rPr lang="en-GB" sz="1800" dirty="0" err="1">
                <a:effectLst/>
                <a:latin typeface="Ariel"/>
                <a:ea typeface="Calibri" panose="020F0502020204030204" pitchFamily="34" charset="0"/>
              </a:rPr>
              <a:t>edn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London: Bloomsbury Academic. </a:t>
            </a:r>
            <a:r>
              <a:rPr lang="en-GB" sz="1800" b="1" dirty="0" err="1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Breaugh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, J.A. (2008)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‘Employee recruitment: Current knowledge and important areas for future research’,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Human Resource Management Review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18(3), pp. 103–118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Campion, M.A., Palmer, D.K. and Campion, J.E. (1997)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‘A review of structure in the selection interview’,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Personnel Psychology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50(3), pp. 655–702.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(2025)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Workforce Planning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(2025)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Learning and Development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(2025)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Employee Engagement and Motivation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Recruitment: An Introduction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Selection Methods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Employee Turnover and Retention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CIPD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Health and Wellbeing at Work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Chartered Institute of Personnel and Development.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NHS England (2023)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NHS Long Term Workforce Plan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London: NHS England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</a:t>
            </a: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Ryan, R.M. and Deci, E.L. (2000)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‘Self-determination theory and the facilitation of intrinsic motivation, social development, and well-being’,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55(1), pp. 68–78.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Schaufeli, W.B. and Bakker, A.B. (2004)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‘Job demands, job resources, and their relationship with burnout and engagement’,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Journal of Organizational </a:t>
            </a:r>
            <a:r>
              <a:rPr lang="en-GB" sz="1800" i="1" dirty="0" err="1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, 25(3), pp. 293–315.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el"/>
                <a:ea typeface="Calibri" panose="020F0502020204030204" pitchFamily="34" charset="0"/>
                <a:cs typeface="Times New Roman" panose="02020603050405020304" pitchFamily="18" charset="0"/>
              </a:rPr>
              <a:t>Skills England (2026)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Ariel"/>
                <a:ea typeface="Calibri" panose="020F0502020204030204" pitchFamily="34" charset="0"/>
              </a:rPr>
              <a:t>Sector Skills Needs Assessment – Health and Adult Social Care</a:t>
            </a:r>
            <a:r>
              <a:rPr lang="en-GB" sz="1800" dirty="0">
                <a:effectLst/>
                <a:latin typeface="Ariel"/>
                <a:ea typeface="Calibri" panose="020F0502020204030204" pitchFamily="34" charset="0"/>
              </a:rPr>
              <a:t>. GOV.UK. </a:t>
            </a:r>
            <a:endParaRPr lang="en-GB" dirty="0">
              <a:latin typeface="Ariel"/>
            </a:endParaRPr>
          </a:p>
        </p:txBody>
      </p:sp>
    </p:spTree>
    <p:extLst>
      <p:ext uri="{BB962C8B-B14F-4D97-AF65-F5344CB8AC3E}">
        <p14:creationId xmlns:p14="http://schemas.microsoft.com/office/powerpoint/2010/main" val="912105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81</TotalTime>
  <Words>1209</Words>
  <Application>Microsoft Office PowerPoint</Application>
  <PresentationFormat>Widescreen</PresentationFormat>
  <Paragraphs>247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Ariel</vt:lpstr>
      <vt:lpstr>Calibri</vt:lpstr>
      <vt:lpstr>Century Gothic</vt:lpstr>
      <vt:lpstr>Corbel</vt:lpstr>
      <vt:lpstr>Courier New</vt:lpstr>
      <vt:lpstr>Symbol</vt:lpstr>
      <vt:lpstr>Times New Roman</vt:lpstr>
      <vt:lpstr>TimesNewRomanPS-BoldMT</vt:lpstr>
      <vt:lpstr>Parallax</vt:lpstr>
      <vt:lpstr>Strategic Human Resource Management at Health Connect UK Attracting, Developing, Motivating and Retaining Employees</vt:lpstr>
      <vt:lpstr>ORGANISATION OVERVIEW AND CURRENT HR CHALLENGES</vt:lpstr>
      <vt:lpstr>STRATEGIC IMPORTANCE OF HRM</vt:lpstr>
      <vt:lpstr>WORKFORCE PLANNING</vt:lpstr>
      <vt:lpstr>SKILLS-GAP IDENTIFICATION</vt:lpstr>
      <vt:lpstr>RECRUITMENT CHALLENGES</vt:lpstr>
      <vt:lpstr>INTERNAL VS EXTERNAL RECRUITMENT</vt:lpstr>
      <vt:lpstr>ONLINE RECRUITMENT AND SELECTION</vt:lpstr>
      <vt:lpstr>EMPLOYEE VALUE PROPOSITION</vt:lpstr>
      <vt:lpstr>LEARNING, DEVELOPMENT AND PERFORMANCE MANAGEMENT</vt:lpstr>
      <vt:lpstr>MOTIVATION, WELLBEING AND RETENTION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Human Resource Management at Health Connect UK Attracting, Developing, Motivating and Retaining Employees</dc:title>
  <dc:creator>Nestian, Cristina</dc:creator>
  <cp:lastModifiedBy>Nestian, Cristina</cp:lastModifiedBy>
  <cp:revision>1</cp:revision>
  <dcterms:created xsi:type="dcterms:W3CDTF">2026-09-29T02:17:49Z</dcterms:created>
  <dcterms:modified xsi:type="dcterms:W3CDTF">2026-09-29T03:39:15Z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fa3bcc5-af7f-4e3c-8d4c-726a9a6f8de8_Enabled">
    <vt:lpwstr>true</vt:lpwstr>
  </property>
  <property fmtid="{D5CDD505-2E9C-101B-9397-08002B2CF9AE}" pid="3" name="MSIP_Label_bfa3bcc5-af7f-4e3c-8d4c-726a9a6f8de8_SetDate">
    <vt:lpwstr>2026-09-29T02:17:49Z</vt:lpwstr>
  </property>
  <property fmtid="{D5CDD505-2E9C-101B-9397-08002B2CF9AE}" pid="4" name="MSIP_Label_bfa3bcc5-af7f-4e3c-8d4c-726a9a6f8de8_Method">
    <vt:lpwstr>Standard</vt:lpwstr>
  </property>
  <property fmtid="{D5CDD505-2E9C-101B-9397-08002B2CF9AE}" pid="5" name="MSIP_Label_bfa3bcc5-af7f-4e3c-8d4c-726a9a6f8de8_Name">
    <vt:lpwstr>bfa3bcc5-af7f-4e3c-8d4c-726a9a6f8de8</vt:lpwstr>
  </property>
  <property fmtid="{D5CDD505-2E9C-101B-9397-08002B2CF9AE}" pid="6" name="MSIP_Label_bfa3bcc5-af7f-4e3c-8d4c-726a9a6f8de8_SiteId">
    <vt:lpwstr>3928808b-8a46-426b-8f87-051a36bb2f91</vt:lpwstr>
  </property>
  <property fmtid="{D5CDD505-2E9C-101B-9397-08002B2CF9AE}" pid="7" name="MSIP_Label_bfa3bcc5-af7f-4e3c-8d4c-726a9a6f8de8_ActionId">
    <vt:lpwstr>94643e61-1984-4c74-801f-efa6c1f58d5c</vt:lpwstr>
  </property>
  <property fmtid="{D5CDD505-2E9C-101B-9397-08002B2CF9AE}" pid="8" name="MSIP_Label_bfa3bcc5-af7f-4e3c-8d4c-726a9a6f8de8_ContentBits">
    <vt:lpwstr>0</vt:lpwstr>
  </property>
</Properties>
</file>