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9"/>
  </p:notesMasterIdLst>
  <p:sldIdLst>
    <p:sldId id="256" r:id="rId2"/>
    <p:sldId id="259" r:id="rId3"/>
    <p:sldId id="299" r:id="rId4"/>
    <p:sldId id="300" r:id="rId5"/>
    <p:sldId id="301" r:id="rId6"/>
    <p:sldId id="302" r:id="rId7"/>
    <p:sldId id="303" r:id="rId8"/>
    <p:sldId id="304" r:id="rId9"/>
    <p:sldId id="274" r:id="rId10"/>
    <p:sldId id="276" r:id="rId11"/>
    <p:sldId id="305" r:id="rId12"/>
    <p:sldId id="306" r:id="rId13"/>
    <p:sldId id="307" r:id="rId14"/>
    <p:sldId id="312" r:id="rId15"/>
    <p:sldId id="309" r:id="rId16"/>
    <p:sldId id="310" r:id="rId17"/>
    <p:sldId id="311" r:id="rId18"/>
  </p:sldIdLst>
  <p:sldSz cx="9144000" cy="5143500" type="screen16x9"/>
  <p:notesSz cx="6858000" cy="9144000"/>
  <p:embeddedFontLst>
    <p:embeddedFont>
      <p:font typeface="Libre Franklin ExtraBold" pitchFamily="2" charset="0"/>
      <p:bold r:id="rId20"/>
      <p:boldItalic r:id="rId21"/>
    </p:embeddedFont>
    <p:embeddedFont>
      <p:font typeface="Spectral"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85E0E12-75EF-42DB-B695-DBDD1ED5871F}">
  <a:tblStyle styleId="{285E0E12-75EF-42DB-B695-DBDD1ED5871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447" autoAdjust="0"/>
  </p:normalViewPr>
  <p:slideViewPr>
    <p:cSldViewPr snapToGrid="0">
      <p:cViewPr varScale="1">
        <p:scale>
          <a:sx n="47" d="100"/>
          <a:sy n="47" d="100"/>
        </p:scale>
        <p:origin x="1840"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ron Petru" userId="89f5fad34e746bd9" providerId="LiveId" clId="{668ABE3B-1500-450B-91BF-0167D0DA9183}"/>
    <pc:docChg chg="modSld">
      <pc:chgData name="Piron Petru" userId="89f5fad34e746bd9" providerId="LiveId" clId="{668ABE3B-1500-450B-91BF-0167D0DA9183}" dt="2025-05-20T13:29:54.021" v="29" actId="20577"/>
      <pc:docMkLst>
        <pc:docMk/>
      </pc:docMkLst>
      <pc:sldChg chg="modSp mod">
        <pc:chgData name="Piron Petru" userId="89f5fad34e746bd9" providerId="LiveId" clId="{668ABE3B-1500-450B-91BF-0167D0DA9183}" dt="2025-05-20T13:29:54.021" v="29" actId="20577"/>
        <pc:sldMkLst>
          <pc:docMk/>
          <pc:sldMk cId="0" sldId="256"/>
        </pc:sldMkLst>
        <pc:spChg chg="mod">
          <ac:chgData name="Piron Petru" userId="89f5fad34e746bd9" providerId="LiveId" clId="{668ABE3B-1500-450B-91BF-0167D0DA9183}" dt="2025-05-20T13:29:54.021" v="29" actId="20577"/>
          <ac:spMkLst>
            <pc:docMk/>
            <pc:sldMk cId="0"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37BFA-FF09-483C-A8AD-A83300C9FBD0}" type="doc">
      <dgm:prSet loTypeId="urn:diagrams.loki3.com/VaryingWidthList" loCatId="list" qsTypeId="urn:microsoft.com/office/officeart/2005/8/quickstyle/simple1" qsCatId="simple" csTypeId="urn:microsoft.com/office/officeart/2005/8/colors/accent0_2" csCatId="mainScheme" phldr="1"/>
      <dgm:spPr/>
    </dgm:pt>
    <dgm:pt modelId="{8BE3F6FF-640D-4EA8-9C04-B7B35C8DC83D}">
      <dgm:prSet phldrT="[Tex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event is a three-day international conference and experiential showcase, hosted at ICC Wales with off-site visits to cultural and natural landmarks.</a:t>
          </a:r>
          <a:endParaRPr lang="en-US" sz="1400" dirty="0">
            <a:latin typeface="Times New Roman" panose="02020603050405020304" pitchFamily="18" charset="0"/>
            <a:cs typeface="Times New Roman" panose="02020603050405020304" pitchFamily="18" charset="0"/>
          </a:endParaRPr>
        </a:p>
      </dgm:t>
    </dgm:pt>
    <dgm:pt modelId="{70FA7613-1691-4138-BFE6-EE99F61729B2}" type="parTrans" cxnId="{75787A46-FAAA-4C11-A239-91F32259AB8B}">
      <dgm:prSet/>
      <dgm:spPr/>
      <dgm:t>
        <a:bodyPr/>
        <a:lstStyle/>
        <a:p>
          <a:endParaRPr lang="en-US" sz="1400">
            <a:latin typeface="Times New Roman" panose="02020603050405020304" pitchFamily="18" charset="0"/>
            <a:cs typeface="Times New Roman" panose="02020603050405020304" pitchFamily="18" charset="0"/>
          </a:endParaRPr>
        </a:p>
      </dgm:t>
    </dgm:pt>
    <dgm:pt modelId="{4D78C319-4523-4BA2-B108-B0B6D752BE4E}" type="sibTrans" cxnId="{75787A46-FAAA-4C11-A239-91F32259AB8B}">
      <dgm:prSet/>
      <dgm:spPr/>
      <dgm:t>
        <a:bodyPr/>
        <a:lstStyle/>
        <a:p>
          <a:endParaRPr lang="en-US" sz="1400">
            <a:latin typeface="Times New Roman" panose="02020603050405020304" pitchFamily="18" charset="0"/>
            <a:cs typeface="Times New Roman" panose="02020603050405020304" pitchFamily="18" charset="0"/>
          </a:endParaRPr>
        </a:p>
      </dgm:t>
    </dgm:pt>
    <dgm:pt modelId="{D2366952-4454-455D-816B-139EE6FAC55B}">
      <dgm:prSet phldrT="[Tex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It will bring global tourism and hospitality stakeholders to celebrate Wales during the Year of Croeso 2025. </a:t>
          </a:r>
          <a:endParaRPr lang="en-US" sz="1400" dirty="0">
            <a:latin typeface="Times New Roman" panose="02020603050405020304" pitchFamily="18" charset="0"/>
            <a:cs typeface="Times New Roman" panose="02020603050405020304" pitchFamily="18" charset="0"/>
          </a:endParaRPr>
        </a:p>
      </dgm:t>
    </dgm:pt>
    <dgm:pt modelId="{413FF633-482C-49A6-8BE9-26F93375FE10}" type="parTrans" cxnId="{847DC456-7C5E-4164-882B-FBB771D8FABA}">
      <dgm:prSet/>
      <dgm:spPr/>
      <dgm:t>
        <a:bodyPr/>
        <a:lstStyle/>
        <a:p>
          <a:endParaRPr lang="en-US" sz="1400">
            <a:latin typeface="Times New Roman" panose="02020603050405020304" pitchFamily="18" charset="0"/>
            <a:cs typeface="Times New Roman" panose="02020603050405020304" pitchFamily="18" charset="0"/>
          </a:endParaRPr>
        </a:p>
      </dgm:t>
    </dgm:pt>
    <dgm:pt modelId="{4BAB41C2-00DF-4E60-B9A2-AA8F7791EA6D}" type="sibTrans" cxnId="{847DC456-7C5E-4164-882B-FBB771D8FABA}">
      <dgm:prSet/>
      <dgm:spPr/>
      <dgm:t>
        <a:bodyPr/>
        <a:lstStyle/>
        <a:p>
          <a:endParaRPr lang="en-US" sz="1400">
            <a:latin typeface="Times New Roman" panose="02020603050405020304" pitchFamily="18" charset="0"/>
            <a:cs typeface="Times New Roman" panose="02020603050405020304" pitchFamily="18" charset="0"/>
          </a:endParaRPr>
        </a:p>
      </dgm:t>
    </dgm:pt>
    <dgm:pt modelId="{A103E63F-4743-4C88-87FA-EFD52388FD04}">
      <dgm:prSet phldrT="[Text]" custT="1"/>
      <dgm:spPr/>
      <dgm:t>
        <a:bodyPr/>
        <a:lstStyle/>
        <a:p>
          <a:pPr rtl="0"/>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event aims to position Wales as a leading MICE destination, highlighting its unique culture, landscapes, and warmth.</a:t>
          </a:r>
        </a:p>
        <a:p>
          <a:pPr rtl="0"/>
          <a:endParaRPr lang="en-US" sz="1400" dirty="0">
            <a:latin typeface="Times New Roman" panose="02020603050405020304" pitchFamily="18" charset="0"/>
            <a:cs typeface="Times New Roman" panose="02020603050405020304" pitchFamily="18" charset="0"/>
          </a:endParaRPr>
        </a:p>
      </dgm:t>
    </dgm:pt>
    <dgm:pt modelId="{01C72069-3B96-4745-900B-757BE2DD8EF8}" type="parTrans" cxnId="{56F9918F-11DD-4CE1-95A5-AEA476842558}">
      <dgm:prSet/>
      <dgm:spPr/>
      <dgm:t>
        <a:bodyPr/>
        <a:lstStyle/>
        <a:p>
          <a:endParaRPr lang="en-US" sz="1400">
            <a:latin typeface="Times New Roman" panose="02020603050405020304" pitchFamily="18" charset="0"/>
            <a:cs typeface="Times New Roman" panose="02020603050405020304" pitchFamily="18" charset="0"/>
          </a:endParaRPr>
        </a:p>
      </dgm:t>
    </dgm:pt>
    <dgm:pt modelId="{6852B2B8-3744-4370-A311-52A38CDDC57A}" type="sibTrans" cxnId="{56F9918F-11DD-4CE1-95A5-AEA476842558}">
      <dgm:prSet/>
      <dgm:spPr/>
      <dgm:t>
        <a:bodyPr/>
        <a:lstStyle/>
        <a:p>
          <a:endParaRPr lang="en-US" sz="1400">
            <a:latin typeface="Times New Roman" panose="02020603050405020304" pitchFamily="18" charset="0"/>
            <a:cs typeface="Times New Roman" panose="02020603050405020304" pitchFamily="18" charset="0"/>
          </a:endParaRPr>
        </a:p>
      </dgm:t>
    </dgm:pt>
    <dgm:pt modelId="{2725D247-A92C-424C-8768-BC326CB0FD36}" type="pres">
      <dgm:prSet presAssocID="{A8437BFA-FF09-483C-A8AD-A83300C9FBD0}" presName="Name0" presStyleCnt="0">
        <dgm:presLayoutVars>
          <dgm:resizeHandles/>
        </dgm:presLayoutVars>
      </dgm:prSet>
      <dgm:spPr/>
    </dgm:pt>
    <dgm:pt modelId="{BC5B86A6-B64E-421A-B956-9C049E6863CA}" type="pres">
      <dgm:prSet presAssocID="{8BE3F6FF-640D-4EA8-9C04-B7B35C8DC83D}" presName="text" presStyleLbl="node1" presStyleIdx="0" presStyleCnt="3" custScaleX="120122" custScaleY="87223">
        <dgm:presLayoutVars>
          <dgm:bulletEnabled val="1"/>
        </dgm:presLayoutVars>
      </dgm:prSet>
      <dgm:spPr/>
    </dgm:pt>
    <dgm:pt modelId="{2727FB02-E0B8-444E-A33E-D93A12A44F68}" type="pres">
      <dgm:prSet presAssocID="{4D78C319-4523-4BA2-B108-B0B6D752BE4E}" presName="space" presStyleCnt="0"/>
      <dgm:spPr/>
    </dgm:pt>
    <dgm:pt modelId="{F65C2A78-1569-486C-B66E-4E0642E0F207}" type="pres">
      <dgm:prSet presAssocID="{D2366952-4454-455D-816B-139EE6FAC55B}" presName="text" presStyleLbl="node1" presStyleIdx="1" presStyleCnt="3" custScaleX="138097" custScaleY="95830">
        <dgm:presLayoutVars>
          <dgm:bulletEnabled val="1"/>
        </dgm:presLayoutVars>
      </dgm:prSet>
      <dgm:spPr/>
    </dgm:pt>
    <dgm:pt modelId="{771DE3DA-9DB0-4C89-8AC7-59A6CCABB39E}" type="pres">
      <dgm:prSet presAssocID="{4BAB41C2-00DF-4E60-B9A2-AA8F7791EA6D}" presName="space" presStyleCnt="0"/>
      <dgm:spPr/>
    </dgm:pt>
    <dgm:pt modelId="{57DE06DE-361A-47DB-BF89-8BFBBC8B4625}" type="pres">
      <dgm:prSet presAssocID="{A103E63F-4743-4C88-87FA-EFD52388FD04}" presName="text" presStyleLbl="node1" presStyleIdx="2" presStyleCnt="3" custScaleX="120411" custScaleY="92179">
        <dgm:presLayoutVars>
          <dgm:bulletEnabled val="1"/>
        </dgm:presLayoutVars>
      </dgm:prSet>
      <dgm:spPr/>
    </dgm:pt>
  </dgm:ptLst>
  <dgm:cxnLst>
    <dgm:cxn modelId="{5DAD0025-8FDF-4697-A9CB-04734867E40A}" type="presOf" srcId="{D2366952-4454-455D-816B-139EE6FAC55B}" destId="{F65C2A78-1569-486C-B66E-4E0642E0F207}" srcOrd="0" destOrd="0" presId="urn:diagrams.loki3.com/VaryingWidthList"/>
    <dgm:cxn modelId="{D62E2744-E405-494B-AB9B-409E34E1BC53}" type="presOf" srcId="{A103E63F-4743-4C88-87FA-EFD52388FD04}" destId="{57DE06DE-361A-47DB-BF89-8BFBBC8B4625}" srcOrd="0" destOrd="0" presId="urn:diagrams.loki3.com/VaryingWidthList"/>
    <dgm:cxn modelId="{75787A46-FAAA-4C11-A239-91F32259AB8B}" srcId="{A8437BFA-FF09-483C-A8AD-A83300C9FBD0}" destId="{8BE3F6FF-640D-4EA8-9C04-B7B35C8DC83D}" srcOrd="0" destOrd="0" parTransId="{70FA7613-1691-4138-BFE6-EE99F61729B2}" sibTransId="{4D78C319-4523-4BA2-B108-B0B6D752BE4E}"/>
    <dgm:cxn modelId="{847DC456-7C5E-4164-882B-FBB771D8FABA}" srcId="{A8437BFA-FF09-483C-A8AD-A83300C9FBD0}" destId="{D2366952-4454-455D-816B-139EE6FAC55B}" srcOrd="1" destOrd="0" parTransId="{413FF633-482C-49A6-8BE9-26F93375FE10}" sibTransId="{4BAB41C2-00DF-4E60-B9A2-AA8F7791EA6D}"/>
    <dgm:cxn modelId="{56F9918F-11DD-4CE1-95A5-AEA476842558}" srcId="{A8437BFA-FF09-483C-A8AD-A83300C9FBD0}" destId="{A103E63F-4743-4C88-87FA-EFD52388FD04}" srcOrd="2" destOrd="0" parTransId="{01C72069-3B96-4745-900B-757BE2DD8EF8}" sibTransId="{6852B2B8-3744-4370-A311-52A38CDDC57A}"/>
    <dgm:cxn modelId="{4FE8F5D9-BB9B-41F5-BFCF-F0D095CE2AED}" type="presOf" srcId="{A8437BFA-FF09-483C-A8AD-A83300C9FBD0}" destId="{2725D247-A92C-424C-8768-BC326CB0FD36}" srcOrd="0" destOrd="0" presId="urn:diagrams.loki3.com/VaryingWidthList"/>
    <dgm:cxn modelId="{6900ABE3-8A3F-444E-9098-BD9503913A11}" type="presOf" srcId="{8BE3F6FF-640D-4EA8-9C04-B7B35C8DC83D}" destId="{BC5B86A6-B64E-421A-B956-9C049E6863CA}" srcOrd="0" destOrd="0" presId="urn:diagrams.loki3.com/VaryingWidthList"/>
    <dgm:cxn modelId="{21D0A905-0970-4A77-8F52-D336DD6204FE}" type="presParOf" srcId="{2725D247-A92C-424C-8768-BC326CB0FD36}" destId="{BC5B86A6-B64E-421A-B956-9C049E6863CA}" srcOrd="0" destOrd="0" presId="urn:diagrams.loki3.com/VaryingWidthList"/>
    <dgm:cxn modelId="{883CA27E-51A4-49A5-BE40-1AD01125C5D9}" type="presParOf" srcId="{2725D247-A92C-424C-8768-BC326CB0FD36}" destId="{2727FB02-E0B8-444E-A33E-D93A12A44F68}" srcOrd="1" destOrd="0" presId="urn:diagrams.loki3.com/VaryingWidthList"/>
    <dgm:cxn modelId="{3F6E01FA-F540-49E5-9776-38FB7F7DA8A2}" type="presParOf" srcId="{2725D247-A92C-424C-8768-BC326CB0FD36}" destId="{F65C2A78-1569-486C-B66E-4E0642E0F207}" srcOrd="2" destOrd="0" presId="urn:diagrams.loki3.com/VaryingWidthList"/>
    <dgm:cxn modelId="{B42E2919-CA92-42ED-8F45-A933C695B872}" type="presParOf" srcId="{2725D247-A92C-424C-8768-BC326CB0FD36}" destId="{771DE3DA-9DB0-4C89-8AC7-59A6CCABB39E}" srcOrd="3" destOrd="0" presId="urn:diagrams.loki3.com/VaryingWidthList"/>
    <dgm:cxn modelId="{863957A7-0695-44FA-83C1-5B8F8EBE3EFA}" type="presParOf" srcId="{2725D247-A92C-424C-8768-BC326CB0FD36}" destId="{57DE06DE-361A-47DB-BF89-8BFBBC8B4625}"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1623BA-7424-4F2A-BB37-6F3BFB602928}" type="doc">
      <dgm:prSet loTypeId="urn:microsoft.com/office/officeart/2005/8/layout/matrix3" loCatId="matrix" qsTypeId="urn:microsoft.com/office/officeart/2005/8/quickstyle/3d3" qsCatId="3D" csTypeId="urn:microsoft.com/office/officeart/2005/8/colors/accent1_2" csCatId="accent1" phldr="1"/>
      <dgm:spPr/>
      <dgm:t>
        <a:bodyPr/>
        <a:lstStyle/>
        <a:p>
          <a:endParaRPr lang="en-US"/>
        </a:p>
      </dgm:t>
    </dgm:pt>
    <dgm:pt modelId="{BDCB89F1-ABFD-447F-80EC-3EEBFE0DDE10}">
      <dgm:prSet phldrT="[Text]" custT="1"/>
      <dgm:spPr/>
      <dgm:t>
        <a:bodyPr/>
        <a:lstStyle/>
        <a:p>
          <a:r>
            <a:rPr lang="en-GB" sz="1400" dirty="0">
              <a:solidFill>
                <a:schemeClr val="tx1"/>
              </a:solidFill>
              <a:latin typeface="Times New Roman" panose="02020603050405020304" pitchFamily="18" charset="0"/>
              <a:cs typeface="Times New Roman" panose="02020603050405020304" pitchFamily="18" charset="0"/>
            </a:rPr>
            <a:t>To increase international brand visibility for Wales</a:t>
          </a:r>
          <a:endParaRPr lang="en-US" sz="1400" dirty="0">
            <a:solidFill>
              <a:schemeClr val="tx1"/>
            </a:solidFill>
            <a:latin typeface="Times New Roman" panose="02020603050405020304" pitchFamily="18" charset="0"/>
            <a:cs typeface="Times New Roman" panose="02020603050405020304" pitchFamily="18" charset="0"/>
          </a:endParaRPr>
        </a:p>
      </dgm:t>
    </dgm:pt>
    <dgm:pt modelId="{CA140844-A63A-459B-98A4-6DAE9EDA357C}" type="parTrans" cxnId="{68F8CB36-6C3B-47E1-9D8F-FDAE7116CCCF}">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7FD3FD39-AB69-4AE7-8DA6-25832A0E8513}" type="sibTrans" cxnId="{68F8CB36-6C3B-47E1-9D8F-FDAE7116CCCF}">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EA84BBA4-4BBE-4D27-A1AC-AF0076E48AB6}">
      <dgm:prSet phldrT="[Text]" custT="1"/>
      <dgm:spPr/>
      <dgm:t>
        <a:bodyPr/>
        <a:lstStyle/>
        <a:p>
          <a:r>
            <a:rPr lang="en-GB" sz="1400" dirty="0">
              <a:solidFill>
                <a:schemeClr val="tx1"/>
              </a:solidFill>
              <a:latin typeface="Times New Roman" panose="02020603050405020304" pitchFamily="18" charset="0"/>
              <a:cs typeface="Times New Roman" panose="02020603050405020304" pitchFamily="18" charset="0"/>
            </a:rPr>
            <a:t>To facilitate high-value networking opportunities.</a:t>
          </a:r>
          <a:endParaRPr lang="en-US" sz="1400" dirty="0">
            <a:solidFill>
              <a:schemeClr val="tx1"/>
            </a:solidFill>
            <a:latin typeface="Times New Roman" panose="02020603050405020304" pitchFamily="18" charset="0"/>
            <a:cs typeface="Times New Roman" panose="02020603050405020304" pitchFamily="18" charset="0"/>
          </a:endParaRPr>
        </a:p>
      </dgm:t>
    </dgm:pt>
    <dgm:pt modelId="{E53DF190-28CA-41C0-A6D8-1FE23F1F4530}" type="parTrans" cxnId="{9CA44E4E-978A-4453-8D71-9C3018993765}">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16228094-2022-4262-8C1B-E7FBD0535EF3}" type="sibTrans" cxnId="{9CA44E4E-978A-4453-8D71-9C3018993765}">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39256F53-5C1D-4059-9D54-FB5C78CD322A}">
      <dgm:prSet phldrT="[Text]" custT="1"/>
      <dgm:spPr/>
      <dgm:t>
        <a:bodyPr/>
        <a:lstStyle/>
        <a:p>
          <a:r>
            <a:rPr lang="en-GB" sz="1400" dirty="0">
              <a:solidFill>
                <a:schemeClr val="tx1"/>
              </a:solidFill>
              <a:latin typeface="Times New Roman" panose="02020603050405020304" pitchFamily="18" charset="0"/>
              <a:cs typeface="Times New Roman" panose="02020603050405020304" pitchFamily="18" charset="0"/>
            </a:rPr>
            <a:t>To promote destination marketing through immersive experiences.</a:t>
          </a:r>
          <a:endParaRPr lang="en-US" sz="1400" dirty="0">
            <a:solidFill>
              <a:schemeClr val="tx1"/>
            </a:solidFill>
            <a:latin typeface="Times New Roman" panose="02020603050405020304" pitchFamily="18" charset="0"/>
            <a:cs typeface="Times New Roman" panose="02020603050405020304" pitchFamily="18" charset="0"/>
          </a:endParaRPr>
        </a:p>
      </dgm:t>
    </dgm:pt>
    <dgm:pt modelId="{D1638AEE-FAA9-4D71-9961-25BCADAF45EF}" type="parTrans" cxnId="{F26AEF83-A1A3-4C7A-9B67-A79BF7F776C3}">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BC0E5050-8745-4E81-A6BB-46BD8CB93E6B}" type="sibTrans" cxnId="{F26AEF83-A1A3-4C7A-9B67-A79BF7F776C3}">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93FFE728-EAD9-438C-99F1-3CD1DD43117A}">
      <dgm:prSet phldrT="[Text]" custT="1"/>
      <dgm:spPr/>
      <dgm:t>
        <a:bodyPr/>
        <a:lstStyle/>
        <a:p>
          <a:r>
            <a:rPr lang="en-GB" sz="1400" dirty="0">
              <a:solidFill>
                <a:schemeClr val="tx1"/>
              </a:solidFill>
              <a:latin typeface="Times New Roman" panose="02020603050405020304" pitchFamily="18" charset="0"/>
              <a:cs typeface="Times New Roman" panose="02020603050405020304" pitchFamily="18" charset="0"/>
            </a:rPr>
            <a:t>To attract future investment in Welsh tourism and event infrastructure.</a:t>
          </a:r>
          <a:endParaRPr lang="en-US" sz="1400" dirty="0">
            <a:solidFill>
              <a:schemeClr val="tx1"/>
            </a:solidFill>
            <a:latin typeface="Times New Roman" panose="02020603050405020304" pitchFamily="18" charset="0"/>
            <a:cs typeface="Times New Roman" panose="02020603050405020304" pitchFamily="18" charset="0"/>
          </a:endParaRPr>
        </a:p>
      </dgm:t>
    </dgm:pt>
    <dgm:pt modelId="{6D1B09FA-A01D-4BBB-8DB7-8274094AE501}" type="parTrans" cxnId="{C66F6567-B8AC-4085-B5A8-E6409B5B5767}">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94364478-5DCF-4478-B092-25D2C586C3E0}" type="sibTrans" cxnId="{C66F6567-B8AC-4085-B5A8-E6409B5B5767}">
      <dgm:prSet/>
      <dgm:spPr/>
      <dgm:t>
        <a:bodyPr/>
        <a:lstStyle/>
        <a:p>
          <a:endParaRPr lang="en-US" sz="1400">
            <a:solidFill>
              <a:schemeClr val="tx1"/>
            </a:solidFill>
            <a:latin typeface="Times New Roman" panose="02020603050405020304" pitchFamily="18" charset="0"/>
            <a:cs typeface="Times New Roman" panose="02020603050405020304" pitchFamily="18" charset="0"/>
          </a:endParaRPr>
        </a:p>
      </dgm:t>
    </dgm:pt>
    <dgm:pt modelId="{EAB28EFD-5E76-4837-8001-6EB2379E0D06}" type="pres">
      <dgm:prSet presAssocID="{3C1623BA-7424-4F2A-BB37-6F3BFB602928}" presName="matrix" presStyleCnt="0">
        <dgm:presLayoutVars>
          <dgm:chMax val="1"/>
          <dgm:dir/>
          <dgm:resizeHandles val="exact"/>
        </dgm:presLayoutVars>
      </dgm:prSet>
      <dgm:spPr/>
    </dgm:pt>
    <dgm:pt modelId="{6FA2B6B9-3422-40BF-AB24-45550FAB06B5}" type="pres">
      <dgm:prSet presAssocID="{3C1623BA-7424-4F2A-BB37-6F3BFB602928}" presName="diamond" presStyleLbl="bgShp" presStyleIdx="0" presStyleCnt="1"/>
      <dgm:spPr/>
    </dgm:pt>
    <dgm:pt modelId="{523C7879-6BAF-4461-A68B-C749FC681D96}" type="pres">
      <dgm:prSet presAssocID="{3C1623BA-7424-4F2A-BB37-6F3BFB602928}" presName="quad1" presStyleLbl="node1" presStyleIdx="0" presStyleCnt="4">
        <dgm:presLayoutVars>
          <dgm:chMax val="0"/>
          <dgm:chPref val="0"/>
          <dgm:bulletEnabled val="1"/>
        </dgm:presLayoutVars>
      </dgm:prSet>
      <dgm:spPr/>
    </dgm:pt>
    <dgm:pt modelId="{6B732F74-22E8-4A04-84E6-37CB6BEDFA54}" type="pres">
      <dgm:prSet presAssocID="{3C1623BA-7424-4F2A-BB37-6F3BFB602928}" presName="quad2" presStyleLbl="node1" presStyleIdx="1" presStyleCnt="4">
        <dgm:presLayoutVars>
          <dgm:chMax val="0"/>
          <dgm:chPref val="0"/>
          <dgm:bulletEnabled val="1"/>
        </dgm:presLayoutVars>
      </dgm:prSet>
      <dgm:spPr/>
    </dgm:pt>
    <dgm:pt modelId="{E00CD816-DF9D-440F-9196-5A816363545E}" type="pres">
      <dgm:prSet presAssocID="{3C1623BA-7424-4F2A-BB37-6F3BFB602928}" presName="quad3" presStyleLbl="node1" presStyleIdx="2" presStyleCnt="4">
        <dgm:presLayoutVars>
          <dgm:chMax val="0"/>
          <dgm:chPref val="0"/>
          <dgm:bulletEnabled val="1"/>
        </dgm:presLayoutVars>
      </dgm:prSet>
      <dgm:spPr/>
    </dgm:pt>
    <dgm:pt modelId="{DC4E2138-AFDF-49AF-9B6A-57B3148CF4A5}" type="pres">
      <dgm:prSet presAssocID="{3C1623BA-7424-4F2A-BB37-6F3BFB602928}" presName="quad4" presStyleLbl="node1" presStyleIdx="3" presStyleCnt="4">
        <dgm:presLayoutVars>
          <dgm:chMax val="0"/>
          <dgm:chPref val="0"/>
          <dgm:bulletEnabled val="1"/>
        </dgm:presLayoutVars>
      </dgm:prSet>
      <dgm:spPr/>
    </dgm:pt>
  </dgm:ptLst>
  <dgm:cxnLst>
    <dgm:cxn modelId="{8BDA9C1C-5A9E-4059-9E37-1BD346058C73}" type="presOf" srcId="{EA84BBA4-4BBE-4D27-A1AC-AF0076E48AB6}" destId="{6B732F74-22E8-4A04-84E6-37CB6BEDFA54}" srcOrd="0" destOrd="0" presId="urn:microsoft.com/office/officeart/2005/8/layout/matrix3"/>
    <dgm:cxn modelId="{68F8CB36-6C3B-47E1-9D8F-FDAE7116CCCF}" srcId="{3C1623BA-7424-4F2A-BB37-6F3BFB602928}" destId="{BDCB89F1-ABFD-447F-80EC-3EEBFE0DDE10}" srcOrd="0" destOrd="0" parTransId="{CA140844-A63A-459B-98A4-6DAE9EDA357C}" sibTransId="{7FD3FD39-AB69-4AE7-8DA6-25832A0E8513}"/>
    <dgm:cxn modelId="{BF4DFC5D-429A-4E17-A13F-D75EE274E4E8}" type="presOf" srcId="{39256F53-5C1D-4059-9D54-FB5C78CD322A}" destId="{E00CD816-DF9D-440F-9196-5A816363545E}" srcOrd="0" destOrd="0" presId="urn:microsoft.com/office/officeart/2005/8/layout/matrix3"/>
    <dgm:cxn modelId="{C66F6567-B8AC-4085-B5A8-E6409B5B5767}" srcId="{3C1623BA-7424-4F2A-BB37-6F3BFB602928}" destId="{93FFE728-EAD9-438C-99F1-3CD1DD43117A}" srcOrd="3" destOrd="0" parTransId="{6D1B09FA-A01D-4BBB-8DB7-8274094AE501}" sibTransId="{94364478-5DCF-4478-B092-25D2C586C3E0}"/>
    <dgm:cxn modelId="{9CA44E4E-978A-4453-8D71-9C3018993765}" srcId="{3C1623BA-7424-4F2A-BB37-6F3BFB602928}" destId="{EA84BBA4-4BBE-4D27-A1AC-AF0076E48AB6}" srcOrd="1" destOrd="0" parTransId="{E53DF190-28CA-41C0-A6D8-1FE23F1F4530}" sibTransId="{16228094-2022-4262-8C1B-E7FBD0535EF3}"/>
    <dgm:cxn modelId="{F26AEF83-A1A3-4C7A-9B67-A79BF7F776C3}" srcId="{3C1623BA-7424-4F2A-BB37-6F3BFB602928}" destId="{39256F53-5C1D-4059-9D54-FB5C78CD322A}" srcOrd="2" destOrd="0" parTransId="{D1638AEE-FAA9-4D71-9961-25BCADAF45EF}" sibTransId="{BC0E5050-8745-4E81-A6BB-46BD8CB93E6B}"/>
    <dgm:cxn modelId="{E7ACFD93-23C7-4825-8677-90EDB15ECC92}" type="presOf" srcId="{BDCB89F1-ABFD-447F-80EC-3EEBFE0DDE10}" destId="{523C7879-6BAF-4461-A68B-C749FC681D96}" srcOrd="0" destOrd="0" presId="urn:microsoft.com/office/officeart/2005/8/layout/matrix3"/>
    <dgm:cxn modelId="{5438F0AD-8EAB-451F-899F-D7F40621BA78}" type="presOf" srcId="{3C1623BA-7424-4F2A-BB37-6F3BFB602928}" destId="{EAB28EFD-5E76-4837-8001-6EB2379E0D06}" srcOrd="0" destOrd="0" presId="urn:microsoft.com/office/officeart/2005/8/layout/matrix3"/>
    <dgm:cxn modelId="{326CBDB8-4C27-4FED-A25E-025C6472DBB0}" type="presOf" srcId="{93FFE728-EAD9-438C-99F1-3CD1DD43117A}" destId="{DC4E2138-AFDF-49AF-9B6A-57B3148CF4A5}" srcOrd="0" destOrd="0" presId="urn:microsoft.com/office/officeart/2005/8/layout/matrix3"/>
    <dgm:cxn modelId="{E0FD49F9-AABD-4360-9EBD-25E0E1C4E11D}" type="presParOf" srcId="{EAB28EFD-5E76-4837-8001-6EB2379E0D06}" destId="{6FA2B6B9-3422-40BF-AB24-45550FAB06B5}" srcOrd="0" destOrd="0" presId="urn:microsoft.com/office/officeart/2005/8/layout/matrix3"/>
    <dgm:cxn modelId="{B41E026A-2AE5-4936-A9FB-5C98AE78102E}" type="presParOf" srcId="{EAB28EFD-5E76-4837-8001-6EB2379E0D06}" destId="{523C7879-6BAF-4461-A68B-C749FC681D96}" srcOrd="1" destOrd="0" presId="urn:microsoft.com/office/officeart/2005/8/layout/matrix3"/>
    <dgm:cxn modelId="{1998B19C-5C75-48B6-803B-DF1C10BCCAC1}" type="presParOf" srcId="{EAB28EFD-5E76-4837-8001-6EB2379E0D06}" destId="{6B732F74-22E8-4A04-84E6-37CB6BEDFA54}" srcOrd="2" destOrd="0" presId="urn:microsoft.com/office/officeart/2005/8/layout/matrix3"/>
    <dgm:cxn modelId="{550CFE4F-E6B9-4AB2-ADA5-655C928CDCE1}" type="presParOf" srcId="{EAB28EFD-5E76-4837-8001-6EB2379E0D06}" destId="{E00CD816-DF9D-440F-9196-5A816363545E}" srcOrd="3" destOrd="0" presId="urn:microsoft.com/office/officeart/2005/8/layout/matrix3"/>
    <dgm:cxn modelId="{DEDD60E6-5631-43A2-8BC9-22BDD6E04FA4}" type="presParOf" srcId="{EAB28EFD-5E76-4837-8001-6EB2379E0D06}" destId="{DC4E2138-AFDF-49AF-9B6A-57B3148CF4A5}" srcOrd="4" destOrd="0" presId="urn:microsoft.com/office/officeart/2005/8/layout/matrix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A46458-5E2B-490E-AA40-85A00423A445}"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45A2341F-7684-4DB5-A728-283D9D329B8F}">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Wales is perfectly positioned to meet the rising global demand for authentic, experiential travel (Yen et al., 2023). </a:t>
          </a:r>
          <a:endParaRPr lang="en-US" sz="1200" dirty="0">
            <a:latin typeface="Times New Roman" panose="02020603050405020304" pitchFamily="18" charset="0"/>
            <a:cs typeface="Times New Roman" panose="02020603050405020304" pitchFamily="18" charset="0"/>
          </a:endParaRPr>
        </a:p>
      </dgm:t>
    </dgm:pt>
    <dgm:pt modelId="{ED31A7A2-AA59-45DA-840E-461BC59264B4}" type="parTrans" cxnId="{57C92697-FF8C-4858-A640-CB7971E7E7FA}">
      <dgm:prSet/>
      <dgm:spPr/>
      <dgm:t>
        <a:bodyPr/>
        <a:lstStyle/>
        <a:p>
          <a:endParaRPr lang="en-US" sz="1200">
            <a:latin typeface="Times New Roman" panose="02020603050405020304" pitchFamily="18" charset="0"/>
            <a:cs typeface="Times New Roman" panose="02020603050405020304" pitchFamily="18" charset="0"/>
          </a:endParaRPr>
        </a:p>
      </dgm:t>
    </dgm:pt>
    <dgm:pt modelId="{4867BCFF-52C8-4FF4-A15A-AD74A6B2BA59}" type="sibTrans" cxnId="{57C92697-FF8C-4858-A640-CB7971E7E7FA}">
      <dgm:prSet/>
      <dgm:spPr/>
      <dgm:t>
        <a:bodyPr/>
        <a:lstStyle/>
        <a:p>
          <a:endParaRPr lang="en-US" sz="1200">
            <a:latin typeface="Times New Roman" panose="02020603050405020304" pitchFamily="18" charset="0"/>
            <a:cs typeface="Times New Roman" panose="02020603050405020304" pitchFamily="18" charset="0"/>
          </a:endParaRPr>
        </a:p>
      </dgm:t>
    </dgm:pt>
    <dgm:pt modelId="{3FEA5F42-A7B7-40DB-A1E8-6AE89DA5963E}">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Wales offers an immersive blend of heritage, natural beauty, and heartfelt hospitality (Rhodes, 2019). </a:t>
          </a:r>
          <a:endParaRPr lang="en-US" sz="1200" dirty="0">
            <a:latin typeface="Times New Roman" panose="02020603050405020304" pitchFamily="18" charset="0"/>
            <a:cs typeface="Times New Roman" panose="02020603050405020304" pitchFamily="18" charset="0"/>
          </a:endParaRPr>
        </a:p>
      </dgm:t>
    </dgm:pt>
    <dgm:pt modelId="{F2F4AC90-1EED-41B4-99B8-82063BB85837}" type="parTrans" cxnId="{5E2466EC-16C2-4631-9E6F-475E3C787F0B}">
      <dgm:prSet/>
      <dgm:spPr/>
      <dgm:t>
        <a:bodyPr/>
        <a:lstStyle/>
        <a:p>
          <a:endParaRPr lang="en-US" sz="1200">
            <a:latin typeface="Times New Roman" panose="02020603050405020304" pitchFamily="18" charset="0"/>
            <a:cs typeface="Times New Roman" panose="02020603050405020304" pitchFamily="18" charset="0"/>
          </a:endParaRPr>
        </a:p>
      </dgm:t>
    </dgm:pt>
    <dgm:pt modelId="{26E777B4-C33E-40C7-B3AC-9F92090DB393}" type="sibTrans" cxnId="{5E2466EC-16C2-4631-9E6F-475E3C787F0B}">
      <dgm:prSet/>
      <dgm:spPr/>
      <dgm:t>
        <a:bodyPr/>
        <a:lstStyle/>
        <a:p>
          <a:endParaRPr lang="en-US" sz="1200">
            <a:latin typeface="Times New Roman" panose="02020603050405020304" pitchFamily="18" charset="0"/>
            <a:cs typeface="Times New Roman" panose="02020603050405020304" pitchFamily="18" charset="0"/>
          </a:endParaRPr>
        </a:p>
      </dgm:t>
    </dgm:pt>
    <dgm:pt modelId="{A5F9672C-ADDE-49D0-AD66-7BB774F13C56}">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strategic location of ICC Wales with excellent international access and world-class facilities makes it ideal for hosting global MICE events (</a:t>
          </a:r>
          <a:r>
            <a:rPr lang="en-US" sz="12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Bowdin</a:t>
          </a:r>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2023). </a:t>
          </a:r>
          <a:endParaRPr lang="en-US" sz="1200" dirty="0">
            <a:latin typeface="Times New Roman" panose="02020603050405020304" pitchFamily="18" charset="0"/>
            <a:cs typeface="Times New Roman" panose="02020603050405020304" pitchFamily="18" charset="0"/>
          </a:endParaRPr>
        </a:p>
      </dgm:t>
    </dgm:pt>
    <dgm:pt modelId="{7C4341E4-6467-4B44-8CB6-166B1E08F257}" type="parTrans" cxnId="{3075BA42-EF70-4D89-A2D0-41C149996A00}">
      <dgm:prSet/>
      <dgm:spPr/>
      <dgm:t>
        <a:bodyPr/>
        <a:lstStyle/>
        <a:p>
          <a:endParaRPr lang="en-US" sz="1200">
            <a:latin typeface="Times New Roman" panose="02020603050405020304" pitchFamily="18" charset="0"/>
            <a:cs typeface="Times New Roman" panose="02020603050405020304" pitchFamily="18" charset="0"/>
          </a:endParaRPr>
        </a:p>
      </dgm:t>
    </dgm:pt>
    <dgm:pt modelId="{5DE21711-8AFC-4438-A5E9-DDDA0C3F348B}" type="sibTrans" cxnId="{3075BA42-EF70-4D89-A2D0-41C149996A00}">
      <dgm:prSet/>
      <dgm:spPr/>
      <dgm:t>
        <a:bodyPr/>
        <a:lstStyle/>
        <a:p>
          <a:endParaRPr lang="en-US" sz="1200">
            <a:latin typeface="Times New Roman" panose="02020603050405020304" pitchFamily="18" charset="0"/>
            <a:cs typeface="Times New Roman" panose="02020603050405020304" pitchFamily="18" charset="0"/>
          </a:endParaRPr>
        </a:p>
      </dgm:t>
    </dgm:pt>
    <dgm:pt modelId="{2C189A01-F202-4868-8A00-BA5FE6AE8959}" type="pres">
      <dgm:prSet presAssocID="{7AA46458-5E2B-490E-AA40-85A00423A445}" presName="linear" presStyleCnt="0">
        <dgm:presLayoutVars>
          <dgm:dir/>
          <dgm:animLvl val="lvl"/>
          <dgm:resizeHandles val="exact"/>
        </dgm:presLayoutVars>
      </dgm:prSet>
      <dgm:spPr/>
    </dgm:pt>
    <dgm:pt modelId="{DFA9828C-E803-4BD5-BA5A-E0E75DBA7991}" type="pres">
      <dgm:prSet presAssocID="{45A2341F-7684-4DB5-A728-283D9D329B8F}" presName="parentLin" presStyleCnt="0"/>
      <dgm:spPr/>
    </dgm:pt>
    <dgm:pt modelId="{2A243912-A10C-419A-A678-8B2F329E2960}" type="pres">
      <dgm:prSet presAssocID="{45A2341F-7684-4DB5-A728-283D9D329B8F}" presName="parentLeftMargin" presStyleLbl="node1" presStyleIdx="0" presStyleCnt="3"/>
      <dgm:spPr/>
    </dgm:pt>
    <dgm:pt modelId="{3F92E326-462A-48D5-940B-CEA3CC2FF7A0}" type="pres">
      <dgm:prSet presAssocID="{45A2341F-7684-4DB5-A728-283D9D329B8F}" presName="parentText" presStyleLbl="node1" presStyleIdx="0" presStyleCnt="3">
        <dgm:presLayoutVars>
          <dgm:chMax val="0"/>
          <dgm:bulletEnabled val="1"/>
        </dgm:presLayoutVars>
      </dgm:prSet>
      <dgm:spPr/>
    </dgm:pt>
    <dgm:pt modelId="{EE633221-372E-42E9-81A3-E41351A11B03}" type="pres">
      <dgm:prSet presAssocID="{45A2341F-7684-4DB5-A728-283D9D329B8F}" presName="negativeSpace" presStyleCnt="0"/>
      <dgm:spPr/>
    </dgm:pt>
    <dgm:pt modelId="{EBD45F52-5D03-434B-A323-9C13993F28EE}" type="pres">
      <dgm:prSet presAssocID="{45A2341F-7684-4DB5-A728-283D9D329B8F}" presName="childText" presStyleLbl="conFgAcc1" presStyleIdx="0" presStyleCnt="3">
        <dgm:presLayoutVars>
          <dgm:bulletEnabled val="1"/>
        </dgm:presLayoutVars>
      </dgm:prSet>
      <dgm:spPr/>
    </dgm:pt>
    <dgm:pt modelId="{78B0CC05-C81E-4B58-99F8-722426E183EB}" type="pres">
      <dgm:prSet presAssocID="{4867BCFF-52C8-4FF4-A15A-AD74A6B2BA59}" presName="spaceBetweenRectangles" presStyleCnt="0"/>
      <dgm:spPr/>
    </dgm:pt>
    <dgm:pt modelId="{9A0E8841-F8C8-4054-A067-16723AB9E3DB}" type="pres">
      <dgm:prSet presAssocID="{3FEA5F42-A7B7-40DB-A1E8-6AE89DA5963E}" presName="parentLin" presStyleCnt="0"/>
      <dgm:spPr/>
    </dgm:pt>
    <dgm:pt modelId="{F5D13B79-CFA5-463F-93AD-C29DA22BD404}" type="pres">
      <dgm:prSet presAssocID="{3FEA5F42-A7B7-40DB-A1E8-6AE89DA5963E}" presName="parentLeftMargin" presStyleLbl="node1" presStyleIdx="0" presStyleCnt="3"/>
      <dgm:spPr/>
    </dgm:pt>
    <dgm:pt modelId="{74DC2F07-D512-44C6-BCC3-6239CA6A6C9C}" type="pres">
      <dgm:prSet presAssocID="{3FEA5F42-A7B7-40DB-A1E8-6AE89DA5963E}" presName="parentText" presStyleLbl="node1" presStyleIdx="1" presStyleCnt="3">
        <dgm:presLayoutVars>
          <dgm:chMax val="0"/>
          <dgm:bulletEnabled val="1"/>
        </dgm:presLayoutVars>
      </dgm:prSet>
      <dgm:spPr/>
    </dgm:pt>
    <dgm:pt modelId="{7D84F3C3-B70C-4DA9-935A-054E09144CA9}" type="pres">
      <dgm:prSet presAssocID="{3FEA5F42-A7B7-40DB-A1E8-6AE89DA5963E}" presName="negativeSpace" presStyleCnt="0"/>
      <dgm:spPr/>
    </dgm:pt>
    <dgm:pt modelId="{48DDEA5F-D436-4698-8C48-A8C4745CFA08}" type="pres">
      <dgm:prSet presAssocID="{3FEA5F42-A7B7-40DB-A1E8-6AE89DA5963E}" presName="childText" presStyleLbl="conFgAcc1" presStyleIdx="1" presStyleCnt="3">
        <dgm:presLayoutVars>
          <dgm:bulletEnabled val="1"/>
        </dgm:presLayoutVars>
      </dgm:prSet>
      <dgm:spPr/>
    </dgm:pt>
    <dgm:pt modelId="{0FD6664C-E672-47BA-9C68-A14B6F83FF94}" type="pres">
      <dgm:prSet presAssocID="{26E777B4-C33E-40C7-B3AC-9F92090DB393}" presName="spaceBetweenRectangles" presStyleCnt="0"/>
      <dgm:spPr/>
    </dgm:pt>
    <dgm:pt modelId="{6D1E4081-F2C6-4C56-B7D1-B6DEBCCFD40F}" type="pres">
      <dgm:prSet presAssocID="{A5F9672C-ADDE-49D0-AD66-7BB774F13C56}" presName="parentLin" presStyleCnt="0"/>
      <dgm:spPr/>
    </dgm:pt>
    <dgm:pt modelId="{BAABA6E1-D5E1-4064-9DBF-4FABC832852A}" type="pres">
      <dgm:prSet presAssocID="{A5F9672C-ADDE-49D0-AD66-7BB774F13C56}" presName="parentLeftMargin" presStyleLbl="node1" presStyleIdx="1" presStyleCnt="3"/>
      <dgm:spPr/>
    </dgm:pt>
    <dgm:pt modelId="{E4519595-80E4-4984-9AF4-9C7BE6BC0B94}" type="pres">
      <dgm:prSet presAssocID="{A5F9672C-ADDE-49D0-AD66-7BB774F13C56}" presName="parentText" presStyleLbl="node1" presStyleIdx="2" presStyleCnt="3">
        <dgm:presLayoutVars>
          <dgm:chMax val="0"/>
          <dgm:bulletEnabled val="1"/>
        </dgm:presLayoutVars>
      </dgm:prSet>
      <dgm:spPr/>
    </dgm:pt>
    <dgm:pt modelId="{F1775E2D-5E96-46A9-8C35-8C63D14C03AF}" type="pres">
      <dgm:prSet presAssocID="{A5F9672C-ADDE-49D0-AD66-7BB774F13C56}" presName="negativeSpace" presStyleCnt="0"/>
      <dgm:spPr/>
    </dgm:pt>
    <dgm:pt modelId="{7C2933B4-EF35-4868-B50D-D36624A5AB2F}" type="pres">
      <dgm:prSet presAssocID="{A5F9672C-ADDE-49D0-AD66-7BB774F13C56}" presName="childText" presStyleLbl="conFgAcc1" presStyleIdx="2" presStyleCnt="3">
        <dgm:presLayoutVars>
          <dgm:bulletEnabled val="1"/>
        </dgm:presLayoutVars>
      </dgm:prSet>
      <dgm:spPr/>
    </dgm:pt>
  </dgm:ptLst>
  <dgm:cxnLst>
    <dgm:cxn modelId="{3558F205-273E-4F32-AC93-72E92A2398EC}" type="presOf" srcId="{A5F9672C-ADDE-49D0-AD66-7BB774F13C56}" destId="{BAABA6E1-D5E1-4064-9DBF-4FABC832852A}" srcOrd="0" destOrd="0" presId="urn:microsoft.com/office/officeart/2005/8/layout/list1"/>
    <dgm:cxn modelId="{4FDBD91E-0E66-4C83-A5A4-D7430EE79C1F}" type="presOf" srcId="{A5F9672C-ADDE-49D0-AD66-7BB774F13C56}" destId="{E4519595-80E4-4984-9AF4-9C7BE6BC0B94}" srcOrd="1" destOrd="0" presId="urn:microsoft.com/office/officeart/2005/8/layout/list1"/>
    <dgm:cxn modelId="{31DAF92B-E46A-46CF-915F-BCDDA8C58955}" type="presOf" srcId="{3FEA5F42-A7B7-40DB-A1E8-6AE89DA5963E}" destId="{F5D13B79-CFA5-463F-93AD-C29DA22BD404}" srcOrd="0" destOrd="0" presId="urn:microsoft.com/office/officeart/2005/8/layout/list1"/>
    <dgm:cxn modelId="{3075BA42-EF70-4D89-A2D0-41C149996A00}" srcId="{7AA46458-5E2B-490E-AA40-85A00423A445}" destId="{A5F9672C-ADDE-49D0-AD66-7BB774F13C56}" srcOrd="2" destOrd="0" parTransId="{7C4341E4-6467-4B44-8CB6-166B1E08F257}" sibTransId="{5DE21711-8AFC-4438-A5E9-DDDA0C3F348B}"/>
    <dgm:cxn modelId="{CF17CC75-14AB-49E5-AE0E-1F40FA9057FC}" type="presOf" srcId="{3FEA5F42-A7B7-40DB-A1E8-6AE89DA5963E}" destId="{74DC2F07-D512-44C6-BCC3-6239CA6A6C9C}" srcOrd="1" destOrd="0" presId="urn:microsoft.com/office/officeart/2005/8/layout/list1"/>
    <dgm:cxn modelId="{2DE15158-F24E-471C-90CB-4456169148EF}" type="presOf" srcId="{45A2341F-7684-4DB5-A728-283D9D329B8F}" destId="{2A243912-A10C-419A-A678-8B2F329E2960}" srcOrd="0" destOrd="0" presId="urn:microsoft.com/office/officeart/2005/8/layout/list1"/>
    <dgm:cxn modelId="{41D77159-5091-4D1E-A444-A5FB9304A579}" type="presOf" srcId="{7AA46458-5E2B-490E-AA40-85A00423A445}" destId="{2C189A01-F202-4868-8A00-BA5FE6AE8959}" srcOrd="0" destOrd="0" presId="urn:microsoft.com/office/officeart/2005/8/layout/list1"/>
    <dgm:cxn modelId="{97693793-B44F-4589-97F8-5A88F7A7EA9D}" type="presOf" srcId="{45A2341F-7684-4DB5-A728-283D9D329B8F}" destId="{3F92E326-462A-48D5-940B-CEA3CC2FF7A0}" srcOrd="1" destOrd="0" presId="urn:microsoft.com/office/officeart/2005/8/layout/list1"/>
    <dgm:cxn modelId="{57C92697-FF8C-4858-A640-CB7971E7E7FA}" srcId="{7AA46458-5E2B-490E-AA40-85A00423A445}" destId="{45A2341F-7684-4DB5-A728-283D9D329B8F}" srcOrd="0" destOrd="0" parTransId="{ED31A7A2-AA59-45DA-840E-461BC59264B4}" sibTransId="{4867BCFF-52C8-4FF4-A15A-AD74A6B2BA59}"/>
    <dgm:cxn modelId="{5E2466EC-16C2-4631-9E6F-475E3C787F0B}" srcId="{7AA46458-5E2B-490E-AA40-85A00423A445}" destId="{3FEA5F42-A7B7-40DB-A1E8-6AE89DA5963E}" srcOrd="1" destOrd="0" parTransId="{F2F4AC90-1EED-41B4-99B8-82063BB85837}" sibTransId="{26E777B4-C33E-40C7-B3AC-9F92090DB393}"/>
    <dgm:cxn modelId="{778E75C7-A8DA-48A8-BCFB-A85CA137D4BB}" type="presParOf" srcId="{2C189A01-F202-4868-8A00-BA5FE6AE8959}" destId="{DFA9828C-E803-4BD5-BA5A-E0E75DBA7991}" srcOrd="0" destOrd="0" presId="urn:microsoft.com/office/officeart/2005/8/layout/list1"/>
    <dgm:cxn modelId="{B2C697EE-3D57-4A39-BED6-6E9FFA2023C1}" type="presParOf" srcId="{DFA9828C-E803-4BD5-BA5A-E0E75DBA7991}" destId="{2A243912-A10C-419A-A678-8B2F329E2960}" srcOrd="0" destOrd="0" presId="urn:microsoft.com/office/officeart/2005/8/layout/list1"/>
    <dgm:cxn modelId="{592BBA2F-2654-4B91-B1B9-8C5B054D0FF2}" type="presParOf" srcId="{DFA9828C-E803-4BD5-BA5A-E0E75DBA7991}" destId="{3F92E326-462A-48D5-940B-CEA3CC2FF7A0}" srcOrd="1" destOrd="0" presId="urn:microsoft.com/office/officeart/2005/8/layout/list1"/>
    <dgm:cxn modelId="{9CBC103F-D8AC-408F-844A-65E6B3F44305}" type="presParOf" srcId="{2C189A01-F202-4868-8A00-BA5FE6AE8959}" destId="{EE633221-372E-42E9-81A3-E41351A11B03}" srcOrd="1" destOrd="0" presId="urn:microsoft.com/office/officeart/2005/8/layout/list1"/>
    <dgm:cxn modelId="{BC1EDD53-B83A-42A5-8CAE-E008EBCE9286}" type="presParOf" srcId="{2C189A01-F202-4868-8A00-BA5FE6AE8959}" destId="{EBD45F52-5D03-434B-A323-9C13993F28EE}" srcOrd="2" destOrd="0" presId="urn:microsoft.com/office/officeart/2005/8/layout/list1"/>
    <dgm:cxn modelId="{AFC00C4F-455A-48A3-B109-C9FA9B3A61FA}" type="presParOf" srcId="{2C189A01-F202-4868-8A00-BA5FE6AE8959}" destId="{78B0CC05-C81E-4B58-99F8-722426E183EB}" srcOrd="3" destOrd="0" presId="urn:microsoft.com/office/officeart/2005/8/layout/list1"/>
    <dgm:cxn modelId="{1F3B8ED2-4DDE-4E28-BA6D-8CE03ABEE609}" type="presParOf" srcId="{2C189A01-F202-4868-8A00-BA5FE6AE8959}" destId="{9A0E8841-F8C8-4054-A067-16723AB9E3DB}" srcOrd="4" destOrd="0" presId="urn:microsoft.com/office/officeart/2005/8/layout/list1"/>
    <dgm:cxn modelId="{87EA0DD4-5EFC-4D9E-88B9-FD4DAC549766}" type="presParOf" srcId="{9A0E8841-F8C8-4054-A067-16723AB9E3DB}" destId="{F5D13B79-CFA5-463F-93AD-C29DA22BD404}" srcOrd="0" destOrd="0" presId="urn:microsoft.com/office/officeart/2005/8/layout/list1"/>
    <dgm:cxn modelId="{C2BF7B7C-1AD0-4E0E-9F8B-F0A73C44A1E6}" type="presParOf" srcId="{9A0E8841-F8C8-4054-A067-16723AB9E3DB}" destId="{74DC2F07-D512-44C6-BCC3-6239CA6A6C9C}" srcOrd="1" destOrd="0" presId="urn:microsoft.com/office/officeart/2005/8/layout/list1"/>
    <dgm:cxn modelId="{417678F2-9297-4CBF-A76E-4C0DD9B0F0C8}" type="presParOf" srcId="{2C189A01-F202-4868-8A00-BA5FE6AE8959}" destId="{7D84F3C3-B70C-4DA9-935A-054E09144CA9}" srcOrd="5" destOrd="0" presId="urn:microsoft.com/office/officeart/2005/8/layout/list1"/>
    <dgm:cxn modelId="{112DA5DA-35B4-463B-8648-10D55C2C92B4}" type="presParOf" srcId="{2C189A01-F202-4868-8A00-BA5FE6AE8959}" destId="{48DDEA5F-D436-4698-8C48-A8C4745CFA08}" srcOrd="6" destOrd="0" presId="urn:microsoft.com/office/officeart/2005/8/layout/list1"/>
    <dgm:cxn modelId="{99F77824-4BC3-40FA-9920-7CE37EDCBBEC}" type="presParOf" srcId="{2C189A01-F202-4868-8A00-BA5FE6AE8959}" destId="{0FD6664C-E672-47BA-9C68-A14B6F83FF94}" srcOrd="7" destOrd="0" presId="urn:microsoft.com/office/officeart/2005/8/layout/list1"/>
    <dgm:cxn modelId="{6204CB8C-D121-40C5-BBA6-82A66B63B41B}" type="presParOf" srcId="{2C189A01-F202-4868-8A00-BA5FE6AE8959}" destId="{6D1E4081-F2C6-4C56-B7D1-B6DEBCCFD40F}" srcOrd="8" destOrd="0" presId="urn:microsoft.com/office/officeart/2005/8/layout/list1"/>
    <dgm:cxn modelId="{1F5E4496-6FA9-4256-97E2-3BD65E284AA9}" type="presParOf" srcId="{6D1E4081-F2C6-4C56-B7D1-B6DEBCCFD40F}" destId="{BAABA6E1-D5E1-4064-9DBF-4FABC832852A}" srcOrd="0" destOrd="0" presId="urn:microsoft.com/office/officeart/2005/8/layout/list1"/>
    <dgm:cxn modelId="{23221523-B83F-43BD-9C9C-A49B41C92858}" type="presParOf" srcId="{6D1E4081-F2C6-4C56-B7D1-B6DEBCCFD40F}" destId="{E4519595-80E4-4984-9AF4-9C7BE6BC0B94}" srcOrd="1" destOrd="0" presId="urn:microsoft.com/office/officeart/2005/8/layout/list1"/>
    <dgm:cxn modelId="{DC1510FA-A425-4FB0-B97E-0507DF9D9A87}" type="presParOf" srcId="{2C189A01-F202-4868-8A00-BA5FE6AE8959}" destId="{F1775E2D-5E96-46A9-8C35-8C63D14C03AF}" srcOrd="9" destOrd="0" presId="urn:microsoft.com/office/officeart/2005/8/layout/list1"/>
    <dgm:cxn modelId="{7EC4493E-5F41-49D2-B358-0AFCF2C80005}" type="presParOf" srcId="{2C189A01-F202-4868-8A00-BA5FE6AE8959}" destId="{7C2933B4-EF35-4868-B50D-D36624A5AB2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BD4304-6050-469D-BB91-782A6B7278B1}" type="doc">
      <dgm:prSet loTypeId="urn:microsoft.com/office/officeart/2008/layout/VerticalAccentList" loCatId="list" qsTypeId="urn:microsoft.com/office/officeart/2005/8/quickstyle/3d3" qsCatId="3D" csTypeId="urn:microsoft.com/office/officeart/2005/8/colors/accent1_2" csCatId="accent1" phldr="1"/>
      <dgm:spPr/>
      <dgm:t>
        <a:bodyPr/>
        <a:lstStyle/>
        <a:p>
          <a:endParaRPr lang="en-US"/>
        </a:p>
      </dgm:t>
    </dgm:pt>
    <dgm:pt modelId="{32B097F3-B839-4342-B162-434CDB8C4A69}">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Industry Professionals</a:t>
          </a:r>
          <a:endParaRPr lang="en-US" dirty="0">
            <a:latin typeface="Times New Roman" panose="02020603050405020304" pitchFamily="18" charset="0"/>
            <a:cs typeface="Times New Roman" panose="02020603050405020304" pitchFamily="18" charset="0"/>
          </a:endParaRPr>
        </a:p>
      </dgm:t>
    </dgm:pt>
    <dgm:pt modelId="{8B3BFF5F-A1C5-4708-97B2-7D0240CB0155}" type="parTrans" cxnId="{09B99CD2-24BC-4075-93C8-2B4B5A5A5221}">
      <dgm:prSet/>
      <dgm:spPr/>
      <dgm:t>
        <a:bodyPr/>
        <a:lstStyle/>
        <a:p>
          <a:pPr algn="just"/>
          <a:endParaRPr lang="en-US">
            <a:latin typeface="Times New Roman" panose="02020603050405020304" pitchFamily="18" charset="0"/>
            <a:cs typeface="Times New Roman" panose="02020603050405020304" pitchFamily="18" charset="0"/>
          </a:endParaRPr>
        </a:p>
      </dgm:t>
    </dgm:pt>
    <dgm:pt modelId="{6545BD5C-C970-4A89-A9B3-7A0653F23964}" type="sibTrans" cxnId="{09B99CD2-24BC-4075-93C8-2B4B5A5A5221}">
      <dgm:prSet/>
      <dgm:spPr/>
      <dgm:t>
        <a:bodyPr/>
        <a:lstStyle/>
        <a:p>
          <a:pPr algn="just"/>
          <a:endParaRPr lang="en-US">
            <a:latin typeface="Times New Roman" panose="02020603050405020304" pitchFamily="18" charset="0"/>
            <a:cs typeface="Times New Roman" panose="02020603050405020304" pitchFamily="18" charset="0"/>
          </a:endParaRPr>
        </a:p>
      </dgm:t>
    </dgm:pt>
    <dgm:pt modelId="{54158AFB-138F-448B-82C8-53E790EC7E5F}">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Investors &amp; Entrepreneurs exploring opportunities in Wales.</a:t>
          </a:r>
          <a:endParaRPr lang="en-US" dirty="0">
            <a:latin typeface="Times New Roman" panose="02020603050405020304" pitchFamily="18" charset="0"/>
            <a:cs typeface="Times New Roman" panose="02020603050405020304" pitchFamily="18" charset="0"/>
          </a:endParaRPr>
        </a:p>
      </dgm:t>
    </dgm:pt>
    <dgm:pt modelId="{AD79B9FA-B3F4-4B5D-B86E-4CC75F02690E}" type="parTrans" cxnId="{226EBD4F-45DF-4678-A29D-6C92084AC2B0}">
      <dgm:prSet/>
      <dgm:spPr/>
      <dgm:t>
        <a:bodyPr/>
        <a:lstStyle/>
        <a:p>
          <a:pPr algn="just"/>
          <a:endParaRPr lang="en-US">
            <a:latin typeface="Times New Roman" panose="02020603050405020304" pitchFamily="18" charset="0"/>
            <a:cs typeface="Times New Roman" panose="02020603050405020304" pitchFamily="18" charset="0"/>
          </a:endParaRPr>
        </a:p>
      </dgm:t>
    </dgm:pt>
    <dgm:pt modelId="{508D9077-40D0-4C37-8337-EAD4CBA15CB8}" type="sibTrans" cxnId="{226EBD4F-45DF-4678-A29D-6C92084AC2B0}">
      <dgm:prSet/>
      <dgm:spPr/>
      <dgm:t>
        <a:bodyPr/>
        <a:lstStyle/>
        <a:p>
          <a:pPr algn="just"/>
          <a:endParaRPr lang="en-US">
            <a:latin typeface="Times New Roman" panose="02020603050405020304" pitchFamily="18" charset="0"/>
            <a:cs typeface="Times New Roman" panose="02020603050405020304" pitchFamily="18" charset="0"/>
          </a:endParaRPr>
        </a:p>
      </dgm:t>
    </dgm:pt>
    <dgm:pt modelId="{7AD505A5-ADBB-4C33-90E2-3C15054D66B0}">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Suppliers &amp; Vendors across the MICE and travel sector.</a:t>
          </a:r>
          <a:endParaRPr lang="en-US" dirty="0">
            <a:latin typeface="Times New Roman" panose="02020603050405020304" pitchFamily="18" charset="0"/>
            <a:cs typeface="Times New Roman" panose="02020603050405020304" pitchFamily="18" charset="0"/>
          </a:endParaRPr>
        </a:p>
      </dgm:t>
    </dgm:pt>
    <dgm:pt modelId="{734B147E-2061-433B-8643-49F9022E10B6}" type="parTrans" cxnId="{EA67C51D-6B7C-4C52-83EB-BC00F6B1FD88}">
      <dgm:prSet/>
      <dgm:spPr/>
      <dgm:t>
        <a:bodyPr/>
        <a:lstStyle/>
        <a:p>
          <a:pPr algn="just"/>
          <a:endParaRPr lang="en-US">
            <a:latin typeface="Times New Roman" panose="02020603050405020304" pitchFamily="18" charset="0"/>
            <a:cs typeface="Times New Roman" panose="02020603050405020304" pitchFamily="18" charset="0"/>
          </a:endParaRPr>
        </a:p>
      </dgm:t>
    </dgm:pt>
    <dgm:pt modelId="{45E535B6-26EB-4C7B-A73C-226EE580CECD}" type="sibTrans" cxnId="{EA67C51D-6B7C-4C52-83EB-BC00F6B1FD88}">
      <dgm:prSet/>
      <dgm:spPr/>
      <dgm:t>
        <a:bodyPr/>
        <a:lstStyle/>
        <a:p>
          <a:pPr algn="just"/>
          <a:endParaRPr lang="en-US">
            <a:latin typeface="Times New Roman" panose="02020603050405020304" pitchFamily="18" charset="0"/>
            <a:cs typeface="Times New Roman" panose="02020603050405020304" pitchFamily="18" charset="0"/>
          </a:endParaRPr>
        </a:p>
      </dgm:t>
    </dgm:pt>
    <dgm:pt modelId="{21AC0578-FC97-4352-91FA-80194CB1A320}">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Tourism Boards and destination marketers.</a:t>
          </a:r>
          <a:endParaRPr lang="en-US" dirty="0">
            <a:latin typeface="Times New Roman" panose="02020603050405020304" pitchFamily="18" charset="0"/>
            <a:cs typeface="Times New Roman" panose="02020603050405020304" pitchFamily="18" charset="0"/>
          </a:endParaRPr>
        </a:p>
      </dgm:t>
    </dgm:pt>
    <dgm:pt modelId="{A4D2E628-DC6C-47A4-AD36-443B7CC45B51}" type="parTrans" cxnId="{F705FD83-34F1-4E3D-8933-B122CEE93D17}">
      <dgm:prSet/>
      <dgm:spPr/>
      <dgm:t>
        <a:bodyPr/>
        <a:lstStyle/>
        <a:p>
          <a:pPr algn="just"/>
          <a:endParaRPr lang="en-US">
            <a:latin typeface="Times New Roman" panose="02020603050405020304" pitchFamily="18" charset="0"/>
            <a:cs typeface="Times New Roman" panose="02020603050405020304" pitchFamily="18" charset="0"/>
          </a:endParaRPr>
        </a:p>
      </dgm:t>
    </dgm:pt>
    <dgm:pt modelId="{68C2D956-3DC2-4B7E-88F0-7CA25DC4B398}" type="sibTrans" cxnId="{F705FD83-34F1-4E3D-8933-B122CEE93D17}">
      <dgm:prSet/>
      <dgm:spPr/>
      <dgm:t>
        <a:bodyPr/>
        <a:lstStyle/>
        <a:p>
          <a:pPr algn="just"/>
          <a:endParaRPr lang="en-US">
            <a:latin typeface="Times New Roman" panose="02020603050405020304" pitchFamily="18" charset="0"/>
            <a:cs typeface="Times New Roman" panose="02020603050405020304" pitchFamily="18" charset="0"/>
          </a:endParaRPr>
        </a:p>
      </dgm:t>
    </dgm:pt>
    <dgm:pt modelId="{904514C1-1070-4866-9D11-E3D7B8FDED09}">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Media &amp; Influencers promoting global visibility.</a:t>
          </a:r>
          <a:endParaRPr lang="en-US" dirty="0">
            <a:latin typeface="Times New Roman" panose="02020603050405020304" pitchFamily="18" charset="0"/>
            <a:cs typeface="Times New Roman" panose="02020603050405020304" pitchFamily="18" charset="0"/>
          </a:endParaRPr>
        </a:p>
      </dgm:t>
    </dgm:pt>
    <dgm:pt modelId="{B31F0627-93FC-4A54-A136-B17961CC4B08}" type="parTrans" cxnId="{BB9A1E03-02EC-4083-A2C7-B9894FDF93ED}">
      <dgm:prSet/>
      <dgm:spPr/>
      <dgm:t>
        <a:bodyPr/>
        <a:lstStyle/>
        <a:p>
          <a:pPr algn="just"/>
          <a:endParaRPr lang="en-US">
            <a:latin typeface="Times New Roman" panose="02020603050405020304" pitchFamily="18" charset="0"/>
            <a:cs typeface="Times New Roman" panose="02020603050405020304" pitchFamily="18" charset="0"/>
          </a:endParaRPr>
        </a:p>
      </dgm:t>
    </dgm:pt>
    <dgm:pt modelId="{61E1349C-EC22-45D1-A03B-E63AE5942480}" type="sibTrans" cxnId="{BB9A1E03-02EC-4083-A2C7-B9894FDF93ED}">
      <dgm:prSet/>
      <dgm:spPr/>
      <dgm:t>
        <a:bodyPr/>
        <a:lstStyle/>
        <a:p>
          <a:pPr algn="just"/>
          <a:endParaRPr lang="en-US">
            <a:latin typeface="Times New Roman" panose="02020603050405020304" pitchFamily="18" charset="0"/>
            <a:cs typeface="Times New Roman" panose="02020603050405020304" pitchFamily="18" charset="0"/>
          </a:endParaRPr>
        </a:p>
      </dgm:t>
    </dgm:pt>
    <dgm:pt modelId="{06E6E9B2-62DC-4E48-BB6C-D547E2C86210}">
      <dgm:prSet phldrT="[Text]"/>
      <dgm:spPr/>
      <dgm:t>
        <a:bodyPr/>
        <a:lstStyle/>
        <a:p>
          <a:pPr algn="just"/>
          <a:r>
            <a:rPr lang="en-GB"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Event Planners &amp; Consultants seeking unique locations.</a:t>
          </a:r>
          <a:endParaRPr lang="en-US" dirty="0">
            <a:latin typeface="Times New Roman" panose="02020603050405020304" pitchFamily="18" charset="0"/>
            <a:cs typeface="Times New Roman" panose="02020603050405020304" pitchFamily="18" charset="0"/>
          </a:endParaRPr>
        </a:p>
      </dgm:t>
    </dgm:pt>
    <dgm:pt modelId="{5794E368-2386-4A28-99AA-3E71CC0E000B}" type="parTrans" cxnId="{5719FB7F-4202-4C44-B4DB-B4352E3B4D24}">
      <dgm:prSet/>
      <dgm:spPr/>
      <dgm:t>
        <a:bodyPr/>
        <a:lstStyle/>
        <a:p>
          <a:pPr algn="just"/>
          <a:endParaRPr lang="en-US">
            <a:latin typeface="Times New Roman" panose="02020603050405020304" pitchFamily="18" charset="0"/>
            <a:cs typeface="Times New Roman" panose="02020603050405020304" pitchFamily="18" charset="0"/>
          </a:endParaRPr>
        </a:p>
      </dgm:t>
    </dgm:pt>
    <dgm:pt modelId="{7C52D649-DA86-4D17-B14E-07D970A3F330}" type="sibTrans" cxnId="{5719FB7F-4202-4C44-B4DB-B4352E3B4D24}">
      <dgm:prSet/>
      <dgm:spPr/>
      <dgm:t>
        <a:bodyPr/>
        <a:lstStyle/>
        <a:p>
          <a:pPr algn="just"/>
          <a:endParaRPr lang="en-US">
            <a:latin typeface="Times New Roman" panose="02020603050405020304" pitchFamily="18" charset="0"/>
            <a:cs typeface="Times New Roman" panose="02020603050405020304" pitchFamily="18" charset="0"/>
          </a:endParaRPr>
        </a:p>
      </dgm:t>
    </dgm:pt>
    <dgm:pt modelId="{CFB9B984-2546-4E7D-8539-41C2CA713FE9}" type="pres">
      <dgm:prSet presAssocID="{80BD4304-6050-469D-BB91-782A6B7278B1}" presName="Name0" presStyleCnt="0">
        <dgm:presLayoutVars>
          <dgm:chMax/>
          <dgm:chPref/>
          <dgm:dir/>
        </dgm:presLayoutVars>
      </dgm:prSet>
      <dgm:spPr/>
    </dgm:pt>
    <dgm:pt modelId="{8F22B50A-3377-4AE0-AE19-D9792E3CDC85}" type="pres">
      <dgm:prSet presAssocID="{32B097F3-B839-4342-B162-434CDB8C4A69}" presName="parenttextcomposite" presStyleCnt="0"/>
      <dgm:spPr/>
    </dgm:pt>
    <dgm:pt modelId="{A956B1AC-13C2-4365-BE31-7DEC270DA580}" type="pres">
      <dgm:prSet presAssocID="{32B097F3-B839-4342-B162-434CDB8C4A69}" presName="parenttext" presStyleLbl="revTx" presStyleIdx="0" presStyleCnt="3">
        <dgm:presLayoutVars>
          <dgm:chMax/>
          <dgm:chPref val="2"/>
          <dgm:bulletEnabled val="1"/>
        </dgm:presLayoutVars>
      </dgm:prSet>
      <dgm:spPr/>
    </dgm:pt>
    <dgm:pt modelId="{5A1EA2CF-1E60-4517-BDDC-AE40C8EB06D1}" type="pres">
      <dgm:prSet presAssocID="{32B097F3-B839-4342-B162-434CDB8C4A69}" presName="composite" presStyleCnt="0"/>
      <dgm:spPr/>
    </dgm:pt>
    <dgm:pt modelId="{71CB278E-08AC-4B80-AA1C-2732B6156EA4}" type="pres">
      <dgm:prSet presAssocID="{32B097F3-B839-4342-B162-434CDB8C4A69}" presName="chevron1" presStyleLbl="alignNode1" presStyleIdx="0" presStyleCnt="21"/>
      <dgm:spPr/>
    </dgm:pt>
    <dgm:pt modelId="{519008F6-504E-4283-9A3C-3CA84A79A5BD}" type="pres">
      <dgm:prSet presAssocID="{32B097F3-B839-4342-B162-434CDB8C4A69}" presName="chevron2" presStyleLbl="alignNode1" presStyleIdx="1" presStyleCnt="21"/>
      <dgm:spPr/>
    </dgm:pt>
    <dgm:pt modelId="{8CEA95FB-998E-4D5C-9691-66CBC72D343F}" type="pres">
      <dgm:prSet presAssocID="{32B097F3-B839-4342-B162-434CDB8C4A69}" presName="chevron3" presStyleLbl="alignNode1" presStyleIdx="2" presStyleCnt="21"/>
      <dgm:spPr/>
    </dgm:pt>
    <dgm:pt modelId="{D8FAA268-78BA-43D1-AFFF-767DC3CE02CD}" type="pres">
      <dgm:prSet presAssocID="{32B097F3-B839-4342-B162-434CDB8C4A69}" presName="chevron4" presStyleLbl="alignNode1" presStyleIdx="3" presStyleCnt="21"/>
      <dgm:spPr/>
    </dgm:pt>
    <dgm:pt modelId="{86C665DF-72FC-49B6-8839-F95FF236C461}" type="pres">
      <dgm:prSet presAssocID="{32B097F3-B839-4342-B162-434CDB8C4A69}" presName="chevron5" presStyleLbl="alignNode1" presStyleIdx="4" presStyleCnt="21"/>
      <dgm:spPr/>
    </dgm:pt>
    <dgm:pt modelId="{5BE17059-59E0-451B-9239-8ADBF0020D1E}" type="pres">
      <dgm:prSet presAssocID="{32B097F3-B839-4342-B162-434CDB8C4A69}" presName="chevron6" presStyleLbl="alignNode1" presStyleIdx="5" presStyleCnt="21"/>
      <dgm:spPr/>
    </dgm:pt>
    <dgm:pt modelId="{E2686E5A-9922-4AAB-ADAC-94265983EB42}" type="pres">
      <dgm:prSet presAssocID="{32B097F3-B839-4342-B162-434CDB8C4A69}" presName="chevron7" presStyleLbl="alignNode1" presStyleIdx="6" presStyleCnt="21"/>
      <dgm:spPr/>
    </dgm:pt>
    <dgm:pt modelId="{22D00925-D941-47B4-B7F7-DFA7FB31258F}" type="pres">
      <dgm:prSet presAssocID="{32B097F3-B839-4342-B162-434CDB8C4A69}" presName="childtext" presStyleLbl="solidFgAcc1" presStyleIdx="0" presStyleCnt="3">
        <dgm:presLayoutVars>
          <dgm:chMax/>
          <dgm:chPref val="0"/>
          <dgm:bulletEnabled val="1"/>
        </dgm:presLayoutVars>
      </dgm:prSet>
      <dgm:spPr/>
    </dgm:pt>
    <dgm:pt modelId="{3DD72E40-57D1-4112-B932-D79FB0D65810}" type="pres">
      <dgm:prSet presAssocID="{6545BD5C-C970-4A89-A9B3-7A0653F23964}" presName="sibTrans" presStyleCnt="0"/>
      <dgm:spPr/>
    </dgm:pt>
    <dgm:pt modelId="{9737BFD5-9329-4414-8DE7-242A688515C5}" type="pres">
      <dgm:prSet presAssocID="{7AD505A5-ADBB-4C33-90E2-3C15054D66B0}" presName="parenttextcomposite" presStyleCnt="0"/>
      <dgm:spPr/>
    </dgm:pt>
    <dgm:pt modelId="{58031752-08FA-4BD9-8B59-13145260A8CF}" type="pres">
      <dgm:prSet presAssocID="{7AD505A5-ADBB-4C33-90E2-3C15054D66B0}" presName="parenttext" presStyleLbl="revTx" presStyleIdx="1" presStyleCnt="3">
        <dgm:presLayoutVars>
          <dgm:chMax/>
          <dgm:chPref val="2"/>
          <dgm:bulletEnabled val="1"/>
        </dgm:presLayoutVars>
      </dgm:prSet>
      <dgm:spPr/>
    </dgm:pt>
    <dgm:pt modelId="{DF929E22-281A-4D31-9945-EBC744D44FFB}" type="pres">
      <dgm:prSet presAssocID="{7AD505A5-ADBB-4C33-90E2-3C15054D66B0}" presName="composite" presStyleCnt="0"/>
      <dgm:spPr/>
    </dgm:pt>
    <dgm:pt modelId="{5FACE674-0AD4-4D8D-BF6B-EAB37B67F429}" type="pres">
      <dgm:prSet presAssocID="{7AD505A5-ADBB-4C33-90E2-3C15054D66B0}" presName="chevron1" presStyleLbl="alignNode1" presStyleIdx="7" presStyleCnt="21"/>
      <dgm:spPr/>
    </dgm:pt>
    <dgm:pt modelId="{641EDA45-F86C-431F-8CD1-8D85ECDE936A}" type="pres">
      <dgm:prSet presAssocID="{7AD505A5-ADBB-4C33-90E2-3C15054D66B0}" presName="chevron2" presStyleLbl="alignNode1" presStyleIdx="8" presStyleCnt="21"/>
      <dgm:spPr/>
    </dgm:pt>
    <dgm:pt modelId="{6614A94E-1967-4705-ADF1-326BC9D60623}" type="pres">
      <dgm:prSet presAssocID="{7AD505A5-ADBB-4C33-90E2-3C15054D66B0}" presName="chevron3" presStyleLbl="alignNode1" presStyleIdx="9" presStyleCnt="21"/>
      <dgm:spPr/>
    </dgm:pt>
    <dgm:pt modelId="{248FF490-47EB-452D-9B67-AC56EBF98134}" type="pres">
      <dgm:prSet presAssocID="{7AD505A5-ADBB-4C33-90E2-3C15054D66B0}" presName="chevron4" presStyleLbl="alignNode1" presStyleIdx="10" presStyleCnt="21"/>
      <dgm:spPr/>
    </dgm:pt>
    <dgm:pt modelId="{23BD4B77-AA98-4E95-BDB9-B8CA87269E45}" type="pres">
      <dgm:prSet presAssocID="{7AD505A5-ADBB-4C33-90E2-3C15054D66B0}" presName="chevron5" presStyleLbl="alignNode1" presStyleIdx="11" presStyleCnt="21"/>
      <dgm:spPr/>
    </dgm:pt>
    <dgm:pt modelId="{618A04CC-EE13-4F29-A151-319FAD0B2E7C}" type="pres">
      <dgm:prSet presAssocID="{7AD505A5-ADBB-4C33-90E2-3C15054D66B0}" presName="chevron6" presStyleLbl="alignNode1" presStyleIdx="12" presStyleCnt="21"/>
      <dgm:spPr/>
    </dgm:pt>
    <dgm:pt modelId="{F97AED93-CE94-4CBF-B269-882748E22A2E}" type="pres">
      <dgm:prSet presAssocID="{7AD505A5-ADBB-4C33-90E2-3C15054D66B0}" presName="chevron7" presStyleLbl="alignNode1" presStyleIdx="13" presStyleCnt="21"/>
      <dgm:spPr/>
    </dgm:pt>
    <dgm:pt modelId="{227E23E7-81F8-450A-A2A6-46A01922191D}" type="pres">
      <dgm:prSet presAssocID="{7AD505A5-ADBB-4C33-90E2-3C15054D66B0}" presName="childtext" presStyleLbl="solidFgAcc1" presStyleIdx="1" presStyleCnt="3">
        <dgm:presLayoutVars>
          <dgm:chMax/>
          <dgm:chPref val="0"/>
          <dgm:bulletEnabled val="1"/>
        </dgm:presLayoutVars>
      </dgm:prSet>
      <dgm:spPr/>
    </dgm:pt>
    <dgm:pt modelId="{DDB23A34-953D-4D98-9FFA-74C346D11784}" type="pres">
      <dgm:prSet presAssocID="{45E535B6-26EB-4C7B-A73C-226EE580CECD}" presName="sibTrans" presStyleCnt="0"/>
      <dgm:spPr/>
    </dgm:pt>
    <dgm:pt modelId="{DFE21057-DEBD-48C7-BAA7-BB8D80C541D6}" type="pres">
      <dgm:prSet presAssocID="{904514C1-1070-4866-9D11-E3D7B8FDED09}" presName="parenttextcomposite" presStyleCnt="0"/>
      <dgm:spPr/>
    </dgm:pt>
    <dgm:pt modelId="{385C1A39-6D1A-4EE5-8C37-E04DAB149921}" type="pres">
      <dgm:prSet presAssocID="{904514C1-1070-4866-9D11-E3D7B8FDED09}" presName="parenttext" presStyleLbl="revTx" presStyleIdx="2" presStyleCnt="3">
        <dgm:presLayoutVars>
          <dgm:chMax/>
          <dgm:chPref val="2"/>
          <dgm:bulletEnabled val="1"/>
        </dgm:presLayoutVars>
      </dgm:prSet>
      <dgm:spPr/>
    </dgm:pt>
    <dgm:pt modelId="{A32A44E3-77B9-4BD8-9194-8122E670A7EC}" type="pres">
      <dgm:prSet presAssocID="{904514C1-1070-4866-9D11-E3D7B8FDED09}" presName="composite" presStyleCnt="0"/>
      <dgm:spPr/>
    </dgm:pt>
    <dgm:pt modelId="{A6B3AE35-39AD-4E54-A5C4-E1C1F74CE6A4}" type="pres">
      <dgm:prSet presAssocID="{904514C1-1070-4866-9D11-E3D7B8FDED09}" presName="chevron1" presStyleLbl="alignNode1" presStyleIdx="14" presStyleCnt="21"/>
      <dgm:spPr/>
    </dgm:pt>
    <dgm:pt modelId="{3E1D3776-0CEA-4098-9F54-B701AC3FC533}" type="pres">
      <dgm:prSet presAssocID="{904514C1-1070-4866-9D11-E3D7B8FDED09}" presName="chevron2" presStyleLbl="alignNode1" presStyleIdx="15" presStyleCnt="21"/>
      <dgm:spPr/>
    </dgm:pt>
    <dgm:pt modelId="{977257C1-B0D1-4CCD-B4E2-C7E3F495AF29}" type="pres">
      <dgm:prSet presAssocID="{904514C1-1070-4866-9D11-E3D7B8FDED09}" presName="chevron3" presStyleLbl="alignNode1" presStyleIdx="16" presStyleCnt="21"/>
      <dgm:spPr/>
    </dgm:pt>
    <dgm:pt modelId="{0F253817-AD87-42F2-99B1-DA88C52A8357}" type="pres">
      <dgm:prSet presAssocID="{904514C1-1070-4866-9D11-E3D7B8FDED09}" presName="chevron4" presStyleLbl="alignNode1" presStyleIdx="17" presStyleCnt="21"/>
      <dgm:spPr/>
    </dgm:pt>
    <dgm:pt modelId="{527263BC-D006-4924-9AAB-6B061AA617D8}" type="pres">
      <dgm:prSet presAssocID="{904514C1-1070-4866-9D11-E3D7B8FDED09}" presName="chevron5" presStyleLbl="alignNode1" presStyleIdx="18" presStyleCnt="21"/>
      <dgm:spPr/>
    </dgm:pt>
    <dgm:pt modelId="{F1DA907C-BDD7-4963-8F27-698A7CEF2508}" type="pres">
      <dgm:prSet presAssocID="{904514C1-1070-4866-9D11-E3D7B8FDED09}" presName="chevron6" presStyleLbl="alignNode1" presStyleIdx="19" presStyleCnt="21"/>
      <dgm:spPr/>
    </dgm:pt>
    <dgm:pt modelId="{5A35077C-DF03-486A-B912-196428F65D3E}" type="pres">
      <dgm:prSet presAssocID="{904514C1-1070-4866-9D11-E3D7B8FDED09}" presName="chevron7" presStyleLbl="alignNode1" presStyleIdx="20" presStyleCnt="21"/>
      <dgm:spPr/>
    </dgm:pt>
    <dgm:pt modelId="{938871FC-3FAE-4FC8-B218-F2336DED78C8}" type="pres">
      <dgm:prSet presAssocID="{904514C1-1070-4866-9D11-E3D7B8FDED09}" presName="childtext" presStyleLbl="solidFgAcc1" presStyleIdx="2" presStyleCnt="3">
        <dgm:presLayoutVars>
          <dgm:chMax/>
          <dgm:chPref val="0"/>
          <dgm:bulletEnabled val="1"/>
        </dgm:presLayoutVars>
      </dgm:prSet>
      <dgm:spPr/>
    </dgm:pt>
  </dgm:ptLst>
  <dgm:cxnLst>
    <dgm:cxn modelId="{BB9A1E03-02EC-4083-A2C7-B9894FDF93ED}" srcId="{80BD4304-6050-469D-BB91-782A6B7278B1}" destId="{904514C1-1070-4866-9D11-E3D7B8FDED09}" srcOrd="2" destOrd="0" parTransId="{B31F0627-93FC-4A54-A136-B17961CC4B08}" sibTransId="{61E1349C-EC22-45D1-A03B-E63AE5942480}"/>
    <dgm:cxn modelId="{EA67C51D-6B7C-4C52-83EB-BC00F6B1FD88}" srcId="{80BD4304-6050-469D-BB91-782A6B7278B1}" destId="{7AD505A5-ADBB-4C33-90E2-3C15054D66B0}" srcOrd="1" destOrd="0" parTransId="{734B147E-2061-433B-8643-49F9022E10B6}" sibTransId="{45E535B6-26EB-4C7B-A73C-226EE580CECD}"/>
    <dgm:cxn modelId="{C88FE94B-2085-4AFE-B05A-00E6056D4D70}" type="presOf" srcId="{21AC0578-FC97-4352-91FA-80194CB1A320}" destId="{227E23E7-81F8-450A-A2A6-46A01922191D}" srcOrd="0" destOrd="0" presId="urn:microsoft.com/office/officeart/2008/layout/VerticalAccentList"/>
    <dgm:cxn modelId="{539A286C-DBCF-4D3A-967F-7249DDDAE8F1}" type="presOf" srcId="{54158AFB-138F-448B-82C8-53E790EC7E5F}" destId="{22D00925-D941-47B4-B7F7-DFA7FB31258F}" srcOrd="0" destOrd="0" presId="urn:microsoft.com/office/officeart/2008/layout/VerticalAccentList"/>
    <dgm:cxn modelId="{FBE9204D-D4A1-4394-9A7A-2CC3DB350972}" type="presOf" srcId="{80BD4304-6050-469D-BB91-782A6B7278B1}" destId="{CFB9B984-2546-4E7D-8539-41C2CA713FE9}" srcOrd="0" destOrd="0" presId="urn:microsoft.com/office/officeart/2008/layout/VerticalAccentList"/>
    <dgm:cxn modelId="{226EBD4F-45DF-4678-A29D-6C92084AC2B0}" srcId="{32B097F3-B839-4342-B162-434CDB8C4A69}" destId="{54158AFB-138F-448B-82C8-53E790EC7E5F}" srcOrd="0" destOrd="0" parTransId="{AD79B9FA-B3F4-4B5D-B86E-4CC75F02690E}" sibTransId="{508D9077-40D0-4C37-8337-EAD4CBA15CB8}"/>
    <dgm:cxn modelId="{73886953-3906-452E-AE4B-7F444F01A95D}" type="presOf" srcId="{904514C1-1070-4866-9D11-E3D7B8FDED09}" destId="{385C1A39-6D1A-4EE5-8C37-E04DAB149921}" srcOrd="0" destOrd="0" presId="urn:microsoft.com/office/officeart/2008/layout/VerticalAccentList"/>
    <dgm:cxn modelId="{C8997378-945F-41A5-867A-CE00BBFD0426}" type="presOf" srcId="{7AD505A5-ADBB-4C33-90E2-3C15054D66B0}" destId="{58031752-08FA-4BD9-8B59-13145260A8CF}" srcOrd="0" destOrd="0" presId="urn:microsoft.com/office/officeart/2008/layout/VerticalAccentList"/>
    <dgm:cxn modelId="{5719FB7F-4202-4C44-B4DB-B4352E3B4D24}" srcId="{904514C1-1070-4866-9D11-E3D7B8FDED09}" destId="{06E6E9B2-62DC-4E48-BB6C-D547E2C86210}" srcOrd="0" destOrd="0" parTransId="{5794E368-2386-4A28-99AA-3E71CC0E000B}" sibTransId="{7C52D649-DA86-4D17-B14E-07D970A3F330}"/>
    <dgm:cxn modelId="{F705FD83-34F1-4E3D-8933-B122CEE93D17}" srcId="{7AD505A5-ADBB-4C33-90E2-3C15054D66B0}" destId="{21AC0578-FC97-4352-91FA-80194CB1A320}" srcOrd="0" destOrd="0" parTransId="{A4D2E628-DC6C-47A4-AD36-443B7CC45B51}" sibTransId="{68C2D956-3DC2-4B7E-88F0-7CA25DC4B398}"/>
    <dgm:cxn modelId="{76A7DACE-6396-49C8-B04A-F8507E1F1196}" type="presOf" srcId="{32B097F3-B839-4342-B162-434CDB8C4A69}" destId="{A956B1AC-13C2-4365-BE31-7DEC270DA580}" srcOrd="0" destOrd="0" presId="urn:microsoft.com/office/officeart/2008/layout/VerticalAccentList"/>
    <dgm:cxn modelId="{09B99CD2-24BC-4075-93C8-2B4B5A5A5221}" srcId="{80BD4304-6050-469D-BB91-782A6B7278B1}" destId="{32B097F3-B839-4342-B162-434CDB8C4A69}" srcOrd="0" destOrd="0" parTransId="{8B3BFF5F-A1C5-4708-97B2-7D0240CB0155}" sibTransId="{6545BD5C-C970-4A89-A9B3-7A0653F23964}"/>
    <dgm:cxn modelId="{65CE72E8-E3B4-405D-AF8D-FB48022C491D}" type="presOf" srcId="{06E6E9B2-62DC-4E48-BB6C-D547E2C86210}" destId="{938871FC-3FAE-4FC8-B218-F2336DED78C8}" srcOrd="0" destOrd="0" presId="urn:microsoft.com/office/officeart/2008/layout/VerticalAccentList"/>
    <dgm:cxn modelId="{13D9C67B-1B71-4F99-AFFC-7B1EF46B631B}" type="presParOf" srcId="{CFB9B984-2546-4E7D-8539-41C2CA713FE9}" destId="{8F22B50A-3377-4AE0-AE19-D9792E3CDC85}" srcOrd="0" destOrd="0" presId="urn:microsoft.com/office/officeart/2008/layout/VerticalAccentList"/>
    <dgm:cxn modelId="{D1E91DB0-0168-45B9-BCF2-BB5C03C2EC75}" type="presParOf" srcId="{8F22B50A-3377-4AE0-AE19-D9792E3CDC85}" destId="{A956B1AC-13C2-4365-BE31-7DEC270DA580}" srcOrd="0" destOrd="0" presId="urn:microsoft.com/office/officeart/2008/layout/VerticalAccentList"/>
    <dgm:cxn modelId="{A071154E-2A70-43E7-AD40-E757F2C51F6D}" type="presParOf" srcId="{CFB9B984-2546-4E7D-8539-41C2CA713FE9}" destId="{5A1EA2CF-1E60-4517-BDDC-AE40C8EB06D1}" srcOrd="1" destOrd="0" presId="urn:microsoft.com/office/officeart/2008/layout/VerticalAccentList"/>
    <dgm:cxn modelId="{4CB46641-4D32-4D5A-889E-9DC301B87F9D}" type="presParOf" srcId="{5A1EA2CF-1E60-4517-BDDC-AE40C8EB06D1}" destId="{71CB278E-08AC-4B80-AA1C-2732B6156EA4}" srcOrd="0" destOrd="0" presId="urn:microsoft.com/office/officeart/2008/layout/VerticalAccentList"/>
    <dgm:cxn modelId="{2B33CD21-A982-496B-9F54-DFB91EEC4824}" type="presParOf" srcId="{5A1EA2CF-1E60-4517-BDDC-AE40C8EB06D1}" destId="{519008F6-504E-4283-9A3C-3CA84A79A5BD}" srcOrd="1" destOrd="0" presId="urn:microsoft.com/office/officeart/2008/layout/VerticalAccentList"/>
    <dgm:cxn modelId="{7B43E4D0-2627-4711-97D0-F12AE447EC10}" type="presParOf" srcId="{5A1EA2CF-1E60-4517-BDDC-AE40C8EB06D1}" destId="{8CEA95FB-998E-4D5C-9691-66CBC72D343F}" srcOrd="2" destOrd="0" presId="urn:microsoft.com/office/officeart/2008/layout/VerticalAccentList"/>
    <dgm:cxn modelId="{1419D0EE-0E21-4FA8-BD39-0D5E0466D499}" type="presParOf" srcId="{5A1EA2CF-1E60-4517-BDDC-AE40C8EB06D1}" destId="{D8FAA268-78BA-43D1-AFFF-767DC3CE02CD}" srcOrd="3" destOrd="0" presId="urn:microsoft.com/office/officeart/2008/layout/VerticalAccentList"/>
    <dgm:cxn modelId="{8B3D2C78-63CE-4449-B034-D60B4B4D4EBE}" type="presParOf" srcId="{5A1EA2CF-1E60-4517-BDDC-AE40C8EB06D1}" destId="{86C665DF-72FC-49B6-8839-F95FF236C461}" srcOrd="4" destOrd="0" presId="urn:microsoft.com/office/officeart/2008/layout/VerticalAccentList"/>
    <dgm:cxn modelId="{99243A5E-8AED-428F-82D8-087D01EF27F3}" type="presParOf" srcId="{5A1EA2CF-1E60-4517-BDDC-AE40C8EB06D1}" destId="{5BE17059-59E0-451B-9239-8ADBF0020D1E}" srcOrd="5" destOrd="0" presId="urn:microsoft.com/office/officeart/2008/layout/VerticalAccentList"/>
    <dgm:cxn modelId="{CD0AEC38-8FC1-4C10-9C7C-0B6AE8583DC9}" type="presParOf" srcId="{5A1EA2CF-1E60-4517-BDDC-AE40C8EB06D1}" destId="{E2686E5A-9922-4AAB-ADAC-94265983EB42}" srcOrd="6" destOrd="0" presId="urn:microsoft.com/office/officeart/2008/layout/VerticalAccentList"/>
    <dgm:cxn modelId="{F4D4C7D3-A363-4E12-9F8D-84B83039EFC4}" type="presParOf" srcId="{5A1EA2CF-1E60-4517-BDDC-AE40C8EB06D1}" destId="{22D00925-D941-47B4-B7F7-DFA7FB31258F}" srcOrd="7" destOrd="0" presId="urn:microsoft.com/office/officeart/2008/layout/VerticalAccentList"/>
    <dgm:cxn modelId="{5240A65D-0E93-4D4A-9CA3-2152BD0D6091}" type="presParOf" srcId="{CFB9B984-2546-4E7D-8539-41C2CA713FE9}" destId="{3DD72E40-57D1-4112-B932-D79FB0D65810}" srcOrd="2" destOrd="0" presId="urn:microsoft.com/office/officeart/2008/layout/VerticalAccentList"/>
    <dgm:cxn modelId="{CCB1F986-4849-4568-AB1C-75982A350296}" type="presParOf" srcId="{CFB9B984-2546-4E7D-8539-41C2CA713FE9}" destId="{9737BFD5-9329-4414-8DE7-242A688515C5}" srcOrd="3" destOrd="0" presId="urn:microsoft.com/office/officeart/2008/layout/VerticalAccentList"/>
    <dgm:cxn modelId="{F9229646-AB93-4E03-B605-6518B8190C35}" type="presParOf" srcId="{9737BFD5-9329-4414-8DE7-242A688515C5}" destId="{58031752-08FA-4BD9-8B59-13145260A8CF}" srcOrd="0" destOrd="0" presId="urn:microsoft.com/office/officeart/2008/layout/VerticalAccentList"/>
    <dgm:cxn modelId="{3FF03BDD-4B90-4893-85B4-96A722777295}" type="presParOf" srcId="{CFB9B984-2546-4E7D-8539-41C2CA713FE9}" destId="{DF929E22-281A-4D31-9945-EBC744D44FFB}" srcOrd="4" destOrd="0" presId="urn:microsoft.com/office/officeart/2008/layout/VerticalAccentList"/>
    <dgm:cxn modelId="{56105F7B-2AE7-4E9D-AA8D-D3EB6C9BE650}" type="presParOf" srcId="{DF929E22-281A-4D31-9945-EBC744D44FFB}" destId="{5FACE674-0AD4-4D8D-BF6B-EAB37B67F429}" srcOrd="0" destOrd="0" presId="urn:microsoft.com/office/officeart/2008/layout/VerticalAccentList"/>
    <dgm:cxn modelId="{F917D84D-8AAA-437C-965D-48075E16424C}" type="presParOf" srcId="{DF929E22-281A-4D31-9945-EBC744D44FFB}" destId="{641EDA45-F86C-431F-8CD1-8D85ECDE936A}" srcOrd="1" destOrd="0" presId="urn:microsoft.com/office/officeart/2008/layout/VerticalAccentList"/>
    <dgm:cxn modelId="{4861CB60-5FAD-49A9-B65A-E1445B264FF2}" type="presParOf" srcId="{DF929E22-281A-4D31-9945-EBC744D44FFB}" destId="{6614A94E-1967-4705-ADF1-326BC9D60623}" srcOrd="2" destOrd="0" presId="urn:microsoft.com/office/officeart/2008/layout/VerticalAccentList"/>
    <dgm:cxn modelId="{942CF4BB-BD3F-4170-AEF1-AD71EF008812}" type="presParOf" srcId="{DF929E22-281A-4D31-9945-EBC744D44FFB}" destId="{248FF490-47EB-452D-9B67-AC56EBF98134}" srcOrd="3" destOrd="0" presId="urn:microsoft.com/office/officeart/2008/layout/VerticalAccentList"/>
    <dgm:cxn modelId="{9A8669CE-3A3B-443E-B5FF-A989DAC199B9}" type="presParOf" srcId="{DF929E22-281A-4D31-9945-EBC744D44FFB}" destId="{23BD4B77-AA98-4E95-BDB9-B8CA87269E45}" srcOrd="4" destOrd="0" presId="urn:microsoft.com/office/officeart/2008/layout/VerticalAccentList"/>
    <dgm:cxn modelId="{0344A505-F954-4EA2-9900-211689152DAA}" type="presParOf" srcId="{DF929E22-281A-4D31-9945-EBC744D44FFB}" destId="{618A04CC-EE13-4F29-A151-319FAD0B2E7C}" srcOrd="5" destOrd="0" presId="urn:microsoft.com/office/officeart/2008/layout/VerticalAccentList"/>
    <dgm:cxn modelId="{62E3F25E-07C6-4B95-8CE8-4E07AC5C145E}" type="presParOf" srcId="{DF929E22-281A-4D31-9945-EBC744D44FFB}" destId="{F97AED93-CE94-4CBF-B269-882748E22A2E}" srcOrd="6" destOrd="0" presId="urn:microsoft.com/office/officeart/2008/layout/VerticalAccentList"/>
    <dgm:cxn modelId="{D6BCD8BC-1B44-456B-99E0-F0256785F495}" type="presParOf" srcId="{DF929E22-281A-4D31-9945-EBC744D44FFB}" destId="{227E23E7-81F8-450A-A2A6-46A01922191D}" srcOrd="7" destOrd="0" presId="urn:microsoft.com/office/officeart/2008/layout/VerticalAccentList"/>
    <dgm:cxn modelId="{FC1E101A-12F6-42F0-B664-667648B25D73}" type="presParOf" srcId="{CFB9B984-2546-4E7D-8539-41C2CA713FE9}" destId="{DDB23A34-953D-4D98-9FFA-74C346D11784}" srcOrd="5" destOrd="0" presId="urn:microsoft.com/office/officeart/2008/layout/VerticalAccentList"/>
    <dgm:cxn modelId="{C6E0C7D8-CA8A-474B-8212-0F994F08C3C3}" type="presParOf" srcId="{CFB9B984-2546-4E7D-8539-41C2CA713FE9}" destId="{DFE21057-DEBD-48C7-BAA7-BB8D80C541D6}" srcOrd="6" destOrd="0" presId="urn:microsoft.com/office/officeart/2008/layout/VerticalAccentList"/>
    <dgm:cxn modelId="{507CD6B9-1850-4C5C-A597-8F5BD58D8384}" type="presParOf" srcId="{DFE21057-DEBD-48C7-BAA7-BB8D80C541D6}" destId="{385C1A39-6D1A-4EE5-8C37-E04DAB149921}" srcOrd="0" destOrd="0" presId="urn:microsoft.com/office/officeart/2008/layout/VerticalAccentList"/>
    <dgm:cxn modelId="{3DAA662D-07B5-421A-825A-A7E1E1F78E49}" type="presParOf" srcId="{CFB9B984-2546-4E7D-8539-41C2CA713FE9}" destId="{A32A44E3-77B9-4BD8-9194-8122E670A7EC}" srcOrd="7" destOrd="0" presId="urn:microsoft.com/office/officeart/2008/layout/VerticalAccentList"/>
    <dgm:cxn modelId="{F83B5D2E-1028-4977-BF87-E3FBD29B46C9}" type="presParOf" srcId="{A32A44E3-77B9-4BD8-9194-8122E670A7EC}" destId="{A6B3AE35-39AD-4E54-A5C4-E1C1F74CE6A4}" srcOrd="0" destOrd="0" presId="urn:microsoft.com/office/officeart/2008/layout/VerticalAccentList"/>
    <dgm:cxn modelId="{EA4B0CA6-5422-4C25-8F63-0BCF8524DC3C}" type="presParOf" srcId="{A32A44E3-77B9-4BD8-9194-8122E670A7EC}" destId="{3E1D3776-0CEA-4098-9F54-B701AC3FC533}" srcOrd="1" destOrd="0" presId="urn:microsoft.com/office/officeart/2008/layout/VerticalAccentList"/>
    <dgm:cxn modelId="{92FBA1B3-DF8F-4206-915D-FA38660B7A09}" type="presParOf" srcId="{A32A44E3-77B9-4BD8-9194-8122E670A7EC}" destId="{977257C1-B0D1-4CCD-B4E2-C7E3F495AF29}" srcOrd="2" destOrd="0" presId="urn:microsoft.com/office/officeart/2008/layout/VerticalAccentList"/>
    <dgm:cxn modelId="{9F942335-DE18-4B6E-8CC9-73D7C40AD906}" type="presParOf" srcId="{A32A44E3-77B9-4BD8-9194-8122E670A7EC}" destId="{0F253817-AD87-42F2-99B1-DA88C52A8357}" srcOrd="3" destOrd="0" presId="urn:microsoft.com/office/officeart/2008/layout/VerticalAccentList"/>
    <dgm:cxn modelId="{F76FB6C2-1D7D-446F-8863-A4A43C97066F}" type="presParOf" srcId="{A32A44E3-77B9-4BD8-9194-8122E670A7EC}" destId="{527263BC-D006-4924-9AAB-6B061AA617D8}" srcOrd="4" destOrd="0" presId="urn:microsoft.com/office/officeart/2008/layout/VerticalAccentList"/>
    <dgm:cxn modelId="{B1D69D3E-9F37-4565-B435-261608409024}" type="presParOf" srcId="{A32A44E3-77B9-4BD8-9194-8122E670A7EC}" destId="{F1DA907C-BDD7-4963-8F27-698A7CEF2508}" srcOrd="5" destOrd="0" presId="urn:microsoft.com/office/officeart/2008/layout/VerticalAccentList"/>
    <dgm:cxn modelId="{B4B77175-5A3C-463A-A4B8-2DE717B97F06}" type="presParOf" srcId="{A32A44E3-77B9-4BD8-9194-8122E670A7EC}" destId="{5A35077C-DF03-486A-B912-196428F65D3E}" srcOrd="6" destOrd="0" presId="urn:microsoft.com/office/officeart/2008/layout/VerticalAccentList"/>
    <dgm:cxn modelId="{9AC50997-D4A3-4205-9072-DF9A5B8A848D}" type="presParOf" srcId="{A32A44E3-77B9-4BD8-9194-8122E670A7EC}" destId="{938871FC-3FAE-4FC8-B218-F2336DED78C8}" srcOrd="7" destOrd="0" presId="urn:microsoft.com/office/officeart/2008/layout/VerticalAccent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F172A8-B626-4CE4-844C-A1A5E812F4FF}" type="doc">
      <dgm:prSet loTypeId="urn:diagrams.loki3.com/VaryingWidthList" loCatId="list" qsTypeId="urn:microsoft.com/office/officeart/2005/8/quickstyle/simple1" qsCatId="simple" csTypeId="urn:microsoft.com/office/officeart/2005/8/colors/accent1_2" csCatId="accent1" phldr="1"/>
      <dgm:spPr/>
    </dgm:pt>
    <dgm:pt modelId="{A387C2AD-7F0B-449F-B658-48D370ACC687}">
      <dgm:prSet phldrT="[Tex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Airlines &amp; Travel Companies</a:t>
          </a:r>
          <a:endParaRPr lang="en-US" sz="1400" dirty="0">
            <a:latin typeface="Times New Roman" panose="02020603050405020304" pitchFamily="18" charset="0"/>
            <a:cs typeface="Times New Roman" panose="02020603050405020304" pitchFamily="18" charset="0"/>
          </a:endParaRPr>
        </a:p>
      </dgm:t>
    </dgm:pt>
    <dgm:pt modelId="{8CD4599D-FA08-4B32-A855-75D47F9F2E55}" type="parTrans" cxnId="{9E3581B9-B7D2-437F-8C8F-696384CAE6BA}">
      <dgm:prSet/>
      <dgm:spPr/>
      <dgm:t>
        <a:bodyPr/>
        <a:lstStyle/>
        <a:p>
          <a:endParaRPr lang="en-US" sz="1400">
            <a:latin typeface="Times New Roman" panose="02020603050405020304" pitchFamily="18" charset="0"/>
            <a:cs typeface="Times New Roman" panose="02020603050405020304" pitchFamily="18" charset="0"/>
          </a:endParaRPr>
        </a:p>
      </dgm:t>
    </dgm:pt>
    <dgm:pt modelId="{2CB8D037-0E67-4E25-9122-50DBF51A507F}" type="sibTrans" cxnId="{9E3581B9-B7D2-437F-8C8F-696384CAE6BA}">
      <dgm:prSet/>
      <dgm:spPr/>
      <dgm:t>
        <a:bodyPr/>
        <a:lstStyle/>
        <a:p>
          <a:endParaRPr lang="en-US" sz="1400">
            <a:latin typeface="Times New Roman" panose="02020603050405020304" pitchFamily="18" charset="0"/>
            <a:cs typeface="Times New Roman" panose="02020603050405020304" pitchFamily="18" charset="0"/>
          </a:endParaRPr>
        </a:p>
      </dgm:t>
    </dgm:pt>
    <dgm:pt modelId="{86A925EC-8908-4813-A1D3-8D8269AAAF8F}">
      <dgm:prSet phldrT="[Tex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Hotels &amp; Resort Chains</a:t>
          </a:r>
          <a:endParaRPr lang="en-US" sz="1400" dirty="0">
            <a:latin typeface="Times New Roman" panose="02020603050405020304" pitchFamily="18" charset="0"/>
            <a:cs typeface="Times New Roman" panose="02020603050405020304" pitchFamily="18" charset="0"/>
          </a:endParaRPr>
        </a:p>
      </dgm:t>
    </dgm:pt>
    <dgm:pt modelId="{5B1CAA82-35A0-4ABA-B8E2-D4CFE11F4CEA}" type="parTrans" cxnId="{DD55D17C-35DE-4146-A9B4-81A61597D28D}">
      <dgm:prSet/>
      <dgm:spPr/>
      <dgm:t>
        <a:bodyPr/>
        <a:lstStyle/>
        <a:p>
          <a:endParaRPr lang="en-US" sz="1400">
            <a:latin typeface="Times New Roman" panose="02020603050405020304" pitchFamily="18" charset="0"/>
            <a:cs typeface="Times New Roman" panose="02020603050405020304" pitchFamily="18" charset="0"/>
          </a:endParaRPr>
        </a:p>
      </dgm:t>
    </dgm:pt>
    <dgm:pt modelId="{2752C0CE-B0BA-4C2F-8804-E371BD19241B}" type="sibTrans" cxnId="{DD55D17C-35DE-4146-A9B4-81A61597D28D}">
      <dgm:prSet/>
      <dgm:spPr/>
      <dgm:t>
        <a:bodyPr/>
        <a:lstStyle/>
        <a:p>
          <a:endParaRPr lang="en-US" sz="1400">
            <a:latin typeface="Times New Roman" panose="02020603050405020304" pitchFamily="18" charset="0"/>
            <a:cs typeface="Times New Roman" panose="02020603050405020304" pitchFamily="18" charset="0"/>
          </a:endParaRPr>
        </a:p>
      </dgm:t>
    </dgm:pt>
    <dgm:pt modelId="{7FDCE227-470B-4D3F-BD63-00D3AB02BD0E}">
      <dgm:prSet phldrT="[Tex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F&amp;B Brands.</a:t>
          </a:r>
          <a:endParaRPr lang="en-US" sz="1400" dirty="0">
            <a:latin typeface="Times New Roman" panose="02020603050405020304" pitchFamily="18" charset="0"/>
            <a:cs typeface="Times New Roman" panose="02020603050405020304" pitchFamily="18" charset="0"/>
          </a:endParaRPr>
        </a:p>
      </dgm:t>
    </dgm:pt>
    <dgm:pt modelId="{2C52566B-9CEF-4FD1-B9E2-B878ECC26AF4}" type="parTrans" cxnId="{8E201031-7355-4DFB-998E-CFCAC994ED09}">
      <dgm:prSet/>
      <dgm:spPr/>
      <dgm:t>
        <a:bodyPr/>
        <a:lstStyle/>
        <a:p>
          <a:endParaRPr lang="en-US" sz="1400">
            <a:latin typeface="Times New Roman" panose="02020603050405020304" pitchFamily="18" charset="0"/>
            <a:cs typeface="Times New Roman" panose="02020603050405020304" pitchFamily="18" charset="0"/>
          </a:endParaRPr>
        </a:p>
      </dgm:t>
    </dgm:pt>
    <dgm:pt modelId="{402F89AF-7556-4C99-A6D4-9E6BCF7F46A8}" type="sibTrans" cxnId="{8E201031-7355-4DFB-998E-CFCAC994ED09}">
      <dgm:prSet/>
      <dgm:spPr/>
      <dgm:t>
        <a:bodyPr/>
        <a:lstStyle/>
        <a:p>
          <a:endParaRPr lang="en-US" sz="1400">
            <a:latin typeface="Times New Roman" panose="02020603050405020304" pitchFamily="18" charset="0"/>
            <a:cs typeface="Times New Roman" panose="02020603050405020304" pitchFamily="18" charset="0"/>
          </a:endParaRPr>
        </a:p>
      </dgm:t>
    </dgm:pt>
    <dgm:pt modelId="{BB11B252-6362-409A-97E8-EA5D899B208A}">
      <dgm:prSe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Transport Services</a:t>
          </a:r>
        </a:p>
      </dgm:t>
    </dgm:pt>
    <dgm:pt modelId="{89547661-EC3F-451C-B86A-19C595107F4D}" type="parTrans" cxnId="{C4F3267D-BBB6-4E55-8BD4-A868EB6E619D}">
      <dgm:prSet/>
      <dgm:spPr/>
      <dgm:t>
        <a:bodyPr/>
        <a:lstStyle/>
        <a:p>
          <a:endParaRPr lang="en-US" sz="1400">
            <a:latin typeface="Times New Roman" panose="02020603050405020304" pitchFamily="18" charset="0"/>
            <a:cs typeface="Times New Roman" panose="02020603050405020304" pitchFamily="18" charset="0"/>
          </a:endParaRPr>
        </a:p>
      </dgm:t>
    </dgm:pt>
    <dgm:pt modelId="{07FF75F7-14C4-4F37-80AA-4C34471BE9AD}" type="sibTrans" cxnId="{C4F3267D-BBB6-4E55-8BD4-A868EB6E619D}">
      <dgm:prSet/>
      <dgm:spPr/>
      <dgm:t>
        <a:bodyPr/>
        <a:lstStyle/>
        <a:p>
          <a:endParaRPr lang="en-US" sz="1400">
            <a:latin typeface="Times New Roman" panose="02020603050405020304" pitchFamily="18" charset="0"/>
            <a:cs typeface="Times New Roman" panose="02020603050405020304" pitchFamily="18" charset="0"/>
          </a:endParaRPr>
        </a:p>
      </dgm:t>
    </dgm:pt>
    <dgm:pt modelId="{EE36752E-B42E-4D70-B88D-6E5B451952A6}">
      <dgm:prSe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Media &amp; Publishing Houses </a:t>
          </a:r>
          <a:endParaRPr lang="en-GB" sz="1400" dirty="0">
            <a:latin typeface="Times New Roman" panose="02020603050405020304" pitchFamily="18" charset="0"/>
            <a:cs typeface="Times New Roman" panose="02020603050405020304" pitchFamily="18" charset="0"/>
          </a:endParaRPr>
        </a:p>
      </dgm:t>
    </dgm:pt>
    <dgm:pt modelId="{BD63D56B-8FD5-41FA-BC93-B665B832961B}" type="parTrans" cxnId="{C2FB31FA-38C7-409D-AA79-763F0A62D380}">
      <dgm:prSet/>
      <dgm:spPr/>
      <dgm:t>
        <a:bodyPr/>
        <a:lstStyle/>
        <a:p>
          <a:endParaRPr lang="en-US" sz="1400">
            <a:latin typeface="Times New Roman" panose="02020603050405020304" pitchFamily="18" charset="0"/>
            <a:cs typeface="Times New Roman" panose="02020603050405020304" pitchFamily="18" charset="0"/>
          </a:endParaRPr>
        </a:p>
      </dgm:t>
    </dgm:pt>
    <dgm:pt modelId="{7AB28B54-32F0-42FA-90F9-638BAD30DD98}" type="sibTrans" cxnId="{C2FB31FA-38C7-409D-AA79-763F0A62D380}">
      <dgm:prSet/>
      <dgm:spPr/>
      <dgm:t>
        <a:bodyPr/>
        <a:lstStyle/>
        <a:p>
          <a:endParaRPr lang="en-US" sz="1400">
            <a:latin typeface="Times New Roman" panose="02020603050405020304" pitchFamily="18" charset="0"/>
            <a:cs typeface="Times New Roman" panose="02020603050405020304" pitchFamily="18" charset="0"/>
          </a:endParaRPr>
        </a:p>
      </dgm:t>
    </dgm:pt>
    <dgm:pt modelId="{59B79563-5200-4324-9109-67C8F259CB0C}">
      <dgm:prSet custT="1"/>
      <dgm:spPr/>
      <dgm:t>
        <a:bodyPr/>
        <a:lstStyle/>
        <a:p>
          <a:r>
            <a:rPr lang="en-GB" sz="14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Tech Companies </a:t>
          </a:r>
          <a:endParaRPr lang="en-GB" sz="1400" dirty="0">
            <a:latin typeface="Times New Roman" panose="02020603050405020304" pitchFamily="18" charset="0"/>
            <a:cs typeface="Times New Roman" panose="02020603050405020304" pitchFamily="18" charset="0"/>
          </a:endParaRPr>
        </a:p>
      </dgm:t>
    </dgm:pt>
    <dgm:pt modelId="{ABE40564-4C24-48B9-907F-4D453A707650}" type="parTrans" cxnId="{B233BE33-0E86-4466-95F0-98D8740E37F5}">
      <dgm:prSet/>
      <dgm:spPr/>
      <dgm:t>
        <a:bodyPr/>
        <a:lstStyle/>
        <a:p>
          <a:endParaRPr lang="en-US" sz="1400">
            <a:latin typeface="Times New Roman" panose="02020603050405020304" pitchFamily="18" charset="0"/>
            <a:cs typeface="Times New Roman" panose="02020603050405020304" pitchFamily="18" charset="0"/>
          </a:endParaRPr>
        </a:p>
      </dgm:t>
    </dgm:pt>
    <dgm:pt modelId="{24D4594B-FB23-4CD7-8D63-DDA01BFA6BFF}" type="sibTrans" cxnId="{B233BE33-0E86-4466-95F0-98D8740E37F5}">
      <dgm:prSet/>
      <dgm:spPr/>
      <dgm:t>
        <a:bodyPr/>
        <a:lstStyle/>
        <a:p>
          <a:endParaRPr lang="en-US" sz="1400">
            <a:latin typeface="Times New Roman" panose="02020603050405020304" pitchFamily="18" charset="0"/>
            <a:cs typeface="Times New Roman" panose="02020603050405020304" pitchFamily="18" charset="0"/>
          </a:endParaRPr>
        </a:p>
      </dgm:t>
    </dgm:pt>
    <dgm:pt modelId="{E0F92DF4-6A5A-48C1-AA8E-FA90FB8125F9}" type="pres">
      <dgm:prSet presAssocID="{33F172A8-B626-4CE4-844C-A1A5E812F4FF}" presName="Name0" presStyleCnt="0">
        <dgm:presLayoutVars>
          <dgm:resizeHandles/>
        </dgm:presLayoutVars>
      </dgm:prSet>
      <dgm:spPr/>
    </dgm:pt>
    <dgm:pt modelId="{A05A070A-852A-421A-9E9D-CAFC3EDD6D9E}" type="pres">
      <dgm:prSet presAssocID="{A387C2AD-7F0B-449F-B658-48D370ACC687}" presName="text" presStyleLbl="node1" presStyleIdx="0" presStyleCnt="6" custScaleX="298325" custScaleY="75954" custLinFactNeighborX="2466" custLinFactNeighborY="-13750">
        <dgm:presLayoutVars>
          <dgm:bulletEnabled val="1"/>
        </dgm:presLayoutVars>
      </dgm:prSet>
      <dgm:spPr/>
    </dgm:pt>
    <dgm:pt modelId="{2478F263-C646-4F6F-ADA0-98329E16601B}" type="pres">
      <dgm:prSet presAssocID="{2CB8D037-0E67-4E25-9122-50DBF51A507F}" presName="space" presStyleCnt="0"/>
      <dgm:spPr/>
    </dgm:pt>
    <dgm:pt modelId="{60E83C10-A76D-49FA-B54E-47FFD2A641BE}" type="pres">
      <dgm:prSet presAssocID="{86A925EC-8908-4813-A1D3-8D8269AAAF8F}" presName="text" presStyleLbl="node1" presStyleIdx="1" presStyleCnt="6" custScaleX="552389" custScaleY="74525">
        <dgm:presLayoutVars>
          <dgm:bulletEnabled val="1"/>
        </dgm:presLayoutVars>
      </dgm:prSet>
      <dgm:spPr/>
    </dgm:pt>
    <dgm:pt modelId="{A23D10DA-425E-4DA3-81A0-25D45AA81573}" type="pres">
      <dgm:prSet presAssocID="{2752C0CE-B0BA-4C2F-8804-E371BD19241B}" presName="space" presStyleCnt="0"/>
      <dgm:spPr/>
    </dgm:pt>
    <dgm:pt modelId="{81CB9BB7-C4F6-4BF6-9130-B80D30DE16CF}" type="pres">
      <dgm:prSet presAssocID="{7FDCE227-470B-4D3F-BD63-00D3AB02BD0E}" presName="text" presStyleLbl="node1" presStyleIdx="2" presStyleCnt="6" custScaleX="552388" custScaleY="81474">
        <dgm:presLayoutVars>
          <dgm:bulletEnabled val="1"/>
        </dgm:presLayoutVars>
      </dgm:prSet>
      <dgm:spPr/>
    </dgm:pt>
    <dgm:pt modelId="{012EE82A-DCD1-47DD-8A1C-F31C5A1EAE07}" type="pres">
      <dgm:prSet presAssocID="{402F89AF-7556-4C99-A6D4-9E6BCF7F46A8}" presName="space" presStyleCnt="0"/>
      <dgm:spPr/>
    </dgm:pt>
    <dgm:pt modelId="{730B99E9-4974-46BE-B9BC-054CB82A2062}" type="pres">
      <dgm:prSet presAssocID="{BB11B252-6362-409A-97E8-EA5D899B208A}" presName="text" presStyleLbl="node1" presStyleIdx="3" presStyleCnt="6" custScaleX="529179" custScaleY="79204">
        <dgm:presLayoutVars>
          <dgm:bulletEnabled val="1"/>
        </dgm:presLayoutVars>
      </dgm:prSet>
      <dgm:spPr/>
    </dgm:pt>
    <dgm:pt modelId="{3B71E798-2045-4FD9-8778-4ECA9A4D7AF7}" type="pres">
      <dgm:prSet presAssocID="{07FF75F7-14C4-4F37-80AA-4C34471BE9AD}" presName="space" presStyleCnt="0"/>
      <dgm:spPr/>
    </dgm:pt>
    <dgm:pt modelId="{F93C4647-B503-404D-86CC-BA6100D411DF}" type="pres">
      <dgm:prSet presAssocID="{EE36752E-B42E-4D70-B88D-6E5B451952A6}" presName="text" presStyleLbl="node1" presStyleIdx="4" presStyleCnt="6" custScaleX="486272" custScaleY="94059">
        <dgm:presLayoutVars>
          <dgm:bulletEnabled val="1"/>
        </dgm:presLayoutVars>
      </dgm:prSet>
      <dgm:spPr/>
    </dgm:pt>
    <dgm:pt modelId="{BA06A2A4-417C-4D25-BD65-FDC0AA321371}" type="pres">
      <dgm:prSet presAssocID="{7AB28B54-32F0-42FA-90F9-638BAD30DD98}" presName="space" presStyleCnt="0"/>
      <dgm:spPr/>
    </dgm:pt>
    <dgm:pt modelId="{0EA64BB6-975B-4534-B650-8BA7ED2EDF30}" type="pres">
      <dgm:prSet presAssocID="{59B79563-5200-4324-9109-67C8F259CB0C}" presName="text" presStyleLbl="node1" presStyleIdx="5" presStyleCnt="6" custScaleX="459312" custScaleY="88074">
        <dgm:presLayoutVars>
          <dgm:bulletEnabled val="1"/>
        </dgm:presLayoutVars>
      </dgm:prSet>
      <dgm:spPr/>
    </dgm:pt>
  </dgm:ptLst>
  <dgm:cxnLst>
    <dgm:cxn modelId="{54B4EB01-4A9F-45B0-B902-7B4B3549241A}" type="presOf" srcId="{7FDCE227-470B-4D3F-BD63-00D3AB02BD0E}" destId="{81CB9BB7-C4F6-4BF6-9130-B80D30DE16CF}" srcOrd="0" destOrd="0" presId="urn:diagrams.loki3.com/VaryingWidthList"/>
    <dgm:cxn modelId="{E642BA09-65B9-4C72-AA66-C5ECEF3A22AA}" type="presOf" srcId="{EE36752E-B42E-4D70-B88D-6E5B451952A6}" destId="{F93C4647-B503-404D-86CC-BA6100D411DF}" srcOrd="0" destOrd="0" presId="urn:diagrams.loki3.com/VaryingWidthList"/>
    <dgm:cxn modelId="{52F82319-EE10-4DBC-BFED-583F81C5067F}" type="presOf" srcId="{BB11B252-6362-409A-97E8-EA5D899B208A}" destId="{730B99E9-4974-46BE-B9BC-054CB82A2062}" srcOrd="0" destOrd="0" presId="urn:diagrams.loki3.com/VaryingWidthList"/>
    <dgm:cxn modelId="{361BEB29-D104-40EC-B086-85C6A7913885}" type="presOf" srcId="{86A925EC-8908-4813-A1D3-8D8269AAAF8F}" destId="{60E83C10-A76D-49FA-B54E-47FFD2A641BE}" srcOrd="0" destOrd="0" presId="urn:diagrams.loki3.com/VaryingWidthList"/>
    <dgm:cxn modelId="{8E201031-7355-4DFB-998E-CFCAC994ED09}" srcId="{33F172A8-B626-4CE4-844C-A1A5E812F4FF}" destId="{7FDCE227-470B-4D3F-BD63-00D3AB02BD0E}" srcOrd="2" destOrd="0" parTransId="{2C52566B-9CEF-4FD1-B9E2-B878ECC26AF4}" sibTransId="{402F89AF-7556-4C99-A6D4-9E6BCF7F46A8}"/>
    <dgm:cxn modelId="{B233BE33-0E86-4466-95F0-98D8740E37F5}" srcId="{33F172A8-B626-4CE4-844C-A1A5E812F4FF}" destId="{59B79563-5200-4324-9109-67C8F259CB0C}" srcOrd="5" destOrd="0" parTransId="{ABE40564-4C24-48B9-907F-4D453A707650}" sibTransId="{24D4594B-FB23-4CD7-8D63-DDA01BFA6BFF}"/>
    <dgm:cxn modelId="{DD55D17C-35DE-4146-A9B4-81A61597D28D}" srcId="{33F172A8-B626-4CE4-844C-A1A5E812F4FF}" destId="{86A925EC-8908-4813-A1D3-8D8269AAAF8F}" srcOrd="1" destOrd="0" parTransId="{5B1CAA82-35A0-4ABA-B8E2-D4CFE11F4CEA}" sibTransId="{2752C0CE-B0BA-4C2F-8804-E371BD19241B}"/>
    <dgm:cxn modelId="{C4F3267D-BBB6-4E55-8BD4-A868EB6E619D}" srcId="{33F172A8-B626-4CE4-844C-A1A5E812F4FF}" destId="{BB11B252-6362-409A-97E8-EA5D899B208A}" srcOrd="3" destOrd="0" parTransId="{89547661-EC3F-451C-B86A-19C595107F4D}" sibTransId="{07FF75F7-14C4-4F37-80AA-4C34471BE9AD}"/>
    <dgm:cxn modelId="{DE365988-F0C4-4C43-A209-2CC021E33DF5}" type="presOf" srcId="{33F172A8-B626-4CE4-844C-A1A5E812F4FF}" destId="{E0F92DF4-6A5A-48C1-AA8E-FA90FB8125F9}" srcOrd="0" destOrd="0" presId="urn:diagrams.loki3.com/VaryingWidthList"/>
    <dgm:cxn modelId="{8AB2D0B4-A440-4CBD-878D-2FF8E541D13D}" type="presOf" srcId="{A387C2AD-7F0B-449F-B658-48D370ACC687}" destId="{A05A070A-852A-421A-9E9D-CAFC3EDD6D9E}" srcOrd="0" destOrd="0" presId="urn:diagrams.loki3.com/VaryingWidthList"/>
    <dgm:cxn modelId="{9E3581B9-B7D2-437F-8C8F-696384CAE6BA}" srcId="{33F172A8-B626-4CE4-844C-A1A5E812F4FF}" destId="{A387C2AD-7F0B-449F-B658-48D370ACC687}" srcOrd="0" destOrd="0" parTransId="{8CD4599D-FA08-4B32-A855-75D47F9F2E55}" sibTransId="{2CB8D037-0E67-4E25-9122-50DBF51A507F}"/>
    <dgm:cxn modelId="{5F7FE5DA-8659-4257-9418-D3032A9A8AB6}" type="presOf" srcId="{59B79563-5200-4324-9109-67C8F259CB0C}" destId="{0EA64BB6-975B-4534-B650-8BA7ED2EDF30}" srcOrd="0" destOrd="0" presId="urn:diagrams.loki3.com/VaryingWidthList"/>
    <dgm:cxn modelId="{C2FB31FA-38C7-409D-AA79-763F0A62D380}" srcId="{33F172A8-B626-4CE4-844C-A1A5E812F4FF}" destId="{EE36752E-B42E-4D70-B88D-6E5B451952A6}" srcOrd="4" destOrd="0" parTransId="{BD63D56B-8FD5-41FA-BC93-B665B832961B}" sibTransId="{7AB28B54-32F0-42FA-90F9-638BAD30DD98}"/>
    <dgm:cxn modelId="{1320C0D5-CFE2-4F7D-B898-810806F10576}" type="presParOf" srcId="{E0F92DF4-6A5A-48C1-AA8E-FA90FB8125F9}" destId="{A05A070A-852A-421A-9E9D-CAFC3EDD6D9E}" srcOrd="0" destOrd="0" presId="urn:diagrams.loki3.com/VaryingWidthList"/>
    <dgm:cxn modelId="{8E557B1A-FDEC-4EB4-A31F-65DEDCB654C1}" type="presParOf" srcId="{E0F92DF4-6A5A-48C1-AA8E-FA90FB8125F9}" destId="{2478F263-C646-4F6F-ADA0-98329E16601B}" srcOrd="1" destOrd="0" presId="urn:diagrams.loki3.com/VaryingWidthList"/>
    <dgm:cxn modelId="{DB7FFF02-5100-4EA6-BD6F-F0EE56F62B34}" type="presParOf" srcId="{E0F92DF4-6A5A-48C1-AA8E-FA90FB8125F9}" destId="{60E83C10-A76D-49FA-B54E-47FFD2A641BE}" srcOrd="2" destOrd="0" presId="urn:diagrams.loki3.com/VaryingWidthList"/>
    <dgm:cxn modelId="{083322FA-FA39-4D76-B61B-A50244515E79}" type="presParOf" srcId="{E0F92DF4-6A5A-48C1-AA8E-FA90FB8125F9}" destId="{A23D10DA-425E-4DA3-81A0-25D45AA81573}" srcOrd="3" destOrd="0" presId="urn:diagrams.loki3.com/VaryingWidthList"/>
    <dgm:cxn modelId="{E6CFC454-DF03-4C32-B450-A6B5B3918B06}" type="presParOf" srcId="{E0F92DF4-6A5A-48C1-AA8E-FA90FB8125F9}" destId="{81CB9BB7-C4F6-4BF6-9130-B80D30DE16CF}" srcOrd="4" destOrd="0" presId="urn:diagrams.loki3.com/VaryingWidthList"/>
    <dgm:cxn modelId="{2328C2CC-D98F-409B-B1A2-2FF9B70D9E5A}" type="presParOf" srcId="{E0F92DF4-6A5A-48C1-AA8E-FA90FB8125F9}" destId="{012EE82A-DCD1-47DD-8A1C-F31C5A1EAE07}" srcOrd="5" destOrd="0" presId="urn:diagrams.loki3.com/VaryingWidthList"/>
    <dgm:cxn modelId="{98A3EC86-A414-4F73-AC7C-C940FAE31BF9}" type="presParOf" srcId="{E0F92DF4-6A5A-48C1-AA8E-FA90FB8125F9}" destId="{730B99E9-4974-46BE-B9BC-054CB82A2062}" srcOrd="6" destOrd="0" presId="urn:diagrams.loki3.com/VaryingWidthList"/>
    <dgm:cxn modelId="{24B7B5A6-D4EB-46A7-89FE-240F30F2E841}" type="presParOf" srcId="{E0F92DF4-6A5A-48C1-AA8E-FA90FB8125F9}" destId="{3B71E798-2045-4FD9-8778-4ECA9A4D7AF7}" srcOrd="7" destOrd="0" presId="urn:diagrams.loki3.com/VaryingWidthList"/>
    <dgm:cxn modelId="{66B872C2-168C-4A64-9297-1B04F6B19DA0}" type="presParOf" srcId="{E0F92DF4-6A5A-48C1-AA8E-FA90FB8125F9}" destId="{F93C4647-B503-404D-86CC-BA6100D411DF}" srcOrd="8" destOrd="0" presId="urn:diagrams.loki3.com/VaryingWidthList"/>
    <dgm:cxn modelId="{089A84B3-EA32-4C3E-8833-55E00D623216}" type="presParOf" srcId="{E0F92DF4-6A5A-48C1-AA8E-FA90FB8125F9}" destId="{BA06A2A4-417C-4D25-BD65-FDC0AA321371}" srcOrd="9" destOrd="0" presId="urn:diagrams.loki3.com/VaryingWidthList"/>
    <dgm:cxn modelId="{4BE60B50-DD63-4EE7-815A-2C0E30D0DDAA}" type="presParOf" srcId="{E0F92DF4-6A5A-48C1-AA8E-FA90FB8125F9}" destId="{0EA64BB6-975B-4534-B650-8BA7ED2EDF30}" srcOrd="10" destOrd="0" presId="urn:diagrams.loki3.com/VaryingWidth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F04A0B-4CAA-4DC3-8F0E-285579B50939}" type="doc">
      <dgm:prSet loTypeId="urn:microsoft.com/office/officeart/2008/layout/AlternatingHexagons" loCatId="list" qsTypeId="urn:microsoft.com/office/officeart/2005/8/quickstyle/3d3" qsCatId="3D" csTypeId="urn:microsoft.com/office/officeart/2005/8/colors/accent1_2" csCatId="accent1" phldr="1"/>
      <dgm:spPr/>
      <dgm:t>
        <a:bodyPr/>
        <a:lstStyle/>
        <a:p>
          <a:endParaRPr lang="en-US"/>
        </a:p>
      </dgm:t>
    </dgm:pt>
    <dgm:pt modelId="{091ECE56-E871-4DE3-8E8B-11CADE4632A1}">
      <dgm:prSet phldrT="[Text]"/>
      <dgm:spPr/>
      <dgm:t>
        <a:bodyPr/>
        <a:lstStyle/>
        <a:p>
          <a:pPr algn="just"/>
          <a:r>
            <a:rPr lang="en-GB" dirty="0">
              <a:solidFill>
                <a:schemeClr val="tx1"/>
              </a:solidFill>
              <a:latin typeface="Times New Roman" panose="02020603050405020304" pitchFamily="18" charset="0"/>
              <a:cs typeface="Times New Roman" panose="02020603050405020304" pitchFamily="18" charset="0"/>
            </a:rPr>
            <a:t>High-profile keynote speakers &amp; panel discussions</a:t>
          </a:r>
          <a:endParaRPr lang="en-US" dirty="0">
            <a:solidFill>
              <a:schemeClr val="tx1"/>
            </a:solidFill>
            <a:latin typeface="Times New Roman" panose="02020603050405020304" pitchFamily="18" charset="0"/>
            <a:cs typeface="Times New Roman" panose="02020603050405020304" pitchFamily="18" charset="0"/>
          </a:endParaRPr>
        </a:p>
      </dgm:t>
    </dgm:pt>
    <dgm:pt modelId="{4F2D9549-341F-491C-823D-D2CB829124D0}" type="parTrans" cxnId="{BA672BE2-8536-4A69-B9BC-632AAFD0F9B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D2F12D4B-58C0-438C-8932-C73581339A74}" type="sibTrans" cxnId="{BA672BE2-8536-4A69-B9BC-632AAFD0F9B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BE057CAC-8E21-4D07-8898-007AD1BE03BB}">
      <dgm:prSet phldrT="[Text]"/>
      <dgm:spPr/>
      <dgm:t>
        <a:bodyPr/>
        <a:lstStyle/>
        <a:p>
          <a:pPr algn="just"/>
          <a:r>
            <a:rPr lang="en-GB" dirty="0">
              <a:solidFill>
                <a:schemeClr val="tx1"/>
              </a:solidFill>
              <a:latin typeface="Times New Roman" panose="02020603050405020304" pitchFamily="18" charset="0"/>
              <a:cs typeface="Times New Roman" panose="02020603050405020304" pitchFamily="18" charset="0"/>
            </a:rPr>
            <a:t>Exclusive access to Welsh venues, experiences &amp; networks</a:t>
          </a:r>
          <a:endParaRPr lang="en-US" dirty="0">
            <a:solidFill>
              <a:schemeClr val="tx1"/>
            </a:solidFill>
            <a:latin typeface="Times New Roman" panose="02020603050405020304" pitchFamily="18" charset="0"/>
            <a:cs typeface="Times New Roman" panose="02020603050405020304" pitchFamily="18" charset="0"/>
          </a:endParaRPr>
        </a:p>
      </dgm:t>
    </dgm:pt>
    <dgm:pt modelId="{50F13038-9A1D-40F5-87FA-F15029D3154E}" type="parTrans" cxnId="{8915CE63-7B5A-4662-8D05-D010E6C5938A}">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F9AAED61-00A0-4E27-9749-25F49CE83258}" type="sibTrans" cxnId="{8915CE63-7B5A-4662-8D05-D010E6C5938A}">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228E8DAF-0DB6-4EBC-8813-71C63E6C3F41}">
      <dgm:prSet phldrT="[Text]"/>
      <dgm:spPr/>
      <dgm:t>
        <a:bodyPr/>
        <a:lstStyle/>
        <a:p>
          <a:pPr algn="just"/>
          <a:r>
            <a:rPr lang="en-GB" dirty="0">
              <a:solidFill>
                <a:schemeClr val="tx1"/>
              </a:solidFill>
              <a:latin typeface="Times New Roman" panose="02020603050405020304" pitchFamily="18" charset="0"/>
              <a:cs typeface="Times New Roman" panose="02020603050405020304" pitchFamily="18" charset="0"/>
            </a:rPr>
            <a:t>Partnership opportunities with local businesses &amp; authorities</a:t>
          </a:r>
          <a:endParaRPr lang="en-US" dirty="0">
            <a:solidFill>
              <a:schemeClr val="tx1"/>
            </a:solidFill>
            <a:latin typeface="Times New Roman" panose="02020603050405020304" pitchFamily="18" charset="0"/>
            <a:cs typeface="Times New Roman" panose="02020603050405020304" pitchFamily="18" charset="0"/>
          </a:endParaRPr>
        </a:p>
      </dgm:t>
    </dgm:pt>
    <dgm:pt modelId="{2AD3E353-2DF9-4B79-934F-7FC539AED0A7}" type="parTrans" cxnId="{BA47C36D-4B6C-4C9A-BB9F-04B528ACC55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1B01E1CA-DB6D-471C-B8BD-0023D42A81B2}" type="sibTrans" cxnId="{BA47C36D-4B6C-4C9A-BB9F-04B528ACC55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BAA0CC8E-8B8A-45FE-881C-32F8768F8638}">
      <dgm:prSet phldrT="[Text]"/>
      <dgm:spPr/>
      <dgm:t>
        <a:bodyPr/>
        <a:lstStyle/>
        <a:p>
          <a:pPr algn="just"/>
          <a:r>
            <a:rPr lang="en-GB" dirty="0">
              <a:solidFill>
                <a:schemeClr val="tx1"/>
              </a:solidFill>
              <a:latin typeface="Times New Roman" panose="02020603050405020304" pitchFamily="18" charset="0"/>
              <a:cs typeface="Times New Roman" panose="02020603050405020304" pitchFamily="18" charset="0"/>
            </a:rPr>
            <a:t>Bespoke cultural immersion and VIP hospitality</a:t>
          </a:r>
          <a:endParaRPr lang="en-US" dirty="0">
            <a:solidFill>
              <a:schemeClr val="tx1"/>
            </a:solidFill>
            <a:latin typeface="Times New Roman" panose="02020603050405020304" pitchFamily="18" charset="0"/>
            <a:cs typeface="Times New Roman" panose="02020603050405020304" pitchFamily="18" charset="0"/>
          </a:endParaRPr>
        </a:p>
      </dgm:t>
    </dgm:pt>
    <dgm:pt modelId="{1E2D35B2-8DFA-4FE8-A140-DE4B9FF28F2B}" type="parTrans" cxnId="{1635CF05-DC74-4686-9EA0-4E3113E463A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6C2D537B-38DE-4204-B1CB-18CE21605A10}" type="sibTrans" cxnId="{1635CF05-DC74-4686-9EA0-4E3113E463A5}">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87C0CB1B-BF3E-48F5-994B-D0E745EAB1F1}">
      <dgm:prSet phldrT="[Text]"/>
      <dgm:spPr/>
      <dgm:t>
        <a:bodyPr/>
        <a:lstStyle/>
        <a:p>
          <a:pPr algn="just"/>
          <a:r>
            <a:rPr lang="en-GB" dirty="0">
              <a:solidFill>
                <a:schemeClr val="tx1"/>
              </a:solidFill>
              <a:latin typeface="Times New Roman" panose="02020603050405020304" pitchFamily="18" charset="0"/>
              <a:cs typeface="Times New Roman" panose="02020603050405020304" pitchFamily="18" charset="0"/>
            </a:rPr>
            <a:t>Aligned with </a:t>
          </a:r>
          <a:r>
            <a:rPr lang="en-GB" i="1" dirty="0">
              <a:solidFill>
                <a:schemeClr val="tx1"/>
              </a:solidFill>
              <a:latin typeface="Times New Roman" panose="02020603050405020304" pitchFamily="18" charset="0"/>
              <a:cs typeface="Times New Roman" panose="02020603050405020304" pitchFamily="18" charset="0"/>
            </a:rPr>
            <a:t>Visit Wales’</a:t>
          </a:r>
          <a:r>
            <a:rPr lang="en-GB" dirty="0">
              <a:solidFill>
                <a:schemeClr val="tx1"/>
              </a:solidFill>
              <a:latin typeface="Times New Roman" panose="02020603050405020304" pitchFamily="18" charset="0"/>
              <a:cs typeface="Times New Roman" panose="02020603050405020304" pitchFamily="18" charset="0"/>
            </a:rPr>
            <a:t> national campaign and global exposure</a:t>
          </a:r>
          <a:endParaRPr lang="en-US" dirty="0">
            <a:solidFill>
              <a:schemeClr val="tx1"/>
            </a:solidFill>
            <a:latin typeface="Times New Roman" panose="02020603050405020304" pitchFamily="18" charset="0"/>
            <a:cs typeface="Times New Roman" panose="02020603050405020304" pitchFamily="18" charset="0"/>
          </a:endParaRPr>
        </a:p>
      </dgm:t>
    </dgm:pt>
    <dgm:pt modelId="{733F36F9-21C3-426D-88D7-6BE956D7734D}" type="parTrans" cxnId="{F1F0C619-01D1-449A-8159-DB7AD975510F}">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EF07885F-6BE9-4A21-9018-C0A5987185BA}" type="sibTrans" cxnId="{F1F0C619-01D1-449A-8159-DB7AD975510F}">
      <dgm:prSet/>
      <dgm:spPr/>
      <dgm:t>
        <a:bodyPr/>
        <a:lstStyle/>
        <a:p>
          <a:pPr algn="just"/>
          <a:endParaRPr lang="en-US">
            <a:solidFill>
              <a:schemeClr val="tx1"/>
            </a:solidFill>
            <a:latin typeface="Times New Roman" panose="02020603050405020304" pitchFamily="18" charset="0"/>
            <a:cs typeface="Times New Roman" panose="02020603050405020304" pitchFamily="18" charset="0"/>
          </a:endParaRPr>
        </a:p>
      </dgm:t>
    </dgm:pt>
    <dgm:pt modelId="{C8085ABF-E4D2-4860-A654-944C46E3D865}" type="pres">
      <dgm:prSet presAssocID="{B0F04A0B-4CAA-4DC3-8F0E-285579B50939}" presName="Name0" presStyleCnt="0">
        <dgm:presLayoutVars>
          <dgm:chMax/>
          <dgm:chPref/>
          <dgm:dir/>
          <dgm:animLvl val="lvl"/>
        </dgm:presLayoutVars>
      </dgm:prSet>
      <dgm:spPr/>
    </dgm:pt>
    <dgm:pt modelId="{D376B09D-274A-4E37-9F88-84E90EB26695}" type="pres">
      <dgm:prSet presAssocID="{091ECE56-E871-4DE3-8E8B-11CADE4632A1}" presName="composite" presStyleCnt="0"/>
      <dgm:spPr/>
    </dgm:pt>
    <dgm:pt modelId="{BBB0DE43-C26E-44DA-AF91-07C076FA9885}" type="pres">
      <dgm:prSet presAssocID="{091ECE56-E871-4DE3-8E8B-11CADE4632A1}" presName="Parent1" presStyleLbl="node1" presStyleIdx="0" presStyleCnt="6">
        <dgm:presLayoutVars>
          <dgm:chMax val="1"/>
          <dgm:chPref val="1"/>
          <dgm:bulletEnabled val="1"/>
        </dgm:presLayoutVars>
      </dgm:prSet>
      <dgm:spPr/>
    </dgm:pt>
    <dgm:pt modelId="{7AB51C62-220A-4B81-9FEA-B4A95F3FE00C}" type="pres">
      <dgm:prSet presAssocID="{091ECE56-E871-4DE3-8E8B-11CADE4632A1}" presName="Childtext1" presStyleLbl="revTx" presStyleIdx="0" presStyleCnt="3">
        <dgm:presLayoutVars>
          <dgm:chMax val="0"/>
          <dgm:chPref val="0"/>
          <dgm:bulletEnabled val="1"/>
        </dgm:presLayoutVars>
      </dgm:prSet>
      <dgm:spPr/>
    </dgm:pt>
    <dgm:pt modelId="{D898EFFB-FC97-438A-9D7F-9681D9B11845}" type="pres">
      <dgm:prSet presAssocID="{091ECE56-E871-4DE3-8E8B-11CADE4632A1}" presName="BalanceSpacing" presStyleCnt="0"/>
      <dgm:spPr/>
    </dgm:pt>
    <dgm:pt modelId="{BB5D9B1A-DE15-42BE-A6DD-AA29AA82FD3C}" type="pres">
      <dgm:prSet presAssocID="{091ECE56-E871-4DE3-8E8B-11CADE4632A1}" presName="BalanceSpacing1" presStyleCnt="0"/>
      <dgm:spPr/>
    </dgm:pt>
    <dgm:pt modelId="{B9577A13-9096-4545-858A-642D9B1A74E1}" type="pres">
      <dgm:prSet presAssocID="{D2F12D4B-58C0-438C-8932-C73581339A74}" presName="Accent1Text" presStyleLbl="node1" presStyleIdx="1" presStyleCnt="6"/>
      <dgm:spPr/>
    </dgm:pt>
    <dgm:pt modelId="{100DA1E7-9A2E-4AF1-8677-A0DF33751375}" type="pres">
      <dgm:prSet presAssocID="{D2F12D4B-58C0-438C-8932-C73581339A74}" presName="spaceBetweenRectangles" presStyleCnt="0"/>
      <dgm:spPr/>
    </dgm:pt>
    <dgm:pt modelId="{A9B1A536-4DCE-45AD-9B1C-10CC7517242F}" type="pres">
      <dgm:prSet presAssocID="{228E8DAF-0DB6-4EBC-8813-71C63E6C3F41}" presName="composite" presStyleCnt="0"/>
      <dgm:spPr/>
    </dgm:pt>
    <dgm:pt modelId="{90055554-9EB8-4C77-A1B3-C47486B321B3}" type="pres">
      <dgm:prSet presAssocID="{228E8DAF-0DB6-4EBC-8813-71C63E6C3F41}" presName="Parent1" presStyleLbl="node1" presStyleIdx="2" presStyleCnt="6">
        <dgm:presLayoutVars>
          <dgm:chMax val="1"/>
          <dgm:chPref val="1"/>
          <dgm:bulletEnabled val="1"/>
        </dgm:presLayoutVars>
      </dgm:prSet>
      <dgm:spPr/>
    </dgm:pt>
    <dgm:pt modelId="{5977755B-B274-411D-8C4C-48A0EA4857EB}" type="pres">
      <dgm:prSet presAssocID="{228E8DAF-0DB6-4EBC-8813-71C63E6C3F41}" presName="Childtext1" presStyleLbl="revTx" presStyleIdx="1" presStyleCnt="3" custScaleX="77712" custScaleY="66047" custLinFactNeighborX="12316" custLinFactNeighborY="12155">
        <dgm:presLayoutVars>
          <dgm:chMax val="0"/>
          <dgm:chPref val="0"/>
          <dgm:bulletEnabled val="1"/>
        </dgm:presLayoutVars>
      </dgm:prSet>
      <dgm:spPr/>
    </dgm:pt>
    <dgm:pt modelId="{57684A46-2B18-4645-A072-3F50E3AEB94E}" type="pres">
      <dgm:prSet presAssocID="{228E8DAF-0DB6-4EBC-8813-71C63E6C3F41}" presName="BalanceSpacing" presStyleCnt="0"/>
      <dgm:spPr/>
    </dgm:pt>
    <dgm:pt modelId="{C3F542D3-E7D0-450F-861D-B364D3059E73}" type="pres">
      <dgm:prSet presAssocID="{228E8DAF-0DB6-4EBC-8813-71C63E6C3F41}" presName="BalanceSpacing1" presStyleCnt="0"/>
      <dgm:spPr/>
    </dgm:pt>
    <dgm:pt modelId="{D1A85439-E6D5-4FF9-8E15-CCFDC0787886}" type="pres">
      <dgm:prSet presAssocID="{1B01E1CA-DB6D-471C-B8BD-0023D42A81B2}" presName="Accent1Text" presStyleLbl="node1" presStyleIdx="3" presStyleCnt="6"/>
      <dgm:spPr/>
    </dgm:pt>
    <dgm:pt modelId="{7BC92AA5-8028-4602-B932-8374C559FC0E}" type="pres">
      <dgm:prSet presAssocID="{1B01E1CA-DB6D-471C-B8BD-0023D42A81B2}" presName="spaceBetweenRectangles" presStyleCnt="0"/>
      <dgm:spPr/>
    </dgm:pt>
    <dgm:pt modelId="{8E2A04AE-BFB4-46C6-93E3-A25EA7666EF5}" type="pres">
      <dgm:prSet presAssocID="{87C0CB1B-BF3E-48F5-994B-D0E745EAB1F1}" presName="composite" presStyleCnt="0"/>
      <dgm:spPr/>
    </dgm:pt>
    <dgm:pt modelId="{14E6CE48-4EF1-44E8-84E9-6A4F5B45D2F1}" type="pres">
      <dgm:prSet presAssocID="{87C0CB1B-BF3E-48F5-994B-D0E745EAB1F1}" presName="Parent1" presStyleLbl="node1" presStyleIdx="4" presStyleCnt="6">
        <dgm:presLayoutVars>
          <dgm:chMax val="1"/>
          <dgm:chPref val="1"/>
          <dgm:bulletEnabled val="1"/>
        </dgm:presLayoutVars>
      </dgm:prSet>
      <dgm:spPr/>
    </dgm:pt>
    <dgm:pt modelId="{D917B6F0-519E-4DF3-92CC-D2A82DB2499C}" type="pres">
      <dgm:prSet presAssocID="{87C0CB1B-BF3E-48F5-994B-D0E745EAB1F1}" presName="Childtext1" presStyleLbl="revTx" presStyleIdx="2" presStyleCnt="3">
        <dgm:presLayoutVars>
          <dgm:chMax val="0"/>
          <dgm:chPref val="0"/>
          <dgm:bulletEnabled val="1"/>
        </dgm:presLayoutVars>
      </dgm:prSet>
      <dgm:spPr/>
    </dgm:pt>
    <dgm:pt modelId="{A9F7816F-6A41-492C-9C9B-62DC71642F60}" type="pres">
      <dgm:prSet presAssocID="{87C0CB1B-BF3E-48F5-994B-D0E745EAB1F1}" presName="BalanceSpacing" presStyleCnt="0"/>
      <dgm:spPr/>
    </dgm:pt>
    <dgm:pt modelId="{5E4FE3CD-6452-40F4-A2CC-DF4FA17B5510}" type="pres">
      <dgm:prSet presAssocID="{87C0CB1B-BF3E-48F5-994B-D0E745EAB1F1}" presName="BalanceSpacing1" presStyleCnt="0"/>
      <dgm:spPr/>
    </dgm:pt>
    <dgm:pt modelId="{7476A3B7-C958-4026-9D0A-83C89A47E9E1}" type="pres">
      <dgm:prSet presAssocID="{EF07885F-6BE9-4A21-9018-C0A5987185BA}" presName="Accent1Text" presStyleLbl="node1" presStyleIdx="5" presStyleCnt="6"/>
      <dgm:spPr/>
    </dgm:pt>
  </dgm:ptLst>
  <dgm:cxnLst>
    <dgm:cxn modelId="{1635CF05-DC74-4686-9EA0-4E3113E463A5}" srcId="{228E8DAF-0DB6-4EBC-8813-71C63E6C3F41}" destId="{BAA0CC8E-8B8A-45FE-881C-32F8768F8638}" srcOrd="0" destOrd="0" parTransId="{1E2D35B2-8DFA-4FE8-A140-DE4B9FF28F2B}" sibTransId="{6C2D537B-38DE-4204-B1CB-18CE21605A10}"/>
    <dgm:cxn modelId="{B0257311-DF1B-4704-B9C4-C2366929BCBB}" type="presOf" srcId="{091ECE56-E871-4DE3-8E8B-11CADE4632A1}" destId="{BBB0DE43-C26E-44DA-AF91-07C076FA9885}" srcOrd="0" destOrd="0" presId="urn:microsoft.com/office/officeart/2008/layout/AlternatingHexagons"/>
    <dgm:cxn modelId="{F1F0C619-01D1-449A-8159-DB7AD975510F}" srcId="{B0F04A0B-4CAA-4DC3-8F0E-285579B50939}" destId="{87C0CB1B-BF3E-48F5-994B-D0E745EAB1F1}" srcOrd="2" destOrd="0" parTransId="{733F36F9-21C3-426D-88D7-6BE956D7734D}" sibTransId="{EF07885F-6BE9-4A21-9018-C0A5987185BA}"/>
    <dgm:cxn modelId="{5270023F-694B-4C87-A666-72BC4417CCDE}" type="presOf" srcId="{EF07885F-6BE9-4A21-9018-C0A5987185BA}" destId="{7476A3B7-C958-4026-9D0A-83C89A47E9E1}" srcOrd="0" destOrd="0" presId="urn:microsoft.com/office/officeart/2008/layout/AlternatingHexagons"/>
    <dgm:cxn modelId="{C193055B-6418-40FD-AE66-FBD2C3514762}" type="presOf" srcId="{B0F04A0B-4CAA-4DC3-8F0E-285579B50939}" destId="{C8085ABF-E4D2-4860-A654-944C46E3D865}" srcOrd="0" destOrd="0" presId="urn:microsoft.com/office/officeart/2008/layout/AlternatingHexagons"/>
    <dgm:cxn modelId="{54DB715E-1A88-4921-B85B-97C245FC46AE}" type="presOf" srcId="{D2F12D4B-58C0-438C-8932-C73581339A74}" destId="{B9577A13-9096-4545-858A-642D9B1A74E1}" srcOrd="0" destOrd="0" presId="urn:microsoft.com/office/officeart/2008/layout/AlternatingHexagons"/>
    <dgm:cxn modelId="{8915CE63-7B5A-4662-8D05-D010E6C5938A}" srcId="{091ECE56-E871-4DE3-8E8B-11CADE4632A1}" destId="{BE057CAC-8E21-4D07-8898-007AD1BE03BB}" srcOrd="0" destOrd="0" parTransId="{50F13038-9A1D-40F5-87FA-F15029D3154E}" sibTransId="{F9AAED61-00A0-4E27-9749-25F49CE83258}"/>
    <dgm:cxn modelId="{BA47C36D-4B6C-4C9A-BB9F-04B528ACC555}" srcId="{B0F04A0B-4CAA-4DC3-8F0E-285579B50939}" destId="{228E8DAF-0DB6-4EBC-8813-71C63E6C3F41}" srcOrd="1" destOrd="0" parTransId="{2AD3E353-2DF9-4B79-934F-7FC539AED0A7}" sibTransId="{1B01E1CA-DB6D-471C-B8BD-0023D42A81B2}"/>
    <dgm:cxn modelId="{C5E96B53-C51E-41F4-89D7-F849B592BCEA}" type="presOf" srcId="{228E8DAF-0DB6-4EBC-8813-71C63E6C3F41}" destId="{90055554-9EB8-4C77-A1B3-C47486B321B3}" srcOrd="0" destOrd="0" presId="urn:microsoft.com/office/officeart/2008/layout/AlternatingHexagons"/>
    <dgm:cxn modelId="{AF2CB87D-CEE9-4814-A484-68534220C1DF}" type="presOf" srcId="{BE057CAC-8E21-4D07-8898-007AD1BE03BB}" destId="{7AB51C62-220A-4B81-9FEA-B4A95F3FE00C}" srcOrd="0" destOrd="0" presId="urn:microsoft.com/office/officeart/2008/layout/AlternatingHexagons"/>
    <dgm:cxn modelId="{E9B45398-F2A1-4FAC-862E-4B8FF29613F3}" type="presOf" srcId="{BAA0CC8E-8B8A-45FE-881C-32F8768F8638}" destId="{5977755B-B274-411D-8C4C-48A0EA4857EB}" srcOrd="0" destOrd="0" presId="urn:microsoft.com/office/officeart/2008/layout/AlternatingHexagons"/>
    <dgm:cxn modelId="{FBF44E9D-FEC4-4A7D-A976-7A24340E1579}" type="presOf" srcId="{87C0CB1B-BF3E-48F5-994B-D0E745EAB1F1}" destId="{14E6CE48-4EF1-44E8-84E9-6A4F5B45D2F1}" srcOrd="0" destOrd="0" presId="urn:microsoft.com/office/officeart/2008/layout/AlternatingHexagons"/>
    <dgm:cxn modelId="{BA672BE2-8536-4A69-B9BC-632AAFD0F9B5}" srcId="{B0F04A0B-4CAA-4DC3-8F0E-285579B50939}" destId="{091ECE56-E871-4DE3-8E8B-11CADE4632A1}" srcOrd="0" destOrd="0" parTransId="{4F2D9549-341F-491C-823D-D2CB829124D0}" sibTransId="{D2F12D4B-58C0-438C-8932-C73581339A74}"/>
    <dgm:cxn modelId="{4CF4D3EC-A991-4309-AD68-8CEC32DEF088}" type="presOf" srcId="{1B01E1CA-DB6D-471C-B8BD-0023D42A81B2}" destId="{D1A85439-E6D5-4FF9-8E15-CCFDC0787886}" srcOrd="0" destOrd="0" presId="urn:microsoft.com/office/officeart/2008/layout/AlternatingHexagons"/>
    <dgm:cxn modelId="{D9DA722F-7CDD-4D4E-80D4-82E87BE3D644}" type="presParOf" srcId="{C8085ABF-E4D2-4860-A654-944C46E3D865}" destId="{D376B09D-274A-4E37-9F88-84E90EB26695}" srcOrd="0" destOrd="0" presId="urn:microsoft.com/office/officeart/2008/layout/AlternatingHexagons"/>
    <dgm:cxn modelId="{36481CDC-7571-4B68-8B40-1C9FC362D08A}" type="presParOf" srcId="{D376B09D-274A-4E37-9F88-84E90EB26695}" destId="{BBB0DE43-C26E-44DA-AF91-07C076FA9885}" srcOrd="0" destOrd="0" presId="urn:microsoft.com/office/officeart/2008/layout/AlternatingHexagons"/>
    <dgm:cxn modelId="{B182D3C4-6858-4579-AC68-1A3CDF448539}" type="presParOf" srcId="{D376B09D-274A-4E37-9F88-84E90EB26695}" destId="{7AB51C62-220A-4B81-9FEA-B4A95F3FE00C}" srcOrd="1" destOrd="0" presId="urn:microsoft.com/office/officeart/2008/layout/AlternatingHexagons"/>
    <dgm:cxn modelId="{03BE6E6B-652C-4167-B6CC-D6FFAE835A22}" type="presParOf" srcId="{D376B09D-274A-4E37-9F88-84E90EB26695}" destId="{D898EFFB-FC97-438A-9D7F-9681D9B11845}" srcOrd="2" destOrd="0" presId="urn:microsoft.com/office/officeart/2008/layout/AlternatingHexagons"/>
    <dgm:cxn modelId="{4668950B-A2E4-43B5-B5D7-24620B448042}" type="presParOf" srcId="{D376B09D-274A-4E37-9F88-84E90EB26695}" destId="{BB5D9B1A-DE15-42BE-A6DD-AA29AA82FD3C}" srcOrd="3" destOrd="0" presId="urn:microsoft.com/office/officeart/2008/layout/AlternatingHexagons"/>
    <dgm:cxn modelId="{E4715C2E-8B5C-4FB9-A4B5-C328D6239DCA}" type="presParOf" srcId="{D376B09D-274A-4E37-9F88-84E90EB26695}" destId="{B9577A13-9096-4545-858A-642D9B1A74E1}" srcOrd="4" destOrd="0" presId="urn:microsoft.com/office/officeart/2008/layout/AlternatingHexagons"/>
    <dgm:cxn modelId="{9D3AA695-32AA-495D-ABEB-ADE330964F19}" type="presParOf" srcId="{C8085ABF-E4D2-4860-A654-944C46E3D865}" destId="{100DA1E7-9A2E-4AF1-8677-A0DF33751375}" srcOrd="1" destOrd="0" presId="urn:microsoft.com/office/officeart/2008/layout/AlternatingHexagons"/>
    <dgm:cxn modelId="{053AEAD5-5199-4D94-95C5-E9AB146DA961}" type="presParOf" srcId="{C8085ABF-E4D2-4860-A654-944C46E3D865}" destId="{A9B1A536-4DCE-45AD-9B1C-10CC7517242F}" srcOrd="2" destOrd="0" presId="urn:microsoft.com/office/officeart/2008/layout/AlternatingHexagons"/>
    <dgm:cxn modelId="{FA0B9F4C-5DD6-4F10-9C94-42AA5FB5436A}" type="presParOf" srcId="{A9B1A536-4DCE-45AD-9B1C-10CC7517242F}" destId="{90055554-9EB8-4C77-A1B3-C47486B321B3}" srcOrd="0" destOrd="0" presId="urn:microsoft.com/office/officeart/2008/layout/AlternatingHexagons"/>
    <dgm:cxn modelId="{C96FADBE-92D3-44BE-A0EB-0EF1E62EB5C6}" type="presParOf" srcId="{A9B1A536-4DCE-45AD-9B1C-10CC7517242F}" destId="{5977755B-B274-411D-8C4C-48A0EA4857EB}" srcOrd="1" destOrd="0" presId="urn:microsoft.com/office/officeart/2008/layout/AlternatingHexagons"/>
    <dgm:cxn modelId="{A200C27F-1040-4406-ADA4-428B3D84FC0F}" type="presParOf" srcId="{A9B1A536-4DCE-45AD-9B1C-10CC7517242F}" destId="{57684A46-2B18-4645-A072-3F50E3AEB94E}" srcOrd="2" destOrd="0" presId="urn:microsoft.com/office/officeart/2008/layout/AlternatingHexagons"/>
    <dgm:cxn modelId="{91DA91BE-B7DA-4DB3-82A1-6F0C3596A0F2}" type="presParOf" srcId="{A9B1A536-4DCE-45AD-9B1C-10CC7517242F}" destId="{C3F542D3-E7D0-450F-861D-B364D3059E73}" srcOrd="3" destOrd="0" presId="urn:microsoft.com/office/officeart/2008/layout/AlternatingHexagons"/>
    <dgm:cxn modelId="{806F08B6-96DB-4C4E-9D3D-AD0E91AE0DA8}" type="presParOf" srcId="{A9B1A536-4DCE-45AD-9B1C-10CC7517242F}" destId="{D1A85439-E6D5-4FF9-8E15-CCFDC0787886}" srcOrd="4" destOrd="0" presId="urn:microsoft.com/office/officeart/2008/layout/AlternatingHexagons"/>
    <dgm:cxn modelId="{6D2A0A4E-5725-4644-9190-8B20C299F0A9}" type="presParOf" srcId="{C8085ABF-E4D2-4860-A654-944C46E3D865}" destId="{7BC92AA5-8028-4602-B932-8374C559FC0E}" srcOrd="3" destOrd="0" presId="urn:microsoft.com/office/officeart/2008/layout/AlternatingHexagons"/>
    <dgm:cxn modelId="{BD111127-5702-4C6C-B562-E999F464D71A}" type="presParOf" srcId="{C8085ABF-E4D2-4860-A654-944C46E3D865}" destId="{8E2A04AE-BFB4-46C6-93E3-A25EA7666EF5}" srcOrd="4" destOrd="0" presId="urn:microsoft.com/office/officeart/2008/layout/AlternatingHexagons"/>
    <dgm:cxn modelId="{F9502CFD-C409-4973-ADDF-5CD645126990}" type="presParOf" srcId="{8E2A04AE-BFB4-46C6-93E3-A25EA7666EF5}" destId="{14E6CE48-4EF1-44E8-84E9-6A4F5B45D2F1}" srcOrd="0" destOrd="0" presId="urn:microsoft.com/office/officeart/2008/layout/AlternatingHexagons"/>
    <dgm:cxn modelId="{826AD0E7-4B87-471C-B2A2-89527B6009DB}" type="presParOf" srcId="{8E2A04AE-BFB4-46C6-93E3-A25EA7666EF5}" destId="{D917B6F0-519E-4DF3-92CC-D2A82DB2499C}" srcOrd="1" destOrd="0" presId="urn:microsoft.com/office/officeart/2008/layout/AlternatingHexagons"/>
    <dgm:cxn modelId="{AC51B8E0-D036-44C8-AA84-811B4E6F73AD}" type="presParOf" srcId="{8E2A04AE-BFB4-46C6-93E3-A25EA7666EF5}" destId="{A9F7816F-6A41-492C-9C9B-62DC71642F60}" srcOrd="2" destOrd="0" presId="urn:microsoft.com/office/officeart/2008/layout/AlternatingHexagons"/>
    <dgm:cxn modelId="{3E8CC675-91A8-494D-BC75-E9258C841A63}" type="presParOf" srcId="{8E2A04AE-BFB4-46C6-93E3-A25EA7666EF5}" destId="{5E4FE3CD-6452-40F4-A2CC-DF4FA17B5510}" srcOrd="3" destOrd="0" presId="urn:microsoft.com/office/officeart/2008/layout/AlternatingHexagons"/>
    <dgm:cxn modelId="{2CB630F0-9D64-47B1-ABB4-3B0DD1C27345}" type="presParOf" srcId="{8E2A04AE-BFB4-46C6-93E3-A25EA7666EF5}" destId="{7476A3B7-C958-4026-9D0A-83C89A47E9E1}"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0C03A1-D5CA-423C-8CBD-853031F0DC10}"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7C5A999B-8E67-47A4-A6CA-EECCE59AD17D}">
      <dgm:prSet phldrT="[Text]" custT="1"/>
      <dgm:spPr/>
      <dgm:t>
        <a:bodyPr/>
        <a:lstStyle/>
        <a:p>
          <a:pPr algn="just"/>
          <a:r>
            <a:rPr lang="en-GB" sz="1000" b="0" i="0" u="none" strike="noStrike" cap="none">
              <a:solidFill>
                <a:schemeClr val="tx1"/>
              </a:solidFill>
              <a:effectLst/>
              <a:latin typeface="Times New Roman" panose="02020603050405020304" pitchFamily="18" charset="0"/>
              <a:ea typeface="Arial"/>
              <a:cs typeface="Times New Roman" panose="02020603050405020304" pitchFamily="18" charset="0"/>
              <a:sym typeface="Arial"/>
            </a:rPr>
            <a:t>Stronger industry connections</a:t>
          </a:r>
          <a:endParaRPr lang="en-US" sz="1000" dirty="0">
            <a:solidFill>
              <a:schemeClr val="tx1"/>
            </a:solidFill>
            <a:latin typeface="Times New Roman" panose="02020603050405020304" pitchFamily="18" charset="0"/>
            <a:cs typeface="Times New Roman" panose="02020603050405020304" pitchFamily="18" charset="0"/>
          </a:endParaRPr>
        </a:p>
      </dgm:t>
    </dgm:pt>
    <dgm:pt modelId="{BE2C3B56-3CAA-4588-89A5-906640F5A86E}" type="parTrans" cxnId="{17C45D30-19C4-4C37-BE3A-A0776385A53B}">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AC39D213-8A92-4F6E-B92E-9ADE2D583EE0}" type="sibTrans" cxnId="{17C45D30-19C4-4C37-BE3A-A0776385A53B}">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B5323135-05A6-457A-B186-0623ED4A2EE8}">
      <dgm:prSet phldrT="[Text]" custT="1"/>
      <dgm:spPr/>
      <dgm:t>
        <a:bodyPr/>
        <a:lstStyle/>
        <a:p>
          <a:pPr algn="just"/>
          <a:r>
            <a:rPr lang="en-GB" sz="1000" b="0" i="0" u="none" strike="noStrike" cap="none">
              <a:solidFill>
                <a:schemeClr val="tx1"/>
              </a:solidFill>
              <a:effectLst/>
              <a:latin typeface="Times New Roman" panose="02020603050405020304" pitchFamily="18" charset="0"/>
              <a:ea typeface="Arial"/>
              <a:cs typeface="Times New Roman" panose="02020603050405020304" pitchFamily="18" charset="0"/>
              <a:sym typeface="Arial"/>
            </a:rPr>
            <a:t>Actionable insights and market intelligence</a:t>
          </a:r>
          <a:endParaRPr lang="en-US" sz="1000" dirty="0">
            <a:solidFill>
              <a:schemeClr val="tx1"/>
            </a:solidFill>
            <a:latin typeface="Times New Roman" panose="02020603050405020304" pitchFamily="18" charset="0"/>
            <a:cs typeface="Times New Roman" panose="02020603050405020304" pitchFamily="18" charset="0"/>
          </a:endParaRPr>
        </a:p>
      </dgm:t>
    </dgm:pt>
    <dgm:pt modelId="{7F25ADDB-CD06-49A2-8C4B-683F55DF8E76}" type="parTrans" cxnId="{498A5D35-819E-41DC-8D82-2C35467B354D}">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E9DB3B89-6DE7-4745-B0AC-548FA93B2AD8}" type="sibTrans" cxnId="{498A5D35-819E-41DC-8D82-2C35467B354D}">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C6315A38-35DD-4864-8904-3C694FB0032D}">
      <dgm:prSet phldrT="[Text]" custT="1"/>
      <dgm:spPr/>
      <dgm:t>
        <a:bodyPr/>
        <a:lstStyle/>
        <a:p>
          <a:pPr algn="just"/>
          <a:r>
            <a:rPr lang="en-GB" sz="1000" b="0" i="0" u="none" strike="noStrike" cap="none">
              <a:solidFill>
                <a:schemeClr val="tx1"/>
              </a:solidFill>
              <a:effectLst/>
              <a:latin typeface="Times New Roman" panose="02020603050405020304" pitchFamily="18" charset="0"/>
              <a:ea typeface="Arial"/>
              <a:cs typeface="Times New Roman" panose="02020603050405020304" pitchFamily="18" charset="0"/>
              <a:sym typeface="Arial"/>
            </a:rPr>
            <a:t>Fresh business leads and destination partnership opportunities</a:t>
          </a:r>
          <a:endParaRPr lang="en-US" sz="1000" dirty="0">
            <a:solidFill>
              <a:schemeClr val="tx1"/>
            </a:solidFill>
            <a:latin typeface="Times New Roman" panose="02020603050405020304" pitchFamily="18" charset="0"/>
            <a:cs typeface="Times New Roman" panose="02020603050405020304" pitchFamily="18" charset="0"/>
          </a:endParaRPr>
        </a:p>
      </dgm:t>
    </dgm:pt>
    <dgm:pt modelId="{CD9D22C3-F953-44D6-BBDB-0C0D9B625BDC}" type="parTrans" cxnId="{C97BEB78-F776-46C5-9BE2-587C850C3453}">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A2CE008F-9B9A-4501-81F1-4C3E35AE00ED}" type="sibTrans" cxnId="{C97BEB78-F776-46C5-9BE2-587C850C3453}">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D0EF705C-59C2-4B49-83A7-DFCB5EBDE974}">
      <dgm:prSet phldrT="[Text]" custT="1"/>
      <dgm:spPr/>
      <dgm:t>
        <a:bodyPr/>
        <a:lstStyle/>
        <a:p>
          <a:pPr algn="just"/>
          <a:r>
            <a:rPr lang="en-GB" sz="1000" b="0" i="0" u="none" strike="noStrike" cap="none">
              <a:solidFill>
                <a:schemeClr val="tx1"/>
              </a:solidFill>
              <a:effectLst/>
              <a:latin typeface="Times New Roman" panose="02020603050405020304" pitchFamily="18" charset="0"/>
              <a:ea typeface="Arial"/>
              <a:cs typeface="Times New Roman" panose="02020603050405020304" pitchFamily="18" charset="0"/>
              <a:sym typeface="Arial"/>
            </a:rPr>
            <a:t>Lasting memories of Welsh “Croeso” and “Hwŷl”</a:t>
          </a:r>
          <a:endParaRPr lang="en-US" sz="1000" dirty="0">
            <a:solidFill>
              <a:schemeClr val="tx1"/>
            </a:solidFill>
            <a:latin typeface="Times New Roman" panose="02020603050405020304" pitchFamily="18" charset="0"/>
            <a:cs typeface="Times New Roman" panose="02020603050405020304" pitchFamily="18" charset="0"/>
          </a:endParaRPr>
        </a:p>
      </dgm:t>
    </dgm:pt>
    <dgm:pt modelId="{B9989341-3063-4E40-8372-D5B5DBFBFC44}" type="parTrans" cxnId="{D06E3521-16BC-4C3F-A5B9-EC4A74E27380}">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7A5FA901-D2B3-403C-8092-988B642BA7E6}" type="sibTrans" cxnId="{D06E3521-16BC-4C3F-A5B9-EC4A74E27380}">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11B89AD4-6F63-435B-A784-173BB24073C0}">
      <dgm:prSet phldrT="[Text]" custT="1"/>
      <dgm:spPr/>
      <dgm:t>
        <a:bodyPr/>
        <a:lstStyle/>
        <a:p>
          <a:pPr algn="just"/>
          <a:r>
            <a:rPr lang="en-GB" sz="1000" b="0" i="0" u="none" strike="noStrike" cap="none">
              <a:solidFill>
                <a:schemeClr val="tx1"/>
              </a:solidFill>
              <a:effectLst/>
              <a:latin typeface="Times New Roman" panose="02020603050405020304" pitchFamily="18" charset="0"/>
              <a:ea typeface="Arial"/>
              <a:cs typeface="Times New Roman" panose="02020603050405020304" pitchFamily="18" charset="0"/>
              <a:sym typeface="Arial"/>
            </a:rPr>
            <a:t>Renewed perception of Wales as a premium, authentic MICE destination</a:t>
          </a:r>
          <a:endParaRPr lang="en-US" sz="1000" dirty="0">
            <a:solidFill>
              <a:schemeClr val="tx1"/>
            </a:solidFill>
            <a:latin typeface="Times New Roman" panose="02020603050405020304" pitchFamily="18" charset="0"/>
            <a:cs typeface="Times New Roman" panose="02020603050405020304" pitchFamily="18" charset="0"/>
          </a:endParaRPr>
        </a:p>
      </dgm:t>
    </dgm:pt>
    <dgm:pt modelId="{E1902AB9-5195-4DF0-8805-EBF0ED38726B}" type="parTrans" cxnId="{027FB12E-F733-44A8-B156-108E2F4DFA2A}">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11D0B11A-5A54-461E-B488-410C04196829}" type="sibTrans" cxnId="{027FB12E-F733-44A8-B156-108E2F4DFA2A}">
      <dgm:prSet/>
      <dgm:spPr/>
      <dgm:t>
        <a:bodyPr/>
        <a:lstStyle/>
        <a:p>
          <a:pPr algn="just"/>
          <a:endParaRPr lang="en-US" sz="2800">
            <a:solidFill>
              <a:schemeClr val="tx1"/>
            </a:solidFill>
            <a:latin typeface="Times New Roman" panose="02020603050405020304" pitchFamily="18" charset="0"/>
            <a:cs typeface="Times New Roman" panose="02020603050405020304" pitchFamily="18" charset="0"/>
          </a:endParaRPr>
        </a:p>
      </dgm:t>
    </dgm:pt>
    <dgm:pt modelId="{98D7483E-2CC1-4AC4-9CE7-69939A9C6548}" type="pres">
      <dgm:prSet presAssocID="{080C03A1-D5CA-423C-8CBD-853031F0DC10}" presName="cycle" presStyleCnt="0">
        <dgm:presLayoutVars>
          <dgm:dir/>
          <dgm:resizeHandles val="exact"/>
        </dgm:presLayoutVars>
      </dgm:prSet>
      <dgm:spPr/>
    </dgm:pt>
    <dgm:pt modelId="{E0A792BF-DC1A-49D4-A2DC-23537B468B20}" type="pres">
      <dgm:prSet presAssocID="{7C5A999B-8E67-47A4-A6CA-EECCE59AD17D}" presName="node" presStyleLbl="node1" presStyleIdx="0" presStyleCnt="5">
        <dgm:presLayoutVars>
          <dgm:bulletEnabled val="1"/>
        </dgm:presLayoutVars>
      </dgm:prSet>
      <dgm:spPr/>
    </dgm:pt>
    <dgm:pt modelId="{EAAC0D10-3087-4794-A502-1EA0BF43DBCF}" type="pres">
      <dgm:prSet presAssocID="{7C5A999B-8E67-47A4-A6CA-EECCE59AD17D}" presName="spNode" presStyleCnt="0"/>
      <dgm:spPr/>
    </dgm:pt>
    <dgm:pt modelId="{3C22B5E4-047C-40E1-8FDA-773573EE2581}" type="pres">
      <dgm:prSet presAssocID="{AC39D213-8A92-4F6E-B92E-9ADE2D583EE0}" presName="sibTrans" presStyleLbl="sibTrans1D1" presStyleIdx="0" presStyleCnt="5"/>
      <dgm:spPr/>
    </dgm:pt>
    <dgm:pt modelId="{634C36DC-C039-4633-8282-916C911A80DF}" type="pres">
      <dgm:prSet presAssocID="{B5323135-05A6-457A-B186-0623ED4A2EE8}" presName="node" presStyleLbl="node1" presStyleIdx="1" presStyleCnt="5">
        <dgm:presLayoutVars>
          <dgm:bulletEnabled val="1"/>
        </dgm:presLayoutVars>
      </dgm:prSet>
      <dgm:spPr/>
    </dgm:pt>
    <dgm:pt modelId="{79E275D8-6BCA-435D-8D58-F95FE5A821B1}" type="pres">
      <dgm:prSet presAssocID="{B5323135-05A6-457A-B186-0623ED4A2EE8}" presName="spNode" presStyleCnt="0"/>
      <dgm:spPr/>
    </dgm:pt>
    <dgm:pt modelId="{DB66E551-2A29-4D39-AC69-2E006C6AFA88}" type="pres">
      <dgm:prSet presAssocID="{E9DB3B89-6DE7-4745-B0AC-548FA93B2AD8}" presName="sibTrans" presStyleLbl="sibTrans1D1" presStyleIdx="1" presStyleCnt="5"/>
      <dgm:spPr/>
    </dgm:pt>
    <dgm:pt modelId="{3447BB36-31B5-499C-A75E-D8237662C6CF}" type="pres">
      <dgm:prSet presAssocID="{C6315A38-35DD-4864-8904-3C694FB0032D}" presName="node" presStyleLbl="node1" presStyleIdx="2" presStyleCnt="5">
        <dgm:presLayoutVars>
          <dgm:bulletEnabled val="1"/>
        </dgm:presLayoutVars>
      </dgm:prSet>
      <dgm:spPr/>
    </dgm:pt>
    <dgm:pt modelId="{A933D839-629F-44CA-801E-4FEAD121CD9F}" type="pres">
      <dgm:prSet presAssocID="{C6315A38-35DD-4864-8904-3C694FB0032D}" presName="spNode" presStyleCnt="0"/>
      <dgm:spPr/>
    </dgm:pt>
    <dgm:pt modelId="{AAD867A0-A0D4-4D32-81A5-57CE0E159325}" type="pres">
      <dgm:prSet presAssocID="{A2CE008F-9B9A-4501-81F1-4C3E35AE00ED}" presName="sibTrans" presStyleLbl="sibTrans1D1" presStyleIdx="2" presStyleCnt="5"/>
      <dgm:spPr/>
    </dgm:pt>
    <dgm:pt modelId="{78F7F5ED-71E5-4AB7-B9F7-2A10A5B26E02}" type="pres">
      <dgm:prSet presAssocID="{D0EF705C-59C2-4B49-83A7-DFCB5EBDE974}" presName="node" presStyleLbl="node1" presStyleIdx="3" presStyleCnt="5">
        <dgm:presLayoutVars>
          <dgm:bulletEnabled val="1"/>
        </dgm:presLayoutVars>
      </dgm:prSet>
      <dgm:spPr/>
    </dgm:pt>
    <dgm:pt modelId="{DC7F8934-DFF7-4791-A3B0-80E385834B89}" type="pres">
      <dgm:prSet presAssocID="{D0EF705C-59C2-4B49-83A7-DFCB5EBDE974}" presName="spNode" presStyleCnt="0"/>
      <dgm:spPr/>
    </dgm:pt>
    <dgm:pt modelId="{A79FBAE6-C0FB-46C9-BAAD-F596C86FBB03}" type="pres">
      <dgm:prSet presAssocID="{7A5FA901-D2B3-403C-8092-988B642BA7E6}" presName="sibTrans" presStyleLbl="sibTrans1D1" presStyleIdx="3" presStyleCnt="5"/>
      <dgm:spPr/>
    </dgm:pt>
    <dgm:pt modelId="{ECAE527A-444A-48C2-8542-178FDF8972FD}" type="pres">
      <dgm:prSet presAssocID="{11B89AD4-6F63-435B-A784-173BB24073C0}" presName="node" presStyleLbl="node1" presStyleIdx="4" presStyleCnt="5">
        <dgm:presLayoutVars>
          <dgm:bulletEnabled val="1"/>
        </dgm:presLayoutVars>
      </dgm:prSet>
      <dgm:spPr/>
    </dgm:pt>
    <dgm:pt modelId="{6DC71569-B6DE-4A5C-9EF0-2FCF3BB44B89}" type="pres">
      <dgm:prSet presAssocID="{11B89AD4-6F63-435B-A784-173BB24073C0}" presName="spNode" presStyleCnt="0"/>
      <dgm:spPr/>
    </dgm:pt>
    <dgm:pt modelId="{12657E1F-8D81-48A9-8E4B-F6B23264B39E}" type="pres">
      <dgm:prSet presAssocID="{11D0B11A-5A54-461E-B488-410C04196829}" presName="sibTrans" presStyleLbl="sibTrans1D1" presStyleIdx="4" presStyleCnt="5"/>
      <dgm:spPr/>
    </dgm:pt>
  </dgm:ptLst>
  <dgm:cxnLst>
    <dgm:cxn modelId="{A361F90E-1746-4618-8F28-13D6A0D1D746}" type="presOf" srcId="{B5323135-05A6-457A-B186-0623ED4A2EE8}" destId="{634C36DC-C039-4633-8282-916C911A80DF}" srcOrd="0" destOrd="0" presId="urn:microsoft.com/office/officeart/2005/8/layout/cycle5"/>
    <dgm:cxn modelId="{D06E3521-16BC-4C3F-A5B9-EC4A74E27380}" srcId="{080C03A1-D5CA-423C-8CBD-853031F0DC10}" destId="{D0EF705C-59C2-4B49-83A7-DFCB5EBDE974}" srcOrd="3" destOrd="0" parTransId="{B9989341-3063-4E40-8372-D5B5DBFBFC44}" sibTransId="{7A5FA901-D2B3-403C-8092-988B642BA7E6}"/>
    <dgm:cxn modelId="{027FB12E-F733-44A8-B156-108E2F4DFA2A}" srcId="{080C03A1-D5CA-423C-8CBD-853031F0DC10}" destId="{11B89AD4-6F63-435B-A784-173BB24073C0}" srcOrd="4" destOrd="0" parTransId="{E1902AB9-5195-4DF0-8805-EBF0ED38726B}" sibTransId="{11D0B11A-5A54-461E-B488-410C04196829}"/>
    <dgm:cxn modelId="{876FD82E-2308-4591-87BB-AE3C13FC3243}" type="presOf" srcId="{C6315A38-35DD-4864-8904-3C694FB0032D}" destId="{3447BB36-31B5-499C-A75E-D8237662C6CF}" srcOrd="0" destOrd="0" presId="urn:microsoft.com/office/officeart/2005/8/layout/cycle5"/>
    <dgm:cxn modelId="{17C45D30-19C4-4C37-BE3A-A0776385A53B}" srcId="{080C03A1-D5CA-423C-8CBD-853031F0DC10}" destId="{7C5A999B-8E67-47A4-A6CA-EECCE59AD17D}" srcOrd="0" destOrd="0" parTransId="{BE2C3B56-3CAA-4588-89A5-906640F5A86E}" sibTransId="{AC39D213-8A92-4F6E-B92E-9ADE2D583EE0}"/>
    <dgm:cxn modelId="{498A5D35-819E-41DC-8D82-2C35467B354D}" srcId="{080C03A1-D5CA-423C-8CBD-853031F0DC10}" destId="{B5323135-05A6-457A-B186-0623ED4A2EE8}" srcOrd="1" destOrd="0" parTransId="{7F25ADDB-CD06-49A2-8C4B-683F55DF8E76}" sibTransId="{E9DB3B89-6DE7-4745-B0AC-548FA93B2AD8}"/>
    <dgm:cxn modelId="{FB80333F-DDC6-43DE-A0DB-1D71C6670F1C}" type="presOf" srcId="{11B89AD4-6F63-435B-A784-173BB24073C0}" destId="{ECAE527A-444A-48C2-8542-178FDF8972FD}" srcOrd="0" destOrd="0" presId="urn:microsoft.com/office/officeart/2005/8/layout/cycle5"/>
    <dgm:cxn modelId="{763E5256-9674-4FB6-AF09-277D3E870944}" type="presOf" srcId="{7C5A999B-8E67-47A4-A6CA-EECCE59AD17D}" destId="{E0A792BF-DC1A-49D4-A2DC-23537B468B20}" srcOrd="0" destOrd="0" presId="urn:microsoft.com/office/officeart/2005/8/layout/cycle5"/>
    <dgm:cxn modelId="{C97BEB78-F776-46C5-9BE2-587C850C3453}" srcId="{080C03A1-D5CA-423C-8CBD-853031F0DC10}" destId="{C6315A38-35DD-4864-8904-3C694FB0032D}" srcOrd="2" destOrd="0" parTransId="{CD9D22C3-F953-44D6-BBDB-0C0D9B625BDC}" sibTransId="{A2CE008F-9B9A-4501-81F1-4C3E35AE00ED}"/>
    <dgm:cxn modelId="{B328B879-3351-4056-9D34-CC041B4D5EB6}" type="presOf" srcId="{E9DB3B89-6DE7-4745-B0AC-548FA93B2AD8}" destId="{DB66E551-2A29-4D39-AC69-2E006C6AFA88}" srcOrd="0" destOrd="0" presId="urn:microsoft.com/office/officeart/2005/8/layout/cycle5"/>
    <dgm:cxn modelId="{141CE39B-5DCE-47CF-9C3E-F2EF9702C106}" type="presOf" srcId="{080C03A1-D5CA-423C-8CBD-853031F0DC10}" destId="{98D7483E-2CC1-4AC4-9CE7-69939A9C6548}" srcOrd="0" destOrd="0" presId="urn:microsoft.com/office/officeart/2005/8/layout/cycle5"/>
    <dgm:cxn modelId="{97B5929D-C1DE-4620-94EC-8C0B35E635DE}" type="presOf" srcId="{11D0B11A-5A54-461E-B488-410C04196829}" destId="{12657E1F-8D81-48A9-8E4B-F6B23264B39E}" srcOrd="0" destOrd="0" presId="urn:microsoft.com/office/officeart/2005/8/layout/cycle5"/>
    <dgm:cxn modelId="{AF2E539F-66BF-477F-A9B9-126F29F3B45A}" type="presOf" srcId="{7A5FA901-D2B3-403C-8092-988B642BA7E6}" destId="{A79FBAE6-C0FB-46C9-BAAD-F596C86FBB03}" srcOrd="0" destOrd="0" presId="urn:microsoft.com/office/officeart/2005/8/layout/cycle5"/>
    <dgm:cxn modelId="{EF5694BF-57B7-4A0C-998D-DED2E0BE3A98}" type="presOf" srcId="{AC39D213-8A92-4F6E-B92E-9ADE2D583EE0}" destId="{3C22B5E4-047C-40E1-8FDA-773573EE2581}" srcOrd="0" destOrd="0" presId="urn:microsoft.com/office/officeart/2005/8/layout/cycle5"/>
    <dgm:cxn modelId="{6541F6C7-6448-45AC-888B-0FCF0E110A24}" type="presOf" srcId="{D0EF705C-59C2-4B49-83A7-DFCB5EBDE974}" destId="{78F7F5ED-71E5-4AB7-B9F7-2A10A5B26E02}" srcOrd="0" destOrd="0" presId="urn:microsoft.com/office/officeart/2005/8/layout/cycle5"/>
    <dgm:cxn modelId="{BFC9C3FC-BBA1-4F53-BCF0-03B3E74D7EEC}" type="presOf" srcId="{A2CE008F-9B9A-4501-81F1-4C3E35AE00ED}" destId="{AAD867A0-A0D4-4D32-81A5-57CE0E159325}" srcOrd="0" destOrd="0" presId="urn:microsoft.com/office/officeart/2005/8/layout/cycle5"/>
    <dgm:cxn modelId="{2D82879A-B1F8-4560-92DB-267DF8F294F7}" type="presParOf" srcId="{98D7483E-2CC1-4AC4-9CE7-69939A9C6548}" destId="{E0A792BF-DC1A-49D4-A2DC-23537B468B20}" srcOrd="0" destOrd="0" presId="urn:microsoft.com/office/officeart/2005/8/layout/cycle5"/>
    <dgm:cxn modelId="{4ED81098-E9B2-447F-A0FD-8FB3EEFD3751}" type="presParOf" srcId="{98D7483E-2CC1-4AC4-9CE7-69939A9C6548}" destId="{EAAC0D10-3087-4794-A502-1EA0BF43DBCF}" srcOrd="1" destOrd="0" presId="urn:microsoft.com/office/officeart/2005/8/layout/cycle5"/>
    <dgm:cxn modelId="{6F0B4021-7A35-45BE-95A2-01ABBBC07980}" type="presParOf" srcId="{98D7483E-2CC1-4AC4-9CE7-69939A9C6548}" destId="{3C22B5E4-047C-40E1-8FDA-773573EE2581}" srcOrd="2" destOrd="0" presId="urn:microsoft.com/office/officeart/2005/8/layout/cycle5"/>
    <dgm:cxn modelId="{206BE87B-BC15-4E4E-9FC1-566E7D153ADA}" type="presParOf" srcId="{98D7483E-2CC1-4AC4-9CE7-69939A9C6548}" destId="{634C36DC-C039-4633-8282-916C911A80DF}" srcOrd="3" destOrd="0" presId="urn:microsoft.com/office/officeart/2005/8/layout/cycle5"/>
    <dgm:cxn modelId="{EB4986A9-34E0-4433-9989-C9ECA4CBCBF5}" type="presParOf" srcId="{98D7483E-2CC1-4AC4-9CE7-69939A9C6548}" destId="{79E275D8-6BCA-435D-8D58-F95FE5A821B1}" srcOrd="4" destOrd="0" presId="urn:microsoft.com/office/officeart/2005/8/layout/cycle5"/>
    <dgm:cxn modelId="{BA64D833-A511-4362-BCA2-8B29E5E4ABE4}" type="presParOf" srcId="{98D7483E-2CC1-4AC4-9CE7-69939A9C6548}" destId="{DB66E551-2A29-4D39-AC69-2E006C6AFA88}" srcOrd="5" destOrd="0" presId="urn:microsoft.com/office/officeart/2005/8/layout/cycle5"/>
    <dgm:cxn modelId="{8E2F3459-029E-4C19-AC8A-CFC80DF96346}" type="presParOf" srcId="{98D7483E-2CC1-4AC4-9CE7-69939A9C6548}" destId="{3447BB36-31B5-499C-A75E-D8237662C6CF}" srcOrd="6" destOrd="0" presId="urn:microsoft.com/office/officeart/2005/8/layout/cycle5"/>
    <dgm:cxn modelId="{AF363A89-426E-4F0E-899B-1CC5D3CC6CFC}" type="presParOf" srcId="{98D7483E-2CC1-4AC4-9CE7-69939A9C6548}" destId="{A933D839-629F-44CA-801E-4FEAD121CD9F}" srcOrd="7" destOrd="0" presId="urn:microsoft.com/office/officeart/2005/8/layout/cycle5"/>
    <dgm:cxn modelId="{BBB85846-34A6-43EB-95E9-F71BCF84F84F}" type="presParOf" srcId="{98D7483E-2CC1-4AC4-9CE7-69939A9C6548}" destId="{AAD867A0-A0D4-4D32-81A5-57CE0E159325}" srcOrd="8" destOrd="0" presId="urn:microsoft.com/office/officeart/2005/8/layout/cycle5"/>
    <dgm:cxn modelId="{E7E79E2A-DEB3-4D73-BE75-12A2A827FF63}" type="presParOf" srcId="{98D7483E-2CC1-4AC4-9CE7-69939A9C6548}" destId="{78F7F5ED-71E5-4AB7-B9F7-2A10A5B26E02}" srcOrd="9" destOrd="0" presId="urn:microsoft.com/office/officeart/2005/8/layout/cycle5"/>
    <dgm:cxn modelId="{C0DD2C4C-24F5-41F0-8680-193E9B18EEDD}" type="presParOf" srcId="{98D7483E-2CC1-4AC4-9CE7-69939A9C6548}" destId="{DC7F8934-DFF7-4791-A3B0-80E385834B89}" srcOrd="10" destOrd="0" presId="urn:microsoft.com/office/officeart/2005/8/layout/cycle5"/>
    <dgm:cxn modelId="{883D5DE5-1AEB-4EA7-B539-FC85A013D770}" type="presParOf" srcId="{98D7483E-2CC1-4AC4-9CE7-69939A9C6548}" destId="{A79FBAE6-C0FB-46C9-BAAD-F596C86FBB03}" srcOrd="11" destOrd="0" presId="urn:microsoft.com/office/officeart/2005/8/layout/cycle5"/>
    <dgm:cxn modelId="{7929456F-3065-4DDB-ADB5-DC0B796E64F3}" type="presParOf" srcId="{98D7483E-2CC1-4AC4-9CE7-69939A9C6548}" destId="{ECAE527A-444A-48C2-8542-178FDF8972FD}" srcOrd="12" destOrd="0" presId="urn:microsoft.com/office/officeart/2005/8/layout/cycle5"/>
    <dgm:cxn modelId="{6848FF62-B8F0-4FD4-9464-FCC85908BAEF}" type="presParOf" srcId="{98D7483E-2CC1-4AC4-9CE7-69939A9C6548}" destId="{6DC71569-B6DE-4A5C-9EF0-2FCF3BB44B89}" srcOrd="13" destOrd="0" presId="urn:microsoft.com/office/officeart/2005/8/layout/cycle5"/>
    <dgm:cxn modelId="{6E678AAE-FCE5-4936-8E6D-95EDA9C45E6F}" type="presParOf" srcId="{98D7483E-2CC1-4AC4-9CE7-69939A9C6548}" destId="{12657E1F-8D81-48A9-8E4B-F6B23264B39E}" srcOrd="14" destOrd="0" presId="urn:microsoft.com/office/officeart/2005/8/layout/cycle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A8AB2A3-4CC2-4AC3-8B7B-532781EE6CC2}" type="doc">
      <dgm:prSet loTypeId="urn:microsoft.com/office/officeart/2005/8/layout/default" loCatId="list" qsTypeId="urn:microsoft.com/office/officeart/2005/8/quickstyle/simple1" qsCatId="simple" csTypeId="urn:microsoft.com/office/officeart/2005/8/colors/accent4_4" csCatId="accent4" phldr="1"/>
      <dgm:spPr/>
      <dgm:t>
        <a:bodyPr/>
        <a:lstStyle/>
        <a:p>
          <a:endParaRPr lang="en-US"/>
        </a:p>
      </dgm:t>
    </dgm:pt>
    <dgm:pt modelId="{B37F73B0-3DE6-4B2E-9C5F-80176A793494}">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global MICE market is expected to grow significantly, with a projected CAGR of 8.2% from 2023 to 2028 (Wee et al., 2022). </a:t>
          </a:r>
          <a:endParaRPr lang="en-US" sz="1200" dirty="0">
            <a:latin typeface="Times New Roman" panose="02020603050405020304" pitchFamily="18" charset="0"/>
            <a:cs typeface="Times New Roman" panose="02020603050405020304" pitchFamily="18" charset="0"/>
          </a:endParaRPr>
        </a:p>
      </dgm:t>
    </dgm:pt>
    <dgm:pt modelId="{0315D6C7-DFA4-4A76-8079-1028865580E6}" type="parTrans" cxnId="{250B67D2-1E6B-478B-9C16-19886DFC8ADE}">
      <dgm:prSet/>
      <dgm:spPr/>
      <dgm:t>
        <a:bodyPr/>
        <a:lstStyle/>
        <a:p>
          <a:endParaRPr lang="en-US" sz="1200">
            <a:latin typeface="Times New Roman" panose="02020603050405020304" pitchFamily="18" charset="0"/>
            <a:cs typeface="Times New Roman" panose="02020603050405020304" pitchFamily="18" charset="0"/>
          </a:endParaRPr>
        </a:p>
      </dgm:t>
    </dgm:pt>
    <dgm:pt modelId="{0EA7840F-B24E-47D2-8993-45E0C568B2DD}" type="sibTrans" cxnId="{250B67D2-1E6B-478B-9C16-19886DFC8ADE}">
      <dgm:prSet/>
      <dgm:spPr/>
      <dgm:t>
        <a:bodyPr/>
        <a:lstStyle/>
        <a:p>
          <a:endParaRPr lang="en-US" sz="1200">
            <a:latin typeface="Times New Roman" panose="02020603050405020304" pitchFamily="18" charset="0"/>
            <a:cs typeface="Times New Roman" panose="02020603050405020304" pitchFamily="18" charset="0"/>
          </a:endParaRPr>
        </a:p>
      </dgm:t>
    </dgm:pt>
    <dgm:pt modelId="{1B614E00-9A47-4AC4-8352-C2CCA57685A3}">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Wales has a unique opportunity to capitalize on this shift (</a:t>
          </a:r>
          <a:r>
            <a:rPr lang="en-US" sz="12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Driffield</a:t>
          </a:r>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2024). </a:t>
          </a:r>
          <a:endParaRPr lang="en-US" sz="1200" dirty="0">
            <a:latin typeface="Times New Roman" panose="02020603050405020304" pitchFamily="18" charset="0"/>
            <a:cs typeface="Times New Roman" panose="02020603050405020304" pitchFamily="18" charset="0"/>
          </a:endParaRPr>
        </a:p>
      </dgm:t>
    </dgm:pt>
    <dgm:pt modelId="{BC4BD452-D434-4204-BFE0-7101D762E508}" type="parTrans" cxnId="{E885E47D-0AED-4661-9D56-FA6608F71599}">
      <dgm:prSet/>
      <dgm:spPr/>
      <dgm:t>
        <a:bodyPr/>
        <a:lstStyle/>
        <a:p>
          <a:endParaRPr lang="en-US" sz="1200">
            <a:latin typeface="Times New Roman" panose="02020603050405020304" pitchFamily="18" charset="0"/>
            <a:cs typeface="Times New Roman" panose="02020603050405020304" pitchFamily="18" charset="0"/>
          </a:endParaRPr>
        </a:p>
      </dgm:t>
    </dgm:pt>
    <dgm:pt modelId="{9E130159-0275-4122-8D9D-EB1258590C5C}" type="sibTrans" cxnId="{E885E47D-0AED-4661-9D56-FA6608F71599}">
      <dgm:prSet/>
      <dgm:spPr/>
      <dgm:t>
        <a:bodyPr/>
        <a:lstStyle/>
        <a:p>
          <a:endParaRPr lang="en-US" sz="1200">
            <a:latin typeface="Times New Roman" panose="02020603050405020304" pitchFamily="18" charset="0"/>
            <a:cs typeface="Times New Roman" panose="02020603050405020304" pitchFamily="18" charset="0"/>
          </a:endParaRPr>
        </a:p>
      </dgm:t>
    </dgm:pt>
    <dgm:pt modelId="{237E17C8-B369-41BB-A979-7053A973EF4F}">
      <dgm:prSet phldrT="[Text]" custT="1"/>
      <dgm:spPr/>
      <dgm:t>
        <a:bodyPr/>
        <a:lstStyle/>
        <a:p>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There is a gap in exposure compared to well-established destinations like Scotland and Ireland, which are better known for hosting international events. </a:t>
          </a:r>
          <a:endParaRPr lang="en-US" sz="1200" dirty="0">
            <a:latin typeface="Times New Roman" panose="02020603050405020304" pitchFamily="18" charset="0"/>
            <a:cs typeface="Times New Roman" panose="02020603050405020304" pitchFamily="18" charset="0"/>
          </a:endParaRPr>
        </a:p>
      </dgm:t>
    </dgm:pt>
    <dgm:pt modelId="{8F51220F-7AA2-4AD6-ACB6-613D92BF8F43}" type="parTrans" cxnId="{7CDBBC0F-8C72-431F-81B3-DA4F6153EB94}">
      <dgm:prSet/>
      <dgm:spPr/>
      <dgm:t>
        <a:bodyPr/>
        <a:lstStyle/>
        <a:p>
          <a:endParaRPr lang="en-US" sz="1200">
            <a:latin typeface="Times New Roman" panose="02020603050405020304" pitchFamily="18" charset="0"/>
            <a:cs typeface="Times New Roman" panose="02020603050405020304" pitchFamily="18" charset="0"/>
          </a:endParaRPr>
        </a:p>
      </dgm:t>
    </dgm:pt>
    <dgm:pt modelId="{51D5663C-B743-4007-A87D-C2BD3BF0B07C}" type="sibTrans" cxnId="{7CDBBC0F-8C72-431F-81B3-DA4F6153EB94}">
      <dgm:prSet/>
      <dgm:spPr/>
      <dgm:t>
        <a:bodyPr/>
        <a:lstStyle/>
        <a:p>
          <a:endParaRPr lang="en-US" sz="1200">
            <a:latin typeface="Times New Roman" panose="02020603050405020304" pitchFamily="18" charset="0"/>
            <a:cs typeface="Times New Roman" panose="02020603050405020304" pitchFamily="18" charset="0"/>
          </a:endParaRPr>
        </a:p>
      </dgm:t>
    </dgm:pt>
    <dgm:pt modelId="{8A368216-D12D-4EA9-9515-D28ECA11C762}">
      <dgm:prSet phldrT="[Text]" custT="1"/>
      <dgm:spPr/>
      <dgm:t>
        <a:bodyPr/>
        <a:lstStyle/>
        <a:p>
          <a:pPr rtl="0"/>
          <a:r>
            <a:rPr lang="en-US" sz="12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This event will help bridge this gap, positioning Wales as a fresh and vibrant MICE destination.</a:t>
          </a:r>
          <a:endParaRPr lang="en-US" sz="1200" dirty="0">
            <a:latin typeface="Times New Roman" panose="02020603050405020304" pitchFamily="18" charset="0"/>
            <a:cs typeface="Times New Roman" panose="02020603050405020304" pitchFamily="18" charset="0"/>
          </a:endParaRPr>
        </a:p>
      </dgm:t>
    </dgm:pt>
    <dgm:pt modelId="{BA5452C1-3C09-4A58-AA91-016ABEE6529F}" type="parTrans" cxnId="{5A256F09-921B-4489-8C3B-8A78AA1EC74B}">
      <dgm:prSet/>
      <dgm:spPr/>
      <dgm:t>
        <a:bodyPr/>
        <a:lstStyle/>
        <a:p>
          <a:endParaRPr lang="en-US" sz="1200">
            <a:latin typeface="Times New Roman" panose="02020603050405020304" pitchFamily="18" charset="0"/>
            <a:cs typeface="Times New Roman" panose="02020603050405020304" pitchFamily="18" charset="0"/>
          </a:endParaRPr>
        </a:p>
      </dgm:t>
    </dgm:pt>
    <dgm:pt modelId="{3D06368E-D1F2-487D-9837-D3766FB94525}" type="sibTrans" cxnId="{5A256F09-921B-4489-8C3B-8A78AA1EC74B}">
      <dgm:prSet/>
      <dgm:spPr/>
      <dgm:t>
        <a:bodyPr/>
        <a:lstStyle/>
        <a:p>
          <a:endParaRPr lang="en-US" sz="1200">
            <a:latin typeface="Times New Roman" panose="02020603050405020304" pitchFamily="18" charset="0"/>
            <a:cs typeface="Times New Roman" panose="02020603050405020304" pitchFamily="18" charset="0"/>
          </a:endParaRPr>
        </a:p>
      </dgm:t>
    </dgm:pt>
    <dgm:pt modelId="{0EC04C00-1526-42BA-B764-91F22F57CB79}" type="pres">
      <dgm:prSet presAssocID="{AA8AB2A3-4CC2-4AC3-8B7B-532781EE6CC2}" presName="diagram" presStyleCnt="0">
        <dgm:presLayoutVars>
          <dgm:dir/>
          <dgm:resizeHandles val="exact"/>
        </dgm:presLayoutVars>
      </dgm:prSet>
      <dgm:spPr/>
    </dgm:pt>
    <dgm:pt modelId="{152A0C58-9226-4874-88DA-E38FD0E5550E}" type="pres">
      <dgm:prSet presAssocID="{B37F73B0-3DE6-4B2E-9C5F-80176A793494}" presName="node" presStyleLbl="node1" presStyleIdx="0" presStyleCnt="4">
        <dgm:presLayoutVars>
          <dgm:bulletEnabled val="1"/>
        </dgm:presLayoutVars>
      </dgm:prSet>
      <dgm:spPr/>
    </dgm:pt>
    <dgm:pt modelId="{43310744-8638-4C17-A2BD-91B02B1D3625}" type="pres">
      <dgm:prSet presAssocID="{0EA7840F-B24E-47D2-8993-45E0C568B2DD}" presName="sibTrans" presStyleCnt="0"/>
      <dgm:spPr/>
    </dgm:pt>
    <dgm:pt modelId="{70D48B6E-6D17-4525-9E98-314C2AF4581A}" type="pres">
      <dgm:prSet presAssocID="{1B614E00-9A47-4AC4-8352-C2CCA57685A3}" presName="node" presStyleLbl="node1" presStyleIdx="1" presStyleCnt="4">
        <dgm:presLayoutVars>
          <dgm:bulletEnabled val="1"/>
        </dgm:presLayoutVars>
      </dgm:prSet>
      <dgm:spPr/>
    </dgm:pt>
    <dgm:pt modelId="{C909813C-313C-46F7-89C3-5FBE3CAFC0A4}" type="pres">
      <dgm:prSet presAssocID="{9E130159-0275-4122-8D9D-EB1258590C5C}" presName="sibTrans" presStyleCnt="0"/>
      <dgm:spPr/>
    </dgm:pt>
    <dgm:pt modelId="{92594CC1-800A-4169-8D78-41B6CC7E4282}" type="pres">
      <dgm:prSet presAssocID="{237E17C8-B369-41BB-A979-7053A973EF4F}" presName="node" presStyleLbl="node1" presStyleIdx="2" presStyleCnt="4">
        <dgm:presLayoutVars>
          <dgm:bulletEnabled val="1"/>
        </dgm:presLayoutVars>
      </dgm:prSet>
      <dgm:spPr/>
    </dgm:pt>
    <dgm:pt modelId="{BF548A05-55C0-4E23-A588-D20C11FF68F6}" type="pres">
      <dgm:prSet presAssocID="{51D5663C-B743-4007-A87D-C2BD3BF0B07C}" presName="sibTrans" presStyleCnt="0"/>
      <dgm:spPr/>
    </dgm:pt>
    <dgm:pt modelId="{56460C77-9821-40D1-9353-3E1E1402F373}" type="pres">
      <dgm:prSet presAssocID="{8A368216-D12D-4EA9-9515-D28ECA11C762}" presName="node" presStyleLbl="node1" presStyleIdx="3" presStyleCnt="4">
        <dgm:presLayoutVars>
          <dgm:bulletEnabled val="1"/>
        </dgm:presLayoutVars>
      </dgm:prSet>
      <dgm:spPr/>
    </dgm:pt>
  </dgm:ptLst>
  <dgm:cxnLst>
    <dgm:cxn modelId="{5A256F09-921B-4489-8C3B-8A78AA1EC74B}" srcId="{AA8AB2A3-4CC2-4AC3-8B7B-532781EE6CC2}" destId="{8A368216-D12D-4EA9-9515-D28ECA11C762}" srcOrd="3" destOrd="0" parTransId="{BA5452C1-3C09-4A58-AA91-016ABEE6529F}" sibTransId="{3D06368E-D1F2-487D-9837-D3766FB94525}"/>
    <dgm:cxn modelId="{7CDBBC0F-8C72-431F-81B3-DA4F6153EB94}" srcId="{AA8AB2A3-4CC2-4AC3-8B7B-532781EE6CC2}" destId="{237E17C8-B369-41BB-A979-7053A973EF4F}" srcOrd="2" destOrd="0" parTransId="{8F51220F-7AA2-4AD6-ACB6-613D92BF8F43}" sibTransId="{51D5663C-B743-4007-A87D-C2BD3BF0B07C}"/>
    <dgm:cxn modelId="{6FB91A3C-29DF-40B6-BD69-BFCA47597B18}" type="presOf" srcId="{AA8AB2A3-4CC2-4AC3-8B7B-532781EE6CC2}" destId="{0EC04C00-1526-42BA-B764-91F22F57CB79}" srcOrd="0" destOrd="0" presId="urn:microsoft.com/office/officeart/2005/8/layout/default"/>
    <dgm:cxn modelId="{9DAC1366-FB7A-46C0-8136-5CA37CDC97A1}" type="presOf" srcId="{B37F73B0-3DE6-4B2E-9C5F-80176A793494}" destId="{152A0C58-9226-4874-88DA-E38FD0E5550E}" srcOrd="0" destOrd="0" presId="urn:microsoft.com/office/officeart/2005/8/layout/default"/>
    <dgm:cxn modelId="{EE5B494D-3CB7-47DD-A6DA-883B304D05F1}" type="presOf" srcId="{8A368216-D12D-4EA9-9515-D28ECA11C762}" destId="{56460C77-9821-40D1-9353-3E1E1402F373}" srcOrd="0" destOrd="0" presId="urn:microsoft.com/office/officeart/2005/8/layout/default"/>
    <dgm:cxn modelId="{E885E47D-0AED-4661-9D56-FA6608F71599}" srcId="{AA8AB2A3-4CC2-4AC3-8B7B-532781EE6CC2}" destId="{1B614E00-9A47-4AC4-8352-C2CCA57685A3}" srcOrd="1" destOrd="0" parTransId="{BC4BD452-D434-4204-BFE0-7101D762E508}" sibTransId="{9E130159-0275-4122-8D9D-EB1258590C5C}"/>
    <dgm:cxn modelId="{AC3D7BAA-649C-4749-9667-BA1E3CCA8278}" type="presOf" srcId="{1B614E00-9A47-4AC4-8352-C2CCA57685A3}" destId="{70D48B6E-6D17-4525-9E98-314C2AF4581A}" srcOrd="0" destOrd="0" presId="urn:microsoft.com/office/officeart/2005/8/layout/default"/>
    <dgm:cxn modelId="{250B67D2-1E6B-478B-9C16-19886DFC8ADE}" srcId="{AA8AB2A3-4CC2-4AC3-8B7B-532781EE6CC2}" destId="{B37F73B0-3DE6-4B2E-9C5F-80176A793494}" srcOrd="0" destOrd="0" parTransId="{0315D6C7-DFA4-4A76-8079-1028865580E6}" sibTransId="{0EA7840F-B24E-47D2-8993-45E0C568B2DD}"/>
    <dgm:cxn modelId="{13E6E7F4-C6B5-47B5-9D4E-59FFDF56A0FD}" type="presOf" srcId="{237E17C8-B369-41BB-A979-7053A973EF4F}" destId="{92594CC1-800A-4169-8D78-41B6CC7E4282}" srcOrd="0" destOrd="0" presId="urn:microsoft.com/office/officeart/2005/8/layout/default"/>
    <dgm:cxn modelId="{494AC935-D71F-4BA8-A3B1-A797A88AA0EF}" type="presParOf" srcId="{0EC04C00-1526-42BA-B764-91F22F57CB79}" destId="{152A0C58-9226-4874-88DA-E38FD0E5550E}" srcOrd="0" destOrd="0" presId="urn:microsoft.com/office/officeart/2005/8/layout/default"/>
    <dgm:cxn modelId="{EC0A2A85-94C6-4DD2-A509-ECD64C5E0440}" type="presParOf" srcId="{0EC04C00-1526-42BA-B764-91F22F57CB79}" destId="{43310744-8638-4C17-A2BD-91B02B1D3625}" srcOrd="1" destOrd="0" presId="urn:microsoft.com/office/officeart/2005/8/layout/default"/>
    <dgm:cxn modelId="{8811C86F-1B8F-497A-9AF4-F4361C21BCF8}" type="presParOf" srcId="{0EC04C00-1526-42BA-B764-91F22F57CB79}" destId="{70D48B6E-6D17-4525-9E98-314C2AF4581A}" srcOrd="2" destOrd="0" presId="urn:microsoft.com/office/officeart/2005/8/layout/default"/>
    <dgm:cxn modelId="{3A046576-3DFA-4916-833B-581BD0C6A033}" type="presParOf" srcId="{0EC04C00-1526-42BA-B764-91F22F57CB79}" destId="{C909813C-313C-46F7-89C3-5FBE3CAFC0A4}" srcOrd="3" destOrd="0" presId="urn:microsoft.com/office/officeart/2005/8/layout/default"/>
    <dgm:cxn modelId="{A685EA8B-81C5-4D56-A69F-0C3619E870BB}" type="presParOf" srcId="{0EC04C00-1526-42BA-B764-91F22F57CB79}" destId="{92594CC1-800A-4169-8D78-41B6CC7E4282}" srcOrd="4" destOrd="0" presId="urn:microsoft.com/office/officeart/2005/8/layout/default"/>
    <dgm:cxn modelId="{1F6BCD21-2230-4BC2-87A0-C6CAC979307C}" type="presParOf" srcId="{0EC04C00-1526-42BA-B764-91F22F57CB79}" destId="{BF548A05-55C0-4E23-A588-D20C11FF68F6}" srcOrd="5" destOrd="0" presId="urn:microsoft.com/office/officeart/2005/8/layout/default"/>
    <dgm:cxn modelId="{5F39DB19-EF63-44D6-B807-7B6BF38ADC4B}" type="presParOf" srcId="{0EC04C00-1526-42BA-B764-91F22F57CB79}" destId="{56460C77-9821-40D1-9353-3E1E1402F37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C04FA84-6A0A-474D-8E64-511DB89367FE}" type="doc">
      <dgm:prSet loTypeId="urn:microsoft.com/office/officeart/2005/8/layout/matrix2" loCatId="matrix" qsTypeId="urn:microsoft.com/office/officeart/2005/8/quickstyle/simple1" qsCatId="simple" csTypeId="urn:microsoft.com/office/officeart/2005/8/colors/accent0_3" csCatId="mainScheme" phldr="1"/>
      <dgm:spPr/>
      <dgm:t>
        <a:bodyPr/>
        <a:lstStyle/>
        <a:p>
          <a:endParaRPr lang="en-US"/>
        </a:p>
      </dgm:t>
    </dgm:pt>
    <dgm:pt modelId="{FE169BC7-CE0B-4282-95B0-F95326A27AFA}">
      <dgm:prSet phldrT="[Text]" custT="1"/>
      <dgm:spPr/>
      <dgm:t>
        <a:bodyPr/>
        <a:lstStyle/>
        <a:p>
          <a:r>
            <a:rPr lang="en-GB" sz="1000" b="1"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Strength</a:t>
          </a:r>
          <a:endPar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It will have a unique cultural positioning and bilingualism, as the USPS.</a:t>
          </a: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State-of-the-art venue (ICC Wales) with excellent connectivity.</a:t>
          </a:r>
        </a:p>
        <a:p>
          <a:endParaRPr lang="en-US" sz="1000" dirty="0">
            <a:solidFill>
              <a:schemeClr val="accent5"/>
            </a:solidFill>
            <a:latin typeface="Times New Roman" panose="02020603050405020304" pitchFamily="18" charset="0"/>
            <a:cs typeface="Times New Roman" panose="02020603050405020304" pitchFamily="18" charset="0"/>
          </a:endParaRPr>
        </a:p>
      </dgm:t>
    </dgm:pt>
    <dgm:pt modelId="{70042B4C-EA7D-478C-B25E-180C414C7D4D}" type="parTrans" cxnId="{A0995864-CE12-4917-880D-CBB69FAC8253}">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A16F8BB2-7C11-4714-9012-8D44E2E59D2E}" type="sibTrans" cxnId="{A0995864-CE12-4917-880D-CBB69FAC8253}">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34A54745-82AC-456A-89C6-00028F43B890}">
      <dgm:prSet phldrT="[Text]" custT="1"/>
      <dgm:spPr/>
      <dgm:t>
        <a:bodyPr/>
        <a:lstStyle/>
        <a:p>
          <a:r>
            <a:rPr lang="en-GB" sz="1000" b="1"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Weaknesses</a:t>
          </a:r>
          <a:endPar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Wales is less internationally recognised than competitors like Scotland.</a:t>
          </a: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Heavy reliance on sponsorship and grants for funding (Rogers, and Wynn-Moylan, 2022).</a:t>
          </a:r>
          <a:endParaRPr lang="en-US" sz="1000" dirty="0">
            <a:solidFill>
              <a:schemeClr val="accent5"/>
            </a:solidFill>
            <a:latin typeface="Times New Roman" panose="02020603050405020304" pitchFamily="18" charset="0"/>
            <a:cs typeface="Times New Roman" panose="02020603050405020304" pitchFamily="18" charset="0"/>
          </a:endParaRPr>
        </a:p>
      </dgm:t>
    </dgm:pt>
    <dgm:pt modelId="{84578A2C-3BB1-4B60-BE8A-941E146D8E6B}" type="parTrans" cxnId="{6BFF9D79-2830-463C-B3AC-573695F1F983}">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11E94404-B62F-46ED-B577-6F28F451D887}" type="sibTrans" cxnId="{6BFF9D79-2830-463C-B3AC-573695F1F983}">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88F1314F-C3F9-44C4-A347-17F5EC61CC45}">
      <dgm:prSet phldrT="[Text]" custT="1"/>
      <dgm:spPr/>
      <dgm:t>
        <a:bodyPr/>
        <a:lstStyle/>
        <a:p>
          <a:r>
            <a:rPr lang="en-GB" sz="1000" b="1"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Opportunities</a:t>
          </a:r>
          <a:endPar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The tourism event help in growing demand for experiential travel and emerging destinations (Ferreira and Sousa, 2019).</a:t>
          </a: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Global exposure through influencers and media partnerships (Getz and Page, 2019). </a:t>
          </a:r>
          <a:endParaRPr lang="en-US" sz="1000" dirty="0">
            <a:solidFill>
              <a:schemeClr val="accent5"/>
            </a:solidFill>
            <a:latin typeface="Times New Roman" panose="02020603050405020304" pitchFamily="18" charset="0"/>
            <a:cs typeface="Times New Roman" panose="02020603050405020304" pitchFamily="18" charset="0"/>
          </a:endParaRPr>
        </a:p>
      </dgm:t>
    </dgm:pt>
    <dgm:pt modelId="{6E1B50F3-C939-4536-BE7E-39034D9D3622}" type="parTrans" cxnId="{2561BE92-D314-43E3-AEF1-2E6081F71E22}">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0ED91492-CE43-474C-9811-5FBA3150C589}" type="sibTrans" cxnId="{2561BE92-D314-43E3-AEF1-2E6081F71E22}">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EB45C53E-E2D4-4A9D-9B8A-7A28060F3ECA}">
      <dgm:prSet phldrT="[Text]" custT="1"/>
      <dgm:spPr/>
      <dgm:t>
        <a:bodyPr/>
        <a:lstStyle/>
        <a:p>
          <a:r>
            <a:rPr lang="en-GB" sz="1000" b="1"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Threats</a:t>
          </a:r>
          <a:endPar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The competition from well-established MICE destinations.</a:t>
          </a:r>
        </a:p>
        <a:p>
          <a:r>
            <a:rPr lang="en-GB" sz="1000" b="0" i="0" u="none" strike="noStrike" cap="none" dirty="0">
              <a:solidFill>
                <a:schemeClr val="accent5"/>
              </a:solidFill>
              <a:effectLst/>
              <a:latin typeface="Times New Roman" panose="02020603050405020304" pitchFamily="18" charset="0"/>
              <a:ea typeface="Arial"/>
              <a:cs typeface="Times New Roman" panose="02020603050405020304" pitchFamily="18" charset="0"/>
              <a:sym typeface="Arial"/>
            </a:rPr>
            <a:t>Unpredictable post-Brexit regulations and funding implications (Meredith, 2022).</a:t>
          </a:r>
        </a:p>
      </dgm:t>
    </dgm:pt>
    <dgm:pt modelId="{A2C56FBC-C176-4B84-A299-42B0AB4B74E2}" type="parTrans" cxnId="{4EEEF92C-716C-4E67-92C9-F4130F721716}">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0ED1E79A-4E74-40F2-8A8A-AB80BFCAAC89}" type="sibTrans" cxnId="{4EEEF92C-716C-4E67-92C9-F4130F721716}">
      <dgm:prSet/>
      <dgm:spPr/>
      <dgm:t>
        <a:bodyPr/>
        <a:lstStyle/>
        <a:p>
          <a:endParaRPr lang="en-US" sz="1000">
            <a:solidFill>
              <a:schemeClr val="accent5"/>
            </a:solidFill>
            <a:latin typeface="Times New Roman" panose="02020603050405020304" pitchFamily="18" charset="0"/>
            <a:cs typeface="Times New Roman" panose="02020603050405020304" pitchFamily="18" charset="0"/>
          </a:endParaRPr>
        </a:p>
      </dgm:t>
    </dgm:pt>
    <dgm:pt modelId="{C0E155F7-8AE1-4E93-8AA3-2A6C3625C0F4}" type="pres">
      <dgm:prSet presAssocID="{0C04FA84-6A0A-474D-8E64-511DB89367FE}" presName="matrix" presStyleCnt="0">
        <dgm:presLayoutVars>
          <dgm:chMax val="1"/>
          <dgm:dir/>
          <dgm:resizeHandles val="exact"/>
        </dgm:presLayoutVars>
      </dgm:prSet>
      <dgm:spPr/>
    </dgm:pt>
    <dgm:pt modelId="{4994DCE6-BC00-42A0-B012-9544A31605DC}" type="pres">
      <dgm:prSet presAssocID="{0C04FA84-6A0A-474D-8E64-511DB89367FE}" presName="axisShape" presStyleLbl="bgShp" presStyleIdx="0" presStyleCnt="1"/>
      <dgm:spPr/>
    </dgm:pt>
    <dgm:pt modelId="{B906ABC8-31C3-40BE-A42A-397E84BF2F84}" type="pres">
      <dgm:prSet presAssocID="{0C04FA84-6A0A-474D-8E64-511DB89367FE}" presName="rect1" presStyleLbl="node1" presStyleIdx="0" presStyleCnt="4">
        <dgm:presLayoutVars>
          <dgm:chMax val="0"/>
          <dgm:chPref val="0"/>
          <dgm:bulletEnabled val="1"/>
        </dgm:presLayoutVars>
      </dgm:prSet>
      <dgm:spPr/>
    </dgm:pt>
    <dgm:pt modelId="{80C93D64-3D6F-4662-9DC1-8924E142E569}" type="pres">
      <dgm:prSet presAssocID="{0C04FA84-6A0A-474D-8E64-511DB89367FE}" presName="rect2" presStyleLbl="node1" presStyleIdx="1" presStyleCnt="4">
        <dgm:presLayoutVars>
          <dgm:chMax val="0"/>
          <dgm:chPref val="0"/>
          <dgm:bulletEnabled val="1"/>
        </dgm:presLayoutVars>
      </dgm:prSet>
      <dgm:spPr/>
    </dgm:pt>
    <dgm:pt modelId="{1BBD19D9-4FF4-48A6-AB15-F5E28A1456E3}" type="pres">
      <dgm:prSet presAssocID="{0C04FA84-6A0A-474D-8E64-511DB89367FE}" presName="rect3" presStyleLbl="node1" presStyleIdx="2" presStyleCnt="4">
        <dgm:presLayoutVars>
          <dgm:chMax val="0"/>
          <dgm:chPref val="0"/>
          <dgm:bulletEnabled val="1"/>
        </dgm:presLayoutVars>
      </dgm:prSet>
      <dgm:spPr/>
    </dgm:pt>
    <dgm:pt modelId="{38031F7F-F8E0-418F-BF28-D2CB5A5F453F}" type="pres">
      <dgm:prSet presAssocID="{0C04FA84-6A0A-474D-8E64-511DB89367FE}" presName="rect4" presStyleLbl="node1" presStyleIdx="3" presStyleCnt="4">
        <dgm:presLayoutVars>
          <dgm:chMax val="0"/>
          <dgm:chPref val="0"/>
          <dgm:bulletEnabled val="1"/>
        </dgm:presLayoutVars>
      </dgm:prSet>
      <dgm:spPr/>
    </dgm:pt>
  </dgm:ptLst>
  <dgm:cxnLst>
    <dgm:cxn modelId="{90957D22-A4CC-442C-A945-5BF64D74A91C}" type="presOf" srcId="{EB45C53E-E2D4-4A9D-9B8A-7A28060F3ECA}" destId="{38031F7F-F8E0-418F-BF28-D2CB5A5F453F}" srcOrd="0" destOrd="0" presId="urn:microsoft.com/office/officeart/2005/8/layout/matrix2"/>
    <dgm:cxn modelId="{4EEEF92C-716C-4E67-92C9-F4130F721716}" srcId="{0C04FA84-6A0A-474D-8E64-511DB89367FE}" destId="{EB45C53E-E2D4-4A9D-9B8A-7A28060F3ECA}" srcOrd="3" destOrd="0" parTransId="{A2C56FBC-C176-4B84-A299-42B0AB4B74E2}" sibTransId="{0ED1E79A-4E74-40F2-8A8A-AB80BFCAAC89}"/>
    <dgm:cxn modelId="{37B43B5B-6373-4497-8374-E207C104A235}" type="presOf" srcId="{0C04FA84-6A0A-474D-8E64-511DB89367FE}" destId="{C0E155F7-8AE1-4E93-8AA3-2A6C3625C0F4}" srcOrd="0" destOrd="0" presId="urn:microsoft.com/office/officeart/2005/8/layout/matrix2"/>
    <dgm:cxn modelId="{A0995864-CE12-4917-880D-CBB69FAC8253}" srcId="{0C04FA84-6A0A-474D-8E64-511DB89367FE}" destId="{FE169BC7-CE0B-4282-95B0-F95326A27AFA}" srcOrd="0" destOrd="0" parTransId="{70042B4C-EA7D-478C-B25E-180C414C7D4D}" sibTransId="{A16F8BB2-7C11-4714-9012-8D44E2E59D2E}"/>
    <dgm:cxn modelId="{BD35A24F-ED37-484B-9D01-D9657C842EE6}" type="presOf" srcId="{FE169BC7-CE0B-4282-95B0-F95326A27AFA}" destId="{B906ABC8-31C3-40BE-A42A-397E84BF2F84}" srcOrd="0" destOrd="0" presId="urn:microsoft.com/office/officeart/2005/8/layout/matrix2"/>
    <dgm:cxn modelId="{6BFF9D79-2830-463C-B3AC-573695F1F983}" srcId="{0C04FA84-6A0A-474D-8E64-511DB89367FE}" destId="{34A54745-82AC-456A-89C6-00028F43B890}" srcOrd="1" destOrd="0" parTransId="{84578A2C-3BB1-4B60-BE8A-941E146D8E6B}" sibTransId="{11E94404-B62F-46ED-B577-6F28F451D887}"/>
    <dgm:cxn modelId="{6D457C8A-2585-4684-A2E1-C73D004C4BC6}" type="presOf" srcId="{34A54745-82AC-456A-89C6-00028F43B890}" destId="{80C93D64-3D6F-4662-9DC1-8924E142E569}" srcOrd="0" destOrd="0" presId="urn:microsoft.com/office/officeart/2005/8/layout/matrix2"/>
    <dgm:cxn modelId="{2561BE92-D314-43E3-AEF1-2E6081F71E22}" srcId="{0C04FA84-6A0A-474D-8E64-511DB89367FE}" destId="{88F1314F-C3F9-44C4-A347-17F5EC61CC45}" srcOrd="2" destOrd="0" parTransId="{6E1B50F3-C939-4536-BE7E-39034D9D3622}" sibTransId="{0ED91492-CE43-474C-9811-5FBA3150C589}"/>
    <dgm:cxn modelId="{707933C1-05EB-46C5-9A73-3B4B2B86DA0D}" type="presOf" srcId="{88F1314F-C3F9-44C4-A347-17F5EC61CC45}" destId="{1BBD19D9-4FF4-48A6-AB15-F5E28A1456E3}" srcOrd="0" destOrd="0" presId="urn:microsoft.com/office/officeart/2005/8/layout/matrix2"/>
    <dgm:cxn modelId="{4FB29F4F-892B-4DB4-BAB6-6F9DFA86B096}" type="presParOf" srcId="{C0E155F7-8AE1-4E93-8AA3-2A6C3625C0F4}" destId="{4994DCE6-BC00-42A0-B012-9544A31605DC}" srcOrd="0" destOrd="0" presId="urn:microsoft.com/office/officeart/2005/8/layout/matrix2"/>
    <dgm:cxn modelId="{59860D15-3FB6-4450-BB9C-8690BA143ED6}" type="presParOf" srcId="{C0E155F7-8AE1-4E93-8AA3-2A6C3625C0F4}" destId="{B906ABC8-31C3-40BE-A42A-397E84BF2F84}" srcOrd="1" destOrd="0" presId="urn:microsoft.com/office/officeart/2005/8/layout/matrix2"/>
    <dgm:cxn modelId="{904B3CA2-F6E5-4EC6-BDFB-F48F5875D14E}" type="presParOf" srcId="{C0E155F7-8AE1-4E93-8AA3-2A6C3625C0F4}" destId="{80C93D64-3D6F-4662-9DC1-8924E142E569}" srcOrd="2" destOrd="0" presId="urn:microsoft.com/office/officeart/2005/8/layout/matrix2"/>
    <dgm:cxn modelId="{0B0DD3A9-6204-4246-B844-20F166E7D29C}" type="presParOf" srcId="{C0E155F7-8AE1-4E93-8AA3-2A6C3625C0F4}" destId="{1BBD19D9-4FF4-48A6-AB15-F5E28A1456E3}" srcOrd="3" destOrd="0" presId="urn:microsoft.com/office/officeart/2005/8/layout/matrix2"/>
    <dgm:cxn modelId="{3DEC7FBC-27DD-433A-9483-D955650CECCB}" type="presParOf" srcId="{C0E155F7-8AE1-4E93-8AA3-2A6C3625C0F4}" destId="{38031F7F-F8E0-418F-BF28-D2CB5A5F453F}"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B86A6-B64E-421A-B956-9C049E6863CA}">
      <dsp:nvSpPr>
        <dsp:cNvPr id="0" name=""/>
        <dsp:cNvSpPr/>
      </dsp:nvSpPr>
      <dsp:spPr>
        <a:xfrm>
          <a:off x="1596521" y="33"/>
          <a:ext cx="2398283" cy="1242736"/>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The event is a three-day international conference and experiential showcase, hosted at ICC Wales with off-site visits to cultural and natural landmarks.</a:t>
          </a:r>
          <a:endParaRPr lang="en-US" sz="1400" kern="1200" dirty="0">
            <a:latin typeface="Times New Roman" panose="02020603050405020304" pitchFamily="18" charset="0"/>
            <a:cs typeface="Times New Roman" panose="02020603050405020304" pitchFamily="18" charset="0"/>
          </a:endParaRPr>
        </a:p>
      </dsp:txBody>
      <dsp:txXfrm>
        <a:off x="1596521" y="33"/>
        <a:ext cx="2398283" cy="1242736"/>
      </dsp:txXfrm>
    </dsp:sp>
    <dsp:sp modelId="{F65C2A78-1569-486C-B66E-4E0642E0F207}">
      <dsp:nvSpPr>
        <dsp:cNvPr id="0" name=""/>
        <dsp:cNvSpPr/>
      </dsp:nvSpPr>
      <dsp:spPr>
        <a:xfrm>
          <a:off x="1956723" y="1314009"/>
          <a:ext cx="1677878" cy="1365367"/>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It will bring global tourism and hospitality stakeholders to celebrate Wales during the Year of Croeso 2025. </a:t>
          </a:r>
          <a:endParaRPr lang="en-US" sz="1400" kern="1200" dirty="0">
            <a:latin typeface="Times New Roman" panose="02020603050405020304" pitchFamily="18" charset="0"/>
            <a:cs typeface="Times New Roman" panose="02020603050405020304" pitchFamily="18" charset="0"/>
          </a:endParaRPr>
        </a:p>
      </dsp:txBody>
      <dsp:txXfrm>
        <a:off x="1956723" y="1314009"/>
        <a:ext cx="1677878" cy="1365367"/>
      </dsp:txXfrm>
    </dsp:sp>
    <dsp:sp modelId="{57DE06DE-361A-47DB-BF89-8BFBBC8B4625}">
      <dsp:nvSpPr>
        <dsp:cNvPr id="0" name=""/>
        <dsp:cNvSpPr/>
      </dsp:nvSpPr>
      <dsp:spPr>
        <a:xfrm>
          <a:off x="1614802" y="2750616"/>
          <a:ext cx="2361721" cy="1313349"/>
        </a:xfrm>
        <a:prstGeom prst="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rtl="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The event aims to position Wales as a leading MICE destination, highlighting its unique culture, landscapes, and warmth.</a:t>
          </a:r>
        </a:p>
        <a:p>
          <a:pPr marL="0" lvl="0" indent="0" algn="ctr" defTabSz="622300" rtl="0">
            <a:lnSpc>
              <a:spcPct val="90000"/>
            </a:lnSpc>
            <a:spcBef>
              <a:spcPct val="0"/>
            </a:spcBef>
            <a:spcAft>
              <a:spcPct val="35000"/>
            </a:spcAft>
            <a:buNone/>
          </a:pPr>
          <a:endParaRPr lang="en-US" sz="1400" kern="1200" dirty="0">
            <a:latin typeface="Times New Roman" panose="02020603050405020304" pitchFamily="18" charset="0"/>
            <a:cs typeface="Times New Roman" panose="02020603050405020304" pitchFamily="18" charset="0"/>
          </a:endParaRPr>
        </a:p>
      </dsp:txBody>
      <dsp:txXfrm>
        <a:off x="1614802" y="2750616"/>
        <a:ext cx="2361721" cy="13133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A2B6B9-3422-40BF-AB24-45550FAB06B5}">
      <dsp:nvSpPr>
        <dsp:cNvPr id="0" name=""/>
        <dsp:cNvSpPr/>
      </dsp:nvSpPr>
      <dsp:spPr>
        <a:xfrm>
          <a:off x="1016000" y="0"/>
          <a:ext cx="4064000" cy="4064000"/>
        </a:xfrm>
        <a:prstGeom prst="diamond">
          <a:avLst/>
        </a:prstGeom>
        <a:solidFill>
          <a:schemeClr val="accent1">
            <a:tint val="4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23C7879-6BAF-4461-A68B-C749FC681D96}">
      <dsp:nvSpPr>
        <dsp:cNvPr id="0" name=""/>
        <dsp:cNvSpPr/>
      </dsp:nvSpPr>
      <dsp:spPr>
        <a:xfrm>
          <a:off x="1402080" y="386080"/>
          <a:ext cx="1584960" cy="158496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To increase international brand visibility for Wales</a:t>
          </a:r>
          <a:endParaRPr lang="en-US" sz="1400" kern="1200" dirty="0">
            <a:solidFill>
              <a:schemeClr val="tx1"/>
            </a:solidFill>
            <a:latin typeface="Times New Roman" panose="02020603050405020304" pitchFamily="18" charset="0"/>
            <a:cs typeface="Times New Roman" panose="02020603050405020304" pitchFamily="18" charset="0"/>
          </a:endParaRPr>
        </a:p>
      </dsp:txBody>
      <dsp:txXfrm>
        <a:off x="1479451" y="463451"/>
        <a:ext cx="1430218" cy="1430218"/>
      </dsp:txXfrm>
    </dsp:sp>
    <dsp:sp modelId="{6B732F74-22E8-4A04-84E6-37CB6BEDFA54}">
      <dsp:nvSpPr>
        <dsp:cNvPr id="0" name=""/>
        <dsp:cNvSpPr/>
      </dsp:nvSpPr>
      <dsp:spPr>
        <a:xfrm>
          <a:off x="3108960" y="386080"/>
          <a:ext cx="1584960" cy="158496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To facilitate high-value networking opportunities.</a:t>
          </a:r>
          <a:endParaRPr lang="en-US" sz="1400" kern="1200" dirty="0">
            <a:solidFill>
              <a:schemeClr val="tx1"/>
            </a:solidFill>
            <a:latin typeface="Times New Roman" panose="02020603050405020304" pitchFamily="18" charset="0"/>
            <a:cs typeface="Times New Roman" panose="02020603050405020304" pitchFamily="18" charset="0"/>
          </a:endParaRPr>
        </a:p>
      </dsp:txBody>
      <dsp:txXfrm>
        <a:off x="3186331" y="463451"/>
        <a:ext cx="1430218" cy="1430218"/>
      </dsp:txXfrm>
    </dsp:sp>
    <dsp:sp modelId="{E00CD816-DF9D-440F-9196-5A816363545E}">
      <dsp:nvSpPr>
        <dsp:cNvPr id="0" name=""/>
        <dsp:cNvSpPr/>
      </dsp:nvSpPr>
      <dsp:spPr>
        <a:xfrm>
          <a:off x="1402080" y="2092960"/>
          <a:ext cx="1584960" cy="158496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To promote destination marketing through immersive experiences.</a:t>
          </a:r>
          <a:endParaRPr lang="en-US" sz="1400" kern="1200" dirty="0">
            <a:solidFill>
              <a:schemeClr val="tx1"/>
            </a:solidFill>
            <a:latin typeface="Times New Roman" panose="02020603050405020304" pitchFamily="18" charset="0"/>
            <a:cs typeface="Times New Roman" panose="02020603050405020304" pitchFamily="18" charset="0"/>
          </a:endParaRPr>
        </a:p>
      </dsp:txBody>
      <dsp:txXfrm>
        <a:off x="1479451" y="2170331"/>
        <a:ext cx="1430218" cy="1430218"/>
      </dsp:txXfrm>
    </dsp:sp>
    <dsp:sp modelId="{DC4E2138-AFDF-49AF-9B6A-57B3148CF4A5}">
      <dsp:nvSpPr>
        <dsp:cNvPr id="0" name=""/>
        <dsp:cNvSpPr/>
      </dsp:nvSpPr>
      <dsp:spPr>
        <a:xfrm>
          <a:off x="3108960" y="2092960"/>
          <a:ext cx="1584960" cy="158496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Times New Roman" panose="02020603050405020304" pitchFamily="18" charset="0"/>
              <a:cs typeface="Times New Roman" panose="02020603050405020304" pitchFamily="18" charset="0"/>
            </a:rPr>
            <a:t>To attract future investment in Welsh tourism and event infrastructure.</a:t>
          </a:r>
          <a:endParaRPr lang="en-US" sz="1400" kern="1200" dirty="0">
            <a:solidFill>
              <a:schemeClr val="tx1"/>
            </a:solidFill>
            <a:latin typeface="Times New Roman" panose="02020603050405020304" pitchFamily="18" charset="0"/>
            <a:cs typeface="Times New Roman" panose="02020603050405020304" pitchFamily="18" charset="0"/>
          </a:endParaRPr>
        </a:p>
      </dsp:txBody>
      <dsp:txXfrm>
        <a:off x="3186331" y="2170331"/>
        <a:ext cx="1430218" cy="14302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45F52-5D03-434B-A323-9C13993F28EE}">
      <dsp:nvSpPr>
        <dsp:cNvPr id="0" name=""/>
        <dsp:cNvSpPr/>
      </dsp:nvSpPr>
      <dsp:spPr>
        <a:xfrm>
          <a:off x="0" y="431135"/>
          <a:ext cx="5187519" cy="630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92E326-462A-48D5-940B-CEA3CC2FF7A0}">
      <dsp:nvSpPr>
        <dsp:cNvPr id="0" name=""/>
        <dsp:cNvSpPr/>
      </dsp:nvSpPr>
      <dsp:spPr>
        <a:xfrm>
          <a:off x="259376" y="62135"/>
          <a:ext cx="3631264" cy="7380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253" tIns="0" rIns="137253" bIns="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Wales is perfectly positioned to meet the rising global demand for authentic, experiential travel (Yen et al., 2023). </a:t>
          </a:r>
          <a:endParaRPr lang="en-US" sz="1200" kern="1200" dirty="0">
            <a:latin typeface="Times New Roman" panose="02020603050405020304" pitchFamily="18" charset="0"/>
            <a:cs typeface="Times New Roman" panose="02020603050405020304" pitchFamily="18" charset="0"/>
          </a:endParaRPr>
        </a:p>
      </dsp:txBody>
      <dsp:txXfrm>
        <a:off x="295402" y="98161"/>
        <a:ext cx="3559212" cy="665948"/>
      </dsp:txXfrm>
    </dsp:sp>
    <dsp:sp modelId="{48DDEA5F-D436-4698-8C48-A8C4745CFA08}">
      <dsp:nvSpPr>
        <dsp:cNvPr id="0" name=""/>
        <dsp:cNvSpPr/>
      </dsp:nvSpPr>
      <dsp:spPr>
        <a:xfrm>
          <a:off x="0" y="1565135"/>
          <a:ext cx="5187519" cy="630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DC2F07-D512-44C6-BCC3-6239CA6A6C9C}">
      <dsp:nvSpPr>
        <dsp:cNvPr id="0" name=""/>
        <dsp:cNvSpPr/>
      </dsp:nvSpPr>
      <dsp:spPr>
        <a:xfrm>
          <a:off x="259376" y="1196135"/>
          <a:ext cx="3631264" cy="7380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253" tIns="0" rIns="137253" bIns="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Wales offers an immersive blend of heritage, natural beauty, and heartfelt hospitality (Rhodes, 2019). </a:t>
          </a:r>
          <a:endParaRPr lang="en-US" sz="1200" kern="1200" dirty="0">
            <a:latin typeface="Times New Roman" panose="02020603050405020304" pitchFamily="18" charset="0"/>
            <a:cs typeface="Times New Roman" panose="02020603050405020304" pitchFamily="18" charset="0"/>
          </a:endParaRPr>
        </a:p>
      </dsp:txBody>
      <dsp:txXfrm>
        <a:off x="295402" y="1232161"/>
        <a:ext cx="3559212" cy="665948"/>
      </dsp:txXfrm>
    </dsp:sp>
    <dsp:sp modelId="{7C2933B4-EF35-4868-B50D-D36624A5AB2F}">
      <dsp:nvSpPr>
        <dsp:cNvPr id="0" name=""/>
        <dsp:cNvSpPr/>
      </dsp:nvSpPr>
      <dsp:spPr>
        <a:xfrm>
          <a:off x="0" y="2699135"/>
          <a:ext cx="5187519" cy="630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4519595-80E4-4984-9AF4-9C7BE6BC0B94}">
      <dsp:nvSpPr>
        <dsp:cNvPr id="0" name=""/>
        <dsp:cNvSpPr/>
      </dsp:nvSpPr>
      <dsp:spPr>
        <a:xfrm>
          <a:off x="259376" y="2330135"/>
          <a:ext cx="3631264" cy="7380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253" tIns="0" rIns="137253" bIns="0" numCol="1" spcCol="1270" anchor="ctr" anchorCtr="0">
          <a:noAutofit/>
        </a:bodyPr>
        <a:lstStyle/>
        <a:p>
          <a:pPr marL="0" lvl="0" indent="0" algn="l"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The strategic location of ICC Wales with excellent international access and world-class facilities makes it ideal for hosting global MICE events (</a:t>
          </a:r>
          <a:r>
            <a:rPr lang="en-US" sz="1200" b="0" i="0" u="none" strike="noStrike" kern="1200" cap="none" dirty="0" err="1">
              <a:solidFill>
                <a:srgbClr val="000000"/>
              </a:solidFill>
              <a:effectLst/>
              <a:latin typeface="Times New Roman" panose="02020603050405020304" pitchFamily="18" charset="0"/>
              <a:ea typeface="Arial"/>
              <a:cs typeface="Times New Roman" panose="02020603050405020304" pitchFamily="18" charset="0"/>
              <a:sym typeface="Arial"/>
            </a:rPr>
            <a:t>Bowdin</a:t>
          </a: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2023). </a:t>
          </a:r>
          <a:endParaRPr lang="en-US" sz="1200" kern="1200" dirty="0">
            <a:latin typeface="Times New Roman" panose="02020603050405020304" pitchFamily="18" charset="0"/>
            <a:cs typeface="Times New Roman" panose="02020603050405020304" pitchFamily="18" charset="0"/>
          </a:endParaRPr>
        </a:p>
      </dsp:txBody>
      <dsp:txXfrm>
        <a:off x="295402" y="2366161"/>
        <a:ext cx="3559212"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6B1AC-13C2-4365-BE31-7DEC270DA580}">
      <dsp:nvSpPr>
        <dsp:cNvPr id="0" name=""/>
        <dsp:cNvSpPr/>
      </dsp:nvSpPr>
      <dsp:spPr>
        <a:xfrm>
          <a:off x="64978" y="341467"/>
          <a:ext cx="3885756" cy="35325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Industry Professionals</a:t>
          </a:r>
          <a:endParaRPr lang="en-US" sz="1300" kern="1200" dirty="0">
            <a:latin typeface="Times New Roman" panose="02020603050405020304" pitchFamily="18" charset="0"/>
            <a:cs typeface="Times New Roman" panose="02020603050405020304" pitchFamily="18" charset="0"/>
          </a:endParaRPr>
        </a:p>
      </dsp:txBody>
      <dsp:txXfrm>
        <a:off x="64978" y="341467"/>
        <a:ext cx="3885756" cy="353250"/>
      </dsp:txXfrm>
    </dsp:sp>
    <dsp:sp modelId="{71CB278E-08AC-4B80-AA1C-2732B6156EA4}">
      <dsp:nvSpPr>
        <dsp:cNvPr id="0" name=""/>
        <dsp:cNvSpPr/>
      </dsp:nvSpPr>
      <dsp:spPr>
        <a:xfrm>
          <a:off x="64978"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519008F6-504E-4283-9A3C-3CA84A79A5BD}">
      <dsp:nvSpPr>
        <dsp:cNvPr id="0" name=""/>
        <dsp:cNvSpPr/>
      </dsp:nvSpPr>
      <dsp:spPr>
        <a:xfrm>
          <a:off x="611143"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CEA95FB-998E-4D5C-9691-66CBC72D343F}">
      <dsp:nvSpPr>
        <dsp:cNvPr id="0" name=""/>
        <dsp:cNvSpPr/>
      </dsp:nvSpPr>
      <dsp:spPr>
        <a:xfrm>
          <a:off x="1157739"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D8FAA268-78BA-43D1-AFFF-767DC3CE02CD}">
      <dsp:nvSpPr>
        <dsp:cNvPr id="0" name=""/>
        <dsp:cNvSpPr/>
      </dsp:nvSpPr>
      <dsp:spPr>
        <a:xfrm>
          <a:off x="1703904"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6C665DF-72FC-49B6-8839-F95FF236C461}">
      <dsp:nvSpPr>
        <dsp:cNvPr id="0" name=""/>
        <dsp:cNvSpPr/>
      </dsp:nvSpPr>
      <dsp:spPr>
        <a:xfrm>
          <a:off x="2250500"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5BE17059-59E0-451B-9239-8ADBF0020D1E}">
      <dsp:nvSpPr>
        <dsp:cNvPr id="0" name=""/>
        <dsp:cNvSpPr/>
      </dsp:nvSpPr>
      <dsp:spPr>
        <a:xfrm>
          <a:off x="2796665"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2686E5A-9922-4AAB-ADAC-94265983EB42}">
      <dsp:nvSpPr>
        <dsp:cNvPr id="0" name=""/>
        <dsp:cNvSpPr/>
      </dsp:nvSpPr>
      <dsp:spPr>
        <a:xfrm>
          <a:off x="3343261" y="694717"/>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2D00925-D941-47B4-B7F7-DFA7FB31258F}">
      <dsp:nvSpPr>
        <dsp:cNvPr id="0" name=""/>
        <dsp:cNvSpPr/>
      </dsp:nvSpPr>
      <dsp:spPr>
        <a:xfrm>
          <a:off x="64978" y="766676"/>
          <a:ext cx="3936271" cy="575667"/>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Investors &amp; Entrepreneurs exploring opportunities in Wales.</a:t>
          </a:r>
          <a:endParaRPr lang="en-US" sz="1300" kern="1200" dirty="0">
            <a:latin typeface="Times New Roman" panose="02020603050405020304" pitchFamily="18" charset="0"/>
            <a:cs typeface="Times New Roman" panose="02020603050405020304" pitchFamily="18" charset="0"/>
          </a:endParaRPr>
        </a:p>
      </dsp:txBody>
      <dsp:txXfrm>
        <a:off x="64978" y="766676"/>
        <a:ext cx="3936271" cy="575667"/>
      </dsp:txXfrm>
    </dsp:sp>
    <dsp:sp modelId="{58031752-08FA-4BD9-8B59-13145260A8CF}">
      <dsp:nvSpPr>
        <dsp:cNvPr id="0" name=""/>
        <dsp:cNvSpPr/>
      </dsp:nvSpPr>
      <dsp:spPr>
        <a:xfrm>
          <a:off x="64978" y="1495582"/>
          <a:ext cx="3885756" cy="35325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Suppliers &amp; Vendors across the MICE and travel sector.</a:t>
          </a:r>
          <a:endParaRPr lang="en-US" sz="1300" kern="1200" dirty="0">
            <a:latin typeface="Times New Roman" panose="02020603050405020304" pitchFamily="18" charset="0"/>
            <a:cs typeface="Times New Roman" panose="02020603050405020304" pitchFamily="18" charset="0"/>
          </a:endParaRPr>
        </a:p>
      </dsp:txBody>
      <dsp:txXfrm>
        <a:off x="64978" y="1495582"/>
        <a:ext cx="3885756" cy="353250"/>
      </dsp:txXfrm>
    </dsp:sp>
    <dsp:sp modelId="{5FACE674-0AD4-4D8D-BF6B-EAB37B67F429}">
      <dsp:nvSpPr>
        <dsp:cNvPr id="0" name=""/>
        <dsp:cNvSpPr/>
      </dsp:nvSpPr>
      <dsp:spPr>
        <a:xfrm>
          <a:off x="64978"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1EDA45-F86C-431F-8CD1-8D85ECDE936A}">
      <dsp:nvSpPr>
        <dsp:cNvPr id="0" name=""/>
        <dsp:cNvSpPr/>
      </dsp:nvSpPr>
      <dsp:spPr>
        <a:xfrm>
          <a:off x="611143"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614A94E-1967-4705-ADF1-326BC9D60623}">
      <dsp:nvSpPr>
        <dsp:cNvPr id="0" name=""/>
        <dsp:cNvSpPr/>
      </dsp:nvSpPr>
      <dsp:spPr>
        <a:xfrm>
          <a:off x="1157739"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48FF490-47EB-452D-9B67-AC56EBF98134}">
      <dsp:nvSpPr>
        <dsp:cNvPr id="0" name=""/>
        <dsp:cNvSpPr/>
      </dsp:nvSpPr>
      <dsp:spPr>
        <a:xfrm>
          <a:off x="1703904"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3BD4B77-AA98-4E95-BDB9-B8CA87269E45}">
      <dsp:nvSpPr>
        <dsp:cNvPr id="0" name=""/>
        <dsp:cNvSpPr/>
      </dsp:nvSpPr>
      <dsp:spPr>
        <a:xfrm>
          <a:off x="2250500"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18A04CC-EE13-4F29-A151-319FAD0B2E7C}">
      <dsp:nvSpPr>
        <dsp:cNvPr id="0" name=""/>
        <dsp:cNvSpPr/>
      </dsp:nvSpPr>
      <dsp:spPr>
        <a:xfrm>
          <a:off x="2796665"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97AED93-CE94-4CBF-B269-882748E22A2E}">
      <dsp:nvSpPr>
        <dsp:cNvPr id="0" name=""/>
        <dsp:cNvSpPr/>
      </dsp:nvSpPr>
      <dsp:spPr>
        <a:xfrm>
          <a:off x="3343261" y="1848833"/>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27E23E7-81F8-450A-A2A6-46A01922191D}">
      <dsp:nvSpPr>
        <dsp:cNvPr id="0" name=""/>
        <dsp:cNvSpPr/>
      </dsp:nvSpPr>
      <dsp:spPr>
        <a:xfrm>
          <a:off x="64978" y="1920791"/>
          <a:ext cx="3936271" cy="575667"/>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Tourism Boards and destination marketers.</a:t>
          </a:r>
          <a:endParaRPr lang="en-US" sz="1300" kern="1200" dirty="0">
            <a:latin typeface="Times New Roman" panose="02020603050405020304" pitchFamily="18" charset="0"/>
            <a:cs typeface="Times New Roman" panose="02020603050405020304" pitchFamily="18" charset="0"/>
          </a:endParaRPr>
        </a:p>
      </dsp:txBody>
      <dsp:txXfrm>
        <a:off x="64978" y="1920791"/>
        <a:ext cx="3936271" cy="575667"/>
      </dsp:txXfrm>
    </dsp:sp>
    <dsp:sp modelId="{385C1A39-6D1A-4EE5-8C37-E04DAB149921}">
      <dsp:nvSpPr>
        <dsp:cNvPr id="0" name=""/>
        <dsp:cNvSpPr/>
      </dsp:nvSpPr>
      <dsp:spPr>
        <a:xfrm>
          <a:off x="64978" y="2649697"/>
          <a:ext cx="3885756" cy="35325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49530" tIns="49530" rIns="49530" bIns="49530" numCol="1" spcCol="1270" anchor="b"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Media &amp; Influencers promoting global visibility.</a:t>
          </a:r>
          <a:endParaRPr lang="en-US" sz="1300" kern="1200" dirty="0">
            <a:latin typeface="Times New Roman" panose="02020603050405020304" pitchFamily="18" charset="0"/>
            <a:cs typeface="Times New Roman" panose="02020603050405020304" pitchFamily="18" charset="0"/>
          </a:endParaRPr>
        </a:p>
      </dsp:txBody>
      <dsp:txXfrm>
        <a:off x="64978" y="2649697"/>
        <a:ext cx="3885756" cy="353250"/>
      </dsp:txXfrm>
    </dsp:sp>
    <dsp:sp modelId="{A6B3AE35-39AD-4E54-A5C4-E1C1F74CE6A4}">
      <dsp:nvSpPr>
        <dsp:cNvPr id="0" name=""/>
        <dsp:cNvSpPr/>
      </dsp:nvSpPr>
      <dsp:spPr>
        <a:xfrm>
          <a:off x="64978"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3E1D3776-0CEA-4098-9F54-B701AC3FC533}">
      <dsp:nvSpPr>
        <dsp:cNvPr id="0" name=""/>
        <dsp:cNvSpPr/>
      </dsp:nvSpPr>
      <dsp:spPr>
        <a:xfrm>
          <a:off x="611143"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77257C1-B0D1-4CCD-B4E2-C7E3F495AF29}">
      <dsp:nvSpPr>
        <dsp:cNvPr id="0" name=""/>
        <dsp:cNvSpPr/>
      </dsp:nvSpPr>
      <dsp:spPr>
        <a:xfrm>
          <a:off x="1157739"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F253817-AD87-42F2-99B1-DA88C52A8357}">
      <dsp:nvSpPr>
        <dsp:cNvPr id="0" name=""/>
        <dsp:cNvSpPr/>
      </dsp:nvSpPr>
      <dsp:spPr>
        <a:xfrm>
          <a:off x="1703904"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527263BC-D006-4924-9AAB-6B061AA617D8}">
      <dsp:nvSpPr>
        <dsp:cNvPr id="0" name=""/>
        <dsp:cNvSpPr/>
      </dsp:nvSpPr>
      <dsp:spPr>
        <a:xfrm>
          <a:off x="2250500"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1DA907C-BDD7-4963-8F27-698A7CEF2508}">
      <dsp:nvSpPr>
        <dsp:cNvPr id="0" name=""/>
        <dsp:cNvSpPr/>
      </dsp:nvSpPr>
      <dsp:spPr>
        <a:xfrm>
          <a:off x="2796665"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5A35077C-DF03-486A-B912-196428F65D3E}">
      <dsp:nvSpPr>
        <dsp:cNvPr id="0" name=""/>
        <dsp:cNvSpPr/>
      </dsp:nvSpPr>
      <dsp:spPr>
        <a:xfrm>
          <a:off x="3343261" y="3002948"/>
          <a:ext cx="909266" cy="719584"/>
        </a:xfrm>
        <a:prstGeom prst="chevron">
          <a:avLst>
            <a:gd name="adj" fmla="val 7061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38871FC-3FAE-4FC8-B218-F2336DED78C8}">
      <dsp:nvSpPr>
        <dsp:cNvPr id="0" name=""/>
        <dsp:cNvSpPr/>
      </dsp:nvSpPr>
      <dsp:spPr>
        <a:xfrm>
          <a:off x="64978" y="3074906"/>
          <a:ext cx="3936271" cy="575667"/>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Event Planners &amp; Consultants seeking unique locations.</a:t>
          </a:r>
          <a:endParaRPr lang="en-US" sz="1300" kern="1200" dirty="0">
            <a:latin typeface="Times New Roman" panose="02020603050405020304" pitchFamily="18" charset="0"/>
            <a:cs typeface="Times New Roman" panose="02020603050405020304" pitchFamily="18" charset="0"/>
          </a:endParaRPr>
        </a:p>
      </dsp:txBody>
      <dsp:txXfrm>
        <a:off x="64978" y="3074906"/>
        <a:ext cx="3936271" cy="5756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A070A-852A-421A-9E9D-CAFC3EDD6D9E}">
      <dsp:nvSpPr>
        <dsp:cNvPr id="0" name=""/>
        <dsp:cNvSpPr/>
      </dsp:nvSpPr>
      <dsp:spPr>
        <a:xfrm>
          <a:off x="1100603" y="0"/>
          <a:ext cx="3960264" cy="59534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Airlines &amp; Travel Companies</a:t>
          </a:r>
          <a:endParaRPr lang="en-US" sz="1400" kern="1200" dirty="0">
            <a:latin typeface="Times New Roman" panose="02020603050405020304" pitchFamily="18" charset="0"/>
            <a:cs typeface="Times New Roman" panose="02020603050405020304" pitchFamily="18" charset="0"/>
          </a:endParaRPr>
        </a:p>
      </dsp:txBody>
      <dsp:txXfrm>
        <a:off x="1100603" y="0"/>
        <a:ext cx="3960264" cy="595348"/>
      </dsp:txXfrm>
    </dsp:sp>
    <dsp:sp modelId="{60E83C10-A76D-49FA-B54E-47FFD2A641BE}">
      <dsp:nvSpPr>
        <dsp:cNvPr id="0" name=""/>
        <dsp:cNvSpPr/>
      </dsp:nvSpPr>
      <dsp:spPr>
        <a:xfrm>
          <a:off x="1059399" y="635288"/>
          <a:ext cx="3977200" cy="58414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Hotels &amp; Resort Chains</a:t>
          </a:r>
          <a:endParaRPr lang="en-US" sz="1400" kern="1200" dirty="0">
            <a:latin typeface="Times New Roman" panose="02020603050405020304" pitchFamily="18" charset="0"/>
            <a:cs typeface="Times New Roman" panose="02020603050405020304" pitchFamily="18" charset="0"/>
          </a:endParaRPr>
        </a:p>
      </dsp:txBody>
      <dsp:txXfrm>
        <a:off x="1059399" y="635288"/>
        <a:ext cx="3977200" cy="584147"/>
      </dsp:txXfrm>
    </dsp:sp>
    <dsp:sp modelId="{81CB9BB7-C4F6-4BF6-9130-B80D30DE16CF}">
      <dsp:nvSpPr>
        <dsp:cNvPr id="0" name=""/>
        <dsp:cNvSpPr/>
      </dsp:nvSpPr>
      <dsp:spPr>
        <a:xfrm>
          <a:off x="1059403" y="1258628"/>
          <a:ext cx="3977193" cy="63861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F&amp;B Brands.</a:t>
          </a:r>
          <a:endParaRPr lang="en-US" sz="1400" kern="1200" dirty="0">
            <a:latin typeface="Times New Roman" panose="02020603050405020304" pitchFamily="18" charset="0"/>
            <a:cs typeface="Times New Roman" panose="02020603050405020304" pitchFamily="18" charset="0"/>
          </a:endParaRPr>
        </a:p>
      </dsp:txBody>
      <dsp:txXfrm>
        <a:off x="1059403" y="1258628"/>
        <a:ext cx="3977193" cy="638616"/>
      </dsp:txXfrm>
    </dsp:sp>
    <dsp:sp modelId="{730B99E9-4974-46BE-B9BC-054CB82A2062}">
      <dsp:nvSpPr>
        <dsp:cNvPr id="0" name=""/>
        <dsp:cNvSpPr/>
      </dsp:nvSpPr>
      <dsp:spPr>
        <a:xfrm>
          <a:off x="1023890" y="1936435"/>
          <a:ext cx="4048219" cy="62082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Transport Services</a:t>
          </a:r>
        </a:p>
      </dsp:txBody>
      <dsp:txXfrm>
        <a:off x="1023890" y="1936435"/>
        <a:ext cx="4048219" cy="620823"/>
      </dsp:txXfrm>
    </dsp:sp>
    <dsp:sp modelId="{F93C4647-B503-404D-86CC-BA6100D411DF}">
      <dsp:nvSpPr>
        <dsp:cNvPr id="0" name=""/>
        <dsp:cNvSpPr/>
      </dsp:nvSpPr>
      <dsp:spPr>
        <a:xfrm>
          <a:off x="1023892" y="2596450"/>
          <a:ext cx="4048214" cy="73726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Media &amp; Publishing Houses </a:t>
          </a:r>
          <a:endParaRPr lang="en-GB" sz="1400" kern="1200" dirty="0">
            <a:latin typeface="Times New Roman" panose="02020603050405020304" pitchFamily="18" charset="0"/>
            <a:cs typeface="Times New Roman" panose="02020603050405020304" pitchFamily="18" charset="0"/>
          </a:endParaRPr>
        </a:p>
      </dsp:txBody>
      <dsp:txXfrm>
        <a:off x="1023892" y="2596450"/>
        <a:ext cx="4048214" cy="737260"/>
      </dsp:txXfrm>
    </dsp:sp>
    <dsp:sp modelId="{0EA64BB6-975B-4534-B650-8BA7ED2EDF30}">
      <dsp:nvSpPr>
        <dsp:cNvPr id="0" name=""/>
        <dsp:cNvSpPr/>
      </dsp:nvSpPr>
      <dsp:spPr>
        <a:xfrm>
          <a:off x="1032768" y="3372902"/>
          <a:ext cx="4030462" cy="69034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Tech Companies </a:t>
          </a:r>
          <a:endParaRPr lang="en-GB" sz="1400" kern="1200" dirty="0">
            <a:latin typeface="Times New Roman" panose="02020603050405020304" pitchFamily="18" charset="0"/>
            <a:cs typeface="Times New Roman" panose="02020603050405020304" pitchFamily="18" charset="0"/>
          </a:endParaRPr>
        </a:p>
      </dsp:txBody>
      <dsp:txXfrm>
        <a:off x="1032768" y="3372902"/>
        <a:ext cx="4030462" cy="6903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0DE43-C26E-44DA-AF91-07C076FA9885}">
      <dsp:nvSpPr>
        <dsp:cNvPr id="0" name=""/>
        <dsp:cNvSpPr/>
      </dsp:nvSpPr>
      <dsp:spPr>
        <a:xfrm rot="5400000">
          <a:off x="2133955" y="146019"/>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solidFill>
                <a:schemeClr val="tx1"/>
              </a:solidFill>
              <a:latin typeface="Times New Roman" panose="02020603050405020304" pitchFamily="18" charset="0"/>
              <a:cs typeface="Times New Roman" panose="02020603050405020304" pitchFamily="18" charset="0"/>
            </a:rPr>
            <a:t>High-profile keynote speakers &amp; panel discussions</a:t>
          </a:r>
          <a:endParaRPr lang="en-US" sz="1100" kern="1200" dirty="0">
            <a:solidFill>
              <a:schemeClr val="tx1"/>
            </a:solidFill>
            <a:latin typeface="Times New Roman" panose="02020603050405020304" pitchFamily="18" charset="0"/>
            <a:cs typeface="Times New Roman" panose="02020603050405020304" pitchFamily="18" charset="0"/>
          </a:endParaRPr>
        </a:p>
      </dsp:txBody>
      <dsp:txXfrm rot="-5400000">
        <a:off x="2415065" y="273323"/>
        <a:ext cx="839300" cy="964714"/>
      </dsp:txXfrm>
    </dsp:sp>
    <dsp:sp modelId="{7AB51C62-220A-4B81-9FEA-B4A95F3FE00C}">
      <dsp:nvSpPr>
        <dsp:cNvPr id="0" name=""/>
        <dsp:cNvSpPr/>
      </dsp:nvSpPr>
      <dsp:spPr>
        <a:xfrm>
          <a:off x="3481377" y="335224"/>
          <a:ext cx="1564096" cy="84091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solidFill>
                <a:schemeClr val="tx1"/>
              </a:solidFill>
              <a:latin typeface="Times New Roman" panose="02020603050405020304" pitchFamily="18" charset="0"/>
              <a:cs typeface="Times New Roman" panose="02020603050405020304" pitchFamily="18" charset="0"/>
            </a:rPr>
            <a:t>Exclusive access to Welsh venues, experiences &amp; networks</a:t>
          </a:r>
          <a:endParaRPr lang="en-US" sz="1100" kern="1200" dirty="0">
            <a:solidFill>
              <a:schemeClr val="tx1"/>
            </a:solidFill>
            <a:latin typeface="Times New Roman" panose="02020603050405020304" pitchFamily="18" charset="0"/>
            <a:cs typeface="Times New Roman" panose="02020603050405020304" pitchFamily="18" charset="0"/>
          </a:endParaRPr>
        </a:p>
      </dsp:txBody>
      <dsp:txXfrm>
        <a:off x="3481377" y="335224"/>
        <a:ext cx="1564096" cy="840912"/>
      </dsp:txXfrm>
    </dsp:sp>
    <dsp:sp modelId="{B9577A13-9096-4545-858A-642D9B1A74E1}">
      <dsp:nvSpPr>
        <dsp:cNvPr id="0" name=""/>
        <dsp:cNvSpPr/>
      </dsp:nvSpPr>
      <dsp:spPr>
        <a:xfrm rot="5400000">
          <a:off x="817086" y="146019"/>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just" defTabSz="1600200">
            <a:lnSpc>
              <a:spcPct val="90000"/>
            </a:lnSpc>
            <a:spcBef>
              <a:spcPct val="0"/>
            </a:spcBef>
            <a:spcAft>
              <a:spcPct val="35000"/>
            </a:spcAft>
            <a:buNone/>
          </a:pPr>
          <a:endParaRPr lang="en-US" sz="3600" kern="1200">
            <a:solidFill>
              <a:schemeClr val="tx1"/>
            </a:solidFill>
            <a:latin typeface="Times New Roman" panose="02020603050405020304" pitchFamily="18" charset="0"/>
            <a:cs typeface="Times New Roman" panose="02020603050405020304" pitchFamily="18" charset="0"/>
          </a:endParaRPr>
        </a:p>
      </dsp:txBody>
      <dsp:txXfrm rot="-5400000">
        <a:off x="1098196" y="273323"/>
        <a:ext cx="839300" cy="964714"/>
      </dsp:txXfrm>
    </dsp:sp>
    <dsp:sp modelId="{90055554-9EB8-4C77-A1B3-C47486B321B3}">
      <dsp:nvSpPr>
        <dsp:cNvPr id="0" name=""/>
        <dsp:cNvSpPr/>
      </dsp:nvSpPr>
      <dsp:spPr>
        <a:xfrm rot="5400000">
          <a:off x="1472998" y="1335630"/>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solidFill>
                <a:schemeClr val="tx1"/>
              </a:solidFill>
              <a:latin typeface="Times New Roman" panose="02020603050405020304" pitchFamily="18" charset="0"/>
              <a:cs typeface="Times New Roman" panose="02020603050405020304" pitchFamily="18" charset="0"/>
            </a:rPr>
            <a:t>Partnership opportunities with local businesses &amp; authorities</a:t>
          </a:r>
          <a:endParaRPr lang="en-US" sz="1100" kern="1200" dirty="0">
            <a:solidFill>
              <a:schemeClr val="tx1"/>
            </a:solidFill>
            <a:latin typeface="Times New Roman" panose="02020603050405020304" pitchFamily="18" charset="0"/>
            <a:cs typeface="Times New Roman" panose="02020603050405020304" pitchFamily="18" charset="0"/>
          </a:endParaRPr>
        </a:p>
      </dsp:txBody>
      <dsp:txXfrm rot="-5400000">
        <a:off x="1754108" y="1462934"/>
        <a:ext cx="839300" cy="964714"/>
      </dsp:txXfrm>
    </dsp:sp>
    <dsp:sp modelId="{5977755B-B274-411D-8C4C-48A0EA4857EB}">
      <dsp:nvSpPr>
        <dsp:cNvPr id="0" name=""/>
        <dsp:cNvSpPr/>
      </dsp:nvSpPr>
      <dsp:spPr>
        <a:xfrm>
          <a:off x="355100" y="1769805"/>
          <a:ext cx="1176281" cy="555397"/>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solidFill>
                <a:schemeClr val="tx1"/>
              </a:solidFill>
              <a:latin typeface="Times New Roman" panose="02020603050405020304" pitchFamily="18" charset="0"/>
              <a:cs typeface="Times New Roman" panose="02020603050405020304" pitchFamily="18" charset="0"/>
            </a:rPr>
            <a:t>Bespoke cultural immersion and VIP hospitality</a:t>
          </a:r>
          <a:endParaRPr lang="en-US" sz="1100" kern="1200" dirty="0">
            <a:solidFill>
              <a:schemeClr val="tx1"/>
            </a:solidFill>
            <a:latin typeface="Times New Roman" panose="02020603050405020304" pitchFamily="18" charset="0"/>
            <a:cs typeface="Times New Roman" panose="02020603050405020304" pitchFamily="18" charset="0"/>
          </a:endParaRPr>
        </a:p>
      </dsp:txBody>
      <dsp:txXfrm>
        <a:off x="355100" y="1769805"/>
        <a:ext cx="1176281" cy="555397"/>
      </dsp:txXfrm>
    </dsp:sp>
    <dsp:sp modelId="{D1A85439-E6D5-4FF9-8E15-CCFDC0787886}">
      <dsp:nvSpPr>
        <dsp:cNvPr id="0" name=""/>
        <dsp:cNvSpPr/>
      </dsp:nvSpPr>
      <dsp:spPr>
        <a:xfrm rot="5400000">
          <a:off x="2789866" y="1335630"/>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just" defTabSz="1600200">
            <a:lnSpc>
              <a:spcPct val="90000"/>
            </a:lnSpc>
            <a:spcBef>
              <a:spcPct val="0"/>
            </a:spcBef>
            <a:spcAft>
              <a:spcPct val="35000"/>
            </a:spcAft>
            <a:buNone/>
          </a:pPr>
          <a:endParaRPr lang="en-US" sz="3600" kern="1200">
            <a:solidFill>
              <a:schemeClr val="tx1"/>
            </a:solidFill>
            <a:latin typeface="Times New Roman" panose="02020603050405020304" pitchFamily="18" charset="0"/>
            <a:cs typeface="Times New Roman" panose="02020603050405020304" pitchFamily="18" charset="0"/>
          </a:endParaRPr>
        </a:p>
      </dsp:txBody>
      <dsp:txXfrm rot="-5400000">
        <a:off x="3070976" y="1462934"/>
        <a:ext cx="839300" cy="964714"/>
      </dsp:txXfrm>
    </dsp:sp>
    <dsp:sp modelId="{14E6CE48-4EF1-44E8-84E9-6A4F5B45D2F1}">
      <dsp:nvSpPr>
        <dsp:cNvPr id="0" name=""/>
        <dsp:cNvSpPr/>
      </dsp:nvSpPr>
      <dsp:spPr>
        <a:xfrm rot="5400000">
          <a:off x="2133955" y="2525240"/>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90000"/>
            </a:lnSpc>
            <a:spcBef>
              <a:spcPct val="0"/>
            </a:spcBef>
            <a:spcAft>
              <a:spcPct val="35000"/>
            </a:spcAft>
            <a:buNone/>
          </a:pPr>
          <a:r>
            <a:rPr lang="en-GB" sz="1100" kern="1200" dirty="0">
              <a:solidFill>
                <a:schemeClr val="tx1"/>
              </a:solidFill>
              <a:latin typeface="Times New Roman" panose="02020603050405020304" pitchFamily="18" charset="0"/>
              <a:cs typeface="Times New Roman" panose="02020603050405020304" pitchFamily="18" charset="0"/>
            </a:rPr>
            <a:t>Aligned with </a:t>
          </a:r>
          <a:r>
            <a:rPr lang="en-GB" sz="1100" i="1" kern="1200" dirty="0">
              <a:solidFill>
                <a:schemeClr val="tx1"/>
              </a:solidFill>
              <a:latin typeface="Times New Roman" panose="02020603050405020304" pitchFamily="18" charset="0"/>
              <a:cs typeface="Times New Roman" panose="02020603050405020304" pitchFamily="18" charset="0"/>
            </a:rPr>
            <a:t>Visit Wales’</a:t>
          </a:r>
          <a:r>
            <a:rPr lang="en-GB" sz="1100" kern="1200" dirty="0">
              <a:solidFill>
                <a:schemeClr val="tx1"/>
              </a:solidFill>
              <a:latin typeface="Times New Roman" panose="02020603050405020304" pitchFamily="18" charset="0"/>
              <a:cs typeface="Times New Roman" panose="02020603050405020304" pitchFamily="18" charset="0"/>
            </a:rPr>
            <a:t> national campaign and global exposure</a:t>
          </a:r>
          <a:endParaRPr lang="en-US" sz="1100" kern="1200" dirty="0">
            <a:solidFill>
              <a:schemeClr val="tx1"/>
            </a:solidFill>
            <a:latin typeface="Times New Roman" panose="02020603050405020304" pitchFamily="18" charset="0"/>
            <a:cs typeface="Times New Roman" panose="02020603050405020304" pitchFamily="18" charset="0"/>
          </a:endParaRPr>
        </a:p>
      </dsp:txBody>
      <dsp:txXfrm rot="-5400000">
        <a:off x="2415065" y="2652544"/>
        <a:ext cx="839300" cy="964714"/>
      </dsp:txXfrm>
    </dsp:sp>
    <dsp:sp modelId="{D917B6F0-519E-4DF3-92CC-D2A82DB2499C}">
      <dsp:nvSpPr>
        <dsp:cNvPr id="0" name=""/>
        <dsp:cNvSpPr/>
      </dsp:nvSpPr>
      <dsp:spPr>
        <a:xfrm>
          <a:off x="3481377" y="2714445"/>
          <a:ext cx="1564096" cy="84091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476A3B7-C958-4026-9D0A-83C89A47E9E1}">
      <dsp:nvSpPr>
        <dsp:cNvPr id="0" name=""/>
        <dsp:cNvSpPr/>
      </dsp:nvSpPr>
      <dsp:spPr>
        <a:xfrm rot="5400000">
          <a:off x="817086" y="2525240"/>
          <a:ext cx="1401520" cy="1219322"/>
        </a:xfrm>
        <a:prstGeom prst="hexagon">
          <a:avLst>
            <a:gd name="adj" fmla="val 25000"/>
            <a:gd name="vf" fmla="val 11547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just" defTabSz="1600200">
            <a:lnSpc>
              <a:spcPct val="90000"/>
            </a:lnSpc>
            <a:spcBef>
              <a:spcPct val="0"/>
            </a:spcBef>
            <a:spcAft>
              <a:spcPct val="35000"/>
            </a:spcAft>
            <a:buNone/>
          </a:pPr>
          <a:endParaRPr lang="en-US" sz="3600" kern="1200">
            <a:solidFill>
              <a:schemeClr val="tx1"/>
            </a:solidFill>
            <a:latin typeface="Times New Roman" panose="02020603050405020304" pitchFamily="18" charset="0"/>
            <a:cs typeface="Times New Roman" panose="02020603050405020304" pitchFamily="18" charset="0"/>
          </a:endParaRPr>
        </a:p>
      </dsp:txBody>
      <dsp:txXfrm rot="-5400000">
        <a:off x="1098196" y="2652544"/>
        <a:ext cx="839300" cy="9647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792BF-DC1A-49D4-A2DC-23537B468B20}">
      <dsp:nvSpPr>
        <dsp:cNvPr id="0" name=""/>
        <dsp:cNvSpPr/>
      </dsp:nvSpPr>
      <dsp:spPr>
        <a:xfrm>
          <a:off x="1431510" y="251641"/>
          <a:ext cx="1158561" cy="7530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b="0" i="0" u="none" strike="noStrike" kern="1200" cap="none">
              <a:solidFill>
                <a:schemeClr val="tx1"/>
              </a:solidFill>
              <a:effectLst/>
              <a:latin typeface="Times New Roman" panose="02020603050405020304" pitchFamily="18" charset="0"/>
              <a:ea typeface="Arial"/>
              <a:cs typeface="Times New Roman" panose="02020603050405020304" pitchFamily="18" charset="0"/>
              <a:sym typeface="Arial"/>
            </a:rPr>
            <a:t>Stronger industry connections</a:t>
          </a:r>
          <a:endParaRPr lang="en-US" sz="1000" kern="1200" dirty="0">
            <a:solidFill>
              <a:schemeClr val="tx1"/>
            </a:solidFill>
            <a:latin typeface="Times New Roman" panose="02020603050405020304" pitchFamily="18" charset="0"/>
            <a:cs typeface="Times New Roman" panose="02020603050405020304" pitchFamily="18" charset="0"/>
          </a:endParaRPr>
        </a:p>
      </dsp:txBody>
      <dsp:txXfrm>
        <a:off x="1468272" y="288403"/>
        <a:ext cx="1085037" cy="679540"/>
      </dsp:txXfrm>
    </dsp:sp>
    <dsp:sp modelId="{3C22B5E4-047C-40E1-8FDA-773573EE2581}">
      <dsp:nvSpPr>
        <dsp:cNvPr id="0" name=""/>
        <dsp:cNvSpPr/>
      </dsp:nvSpPr>
      <dsp:spPr>
        <a:xfrm>
          <a:off x="505968" y="628174"/>
          <a:ext cx="3009645" cy="3009645"/>
        </a:xfrm>
        <a:custGeom>
          <a:avLst/>
          <a:gdLst/>
          <a:ahLst/>
          <a:cxnLst/>
          <a:rect l="0" t="0" r="0" b="0"/>
          <a:pathLst>
            <a:path>
              <a:moveTo>
                <a:pt x="2239379" y="191461"/>
              </a:moveTo>
              <a:arcTo wR="1504822" hR="1504822" stAng="17953086" swAng="121209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34C36DC-C039-4633-8282-916C911A80DF}">
      <dsp:nvSpPr>
        <dsp:cNvPr id="0" name=""/>
        <dsp:cNvSpPr/>
      </dsp:nvSpPr>
      <dsp:spPr>
        <a:xfrm>
          <a:off x="2862682" y="1291448"/>
          <a:ext cx="1158561" cy="7530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b="0" i="0" u="none" strike="noStrike" kern="1200" cap="none">
              <a:solidFill>
                <a:schemeClr val="tx1"/>
              </a:solidFill>
              <a:effectLst/>
              <a:latin typeface="Times New Roman" panose="02020603050405020304" pitchFamily="18" charset="0"/>
              <a:ea typeface="Arial"/>
              <a:cs typeface="Times New Roman" panose="02020603050405020304" pitchFamily="18" charset="0"/>
              <a:sym typeface="Arial"/>
            </a:rPr>
            <a:t>Actionable insights and market intelligence</a:t>
          </a:r>
          <a:endParaRPr lang="en-US" sz="1000" kern="1200" dirty="0">
            <a:solidFill>
              <a:schemeClr val="tx1"/>
            </a:solidFill>
            <a:latin typeface="Times New Roman" panose="02020603050405020304" pitchFamily="18" charset="0"/>
            <a:cs typeface="Times New Roman" panose="02020603050405020304" pitchFamily="18" charset="0"/>
          </a:endParaRPr>
        </a:p>
      </dsp:txBody>
      <dsp:txXfrm>
        <a:off x="2899444" y="1328210"/>
        <a:ext cx="1085037" cy="679540"/>
      </dsp:txXfrm>
    </dsp:sp>
    <dsp:sp modelId="{DB66E551-2A29-4D39-AC69-2E006C6AFA88}">
      <dsp:nvSpPr>
        <dsp:cNvPr id="0" name=""/>
        <dsp:cNvSpPr/>
      </dsp:nvSpPr>
      <dsp:spPr>
        <a:xfrm>
          <a:off x="505968" y="628174"/>
          <a:ext cx="3009645" cy="3009645"/>
        </a:xfrm>
        <a:custGeom>
          <a:avLst/>
          <a:gdLst/>
          <a:ahLst/>
          <a:cxnLst/>
          <a:rect l="0" t="0" r="0" b="0"/>
          <a:pathLst>
            <a:path>
              <a:moveTo>
                <a:pt x="3006041" y="1608911"/>
              </a:moveTo>
              <a:arcTo wR="1504822" hR="1504822" stAng="21837980" swAng="136015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447BB36-31B5-499C-A75E-D8237662C6CF}">
      <dsp:nvSpPr>
        <dsp:cNvPr id="0" name=""/>
        <dsp:cNvSpPr/>
      </dsp:nvSpPr>
      <dsp:spPr>
        <a:xfrm>
          <a:off x="2316023" y="2973891"/>
          <a:ext cx="1158561" cy="7530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b="0" i="0" u="none" strike="noStrike" kern="1200" cap="none">
              <a:solidFill>
                <a:schemeClr val="tx1"/>
              </a:solidFill>
              <a:effectLst/>
              <a:latin typeface="Times New Roman" panose="02020603050405020304" pitchFamily="18" charset="0"/>
              <a:ea typeface="Arial"/>
              <a:cs typeface="Times New Roman" panose="02020603050405020304" pitchFamily="18" charset="0"/>
              <a:sym typeface="Arial"/>
            </a:rPr>
            <a:t>Fresh business leads and destination partnership opportunities</a:t>
          </a:r>
          <a:endParaRPr lang="en-US" sz="1000" kern="1200" dirty="0">
            <a:solidFill>
              <a:schemeClr val="tx1"/>
            </a:solidFill>
            <a:latin typeface="Times New Roman" panose="02020603050405020304" pitchFamily="18" charset="0"/>
            <a:cs typeface="Times New Roman" panose="02020603050405020304" pitchFamily="18" charset="0"/>
          </a:endParaRPr>
        </a:p>
      </dsp:txBody>
      <dsp:txXfrm>
        <a:off x="2352785" y="3010653"/>
        <a:ext cx="1085037" cy="679540"/>
      </dsp:txXfrm>
    </dsp:sp>
    <dsp:sp modelId="{AAD867A0-A0D4-4D32-81A5-57CE0E159325}">
      <dsp:nvSpPr>
        <dsp:cNvPr id="0" name=""/>
        <dsp:cNvSpPr/>
      </dsp:nvSpPr>
      <dsp:spPr>
        <a:xfrm>
          <a:off x="505968" y="628174"/>
          <a:ext cx="3009645" cy="3009645"/>
        </a:xfrm>
        <a:custGeom>
          <a:avLst/>
          <a:gdLst/>
          <a:ahLst/>
          <a:cxnLst/>
          <a:rect l="0" t="0" r="0" b="0"/>
          <a:pathLst>
            <a:path>
              <a:moveTo>
                <a:pt x="1689626" y="2998254"/>
              </a:moveTo>
              <a:arcTo wR="1504822" hR="1504822" stAng="4976749" swAng="846502"/>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8F7F5ED-71E5-4AB7-B9F7-2A10A5B26E02}">
      <dsp:nvSpPr>
        <dsp:cNvPr id="0" name=""/>
        <dsp:cNvSpPr/>
      </dsp:nvSpPr>
      <dsp:spPr>
        <a:xfrm>
          <a:off x="546998" y="2973891"/>
          <a:ext cx="1158561" cy="7530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b="0" i="0" u="none" strike="noStrike" kern="1200" cap="none">
              <a:solidFill>
                <a:schemeClr val="tx1"/>
              </a:solidFill>
              <a:effectLst/>
              <a:latin typeface="Times New Roman" panose="02020603050405020304" pitchFamily="18" charset="0"/>
              <a:ea typeface="Arial"/>
              <a:cs typeface="Times New Roman" panose="02020603050405020304" pitchFamily="18" charset="0"/>
              <a:sym typeface="Arial"/>
            </a:rPr>
            <a:t>Lasting memories of Welsh “Croeso” and “Hwŷl”</a:t>
          </a:r>
          <a:endParaRPr lang="en-US" sz="1000" kern="1200" dirty="0">
            <a:solidFill>
              <a:schemeClr val="tx1"/>
            </a:solidFill>
            <a:latin typeface="Times New Roman" panose="02020603050405020304" pitchFamily="18" charset="0"/>
            <a:cs typeface="Times New Roman" panose="02020603050405020304" pitchFamily="18" charset="0"/>
          </a:endParaRPr>
        </a:p>
      </dsp:txBody>
      <dsp:txXfrm>
        <a:off x="583760" y="3010653"/>
        <a:ext cx="1085037" cy="679540"/>
      </dsp:txXfrm>
    </dsp:sp>
    <dsp:sp modelId="{A79FBAE6-C0FB-46C9-BAAD-F596C86FBB03}">
      <dsp:nvSpPr>
        <dsp:cNvPr id="0" name=""/>
        <dsp:cNvSpPr/>
      </dsp:nvSpPr>
      <dsp:spPr>
        <a:xfrm>
          <a:off x="505968" y="628174"/>
          <a:ext cx="3009645" cy="3009645"/>
        </a:xfrm>
        <a:custGeom>
          <a:avLst/>
          <a:gdLst/>
          <a:ahLst/>
          <a:cxnLst/>
          <a:rect l="0" t="0" r="0" b="0"/>
          <a:pathLst>
            <a:path>
              <a:moveTo>
                <a:pt x="159697" y="2179456"/>
              </a:moveTo>
              <a:arcTo wR="1504822" hR="1504822" stAng="9201865" swAng="136015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CAE527A-444A-48C2-8542-178FDF8972FD}">
      <dsp:nvSpPr>
        <dsp:cNvPr id="0" name=""/>
        <dsp:cNvSpPr/>
      </dsp:nvSpPr>
      <dsp:spPr>
        <a:xfrm>
          <a:off x="339" y="1291448"/>
          <a:ext cx="1158561" cy="75306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90000"/>
            </a:lnSpc>
            <a:spcBef>
              <a:spcPct val="0"/>
            </a:spcBef>
            <a:spcAft>
              <a:spcPct val="35000"/>
            </a:spcAft>
            <a:buNone/>
          </a:pPr>
          <a:r>
            <a:rPr lang="en-GB" sz="1000" b="0" i="0" u="none" strike="noStrike" kern="1200" cap="none">
              <a:solidFill>
                <a:schemeClr val="tx1"/>
              </a:solidFill>
              <a:effectLst/>
              <a:latin typeface="Times New Roman" panose="02020603050405020304" pitchFamily="18" charset="0"/>
              <a:ea typeface="Arial"/>
              <a:cs typeface="Times New Roman" panose="02020603050405020304" pitchFamily="18" charset="0"/>
              <a:sym typeface="Arial"/>
            </a:rPr>
            <a:t>Renewed perception of Wales as a premium, authentic MICE destination</a:t>
          </a:r>
          <a:endParaRPr lang="en-US" sz="1000" kern="1200" dirty="0">
            <a:solidFill>
              <a:schemeClr val="tx1"/>
            </a:solidFill>
            <a:latin typeface="Times New Roman" panose="02020603050405020304" pitchFamily="18" charset="0"/>
            <a:cs typeface="Times New Roman" panose="02020603050405020304" pitchFamily="18" charset="0"/>
          </a:endParaRPr>
        </a:p>
      </dsp:txBody>
      <dsp:txXfrm>
        <a:off x="37101" y="1328210"/>
        <a:ext cx="1085037" cy="679540"/>
      </dsp:txXfrm>
    </dsp:sp>
    <dsp:sp modelId="{12657E1F-8D81-48A9-8E4B-F6B23264B39E}">
      <dsp:nvSpPr>
        <dsp:cNvPr id="0" name=""/>
        <dsp:cNvSpPr/>
      </dsp:nvSpPr>
      <dsp:spPr>
        <a:xfrm>
          <a:off x="505968" y="628174"/>
          <a:ext cx="3009645" cy="3009645"/>
        </a:xfrm>
        <a:custGeom>
          <a:avLst/>
          <a:gdLst/>
          <a:ahLst/>
          <a:cxnLst/>
          <a:rect l="0" t="0" r="0" b="0"/>
          <a:pathLst>
            <a:path>
              <a:moveTo>
                <a:pt x="361918" y="525914"/>
              </a:moveTo>
              <a:arcTo wR="1504822" hR="1504822" stAng="13234821" swAng="121209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A0C58-9226-4874-88DA-E38FD0E5550E}">
      <dsp:nvSpPr>
        <dsp:cNvPr id="0" name=""/>
        <dsp:cNvSpPr/>
      </dsp:nvSpPr>
      <dsp:spPr>
        <a:xfrm>
          <a:off x="626" y="387411"/>
          <a:ext cx="2442876" cy="1465726"/>
        </a:xfrm>
        <a:prstGeom prst="rect">
          <a:avLst/>
        </a:prstGeom>
        <a:solidFill>
          <a:schemeClr val="accent4">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The global MICE market is expected to grow significantly, with a projected CAGR of 8.2% from 2023 to 2028 (Wee et al., 2022). </a:t>
          </a:r>
          <a:endParaRPr lang="en-US" sz="1200" kern="1200" dirty="0">
            <a:latin typeface="Times New Roman" panose="02020603050405020304" pitchFamily="18" charset="0"/>
            <a:cs typeface="Times New Roman" panose="02020603050405020304" pitchFamily="18" charset="0"/>
          </a:endParaRPr>
        </a:p>
      </dsp:txBody>
      <dsp:txXfrm>
        <a:off x="626" y="387411"/>
        <a:ext cx="2442876" cy="1465726"/>
      </dsp:txXfrm>
    </dsp:sp>
    <dsp:sp modelId="{70D48B6E-6D17-4525-9E98-314C2AF4581A}">
      <dsp:nvSpPr>
        <dsp:cNvPr id="0" name=""/>
        <dsp:cNvSpPr/>
      </dsp:nvSpPr>
      <dsp:spPr>
        <a:xfrm>
          <a:off x="2687790" y="387411"/>
          <a:ext cx="2442876" cy="1465726"/>
        </a:xfrm>
        <a:prstGeom prst="rect">
          <a:avLst/>
        </a:prstGeom>
        <a:solidFill>
          <a:schemeClr val="accent4">
            <a:shade val="50000"/>
            <a:hueOff val="-31974"/>
            <a:satOff val="3041"/>
            <a:lumOff val="179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Wales has a unique opportunity to capitalize on this shift (</a:t>
          </a:r>
          <a:r>
            <a:rPr lang="en-US" sz="1200" b="0" i="0" u="none" strike="noStrike" kern="1200" cap="none" dirty="0" err="1">
              <a:solidFill>
                <a:srgbClr val="000000"/>
              </a:solidFill>
              <a:effectLst/>
              <a:latin typeface="Times New Roman" panose="02020603050405020304" pitchFamily="18" charset="0"/>
              <a:ea typeface="Arial"/>
              <a:cs typeface="Times New Roman" panose="02020603050405020304" pitchFamily="18" charset="0"/>
              <a:sym typeface="Arial"/>
            </a:rPr>
            <a:t>Driffield</a:t>
          </a: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 et al., 2024). </a:t>
          </a:r>
          <a:endParaRPr lang="en-US" sz="1200" kern="1200" dirty="0">
            <a:latin typeface="Times New Roman" panose="02020603050405020304" pitchFamily="18" charset="0"/>
            <a:cs typeface="Times New Roman" panose="02020603050405020304" pitchFamily="18" charset="0"/>
          </a:endParaRPr>
        </a:p>
      </dsp:txBody>
      <dsp:txXfrm>
        <a:off x="2687790" y="387411"/>
        <a:ext cx="2442876" cy="1465726"/>
      </dsp:txXfrm>
    </dsp:sp>
    <dsp:sp modelId="{92594CC1-800A-4169-8D78-41B6CC7E4282}">
      <dsp:nvSpPr>
        <dsp:cNvPr id="0" name=""/>
        <dsp:cNvSpPr/>
      </dsp:nvSpPr>
      <dsp:spPr>
        <a:xfrm>
          <a:off x="626" y="2097424"/>
          <a:ext cx="2442876" cy="1465726"/>
        </a:xfrm>
        <a:prstGeom prst="rect">
          <a:avLst/>
        </a:prstGeom>
        <a:solidFill>
          <a:schemeClr val="accent4">
            <a:shade val="50000"/>
            <a:hueOff val="-63949"/>
            <a:satOff val="6082"/>
            <a:lumOff val="3589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There is a gap in exposure compared to well-established destinations like Scotland and Ireland, which are better known for hosting international events. </a:t>
          </a:r>
          <a:endParaRPr lang="en-US" sz="1200" kern="1200" dirty="0">
            <a:latin typeface="Times New Roman" panose="02020603050405020304" pitchFamily="18" charset="0"/>
            <a:cs typeface="Times New Roman" panose="02020603050405020304" pitchFamily="18" charset="0"/>
          </a:endParaRPr>
        </a:p>
      </dsp:txBody>
      <dsp:txXfrm>
        <a:off x="626" y="2097424"/>
        <a:ext cx="2442876" cy="1465726"/>
      </dsp:txXfrm>
    </dsp:sp>
    <dsp:sp modelId="{56460C77-9821-40D1-9353-3E1E1402F373}">
      <dsp:nvSpPr>
        <dsp:cNvPr id="0" name=""/>
        <dsp:cNvSpPr/>
      </dsp:nvSpPr>
      <dsp:spPr>
        <a:xfrm>
          <a:off x="2687790" y="2097424"/>
          <a:ext cx="2442876" cy="1465726"/>
        </a:xfrm>
        <a:prstGeom prst="rect">
          <a:avLst/>
        </a:prstGeom>
        <a:solidFill>
          <a:schemeClr val="accent4">
            <a:shade val="50000"/>
            <a:hueOff val="-31974"/>
            <a:satOff val="3041"/>
            <a:lumOff val="179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u="none" strike="noStrike" kern="1200" cap="none" dirty="0">
              <a:solidFill>
                <a:srgbClr val="000000"/>
              </a:solidFill>
              <a:effectLst/>
              <a:latin typeface="Times New Roman" panose="02020603050405020304" pitchFamily="18" charset="0"/>
              <a:ea typeface="Arial"/>
              <a:cs typeface="Times New Roman" panose="02020603050405020304" pitchFamily="18" charset="0"/>
              <a:sym typeface="Arial"/>
            </a:rPr>
            <a:t>This event will help bridge this gap, positioning Wales as a fresh and vibrant MICE destination.</a:t>
          </a:r>
          <a:endParaRPr lang="en-US" sz="1200" kern="1200" dirty="0">
            <a:latin typeface="Times New Roman" panose="02020603050405020304" pitchFamily="18" charset="0"/>
            <a:cs typeface="Times New Roman" panose="02020603050405020304" pitchFamily="18" charset="0"/>
          </a:endParaRPr>
        </a:p>
      </dsp:txBody>
      <dsp:txXfrm>
        <a:off x="2687790" y="2097424"/>
        <a:ext cx="2442876" cy="14657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4DCE6-BC00-42A0-B012-9544A31605DC}">
      <dsp:nvSpPr>
        <dsp:cNvPr id="0" name=""/>
        <dsp:cNvSpPr/>
      </dsp:nvSpPr>
      <dsp:spPr>
        <a:xfrm>
          <a:off x="1016000" y="0"/>
          <a:ext cx="4064000" cy="4064000"/>
        </a:xfrm>
        <a:prstGeom prst="quadArrow">
          <a:avLst>
            <a:gd name="adj1" fmla="val 2000"/>
            <a:gd name="adj2" fmla="val 4000"/>
            <a:gd name="adj3" fmla="val 5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6ABC8-31C3-40BE-A42A-397E84BF2F84}">
      <dsp:nvSpPr>
        <dsp:cNvPr id="0" name=""/>
        <dsp:cNvSpPr/>
      </dsp:nvSpPr>
      <dsp:spPr>
        <a:xfrm>
          <a:off x="1280160" y="264160"/>
          <a:ext cx="1625600" cy="16256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Strength</a:t>
          </a:r>
          <a:endPar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It will have a unique cultural positioning and bilingualism, as the USPS.</a:t>
          </a: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State-of-the-art venue (ICC Wales) with excellent connectivity.</a:t>
          </a:r>
        </a:p>
        <a:p>
          <a:pPr marL="0" lvl="0" indent="0" algn="ctr" defTabSz="444500">
            <a:lnSpc>
              <a:spcPct val="90000"/>
            </a:lnSpc>
            <a:spcBef>
              <a:spcPct val="0"/>
            </a:spcBef>
            <a:spcAft>
              <a:spcPct val="35000"/>
            </a:spcAft>
            <a:buNone/>
          </a:pPr>
          <a:endParaRPr lang="en-US" sz="1000" kern="1200" dirty="0">
            <a:solidFill>
              <a:schemeClr val="accent5"/>
            </a:solidFill>
            <a:latin typeface="Times New Roman" panose="02020603050405020304" pitchFamily="18" charset="0"/>
            <a:cs typeface="Times New Roman" panose="02020603050405020304" pitchFamily="18" charset="0"/>
          </a:endParaRPr>
        </a:p>
      </dsp:txBody>
      <dsp:txXfrm>
        <a:off x="1359515" y="343515"/>
        <a:ext cx="1466890" cy="1466890"/>
      </dsp:txXfrm>
    </dsp:sp>
    <dsp:sp modelId="{80C93D64-3D6F-4662-9DC1-8924E142E569}">
      <dsp:nvSpPr>
        <dsp:cNvPr id="0" name=""/>
        <dsp:cNvSpPr/>
      </dsp:nvSpPr>
      <dsp:spPr>
        <a:xfrm>
          <a:off x="3190240" y="264160"/>
          <a:ext cx="1625600" cy="16256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Weaknesses</a:t>
          </a:r>
          <a:endPar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Wales is less internationally recognised than competitors like Scotland.</a:t>
          </a: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Heavy reliance on sponsorship and grants for funding (Rogers, and Wynn-Moylan, 2022).</a:t>
          </a:r>
          <a:endParaRPr lang="en-US" sz="1000" kern="1200" dirty="0">
            <a:solidFill>
              <a:schemeClr val="accent5"/>
            </a:solidFill>
            <a:latin typeface="Times New Roman" panose="02020603050405020304" pitchFamily="18" charset="0"/>
            <a:cs typeface="Times New Roman" panose="02020603050405020304" pitchFamily="18" charset="0"/>
          </a:endParaRPr>
        </a:p>
      </dsp:txBody>
      <dsp:txXfrm>
        <a:off x="3269595" y="343515"/>
        <a:ext cx="1466890" cy="1466890"/>
      </dsp:txXfrm>
    </dsp:sp>
    <dsp:sp modelId="{1BBD19D9-4FF4-48A6-AB15-F5E28A1456E3}">
      <dsp:nvSpPr>
        <dsp:cNvPr id="0" name=""/>
        <dsp:cNvSpPr/>
      </dsp:nvSpPr>
      <dsp:spPr>
        <a:xfrm>
          <a:off x="1280160" y="2174240"/>
          <a:ext cx="1625600" cy="16256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Opportunities</a:t>
          </a:r>
          <a:endPar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The tourism event help in growing demand for experiential travel and emerging destinations (Ferreira and Sousa, 2019).</a:t>
          </a: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Global exposure through influencers and media partnerships (Getz and Page, 2019). </a:t>
          </a:r>
          <a:endParaRPr lang="en-US" sz="1000" kern="1200" dirty="0">
            <a:solidFill>
              <a:schemeClr val="accent5"/>
            </a:solidFill>
            <a:latin typeface="Times New Roman" panose="02020603050405020304" pitchFamily="18" charset="0"/>
            <a:cs typeface="Times New Roman" panose="02020603050405020304" pitchFamily="18" charset="0"/>
          </a:endParaRPr>
        </a:p>
      </dsp:txBody>
      <dsp:txXfrm>
        <a:off x="1359515" y="2253595"/>
        <a:ext cx="1466890" cy="1466890"/>
      </dsp:txXfrm>
    </dsp:sp>
    <dsp:sp modelId="{38031F7F-F8E0-418F-BF28-D2CB5A5F453F}">
      <dsp:nvSpPr>
        <dsp:cNvPr id="0" name=""/>
        <dsp:cNvSpPr/>
      </dsp:nvSpPr>
      <dsp:spPr>
        <a:xfrm>
          <a:off x="3190240" y="2174240"/>
          <a:ext cx="1625600" cy="16256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Threats</a:t>
          </a:r>
          <a:endPar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endParaRP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The competition from well-established MICE destinations.</a:t>
          </a:r>
        </a:p>
        <a:p>
          <a:pPr marL="0" lvl="0" indent="0" algn="ctr" defTabSz="444500">
            <a:lnSpc>
              <a:spcPct val="90000"/>
            </a:lnSpc>
            <a:spcBef>
              <a:spcPct val="0"/>
            </a:spcBef>
            <a:spcAft>
              <a:spcPct val="35000"/>
            </a:spcAft>
            <a:buNone/>
          </a:pPr>
          <a:r>
            <a:rPr lang="en-GB" sz="1000" b="0" i="0" u="none" strike="noStrike" kern="1200" cap="none" dirty="0">
              <a:solidFill>
                <a:schemeClr val="accent5"/>
              </a:solidFill>
              <a:effectLst/>
              <a:latin typeface="Times New Roman" panose="02020603050405020304" pitchFamily="18" charset="0"/>
              <a:ea typeface="Arial"/>
              <a:cs typeface="Times New Roman" panose="02020603050405020304" pitchFamily="18" charset="0"/>
              <a:sym typeface="Arial"/>
            </a:rPr>
            <a:t>Unpredictable post-Brexit regulations and funding implications (Meredith, 2022).</a:t>
          </a:r>
        </a:p>
      </dsp:txBody>
      <dsp:txXfrm>
        <a:off x="3269595" y="2253595"/>
        <a:ext cx="1466890" cy="1466890"/>
      </dsp:txXfrm>
    </dsp:sp>
  </dsp:spTree>
</dsp:drawing>
</file>

<file path=ppt/diagrams/layout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1362044e97f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1362044e97f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1362044e97f_0_5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1362044e97f_0_5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Year of Croeso 2025 by Visit Wales celebrates Welsh hospitality, heritage, and a deep sense of place. Croeso means “welcome”, which defines the nation's warmth and “hwyl”, which means joyful spirit. The event aims to attract international people by providing a valuable cultural experience. The event targets the industry professionals, suppliers, investors, influencers, consultants, and media and tourism boards. The event will cover a diverse audience and provide an immersive engagement in Welsh identity and hospitality.</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lnSpc>
                <a:spcPct val="150000"/>
              </a:lnSpc>
              <a:spcBef>
                <a:spcPts val="1200"/>
              </a:spcBef>
              <a:spcAft>
                <a:spcPts val="12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event is a three-day international conference. The event is hosted at ICC Wales in where the off-site visits to cultural and natural landmarks. It will attract global tourism and hospitality industry customers. The guest will celebrate Wales during the Year of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2025. The event aims to position Wales as a leading MICE destination, which highlights the unique culture, landscapes, and warmth.</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Bef>
                <a:spcPts val="1200"/>
              </a:spcBef>
              <a:spcAft>
                <a:spcPts val="1200"/>
              </a:spcAft>
              <a:buNone/>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Key Objectives</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increase international brand visibility for Wales</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facilitate high-value networking opportunities</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promote destination marketing through immersive experiences</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200"/>
              </a:spcAft>
              <a:buFont typeface="Symbol" panose="05050102010706020507" pitchFamily="18" charset="2"/>
              <a:buChar char=""/>
              <a:tabLst>
                <a:tab pos="457200"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attract future investment in Welsh tourism and event infrastructure</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GB" dirty="0"/>
          </a:p>
        </p:txBody>
      </p:sp>
    </p:spTree>
    <p:extLst>
      <p:ext uri="{BB962C8B-B14F-4D97-AF65-F5344CB8AC3E}">
        <p14:creationId xmlns:p14="http://schemas.microsoft.com/office/powerpoint/2010/main" val="1278173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Wales is well placed in the rapidly increasing worldwide for experiential travel. In the post-pandemic era, travel provides purposeful cultural events that are more and more attractive to travellers and event organisers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(Yen et al.,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Wales is famous due to its awe-inspiring blend of rich heritage, beautiful scenery, and warm, genuine hospitality. The strategic placement of ICC Wale with superior international connectivity and modern facilities makes it accessible and attractive, and it also becomes a world-class venue for an MICE (Meetings, Incentives, Conferences and Exhibitions) event. This is a global event with the Visit Wales ‘Year of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2025’ campaign, which helps fuel national tourism recovery through showcasing Wales as a new and not yet discovered destination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(Bowdin et al.,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It provides an inspiring ground for global professionals to come together, think and invest in emerging markets.</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GB" dirty="0"/>
          </a:p>
        </p:txBody>
      </p:sp>
    </p:spTree>
    <p:extLst>
      <p:ext uri="{BB962C8B-B14F-4D97-AF65-F5344CB8AC3E}">
        <p14:creationId xmlns:p14="http://schemas.microsoft.com/office/powerpoint/2010/main" val="3964771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1" i="0" u="none" strike="noStrike" cap="none" dirty="0">
                <a:solidFill>
                  <a:srgbClr val="000000"/>
                </a:solidFill>
                <a:effectLst/>
                <a:latin typeface="Arial"/>
                <a:ea typeface="Arial"/>
                <a:cs typeface="Arial"/>
                <a:sym typeface="Arial"/>
              </a:rPr>
              <a:t>Target Audience</a:t>
            </a:r>
            <a:br>
              <a:rPr lang="en-GB" sz="1100" b="0" i="0" u="none" strike="noStrike" cap="none" dirty="0">
                <a:solidFill>
                  <a:srgbClr val="000000"/>
                </a:solidFill>
                <a:effectLst/>
                <a:latin typeface="Arial"/>
                <a:ea typeface="Arial"/>
                <a:cs typeface="Arial"/>
                <a:sym typeface="Arial"/>
              </a:rPr>
            </a:br>
            <a:r>
              <a:rPr lang="en-GB" sz="1100" b="0" i="0" u="none" strike="noStrike" cap="none" dirty="0">
                <a:solidFill>
                  <a:srgbClr val="000000"/>
                </a:solidFill>
                <a:effectLst/>
                <a:latin typeface="Arial"/>
                <a:ea typeface="Arial"/>
                <a:cs typeface="Arial"/>
                <a:sym typeface="Arial"/>
              </a:rPr>
              <a:t>The event is strategically designed to engage:</a:t>
            </a:r>
          </a:p>
          <a:p>
            <a:pPr lvl="0"/>
            <a:r>
              <a:rPr lang="en-GB" sz="1100" b="0" i="0" u="none" strike="noStrike" cap="none" dirty="0">
                <a:solidFill>
                  <a:srgbClr val="000000"/>
                </a:solidFill>
                <a:effectLst/>
                <a:latin typeface="Arial"/>
                <a:ea typeface="Arial"/>
                <a:cs typeface="Arial"/>
                <a:sym typeface="Arial"/>
              </a:rPr>
              <a:t>Industry Professionals (hospitality, tourism, events)</a:t>
            </a:r>
          </a:p>
          <a:p>
            <a:pPr lvl="0"/>
            <a:r>
              <a:rPr lang="en-GB" sz="1100" b="0" i="0" u="none" strike="noStrike" cap="none" dirty="0">
                <a:solidFill>
                  <a:srgbClr val="000000"/>
                </a:solidFill>
                <a:effectLst/>
                <a:latin typeface="Arial"/>
                <a:ea typeface="Arial"/>
                <a:cs typeface="Arial"/>
                <a:sym typeface="Arial"/>
              </a:rPr>
              <a:t>Investors &amp; Entrepreneurs exploring opportunities in Wales</a:t>
            </a:r>
          </a:p>
          <a:p>
            <a:pPr lvl="0"/>
            <a:r>
              <a:rPr lang="en-GB" sz="1100" b="0" i="0" u="none" strike="noStrike" cap="none" dirty="0">
                <a:solidFill>
                  <a:srgbClr val="000000"/>
                </a:solidFill>
                <a:effectLst/>
                <a:latin typeface="Arial"/>
                <a:ea typeface="Arial"/>
                <a:cs typeface="Arial"/>
                <a:sym typeface="Arial"/>
              </a:rPr>
              <a:t>Suppliers &amp; Vendors across the MICE and travel sector</a:t>
            </a:r>
          </a:p>
          <a:p>
            <a:pPr lvl="0"/>
            <a:r>
              <a:rPr lang="en-GB" sz="1100" b="0" i="0" u="none" strike="noStrike" cap="none" dirty="0">
                <a:solidFill>
                  <a:srgbClr val="000000"/>
                </a:solidFill>
                <a:effectLst/>
                <a:latin typeface="Arial"/>
                <a:ea typeface="Arial"/>
                <a:cs typeface="Arial"/>
                <a:sym typeface="Arial"/>
              </a:rPr>
              <a:t>Tourism Boards and destination marketers</a:t>
            </a:r>
          </a:p>
          <a:p>
            <a:pPr lvl="0"/>
            <a:r>
              <a:rPr lang="en-GB" sz="1100" b="0" i="0" u="none" strike="noStrike" cap="none" dirty="0">
                <a:solidFill>
                  <a:srgbClr val="000000"/>
                </a:solidFill>
                <a:effectLst/>
                <a:latin typeface="Arial"/>
                <a:ea typeface="Arial"/>
                <a:cs typeface="Arial"/>
                <a:sym typeface="Arial"/>
              </a:rPr>
              <a:t>Media &amp; Influencers promoting global visibility</a:t>
            </a:r>
          </a:p>
          <a:p>
            <a:pPr lvl="0"/>
            <a:r>
              <a:rPr lang="en-GB" sz="1100" b="0" i="0" u="none" strike="noStrike" cap="none" dirty="0">
                <a:solidFill>
                  <a:srgbClr val="000000"/>
                </a:solidFill>
                <a:effectLst/>
                <a:latin typeface="Arial"/>
                <a:ea typeface="Arial"/>
                <a:cs typeface="Arial"/>
                <a:sym typeface="Arial"/>
              </a:rPr>
              <a:t>Event Planners &amp; Consultants seeking unique locations</a:t>
            </a:r>
          </a:p>
          <a:p>
            <a:pPr marL="158750" indent="0">
              <a:buNone/>
            </a:pPr>
            <a:r>
              <a:rPr lang="en-GB" sz="1100" b="1" i="0" u="none" strike="noStrike" cap="none" dirty="0">
                <a:solidFill>
                  <a:srgbClr val="000000"/>
                </a:solidFill>
                <a:effectLst/>
                <a:latin typeface="Arial"/>
                <a:ea typeface="Arial"/>
                <a:cs typeface="Arial"/>
                <a:sym typeface="Arial"/>
              </a:rPr>
              <a:t>Key Sponsorship Categories:</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Airlines &amp; Travel Companies help to promote connectivity and services</a:t>
            </a:r>
          </a:p>
          <a:p>
            <a:pPr lvl="0"/>
            <a:r>
              <a:rPr lang="en-GB" sz="1100" b="0" i="0" u="none" strike="noStrike" cap="none" dirty="0">
                <a:solidFill>
                  <a:srgbClr val="000000"/>
                </a:solidFill>
                <a:effectLst/>
                <a:latin typeface="Arial"/>
                <a:ea typeface="Arial"/>
                <a:cs typeface="Arial"/>
                <a:sym typeface="Arial"/>
              </a:rPr>
              <a:t>Hotels &amp; Resort Chains increase brand visibility and bookings</a:t>
            </a:r>
          </a:p>
          <a:p>
            <a:pPr lvl="0"/>
            <a:r>
              <a:rPr lang="en-GB" sz="1100" b="0" i="0" u="none" strike="noStrike" cap="none" dirty="0">
                <a:solidFill>
                  <a:srgbClr val="000000"/>
                </a:solidFill>
                <a:effectLst/>
                <a:latin typeface="Arial"/>
                <a:ea typeface="Arial"/>
                <a:cs typeface="Arial"/>
                <a:sym typeface="Arial"/>
              </a:rPr>
              <a:t>F&amp;B Brands engage high-end consumers and hospitality buyers</a:t>
            </a:r>
          </a:p>
          <a:p>
            <a:pPr lvl="0"/>
            <a:r>
              <a:rPr lang="en-GB" sz="1100" b="0" i="0" u="none" strike="noStrike" cap="none" dirty="0">
                <a:solidFill>
                  <a:srgbClr val="000000"/>
                </a:solidFill>
                <a:effectLst/>
                <a:latin typeface="Arial"/>
                <a:ea typeface="Arial"/>
                <a:cs typeface="Arial"/>
                <a:sym typeface="Arial"/>
              </a:rPr>
              <a:t>Transport Services like car rentals (Hertz), local mobility (Uber)</a:t>
            </a:r>
          </a:p>
          <a:p>
            <a:pPr lvl="0"/>
            <a:r>
              <a:rPr lang="en-GB" sz="1100" b="0" i="0" u="none" strike="noStrike" cap="none" dirty="0">
                <a:solidFill>
                  <a:srgbClr val="000000"/>
                </a:solidFill>
                <a:effectLst/>
                <a:latin typeface="Arial"/>
                <a:ea typeface="Arial"/>
                <a:cs typeface="Arial"/>
                <a:sym typeface="Arial"/>
              </a:rPr>
              <a:t>Media &amp; Publishing Houses help travel magazines, TV, digital platforms</a:t>
            </a:r>
          </a:p>
          <a:p>
            <a:pPr lvl="0"/>
            <a:r>
              <a:rPr lang="en-GB" sz="1100" b="0" i="0" u="none" strike="noStrike" cap="none" dirty="0">
                <a:solidFill>
                  <a:srgbClr val="000000"/>
                </a:solidFill>
                <a:effectLst/>
                <a:latin typeface="Arial"/>
                <a:ea typeface="Arial"/>
                <a:cs typeface="Arial"/>
                <a:sym typeface="Arial"/>
              </a:rPr>
              <a:t>Tech Companies help the event tech, digital tourism solutions</a:t>
            </a:r>
          </a:p>
          <a:p>
            <a:pPr marL="158750" indent="0">
              <a:buNone/>
            </a:pPr>
            <a:endParaRPr lang="en-GB" dirty="0"/>
          </a:p>
        </p:txBody>
      </p:sp>
    </p:spTree>
    <p:extLst>
      <p:ext uri="{BB962C8B-B14F-4D97-AF65-F5344CB8AC3E}">
        <p14:creationId xmlns:p14="http://schemas.microsoft.com/office/powerpoint/2010/main" val="2520399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100" b="1" i="0" u="none" strike="noStrike" cap="none" dirty="0">
                <a:solidFill>
                  <a:srgbClr val="000000"/>
                </a:solidFill>
                <a:effectLst/>
                <a:latin typeface="Arial"/>
                <a:ea typeface="Arial"/>
                <a:cs typeface="Arial"/>
                <a:sym typeface="Arial"/>
              </a:rPr>
              <a:t>Convince them to attend</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High-profile keynote speakers &amp; panel discussions</a:t>
            </a:r>
          </a:p>
          <a:p>
            <a:pPr lvl="0"/>
            <a:r>
              <a:rPr lang="en-GB" sz="1100" b="0" i="0" u="none" strike="noStrike" cap="none" dirty="0">
                <a:solidFill>
                  <a:srgbClr val="000000"/>
                </a:solidFill>
                <a:effectLst/>
                <a:latin typeface="Arial"/>
                <a:ea typeface="Arial"/>
                <a:cs typeface="Arial"/>
                <a:sym typeface="Arial"/>
              </a:rPr>
              <a:t>Exclusive access to Welsh venues, experiences &amp; networks</a:t>
            </a:r>
          </a:p>
          <a:p>
            <a:pPr lvl="0"/>
            <a:r>
              <a:rPr lang="en-GB" sz="1100" b="0" i="0" u="none" strike="noStrike" cap="none" dirty="0">
                <a:solidFill>
                  <a:srgbClr val="000000"/>
                </a:solidFill>
                <a:effectLst/>
                <a:latin typeface="Arial"/>
                <a:ea typeface="Arial"/>
                <a:cs typeface="Arial"/>
                <a:sym typeface="Arial"/>
              </a:rPr>
              <a:t>Bespoke cultural immersion and VIP hospitality</a:t>
            </a:r>
          </a:p>
          <a:p>
            <a:pPr lvl="0"/>
            <a:r>
              <a:rPr lang="en-GB" sz="1100" b="0" i="0" u="none" strike="noStrike" cap="none" dirty="0">
                <a:solidFill>
                  <a:srgbClr val="000000"/>
                </a:solidFill>
                <a:effectLst/>
                <a:latin typeface="Arial"/>
                <a:ea typeface="Arial"/>
                <a:cs typeface="Arial"/>
                <a:sym typeface="Arial"/>
              </a:rPr>
              <a:t>Partnership opportunities with local businesses &amp; authorities</a:t>
            </a:r>
          </a:p>
          <a:p>
            <a:pPr lvl="0"/>
            <a:r>
              <a:rPr lang="en-GB" sz="1100" b="0" i="0" u="none" strike="noStrike" cap="none" dirty="0">
                <a:solidFill>
                  <a:srgbClr val="000000"/>
                </a:solidFill>
                <a:effectLst/>
                <a:latin typeface="Arial"/>
                <a:ea typeface="Arial"/>
                <a:cs typeface="Arial"/>
                <a:sym typeface="Arial"/>
              </a:rPr>
              <a:t>Aligned with </a:t>
            </a:r>
            <a:r>
              <a:rPr lang="en-GB" sz="1100" b="0" i="1" u="none" strike="noStrike" cap="none" dirty="0">
                <a:solidFill>
                  <a:srgbClr val="000000"/>
                </a:solidFill>
                <a:effectLst/>
                <a:latin typeface="Arial"/>
                <a:ea typeface="Arial"/>
                <a:cs typeface="Arial"/>
                <a:sym typeface="Arial"/>
              </a:rPr>
              <a:t>Visit Wales’</a:t>
            </a:r>
            <a:r>
              <a:rPr lang="en-GB" sz="1100" b="0" i="0" u="none" strike="noStrike" cap="none" dirty="0">
                <a:solidFill>
                  <a:srgbClr val="000000"/>
                </a:solidFill>
                <a:effectLst/>
                <a:latin typeface="Arial"/>
                <a:ea typeface="Arial"/>
                <a:cs typeface="Arial"/>
                <a:sym typeface="Arial"/>
              </a:rPr>
              <a:t> national campaign and global exposure</a:t>
            </a:r>
          </a:p>
          <a:p>
            <a:pPr marL="158750" lvl="0" indent="0">
              <a:buNone/>
            </a:pPr>
            <a:r>
              <a:rPr lang="en-GB" sz="1100" b="1" i="0" u="none" strike="noStrike" cap="none" dirty="0">
                <a:solidFill>
                  <a:srgbClr val="000000"/>
                </a:solidFill>
                <a:effectLst/>
                <a:latin typeface="Arial"/>
                <a:ea typeface="Arial"/>
                <a:cs typeface="Arial"/>
                <a:sym typeface="Arial"/>
              </a:rPr>
              <a:t>What will guests leave with?</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Stronger industry connections</a:t>
            </a:r>
          </a:p>
          <a:p>
            <a:pPr lvl="0"/>
            <a:r>
              <a:rPr lang="en-GB" sz="1100" b="0" i="0" u="none" strike="noStrike" cap="none" dirty="0">
                <a:solidFill>
                  <a:srgbClr val="000000"/>
                </a:solidFill>
                <a:effectLst/>
                <a:latin typeface="Arial"/>
                <a:ea typeface="Arial"/>
                <a:cs typeface="Arial"/>
                <a:sym typeface="Arial"/>
              </a:rPr>
              <a:t>Actionable insights and market intelligence</a:t>
            </a:r>
          </a:p>
          <a:p>
            <a:pPr lvl="0"/>
            <a:r>
              <a:rPr lang="en-GB" sz="1100" b="0" i="0" u="none" strike="noStrike" cap="none" dirty="0">
                <a:solidFill>
                  <a:srgbClr val="000000"/>
                </a:solidFill>
                <a:effectLst/>
                <a:latin typeface="Arial"/>
                <a:ea typeface="Arial"/>
                <a:cs typeface="Arial"/>
                <a:sym typeface="Arial"/>
              </a:rPr>
              <a:t>Fresh business leads and destination partnership opportunities</a:t>
            </a:r>
          </a:p>
          <a:p>
            <a:pPr lvl="0"/>
            <a:r>
              <a:rPr lang="en-GB" sz="1100" b="0" i="0" u="none" strike="noStrike" cap="none" dirty="0">
                <a:solidFill>
                  <a:srgbClr val="000000"/>
                </a:solidFill>
                <a:effectLst/>
                <a:latin typeface="Arial"/>
                <a:ea typeface="Arial"/>
                <a:cs typeface="Arial"/>
                <a:sym typeface="Arial"/>
              </a:rPr>
              <a:t>Lasting memories of Welsh “Croeso” and “</a:t>
            </a:r>
            <a:r>
              <a:rPr lang="en-GB" sz="1100" b="0" i="0" u="none" strike="noStrike" cap="none" dirty="0" err="1">
                <a:solidFill>
                  <a:srgbClr val="000000"/>
                </a:solidFill>
                <a:effectLst/>
                <a:latin typeface="Arial"/>
                <a:ea typeface="Arial"/>
                <a:cs typeface="Arial"/>
                <a:sym typeface="Arial"/>
              </a:rPr>
              <a:t>Hwŷl</a:t>
            </a:r>
            <a:r>
              <a:rPr lang="en-GB" sz="1100" b="0" i="0" u="none" strike="noStrike" cap="none" dirty="0">
                <a:solidFill>
                  <a:srgbClr val="000000"/>
                </a:solidFill>
                <a:effectLst/>
                <a:latin typeface="Arial"/>
                <a:ea typeface="Arial"/>
                <a:cs typeface="Arial"/>
                <a:sym typeface="Arial"/>
              </a:rPr>
              <a:t>”</a:t>
            </a:r>
          </a:p>
          <a:p>
            <a:pPr lvl="0"/>
            <a:r>
              <a:rPr lang="en-GB" sz="1100" b="0" i="0" u="none" strike="noStrike" cap="none" dirty="0">
                <a:solidFill>
                  <a:srgbClr val="000000"/>
                </a:solidFill>
                <a:effectLst/>
                <a:latin typeface="Arial"/>
                <a:ea typeface="Arial"/>
                <a:cs typeface="Arial"/>
                <a:sym typeface="Arial"/>
              </a:rPr>
              <a:t>A renewed perception of Wales as a premium, authentic MICE destination</a:t>
            </a:r>
          </a:p>
          <a:p>
            <a:pPr marL="158750" indent="0">
              <a:buNone/>
            </a:pPr>
            <a:endParaRPr lang="en-GB" dirty="0"/>
          </a:p>
        </p:txBody>
      </p:sp>
    </p:spTree>
    <p:extLst>
      <p:ext uri="{BB962C8B-B14F-4D97-AF65-F5344CB8AC3E}">
        <p14:creationId xmlns:p14="http://schemas.microsoft.com/office/powerpoint/2010/main" val="3297571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global MICE market is expected to grow significantly, with a projected CAGR of 8.2% from 2023 to 2028, reflecting increased demand for international conferences and events (Wee et al., 2022). Post-Brexit, the UK is repositioning itself as an attractive, stable destination for international business, and Wales has a unique opportunity to capitalize on this shift (</a:t>
            </a:r>
            <a:r>
              <a:rPr lang="en-US" sz="1100" b="0" i="0" u="none" strike="noStrike" cap="none" dirty="0" err="1">
                <a:solidFill>
                  <a:srgbClr val="000000"/>
                </a:solidFill>
                <a:effectLst/>
                <a:latin typeface="Arial"/>
                <a:ea typeface="Arial"/>
                <a:cs typeface="Arial"/>
                <a:sym typeface="Arial"/>
              </a:rPr>
              <a:t>Driffield</a:t>
            </a:r>
            <a:r>
              <a:rPr lang="en-US" sz="1100" b="0" i="0" u="none" strike="noStrike" cap="none" dirty="0">
                <a:solidFill>
                  <a:srgbClr val="000000"/>
                </a:solidFill>
                <a:effectLst/>
                <a:latin typeface="Arial"/>
                <a:ea typeface="Arial"/>
                <a:cs typeface="Arial"/>
                <a:sym typeface="Arial"/>
              </a:rPr>
              <a:t> et al., 2024).  However, there is a gap in exposure compared to well-established destinations like Scotland and Ireland, which are better known for hosting international events. This event will help bridge this gap, positioning Wales as a fresh and vibrant MICE destination.</a:t>
            </a:r>
            <a:endParaRPr lang="en-GB"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3584077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5"/>
        <p:cNvGrpSpPr/>
        <p:nvPr/>
      </p:nvGrpSpPr>
      <p:grpSpPr>
        <a:xfrm>
          <a:off x="0" y="0"/>
          <a:ext cx="0" cy="0"/>
          <a:chOff x="0" y="0"/>
          <a:chExt cx="0" cy="0"/>
        </a:xfrm>
      </p:grpSpPr>
      <p:sp>
        <p:nvSpPr>
          <p:cNvPr id="746" name="Google Shape;746;g8f342daea5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7" name="Google Shape;747;g8f342daea5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ICC Wales provides state-of-the-art facilities at its Newport location which can accommodate up to 5,000 conference delegates and benefits from excellent transport routes by road and rail. Through site visits to Cardiff Bay and Snowdonia alongside stops at heritage castles participants will experience the natural wonders and cultural aspects of Wales. Delegates attending the pre-summit networking reception in Cardiff will have the opportunity to connect with industry professionals during a formal dinner at this event before the main summit begins </a:t>
            </a:r>
            <a:r>
              <a:rPr lang="en-US" sz="1100" b="0" i="0" u="none" strike="noStrike" cap="none" dirty="0">
                <a:solidFill>
                  <a:srgbClr val="000000"/>
                </a:solidFill>
                <a:effectLst/>
                <a:latin typeface="Arial"/>
                <a:ea typeface="Arial"/>
                <a:cs typeface="Arial"/>
                <a:sym typeface="Arial"/>
              </a:rPr>
              <a:t>(Feng, 2022).</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8"/>
        <p:cNvGrpSpPr/>
        <p:nvPr/>
      </p:nvGrpSpPr>
      <p:grpSpPr>
        <a:xfrm>
          <a:off x="0" y="0"/>
          <a:ext cx="0" cy="0"/>
          <a:chOff x="0" y="0"/>
          <a:chExt cx="0" cy="0"/>
        </a:xfrm>
      </p:grpSpPr>
      <p:sp>
        <p:nvSpPr>
          <p:cNvPr id="779" name="Google Shape;779;ga715632f6c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0" name="Google Shape;780;ga715632f6c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delivery of a seamless customer experience depends on a team featuring event coordinators along with multilingual interpreters and AV/tech crew as well as local tour guides for site-specific visits. A collaboration with local Destination Management Companies (DMCs) will provide both regional expertise and authentic cultural </a:t>
            </a:r>
            <a:r>
              <a:rPr lang="en-US" sz="1100" b="0" i="0" u="none" strike="noStrike" cap="none" dirty="0">
                <a:solidFill>
                  <a:srgbClr val="000000"/>
                </a:solidFill>
                <a:effectLst/>
                <a:latin typeface="Arial"/>
                <a:ea typeface="Arial"/>
                <a:cs typeface="Arial"/>
                <a:sym typeface="Arial"/>
              </a:rPr>
              <a:t>experiences (</a:t>
            </a:r>
            <a:r>
              <a:rPr lang="en-US" sz="1100" b="0" i="0" u="none" strike="noStrike" cap="none" dirty="0" err="1">
                <a:solidFill>
                  <a:srgbClr val="000000"/>
                </a:solidFill>
                <a:effectLst/>
                <a:latin typeface="Arial"/>
                <a:ea typeface="Arial"/>
                <a:cs typeface="Arial"/>
                <a:sym typeface="Arial"/>
              </a:rPr>
              <a:t>Prevolšek</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Kukurin</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Golja</a:t>
            </a:r>
            <a:r>
              <a:rPr lang="en-US" sz="1100" b="0" i="0" u="none" strike="noStrike" cap="none" dirty="0">
                <a:solidFill>
                  <a:srgbClr val="000000"/>
                </a:solidFill>
                <a:effectLst/>
                <a:latin typeface="Arial"/>
                <a:ea typeface="Arial"/>
                <a:cs typeface="Arial"/>
                <a:sym typeface="Arial"/>
              </a:rPr>
              <a:t>, 2024).</a:t>
            </a:r>
            <a:r>
              <a:rPr lang="en-GB" sz="1100" b="0" i="0" u="none" strike="noStrike" cap="none" dirty="0">
                <a:solidFill>
                  <a:srgbClr val="000000"/>
                </a:solidFill>
                <a:effectLst/>
                <a:latin typeface="Arial"/>
                <a:ea typeface="Arial"/>
                <a:cs typeface="Arial"/>
                <a:sym typeface="Arial"/>
              </a:rPr>
              <a:t> Hospitality colleges </a:t>
            </a:r>
            <a:r>
              <a:rPr lang="en-US" sz="1100" b="0" i="0" u="none" strike="noStrike" cap="none" dirty="0">
                <a:solidFill>
                  <a:srgbClr val="000000"/>
                </a:solidFill>
                <a:effectLst/>
                <a:latin typeface="Arial"/>
                <a:ea typeface="Arial"/>
                <a:cs typeface="Arial"/>
                <a:sym typeface="Arial"/>
              </a:rPr>
              <a:t>through partnership programs will deliver eager volunteers for staff support and educational activities (Koppel et al., 2023).</a:t>
            </a:r>
            <a:r>
              <a:rPr lang="en-GB" sz="1100" b="0" i="0" u="none" strike="noStrike" cap="none" dirty="0">
                <a:solidFill>
                  <a:srgbClr val="000000"/>
                </a:solidFill>
                <a:effectLst/>
                <a:latin typeface="Arial"/>
                <a:ea typeface="Arial"/>
                <a:cs typeface="Arial"/>
                <a:sym typeface="Arial"/>
              </a:rPr>
              <a:t> The additional personnel required for safe operation include security staff with transports and venue support teams that need to manage crowd flow alongside event safety along with logistical needs </a:t>
            </a:r>
            <a:r>
              <a:rPr lang="en-US" sz="1100" b="0" i="0" u="none" strike="noStrike" cap="none" dirty="0">
                <a:solidFill>
                  <a:srgbClr val="000000"/>
                </a:solidFill>
                <a:effectLst/>
                <a:latin typeface="Arial"/>
                <a:ea typeface="Arial"/>
                <a:cs typeface="Arial"/>
                <a:sym typeface="Arial"/>
              </a:rPr>
              <a:t>(</a:t>
            </a:r>
            <a:r>
              <a:rPr lang="en-US" sz="1100" b="0" i="0" u="none" strike="noStrike" cap="none" dirty="0" err="1">
                <a:solidFill>
                  <a:srgbClr val="000000"/>
                </a:solidFill>
                <a:effectLst/>
                <a:latin typeface="Arial"/>
                <a:ea typeface="Arial"/>
                <a:cs typeface="Arial"/>
                <a:sym typeface="Arial"/>
              </a:rPr>
              <a:t>Struniawski</a:t>
            </a:r>
            <a:r>
              <a:rPr lang="en-US" sz="1100" b="0" i="0" u="none" strike="noStrike" cap="none" dirty="0">
                <a:solidFill>
                  <a:srgbClr val="000000"/>
                </a:solidFill>
                <a:effectLst/>
                <a:latin typeface="Arial"/>
                <a:ea typeface="Arial"/>
                <a:cs typeface="Arial"/>
                <a:sym typeface="Arial"/>
              </a:rPr>
              <a:t>, 2024). These pro</a:t>
            </a:r>
            <a:r>
              <a:rPr lang="en-GB" sz="1100" b="0" i="0" u="none" strike="noStrike" cap="none" dirty="0" err="1">
                <a:solidFill>
                  <a:srgbClr val="000000"/>
                </a:solidFill>
                <a:effectLst/>
                <a:latin typeface="Arial"/>
                <a:ea typeface="Arial"/>
                <a:cs typeface="Arial"/>
                <a:sym typeface="Arial"/>
              </a:rPr>
              <a:t>fessional</a:t>
            </a:r>
            <a:r>
              <a:rPr lang="en-GB" sz="1100" b="0" i="0" u="none" strike="noStrike" cap="none" dirty="0">
                <a:solidFill>
                  <a:srgbClr val="000000"/>
                </a:solidFill>
                <a:effectLst/>
                <a:latin typeface="Arial"/>
                <a:ea typeface="Arial"/>
                <a:cs typeface="Arial"/>
                <a:sym typeface="Arial"/>
              </a:rPr>
              <a:t> human resources along with operational capabilities work to establish an environment that matches the welcoming spirit of “Croeso.”</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8"/>
        <p:cNvGrpSpPr/>
        <p:nvPr/>
      </p:nvGrpSpPr>
      <p:grpSpPr>
        <a:xfrm>
          <a:off x="0" y="0"/>
          <a:ext cx="0" cy="0"/>
          <a:chOff x="0" y="0"/>
          <a:chExt cx="0" cy="0"/>
        </a:xfrm>
      </p:grpSpPr>
      <p:sp>
        <p:nvSpPr>
          <p:cNvPr id="779" name="Google Shape;779;ga715632f6c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0" name="Google Shape;780;ga715632f6c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This international summit will strategically position Wales as a competitive, high-value destination within the global MICE sector. The event will elevate Wales’ visibility among international event planners and tourism investors, by showcasing its rich cultural heritage, world-class venues, and scenic landscapes. Beyond immediate economic benefits, the summit fosters long-term tourism growth, encourages foreign investment, and strengthens business networks (Bladen et al., 2022). It also promotes knowledge exchange, cultural diplomacy, and local talent development. The legacy impact lies in reshaping global perceptions of Wales—not just as a beautiful destination, but as a vibrant hub for innovation, collaboration, and world-class event hosting (Duignan, 2025). </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74257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1" i="0" u="none" strike="noStrike" cap="none" dirty="0">
                <a:solidFill>
                  <a:srgbClr val="000000"/>
                </a:solidFill>
                <a:effectLst/>
                <a:latin typeface="Arial"/>
                <a:ea typeface="Arial"/>
                <a:cs typeface="Arial"/>
                <a:sym typeface="Arial"/>
              </a:rPr>
              <a:t>Strength</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The event will have strong national branding through Visit Wales and the “Croeso” identity.</a:t>
            </a:r>
          </a:p>
          <a:p>
            <a:pPr lvl="0"/>
            <a:r>
              <a:rPr lang="en-GB" sz="1100" b="0" i="0" u="none" strike="noStrike" cap="none" dirty="0">
                <a:solidFill>
                  <a:srgbClr val="000000"/>
                </a:solidFill>
                <a:effectLst/>
                <a:latin typeface="Arial"/>
                <a:ea typeface="Arial"/>
                <a:cs typeface="Arial"/>
                <a:sym typeface="Arial"/>
              </a:rPr>
              <a:t>It will have a unique cultural positioning and bilingualism, as the USPS.</a:t>
            </a:r>
          </a:p>
          <a:p>
            <a:pPr lvl="0"/>
            <a:r>
              <a:rPr lang="en-GB" sz="1100" b="0" i="0" u="none" strike="noStrike" cap="none" dirty="0">
                <a:solidFill>
                  <a:srgbClr val="000000"/>
                </a:solidFill>
                <a:effectLst/>
                <a:latin typeface="Arial"/>
                <a:ea typeface="Arial"/>
                <a:cs typeface="Arial"/>
                <a:sym typeface="Arial"/>
              </a:rPr>
              <a:t>State-of-the-art venue (ICC Wales) with excellent connectivity.</a:t>
            </a:r>
          </a:p>
          <a:p>
            <a:pPr lvl="0"/>
            <a:r>
              <a:rPr lang="en-GB" sz="1100" b="0" i="0" u="none" strike="noStrike" cap="none" dirty="0">
                <a:solidFill>
                  <a:srgbClr val="000000"/>
                </a:solidFill>
                <a:effectLst/>
                <a:latin typeface="Arial"/>
                <a:ea typeface="Arial"/>
                <a:cs typeface="Arial"/>
                <a:sym typeface="Arial"/>
              </a:rPr>
              <a:t>Strategic alignment with tourism recovery and government support.</a:t>
            </a:r>
          </a:p>
          <a:p>
            <a:pPr marL="158750" lvl="0" indent="0">
              <a:buNone/>
            </a:pPr>
            <a:r>
              <a:rPr lang="en-GB" sz="1100" b="1" i="0" u="none" strike="noStrike" cap="none" dirty="0">
                <a:solidFill>
                  <a:srgbClr val="000000"/>
                </a:solidFill>
                <a:effectLst/>
                <a:latin typeface="Arial"/>
                <a:ea typeface="Arial"/>
                <a:cs typeface="Arial"/>
                <a:sym typeface="Arial"/>
              </a:rPr>
              <a:t>Weaknesses</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Wales is less internationally recognised than competitors like Scotland.</a:t>
            </a:r>
          </a:p>
          <a:p>
            <a:pPr lvl="0"/>
            <a:r>
              <a:rPr lang="en-GB" sz="1100" b="0" i="0" u="none" strike="noStrike" cap="none" dirty="0">
                <a:solidFill>
                  <a:srgbClr val="000000"/>
                </a:solidFill>
                <a:effectLst/>
                <a:latin typeface="Arial"/>
                <a:ea typeface="Arial"/>
                <a:cs typeface="Arial"/>
                <a:sym typeface="Arial"/>
              </a:rPr>
              <a:t>Risk of low attendance due to limited global visibility.</a:t>
            </a:r>
          </a:p>
          <a:p>
            <a:pPr lvl="0"/>
            <a:r>
              <a:rPr lang="en-GB" sz="1100" b="0" i="0" u="none" strike="noStrike" cap="none" dirty="0">
                <a:solidFill>
                  <a:srgbClr val="000000"/>
                </a:solidFill>
                <a:effectLst/>
                <a:latin typeface="Arial"/>
                <a:ea typeface="Arial"/>
                <a:cs typeface="Arial"/>
                <a:sym typeface="Arial"/>
              </a:rPr>
              <a:t>Limited past exposure hosting large-scale MICE events.</a:t>
            </a:r>
          </a:p>
          <a:p>
            <a:pPr lvl="0"/>
            <a:r>
              <a:rPr lang="en-GB" sz="1100" b="0" i="0" u="none" strike="noStrike" cap="none" dirty="0">
                <a:solidFill>
                  <a:srgbClr val="000000"/>
                </a:solidFill>
                <a:effectLst/>
                <a:latin typeface="Arial"/>
                <a:ea typeface="Arial"/>
                <a:cs typeface="Arial"/>
                <a:sym typeface="Arial"/>
              </a:rPr>
              <a:t>Heavy reliance on sponsorship and grants for funding (Rogers, and Wynn-Moylan, 2022).</a:t>
            </a:r>
          </a:p>
          <a:p>
            <a:pPr marL="158750" indent="0">
              <a:buNone/>
            </a:pPr>
            <a:r>
              <a:rPr lang="en-GB" sz="1100" b="1" i="0" u="none" strike="noStrike" cap="none" dirty="0">
                <a:solidFill>
                  <a:srgbClr val="000000"/>
                </a:solidFill>
                <a:effectLst/>
                <a:latin typeface="Arial"/>
                <a:ea typeface="Arial"/>
                <a:cs typeface="Arial"/>
                <a:sym typeface="Arial"/>
              </a:rPr>
              <a:t>Opportunities</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The tourism event help in growing demand for experiential travel and emerging destinations (Ferreira and Sousa, 2019).</a:t>
            </a:r>
          </a:p>
          <a:p>
            <a:pPr lvl="0"/>
            <a:r>
              <a:rPr lang="en-GB" sz="1100" b="0" i="0" u="none" strike="noStrike" cap="none" dirty="0">
                <a:solidFill>
                  <a:srgbClr val="000000"/>
                </a:solidFill>
                <a:effectLst/>
                <a:latin typeface="Arial"/>
                <a:ea typeface="Arial"/>
                <a:cs typeface="Arial"/>
                <a:sym typeface="Arial"/>
              </a:rPr>
              <a:t>Potential for long-term tourism and infrastructure investment.</a:t>
            </a:r>
          </a:p>
          <a:p>
            <a:pPr lvl="0"/>
            <a:r>
              <a:rPr lang="en-GB" sz="1100" b="0" i="0" u="none" strike="noStrike" cap="none" dirty="0">
                <a:solidFill>
                  <a:srgbClr val="000000"/>
                </a:solidFill>
                <a:effectLst/>
                <a:latin typeface="Arial"/>
                <a:ea typeface="Arial"/>
                <a:cs typeface="Arial"/>
                <a:sym typeface="Arial"/>
              </a:rPr>
              <a:t>Global exposure through influencers and media partnerships (Getz and Page, 2019). </a:t>
            </a:r>
          </a:p>
          <a:p>
            <a:pPr marL="158750" indent="0">
              <a:buNone/>
            </a:pPr>
            <a:r>
              <a:rPr lang="en-GB" sz="1100" b="1" i="0" u="none" strike="noStrike" cap="none" dirty="0">
                <a:solidFill>
                  <a:srgbClr val="000000"/>
                </a:solidFill>
                <a:effectLst/>
                <a:latin typeface="Arial"/>
                <a:ea typeface="Arial"/>
                <a:cs typeface="Arial"/>
                <a:sym typeface="Arial"/>
              </a:rPr>
              <a:t>Threats</a:t>
            </a:r>
            <a:endParaRPr lang="en-GB"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The competition from well-established MICE destinations.</a:t>
            </a:r>
          </a:p>
          <a:p>
            <a:pPr lvl="0"/>
            <a:r>
              <a:rPr lang="en-GB" sz="1100" b="0" i="0" u="none" strike="noStrike" cap="none" dirty="0">
                <a:solidFill>
                  <a:srgbClr val="000000"/>
                </a:solidFill>
                <a:effectLst/>
                <a:latin typeface="Arial"/>
                <a:ea typeface="Arial"/>
                <a:cs typeface="Arial"/>
                <a:sym typeface="Arial"/>
              </a:rPr>
              <a:t>Unpredictable post-Brexit regulations and funding implications (Meredith, 2022).</a:t>
            </a:r>
          </a:p>
          <a:p>
            <a:pPr lvl="0"/>
            <a:r>
              <a:rPr lang="en-GB" sz="1100" b="0" i="0" u="none" strike="noStrike" cap="none" dirty="0">
                <a:solidFill>
                  <a:srgbClr val="000000"/>
                </a:solidFill>
                <a:effectLst/>
                <a:latin typeface="Arial"/>
                <a:ea typeface="Arial"/>
                <a:cs typeface="Arial"/>
                <a:sym typeface="Arial"/>
              </a:rPr>
              <a:t>External risks like adverse weather or transport disruptions.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p:txBody>
      </p:sp>
    </p:spTree>
    <p:extLst>
      <p:ext uri="{BB962C8B-B14F-4D97-AF65-F5344CB8AC3E}">
        <p14:creationId xmlns:p14="http://schemas.microsoft.com/office/powerpoint/2010/main" val="1986419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PK" dirty="0"/>
          </a:p>
        </p:txBody>
      </p:sp>
    </p:spTree>
    <p:extLst>
      <p:ext uri="{BB962C8B-B14F-4D97-AF65-F5344CB8AC3E}">
        <p14:creationId xmlns:p14="http://schemas.microsoft.com/office/powerpoint/2010/main" val="2504531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2745447" y="1199600"/>
            <a:ext cx="3165000" cy="2389500"/>
          </a:xfrm>
          <a:prstGeom prst="rect">
            <a:avLst/>
          </a:prstGeom>
        </p:spPr>
        <p:txBody>
          <a:bodyPr spcFirstLastPara="1" wrap="square" lIns="91425" tIns="91425" rIns="91425" bIns="91425" anchor="ctr" anchorCtr="0">
            <a:noAutofit/>
          </a:bodyPr>
          <a:lstStyle>
            <a:lvl1pPr lvl="0" algn="l">
              <a:spcBef>
                <a:spcPts val="0"/>
              </a:spcBef>
              <a:spcAft>
                <a:spcPts val="0"/>
              </a:spcAft>
              <a:buSzPts val="6000"/>
              <a:buNone/>
              <a:defRPr sz="4800" b="0">
                <a:latin typeface="Libre Franklin ExtraBold"/>
                <a:ea typeface="Libre Franklin ExtraBold"/>
                <a:cs typeface="Libre Franklin ExtraBold"/>
                <a:sym typeface="Libre Franklin ExtraBold"/>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0" name="Google Shape;10;p2"/>
          <p:cNvSpPr txBox="1">
            <a:spLocks noGrp="1"/>
          </p:cNvSpPr>
          <p:nvPr>
            <p:ph type="subTitle" idx="1"/>
          </p:nvPr>
        </p:nvSpPr>
        <p:spPr>
          <a:xfrm>
            <a:off x="2745447" y="3524225"/>
            <a:ext cx="3165000" cy="45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atin typeface="Spectral"/>
                <a:ea typeface="Spectral"/>
                <a:cs typeface="Spectral"/>
                <a:sym typeface="Spectra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5728513" y="1595325"/>
            <a:ext cx="2077500" cy="1102200"/>
          </a:xfrm>
          <a:prstGeom prst="rect">
            <a:avLst/>
          </a:prstGeom>
        </p:spPr>
        <p:txBody>
          <a:bodyPr spcFirstLastPara="1" wrap="square" lIns="91425" tIns="91425" rIns="91425" bIns="91425" anchor="t" anchorCtr="0">
            <a:noAutofit/>
          </a:bodyPr>
          <a:lstStyle>
            <a:lvl1pPr lvl="0" algn="l">
              <a:spcBef>
                <a:spcPts val="0"/>
              </a:spcBef>
              <a:spcAft>
                <a:spcPts val="0"/>
              </a:spcAft>
              <a:buSzPts val="3600"/>
              <a:buNone/>
              <a:defRPr b="0">
                <a:latin typeface="Libre Franklin ExtraBold"/>
                <a:ea typeface="Libre Franklin ExtraBold"/>
                <a:cs typeface="Libre Franklin ExtraBold"/>
                <a:sym typeface="Libre Franklin ExtraBold"/>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3" name="Google Shape;13;p3"/>
          <p:cNvSpPr txBox="1">
            <a:spLocks noGrp="1"/>
          </p:cNvSpPr>
          <p:nvPr>
            <p:ph type="title" idx="2" hasCustomPrompt="1"/>
          </p:nvPr>
        </p:nvSpPr>
        <p:spPr>
          <a:xfrm>
            <a:off x="3675188" y="2047875"/>
            <a:ext cx="1838400" cy="1257300"/>
          </a:xfrm>
          <a:prstGeom prst="rect">
            <a:avLst/>
          </a:prstGeom>
        </p:spPr>
        <p:txBody>
          <a:bodyPr spcFirstLastPara="1" wrap="square" lIns="91425" tIns="91425" rIns="91425" bIns="91425" anchor="ctr" anchorCtr="0">
            <a:noAutofit/>
          </a:bodyPr>
          <a:lstStyle>
            <a:lvl1pPr lvl="0" rtl="0">
              <a:spcBef>
                <a:spcPts val="0"/>
              </a:spcBef>
              <a:spcAft>
                <a:spcPts val="0"/>
              </a:spcAft>
              <a:buSzPts val="7200"/>
              <a:buNone/>
              <a:defRPr sz="7200" b="0">
                <a:latin typeface="Libre Franklin ExtraBold"/>
                <a:ea typeface="Libre Franklin ExtraBold"/>
                <a:cs typeface="Libre Franklin ExtraBold"/>
                <a:sym typeface="Libre Franklin ExtraBold"/>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4" name="Google Shape;14;p3"/>
          <p:cNvSpPr txBox="1">
            <a:spLocks noGrp="1"/>
          </p:cNvSpPr>
          <p:nvPr>
            <p:ph type="subTitle" idx="1"/>
          </p:nvPr>
        </p:nvSpPr>
        <p:spPr>
          <a:xfrm>
            <a:off x="5728513" y="2849925"/>
            <a:ext cx="2077500" cy="9840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1400">
                <a:latin typeface="Spectral"/>
                <a:ea typeface="Spectral"/>
                <a:cs typeface="Spectral"/>
                <a:sym typeface="Spectral"/>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6"/>
        <p:cNvGrpSpPr/>
        <p:nvPr/>
      </p:nvGrpSpPr>
      <p:grpSpPr>
        <a:xfrm>
          <a:off x="0" y="0"/>
          <a:ext cx="0" cy="0"/>
          <a:chOff x="0" y="0"/>
          <a:chExt cx="0" cy="0"/>
        </a:xfrm>
      </p:grpSpPr>
      <p:sp>
        <p:nvSpPr>
          <p:cNvPr id="27" name="Google Shape;27;p7"/>
          <p:cNvSpPr txBox="1">
            <a:spLocks noGrp="1"/>
          </p:cNvSpPr>
          <p:nvPr>
            <p:ph type="subTitle" idx="1"/>
          </p:nvPr>
        </p:nvSpPr>
        <p:spPr>
          <a:xfrm>
            <a:off x="713225" y="1337975"/>
            <a:ext cx="2890800" cy="990900"/>
          </a:xfrm>
          <a:prstGeom prst="rect">
            <a:avLst/>
          </a:prstGeom>
        </p:spPr>
        <p:txBody>
          <a:bodyPr spcFirstLastPara="1" wrap="square" lIns="91425" tIns="91425" rIns="91425" bIns="91425" anchor="t" anchorCtr="0">
            <a:noAutofit/>
          </a:bodyPr>
          <a:lstStyle>
            <a:lvl1pPr lvl="0">
              <a:spcBef>
                <a:spcPts val="0"/>
              </a:spcBef>
              <a:spcAft>
                <a:spcPts val="0"/>
              </a:spcAft>
              <a:buSzPts val="1600"/>
              <a:buChar char="●"/>
              <a:defRPr sz="1400">
                <a:latin typeface="Spectral"/>
                <a:ea typeface="Spectral"/>
                <a:cs typeface="Spectral"/>
                <a:sym typeface="Spectral"/>
              </a:defRPr>
            </a:lvl1pPr>
            <a:lvl2pPr lvl="1">
              <a:spcBef>
                <a:spcPts val="1600"/>
              </a:spcBef>
              <a:spcAft>
                <a:spcPts val="0"/>
              </a:spcAft>
              <a:buSzPts val="1600"/>
              <a:buChar char="○"/>
              <a:defRPr sz="1600"/>
            </a:lvl2pPr>
            <a:lvl3pPr lvl="2">
              <a:spcBef>
                <a:spcPts val="1600"/>
              </a:spcBef>
              <a:spcAft>
                <a:spcPts val="0"/>
              </a:spcAft>
              <a:buSzPts val="1600"/>
              <a:buChar char="■"/>
              <a:defRPr sz="1600"/>
            </a:lvl3pPr>
            <a:lvl4pPr lvl="3">
              <a:spcBef>
                <a:spcPts val="1600"/>
              </a:spcBef>
              <a:spcAft>
                <a:spcPts val="0"/>
              </a:spcAft>
              <a:buSzPts val="1600"/>
              <a:buChar char="●"/>
              <a:defRPr sz="1600"/>
            </a:lvl4pPr>
            <a:lvl5pPr lvl="4">
              <a:spcBef>
                <a:spcPts val="1600"/>
              </a:spcBef>
              <a:spcAft>
                <a:spcPts val="0"/>
              </a:spcAft>
              <a:buSzPts val="1600"/>
              <a:buChar char="○"/>
              <a:defRPr sz="1600"/>
            </a:lvl5pPr>
            <a:lvl6pPr lvl="5">
              <a:spcBef>
                <a:spcPts val="1600"/>
              </a:spcBef>
              <a:spcAft>
                <a:spcPts val="0"/>
              </a:spcAft>
              <a:buSzPts val="1600"/>
              <a:buChar char="■"/>
              <a:defRPr sz="1600"/>
            </a:lvl6pPr>
            <a:lvl7pPr lvl="6">
              <a:spcBef>
                <a:spcPts val="1600"/>
              </a:spcBef>
              <a:spcAft>
                <a:spcPts val="0"/>
              </a:spcAft>
              <a:buSzPts val="1600"/>
              <a:buChar char="●"/>
              <a:defRPr sz="1600"/>
            </a:lvl7pPr>
            <a:lvl8pPr lvl="7">
              <a:spcBef>
                <a:spcPts val="1600"/>
              </a:spcBef>
              <a:spcAft>
                <a:spcPts val="0"/>
              </a:spcAft>
              <a:buSzPts val="1600"/>
              <a:buChar char="○"/>
              <a:defRPr sz="1600"/>
            </a:lvl8pPr>
            <a:lvl9pPr lvl="8">
              <a:spcBef>
                <a:spcPts val="1600"/>
              </a:spcBef>
              <a:spcAft>
                <a:spcPts val="1600"/>
              </a:spcAft>
              <a:buSzPts val="1600"/>
              <a:buChar char="■"/>
              <a:defRPr sz="1600"/>
            </a:lvl9pPr>
          </a:lstStyle>
          <a:p>
            <a:endParaRPr/>
          </a:p>
        </p:txBody>
      </p:sp>
      <p:sp>
        <p:nvSpPr>
          <p:cNvPr id="28" name="Google Shape;28;p7"/>
          <p:cNvSpPr txBox="1">
            <a:spLocks noGrp="1"/>
          </p:cNvSpPr>
          <p:nvPr>
            <p:ph type="title"/>
          </p:nvPr>
        </p:nvSpPr>
        <p:spPr>
          <a:xfrm>
            <a:off x="713225" y="539500"/>
            <a:ext cx="4333500" cy="8460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b="0">
                <a:latin typeface="Libre Franklin ExtraBold"/>
                <a:ea typeface="Libre Franklin ExtraBold"/>
                <a:cs typeface="Libre Franklin ExtraBold"/>
                <a:sym typeface="Libre Franklin Extra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1"/>
        <p:cNvGrpSpPr/>
        <p:nvPr/>
      </p:nvGrpSpPr>
      <p:grpSpPr>
        <a:xfrm>
          <a:off x="0" y="0"/>
          <a:ext cx="0" cy="0"/>
          <a:chOff x="0" y="0"/>
          <a:chExt cx="0" cy="0"/>
        </a:xfrm>
      </p:grpSpPr>
      <p:sp>
        <p:nvSpPr>
          <p:cNvPr id="32" name="Google Shape;32;p9"/>
          <p:cNvSpPr txBox="1">
            <a:spLocks noGrp="1"/>
          </p:cNvSpPr>
          <p:nvPr>
            <p:ph type="subTitle" idx="1"/>
          </p:nvPr>
        </p:nvSpPr>
        <p:spPr>
          <a:xfrm>
            <a:off x="713225" y="1995200"/>
            <a:ext cx="2593500" cy="1734600"/>
          </a:xfrm>
          <a:prstGeom prst="rect">
            <a:avLst/>
          </a:prstGeom>
        </p:spPr>
        <p:txBody>
          <a:bodyPr spcFirstLastPara="1" wrap="square" lIns="91425" tIns="91425" rIns="91425" bIns="91425" anchor="t" anchorCtr="0">
            <a:noAutofit/>
          </a:bodyPr>
          <a:lstStyle>
            <a:lvl1pPr lvl="0" rtl="0">
              <a:spcBef>
                <a:spcPts val="0"/>
              </a:spcBef>
              <a:spcAft>
                <a:spcPts val="0"/>
              </a:spcAft>
              <a:buSzPts val="1600"/>
              <a:buChar char="●"/>
              <a:defRPr sz="1400">
                <a:latin typeface="Spectral"/>
                <a:ea typeface="Spectral"/>
                <a:cs typeface="Spectral"/>
                <a:sym typeface="Spectral"/>
              </a:defRPr>
            </a:lvl1pPr>
            <a:lvl2pPr lvl="1" rtl="0">
              <a:spcBef>
                <a:spcPts val="1600"/>
              </a:spcBef>
              <a:spcAft>
                <a:spcPts val="0"/>
              </a:spcAft>
              <a:buSzPts val="1600"/>
              <a:buChar char="○"/>
              <a:defRPr sz="1600"/>
            </a:lvl2pPr>
            <a:lvl3pPr lvl="2" rtl="0">
              <a:spcBef>
                <a:spcPts val="1600"/>
              </a:spcBef>
              <a:spcAft>
                <a:spcPts val="0"/>
              </a:spcAft>
              <a:buSzPts val="1600"/>
              <a:buChar char="■"/>
              <a:defRPr sz="1600"/>
            </a:lvl3pPr>
            <a:lvl4pPr lvl="3" rtl="0">
              <a:spcBef>
                <a:spcPts val="1600"/>
              </a:spcBef>
              <a:spcAft>
                <a:spcPts val="0"/>
              </a:spcAft>
              <a:buSzPts val="1600"/>
              <a:buChar char="●"/>
              <a:defRPr sz="1600"/>
            </a:lvl4pPr>
            <a:lvl5pPr lvl="4" rtl="0">
              <a:spcBef>
                <a:spcPts val="1600"/>
              </a:spcBef>
              <a:spcAft>
                <a:spcPts val="0"/>
              </a:spcAft>
              <a:buSzPts val="1600"/>
              <a:buChar char="○"/>
              <a:defRPr sz="1600"/>
            </a:lvl5pPr>
            <a:lvl6pPr lvl="5" rtl="0">
              <a:spcBef>
                <a:spcPts val="1600"/>
              </a:spcBef>
              <a:spcAft>
                <a:spcPts val="0"/>
              </a:spcAft>
              <a:buSzPts val="1600"/>
              <a:buChar char="■"/>
              <a:defRPr sz="1600"/>
            </a:lvl6pPr>
            <a:lvl7pPr lvl="6" rtl="0">
              <a:spcBef>
                <a:spcPts val="1600"/>
              </a:spcBef>
              <a:spcAft>
                <a:spcPts val="0"/>
              </a:spcAft>
              <a:buSzPts val="1600"/>
              <a:buChar char="●"/>
              <a:defRPr sz="1600"/>
            </a:lvl7pPr>
            <a:lvl8pPr lvl="7" rtl="0">
              <a:spcBef>
                <a:spcPts val="1600"/>
              </a:spcBef>
              <a:spcAft>
                <a:spcPts val="0"/>
              </a:spcAft>
              <a:buSzPts val="1600"/>
              <a:buChar char="○"/>
              <a:defRPr sz="1600"/>
            </a:lvl8pPr>
            <a:lvl9pPr lvl="8" rtl="0">
              <a:spcBef>
                <a:spcPts val="1600"/>
              </a:spcBef>
              <a:spcAft>
                <a:spcPts val="1600"/>
              </a:spcAft>
              <a:buSzPts val="1600"/>
              <a:buChar char="■"/>
              <a:defRPr sz="1600"/>
            </a:lvl9pPr>
          </a:lstStyle>
          <a:p>
            <a:endParaRPr/>
          </a:p>
        </p:txBody>
      </p:sp>
      <p:sp>
        <p:nvSpPr>
          <p:cNvPr id="33" name="Google Shape;33;p9"/>
          <p:cNvSpPr txBox="1">
            <a:spLocks noGrp="1"/>
          </p:cNvSpPr>
          <p:nvPr>
            <p:ph type="title"/>
          </p:nvPr>
        </p:nvSpPr>
        <p:spPr>
          <a:xfrm>
            <a:off x="713225" y="539500"/>
            <a:ext cx="2765100" cy="11787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b="0">
                <a:latin typeface="Libre Franklin ExtraBold"/>
                <a:ea typeface="Libre Franklin ExtraBold"/>
                <a:cs typeface="Libre Franklin ExtraBold"/>
                <a:sym typeface="Libre Franklin ExtraBold"/>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34"/>
        <p:cNvGrpSpPr/>
        <p:nvPr/>
      </p:nvGrpSpPr>
      <p:grpSpPr>
        <a:xfrm>
          <a:off x="0" y="0"/>
          <a:ext cx="0" cy="0"/>
          <a:chOff x="0" y="0"/>
          <a:chExt cx="0" cy="0"/>
        </a:xfrm>
      </p:grpSpPr>
      <p:sp>
        <p:nvSpPr>
          <p:cNvPr id="35" name="Google Shape;35;p10"/>
          <p:cNvSpPr txBox="1">
            <a:spLocks noGrp="1"/>
          </p:cNvSpPr>
          <p:nvPr>
            <p:ph type="title"/>
          </p:nvPr>
        </p:nvSpPr>
        <p:spPr>
          <a:xfrm>
            <a:off x="3105750" y="2152725"/>
            <a:ext cx="3567000" cy="1352400"/>
          </a:xfrm>
          <a:prstGeom prst="rect">
            <a:avLst/>
          </a:prstGeom>
        </p:spPr>
        <p:txBody>
          <a:bodyPr spcFirstLastPara="1" wrap="square" lIns="91425" tIns="91425" rIns="91425" bIns="91425" anchor="ctr" anchorCtr="0">
            <a:noAutofit/>
          </a:bodyPr>
          <a:lstStyle>
            <a:lvl1pPr lvl="0" algn="l">
              <a:spcBef>
                <a:spcPts val="0"/>
              </a:spcBef>
              <a:spcAft>
                <a:spcPts val="0"/>
              </a:spcAft>
              <a:buSzPts val="2400"/>
              <a:buNone/>
              <a:defRPr sz="3000">
                <a:solidFill>
                  <a:schemeClr val="dk2"/>
                </a:solidFill>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39"/>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54"/>
        <p:cNvGrpSpPr/>
        <p:nvPr/>
      </p:nvGrpSpPr>
      <p:grpSpPr>
        <a:xfrm>
          <a:off x="0" y="0"/>
          <a:ext cx="0" cy="0"/>
          <a:chOff x="0" y="0"/>
          <a:chExt cx="0" cy="0"/>
        </a:xfrm>
      </p:grpSpPr>
      <p:sp>
        <p:nvSpPr>
          <p:cNvPr id="55" name="Google Shape;55;p14"/>
          <p:cNvSpPr txBox="1">
            <a:spLocks noGrp="1"/>
          </p:cNvSpPr>
          <p:nvPr>
            <p:ph type="title"/>
          </p:nvPr>
        </p:nvSpPr>
        <p:spPr>
          <a:xfrm>
            <a:off x="4389913" y="3650600"/>
            <a:ext cx="3264900" cy="4341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4800"/>
              <a:buNone/>
              <a:defRPr sz="20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56" name="Google Shape;56;p14"/>
          <p:cNvSpPr txBox="1">
            <a:spLocks noGrp="1"/>
          </p:cNvSpPr>
          <p:nvPr>
            <p:ph type="subTitle" idx="1"/>
          </p:nvPr>
        </p:nvSpPr>
        <p:spPr>
          <a:xfrm>
            <a:off x="4389913" y="1204925"/>
            <a:ext cx="3264900" cy="2324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2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21"/>
        <p:cNvGrpSpPr/>
        <p:nvPr/>
      </p:nvGrpSpPr>
      <p:grpSpPr>
        <a:xfrm>
          <a:off x="0" y="0"/>
          <a:ext cx="0" cy="0"/>
          <a:chOff x="0" y="0"/>
          <a:chExt cx="0" cy="0"/>
        </a:xfrm>
      </p:grpSpPr>
      <p:sp>
        <p:nvSpPr>
          <p:cNvPr id="122" name="Google Shape;122;p24"/>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grpSp>
        <p:nvGrpSpPr>
          <p:cNvPr id="123" name="Google Shape;123;p24"/>
          <p:cNvGrpSpPr/>
          <p:nvPr/>
        </p:nvGrpSpPr>
        <p:grpSpPr>
          <a:xfrm>
            <a:off x="8727641" y="761873"/>
            <a:ext cx="166800" cy="4381625"/>
            <a:chOff x="8727641" y="761873"/>
            <a:chExt cx="166800" cy="4381625"/>
          </a:xfrm>
        </p:grpSpPr>
        <p:cxnSp>
          <p:nvCxnSpPr>
            <p:cNvPr id="124" name="Google Shape;124;p24"/>
            <p:cNvCxnSpPr/>
            <p:nvPr/>
          </p:nvCxnSpPr>
          <p:spPr>
            <a:xfrm>
              <a:off x="8811041" y="1065898"/>
              <a:ext cx="0" cy="4077600"/>
            </a:xfrm>
            <a:prstGeom prst="straightConnector1">
              <a:avLst/>
            </a:prstGeom>
            <a:noFill/>
            <a:ln w="19050" cap="flat" cmpd="sng">
              <a:solidFill>
                <a:schemeClr val="accent2"/>
              </a:solidFill>
              <a:prstDash val="solid"/>
              <a:round/>
              <a:headEnd type="none" w="med" len="med"/>
              <a:tailEnd type="none" w="med" len="med"/>
            </a:ln>
          </p:spPr>
        </p:cxnSp>
        <p:grpSp>
          <p:nvGrpSpPr>
            <p:cNvPr id="125" name="Google Shape;125;p24"/>
            <p:cNvGrpSpPr/>
            <p:nvPr/>
          </p:nvGrpSpPr>
          <p:grpSpPr>
            <a:xfrm>
              <a:off x="8727641" y="761873"/>
              <a:ext cx="166800" cy="227075"/>
              <a:chOff x="8727641" y="761873"/>
              <a:chExt cx="166800" cy="227075"/>
            </a:xfrm>
          </p:grpSpPr>
          <p:sp>
            <p:nvSpPr>
              <p:cNvPr id="126" name="Google Shape;126;p24"/>
              <p:cNvSpPr/>
              <p:nvPr/>
            </p:nvSpPr>
            <p:spPr>
              <a:xfrm flipH="1">
                <a:off x="8727641" y="861148"/>
                <a:ext cx="166800" cy="127800"/>
              </a:xfrm>
              <a:prstGeom prst="triangl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4"/>
              <p:cNvSpPr/>
              <p:nvPr/>
            </p:nvSpPr>
            <p:spPr>
              <a:xfrm flipH="1">
                <a:off x="8727641" y="761873"/>
                <a:ext cx="166800" cy="127800"/>
              </a:xfrm>
              <a:prstGeom prst="triangl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9_1">
    <p:bg>
      <p:bgPr>
        <a:solidFill>
          <a:schemeClr val="accent2"/>
        </a:solidFill>
        <a:effectLst/>
      </p:bgPr>
    </p:bg>
    <p:spTree>
      <p:nvGrpSpPr>
        <p:cNvPr id="1" name="Shape 128"/>
        <p:cNvGrpSpPr/>
        <p:nvPr/>
      </p:nvGrpSpPr>
      <p:grpSpPr>
        <a:xfrm>
          <a:off x="0" y="0"/>
          <a:ext cx="0" cy="0"/>
          <a:chOff x="0" y="0"/>
          <a:chExt cx="0" cy="0"/>
        </a:xfrm>
      </p:grpSpPr>
      <p:sp>
        <p:nvSpPr>
          <p:cNvPr id="129" name="Google Shape;129;p25"/>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cxnSp>
        <p:nvCxnSpPr>
          <p:cNvPr id="130" name="Google Shape;130;p25"/>
          <p:cNvCxnSpPr/>
          <p:nvPr/>
        </p:nvCxnSpPr>
        <p:spPr>
          <a:xfrm>
            <a:off x="8811041" y="1065898"/>
            <a:ext cx="0" cy="4077600"/>
          </a:xfrm>
          <a:prstGeom prst="straightConnector1">
            <a:avLst/>
          </a:prstGeom>
          <a:noFill/>
          <a:ln w="19050" cap="flat" cmpd="sng">
            <a:solidFill>
              <a:schemeClr val="lt1"/>
            </a:solidFill>
            <a:prstDash val="solid"/>
            <a:round/>
            <a:headEnd type="none" w="med" len="med"/>
            <a:tailEnd type="none" w="med" len="med"/>
          </a:ln>
        </p:spPr>
      </p:cxnSp>
      <p:grpSp>
        <p:nvGrpSpPr>
          <p:cNvPr id="131" name="Google Shape;131;p25"/>
          <p:cNvGrpSpPr/>
          <p:nvPr/>
        </p:nvGrpSpPr>
        <p:grpSpPr>
          <a:xfrm>
            <a:off x="8727641" y="761873"/>
            <a:ext cx="166800" cy="227075"/>
            <a:chOff x="8727641" y="761873"/>
            <a:chExt cx="166800" cy="227075"/>
          </a:xfrm>
        </p:grpSpPr>
        <p:sp>
          <p:nvSpPr>
            <p:cNvPr id="132" name="Google Shape;132;p25"/>
            <p:cNvSpPr/>
            <p:nvPr/>
          </p:nvSpPr>
          <p:spPr>
            <a:xfrm flipH="1">
              <a:off x="8727641" y="861148"/>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5"/>
            <p:cNvSpPr/>
            <p:nvPr/>
          </p:nvSpPr>
          <p:spPr>
            <a:xfrm flipH="1">
              <a:off x="8727641" y="761873"/>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6129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1pPr>
            <a:lvl2pPr lvl="1"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2pPr>
            <a:lvl3pPr lvl="2"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3pPr>
            <a:lvl4pPr lvl="3"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4pPr>
            <a:lvl5pPr lvl="4"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5pPr>
            <a:lvl6pPr lvl="5"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6pPr>
            <a:lvl7pPr lvl="6"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7pPr>
            <a:lvl8pPr lvl="7"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8pPr>
            <a:lvl9pPr lvl="8" algn="ctr">
              <a:spcBef>
                <a:spcPts val="0"/>
              </a:spcBef>
              <a:spcAft>
                <a:spcPts val="0"/>
              </a:spcAft>
              <a:buClr>
                <a:schemeClr val="dk1"/>
              </a:buClr>
              <a:buSzPts val="3600"/>
              <a:buFont typeface="Libre Franklin ExtraBold"/>
              <a:buNone/>
              <a:defRPr sz="3600">
                <a:solidFill>
                  <a:schemeClr val="dk1"/>
                </a:solidFill>
                <a:latin typeface="Libre Franklin ExtraBold"/>
                <a:ea typeface="Libre Franklin ExtraBold"/>
                <a:cs typeface="Libre Franklin ExtraBold"/>
                <a:sym typeface="Libre Franklin ExtraBold"/>
              </a:defRPr>
            </a:lvl9pPr>
          </a:lstStyle>
          <a:p>
            <a:endParaRPr/>
          </a:p>
        </p:txBody>
      </p:sp>
      <p:sp>
        <p:nvSpPr>
          <p:cNvPr id="7" name="Google Shape;7;p1"/>
          <p:cNvSpPr txBox="1">
            <a:spLocks noGrp="1"/>
          </p:cNvSpPr>
          <p:nvPr>
            <p:ph type="body" idx="1"/>
          </p:nvPr>
        </p:nvSpPr>
        <p:spPr>
          <a:xfrm>
            <a:off x="713225" y="1152475"/>
            <a:ext cx="7717500" cy="34560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Spectral"/>
              <a:buChar char="●"/>
              <a:defRPr>
                <a:solidFill>
                  <a:schemeClr val="dk1"/>
                </a:solidFill>
                <a:latin typeface="Spectral"/>
                <a:ea typeface="Spectral"/>
                <a:cs typeface="Spectral"/>
                <a:sym typeface="Spectral"/>
              </a:defRPr>
            </a:lvl1pPr>
            <a:lvl2pPr marL="914400" lvl="1"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2pPr>
            <a:lvl3pPr marL="1371600" lvl="2"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3pPr>
            <a:lvl4pPr marL="1828800" lvl="3"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4pPr>
            <a:lvl5pPr marL="2286000" lvl="4"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5pPr>
            <a:lvl6pPr marL="2743200" lvl="5"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6pPr>
            <a:lvl7pPr marL="3200400" lvl="6"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7pPr>
            <a:lvl8pPr marL="3657600" lvl="7" indent="-317500">
              <a:lnSpc>
                <a:spcPct val="100000"/>
              </a:lnSpc>
              <a:spcBef>
                <a:spcPts val="1600"/>
              </a:spcBef>
              <a:spcAft>
                <a:spcPts val="0"/>
              </a:spcAft>
              <a:buClr>
                <a:schemeClr val="dk1"/>
              </a:buClr>
              <a:buSzPts val="1400"/>
              <a:buFont typeface="Spectral"/>
              <a:buChar char="○"/>
              <a:defRPr>
                <a:solidFill>
                  <a:schemeClr val="dk1"/>
                </a:solidFill>
                <a:latin typeface="Spectral"/>
                <a:ea typeface="Spectral"/>
                <a:cs typeface="Spectral"/>
                <a:sym typeface="Spectral"/>
              </a:defRPr>
            </a:lvl8pPr>
            <a:lvl9pPr marL="4114800" lvl="8" indent="-317500">
              <a:lnSpc>
                <a:spcPct val="100000"/>
              </a:lnSpc>
              <a:spcBef>
                <a:spcPts val="1600"/>
              </a:spcBef>
              <a:spcAft>
                <a:spcPts val="1600"/>
              </a:spcAft>
              <a:buClr>
                <a:schemeClr val="dk1"/>
              </a:buClr>
              <a:buSzPts val="1400"/>
              <a:buFont typeface="Spectral"/>
              <a:buChar char="■"/>
              <a:defRPr>
                <a:solidFill>
                  <a:schemeClr val="dk1"/>
                </a:solidFill>
                <a:latin typeface="Spectral"/>
                <a:ea typeface="Spectral"/>
                <a:cs typeface="Spectral"/>
                <a:sym typeface="Spectral"/>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5" r:id="rId4"/>
    <p:sldLayoutId id="2147483656" r:id="rId5"/>
    <p:sldLayoutId id="2147483658" r:id="rId6"/>
    <p:sldLayoutId id="2147483660" r:id="rId7"/>
    <p:sldLayoutId id="2147483670" r:id="rId8"/>
    <p:sldLayoutId id="2147483671"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5604/01.3001.0054.3100" TargetMode="External"/><Relationship Id="rId13" Type="http://schemas.openxmlformats.org/officeDocument/2006/relationships/hyperlink" Target="https://www.corra.scot/wp-content/uploads/2022/11/Scotlands-Place-Leadership-Summit-Final-Report.pdf" TargetMode="External"/><Relationship Id="rId18" Type="http://schemas.openxmlformats.org/officeDocument/2006/relationships/hyperlink" Target="https://www.verifiedmarketresearch.com/product/mice-industry-market/" TargetMode="External"/><Relationship Id="rId3" Type="http://schemas.openxmlformats.org/officeDocument/2006/relationships/hyperlink" Target="https://doi.org/10.4324/9781003044963" TargetMode="External"/><Relationship Id="rId7" Type="http://schemas.openxmlformats.org/officeDocument/2006/relationships/hyperlink" Target="https://www.tourismireland.com/docs/default-source/corporate-items/tourism-ireland-corporate-plan-2023---2025.pdf?sfvrsn=d51f2e3f_0" TargetMode="External"/><Relationship Id="rId12" Type="http://schemas.openxmlformats.org/officeDocument/2006/relationships/hyperlink" Target="https://doi.org/10.21125/inted.2020.1959" TargetMode="External"/><Relationship Id="rId17" Type="http://schemas.openxmlformats.org/officeDocument/2006/relationships/hyperlink" Target="https://doi.org/10.1108/mscra-02-2019-0006" TargetMode="External"/><Relationship Id="rId2" Type="http://schemas.openxmlformats.org/officeDocument/2006/relationships/notesSlide" Target="../notesSlides/notesSlide12.xml"/><Relationship Id="rId16" Type="http://schemas.openxmlformats.org/officeDocument/2006/relationships/hyperlink" Target="https://doi.org/10.1080/19407963.2023.2263860" TargetMode="External"/><Relationship Id="rId20" Type="http://schemas.openxmlformats.org/officeDocument/2006/relationships/hyperlink" Target="https://traveltrade.visitwales.com/useful-information/toolkit/year-of-croeso" TargetMode="External"/><Relationship Id="rId1" Type="http://schemas.openxmlformats.org/officeDocument/2006/relationships/slideLayout" Target="../slideLayouts/slideLayout4.xml"/><Relationship Id="rId6" Type="http://schemas.openxmlformats.org/officeDocument/2006/relationships/hyperlink" Target="https://doi.org/10.1186/s40807-023-00097-6" TargetMode="External"/><Relationship Id="rId11" Type="http://schemas.openxmlformats.org/officeDocument/2006/relationships/hyperlink" Target="https://doi.org/10.2478/orga-2024-0002" TargetMode="External"/><Relationship Id="rId5" Type="http://schemas.openxmlformats.org/officeDocument/2006/relationships/hyperlink" Target="https://doi.org/10.1057/s42214-024-00196-1" TargetMode="External"/><Relationship Id="rId15" Type="http://schemas.openxmlformats.org/officeDocument/2006/relationships/hyperlink" Target="https://doi.org/10.1109/comst.2022.3202047" TargetMode="External"/><Relationship Id="rId10" Type="http://schemas.openxmlformats.org/officeDocument/2006/relationships/hyperlink" Target="https://doi.org/10.1108/jpmd-06-2019-0041" TargetMode="External"/><Relationship Id="rId19" Type="http://schemas.openxmlformats.org/officeDocument/2006/relationships/hyperlink" Target="https://www.visitwales.com/things-do/attractions/castles-and-heritage/wales-castle-capital-europe" TargetMode="External"/><Relationship Id="rId4" Type="http://schemas.openxmlformats.org/officeDocument/2006/relationships/hyperlink" Target="https://doi.org/10.1080/14494035.2020.1787628" TargetMode="External"/><Relationship Id="rId9" Type="http://schemas.openxmlformats.org/officeDocument/2006/relationships/hyperlink" Target="file:///C:\Users\NM%20TRADERS\Downloads\md1399_expo_2025_signed_pdf%20(1).pdf" TargetMode="External"/><Relationship Id="rId14" Type="http://schemas.openxmlformats.org/officeDocument/2006/relationships/hyperlink" Target="https://www.taylorfrancis.com/books/mono/10.4324/9780429325106/sponsorship-marketing-bettina-cornw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DC6"/>
        </a:solidFill>
        <a:effectLst/>
      </p:bgPr>
    </p:bg>
    <p:spTree>
      <p:nvGrpSpPr>
        <p:cNvPr id="1" name="Shape 143"/>
        <p:cNvGrpSpPr/>
        <p:nvPr/>
      </p:nvGrpSpPr>
      <p:grpSpPr>
        <a:xfrm>
          <a:off x="0" y="0"/>
          <a:ext cx="0" cy="0"/>
          <a:chOff x="0" y="0"/>
          <a:chExt cx="0" cy="0"/>
        </a:xfrm>
      </p:grpSpPr>
      <p:pic>
        <p:nvPicPr>
          <p:cNvPr id="144" name="Google Shape;144;p29"/>
          <p:cNvPicPr preferRelativeResize="0"/>
          <p:nvPr/>
        </p:nvPicPr>
        <p:blipFill>
          <a:blip r:embed="rId3">
            <a:extLst>
              <a:ext uri="{28A0092B-C50C-407E-A947-70E740481C1C}">
                <a14:useLocalDpi xmlns:a14="http://schemas.microsoft.com/office/drawing/2010/main" val="0"/>
              </a:ext>
            </a:extLst>
          </a:blip>
          <a:stretch>
            <a:fillRect/>
          </a:stretch>
        </p:blipFill>
        <p:spPr>
          <a:xfrm>
            <a:off x="0" y="1"/>
            <a:ext cx="9144000" cy="5143499"/>
          </a:xfrm>
          <a:prstGeom prst="rect">
            <a:avLst/>
          </a:prstGeom>
          <a:noFill/>
          <a:ln>
            <a:noFill/>
          </a:ln>
        </p:spPr>
      </p:pic>
      <p:sp>
        <p:nvSpPr>
          <p:cNvPr id="147" name="Google Shape;147;p29"/>
          <p:cNvSpPr txBox="1">
            <a:spLocks noGrp="1"/>
          </p:cNvSpPr>
          <p:nvPr>
            <p:ph type="ctrTitle"/>
          </p:nvPr>
        </p:nvSpPr>
        <p:spPr>
          <a:xfrm>
            <a:off x="2195945" y="1156855"/>
            <a:ext cx="4405746" cy="3006435"/>
          </a:xfrm>
          <a:prstGeom prst="rect">
            <a:avLst/>
          </a:prstGeom>
          <a:solidFill>
            <a:schemeClr val="accent2"/>
          </a:solidFill>
        </p:spPr>
        <p:txBody>
          <a:bodyPr spcFirstLastPara="1" wrap="square" lIns="91425" tIns="91425" rIns="91425" bIns="91425" anchor="ctr" anchorCtr="0">
            <a:noAutofit/>
          </a:bodyPr>
          <a:lstStyle/>
          <a:p>
            <a:pPr lvl="0" algn="ctr"/>
            <a:r>
              <a:rPr lang="en-US"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Croeso Cymru: The International Welsh Welcome Summit 2025</a:t>
            </a:r>
            <a:endParaRPr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48" name="Google Shape;148;p29"/>
          <p:cNvSpPr/>
          <p:nvPr/>
        </p:nvSpPr>
        <p:spPr>
          <a:xfrm flipH="1">
            <a:off x="8279637" y="4837736"/>
            <a:ext cx="139500" cy="1395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9"/>
          <p:cNvSpPr/>
          <p:nvPr/>
        </p:nvSpPr>
        <p:spPr>
          <a:xfrm>
            <a:off x="5526425" y="3721597"/>
            <a:ext cx="100500" cy="100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3" name="Google Shape;153;p29"/>
          <p:cNvSpPr/>
          <p:nvPr/>
        </p:nvSpPr>
        <p:spPr>
          <a:xfrm flipH="1">
            <a:off x="8419075" y="4837736"/>
            <a:ext cx="139500" cy="1395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6650182" y="4585855"/>
            <a:ext cx="2493818" cy="5576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Times New Roman" panose="02020603050405020304" pitchFamily="18" charset="0"/>
                <a:cs typeface="Times New Roman" panose="02020603050405020304" pitchFamily="18" charset="0"/>
              </a:rPr>
              <a:t>Student ID: 2233575</a:t>
            </a:r>
          </a:p>
          <a:p>
            <a:pPr algn="ctr"/>
            <a:r>
              <a:rPr lang="en-GB" b="1" dirty="0">
                <a:solidFill>
                  <a:schemeClr val="tx1"/>
                </a:solidFill>
                <a:latin typeface="Times New Roman" panose="02020603050405020304" pitchFamily="18" charset="0"/>
                <a:cs typeface="Times New Roman" panose="02020603050405020304" pitchFamily="18" charset="0"/>
              </a:rPr>
              <a:t>Student </a:t>
            </a:r>
            <a:r>
              <a:rPr lang="en-GB" b="1" dirty="0" err="1">
                <a:solidFill>
                  <a:schemeClr val="tx1"/>
                </a:solidFill>
                <a:latin typeface="Times New Roman" panose="02020603050405020304" pitchFamily="18" charset="0"/>
                <a:cs typeface="Times New Roman" panose="02020603050405020304" pitchFamily="18" charset="0"/>
              </a:rPr>
              <a:t>Name:Petru</a:t>
            </a:r>
            <a:r>
              <a:rPr lang="en-GB" b="1">
                <a:solidFill>
                  <a:schemeClr val="tx1"/>
                </a:solidFill>
                <a:latin typeface="Times New Roman" panose="02020603050405020304" pitchFamily="18" charset="0"/>
                <a:cs typeface="Times New Roman" panose="02020603050405020304" pitchFamily="18" charset="0"/>
              </a:rPr>
              <a:t> Piron</a:t>
            </a:r>
            <a:endParaRPr lang="en-GB"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DC6"/>
        </a:solidFill>
        <a:effectLst/>
      </p:bgPr>
    </p:bg>
    <p:spTree>
      <p:nvGrpSpPr>
        <p:cNvPr id="1" name="Shape 219"/>
        <p:cNvGrpSpPr/>
        <p:nvPr/>
      </p:nvGrpSpPr>
      <p:grpSpPr>
        <a:xfrm>
          <a:off x="0" y="0"/>
          <a:ext cx="0" cy="0"/>
          <a:chOff x="0" y="0"/>
          <a:chExt cx="0" cy="0"/>
        </a:xfrm>
      </p:grpSpPr>
      <p:sp>
        <p:nvSpPr>
          <p:cNvPr id="221" name="Google Shape;221;p32"/>
          <p:cNvSpPr txBox="1">
            <a:spLocks noGrp="1"/>
          </p:cNvSpPr>
          <p:nvPr>
            <p:ph type="subTitle" idx="1"/>
          </p:nvPr>
        </p:nvSpPr>
        <p:spPr>
          <a:xfrm>
            <a:off x="0" y="1267691"/>
            <a:ext cx="3350587" cy="3650673"/>
          </a:xfrm>
          <a:prstGeom prst="rect">
            <a:avLst/>
          </a:prstGeom>
        </p:spPr>
        <p:txBody>
          <a:bodyPr spcFirstLastPara="1" wrap="square" lIns="91425" tIns="91425" rIns="91425" bIns="91425" anchor="t" anchorCtr="0">
            <a:noAutofit/>
          </a:bodyPr>
          <a:lstStyle/>
          <a:p>
            <a:pPr marL="285750" indent="-285750" algn="just">
              <a:spcAft>
                <a:spcPts val="1600"/>
              </a:spcAft>
            </a:pPr>
            <a:r>
              <a:rPr lang="en-GB" sz="1200" dirty="0">
                <a:latin typeface="Times New Roman" panose="02020603050405020304" pitchFamily="18" charset="0"/>
                <a:cs typeface="Times New Roman" panose="02020603050405020304" pitchFamily="18" charset="0"/>
              </a:rPr>
              <a:t>The Year of Croeso 2025 by Visit Wales celebrates Welsh hospitality, heritage, and a deep of sense of place. </a:t>
            </a:r>
          </a:p>
          <a:p>
            <a:pPr marL="285750" indent="-285750" algn="just">
              <a:spcAft>
                <a:spcPts val="1600"/>
              </a:spcAft>
            </a:pPr>
            <a:r>
              <a:rPr lang="en-GB" sz="1200" dirty="0">
                <a:latin typeface="Times New Roman" panose="02020603050405020304" pitchFamily="18" charset="0"/>
                <a:cs typeface="Times New Roman" panose="02020603050405020304" pitchFamily="18" charset="0"/>
              </a:rPr>
              <a:t>Croeso means “welcome” that defines the nation warmth and “hwyl” that means joyful spirit.</a:t>
            </a:r>
          </a:p>
          <a:p>
            <a:pPr marL="285750" indent="-285750" algn="just">
              <a:spcAft>
                <a:spcPts val="1600"/>
              </a:spcAft>
            </a:pPr>
            <a:r>
              <a:rPr lang="en-GB" sz="1200" dirty="0">
                <a:latin typeface="Times New Roman" panose="02020603050405020304" pitchFamily="18" charset="0"/>
                <a:cs typeface="Times New Roman" panose="02020603050405020304" pitchFamily="18" charset="0"/>
              </a:rPr>
              <a:t>The aim of the event is to attract the international people by valuable cultural experience. </a:t>
            </a:r>
          </a:p>
          <a:p>
            <a:pPr marL="285750" indent="-285750" algn="just">
              <a:spcAft>
                <a:spcPts val="1600"/>
              </a:spcAft>
            </a:pPr>
            <a:r>
              <a:rPr lang="en-GB" sz="1200" dirty="0">
                <a:latin typeface="Times New Roman" panose="02020603050405020304" pitchFamily="18" charset="0"/>
                <a:cs typeface="Times New Roman" panose="02020603050405020304" pitchFamily="18" charset="0"/>
              </a:rPr>
              <a:t>The events targets the industry professionals, suppliers, investors, influencers, consultants, and media and tourism boards. </a:t>
            </a:r>
          </a:p>
          <a:p>
            <a:pPr marL="0" lvl="0" indent="0" algn="just" rtl="0">
              <a:spcBef>
                <a:spcPts val="0"/>
              </a:spcBef>
              <a:spcAft>
                <a:spcPts val="1600"/>
              </a:spcAft>
              <a:buNone/>
            </a:pPr>
            <a:endParaRPr dirty="0">
              <a:latin typeface="Times New Roman" panose="02020603050405020304" pitchFamily="18" charset="0"/>
              <a:cs typeface="Times New Roman" panose="02020603050405020304" pitchFamily="18" charset="0"/>
            </a:endParaRPr>
          </a:p>
        </p:txBody>
      </p:sp>
      <p:sp>
        <p:nvSpPr>
          <p:cNvPr id="223" name="Google Shape;223;p32"/>
          <p:cNvSpPr/>
          <p:nvPr/>
        </p:nvSpPr>
        <p:spPr>
          <a:xfrm>
            <a:off x="3490025" y="4837736"/>
            <a:ext cx="139500" cy="1395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2"/>
          <p:cNvSpPr/>
          <p:nvPr/>
        </p:nvSpPr>
        <p:spPr>
          <a:xfrm>
            <a:off x="3350587" y="4837736"/>
            <a:ext cx="139500" cy="1395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2"/>
          <p:cNvSpPr txBox="1">
            <a:spLocks noGrp="1"/>
          </p:cNvSpPr>
          <p:nvPr>
            <p:ph type="title"/>
          </p:nvPr>
        </p:nvSpPr>
        <p:spPr>
          <a:xfrm>
            <a:off x="380267" y="0"/>
            <a:ext cx="2765100" cy="117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2800" b="1" dirty="0">
                <a:latin typeface="Times New Roman" panose="02020603050405020304" pitchFamily="18" charset="0"/>
                <a:cs typeface="Times New Roman" panose="02020603050405020304" pitchFamily="18" charset="0"/>
              </a:rPr>
              <a:t>Introduction </a:t>
            </a:r>
            <a:endParaRPr sz="2800" b="1" dirty="0">
              <a:latin typeface="Times New Roman" panose="02020603050405020304" pitchFamily="18" charset="0"/>
              <a:cs typeface="Times New Roman" panose="02020603050405020304" pitchFamily="18" charset="0"/>
            </a:endParaRPr>
          </a:p>
        </p:txBody>
      </p:sp>
      <p:grpSp>
        <p:nvGrpSpPr>
          <p:cNvPr id="226" name="Google Shape;226;p32"/>
          <p:cNvGrpSpPr/>
          <p:nvPr/>
        </p:nvGrpSpPr>
        <p:grpSpPr>
          <a:xfrm>
            <a:off x="8727641" y="761873"/>
            <a:ext cx="166800" cy="4384175"/>
            <a:chOff x="8727641" y="761873"/>
            <a:chExt cx="166800" cy="4384175"/>
          </a:xfrm>
        </p:grpSpPr>
        <p:cxnSp>
          <p:nvCxnSpPr>
            <p:cNvPr id="227" name="Google Shape;227;p32"/>
            <p:cNvCxnSpPr/>
            <p:nvPr/>
          </p:nvCxnSpPr>
          <p:spPr>
            <a:xfrm>
              <a:off x="8811041" y="1065148"/>
              <a:ext cx="0" cy="4080900"/>
            </a:xfrm>
            <a:prstGeom prst="straightConnector1">
              <a:avLst/>
            </a:prstGeom>
            <a:noFill/>
            <a:ln w="19050" cap="flat" cmpd="sng">
              <a:solidFill>
                <a:schemeClr val="lt2"/>
              </a:solidFill>
              <a:prstDash val="solid"/>
              <a:round/>
              <a:headEnd type="none" w="med" len="med"/>
              <a:tailEnd type="none" w="med" len="med"/>
            </a:ln>
          </p:spPr>
        </p:cxnSp>
        <p:grpSp>
          <p:nvGrpSpPr>
            <p:cNvPr id="228" name="Google Shape;228;p32"/>
            <p:cNvGrpSpPr/>
            <p:nvPr/>
          </p:nvGrpSpPr>
          <p:grpSpPr>
            <a:xfrm>
              <a:off x="8727641" y="761873"/>
              <a:ext cx="166800" cy="227075"/>
              <a:chOff x="8727641" y="761873"/>
              <a:chExt cx="166800" cy="227075"/>
            </a:xfrm>
          </p:grpSpPr>
          <p:sp>
            <p:nvSpPr>
              <p:cNvPr id="229" name="Google Shape;229;p32"/>
              <p:cNvSpPr/>
              <p:nvPr/>
            </p:nvSpPr>
            <p:spPr>
              <a:xfrm flipH="1">
                <a:off x="8727641" y="861148"/>
                <a:ext cx="166800" cy="127800"/>
              </a:xfrm>
              <a:prstGeom prst="triangl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2"/>
              <p:cNvSpPr/>
              <p:nvPr/>
            </p:nvSpPr>
            <p:spPr>
              <a:xfrm flipH="1">
                <a:off x="8727641" y="761873"/>
                <a:ext cx="166800" cy="127800"/>
              </a:xfrm>
              <a:prstGeom prst="triangl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2" name="Picture 1"/>
          <p:cNvPicPr>
            <a:picLocks noChangeAspect="1"/>
          </p:cNvPicPr>
          <p:nvPr/>
        </p:nvPicPr>
        <p:blipFill>
          <a:blip r:embed="rId3"/>
          <a:stretch>
            <a:fillRect/>
          </a:stretch>
        </p:blipFill>
        <p:spPr>
          <a:xfrm>
            <a:off x="5082837" y="156091"/>
            <a:ext cx="3913381" cy="3923190"/>
          </a:xfrm>
          <a:prstGeom prst="rect">
            <a:avLst/>
          </a:prstGeom>
        </p:spPr>
      </p:pic>
      <p:sp>
        <p:nvSpPr>
          <p:cNvPr id="3" name="TextBox 2"/>
          <p:cNvSpPr txBox="1"/>
          <p:nvPr/>
        </p:nvSpPr>
        <p:spPr>
          <a:xfrm>
            <a:off x="5430982" y="4221018"/>
            <a:ext cx="3565236" cy="480291"/>
          </a:xfrm>
          <a:prstGeom prst="rect">
            <a:avLst/>
          </a:prstGeom>
          <a:noFill/>
        </p:spPr>
        <p:txBody>
          <a:bodyPr wrap="square" rtlCol="0">
            <a:spAutoFit/>
          </a:bodyPr>
          <a:lstStyle/>
          <a:p>
            <a:endParaRPr lang="en-GB" dirty="0"/>
          </a:p>
        </p:txBody>
      </p:sp>
      <p:sp>
        <p:nvSpPr>
          <p:cNvPr id="4" name="TextBox 3"/>
          <p:cNvSpPr txBox="1"/>
          <p:nvPr/>
        </p:nvSpPr>
        <p:spPr>
          <a:xfrm>
            <a:off x="5464542" y="4141609"/>
            <a:ext cx="3260436"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Year of Croeso</a:t>
            </a:r>
          </a:p>
          <a:p>
            <a:pPr algn="ctr"/>
            <a:r>
              <a:rPr lang="en-GB" sz="800" dirty="0">
                <a:latin typeface="Times New Roman" panose="02020603050405020304" pitchFamily="18" charset="0"/>
                <a:cs typeface="Times New Roman" panose="02020603050405020304" pitchFamily="18" charset="0"/>
              </a:rPr>
              <a:t>(Source: Year of Croeso, 2025).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150" y="318655"/>
            <a:ext cx="3567000" cy="720436"/>
          </a:xfrm>
        </p:spPr>
        <p:txBody>
          <a:bodyPr/>
          <a:lstStyle/>
          <a:p>
            <a:r>
              <a:rPr lang="en-GB" sz="2800" b="1" dirty="0">
                <a:latin typeface="Times New Roman" panose="02020603050405020304" pitchFamily="18" charset="0"/>
                <a:cs typeface="Times New Roman" panose="02020603050405020304" pitchFamily="18" charset="0"/>
              </a:rPr>
              <a:t>Event Overview</a:t>
            </a:r>
          </a:p>
        </p:txBody>
      </p:sp>
      <p:graphicFrame>
        <p:nvGraphicFramePr>
          <p:cNvPr id="3" name="Diagram 2"/>
          <p:cNvGraphicFramePr/>
          <p:nvPr>
            <p:extLst>
              <p:ext uri="{D42A27DB-BD31-4B8C-83A1-F6EECF244321}">
                <p14:modId xmlns:p14="http://schemas.microsoft.com/office/powerpoint/2010/main" val="414157294"/>
              </p:ext>
            </p:extLst>
          </p:nvPr>
        </p:nvGraphicFramePr>
        <p:xfrm>
          <a:off x="-421013" y="1079500"/>
          <a:ext cx="5591326"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5557421" y="488272"/>
            <a:ext cx="3071674" cy="954107"/>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Key Objectives</a:t>
            </a:r>
            <a:endParaRPr lang="en-GB" sz="2800" dirty="0">
              <a:latin typeface="Times New Roman" panose="02020603050405020304" pitchFamily="18" charset="0"/>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4230314933"/>
              </p:ext>
            </p:extLst>
          </p:nvPr>
        </p:nvGraphicFramePr>
        <p:xfrm>
          <a:off x="3796684" y="1035112"/>
          <a:ext cx="6096000"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84523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6228" y="550416"/>
            <a:ext cx="9179511" cy="1216240"/>
          </a:xfrm>
        </p:spPr>
        <p:txBody>
          <a:bodyPr/>
          <a:lstStyle/>
          <a:p>
            <a:pPr algn="ctr"/>
            <a:r>
              <a:rPr lang="en-GB" sz="2800" b="1" dirty="0">
                <a:latin typeface="Times New Roman" panose="02020603050405020304" pitchFamily="18" charset="0"/>
                <a:cs typeface="Times New Roman" panose="02020603050405020304" pitchFamily="18" charset="0"/>
              </a:rPr>
              <a:t>Why Wales? Why Now?</a:t>
            </a:r>
            <a:br>
              <a:rPr lang="en-GB" sz="2800" dirty="0">
                <a:latin typeface="Times New Roman" panose="02020603050405020304" pitchFamily="18" charset="0"/>
                <a:cs typeface="Times New Roman" panose="02020603050405020304" pitchFamily="18" charset="0"/>
              </a:rPr>
            </a:br>
            <a:endParaRPr lang="en-GB" sz="2800"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482935667"/>
              </p:ext>
            </p:extLst>
          </p:nvPr>
        </p:nvGraphicFramePr>
        <p:xfrm>
          <a:off x="346228" y="1473693"/>
          <a:ext cx="5187520" cy="3391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6169981" y="4802819"/>
            <a:ext cx="2831976"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2: Wales</a:t>
            </a:r>
          </a:p>
          <a:p>
            <a:pPr algn="ctr"/>
            <a:r>
              <a:rPr lang="en-GB" sz="800" dirty="0">
                <a:latin typeface="Times New Roman" panose="02020603050405020304" pitchFamily="18" charset="0"/>
                <a:cs typeface="Times New Roman" panose="02020603050405020304" pitchFamily="18" charset="0"/>
              </a:rPr>
              <a:t>(Source: Wales Castle Conwy, (2025). </a:t>
            </a:r>
          </a:p>
        </p:txBody>
      </p:sp>
      <p:pic>
        <p:nvPicPr>
          <p:cNvPr id="5" name="Picture 4"/>
          <p:cNvPicPr>
            <a:picLocks noChangeAspect="1"/>
          </p:cNvPicPr>
          <p:nvPr/>
        </p:nvPicPr>
        <p:blipFill>
          <a:blip r:embed="rId8"/>
          <a:stretch>
            <a:fillRect/>
          </a:stretch>
        </p:blipFill>
        <p:spPr>
          <a:xfrm>
            <a:off x="5532131" y="2689933"/>
            <a:ext cx="3611869" cy="1396654"/>
          </a:xfrm>
          <a:prstGeom prst="rect">
            <a:avLst/>
          </a:prstGeom>
        </p:spPr>
      </p:pic>
    </p:spTree>
    <p:extLst>
      <p:ext uri="{BB962C8B-B14F-4D97-AF65-F5344CB8AC3E}">
        <p14:creationId xmlns:p14="http://schemas.microsoft.com/office/powerpoint/2010/main" val="1175727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2"/>
          </p:nvPr>
        </p:nvSpPr>
        <p:spPr>
          <a:xfrm>
            <a:off x="88777" y="230819"/>
            <a:ext cx="2911875" cy="1145220"/>
          </a:xfrm>
        </p:spPr>
        <p:txBody>
          <a:bodyPr/>
          <a:lstStyle/>
          <a:p>
            <a:r>
              <a:rPr lang="en-GB" sz="2800" b="1" dirty="0">
                <a:solidFill>
                  <a:schemeClr val="tx1"/>
                </a:solidFill>
                <a:latin typeface="Times New Roman" panose="02020603050405020304" pitchFamily="18" charset="0"/>
                <a:cs typeface="Times New Roman" panose="02020603050405020304" pitchFamily="18" charset="0"/>
              </a:rPr>
              <a:t>Target Audience</a:t>
            </a:r>
            <a:endParaRPr lang="en-GB" sz="2800" dirty="0">
              <a:solidFill>
                <a:schemeClr val="tx1"/>
              </a:solidFill>
              <a:latin typeface="Times New Roman" panose="02020603050405020304" pitchFamily="18"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393507672"/>
              </p:ext>
            </p:extLst>
          </p:nvPr>
        </p:nvGraphicFramePr>
        <p:xfrm>
          <a:off x="272248" y="1079500"/>
          <a:ext cx="4317507"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438836" y="470516"/>
            <a:ext cx="4580878" cy="523220"/>
          </a:xfrm>
          <a:prstGeom prst="rect">
            <a:avLst/>
          </a:prstGeom>
          <a:noFill/>
        </p:spPr>
        <p:txBody>
          <a:bodyPr wrap="square" rtlCol="0">
            <a:spAutoFit/>
          </a:bodyPr>
          <a:lstStyle/>
          <a:p>
            <a:r>
              <a:rPr lang="en-GB" sz="2800" b="1">
                <a:latin typeface="Times New Roman" panose="02020603050405020304" pitchFamily="18" charset="0"/>
                <a:cs typeface="Times New Roman" panose="02020603050405020304" pitchFamily="18" charset="0"/>
              </a:rPr>
              <a:t>Key Sponsorship Categories</a:t>
            </a:r>
            <a:endParaRPr lang="en-GB" sz="2800" dirty="0">
              <a:latin typeface="Times New Roman" panose="02020603050405020304" pitchFamily="18" charset="0"/>
              <a:cs typeface="Times New Roman" panose="02020603050405020304" pitchFamily="18" charset="0"/>
            </a:endParaRPr>
          </a:p>
        </p:txBody>
      </p:sp>
      <p:graphicFrame>
        <p:nvGraphicFramePr>
          <p:cNvPr id="8" name="Diagram 7"/>
          <p:cNvGraphicFramePr/>
          <p:nvPr>
            <p:extLst>
              <p:ext uri="{D42A27DB-BD31-4B8C-83A1-F6EECF244321}">
                <p14:modId xmlns:p14="http://schemas.microsoft.com/office/powerpoint/2010/main" val="1339529871"/>
              </p:ext>
            </p:extLst>
          </p:nvPr>
        </p:nvGraphicFramePr>
        <p:xfrm>
          <a:off x="4107402" y="1079500"/>
          <a:ext cx="6096000" cy="4064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51390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2"/>
          </p:nvPr>
        </p:nvSpPr>
        <p:spPr>
          <a:xfrm>
            <a:off x="195309" y="213065"/>
            <a:ext cx="5746394" cy="665824"/>
          </a:xfrm>
        </p:spPr>
        <p:txBody>
          <a:bodyPr/>
          <a:lstStyle/>
          <a:p>
            <a:r>
              <a:rPr lang="en-US" sz="2800" b="1" dirty="0">
                <a:solidFill>
                  <a:schemeClr val="tx1"/>
                </a:solidFill>
                <a:latin typeface="Times New Roman" panose="02020603050405020304" pitchFamily="18" charset="0"/>
                <a:cs typeface="Times New Roman" panose="02020603050405020304" pitchFamily="18" charset="0"/>
              </a:rPr>
              <a:t>Convincing the Audience</a:t>
            </a:r>
            <a:endParaRPr lang="en-GB" sz="280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2221253941"/>
              </p:ext>
            </p:extLst>
          </p:nvPr>
        </p:nvGraphicFramePr>
        <p:xfrm>
          <a:off x="-355107" y="1159399"/>
          <a:ext cx="5045474" cy="3890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5799500" y="355669"/>
            <a:ext cx="2856872" cy="523220"/>
          </a:xfrm>
          <a:prstGeom prst="rect">
            <a:avLst/>
          </a:prstGeom>
        </p:spPr>
        <p:txBody>
          <a:bodyPr wrap="none">
            <a:spAutoFit/>
          </a:bodyPr>
          <a:lstStyle/>
          <a:p>
            <a:r>
              <a:rPr lang="en-GB" sz="2800" b="1" dirty="0">
                <a:latin typeface="Times New Roman" panose="02020603050405020304" pitchFamily="18" charset="0"/>
                <a:cs typeface="Times New Roman" panose="02020603050405020304" pitchFamily="18" charset="0"/>
              </a:rPr>
              <a:t>Guests leave with</a:t>
            </a:r>
            <a:endParaRPr lang="en-GB" sz="2800" dirty="0">
              <a:latin typeface="Times New Roman" panose="02020603050405020304" pitchFamily="18" charset="0"/>
              <a:cs typeface="Times New Roman" panose="02020603050405020304" pitchFamily="18" charset="0"/>
            </a:endParaRPr>
          </a:p>
        </p:txBody>
      </p:sp>
      <p:graphicFrame>
        <p:nvGraphicFramePr>
          <p:cNvPr id="8" name="Diagram 7"/>
          <p:cNvGraphicFramePr/>
          <p:nvPr>
            <p:extLst>
              <p:ext uri="{D42A27DB-BD31-4B8C-83A1-F6EECF244321}">
                <p14:modId xmlns:p14="http://schemas.microsoft.com/office/powerpoint/2010/main" val="3924699357"/>
              </p:ext>
            </p:extLst>
          </p:nvPr>
        </p:nvGraphicFramePr>
        <p:xfrm>
          <a:off x="5122416" y="1021493"/>
          <a:ext cx="4021583" cy="40284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383275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2"/>
          </p:nvPr>
        </p:nvSpPr>
        <p:spPr>
          <a:xfrm>
            <a:off x="1766656" y="372863"/>
            <a:ext cx="5353790" cy="656948"/>
          </a:xfrm>
        </p:spPr>
        <p:txBody>
          <a:bodyPr/>
          <a:lstStyle/>
          <a:p>
            <a:r>
              <a:rPr lang="en-GB" sz="2800" b="1" dirty="0">
                <a:latin typeface="Times New Roman" panose="02020603050405020304" pitchFamily="18" charset="0"/>
                <a:cs typeface="Times New Roman" panose="02020603050405020304" pitchFamily="18" charset="0"/>
              </a:rPr>
              <a:t>Market Demand &amp; Opportunity</a:t>
            </a:r>
            <a:endParaRPr lang="en-GB" sz="2800"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1468272781"/>
              </p:ext>
            </p:extLst>
          </p:nvPr>
        </p:nvGraphicFramePr>
        <p:xfrm>
          <a:off x="328474" y="1029812"/>
          <a:ext cx="5131294" cy="39505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p:cNvSpPr txBox="1"/>
          <p:nvPr/>
        </p:nvSpPr>
        <p:spPr>
          <a:xfrm>
            <a:off x="6764784" y="4190260"/>
            <a:ext cx="2485748"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3: Global MICE Industry Market</a:t>
            </a:r>
          </a:p>
          <a:p>
            <a:pPr algn="ctr"/>
            <a:r>
              <a:rPr lang="en-GB" sz="800" dirty="0">
                <a:latin typeface="Times New Roman" panose="02020603050405020304" pitchFamily="18" charset="0"/>
                <a:cs typeface="Times New Roman" panose="02020603050405020304" pitchFamily="18" charset="0"/>
              </a:rPr>
              <a:t>(Source: Market Research (2025).  </a:t>
            </a:r>
          </a:p>
        </p:txBody>
      </p:sp>
      <p:pic>
        <p:nvPicPr>
          <p:cNvPr id="4" name="Picture 3"/>
          <p:cNvPicPr>
            <a:picLocks noChangeAspect="1"/>
          </p:cNvPicPr>
          <p:nvPr/>
        </p:nvPicPr>
        <p:blipFill>
          <a:blip r:embed="rId8"/>
          <a:stretch>
            <a:fillRect/>
          </a:stretch>
        </p:blipFill>
        <p:spPr>
          <a:xfrm>
            <a:off x="5765635" y="1960902"/>
            <a:ext cx="3378365" cy="1874252"/>
          </a:xfrm>
          <a:prstGeom prst="rect">
            <a:avLst/>
          </a:prstGeom>
        </p:spPr>
      </p:pic>
    </p:spTree>
    <p:extLst>
      <p:ext uri="{BB962C8B-B14F-4D97-AF65-F5344CB8AC3E}">
        <p14:creationId xmlns:p14="http://schemas.microsoft.com/office/powerpoint/2010/main" val="4046425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2"/>
          </p:nvPr>
        </p:nvSpPr>
        <p:spPr>
          <a:xfrm>
            <a:off x="2565647" y="115410"/>
            <a:ext cx="4537044" cy="816745"/>
          </a:xfrm>
        </p:spPr>
        <p:txBody>
          <a:bodyPr/>
          <a:lstStyle/>
          <a:p>
            <a:r>
              <a:rPr lang="en-GB" sz="2800" b="1" dirty="0">
                <a:latin typeface="Times New Roman" panose="02020603050405020304" pitchFamily="18" charset="0"/>
                <a:cs typeface="Times New Roman" panose="02020603050405020304" pitchFamily="18" charset="0"/>
              </a:rPr>
              <a:t>Competitor Analysis </a:t>
            </a:r>
            <a:endParaRPr lang="en-GB" sz="2800" dirty="0">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13361089"/>
              </p:ext>
            </p:extLst>
          </p:nvPr>
        </p:nvGraphicFramePr>
        <p:xfrm>
          <a:off x="0" y="1112154"/>
          <a:ext cx="6480700" cy="3930362"/>
        </p:xfrm>
        <a:graphic>
          <a:graphicData uri="http://schemas.openxmlformats.org/drawingml/2006/table">
            <a:tbl>
              <a:tblPr firstRow="1" firstCol="1" bandRow="1">
                <a:tableStyleId>{3C2FFA5D-87B4-456A-9821-1D502468CF0F}</a:tableStyleId>
              </a:tblPr>
              <a:tblGrid>
                <a:gridCol w="1620175">
                  <a:extLst>
                    <a:ext uri="{9D8B030D-6E8A-4147-A177-3AD203B41FA5}">
                      <a16:colId xmlns:a16="http://schemas.microsoft.com/office/drawing/2014/main" val="2062456543"/>
                    </a:ext>
                  </a:extLst>
                </a:gridCol>
                <a:gridCol w="1620175">
                  <a:extLst>
                    <a:ext uri="{9D8B030D-6E8A-4147-A177-3AD203B41FA5}">
                      <a16:colId xmlns:a16="http://schemas.microsoft.com/office/drawing/2014/main" val="3472914397"/>
                    </a:ext>
                  </a:extLst>
                </a:gridCol>
                <a:gridCol w="1620175">
                  <a:extLst>
                    <a:ext uri="{9D8B030D-6E8A-4147-A177-3AD203B41FA5}">
                      <a16:colId xmlns:a16="http://schemas.microsoft.com/office/drawing/2014/main" val="1996035341"/>
                    </a:ext>
                  </a:extLst>
                </a:gridCol>
                <a:gridCol w="1620175">
                  <a:extLst>
                    <a:ext uri="{9D8B030D-6E8A-4147-A177-3AD203B41FA5}">
                      <a16:colId xmlns:a16="http://schemas.microsoft.com/office/drawing/2014/main" val="1574447571"/>
                    </a:ext>
                  </a:extLst>
                </a:gridCol>
              </a:tblGrid>
              <a:tr h="413722">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Event</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Location</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USP</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Wales Comparison</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27129136"/>
                  </a:ext>
                </a:extLst>
              </a:tr>
              <a:tr h="1241167">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Scotland's MICE Summit</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Edinburgh</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Rich history, iconic landmarks</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Wales offers a more intimate experience with unique cultural elements like bilingualism.</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72036823"/>
                  </a:ext>
                </a:extLst>
              </a:tr>
              <a:tr h="1241167">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Ireland’s Global Tourism Expo</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Dublin</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dirty="0">
                          <a:solidFill>
                            <a:schemeClr val="tx1"/>
                          </a:solidFill>
                          <a:effectLst/>
                          <a:latin typeface="Times New Roman" panose="02020603050405020304" pitchFamily="18" charset="0"/>
                          <a:cs typeface="Times New Roman" panose="02020603050405020304" pitchFamily="18" charset="0"/>
                        </a:rPr>
                        <a:t>Vibrant culture, history, high visibility</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Wales offers rugged landscapes and a closer-knit atmosphere, ideal for networking.</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65910597"/>
                  </a:ext>
                </a:extLst>
              </a:tr>
              <a:tr h="1034306">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London Business Expo</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London</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a:solidFill>
                            <a:schemeClr val="tx1"/>
                          </a:solidFill>
                          <a:effectLst/>
                          <a:latin typeface="Times New Roman" panose="02020603050405020304" pitchFamily="18" charset="0"/>
                          <a:cs typeface="Times New Roman" panose="02020603050405020304" pitchFamily="18" charset="0"/>
                        </a:rPr>
                        <a:t>Global business hub, prestige</a:t>
                      </a:r>
                      <a:endParaRPr lang="en-GB"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Bef>
                          <a:spcPts val="1200"/>
                        </a:spcBef>
                        <a:spcAft>
                          <a:spcPts val="1200"/>
                        </a:spcAft>
                      </a:pPr>
                      <a:r>
                        <a:rPr lang="en-US" sz="1100" dirty="0">
                          <a:solidFill>
                            <a:schemeClr val="tx1"/>
                          </a:solidFill>
                          <a:effectLst/>
                          <a:latin typeface="Times New Roman" panose="02020603050405020304" pitchFamily="18" charset="0"/>
                          <a:cs typeface="Times New Roman" panose="02020603050405020304" pitchFamily="18" charset="0"/>
                        </a:rPr>
                        <a:t>Wales offers affordable, scenic venues while maintaining high standards.</a:t>
                      </a:r>
                      <a:endParaRPr lang="en-GB"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8797747"/>
                  </a:ext>
                </a:extLst>
              </a:tr>
            </a:tbl>
          </a:graphicData>
        </a:graphic>
      </p:graphicFrame>
      <p:pic>
        <p:nvPicPr>
          <p:cNvPr id="2" name="Picture 1"/>
          <p:cNvPicPr>
            <a:picLocks noChangeAspect="1"/>
          </p:cNvPicPr>
          <p:nvPr/>
        </p:nvPicPr>
        <p:blipFill>
          <a:blip r:embed="rId2"/>
          <a:stretch>
            <a:fillRect/>
          </a:stretch>
        </p:blipFill>
        <p:spPr>
          <a:xfrm>
            <a:off x="6521213" y="1112154"/>
            <a:ext cx="2622787" cy="2722999"/>
          </a:xfrm>
          <a:prstGeom prst="rect">
            <a:avLst/>
          </a:prstGeom>
        </p:spPr>
      </p:pic>
      <p:sp>
        <p:nvSpPr>
          <p:cNvPr id="4" name="TextBox 3"/>
          <p:cNvSpPr txBox="1"/>
          <p:nvPr/>
        </p:nvSpPr>
        <p:spPr>
          <a:xfrm>
            <a:off x="6773662" y="3950563"/>
            <a:ext cx="2210540"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4: Croeso Wales</a:t>
            </a:r>
          </a:p>
          <a:p>
            <a:pPr algn="ctr"/>
            <a:r>
              <a:rPr lang="en-GB" sz="800" dirty="0">
                <a:latin typeface="Times New Roman" panose="02020603050405020304" pitchFamily="18" charset="0"/>
                <a:cs typeface="Times New Roman" panose="02020603050405020304" pitchFamily="18" charset="0"/>
              </a:rPr>
              <a:t>(Source: Self Created).</a:t>
            </a:r>
          </a:p>
        </p:txBody>
      </p:sp>
    </p:spTree>
    <p:extLst>
      <p:ext uri="{BB962C8B-B14F-4D97-AF65-F5344CB8AC3E}">
        <p14:creationId xmlns:p14="http://schemas.microsoft.com/office/powerpoint/2010/main" val="3140876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48"/>
        <p:cNvGrpSpPr/>
        <p:nvPr/>
      </p:nvGrpSpPr>
      <p:grpSpPr>
        <a:xfrm>
          <a:off x="0" y="0"/>
          <a:ext cx="0" cy="0"/>
          <a:chOff x="0" y="0"/>
          <a:chExt cx="0" cy="0"/>
        </a:xfrm>
      </p:grpSpPr>
      <p:sp>
        <p:nvSpPr>
          <p:cNvPr id="750" name="Google Shape;750;p47"/>
          <p:cNvSpPr txBox="1">
            <a:spLocks noGrp="1"/>
          </p:cNvSpPr>
          <p:nvPr>
            <p:ph type="subTitle" idx="1"/>
          </p:nvPr>
        </p:nvSpPr>
        <p:spPr>
          <a:xfrm>
            <a:off x="3426799" y="1233997"/>
            <a:ext cx="5300842" cy="3909504"/>
          </a:xfrm>
          <a:prstGeom prst="rect">
            <a:avLst/>
          </a:prstGeom>
        </p:spPr>
        <p:txBody>
          <a:bodyPr spcFirstLastPara="1" wrap="square" lIns="91425" tIns="91425" rIns="91425" bIns="91425" anchor="t" anchorCtr="0">
            <a:noAutofit/>
          </a:bodyPr>
          <a:lstStyle/>
          <a:p>
            <a:pPr marL="285750" indent="-285750" algn="just">
              <a:lnSpc>
                <a:spcPct val="15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ICC Wales provides state-of-the-art facilities at its Newport location which can accommodate up to 5,000 conference.</a:t>
            </a:r>
          </a:p>
          <a:p>
            <a:pPr marL="285750" indent="-285750" algn="just">
              <a:lnSpc>
                <a:spcPct val="15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It delegates and benefits from excellent transport routes by road and rail. </a:t>
            </a:r>
          </a:p>
          <a:p>
            <a:pPr marL="285750" indent="-285750" algn="just">
              <a:lnSpc>
                <a:spcPct val="15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To Cardiff Bay and Snowdonia alongside at heritage castles participants will experience the natural wonders and cultural aspects. </a:t>
            </a:r>
          </a:p>
          <a:p>
            <a:pPr marL="285750" indent="-285750" algn="just">
              <a:lnSpc>
                <a:spcPct val="15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Delegates attending the pre-summit networking reception in Cardiff will have the opportunity to connect with industry professionals </a:t>
            </a:r>
            <a:r>
              <a:rPr lang="en-US" sz="1400" dirty="0">
                <a:latin typeface="Times New Roman" panose="02020603050405020304" pitchFamily="18" charset="0"/>
                <a:cs typeface="Times New Roman" panose="02020603050405020304" pitchFamily="18" charset="0"/>
              </a:rPr>
              <a:t>(Feng, 2022).</a:t>
            </a:r>
            <a:endParaRPr lang="en-GB" sz="1400" dirty="0">
              <a:latin typeface="Times New Roman" panose="02020603050405020304" pitchFamily="18" charset="0"/>
              <a:cs typeface="Times New Roman" panose="02020603050405020304" pitchFamily="18" charset="0"/>
            </a:endParaRPr>
          </a:p>
          <a:p>
            <a:pPr marL="0" lvl="0" indent="0" algn="just" rtl="0">
              <a:spcBef>
                <a:spcPts val="0"/>
              </a:spcBef>
              <a:spcAft>
                <a:spcPts val="0"/>
              </a:spcAft>
              <a:buNone/>
            </a:pPr>
            <a:endParaRPr sz="1400" dirty="0">
              <a:latin typeface="Times New Roman" panose="02020603050405020304" pitchFamily="18" charset="0"/>
              <a:cs typeface="Times New Roman" panose="02020603050405020304" pitchFamily="18" charset="0"/>
            </a:endParaRPr>
          </a:p>
        </p:txBody>
      </p:sp>
      <p:grpSp>
        <p:nvGrpSpPr>
          <p:cNvPr id="753" name="Google Shape;753;p47"/>
          <p:cNvGrpSpPr/>
          <p:nvPr/>
        </p:nvGrpSpPr>
        <p:grpSpPr>
          <a:xfrm>
            <a:off x="3299388" y="200773"/>
            <a:ext cx="255600" cy="127800"/>
            <a:chOff x="122225" y="2887923"/>
            <a:chExt cx="255600" cy="127800"/>
          </a:xfrm>
        </p:grpSpPr>
        <p:sp>
          <p:nvSpPr>
            <p:cNvPr id="754" name="Google Shape;754;p47"/>
            <p:cNvSpPr/>
            <p:nvPr/>
          </p:nvSpPr>
          <p:spPr>
            <a:xfrm flipH="1">
              <a:off x="122225" y="2887923"/>
              <a:ext cx="127800" cy="1278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7"/>
            <p:cNvSpPr/>
            <p:nvPr/>
          </p:nvSpPr>
          <p:spPr>
            <a:xfrm flipH="1">
              <a:off x="250025" y="2887923"/>
              <a:ext cx="127800" cy="1278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6" name="Google Shape;756;p47"/>
          <p:cNvGrpSpPr/>
          <p:nvPr/>
        </p:nvGrpSpPr>
        <p:grpSpPr>
          <a:xfrm>
            <a:off x="8727641" y="761873"/>
            <a:ext cx="166800" cy="4386425"/>
            <a:chOff x="8727641" y="761873"/>
            <a:chExt cx="166800" cy="4386425"/>
          </a:xfrm>
        </p:grpSpPr>
        <p:cxnSp>
          <p:nvCxnSpPr>
            <p:cNvPr id="757" name="Google Shape;757;p47"/>
            <p:cNvCxnSpPr/>
            <p:nvPr/>
          </p:nvCxnSpPr>
          <p:spPr>
            <a:xfrm>
              <a:off x="8811041" y="1065898"/>
              <a:ext cx="0" cy="4082400"/>
            </a:xfrm>
            <a:prstGeom prst="straightConnector1">
              <a:avLst/>
            </a:prstGeom>
            <a:noFill/>
            <a:ln w="19050" cap="flat" cmpd="sng">
              <a:solidFill>
                <a:schemeClr val="accent2"/>
              </a:solidFill>
              <a:prstDash val="solid"/>
              <a:round/>
              <a:headEnd type="none" w="med" len="med"/>
              <a:tailEnd type="none" w="med" len="med"/>
            </a:ln>
          </p:spPr>
        </p:cxnSp>
        <p:grpSp>
          <p:nvGrpSpPr>
            <p:cNvPr id="758" name="Google Shape;758;p47"/>
            <p:cNvGrpSpPr/>
            <p:nvPr/>
          </p:nvGrpSpPr>
          <p:grpSpPr>
            <a:xfrm>
              <a:off x="8727641" y="761873"/>
              <a:ext cx="166800" cy="227075"/>
              <a:chOff x="8727641" y="761873"/>
              <a:chExt cx="166800" cy="227075"/>
            </a:xfrm>
          </p:grpSpPr>
          <p:sp>
            <p:nvSpPr>
              <p:cNvPr id="759" name="Google Shape;759;p47"/>
              <p:cNvSpPr/>
              <p:nvPr/>
            </p:nvSpPr>
            <p:spPr>
              <a:xfrm flipH="1">
                <a:off x="8727641" y="861148"/>
                <a:ext cx="166800" cy="127800"/>
              </a:xfrm>
              <a:prstGeom prst="triangl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7"/>
              <p:cNvSpPr/>
              <p:nvPr/>
            </p:nvSpPr>
            <p:spPr>
              <a:xfrm flipH="1">
                <a:off x="8727641" y="761873"/>
                <a:ext cx="166800" cy="127800"/>
              </a:xfrm>
              <a:prstGeom prst="triangl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 name="TextBox 2"/>
          <p:cNvSpPr txBox="1"/>
          <p:nvPr/>
        </p:nvSpPr>
        <p:spPr>
          <a:xfrm>
            <a:off x="3986074" y="346342"/>
            <a:ext cx="3781887"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Venue &amp; Logistics</a:t>
            </a:r>
            <a:endParaRPr lang="en-GB" sz="2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23072" y="1402671"/>
            <a:ext cx="3468016" cy="2769833"/>
          </a:xfrm>
          <a:prstGeom prst="rect">
            <a:avLst/>
          </a:prstGeom>
        </p:spPr>
      </p:pic>
      <p:sp>
        <p:nvSpPr>
          <p:cNvPr id="2" name="TextBox 1"/>
          <p:cNvSpPr txBox="1"/>
          <p:nvPr/>
        </p:nvSpPr>
        <p:spPr>
          <a:xfrm>
            <a:off x="88777" y="4341178"/>
            <a:ext cx="3098325" cy="369332"/>
          </a:xfrm>
          <a:prstGeom prst="rect">
            <a:avLst/>
          </a:prstGeom>
          <a:noFill/>
        </p:spPr>
        <p:txBody>
          <a:bodyPr wrap="square" rtlCol="0">
            <a:spAutoFit/>
          </a:bodyPr>
          <a:lstStyle/>
          <a:p>
            <a:pPr algn="ctr"/>
            <a:r>
              <a:rPr lang="en-GB" sz="900" dirty="0">
                <a:latin typeface="Times New Roman" panose="02020603050405020304" pitchFamily="18" charset="0"/>
                <a:cs typeface="Times New Roman" panose="02020603050405020304" pitchFamily="18" charset="0"/>
              </a:rPr>
              <a:t>Figure 5: Wales</a:t>
            </a:r>
          </a:p>
          <a:p>
            <a:pPr algn="ctr"/>
            <a:r>
              <a:rPr lang="en-GB" sz="900" dirty="0">
                <a:latin typeface="Times New Roman" panose="02020603050405020304" pitchFamily="18" charset="0"/>
                <a:cs typeface="Times New Roman" panose="02020603050405020304" pitchFamily="18" charset="0"/>
              </a:rPr>
              <a:t>(Source: Year of Croeso, 2025).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81"/>
        <p:cNvGrpSpPr/>
        <p:nvPr/>
      </p:nvGrpSpPr>
      <p:grpSpPr>
        <a:xfrm>
          <a:off x="0" y="0"/>
          <a:ext cx="0" cy="0"/>
          <a:chOff x="0" y="0"/>
          <a:chExt cx="0" cy="0"/>
        </a:xfrm>
      </p:grpSpPr>
      <p:sp>
        <p:nvSpPr>
          <p:cNvPr id="786" name="Google Shape;786;p49"/>
          <p:cNvSpPr txBox="1">
            <a:spLocks noGrp="1"/>
          </p:cNvSpPr>
          <p:nvPr>
            <p:ph type="subTitle" idx="1"/>
          </p:nvPr>
        </p:nvSpPr>
        <p:spPr>
          <a:xfrm>
            <a:off x="-65627" y="1184088"/>
            <a:ext cx="5446453" cy="3841219"/>
          </a:xfrm>
          <a:prstGeom prst="rect">
            <a:avLst/>
          </a:prstGeom>
        </p:spPr>
        <p:txBody>
          <a:bodyPr spcFirstLastPara="1" wrap="square" lIns="91425" tIns="91425" rIns="91425" bIns="91425" anchor="t" anchorCtr="0">
            <a:noAutofit/>
          </a:bodyPr>
          <a:lstStyle/>
          <a:p>
            <a:pPr marL="285750" indent="-285750" algn="just">
              <a:spcAft>
                <a:spcPts val="1600"/>
              </a:spcAft>
            </a:pPr>
            <a:r>
              <a:rPr lang="en-GB" dirty="0">
                <a:latin typeface="Times New Roman" panose="02020603050405020304" pitchFamily="18" charset="0"/>
                <a:cs typeface="Times New Roman" panose="02020603050405020304" pitchFamily="18" charset="0"/>
              </a:rPr>
              <a:t>The delivery of a seamless customer experience depends on a team featuring event coordinators.</a:t>
            </a:r>
          </a:p>
          <a:p>
            <a:pPr marL="285750" indent="-285750" algn="just">
              <a:spcAft>
                <a:spcPts val="1600"/>
              </a:spcAft>
            </a:pPr>
            <a:r>
              <a:rPr lang="en-GB" dirty="0">
                <a:latin typeface="Times New Roman" panose="02020603050405020304" pitchFamily="18" charset="0"/>
                <a:cs typeface="Times New Roman" panose="02020603050405020304" pitchFamily="18" charset="0"/>
              </a:rPr>
              <a:t>A collaboration with local Destination Management Companies (DMCs) will provide regional expertise and authentic cultural </a:t>
            </a:r>
            <a:r>
              <a:rPr lang="en-US" dirty="0">
                <a:latin typeface="Times New Roman" panose="02020603050405020304" pitchFamily="18" charset="0"/>
                <a:cs typeface="Times New Roman" panose="02020603050405020304" pitchFamily="18" charset="0"/>
              </a:rPr>
              <a:t>experiences (</a:t>
            </a:r>
            <a:r>
              <a:rPr lang="en-US" dirty="0" err="1">
                <a:latin typeface="Times New Roman" panose="02020603050405020304" pitchFamily="18" charset="0"/>
                <a:cs typeface="Times New Roman" panose="02020603050405020304" pitchFamily="18" charset="0"/>
              </a:rPr>
              <a:t>Prevolšek</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Kukurin</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Golja</a:t>
            </a:r>
            <a:r>
              <a:rPr lang="en-US" dirty="0">
                <a:latin typeface="Times New Roman" panose="02020603050405020304" pitchFamily="18" charset="0"/>
                <a:cs typeface="Times New Roman" panose="02020603050405020304" pitchFamily="18" charset="0"/>
              </a:rPr>
              <a:t>, 2024).</a:t>
            </a:r>
          </a:p>
          <a:p>
            <a:pPr marL="285750" indent="-285750" algn="just">
              <a:spcAft>
                <a:spcPts val="1600"/>
              </a:spcAft>
            </a:pPr>
            <a:r>
              <a:rPr lang="en-US" dirty="0">
                <a:latin typeface="Times New Roman" panose="02020603050405020304" pitchFamily="18" charset="0"/>
                <a:cs typeface="Times New Roman" panose="02020603050405020304" pitchFamily="18" charset="0"/>
              </a:rPr>
              <a:t>Partnership programs will deliver eager volunteers for staff support and educational activities (Koppel et al., 2023).</a:t>
            </a:r>
            <a:r>
              <a:rPr lang="en-GB" dirty="0">
                <a:latin typeface="Times New Roman" panose="02020603050405020304" pitchFamily="18" charset="0"/>
                <a:cs typeface="Times New Roman" panose="02020603050405020304" pitchFamily="18" charset="0"/>
              </a:rPr>
              <a:t> </a:t>
            </a:r>
          </a:p>
          <a:p>
            <a:pPr marL="285750" indent="-285750" algn="just">
              <a:spcAft>
                <a:spcPts val="1600"/>
              </a:spcAft>
            </a:pPr>
            <a:r>
              <a:rPr lang="en-GB" dirty="0">
                <a:latin typeface="Times New Roman" panose="02020603050405020304" pitchFamily="18" charset="0"/>
                <a:cs typeface="Times New Roman" panose="02020603050405020304" pitchFamily="18" charset="0"/>
              </a:rPr>
              <a:t>The additional personnel required for safe operation teams manage crowd </a:t>
            </a: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Struniawski</a:t>
            </a:r>
            <a:r>
              <a:rPr lang="en-US" dirty="0">
                <a:latin typeface="Times New Roman" panose="02020603050405020304" pitchFamily="18" charset="0"/>
                <a:cs typeface="Times New Roman" panose="02020603050405020304" pitchFamily="18" charset="0"/>
              </a:rPr>
              <a:t>, 2024). </a:t>
            </a:r>
          </a:p>
          <a:p>
            <a:pPr marL="285750" indent="-285750" algn="just">
              <a:spcAft>
                <a:spcPts val="1600"/>
              </a:spcAft>
            </a:pPr>
            <a:r>
              <a:rPr lang="en-GB" dirty="0">
                <a:latin typeface="Times New Roman" panose="02020603050405020304" pitchFamily="18" charset="0"/>
                <a:cs typeface="Times New Roman" panose="02020603050405020304" pitchFamily="18" charset="0"/>
              </a:rPr>
              <a:t>Human resources along with operational capabilities work to establish an environment that matches the welcoming spirit of “Croeso.”</a:t>
            </a:r>
          </a:p>
          <a:p>
            <a:pPr marL="0" lvl="0" indent="0" algn="just" rtl="0">
              <a:spcBef>
                <a:spcPts val="0"/>
              </a:spcBef>
              <a:spcAft>
                <a:spcPts val="1600"/>
              </a:spcAft>
              <a:buNone/>
            </a:pPr>
            <a:endParaRPr dirty="0"/>
          </a:p>
        </p:txBody>
      </p:sp>
      <p:sp>
        <p:nvSpPr>
          <p:cNvPr id="787" name="Google Shape;787;p49"/>
          <p:cNvSpPr txBox="1">
            <a:spLocks noGrp="1"/>
          </p:cNvSpPr>
          <p:nvPr>
            <p:ph type="title"/>
          </p:nvPr>
        </p:nvSpPr>
        <p:spPr>
          <a:xfrm>
            <a:off x="713225" y="539500"/>
            <a:ext cx="4333500" cy="846000"/>
          </a:xfrm>
          <a:prstGeom prst="rect">
            <a:avLst/>
          </a:prstGeom>
        </p:spPr>
        <p:txBody>
          <a:bodyPr spcFirstLastPara="1" wrap="square" lIns="91425" tIns="91425" rIns="91425" bIns="91425" anchor="t" anchorCtr="0">
            <a:noAutofit/>
          </a:bodyPr>
          <a:lstStyle/>
          <a:p>
            <a:pPr lvl="0"/>
            <a:r>
              <a:rPr lang="en-GB" sz="2800" b="1" dirty="0">
                <a:latin typeface="Times New Roman" panose="02020603050405020304" pitchFamily="18" charset="0"/>
                <a:cs typeface="Times New Roman" panose="02020603050405020304" pitchFamily="18" charset="0"/>
              </a:rPr>
              <a:t>Staffing &amp; Resources</a:t>
            </a:r>
            <a:endParaRPr sz="2800" dirty="0">
              <a:solidFill>
                <a:schemeClr val="accent2"/>
              </a:solidFill>
              <a:latin typeface="Times New Roman" panose="02020603050405020304" pitchFamily="18" charset="0"/>
              <a:cs typeface="Times New Roman" panose="02020603050405020304" pitchFamily="18" charset="0"/>
            </a:endParaRPr>
          </a:p>
        </p:txBody>
      </p:sp>
      <p:grpSp>
        <p:nvGrpSpPr>
          <p:cNvPr id="788" name="Google Shape;788;p49"/>
          <p:cNvGrpSpPr/>
          <p:nvPr/>
        </p:nvGrpSpPr>
        <p:grpSpPr>
          <a:xfrm flipH="1">
            <a:off x="5585988" y="4848973"/>
            <a:ext cx="255600" cy="127800"/>
            <a:chOff x="122225" y="2887923"/>
            <a:chExt cx="255600" cy="127800"/>
          </a:xfrm>
        </p:grpSpPr>
        <p:sp>
          <p:nvSpPr>
            <p:cNvPr id="789" name="Google Shape;789;p49"/>
            <p:cNvSpPr/>
            <p:nvPr/>
          </p:nvSpPr>
          <p:spPr>
            <a:xfrm flipH="1">
              <a:off x="122225" y="2887923"/>
              <a:ext cx="127800" cy="1278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9"/>
            <p:cNvSpPr/>
            <p:nvPr/>
          </p:nvSpPr>
          <p:spPr>
            <a:xfrm flipH="1">
              <a:off x="250025" y="2887923"/>
              <a:ext cx="127800" cy="1278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3" name="Google Shape;793;p49"/>
          <p:cNvGrpSpPr/>
          <p:nvPr/>
        </p:nvGrpSpPr>
        <p:grpSpPr>
          <a:xfrm>
            <a:off x="8727641" y="761873"/>
            <a:ext cx="166800" cy="4381625"/>
            <a:chOff x="8727641" y="761873"/>
            <a:chExt cx="166800" cy="4381625"/>
          </a:xfrm>
        </p:grpSpPr>
        <p:cxnSp>
          <p:nvCxnSpPr>
            <p:cNvPr id="794" name="Google Shape;794;p49"/>
            <p:cNvCxnSpPr/>
            <p:nvPr/>
          </p:nvCxnSpPr>
          <p:spPr>
            <a:xfrm>
              <a:off x="8811041" y="1065898"/>
              <a:ext cx="0" cy="4077600"/>
            </a:xfrm>
            <a:prstGeom prst="straightConnector1">
              <a:avLst/>
            </a:prstGeom>
            <a:noFill/>
            <a:ln w="19050" cap="flat" cmpd="sng">
              <a:solidFill>
                <a:schemeClr val="lt2"/>
              </a:solidFill>
              <a:prstDash val="solid"/>
              <a:round/>
              <a:headEnd type="none" w="med" len="med"/>
              <a:tailEnd type="none" w="med" len="med"/>
            </a:ln>
          </p:spPr>
        </p:cxnSp>
        <p:grpSp>
          <p:nvGrpSpPr>
            <p:cNvPr id="795" name="Google Shape;795;p49"/>
            <p:cNvGrpSpPr/>
            <p:nvPr/>
          </p:nvGrpSpPr>
          <p:grpSpPr>
            <a:xfrm>
              <a:off x="8727641" y="761873"/>
              <a:ext cx="166800" cy="227075"/>
              <a:chOff x="8727641" y="761873"/>
              <a:chExt cx="166800" cy="227075"/>
            </a:xfrm>
          </p:grpSpPr>
          <p:sp>
            <p:nvSpPr>
              <p:cNvPr id="796" name="Google Shape;796;p49"/>
              <p:cNvSpPr/>
              <p:nvPr/>
            </p:nvSpPr>
            <p:spPr>
              <a:xfrm flipH="1">
                <a:off x="8727641" y="861148"/>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9"/>
              <p:cNvSpPr/>
              <p:nvPr/>
            </p:nvSpPr>
            <p:spPr>
              <a:xfrm flipH="1">
                <a:off x="8727641" y="761873"/>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 name="TextBox 2"/>
          <p:cNvSpPr txBox="1"/>
          <p:nvPr/>
        </p:nvSpPr>
        <p:spPr>
          <a:xfrm>
            <a:off x="5841588" y="4065973"/>
            <a:ext cx="3302412" cy="369332"/>
          </a:xfrm>
          <a:prstGeom prst="rect">
            <a:avLst/>
          </a:prstGeom>
          <a:noFill/>
        </p:spPr>
        <p:txBody>
          <a:bodyPr wrap="square" rtlCol="0">
            <a:spAutoFit/>
          </a:bodyPr>
          <a:lstStyle/>
          <a:p>
            <a:pPr algn="ctr"/>
            <a:r>
              <a:rPr lang="en-GB" sz="900" dirty="0">
                <a:latin typeface="Times New Roman" panose="02020603050405020304" pitchFamily="18" charset="0"/>
                <a:cs typeface="Times New Roman" panose="02020603050405020304" pitchFamily="18" charset="0"/>
              </a:rPr>
              <a:t>Figure 6: Croeso- Welcome to Wales</a:t>
            </a:r>
          </a:p>
          <a:p>
            <a:pPr algn="ctr"/>
            <a:r>
              <a:rPr lang="en-GB" sz="900" dirty="0">
                <a:latin typeface="Times New Roman" panose="02020603050405020304" pitchFamily="18" charset="0"/>
                <a:cs typeface="Times New Roman" panose="02020603050405020304" pitchFamily="18" charset="0"/>
              </a:rPr>
              <a:t>(</a:t>
            </a:r>
            <a:r>
              <a:rPr lang="en-GB" sz="900" dirty="0" err="1">
                <a:latin typeface="Times New Roman" panose="02020603050405020304" pitchFamily="18" charset="0"/>
                <a:cs typeface="Times New Roman" panose="02020603050405020304" pitchFamily="18" charset="0"/>
              </a:rPr>
              <a:t>Source:Self-Createdd</a:t>
            </a:r>
            <a:r>
              <a:rPr lang="en-GB" sz="900" dirty="0">
                <a:latin typeface="Times New Roman" panose="02020603050405020304" pitchFamily="18" charset="0"/>
                <a:cs typeface="Times New Roman" panose="02020603050405020304" pitchFamily="18" charset="0"/>
              </a:rPr>
              <a:t>) </a:t>
            </a:r>
          </a:p>
        </p:txBody>
      </p:sp>
      <p:pic>
        <p:nvPicPr>
          <p:cNvPr id="4" name="Picture 3"/>
          <p:cNvPicPr>
            <a:picLocks noChangeAspect="1"/>
          </p:cNvPicPr>
          <p:nvPr/>
        </p:nvPicPr>
        <p:blipFill>
          <a:blip r:embed="rId3"/>
          <a:stretch>
            <a:fillRect/>
          </a:stretch>
        </p:blipFill>
        <p:spPr>
          <a:xfrm>
            <a:off x="5649888" y="543046"/>
            <a:ext cx="3036189" cy="304770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2203" y="290925"/>
            <a:ext cx="7605152" cy="1076236"/>
          </a:xfrm>
        </p:spPr>
        <p:txBody>
          <a:bodyPr/>
          <a:lstStyle/>
          <a:p>
            <a:r>
              <a:rPr lang="en-GB" sz="2400" b="1" dirty="0">
                <a:latin typeface="Times New Roman" panose="02020603050405020304" pitchFamily="18" charset="0"/>
                <a:cs typeface="Times New Roman" panose="02020603050405020304" pitchFamily="18" charset="0"/>
              </a:rPr>
              <a:t>Event Content: Program Highlights</a:t>
            </a:r>
            <a:br>
              <a:rPr lang="en-GB" sz="2400" dirty="0"/>
            </a:br>
            <a:endParaRPr lang="en-GB" sz="2400" dirty="0"/>
          </a:p>
        </p:txBody>
      </p:sp>
      <p:graphicFrame>
        <p:nvGraphicFramePr>
          <p:cNvPr id="4" name="Table 3"/>
          <p:cNvGraphicFramePr>
            <a:graphicFrameLocks noGrp="1"/>
          </p:cNvGraphicFramePr>
          <p:nvPr>
            <p:extLst>
              <p:ext uri="{D42A27DB-BD31-4B8C-83A1-F6EECF244321}">
                <p14:modId xmlns:p14="http://schemas.microsoft.com/office/powerpoint/2010/main" val="2671944480"/>
              </p:ext>
            </p:extLst>
          </p:nvPr>
        </p:nvGraphicFramePr>
        <p:xfrm>
          <a:off x="275209" y="993652"/>
          <a:ext cx="7972146" cy="3797412"/>
        </p:xfrm>
        <a:graphic>
          <a:graphicData uri="http://schemas.openxmlformats.org/drawingml/2006/table">
            <a:tbl>
              <a:tblPr firstRow="1" firstCol="1" bandRow="1">
                <a:tableStyleId>{775DCB02-9BB8-47FD-8907-85C794F793BA}</a:tableStyleId>
              </a:tblPr>
              <a:tblGrid>
                <a:gridCol w="701507">
                  <a:extLst>
                    <a:ext uri="{9D8B030D-6E8A-4147-A177-3AD203B41FA5}">
                      <a16:colId xmlns:a16="http://schemas.microsoft.com/office/drawing/2014/main" val="815437840"/>
                    </a:ext>
                  </a:extLst>
                </a:gridCol>
                <a:gridCol w="2005424">
                  <a:extLst>
                    <a:ext uri="{9D8B030D-6E8A-4147-A177-3AD203B41FA5}">
                      <a16:colId xmlns:a16="http://schemas.microsoft.com/office/drawing/2014/main" val="142944347"/>
                    </a:ext>
                  </a:extLst>
                </a:gridCol>
                <a:gridCol w="5265215">
                  <a:extLst>
                    <a:ext uri="{9D8B030D-6E8A-4147-A177-3AD203B41FA5}">
                      <a16:colId xmlns:a16="http://schemas.microsoft.com/office/drawing/2014/main" val="1658087745"/>
                    </a:ext>
                  </a:extLst>
                </a:gridCol>
              </a:tblGrid>
              <a:tr h="144949">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Day</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dirty="0">
                          <a:effectLst/>
                          <a:latin typeface="Times New Roman" panose="02020603050405020304" pitchFamily="18" charset="0"/>
                          <a:cs typeface="Times New Roman" panose="02020603050405020304" pitchFamily="18" charset="0"/>
                        </a:rPr>
                        <a:t>Time</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Activity</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1274876216"/>
                  </a:ext>
                </a:extLst>
              </a:tr>
              <a:tr h="270861">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Day 1</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09:00 – 10:00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Registration &amp; Welcome Coffee</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482836476"/>
                  </a:ext>
                </a:extLst>
              </a:tr>
              <a:tr h="270861">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10:00 – 12:00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Opening Ceremony &amp; Keynote Speeches from Global MICE Leaders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2184290247"/>
                  </a:ext>
                </a:extLst>
              </a:tr>
              <a:tr h="144949">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12:00 – 13:00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Networking Lunch</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292119954"/>
                  </a:ext>
                </a:extLst>
              </a:tr>
              <a:tr h="270861">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13:00 – 15:00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Panel Sessions on Destination Branding &amp; Hospitality Innovation</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2405905408"/>
                  </a:ext>
                </a:extLst>
              </a:tr>
              <a:tr h="166153">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15:00 – 17:00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Exhibition Walkthrough &amp; Partner Introductions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953019137"/>
                  </a:ext>
                </a:extLst>
              </a:tr>
              <a:tr h="270861">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18:00 – 20:00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Local Cuisine Showcase &amp; Welcome Networking Reception</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660112595"/>
                  </a:ext>
                </a:extLst>
              </a:tr>
              <a:tr h="270861">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Day 2</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09:00 – 10:30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Breakout Sessions: Sustainability, Event Tech, Cultural Tourism</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061378110"/>
                  </a:ext>
                </a:extLst>
              </a:tr>
              <a:tr h="144949">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10:30 – 12:30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Roundtables with Industry Experts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2429682113"/>
                  </a:ext>
                </a:extLst>
              </a:tr>
              <a:tr h="144949">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12:30 – 13:30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Lunch at ICC Wales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830131220"/>
                  </a:ext>
                </a:extLst>
              </a:tr>
              <a:tr h="166153">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13:30 – 17:30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Site Visits: Snowdonia, Cardiff Bay, Heritage Castles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1008559553"/>
                  </a:ext>
                </a:extLst>
              </a:tr>
              <a:tr h="166153">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18:00 – 20:30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Informal Networking: Live Music, Arts, and Food Tastings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2969437853"/>
                  </a:ext>
                </a:extLst>
              </a:tr>
              <a:tr h="270861">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Day 3</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09:00 – 11:00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Investment Pitch Sessions: Start-ups &amp; Infrastructure Projects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2129694881"/>
                  </a:ext>
                </a:extLst>
              </a:tr>
              <a:tr h="166153">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dirty="0">
                          <a:effectLst/>
                          <a:latin typeface="Times New Roman" panose="02020603050405020304" pitchFamily="18" charset="0"/>
                          <a:cs typeface="Times New Roman" panose="02020603050405020304" pitchFamily="18" charset="0"/>
                        </a:rPr>
                        <a:t>11:00 – 13:00</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Expert Panel: The Future of MICE in Wales</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863343432"/>
                  </a:ext>
                </a:extLst>
              </a:tr>
              <a:tr h="144949">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13:00 – 14:30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Closing Lunch &amp; Media Briefing</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317815337"/>
                  </a:ext>
                </a:extLst>
              </a:tr>
              <a:tr h="270861">
                <a:tc>
                  <a:txBody>
                    <a:bodyPr/>
                    <a:lstStyle/>
                    <a:p>
                      <a:pPr algn="just"/>
                      <a:endParaRPr lang="en-GB" sz="1050">
                        <a:effectLst/>
                        <a:latin typeface="Times New Roman" panose="02020603050405020304" pitchFamily="18"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a:effectLst/>
                          <a:latin typeface="Times New Roman" panose="02020603050405020304" pitchFamily="18" charset="0"/>
                          <a:cs typeface="Times New Roman" panose="02020603050405020304" pitchFamily="18" charset="0"/>
                        </a:rPr>
                        <a:t>19:00 – 22:00</a:t>
                      </a:r>
                      <a:endParaRPr lang="en-GB"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tc>
                  <a:txBody>
                    <a:bodyPr/>
                    <a:lstStyle/>
                    <a:p>
                      <a:pPr algn="just">
                        <a:lnSpc>
                          <a:spcPct val="150000"/>
                        </a:lnSpc>
                        <a:spcBef>
                          <a:spcPts val="1200"/>
                        </a:spcBef>
                        <a:spcAft>
                          <a:spcPts val="0"/>
                        </a:spcAft>
                      </a:pPr>
                      <a:r>
                        <a:rPr lang="en-GB" sz="1050" dirty="0">
                          <a:effectLst/>
                          <a:latin typeface="Times New Roman" panose="02020603050405020304" pitchFamily="18" charset="0"/>
                          <a:cs typeface="Times New Roman" panose="02020603050405020304" pitchFamily="18" charset="0"/>
                        </a:rPr>
                        <a:t>Cultural Gala Evening: Welsh Music, Dance, Awards &amp; Farewell Dinner</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6139" marR="36139" marT="0" marB="0"/>
                </a:tc>
                <a:extLst>
                  <a:ext uri="{0D108BD9-81ED-4DB2-BD59-A6C34878D82A}">
                    <a16:rowId xmlns:a16="http://schemas.microsoft.com/office/drawing/2014/main" val="1049385007"/>
                  </a:ext>
                </a:extLst>
              </a:tr>
            </a:tbl>
          </a:graphicData>
        </a:graphic>
      </p:graphicFrame>
    </p:spTree>
    <p:extLst>
      <p:ext uri="{BB962C8B-B14F-4D97-AF65-F5344CB8AC3E}">
        <p14:creationId xmlns:p14="http://schemas.microsoft.com/office/powerpoint/2010/main" val="544880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97311" y="75707"/>
            <a:ext cx="6309012" cy="605719"/>
          </a:xfrm>
        </p:spPr>
        <p:txBody>
          <a:bodyPr/>
          <a:lstStyle/>
          <a:p>
            <a:pPr algn="ctr"/>
            <a:r>
              <a:rPr lang="en-GB" sz="2000" b="1" dirty="0">
                <a:latin typeface="Times New Roman" panose="02020603050405020304" pitchFamily="18" charset="0"/>
                <a:cs typeface="Times New Roman" panose="02020603050405020304" pitchFamily="18" charset="0"/>
              </a:rPr>
              <a:t>Budget &amp; Funding Strategy</a:t>
            </a:r>
            <a:br>
              <a:rPr lang="en-GB" sz="2000" dirty="0">
                <a:latin typeface="Times New Roman" panose="02020603050405020304" pitchFamily="18" charset="0"/>
                <a:cs typeface="Times New Roman" panose="02020603050405020304" pitchFamily="18" charset="0"/>
              </a:rPr>
            </a:br>
            <a:endParaRPr lang="en-GB" sz="2000" dirty="0">
              <a:latin typeface="Times New Roman" panose="02020603050405020304" pitchFamily="18" charset="0"/>
              <a:cs typeface="Times New Roman" panose="02020603050405020304"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291873123"/>
              </p:ext>
            </p:extLst>
          </p:nvPr>
        </p:nvGraphicFramePr>
        <p:xfrm>
          <a:off x="133165" y="670394"/>
          <a:ext cx="8886549" cy="4359289"/>
        </p:xfrm>
        <a:graphic>
          <a:graphicData uri="http://schemas.openxmlformats.org/drawingml/2006/table">
            <a:tbl>
              <a:tblPr firstRow="1" firstCol="1" bandRow="1">
                <a:tableStyleId>{284E427A-3D55-4303-BF80-6455036E1DE7}</a:tableStyleId>
              </a:tblPr>
              <a:tblGrid>
                <a:gridCol w="2962183">
                  <a:extLst>
                    <a:ext uri="{9D8B030D-6E8A-4147-A177-3AD203B41FA5}">
                      <a16:colId xmlns:a16="http://schemas.microsoft.com/office/drawing/2014/main" val="633966285"/>
                    </a:ext>
                  </a:extLst>
                </a:gridCol>
                <a:gridCol w="2962183">
                  <a:extLst>
                    <a:ext uri="{9D8B030D-6E8A-4147-A177-3AD203B41FA5}">
                      <a16:colId xmlns:a16="http://schemas.microsoft.com/office/drawing/2014/main" val="2618382339"/>
                    </a:ext>
                  </a:extLst>
                </a:gridCol>
                <a:gridCol w="2962183">
                  <a:extLst>
                    <a:ext uri="{9D8B030D-6E8A-4147-A177-3AD203B41FA5}">
                      <a16:colId xmlns:a16="http://schemas.microsoft.com/office/drawing/2014/main" val="1919261350"/>
                    </a:ext>
                  </a:extLst>
                </a:gridCol>
              </a:tblGrid>
              <a:tr h="228600">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Budget Area</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Details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Estimated Amount (£)</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874188331"/>
                  </a:ext>
                </a:extLst>
              </a:tr>
              <a:tr h="311825">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Income Streams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Ticket Sales (Early Bird, General Admission)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£150,000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3365494398"/>
                  </a:ext>
                </a:extLst>
              </a:tr>
              <a:tr h="311825">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Sponsorships (corporate partners, exhibitor fees)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£200,000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2202601489"/>
                  </a:ext>
                </a:extLst>
              </a:tr>
              <a:tr h="457200">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Government Support (Visit Wales grants, tourism board funding)</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£100,000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3666927725"/>
                  </a:ext>
                </a:extLst>
              </a:tr>
              <a:tr h="228600">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Total Income</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£450,000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2482327185"/>
                  </a:ext>
                </a:extLst>
              </a:tr>
              <a:tr h="228600">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Expenses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Venue Hire (ICC Wales, site visits)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£120,000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650278274"/>
                  </a:ext>
                </a:extLst>
              </a:tr>
              <a:tr h="311825">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Catering (3 days + gala dinner + reception)</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£80,000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4148708441"/>
                  </a:ext>
                </a:extLst>
              </a:tr>
              <a:tr h="457200">
                <a:tc>
                  <a:txBody>
                    <a:bodyPr/>
                    <a:lstStyle/>
                    <a:p>
                      <a:pPr algn="just"/>
                      <a:endParaRPr lang="en-GB" sz="1000" dirty="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AV &amp; Tech Support (equipment, interpreters, live streaming)</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£60,000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3989351060"/>
                  </a:ext>
                </a:extLst>
              </a:tr>
              <a:tr h="457200">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Marketing &amp; Promotion (digital campaigns, influencers, print)</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£50,000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1715799739"/>
                  </a:ext>
                </a:extLst>
              </a:tr>
              <a:tr h="452014">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Logistics (transport, security, staff uniforms, signage)</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£40,000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1671560434"/>
                  </a:ext>
                </a:extLst>
              </a:tr>
              <a:tr h="457200">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Speaker &amp; Entertainment Fees (keynotes, musicians, hosts)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£50,000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2069196271"/>
                  </a:ext>
                </a:extLst>
              </a:tr>
              <a:tr h="228600">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Total Expenses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£400,000</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2534231717"/>
                  </a:ext>
                </a:extLst>
              </a:tr>
              <a:tr h="228600">
                <a:tc>
                  <a:txBody>
                    <a:bodyPr/>
                    <a:lstStyle/>
                    <a:p>
                      <a:pPr algn="just">
                        <a:lnSpc>
                          <a:spcPct val="150000"/>
                        </a:lnSpc>
                        <a:spcBef>
                          <a:spcPts val="1200"/>
                        </a:spcBef>
                        <a:spcAft>
                          <a:spcPts val="0"/>
                        </a:spcAft>
                      </a:pPr>
                      <a:r>
                        <a:rPr lang="en-GB" sz="1000">
                          <a:effectLst/>
                          <a:latin typeface="Times New Roman" panose="02020603050405020304" pitchFamily="18" charset="0"/>
                          <a:cs typeface="Times New Roman" panose="02020603050405020304" pitchFamily="18" charset="0"/>
                        </a:rPr>
                        <a:t>Projected Surplus</a:t>
                      </a:r>
                      <a:endParaRPr lang="en-GB"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tc>
                  <a:txBody>
                    <a:bodyPr/>
                    <a:lstStyle/>
                    <a:p>
                      <a:pPr algn="just"/>
                      <a:endParaRPr lang="en-GB" sz="1000">
                        <a:effectLst/>
                        <a:latin typeface="Times New Roman" panose="02020603050405020304" pitchFamily="18" charset="0"/>
                        <a:cs typeface="Times New Roman" panose="02020603050405020304" pitchFamily="18" charset="0"/>
                      </a:endParaRPr>
                    </a:p>
                  </a:txBody>
                  <a:tcPr marL="41143" marR="41143" marT="0" marB="0"/>
                </a:tc>
                <a:tc>
                  <a:txBody>
                    <a:bodyPr/>
                    <a:lstStyle/>
                    <a:p>
                      <a:pPr algn="just">
                        <a:lnSpc>
                          <a:spcPct val="150000"/>
                        </a:lnSpc>
                        <a:spcBef>
                          <a:spcPts val="1200"/>
                        </a:spcBef>
                        <a:spcAft>
                          <a:spcPts val="0"/>
                        </a:spcAft>
                      </a:pPr>
                      <a:r>
                        <a:rPr lang="en-GB" sz="1000" dirty="0">
                          <a:effectLst/>
                          <a:latin typeface="Times New Roman" panose="02020603050405020304" pitchFamily="18" charset="0"/>
                          <a:cs typeface="Times New Roman" panose="02020603050405020304" pitchFamily="18" charset="0"/>
                        </a:rPr>
                        <a:t>£50,000</a:t>
                      </a:r>
                      <a:endParaRPr lang="en-GB"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1143" marR="41143" marT="0" marB="0"/>
                </a:tc>
                <a:extLst>
                  <a:ext uri="{0D108BD9-81ED-4DB2-BD59-A6C34878D82A}">
                    <a16:rowId xmlns:a16="http://schemas.microsoft.com/office/drawing/2014/main" val="1321589683"/>
                  </a:ext>
                </a:extLst>
              </a:tr>
            </a:tbl>
          </a:graphicData>
        </a:graphic>
      </p:graphicFrame>
    </p:spTree>
    <p:extLst>
      <p:ext uri="{BB962C8B-B14F-4D97-AF65-F5344CB8AC3E}">
        <p14:creationId xmlns:p14="http://schemas.microsoft.com/office/powerpoint/2010/main" val="2052672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6974" y="184393"/>
            <a:ext cx="7756072" cy="516943"/>
          </a:xfrm>
        </p:spPr>
        <p:txBody>
          <a:bodyPr/>
          <a:lstStyle/>
          <a:p>
            <a:pPr algn="ctr"/>
            <a:r>
              <a:rPr lang="en-GB" sz="2800" b="1" dirty="0">
                <a:latin typeface="Times New Roman" panose="02020603050405020304" pitchFamily="18" charset="0"/>
                <a:cs typeface="Times New Roman" panose="02020603050405020304" pitchFamily="18" charset="0"/>
              </a:rPr>
              <a:t>Stakeholder Mapping</a:t>
            </a:r>
            <a:br>
              <a:rPr lang="en-GB" sz="2800" dirty="0"/>
            </a:br>
            <a:endParaRPr lang="en-GB" sz="2800" dirty="0"/>
          </a:p>
        </p:txBody>
      </p:sp>
      <p:sp>
        <p:nvSpPr>
          <p:cNvPr id="6" name="Rectangle 1"/>
          <p:cNvSpPr>
            <a:spLocks noChangeArrowheads="1"/>
          </p:cNvSpPr>
          <p:nvPr/>
        </p:nvSpPr>
        <p:spPr bwMode="auto">
          <a:xfrm>
            <a:off x="712788" y="1371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Table 3"/>
          <p:cNvGraphicFramePr>
            <a:graphicFrameLocks noGrp="1"/>
          </p:cNvGraphicFramePr>
          <p:nvPr>
            <p:extLst>
              <p:ext uri="{D42A27DB-BD31-4B8C-83A1-F6EECF244321}">
                <p14:modId xmlns:p14="http://schemas.microsoft.com/office/powerpoint/2010/main" val="4159625576"/>
              </p:ext>
            </p:extLst>
          </p:nvPr>
        </p:nvGraphicFramePr>
        <p:xfrm>
          <a:off x="479391" y="1022480"/>
          <a:ext cx="8193654" cy="3895376"/>
        </p:xfrm>
        <a:graphic>
          <a:graphicData uri="http://schemas.openxmlformats.org/drawingml/2006/table">
            <a:tbl>
              <a:tblPr firstRow="1" firstCol="1" bandRow="1">
                <a:tableStyleId>{7E9639D4-E3E2-4D34-9284-5A2195B3D0D7}</a:tableStyleId>
              </a:tblPr>
              <a:tblGrid>
                <a:gridCol w="2731218">
                  <a:extLst>
                    <a:ext uri="{9D8B030D-6E8A-4147-A177-3AD203B41FA5}">
                      <a16:colId xmlns:a16="http://schemas.microsoft.com/office/drawing/2014/main" val="584668691"/>
                    </a:ext>
                  </a:extLst>
                </a:gridCol>
                <a:gridCol w="2731218">
                  <a:extLst>
                    <a:ext uri="{9D8B030D-6E8A-4147-A177-3AD203B41FA5}">
                      <a16:colId xmlns:a16="http://schemas.microsoft.com/office/drawing/2014/main" val="2495119036"/>
                    </a:ext>
                  </a:extLst>
                </a:gridCol>
                <a:gridCol w="2731218">
                  <a:extLst>
                    <a:ext uri="{9D8B030D-6E8A-4147-A177-3AD203B41FA5}">
                      <a16:colId xmlns:a16="http://schemas.microsoft.com/office/drawing/2014/main" val="2509968455"/>
                    </a:ext>
                  </a:extLst>
                </a:gridCol>
              </a:tblGrid>
              <a:tr h="212856">
                <a:tc>
                  <a:txBody>
                    <a:bodyPr/>
                    <a:lstStyle/>
                    <a:p>
                      <a:endParaRPr lang="en-GB" sz="1100">
                        <a:effectLst/>
                        <a:latin typeface="Times New Roman" panose="02020603050405020304" pitchFamily="18" charset="0"/>
                        <a:cs typeface="Times New Roman" panose="02020603050405020304" pitchFamily="18" charset="0"/>
                      </a:endParaRPr>
                    </a:p>
                  </a:txBody>
                  <a:tcPr marL="53627" marR="53627" marT="0" marB="0"/>
                </a:tc>
                <a:tc>
                  <a:txBody>
                    <a:bodyPr/>
                    <a:lstStyle/>
                    <a:p>
                      <a:pPr algn="ctr">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High Influence</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tc>
                  <a:txBody>
                    <a:bodyPr/>
                    <a:lstStyle/>
                    <a:p>
                      <a:pPr algn="ctr">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Low Influence</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extLst>
                  <a:ext uri="{0D108BD9-81ED-4DB2-BD59-A6C34878D82A}">
                    <a16:rowId xmlns:a16="http://schemas.microsoft.com/office/drawing/2014/main" val="740150220"/>
                  </a:ext>
                </a:extLst>
              </a:tr>
              <a:tr h="1938768">
                <a:tc>
                  <a:txBody>
                    <a:bodyPr/>
                    <a:lstStyle/>
                    <a:p>
                      <a:pPr algn="l">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High Power</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tc>
                  <a:txBody>
                    <a:bodyPr/>
                    <a:lstStyle/>
                    <a:p>
                      <a:pPr algn="just">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Manage Closely</a:t>
                      </a:r>
                    </a:p>
                    <a:p>
                      <a:pPr marL="342900" lvl="0" indent="-342900" algn="just">
                        <a:lnSpc>
                          <a:spcPct val="150000"/>
                        </a:lnSpc>
                        <a:spcBef>
                          <a:spcPts val="1200"/>
                        </a:spcBef>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Visit Wales, Welsh Government, ICC Wales.</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Key decision-makers with high interest and control.</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Must be fully engaged and updated throughout the planning.</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tc>
                  <a:txBody>
                    <a:bodyPr/>
                    <a:lstStyle/>
                    <a:p>
                      <a:pPr algn="just">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Keep Satisfied</a:t>
                      </a:r>
                    </a:p>
                    <a:p>
                      <a:pPr marL="342900" lvl="0" indent="-342900" algn="just">
                        <a:lnSpc>
                          <a:spcPct val="150000"/>
                        </a:lnSpc>
                        <a:spcBef>
                          <a:spcPts val="1200"/>
                        </a:spcBef>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Investors, Sponsors (Airlines, Hotels, F&amp;B).</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Provide funding and support. </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Need assurance, updates, and evidence of value and ROI.</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extLst>
                  <a:ext uri="{0D108BD9-81ED-4DB2-BD59-A6C34878D82A}">
                    <a16:rowId xmlns:a16="http://schemas.microsoft.com/office/drawing/2014/main" val="3207128782"/>
                  </a:ext>
                </a:extLst>
              </a:tr>
              <a:tr h="1735247">
                <a:tc>
                  <a:txBody>
                    <a:bodyPr/>
                    <a:lstStyle/>
                    <a:p>
                      <a:pPr algn="l">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Low Power</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tc>
                  <a:txBody>
                    <a:bodyPr/>
                    <a:lstStyle/>
                    <a:p>
                      <a:pPr algn="just">
                        <a:lnSpc>
                          <a:spcPct val="150000"/>
                        </a:lnSpc>
                        <a:spcBef>
                          <a:spcPts val="1200"/>
                        </a:spcBef>
                        <a:spcAft>
                          <a:spcPts val="0"/>
                        </a:spcAft>
                      </a:pPr>
                      <a:r>
                        <a:rPr lang="en-GB" sz="1100">
                          <a:effectLst/>
                          <a:latin typeface="Times New Roman" panose="02020603050405020304" pitchFamily="18" charset="0"/>
                          <a:cs typeface="Times New Roman" panose="02020603050405020304" pitchFamily="18" charset="0"/>
                        </a:rPr>
                        <a:t>Keep Informed</a:t>
                      </a:r>
                    </a:p>
                    <a:p>
                      <a:pPr marL="342900" lvl="0" indent="-342900" algn="just">
                        <a:lnSpc>
                          <a:spcPct val="150000"/>
                        </a:lnSpc>
                        <a:spcBef>
                          <a:spcPts val="1200"/>
                        </a:spcBef>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Media, Influencers, Attendees.</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Crucial for visibility and event success. </a:t>
                      </a:r>
                    </a:p>
                    <a:p>
                      <a:pPr marL="342900" lvl="0" indent="-342900" algn="just">
                        <a:lnSpc>
                          <a:spcPct val="150000"/>
                        </a:lnSpc>
                        <a:spcAft>
                          <a:spcPts val="0"/>
                        </a:spcAft>
                        <a:buFont typeface="Symbol" panose="05050102010706020507" pitchFamily="18" charset="2"/>
                        <a:buChar char=""/>
                      </a:pPr>
                      <a:r>
                        <a:rPr lang="en-GB" sz="1100">
                          <a:effectLst/>
                          <a:latin typeface="Times New Roman" panose="02020603050405020304" pitchFamily="18" charset="0"/>
                          <a:cs typeface="Times New Roman" panose="02020603050405020304" pitchFamily="18" charset="0"/>
                        </a:rPr>
                        <a:t>Provide consistent updates and press access.</a:t>
                      </a:r>
                      <a:endParaRPr lang="en-GB" sz="110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tc>
                  <a:txBody>
                    <a:bodyPr/>
                    <a:lstStyle/>
                    <a:p>
                      <a:pPr algn="just">
                        <a:lnSpc>
                          <a:spcPct val="150000"/>
                        </a:lnSpc>
                        <a:spcBef>
                          <a:spcPts val="1200"/>
                        </a:spcBef>
                        <a:spcAft>
                          <a:spcPts val="0"/>
                        </a:spcAft>
                      </a:pPr>
                      <a:r>
                        <a:rPr lang="en-GB" sz="1100" dirty="0">
                          <a:effectLst/>
                          <a:latin typeface="Times New Roman" panose="02020603050405020304" pitchFamily="18" charset="0"/>
                          <a:cs typeface="Times New Roman" panose="02020603050405020304" pitchFamily="18" charset="0"/>
                        </a:rPr>
                        <a:t>Monitor</a:t>
                      </a:r>
                    </a:p>
                    <a:p>
                      <a:pPr marL="342900" lvl="0" indent="-342900" algn="just">
                        <a:lnSpc>
                          <a:spcPct val="150000"/>
                        </a:lnSpc>
                        <a:spcBef>
                          <a:spcPts val="1200"/>
                        </a:spcBef>
                        <a:spcAft>
                          <a:spcPts val="0"/>
                        </a:spcAft>
                        <a:buFont typeface="Symbol" panose="05050102010706020507" pitchFamily="18" charset="2"/>
                        <a:buChar char=""/>
                      </a:pPr>
                      <a:r>
                        <a:rPr lang="en-GB" sz="1100" dirty="0">
                          <a:effectLst/>
                          <a:latin typeface="Times New Roman" panose="02020603050405020304" pitchFamily="18" charset="0"/>
                          <a:cs typeface="Times New Roman" panose="02020603050405020304" pitchFamily="18" charset="0"/>
                        </a:rPr>
                        <a:t>Volunteers, Students, Local Community.</a:t>
                      </a:r>
                    </a:p>
                    <a:p>
                      <a:pPr marL="342900" lvl="0" indent="-342900" algn="just">
                        <a:lnSpc>
                          <a:spcPct val="150000"/>
                        </a:lnSpc>
                        <a:spcAft>
                          <a:spcPts val="0"/>
                        </a:spcAft>
                        <a:buFont typeface="Symbol" panose="05050102010706020507" pitchFamily="18" charset="2"/>
                        <a:buChar char=""/>
                      </a:pPr>
                      <a:r>
                        <a:rPr lang="en-GB" sz="1100" dirty="0">
                          <a:effectLst/>
                          <a:latin typeface="Times New Roman" panose="02020603050405020304" pitchFamily="18" charset="0"/>
                          <a:cs typeface="Times New Roman" panose="02020603050405020304" pitchFamily="18" charset="0"/>
                        </a:rPr>
                        <a:t>Low control, but essential for delivery.</a:t>
                      </a:r>
                    </a:p>
                    <a:p>
                      <a:pPr marL="342900" lvl="0" indent="-342900" algn="just">
                        <a:lnSpc>
                          <a:spcPct val="150000"/>
                        </a:lnSpc>
                        <a:spcAft>
                          <a:spcPts val="0"/>
                        </a:spcAft>
                        <a:buFont typeface="Symbol" panose="05050102010706020507" pitchFamily="18" charset="2"/>
                        <a:buChar char=""/>
                      </a:pPr>
                      <a:r>
                        <a:rPr lang="en-GB" sz="1100" dirty="0">
                          <a:effectLst/>
                          <a:latin typeface="Times New Roman" panose="02020603050405020304" pitchFamily="18" charset="0"/>
                          <a:cs typeface="Times New Roman" panose="02020603050405020304" pitchFamily="18" charset="0"/>
                        </a:rPr>
                        <a:t>Inform when necessary and acknowledge contributions.</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627" marR="53627" marT="0" marB="0"/>
                </a:tc>
                <a:extLst>
                  <a:ext uri="{0D108BD9-81ED-4DB2-BD59-A6C34878D82A}">
                    <a16:rowId xmlns:a16="http://schemas.microsoft.com/office/drawing/2014/main" val="3233503532"/>
                  </a:ext>
                </a:extLst>
              </a:tr>
            </a:tbl>
          </a:graphicData>
        </a:graphic>
      </p:graphicFrame>
    </p:spTree>
    <p:extLst>
      <p:ext uri="{BB962C8B-B14F-4D97-AF65-F5344CB8AC3E}">
        <p14:creationId xmlns:p14="http://schemas.microsoft.com/office/powerpoint/2010/main" val="4294669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88589" y="73533"/>
            <a:ext cx="4333500" cy="846000"/>
          </a:xfrm>
        </p:spPr>
        <p:txBody>
          <a:bodyPr/>
          <a:lstStyle/>
          <a:p>
            <a:pPr algn="ctr"/>
            <a:r>
              <a:rPr lang="en-GB" sz="3200" b="1" dirty="0">
                <a:latin typeface="Times New Roman" panose="02020603050405020304" pitchFamily="18" charset="0"/>
                <a:cs typeface="Times New Roman" panose="02020603050405020304" pitchFamily="18" charset="0"/>
              </a:rPr>
              <a:t>Risk Analysis</a:t>
            </a:r>
          </a:p>
        </p:txBody>
      </p:sp>
      <p:sp>
        <p:nvSpPr>
          <p:cNvPr id="9" name="Rectangle 3"/>
          <p:cNvSpPr>
            <a:spLocks noChangeArrowheads="1"/>
          </p:cNvSpPr>
          <p:nvPr/>
        </p:nvSpPr>
        <p:spPr bwMode="auto">
          <a:xfrm flipV="1">
            <a:off x="712788" y="1371599"/>
            <a:ext cx="9041877"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C889AB06-EA9A-5E3F-CF0F-71F399CA7D97}"/>
              </a:ext>
            </a:extLst>
          </p:cNvPr>
          <p:cNvGraphicFramePr>
            <a:graphicFrameLocks noGrp="1"/>
          </p:cNvGraphicFramePr>
          <p:nvPr>
            <p:extLst>
              <p:ext uri="{D42A27DB-BD31-4B8C-83A1-F6EECF244321}">
                <p14:modId xmlns:p14="http://schemas.microsoft.com/office/powerpoint/2010/main" val="3931559632"/>
              </p:ext>
            </p:extLst>
          </p:nvPr>
        </p:nvGraphicFramePr>
        <p:xfrm>
          <a:off x="712788" y="919533"/>
          <a:ext cx="7321956" cy="3917442"/>
        </p:xfrm>
        <a:graphic>
          <a:graphicData uri="http://schemas.openxmlformats.org/drawingml/2006/table">
            <a:tbl>
              <a:tblPr firstRow="1" firstCol="1" bandRow="1">
                <a:tableStyleId>{284E427A-3D55-4303-BF80-6455036E1DE7}</a:tableStyleId>
              </a:tblPr>
              <a:tblGrid>
                <a:gridCol w="2440652">
                  <a:extLst>
                    <a:ext uri="{9D8B030D-6E8A-4147-A177-3AD203B41FA5}">
                      <a16:colId xmlns:a16="http://schemas.microsoft.com/office/drawing/2014/main" val="2073411421"/>
                    </a:ext>
                  </a:extLst>
                </a:gridCol>
                <a:gridCol w="2440652">
                  <a:extLst>
                    <a:ext uri="{9D8B030D-6E8A-4147-A177-3AD203B41FA5}">
                      <a16:colId xmlns:a16="http://schemas.microsoft.com/office/drawing/2014/main" val="3373065611"/>
                    </a:ext>
                  </a:extLst>
                </a:gridCol>
                <a:gridCol w="2440652">
                  <a:extLst>
                    <a:ext uri="{9D8B030D-6E8A-4147-A177-3AD203B41FA5}">
                      <a16:colId xmlns:a16="http://schemas.microsoft.com/office/drawing/2014/main" val="3242779757"/>
                    </a:ext>
                  </a:extLst>
                </a:gridCol>
              </a:tblGrid>
              <a:tr h="229026">
                <a:tc>
                  <a:txBody>
                    <a:bodyPr/>
                    <a:lstStyle/>
                    <a:p>
                      <a:pPr algn="ctr">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Risk Factor</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ctr">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Potential Impact</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ctr">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Mitigation Strategy</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2232705974"/>
                  </a:ext>
                </a:extLst>
              </a:tr>
              <a:tr h="749484">
                <a:tc>
                  <a:txBody>
                    <a:bodyPr/>
                    <a:lstStyle/>
                    <a:p>
                      <a:pPr algn="l">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Adverse Weather</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Disruption to site visits and outdoor networking</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Schedule indoor alternatives; provide weather-proof transport </a:t>
                      </a:r>
                      <a:r>
                        <a:rPr lang="en-PK" sz="1200">
                          <a:effectLst/>
                          <a:latin typeface="Times New Roman" panose="02020603050405020304" pitchFamily="18" charset="0"/>
                          <a:cs typeface="Times New Roman" panose="02020603050405020304" pitchFamily="18" charset="0"/>
                        </a:rPr>
                        <a:t>(Goncalves et al., 2024).</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490422772"/>
                  </a:ext>
                </a:extLst>
              </a:tr>
              <a:tr h="749484">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Low Attendance</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Reduced income from ticket sales and sponsor ROI</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Early bird offers, global promotion, and strategic partners </a:t>
                      </a:r>
                      <a:r>
                        <a:rPr lang="en-PK" sz="1200">
                          <a:effectLst/>
                          <a:latin typeface="Times New Roman" panose="02020603050405020304" pitchFamily="18" charset="0"/>
                          <a:cs typeface="Times New Roman" panose="02020603050405020304" pitchFamily="18" charset="0"/>
                        </a:rPr>
                        <a:t>(T Bettina Cornwell, 2020).</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2055537971"/>
                  </a:ext>
                </a:extLst>
              </a:tr>
              <a:tr h="489255">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Transport Disruptions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Delays for international delegates or missed sessions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Shuttle services, local contingency plans (Zhu et al., 2019).</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1848383195"/>
                  </a:ext>
                </a:extLst>
              </a:tr>
              <a:tr h="489255">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Tech Failures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Impact on live streaming, presentations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Backup AV equipment and IT support on-site </a:t>
                      </a:r>
                      <a:r>
                        <a:rPr lang="en-PK" sz="1200">
                          <a:effectLst/>
                          <a:latin typeface="Times New Roman" panose="02020603050405020304" pitchFamily="18" charset="0"/>
                          <a:cs typeface="Times New Roman" panose="02020603050405020304" pitchFamily="18" charset="0"/>
                        </a:rPr>
                        <a:t>(Ramakrishnan et al., 2020).</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2454632130"/>
                  </a:ext>
                </a:extLst>
              </a:tr>
              <a:tr h="749484">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Health &amp; Safety Concerns</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a:effectLst/>
                          <a:latin typeface="Times New Roman" panose="02020603050405020304" pitchFamily="18" charset="0"/>
                          <a:cs typeface="Times New Roman" panose="02020603050405020304" pitchFamily="18" charset="0"/>
                        </a:rPr>
                        <a:t>Legal/operational issues, negative publicity</a:t>
                      </a:r>
                      <a:endParaRPr lang="en-PK"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tc>
                  <a:txBody>
                    <a:bodyPr/>
                    <a:lstStyle/>
                    <a:p>
                      <a:pPr algn="just">
                        <a:lnSpc>
                          <a:spcPct val="150000"/>
                        </a:lnSpc>
                        <a:spcBef>
                          <a:spcPts val="1200"/>
                        </a:spcBef>
                        <a:spcAft>
                          <a:spcPts val="1200"/>
                        </a:spcAft>
                        <a:buNone/>
                      </a:pPr>
                      <a:r>
                        <a:rPr lang="en-US" sz="1200" dirty="0">
                          <a:effectLst/>
                          <a:latin typeface="Times New Roman" panose="02020603050405020304" pitchFamily="18" charset="0"/>
                          <a:cs typeface="Times New Roman" panose="02020603050405020304" pitchFamily="18" charset="0"/>
                        </a:rPr>
                        <a:t>Insurance, safety officers, clear COVID/post-COVID protocols (</a:t>
                      </a:r>
                      <a:r>
                        <a:rPr lang="en-PK" sz="1200" dirty="0">
                          <a:effectLst/>
                          <a:latin typeface="Times New Roman" panose="02020603050405020304" pitchFamily="18" charset="0"/>
                          <a:cs typeface="Times New Roman" panose="02020603050405020304" pitchFamily="18" charset="0"/>
                        </a:rPr>
                        <a:t>Capano</a:t>
                      </a:r>
                      <a:r>
                        <a:rPr lang="en-US" sz="1200" dirty="0">
                          <a:effectLst/>
                          <a:latin typeface="Times New Roman" panose="02020603050405020304" pitchFamily="18" charset="0"/>
                          <a:cs typeface="Times New Roman" panose="02020603050405020304" pitchFamily="18" charset="0"/>
                        </a:rPr>
                        <a:t>, 2020)</a:t>
                      </a:r>
                      <a:r>
                        <a:rPr lang="en-GB" sz="1200" dirty="0">
                          <a:effectLst/>
                          <a:latin typeface="Times New Roman" panose="02020603050405020304" pitchFamily="18" charset="0"/>
                          <a:cs typeface="Times New Roman" panose="02020603050405020304" pitchFamily="18" charset="0"/>
                        </a:rPr>
                        <a:t>. </a:t>
                      </a:r>
                      <a:endParaRPr lang="en-PK"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5057" marR="65057" marT="0" marB="0"/>
                </a:tc>
                <a:extLst>
                  <a:ext uri="{0D108BD9-81ED-4DB2-BD59-A6C34878D82A}">
                    <a16:rowId xmlns:a16="http://schemas.microsoft.com/office/drawing/2014/main" val="2194803553"/>
                  </a:ext>
                </a:extLst>
              </a:tr>
            </a:tbl>
          </a:graphicData>
        </a:graphic>
      </p:graphicFrame>
    </p:spTree>
    <p:extLst>
      <p:ext uri="{BB962C8B-B14F-4D97-AF65-F5344CB8AC3E}">
        <p14:creationId xmlns:p14="http://schemas.microsoft.com/office/powerpoint/2010/main" val="1254940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781"/>
        <p:cNvGrpSpPr/>
        <p:nvPr/>
      </p:nvGrpSpPr>
      <p:grpSpPr>
        <a:xfrm>
          <a:off x="0" y="0"/>
          <a:ext cx="0" cy="0"/>
          <a:chOff x="0" y="0"/>
          <a:chExt cx="0" cy="0"/>
        </a:xfrm>
      </p:grpSpPr>
      <p:sp>
        <p:nvSpPr>
          <p:cNvPr id="786" name="Google Shape;786;p49"/>
          <p:cNvSpPr txBox="1">
            <a:spLocks noGrp="1"/>
          </p:cNvSpPr>
          <p:nvPr>
            <p:ph type="subTitle" idx="1"/>
          </p:nvPr>
        </p:nvSpPr>
        <p:spPr>
          <a:xfrm>
            <a:off x="-65627" y="1184088"/>
            <a:ext cx="5648256" cy="3792685"/>
          </a:xfrm>
          <a:prstGeom prst="rect">
            <a:avLst/>
          </a:prstGeom>
        </p:spPr>
        <p:txBody>
          <a:bodyPr spcFirstLastPara="1" wrap="square" lIns="91425" tIns="91425" rIns="91425" bIns="91425" anchor="t" anchorCtr="0">
            <a:noAutofit/>
          </a:bodyPr>
          <a:lstStyle/>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This international summit will strategically position Wales as a competitive, high-value destination.</a:t>
            </a:r>
          </a:p>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 The event will elevate Wales’ visibility among international event planners and tourism investors.</a:t>
            </a:r>
          </a:p>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It show the rich cultural heritage, world-class venues, and scenic landscapes. </a:t>
            </a:r>
          </a:p>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The summit fosters long-term tourism growth, encourages foreign investment, and strengthens business networks (Bladen et al., 2022). </a:t>
            </a:r>
          </a:p>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It promotes knowledge exchange, cultural diplomacy, and local talent development. </a:t>
            </a:r>
          </a:p>
          <a:p>
            <a:pPr marL="285750" indent="-285750" algn="just">
              <a:spcAft>
                <a:spcPts val="1600"/>
              </a:spcAft>
            </a:pPr>
            <a:r>
              <a:rPr lang="en-US" dirty="0">
                <a:solidFill>
                  <a:schemeClr val="tx1"/>
                </a:solidFill>
                <a:latin typeface="Times New Roman" panose="02020603050405020304" pitchFamily="18" charset="0"/>
                <a:cs typeface="Times New Roman" panose="02020603050405020304" pitchFamily="18" charset="0"/>
              </a:rPr>
              <a:t>The legacy impact lies in reshaping global perceptions as a vibrant hub for innovation, collaboration, and world-class event hosting (Duignan, 2025). </a:t>
            </a:r>
            <a:endParaRPr lang="en-GB" dirty="0">
              <a:solidFill>
                <a:schemeClr val="tx1"/>
              </a:solidFill>
              <a:latin typeface="Times New Roman" panose="02020603050405020304" pitchFamily="18" charset="0"/>
              <a:cs typeface="Times New Roman" panose="02020603050405020304" pitchFamily="18" charset="0"/>
            </a:endParaRPr>
          </a:p>
          <a:p>
            <a:pPr marL="285750" indent="-285750" algn="just">
              <a:spcAft>
                <a:spcPts val="1600"/>
              </a:spcAft>
            </a:pPr>
            <a:endParaRPr dirty="0">
              <a:solidFill>
                <a:schemeClr val="tx1"/>
              </a:solidFill>
              <a:latin typeface="Times New Roman" panose="02020603050405020304" pitchFamily="18" charset="0"/>
              <a:cs typeface="Times New Roman" panose="02020603050405020304" pitchFamily="18" charset="0"/>
            </a:endParaRPr>
          </a:p>
        </p:txBody>
      </p:sp>
      <p:sp>
        <p:nvSpPr>
          <p:cNvPr id="787" name="Google Shape;787;p49"/>
          <p:cNvSpPr txBox="1">
            <a:spLocks noGrp="1"/>
          </p:cNvSpPr>
          <p:nvPr>
            <p:ph type="title"/>
          </p:nvPr>
        </p:nvSpPr>
        <p:spPr>
          <a:xfrm>
            <a:off x="722144" y="338088"/>
            <a:ext cx="4333500" cy="846000"/>
          </a:xfrm>
          <a:prstGeom prst="rect">
            <a:avLst/>
          </a:prstGeom>
        </p:spPr>
        <p:txBody>
          <a:bodyPr spcFirstLastPara="1" wrap="square" lIns="91425" tIns="91425" rIns="91425" bIns="91425" anchor="t" anchorCtr="0">
            <a:noAutofit/>
          </a:bodyPr>
          <a:lstStyle/>
          <a:p>
            <a:pPr lvl="0" algn="ctr"/>
            <a:r>
              <a:rPr lang="en-GB" sz="2400" b="1" dirty="0">
                <a:latin typeface="Times New Roman" panose="02020603050405020304" pitchFamily="18" charset="0"/>
                <a:cs typeface="Times New Roman" panose="02020603050405020304" pitchFamily="18" charset="0"/>
              </a:rPr>
              <a:t>Strategic Impact &amp; Legacy Value</a:t>
            </a:r>
            <a:endParaRPr sz="1800" dirty="0">
              <a:solidFill>
                <a:schemeClr val="accent2"/>
              </a:solidFill>
              <a:latin typeface="Times New Roman" panose="02020603050405020304" pitchFamily="18" charset="0"/>
              <a:cs typeface="Times New Roman" panose="02020603050405020304" pitchFamily="18" charset="0"/>
            </a:endParaRPr>
          </a:p>
        </p:txBody>
      </p:sp>
      <p:grpSp>
        <p:nvGrpSpPr>
          <p:cNvPr id="788" name="Google Shape;788;p49"/>
          <p:cNvGrpSpPr/>
          <p:nvPr/>
        </p:nvGrpSpPr>
        <p:grpSpPr>
          <a:xfrm flipH="1">
            <a:off x="5585988" y="4848973"/>
            <a:ext cx="255600" cy="127800"/>
            <a:chOff x="122225" y="2887923"/>
            <a:chExt cx="255600" cy="127800"/>
          </a:xfrm>
        </p:grpSpPr>
        <p:sp>
          <p:nvSpPr>
            <p:cNvPr id="789" name="Google Shape;789;p49"/>
            <p:cNvSpPr/>
            <p:nvPr/>
          </p:nvSpPr>
          <p:spPr>
            <a:xfrm flipH="1">
              <a:off x="122225" y="2887923"/>
              <a:ext cx="127800" cy="1278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9"/>
            <p:cNvSpPr/>
            <p:nvPr/>
          </p:nvSpPr>
          <p:spPr>
            <a:xfrm flipH="1">
              <a:off x="250025" y="2887923"/>
              <a:ext cx="127800" cy="1278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3" name="Google Shape;793;p49"/>
          <p:cNvGrpSpPr/>
          <p:nvPr/>
        </p:nvGrpSpPr>
        <p:grpSpPr>
          <a:xfrm>
            <a:off x="8727641" y="761873"/>
            <a:ext cx="166800" cy="4381625"/>
            <a:chOff x="8727641" y="761873"/>
            <a:chExt cx="166800" cy="4381625"/>
          </a:xfrm>
        </p:grpSpPr>
        <p:cxnSp>
          <p:nvCxnSpPr>
            <p:cNvPr id="794" name="Google Shape;794;p49"/>
            <p:cNvCxnSpPr/>
            <p:nvPr/>
          </p:nvCxnSpPr>
          <p:spPr>
            <a:xfrm>
              <a:off x="8811041" y="1065898"/>
              <a:ext cx="0" cy="4077600"/>
            </a:xfrm>
            <a:prstGeom prst="straightConnector1">
              <a:avLst/>
            </a:prstGeom>
            <a:noFill/>
            <a:ln w="19050" cap="flat" cmpd="sng">
              <a:solidFill>
                <a:schemeClr val="lt2"/>
              </a:solidFill>
              <a:prstDash val="solid"/>
              <a:round/>
              <a:headEnd type="none" w="med" len="med"/>
              <a:tailEnd type="none" w="med" len="med"/>
            </a:ln>
          </p:spPr>
        </p:cxnSp>
        <p:grpSp>
          <p:nvGrpSpPr>
            <p:cNvPr id="795" name="Google Shape;795;p49"/>
            <p:cNvGrpSpPr/>
            <p:nvPr/>
          </p:nvGrpSpPr>
          <p:grpSpPr>
            <a:xfrm>
              <a:off x="8727641" y="761873"/>
              <a:ext cx="166800" cy="227075"/>
              <a:chOff x="8727641" y="761873"/>
              <a:chExt cx="166800" cy="227075"/>
            </a:xfrm>
          </p:grpSpPr>
          <p:sp>
            <p:nvSpPr>
              <p:cNvPr id="796" name="Google Shape;796;p49"/>
              <p:cNvSpPr/>
              <p:nvPr/>
            </p:nvSpPr>
            <p:spPr>
              <a:xfrm flipH="1">
                <a:off x="8727641" y="861148"/>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49"/>
              <p:cNvSpPr/>
              <p:nvPr/>
            </p:nvSpPr>
            <p:spPr>
              <a:xfrm flipH="1">
                <a:off x="8727641" y="761873"/>
                <a:ext cx="166800" cy="127800"/>
              </a:xfrm>
              <a:prstGeom prst="triangle">
                <a:avLst>
                  <a:gd name="adj"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3" name="Picture 2"/>
          <p:cNvPicPr>
            <a:picLocks noChangeAspect="1"/>
          </p:cNvPicPr>
          <p:nvPr/>
        </p:nvPicPr>
        <p:blipFill>
          <a:blip r:embed="rId3"/>
          <a:stretch>
            <a:fillRect/>
          </a:stretch>
        </p:blipFill>
        <p:spPr>
          <a:xfrm>
            <a:off x="5735980" y="825773"/>
            <a:ext cx="3052869" cy="3000082"/>
          </a:xfrm>
          <a:prstGeom prst="rect">
            <a:avLst/>
          </a:prstGeom>
        </p:spPr>
      </p:pic>
      <p:sp>
        <p:nvSpPr>
          <p:cNvPr id="4" name="TextBox 3"/>
          <p:cNvSpPr txBox="1"/>
          <p:nvPr/>
        </p:nvSpPr>
        <p:spPr>
          <a:xfrm>
            <a:off x="6072326" y="4021584"/>
            <a:ext cx="2607556" cy="338554"/>
          </a:xfrm>
          <a:prstGeom prst="rect">
            <a:avLst/>
          </a:prstGeom>
          <a:no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Figure 7: Year of Croeso 2025</a:t>
            </a:r>
          </a:p>
          <a:p>
            <a:pPr algn="ctr"/>
            <a:r>
              <a:rPr lang="en-GB" sz="800" dirty="0">
                <a:latin typeface="Times New Roman" panose="02020603050405020304" pitchFamily="18" charset="0"/>
                <a:cs typeface="Times New Roman" panose="02020603050405020304" pitchFamily="18" charset="0"/>
              </a:rPr>
              <a:t>(Source: Self Created). </a:t>
            </a:r>
          </a:p>
        </p:txBody>
      </p:sp>
    </p:spTree>
    <p:extLst>
      <p:ext uri="{BB962C8B-B14F-4D97-AF65-F5344CB8AC3E}">
        <p14:creationId xmlns:p14="http://schemas.microsoft.com/office/powerpoint/2010/main" val="3154306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82571" y="157760"/>
            <a:ext cx="6613863" cy="694496"/>
          </a:xfrm>
        </p:spPr>
        <p:txBody>
          <a:bodyPr/>
          <a:lstStyle/>
          <a:p>
            <a:pPr algn="ctr"/>
            <a:r>
              <a:rPr lang="en-GB" sz="2800" b="1" dirty="0">
                <a:latin typeface="Times New Roman" panose="02020603050405020304" pitchFamily="18" charset="0"/>
                <a:cs typeface="Times New Roman" panose="02020603050405020304" pitchFamily="18" charset="0"/>
              </a:rPr>
              <a:t>SWOT Analysis </a:t>
            </a:r>
          </a:p>
        </p:txBody>
      </p:sp>
      <p:graphicFrame>
        <p:nvGraphicFramePr>
          <p:cNvPr id="6" name="Diagram 5"/>
          <p:cNvGraphicFramePr/>
          <p:nvPr>
            <p:extLst>
              <p:ext uri="{D42A27DB-BD31-4B8C-83A1-F6EECF244321}">
                <p14:modId xmlns:p14="http://schemas.microsoft.com/office/powerpoint/2010/main" val="1759289423"/>
              </p:ext>
            </p:extLst>
          </p:nvPr>
        </p:nvGraphicFramePr>
        <p:xfrm>
          <a:off x="1524000" y="5397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9439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0" y="523783"/>
            <a:ext cx="9081856" cy="4545368"/>
          </a:xfrm>
        </p:spPr>
        <p:txBody>
          <a:bodyPr/>
          <a:lstStyle/>
          <a:p>
            <a:pPr algn="just">
              <a:buFont typeface="Arial" panose="020B0604020202020204" pitchFamily="34" charset="0"/>
              <a:buChar char="•"/>
            </a:pPr>
            <a:endParaRPr lang="en-GB" sz="700" dirty="0">
              <a:latin typeface="Times New Roman" panose="02020603050405020304" pitchFamily="18" charset="0"/>
              <a:cs typeface="Times New Roman" panose="02020603050405020304" pitchFamily="18" charset="0"/>
            </a:endParaRPr>
          </a:p>
          <a:p>
            <a:pPr algn="just"/>
            <a:r>
              <a:rPr lang="en-GB" sz="700" dirty="0" err="1">
                <a:latin typeface="Times New Roman" panose="02020603050405020304" pitchFamily="18" charset="0"/>
                <a:cs typeface="Times New Roman" panose="02020603050405020304" pitchFamily="18" charset="0"/>
              </a:rPr>
              <a:t>Bowdin</a:t>
            </a:r>
            <a:r>
              <a:rPr lang="en-GB" sz="700" dirty="0">
                <a:latin typeface="Times New Roman" panose="02020603050405020304" pitchFamily="18" charset="0"/>
                <a:cs typeface="Times New Roman" panose="02020603050405020304" pitchFamily="18" charset="0"/>
              </a:rPr>
              <a:t>, G., McDonnell, I., Harris, R., O’Toole, W., Allen, J., &amp; Leo Kenneth </a:t>
            </a:r>
            <a:r>
              <a:rPr lang="en-GB" sz="700" dirty="0" err="1">
                <a:latin typeface="Times New Roman" panose="02020603050405020304" pitchFamily="18" charset="0"/>
                <a:cs typeface="Times New Roman" panose="02020603050405020304" pitchFamily="18" charset="0"/>
              </a:rPr>
              <a:t>Jago</a:t>
            </a:r>
            <a:r>
              <a:rPr lang="en-GB" sz="700" dirty="0">
                <a:latin typeface="Times New Roman" panose="02020603050405020304" pitchFamily="18" charset="0"/>
                <a:cs typeface="Times New Roman" panose="02020603050405020304" pitchFamily="18" charset="0"/>
              </a:rPr>
              <a:t>. (2023). </a:t>
            </a:r>
            <a:r>
              <a:rPr lang="en-GB" sz="700" i="1" dirty="0">
                <a:latin typeface="Times New Roman" panose="02020603050405020304" pitchFamily="18" charset="0"/>
                <a:cs typeface="Times New Roman" panose="02020603050405020304" pitchFamily="18" charset="0"/>
              </a:rPr>
              <a:t>Events Management</a:t>
            </a:r>
            <a:r>
              <a:rPr lang="en-GB" sz="700" dirty="0">
                <a:latin typeface="Times New Roman" panose="02020603050405020304" pitchFamily="18" charset="0"/>
                <a:cs typeface="Times New Roman" panose="02020603050405020304" pitchFamily="18" charset="0"/>
              </a:rPr>
              <a:t>. Routledge. </a:t>
            </a:r>
            <a:r>
              <a:rPr lang="en-GB" sz="700" u="sng" dirty="0">
                <a:latin typeface="Times New Roman" panose="02020603050405020304" pitchFamily="18" charset="0"/>
                <a:cs typeface="Times New Roman" panose="02020603050405020304" pitchFamily="18" charset="0"/>
                <a:hlinkClick r:id="rId3"/>
              </a:rPr>
              <a:t>https://doi.org/10.4324/9781003044963</a:t>
            </a:r>
            <a:r>
              <a:rPr lang="en-GB" sz="700" dirty="0">
                <a:latin typeface="Times New Roman" panose="02020603050405020304" pitchFamily="18" charset="0"/>
                <a:cs typeface="Times New Roman" panose="02020603050405020304" pitchFamily="18" charset="0"/>
              </a:rPr>
              <a:t>.</a:t>
            </a:r>
          </a:p>
          <a:p>
            <a:pPr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Capano</a:t>
            </a:r>
            <a:r>
              <a:rPr lang="en-GB" sz="700" dirty="0">
                <a:latin typeface="Times New Roman" panose="02020603050405020304" pitchFamily="18" charset="0"/>
                <a:cs typeface="Times New Roman" panose="02020603050405020304" pitchFamily="18" charset="0"/>
              </a:rPr>
              <a:t>, G., </a:t>
            </a:r>
            <a:r>
              <a:rPr lang="en-GB" sz="700" dirty="0" err="1">
                <a:latin typeface="Times New Roman" panose="02020603050405020304" pitchFamily="18" charset="0"/>
                <a:cs typeface="Times New Roman" panose="02020603050405020304" pitchFamily="18" charset="0"/>
              </a:rPr>
              <a:t>Howlett</a:t>
            </a:r>
            <a:r>
              <a:rPr lang="en-GB" sz="700" dirty="0">
                <a:latin typeface="Times New Roman" panose="02020603050405020304" pitchFamily="18" charset="0"/>
                <a:cs typeface="Times New Roman" panose="02020603050405020304" pitchFamily="18" charset="0"/>
              </a:rPr>
              <a:t>, M., Jarvis, D. S. L., Ramesh, M., &amp; </a:t>
            </a:r>
            <a:r>
              <a:rPr lang="en-GB" sz="700" dirty="0" err="1">
                <a:latin typeface="Times New Roman" panose="02020603050405020304" pitchFamily="18" charset="0"/>
                <a:cs typeface="Times New Roman" panose="02020603050405020304" pitchFamily="18" charset="0"/>
              </a:rPr>
              <a:t>Goyal</a:t>
            </a:r>
            <a:r>
              <a:rPr lang="en-GB" sz="700" dirty="0">
                <a:latin typeface="Times New Roman" panose="02020603050405020304" pitchFamily="18" charset="0"/>
                <a:cs typeface="Times New Roman" panose="02020603050405020304" pitchFamily="18" charset="0"/>
              </a:rPr>
              <a:t>, N. (2020). Mobilizing Policy (In)Capacity to Fight COVID-19: Understanding Variations in State Responses. </a:t>
            </a:r>
            <a:r>
              <a:rPr lang="en-GB" sz="700" i="1" dirty="0">
                <a:latin typeface="Times New Roman" panose="02020603050405020304" pitchFamily="18" charset="0"/>
                <a:cs typeface="Times New Roman" panose="02020603050405020304" pitchFamily="18" charset="0"/>
              </a:rPr>
              <a:t>Policy and Society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39</a:t>
            </a:r>
            <a:r>
              <a:rPr lang="en-GB" sz="700" dirty="0">
                <a:latin typeface="Times New Roman" panose="02020603050405020304" pitchFamily="18" charset="0"/>
                <a:cs typeface="Times New Roman" panose="02020603050405020304" pitchFamily="18" charset="0"/>
              </a:rPr>
              <a:t>(3), 285–308. </a:t>
            </a:r>
            <a:r>
              <a:rPr lang="en-US" sz="700" u="sng" dirty="0">
                <a:latin typeface="Times New Roman" panose="02020603050405020304" pitchFamily="18" charset="0"/>
                <a:cs typeface="Times New Roman" panose="02020603050405020304" pitchFamily="18" charset="0"/>
                <a:hlinkClick r:id="rId4"/>
              </a:rPr>
              <a:t>https://doi.org/10.1080/14494035.2020.1787628</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Driffield</a:t>
            </a:r>
            <a:r>
              <a:rPr lang="en-GB" sz="700" dirty="0">
                <a:latin typeface="Times New Roman" panose="02020603050405020304" pitchFamily="18" charset="0"/>
                <a:cs typeface="Times New Roman" panose="02020603050405020304" pitchFamily="18" charset="0"/>
              </a:rPr>
              <a:t>, N., </a:t>
            </a:r>
            <a:r>
              <a:rPr lang="en-GB" sz="700" dirty="0" err="1">
                <a:latin typeface="Times New Roman" panose="02020603050405020304" pitchFamily="18" charset="0"/>
                <a:cs typeface="Times New Roman" panose="02020603050405020304" pitchFamily="18" charset="0"/>
              </a:rPr>
              <a:t>Surdu</a:t>
            </a:r>
            <a:r>
              <a:rPr lang="en-GB" sz="700" dirty="0">
                <a:latin typeface="Times New Roman" panose="02020603050405020304" pitchFamily="18" charset="0"/>
                <a:cs typeface="Times New Roman" panose="02020603050405020304" pitchFamily="18" charset="0"/>
              </a:rPr>
              <a:t>, I., &amp; Yuan, X. (2024). Country-level dynamic capabilities and inward FDI: a framework on future policy adaptations applied to post-Brexit UK. </a:t>
            </a:r>
            <a:r>
              <a:rPr lang="en-GB" sz="700" i="1" dirty="0">
                <a:latin typeface="Times New Roman" panose="02020603050405020304" pitchFamily="18" charset="0"/>
                <a:cs typeface="Times New Roman" panose="02020603050405020304" pitchFamily="18" charset="0"/>
              </a:rPr>
              <a:t>Journal of International Business Policy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7</a:t>
            </a:r>
            <a:r>
              <a:rPr lang="en-GB" sz="700" dirty="0">
                <a:latin typeface="Times New Roman" panose="02020603050405020304" pitchFamily="18" charset="0"/>
                <a:cs typeface="Times New Roman" panose="02020603050405020304" pitchFamily="18" charset="0"/>
              </a:rPr>
              <a:t>(September 2024). </a:t>
            </a:r>
            <a:r>
              <a:rPr lang="en-US" sz="700" u="sng" dirty="0">
                <a:latin typeface="Times New Roman" panose="02020603050405020304" pitchFamily="18" charset="0"/>
                <a:cs typeface="Times New Roman" panose="02020603050405020304" pitchFamily="18" charset="0"/>
                <a:hlinkClick r:id="rId5"/>
              </a:rPr>
              <a:t>https://doi.org/10.1057/s42214-024-00196-1</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Duignan, M. (2025). </a:t>
            </a:r>
            <a:r>
              <a:rPr lang="en-GB" sz="700" i="1" dirty="0">
                <a:latin typeface="Times New Roman" panose="02020603050405020304" pitchFamily="18" charset="0"/>
                <a:cs typeface="Times New Roman" panose="02020603050405020304" pitchFamily="18" charset="0"/>
              </a:rPr>
              <a:t>Events and Society</a:t>
            </a:r>
            <a:r>
              <a:rPr lang="en-GB" sz="700" dirty="0">
                <a:latin typeface="Times New Roman" panose="02020603050405020304" pitchFamily="18" charset="0"/>
                <a:cs typeface="Times New Roman" panose="02020603050405020304" pitchFamily="18" charset="0"/>
              </a:rPr>
              <a:t>. Taylor &amp; Francis.</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Ferreira, J. and Sousa, B. (2019). Experiential Marketing as Leverage for Growth of Creative Tourism: A Co-creative Process. </a:t>
            </a:r>
            <a:r>
              <a:rPr lang="en-GB" sz="700" i="1" dirty="0">
                <a:latin typeface="Times New Roman" panose="02020603050405020304" pitchFamily="18" charset="0"/>
                <a:cs typeface="Times New Roman" panose="02020603050405020304" pitchFamily="18" charset="0"/>
              </a:rPr>
              <a:t>Advances in Tourism, Technology and Smart Systems</a:t>
            </a:r>
            <a:r>
              <a:rPr lang="en-GB" sz="700" dirty="0">
                <a:latin typeface="Times New Roman" panose="02020603050405020304" pitchFamily="18" charset="0"/>
                <a:cs typeface="Times New Roman" panose="02020603050405020304" pitchFamily="18" charset="0"/>
              </a:rPr>
              <a:t>, 13(8), pp.567–577. </a:t>
            </a:r>
            <a:r>
              <a:rPr lang="en-GB" sz="700" dirty="0" err="1">
                <a:latin typeface="Times New Roman" panose="02020603050405020304" pitchFamily="18" charset="0"/>
                <a:cs typeface="Times New Roman" panose="02020603050405020304" pitchFamily="18" charset="0"/>
              </a:rPr>
              <a:t>doi:https</a:t>
            </a:r>
            <a:r>
              <a:rPr lang="en-GB" sz="700" dirty="0">
                <a:latin typeface="Times New Roman" panose="02020603050405020304" pitchFamily="18" charset="0"/>
                <a:cs typeface="Times New Roman" panose="02020603050405020304" pitchFamily="18" charset="0"/>
              </a:rPr>
              <a:t>://doi.org/10.1007/978-981-15-2024-2_49.</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Getz, D. and Page, S.J. (2019). </a:t>
            </a:r>
            <a:r>
              <a:rPr lang="en-GB" sz="700" i="1" dirty="0">
                <a:latin typeface="Times New Roman" panose="02020603050405020304" pitchFamily="18" charset="0"/>
                <a:cs typeface="Times New Roman" panose="02020603050405020304" pitchFamily="18" charset="0"/>
              </a:rPr>
              <a:t>Event Studies: Theory, Research and Policy for Planned Events</a:t>
            </a:r>
            <a:r>
              <a:rPr lang="en-GB" sz="700" dirty="0">
                <a:latin typeface="Times New Roman" panose="02020603050405020304" pitchFamily="18" charset="0"/>
                <a:cs typeface="Times New Roman" panose="02020603050405020304" pitchFamily="18" charset="0"/>
              </a:rPr>
              <a:t>. Fourth Edition. | New York : Routledge, 2020. | Series: Events management series | ‘First edition published by Butterworth-Heinemann 2007. Third edition published by Routledge 2016’—</a:t>
            </a:r>
            <a:r>
              <a:rPr lang="en-GB" sz="700" dirty="0" err="1">
                <a:latin typeface="Times New Roman" panose="02020603050405020304" pitchFamily="18" charset="0"/>
                <a:cs typeface="Times New Roman" panose="02020603050405020304" pitchFamily="18" charset="0"/>
              </a:rPr>
              <a:t>T.p</a:t>
            </a:r>
            <a:r>
              <a:rPr lang="en-GB" sz="700" dirty="0">
                <a:latin typeface="Times New Roman" panose="02020603050405020304" pitchFamily="18" charset="0"/>
                <a:cs typeface="Times New Roman" panose="02020603050405020304" pitchFamily="18" charset="0"/>
              </a:rPr>
              <a:t>. verso.: Routledge. </a:t>
            </a:r>
            <a:r>
              <a:rPr lang="en-GB" sz="700" dirty="0" err="1">
                <a:latin typeface="Times New Roman" panose="02020603050405020304" pitchFamily="18" charset="0"/>
                <a:cs typeface="Times New Roman" panose="02020603050405020304" pitchFamily="18" charset="0"/>
              </a:rPr>
              <a:t>doi:https</a:t>
            </a:r>
            <a:r>
              <a:rPr lang="en-GB" sz="700" dirty="0">
                <a:latin typeface="Times New Roman" panose="02020603050405020304" pitchFamily="18" charset="0"/>
                <a:cs typeface="Times New Roman" panose="02020603050405020304" pitchFamily="18" charset="0"/>
              </a:rPr>
              <a:t>://doi.org/10.4324/9780429023002.</a:t>
            </a:r>
          </a:p>
          <a:p>
            <a:pPr algn="just">
              <a:buFont typeface="Arial" panose="020B0604020202020204" pitchFamily="34" charset="0"/>
              <a:buChar char="•"/>
            </a:pPr>
            <a:r>
              <a:rPr lang="en-US" sz="700" dirty="0" err="1">
                <a:latin typeface="Times New Roman" panose="02020603050405020304" pitchFamily="18" charset="0"/>
                <a:cs typeface="Times New Roman" panose="02020603050405020304" pitchFamily="18" charset="0"/>
              </a:rPr>
              <a:t>Goncalves</a:t>
            </a:r>
            <a:r>
              <a:rPr lang="en-US" sz="700" dirty="0">
                <a:latin typeface="Times New Roman" panose="02020603050405020304" pitchFamily="18" charset="0"/>
                <a:cs typeface="Times New Roman" panose="02020603050405020304" pitchFamily="18" charset="0"/>
              </a:rPr>
              <a:t>, A., </a:t>
            </a:r>
            <a:r>
              <a:rPr lang="en-US" sz="700" dirty="0" err="1">
                <a:latin typeface="Times New Roman" panose="02020603050405020304" pitchFamily="18" charset="0"/>
                <a:cs typeface="Times New Roman" panose="02020603050405020304" pitchFamily="18" charset="0"/>
              </a:rPr>
              <a:t>Xurxo</a:t>
            </a:r>
            <a:r>
              <a:rPr lang="en-US" sz="700" dirty="0">
                <a:latin typeface="Times New Roman" panose="02020603050405020304" pitchFamily="18" charset="0"/>
                <a:cs typeface="Times New Roman" panose="02020603050405020304" pitchFamily="18" charset="0"/>
              </a:rPr>
              <a:t> </a:t>
            </a:r>
            <a:r>
              <a:rPr lang="en-US" sz="700" dirty="0" err="1">
                <a:latin typeface="Times New Roman" panose="02020603050405020304" pitchFamily="18" charset="0"/>
                <a:cs typeface="Times New Roman" panose="02020603050405020304" pitchFamily="18" charset="0"/>
              </a:rPr>
              <a:t>Costoya</a:t>
            </a:r>
            <a:r>
              <a:rPr lang="en-US" sz="700" dirty="0">
                <a:latin typeface="Times New Roman" panose="02020603050405020304" pitchFamily="18" charset="0"/>
                <a:cs typeface="Times New Roman" panose="02020603050405020304" pitchFamily="18" charset="0"/>
              </a:rPr>
              <a:t>, Nieto, R., &amp; </a:t>
            </a:r>
            <a:r>
              <a:rPr lang="en-US" sz="700" dirty="0" err="1">
                <a:latin typeface="Times New Roman" panose="02020603050405020304" pitchFamily="18" charset="0"/>
                <a:cs typeface="Times New Roman" panose="02020603050405020304" pitchFamily="18" charset="0"/>
              </a:rPr>
              <a:t>Liberato</a:t>
            </a:r>
            <a:r>
              <a:rPr lang="en-US" sz="700" dirty="0">
                <a:latin typeface="Times New Roman" panose="02020603050405020304" pitchFamily="18" charset="0"/>
                <a:cs typeface="Times New Roman" panose="02020603050405020304" pitchFamily="18" charset="0"/>
              </a:rPr>
              <a:t>, R. (2024). Extreme weather events on energy systems: a comprehensive review on impacts, mitigation, and adaptation measures. </a:t>
            </a:r>
            <a:r>
              <a:rPr lang="en-US" sz="700" i="1" dirty="0">
                <a:latin typeface="Times New Roman" panose="02020603050405020304" pitchFamily="18" charset="0"/>
                <a:cs typeface="Times New Roman" panose="02020603050405020304" pitchFamily="18" charset="0"/>
              </a:rPr>
              <a:t>Sustainable Energy Research</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11</a:t>
            </a:r>
            <a:r>
              <a:rPr lang="en-US" sz="700" dirty="0">
                <a:latin typeface="Times New Roman" panose="02020603050405020304" pitchFamily="18" charset="0"/>
                <a:cs typeface="Times New Roman" panose="02020603050405020304" pitchFamily="18" charset="0"/>
              </a:rPr>
              <a:t>(1). </a:t>
            </a:r>
            <a:r>
              <a:rPr lang="en-US" sz="700" u="sng" dirty="0">
                <a:latin typeface="Times New Roman" panose="02020603050405020304" pitchFamily="18" charset="0"/>
                <a:cs typeface="Times New Roman" panose="02020603050405020304" pitchFamily="18" charset="0"/>
                <a:hlinkClick r:id="rId6"/>
              </a:rPr>
              <a:t>https://doi.org/10.1186/s40807-023-00097-6</a:t>
            </a:r>
            <a:r>
              <a:rPr lang="en-US" sz="700" dirty="0">
                <a:latin typeface="Times New Roman" panose="02020603050405020304" pitchFamily="18" charset="0"/>
                <a:cs typeface="Times New Roman" panose="02020603050405020304" pitchFamily="18" charset="0"/>
              </a:rPr>
              <a:t>.</a:t>
            </a:r>
            <a:endParaRPr lang="en-GB" sz="7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Ireland’s Global Tourism Expo, (2025).</a:t>
            </a:r>
            <a:r>
              <a:rPr lang="en-US" sz="700" b="1" dirty="0">
                <a:latin typeface="Times New Roman" panose="02020603050405020304" pitchFamily="18" charset="0"/>
                <a:cs typeface="Times New Roman" panose="02020603050405020304" pitchFamily="18" charset="0"/>
              </a:rPr>
              <a:t> </a:t>
            </a:r>
            <a:r>
              <a:rPr lang="en-GB" sz="700" dirty="0">
                <a:latin typeface="Times New Roman" panose="02020603050405020304" pitchFamily="18" charset="0"/>
                <a:cs typeface="Times New Roman" panose="02020603050405020304" pitchFamily="18" charset="0"/>
              </a:rPr>
              <a:t>Online Available at: </a:t>
            </a:r>
            <a:r>
              <a:rPr lang="en-GB" sz="700" u="sng" dirty="0">
                <a:latin typeface="Times New Roman" panose="02020603050405020304" pitchFamily="18" charset="0"/>
                <a:cs typeface="Times New Roman" panose="02020603050405020304" pitchFamily="18" charset="0"/>
                <a:hlinkClick r:id="rId7"/>
              </a:rPr>
              <a:t>https://www.tourismireland.com/docs/default-source/corporate-items/tourism-ireland-corporate-plan-2023---2025.pdf?sfvrsn=d51f2e3f_0</a:t>
            </a:r>
            <a:r>
              <a:rPr lang="en-GB" sz="700" dirty="0">
                <a:latin typeface="Times New Roman" panose="02020603050405020304" pitchFamily="18" charset="0"/>
                <a:cs typeface="Times New Roman" panose="02020603050405020304" pitchFamily="18" charset="0"/>
              </a:rPr>
              <a:t>. Accessed Date: [14/05/2025]</a:t>
            </a:r>
          </a:p>
          <a:p>
            <a:pPr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Jarosław</a:t>
            </a:r>
            <a:r>
              <a:rPr lang="en-GB" sz="700" dirty="0">
                <a:latin typeface="Times New Roman" panose="02020603050405020304" pitchFamily="18" charset="0"/>
                <a:cs typeface="Times New Roman" panose="02020603050405020304" pitchFamily="18" charset="0"/>
              </a:rPr>
              <a:t> </a:t>
            </a:r>
            <a:r>
              <a:rPr lang="en-GB" sz="700" dirty="0" err="1">
                <a:latin typeface="Times New Roman" panose="02020603050405020304" pitchFamily="18" charset="0"/>
                <a:cs typeface="Times New Roman" panose="02020603050405020304" pitchFamily="18" charset="0"/>
              </a:rPr>
              <a:t>Struniawski</a:t>
            </a:r>
            <a:r>
              <a:rPr lang="en-GB" sz="700" dirty="0">
                <a:latin typeface="Times New Roman" panose="02020603050405020304" pitchFamily="18" charset="0"/>
                <a:cs typeface="Times New Roman" panose="02020603050405020304" pitchFamily="18" charset="0"/>
              </a:rPr>
              <a:t>. (2024). CROWD MANAGEMENT DURING MASS EVENTS. </a:t>
            </a:r>
            <a:r>
              <a:rPr lang="en-GB" sz="700" i="1" dirty="0" err="1">
                <a:latin typeface="Times New Roman" panose="02020603050405020304" pitchFamily="18" charset="0"/>
                <a:cs typeface="Times New Roman" panose="02020603050405020304" pitchFamily="18" charset="0"/>
              </a:rPr>
              <a:t>Zeszyty</a:t>
            </a:r>
            <a:r>
              <a:rPr lang="en-GB" sz="700" i="1" dirty="0">
                <a:latin typeface="Times New Roman" panose="02020603050405020304" pitchFamily="18" charset="0"/>
                <a:cs typeface="Times New Roman" panose="02020603050405020304" pitchFamily="18" charset="0"/>
              </a:rPr>
              <a:t> </a:t>
            </a:r>
            <a:r>
              <a:rPr lang="en-GB" sz="700" i="1" dirty="0" err="1">
                <a:latin typeface="Times New Roman" panose="02020603050405020304" pitchFamily="18" charset="0"/>
                <a:cs typeface="Times New Roman" panose="02020603050405020304" pitchFamily="18" charset="0"/>
              </a:rPr>
              <a:t>Naukowe</a:t>
            </a:r>
            <a:r>
              <a:rPr lang="en-GB" sz="700" i="1" dirty="0">
                <a:latin typeface="Times New Roman" panose="02020603050405020304" pitchFamily="18" charset="0"/>
                <a:cs typeface="Times New Roman" panose="02020603050405020304" pitchFamily="18" charset="0"/>
              </a:rPr>
              <a:t> SGSP</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a:t>
            </a:r>
            <a:r>
              <a:rPr lang="en-GB" sz="700" dirty="0">
                <a:latin typeface="Times New Roman" panose="02020603050405020304" pitchFamily="18" charset="0"/>
                <a:cs typeface="Times New Roman" panose="02020603050405020304" pitchFamily="18" charset="0"/>
              </a:rPr>
              <a:t>(88), 27–38. </a:t>
            </a:r>
            <a:r>
              <a:rPr lang="en-US" sz="700" u="sng" dirty="0">
                <a:latin typeface="Times New Roman" panose="02020603050405020304" pitchFamily="18" charset="0"/>
                <a:cs typeface="Times New Roman" panose="02020603050405020304" pitchFamily="18" charset="0"/>
                <a:hlinkClick r:id="rId8"/>
              </a:rPr>
              <a:t>https://doi.org/10.5604/01.3001.0054.3100</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Katsoni</a:t>
            </a:r>
            <a:r>
              <a:rPr lang="en-GB" sz="700" dirty="0">
                <a:latin typeface="Times New Roman" panose="02020603050405020304" pitchFamily="18" charset="0"/>
                <a:cs typeface="Times New Roman" panose="02020603050405020304" pitchFamily="18" charset="0"/>
              </a:rPr>
              <a:t>, V., &amp; </a:t>
            </a:r>
            <a:r>
              <a:rPr lang="en-GB" sz="700" dirty="0" err="1">
                <a:latin typeface="Times New Roman" panose="02020603050405020304" pitchFamily="18" charset="0"/>
                <a:cs typeface="Times New Roman" panose="02020603050405020304" pitchFamily="18" charset="0"/>
              </a:rPr>
              <a:t>Serban</a:t>
            </a:r>
            <a:r>
              <a:rPr lang="en-GB" sz="700" dirty="0">
                <a:latin typeface="Times New Roman" panose="02020603050405020304" pitchFamily="18" charset="0"/>
                <a:cs typeface="Times New Roman" panose="02020603050405020304" pitchFamily="18" charset="0"/>
              </a:rPr>
              <a:t>, A. C. (2022). </a:t>
            </a:r>
            <a:r>
              <a:rPr lang="en-GB" sz="700" i="1" dirty="0">
                <a:latin typeface="Times New Roman" panose="02020603050405020304" pitchFamily="18" charset="0"/>
                <a:cs typeface="Times New Roman" panose="02020603050405020304" pitchFamily="18" charset="0"/>
              </a:rPr>
              <a:t>Transcending borders in tourism through innovation and cultural heritage : 8th international conference, </a:t>
            </a:r>
            <a:r>
              <a:rPr lang="en-GB" sz="700" i="1" dirty="0" err="1">
                <a:latin typeface="Times New Roman" panose="02020603050405020304" pitchFamily="18" charset="0"/>
                <a:cs typeface="Times New Roman" panose="02020603050405020304" pitchFamily="18" charset="0"/>
              </a:rPr>
              <a:t>IACuDiT</a:t>
            </a:r>
            <a:r>
              <a:rPr lang="en-GB" sz="700" i="1" dirty="0">
                <a:latin typeface="Times New Roman" panose="02020603050405020304" pitchFamily="18" charset="0"/>
                <a:cs typeface="Times New Roman" panose="02020603050405020304" pitchFamily="18" charset="0"/>
              </a:rPr>
              <a:t>, Hydra, Greece, 2021</a:t>
            </a:r>
            <a:r>
              <a:rPr lang="en-GB" sz="700" dirty="0">
                <a:latin typeface="Times New Roman" panose="02020603050405020304" pitchFamily="18" charset="0"/>
                <a:cs typeface="Times New Roman" panose="02020603050405020304" pitchFamily="18" charset="0"/>
              </a:rPr>
              <a:t>. Springer.</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Koppel, J., Tom Van Dyke, &amp; </a:t>
            </a:r>
            <a:r>
              <a:rPr lang="en-GB" sz="700" dirty="0" err="1">
                <a:latin typeface="Times New Roman" panose="02020603050405020304" pitchFamily="18" charset="0"/>
                <a:cs typeface="Times New Roman" panose="02020603050405020304" pitchFamily="18" charset="0"/>
              </a:rPr>
              <a:t>Kavanaugh</a:t>
            </a:r>
            <a:r>
              <a:rPr lang="en-GB" sz="700" dirty="0">
                <a:latin typeface="Times New Roman" panose="02020603050405020304" pitchFamily="18" charset="0"/>
                <a:cs typeface="Times New Roman" panose="02020603050405020304" pitchFamily="18" charset="0"/>
              </a:rPr>
              <a:t>, R. R. (2023). </a:t>
            </a:r>
            <a:r>
              <a:rPr lang="en-GB" sz="700" i="1" dirty="0">
                <a:latin typeface="Times New Roman" panose="02020603050405020304" pitchFamily="18" charset="0"/>
                <a:cs typeface="Times New Roman" panose="02020603050405020304" pitchFamily="18" charset="0"/>
              </a:rPr>
              <a:t>Hospitality With a Heart</a:t>
            </a:r>
            <a:r>
              <a:rPr lang="en-GB" sz="700" dirty="0">
                <a:latin typeface="Times New Roman" panose="02020603050405020304" pitchFamily="18" charset="0"/>
                <a:cs typeface="Times New Roman" panose="02020603050405020304" pitchFamily="18" charset="0"/>
              </a:rPr>
              <a:t>. Taylor &amp; Francis.</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London Business Expo, (2025). Online Available at: </a:t>
            </a:r>
            <a:r>
              <a:rPr lang="en-GB" sz="700" u="sng" dirty="0">
                <a:latin typeface="Times New Roman" panose="02020603050405020304" pitchFamily="18" charset="0"/>
                <a:cs typeface="Times New Roman" panose="02020603050405020304" pitchFamily="18" charset="0"/>
                <a:hlinkClick r:id="rId9"/>
              </a:rPr>
              <a:t>file:///C:/Users/NM%20TRADERS/Downloads/md1399_expo_2025_signed_pdf%20(1).pdf</a:t>
            </a:r>
            <a:r>
              <a:rPr lang="en-GB" sz="700" dirty="0">
                <a:latin typeface="Times New Roman" panose="02020603050405020304" pitchFamily="18" charset="0"/>
                <a:cs typeface="Times New Roman" panose="02020603050405020304" pitchFamily="18" charset="0"/>
              </a:rPr>
              <a:t>. Accessed Date: [14/05/202]</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Maguire, K., &amp; </a:t>
            </a:r>
            <a:r>
              <a:rPr lang="en-GB" sz="700" dirty="0" err="1">
                <a:latin typeface="Times New Roman" panose="02020603050405020304" pitchFamily="18" charset="0"/>
                <a:cs typeface="Times New Roman" panose="02020603050405020304" pitchFamily="18" charset="0"/>
              </a:rPr>
              <a:t>McLoughlin</a:t>
            </a:r>
            <a:r>
              <a:rPr lang="en-GB" sz="700" dirty="0">
                <a:latin typeface="Times New Roman" panose="02020603050405020304" pitchFamily="18" charset="0"/>
                <a:cs typeface="Times New Roman" panose="02020603050405020304" pitchFamily="18" charset="0"/>
              </a:rPr>
              <a:t>, E. (2019). An evidence informed approach to planning for event management in Ireland. </a:t>
            </a:r>
            <a:r>
              <a:rPr lang="en-GB" sz="700" i="1" dirty="0">
                <a:latin typeface="Times New Roman" panose="02020603050405020304" pitchFamily="18" charset="0"/>
                <a:cs typeface="Times New Roman" panose="02020603050405020304" pitchFamily="18" charset="0"/>
              </a:rPr>
              <a:t>Journal of Place Management and Development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a:t>
            </a:r>
            <a:r>
              <a:rPr lang="en-GB" sz="700" dirty="0">
                <a:latin typeface="Times New Roman" panose="02020603050405020304" pitchFamily="18" charset="0"/>
                <a:cs typeface="Times New Roman" panose="02020603050405020304" pitchFamily="18" charset="0"/>
              </a:rPr>
              <a:t>(1), 47–72. </a:t>
            </a:r>
            <a:r>
              <a:rPr lang="en-US" sz="700" u="sng" dirty="0">
                <a:latin typeface="Times New Roman" panose="02020603050405020304" pitchFamily="18" charset="0"/>
                <a:cs typeface="Times New Roman" panose="02020603050405020304" pitchFamily="18" charset="0"/>
                <a:hlinkClick r:id="rId10"/>
              </a:rPr>
              <a:t>https://doi.org/10.1108/jpmd-06-2019-0041</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Meredith, J.R. (2022). </a:t>
            </a:r>
            <a:r>
              <a:rPr lang="en-GB" sz="700" i="1" dirty="0">
                <a:latin typeface="Times New Roman" panose="02020603050405020304" pitchFamily="18" charset="0"/>
                <a:cs typeface="Times New Roman" panose="02020603050405020304" pitchFamily="18" charset="0"/>
              </a:rPr>
              <a:t>Project management: A strategic managerial approach</a:t>
            </a:r>
            <a:r>
              <a:rPr lang="en-GB" sz="700" dirty="0">
                <a:latin typeface="Times New Roman" panose="02020603050405020304" pitchFamily="18" charset="0"/>
                <a:cs typeface="Times New Roman" panose="02020603050405020304" pitchFamily="18" charset="0"/>
              </a:rPr>
              <a:t>. 10th ed. Hoboken, </a:t>
            </a:r>
            <a:r>
              <a:rPr lang="en-GB" sz="700" dirty="0" err="1">
                <a:latin typeface="Times New Roman" panose="02020603050405020304" pitchFamily="18" charset="0"/>
                <a:cs typeface="Times New Roman" panose="02020603050405020304" pitchFamily="18" charset="0"/>
              </a:rPr>
              <a:t>Nj</a:t>
            </a:r>
            <a:r>
              <a:rPr lang="en-GB" sz="700" dirty="0">
                <a:latin typeface="Times New Roman" panose="02020603050405020304" pitchFamily="18" charset="0"/>
                <a:cs typeface="Times New Roman" panose="02020603050405020304" pitchFamily="18" charset="0"/>
              </a:rPr>
              <a:t>: Wiley.</a:t>
            </a:r>
          </a:p>
          <a:p>
            <a:pPr algn="just">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Prevolšek</a:t>
            </a:r>
            <a:r>
              <a:rPr lang="en-GB" sz="700" dirty="0">
                <a:latin typeface="Times New Roman" panose="02020603050405020304" pitchFamily="18" charset="0"/>
                <a:cs typeface="Times New Roman" panose="02020603050405020304" pitchFamily="18" charset="0"/>
              </a:rPr>
              <a:t>, D., </a:t>
            </a:r>
            <a:r>
              <a:rPr lang="en-GB" sz="700" dirty="0" err="1">
                <a:latin typeface="Times New Roman" panose="02020603050405020304" pitchFamily="18" charset="0"/>
                <a:cs typeface="Times New Roman" panose="02020603050405020304" pitchFamily="18" charset="0"/>
              </a:rPr>
              <a:t>Željko</a:t>
            </a:r>
            <a:r>
              <a:rPr lang="en-GB" sz="700" dirty="0">
                <a:latin typeface="Times New Roman" panose="02020603050405020304" pitchFamily="18" charset="0"/>
                <a:cs typeface="Times New Roman" panose="02020603050405020304" pitchFamily="18" charset="0"/>
              </a:rPr>
              <a:t> </a:t>
            </a:r>
            <a:r>
              <a:rPr lang="en-GB" sz="700" dirty="0" err="1">
                <a:latin typeface="Times New Roman" panose="02020603050405020304" pitchFamily="18" charset="0"/>
                <a:cs typeface="Times New Roman" panose="02020603050405020304" pitchFamily="18" charset="0"/>
              </a:rPr>
              <a:t>Kukurin</a:t>
            </a:r>
            <a:r>
              <a:rPr lang="en-GB" sz="700" dirty="0">
                <a:latin typeface="Times New Roman" panose="02020603050405020304" pitchFamily="18" charset="0"/>
                <a:cs typeface="Times New Roman" panose="02020603050405020304" pitchFamily="18" charset="0"/>
              </a:rPr>
              <a:t>, &amp; Tea </a:t>
            </a:r>
            <a:r>
              <a:rPr lang="en-GB" sz="700" dirty="0" err="1">
                <a:latin typeface="Times New Roman" panose="02020603050405020304" pitchFamily="18" charset="0"/>
                <a:cs typeface="Times New Roman" panose="02020603050405020304" pitchFamily="18" charset="0"/>
              </a:rPr>
              <a:t>Golja</a:t>
            </a:r>
            <a:r>
              <a:rPr lang="en-GB" sz="700" dirty="0">
                <a:latin typeface="Times New Roman" panose="02020603050405020304" pitchFamily="18" charset="0"/>
                <a:cs typeface="Times New Roman" panose="02020603050405020304" pitchFamily="18" charset="0"/>
              </a:rPr>
              <a:t>. (2024). Collaborative Synergies for Elevated Destination Experiences: A Model of Cooperation between Hotel Companies, DMOs, and Local Stakeholders. </a:t>
            </a:r>
            <a:r>
              <a:rPr lang="en-GB" sz="700" i="1" dirty="0" err="1">
                <a:latin typeface="Times New Roman" panose="02020603050405020304" pitchFamily="18" charset="0"/>
                <a:cs typeface="Times New Roman" panose="02020603050405020304" pitchFamily="18" charset="0"/>
              </a:rPr>
              <a:t>Organizacija</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57</a:t>
            </a:r>
            <a:r>
              <a:rPr lang="en-GB" sz="700" dirty="0">
                <a:latin typeface="Times New Roman" panose="02020603050405020304" pitchFamily="18" charset="0"/>
                <a:cs typeface="Times New Roman" panose="02020603050405020304" pitchFamily="18" charset="0"/>
              </a:rPr>
              <a:t>(1), 20–38. </a:t>
            </a:r>
            <a:r>
              <a:rPr lang="en-US" sz="700" u="sng" dirty="0">
                <a:latin typeface="Times New Roman" panose="02020603050405020304" pitchFamily="18" charset="0"/>
                <a:cs typeface="Times New Roman" panose="02020603050405020304" pitchFamily="18" charset="0"/>
                <a:hlinkClick r:id="rId11"/>
              </a:rPr>
              <a:t>https://doi.org/10.2478/orga-2024-0002</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US" sz="700" dirty="0" err="1">
                <a:latin typeface="Times New Roman" panose="02020603050405020304" pitchFamily="18" charset="0"/>
                <a:cs typeface="Times New Roman" panose="02020603050405020304" pitchFamily="18" charset="0"/>
              </a:rPr>
              <a:t>Ramakrishnan</a:t>
            </a:r>
            <a:r>
              <a:rPr lang="en-US" sz="700" dirty="0">
                <a:latin typeface="Times New Roman" panose="02020603050405020304" pitchFamily="18" charset="0"/>
                <a:cs typeface="Times New Roman" panose="02020603050405020304" pitchFamily="18" charset="0"/>
              </a:rPr>
              <a:t>, A., Lee, S.-C., Wood, M., Hankinson, S., </a:t>
            </a:r>
            <a:r>
              <a:rPr lang="en-US" sz="700" dirty="0" err="1">
                <a:latin typeface="Times New Roman" panose="02020603050405020304" pitchFamily="18" charset="0"/>
                <a:cs typeface="Times New Roman" panose="02020603050405020304" pitchFamily="18" charset="0"/>
              </a:rPr>
              <a:t>Choe</a:t>
            </a:r>
            <a:r>
              <a:rPr lang="en-US" sz="700" dirty="0">
                <a:latin typeface="Times New Roman" panose="02020603050405020304" pitchFamily="18" charset="0"/>
                <a:cs typeface="Times New Roman" panose="02020603050405020304" pitchFamily="18" charset="0"/>
              </a:rPr>
              <a:t>, N. S., </a:t>
            </a:r>
            <a:r>
              <a:rPr lang="en-US" sz="700" dirty="0" err="1">
                <a:latin typeface="Times New Roman" panose="02020603050405020304" pitchFamily="18" charset="0"/>
                <a:cs typeface="Times New Roman" panose="02020603050405020304" pitchFamily="18" charset="0"/>
              </a:rPr>
              <a:t>Jushchyshyn</a:t>
            </a:r>
            <a:r>
              <a:rPr lang="en-US" sz="700" dirty="0">
                <a:latin typeface="Times New Roman" panose="02020603050405020304" pitchFamily="18" charset="0"/>
                <a:cs typeface="Times New Roman" panose="02020603050405020304" pitchFamily="18" charset="0"/>
              </a:rPr>
              <a:t>, N., &amp; Carlton, N. (2020). IMMERSIVE MEDIA AS A MODALITY FOR LIVE MULTI-SITE VIRTUAL CONFERENCE. </a:t>
            </a:r>
            <a:r>
              <a:rPr lang="en-US" sz="700" i="1" dirty="0">
                <a:latin typeface="Times New Roman" panose="02020603050405020304" pitchFamily="18" charset="0"/>
                <a:cs typeface="Times New Roman" panose="02020603050405020304" pitchFamily="18" charset="0"/>
              </a:rPr>
              <a:t>INTED Proceedings</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1</a:t>
            </a:r>
            <a:r>
              <a:rPr lang="en-US" sz="700" dirty="0">
                <a:latin typeface="Times New Roman" panose="02020603050405020304" pitchFamily="18" charset="0"/>
                <a:cs typeface="Times New Roman" panose="02020603050405020304" pitchFamily="18" charset="0"/>
              </a:rPr>
              <a:t>(2340-1079), 7367–7374. </a:t>
            </a:r>
            <a:r>
              <a:rPr lang="en-US" sz="700" u="sng" dirty="0">
                <a:latin typeface="Times New Roman" panose="02020603050405020304" pitchFamily="18" charset="0"/>
                <a:cs typeface="Times New Roman" panose="02020603050405020304" pitchFamily="18" charset="0"/>
                <a:hlinkClick r:id="rId12"/>
              </a:rPr>
              <a:t>https://doi.org/10.21125/inted.2020.1959</a:t>
            </a:r>
            <a:r>
              <a:rPr lang="en-US" sz="700" dirty="0">
                <a:latin typeface="Times New Roman" panose="02020603050405020304" pitchFamily="18" charset="0"/>
                <a:cs typeface="Times New Roman" panose="02020603050405020304" pitchFamily="18" charset="0"/>
              </a:rPr>
              <a:t>. </a:t>
            </a:r>
            <a:endParaRPr lang="en-GB" sz="7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Rogers, T. and Wynn-Moylan, P. (2022). </a:t>
            </a:r>
            <a:r>
              <a:rPr lang="en-GB" sz="700" i="1" dirty="0">
                <a:latin typeface="Times New Roman" panose="02020603050405020304" pitchFamily="18" charset="0"/>
                <a:cs typeface="Times New Roman" panose="02020603050405020304" pitchFamily="18" charset="0"/>
              </a:rPr>
              <a:t>Conferences and Conventions</a:t>
            </a:r>
            <a:r>
              <a:rPr lang="en-GB" sz="700" dirty="0">
                <a:latin typeface="Times New Roman" panose="02020603050405020304" pitchFamily="18" charset="0"/>
                <a:cs typeface="Times New Roman" panose="02020603050405020304" pitchFamily="18" charset="0"/>
              </a:rPr>
              <a:t>. Routledge. </a:t>
            </a:r>
            <a:r>
              <a:rPr lang="en-GB" sz="700" dirty="0" err="1">
                <a:latin typeface="Times New Roman" panose="02020603050405020304" pitchFamily="18" charset="0"/>
                <a:cs typeface="Times New Roman" panose="02020603050405020304" pitchFamily="18" charset="0"/>
              </a:rPr>
              <a:t>doi:https</a:t>
            </a:r>
            <a:r>
              <a:rPr lang="en-GB" sz="700" dirty="0">
                <a:latin typeface="Times New Roman" panose="02020603050405020304" pitchFamily="18" charset="0"/>
                <a:cs typeface="Times New Roman" panose="02020603050405020304" pitchFamily="18" charset="0"/>
              </a:rPr>
              <a:t>://doi.org/10.4324/9781003298953.</a:t>
            </a:r>
          </a:p>
          <a:p>
            <a:pPr algn="just">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Scotland's MICE Summit, (2025).</a:t>
            </a:r>
            <a:r>
              <a:rPr lang="en-US" sz="700" b="1" dirty="0">
                <a:latin typeface="Times New Roman" panose="02020603050405020304" pitchFamily="18" charset="0"/>
                <a:cs typeface="Times New Roman" panose="02020603050405020304" pitchFamily="18" charset="0"/>
              </a:rPr>
              <a:t> </a:t>
            </a:r>
            <a:r>
              <a:rPr lang="en-GB" sz="700" dirty="0">
                <a:latin typeface="Times New Roman" panose="02020603050405020304" pitchFamily="18" charset="0"/>
                <a:cs typeface="Times New Roman" panose="02020603050405020304" pitchFamily="18" charset="0"/>
              </a:rPr>
              <a:t>Online Available at: </a:t>
            </a:r>
            <a:r>
              <a:rPr lang="en-GB" sz="700" u="sng" dirty="0">
                <a:latin typeface="Times New Roman" panose="02020603050405020304" pitchFamily="18" charset="0"/>
                <a:cs typeface="Times New Roman" panose="02020603050405020304" pitchFamily="18" charset="0"/>
                <a:hlinkClick r:id="rId13"/>
              </a:rPr>
              <a:t>https://www.corra.scot/wp-content/uploads/2022/11/Scotlands-Place-Leadership-Summit-Final-Report.pdf</a:t>
            </a:r>
            <a:r>
              <a:rPr lang="en-GB" sz="700" dirty="0">
                <a:latin typeface="Times New Roman" panose="02020603050405020304" pitchFamily="18" charset="0"/>
                <a:cs typeface="Times New Roman" panose="02020603050405020304" pitchFamily="18" charset="0"/>
              </a:rPr>
              <a:t>. Accessed Date: [14/05/2025].</a:t>
            </a:r>
          </a:p>
          <a:p>
            <a:pPr algn="just">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T Bettina Cornwell. (2020). </a:t>
            </a:r>
            <a:r>
              <a:rPr lang="en-US" sz="700" i="1" dirty="0">
                <a:latin typeface="Times New Roman" panose="02020603050405020304" pitchFamily="18" charset="0"/>
                <a:cs typeface="Times New Roman" panose="02020603050405020304" pitchFamily="18" charset="0"/>
              </a:rPr>
              <a:t>Sponsorship in marketing : effective communication through sports, arts and events</a:t>
            </a:r>
            <a:r>
              <a:rPr lang="en-US" sz="700" dirty="0">
                <a:latin typeface="Times New Roman" panose="02020603050405020304" pitchFamily="18" charset="0"/>
                <a:cs typeface="Times New Roman" panose="02020603050405020304" pitchFamily="18" charset="0"/>
              </a:rPr>
              <a:t>. Routledge. </a:t>
            </a:r>
            <a:r>
              <a:rPr lang="en-US" sz="700" u="sng" dirty="0">
                <a:latin typeface="Times New Roman" panose="02020603050405020304" pitchFamily="18" charset="0"/>
                <a:cs typeface="Times New Roman" panose="02020603050405020304" pitchFamily="18" charset="0"/>
                <a:hlinkClick r:id="rId14"/>
              </a:rPr>
              <a:t>https://www.taylorfrancis.com/books/mono/10.4324/9780429325106/sponsorship-marketing-bettina-cornwell</a:t>
            </a:r>
            <a:r>
              <a:rPr lang="en-US" sz="700" dirty="0">
                <a:latin typeface="Times New Roman" panose="02020603050405020304" pitchFamily="18" charset="0"/>
                <a:cs typeface="Times New Roman" panose="02020603050405020304" pitchFamily="18" charset="0"/>
              </a:rPr>
              <a:t>. </a:t>
            </a:r>
            <a:endParaRPr lang="en-GB" sz="7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Wang, Y., Su, Z., Zhang, N., Xing, R., Liu, D., Luan, T. H., &amp; Shen, X. (2022). A survey on </a:t>
            </a:r>
            <a:r>
              <a:rPr lang="en-GB" sz="700" dirty="0" err="1">
                <a:latin typeface="Times New Roman" panose="02020603050405020304" pitchFamily="18" charset="0"/>
                <a:cs typeface="Times New Roman" panose="02020603050405020304" pitchFamily="18" charset="0"/>
              </a:rPr>
              <a:t>metaverse</a:t>
            </a:r>
            <a:r>
              <a:rPr lang="en-GB" sz="700" dirty="0">
                <a:latin typeface="Times New Roman" panose="02020603050405020304" pitchFamily="18" charset="0"/>
                <a:cs typeface="Times New Roman" panose="02020603050405020304" pitchFamily="18" charset="0"/>
              </a:rPr>
              <a:t>: Fundamentals, security, and privacy. </a:t>
            </a:r>
            <a:r>
              <a:rPr lang="en-GB" sz="700" i="1" dirty="0">
                <a:latin typeface="Times New Roman" panose="02020603050405020304" pitchFamily="18" charset="0"/>
                <a:cs typeface="Times New Roman" panose="02020603050405020304" pitchFamily="18" charset="0"/>
              </a:rPr>
              <a:t>IEEE Communications Surveys &amp; Tutorials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25</a:t>
            </a:r>
            <a:r>
              <a:rPr lang="en-GB" sz="700" dirty="0">
                <a:latin typeface="Times New Roman" panose="02020603050405020304" pitchFamily="18" charset="0"/>
                <a:cs typeface="Times New Roman" panose="02020603050405020304" pitchFamily="18" charset="0"/>
              </a:rPr>
              <a:t>(1), 1–1. </a:t>
            </a:r>
            <a:r>
              <a:rPr lang="en-US" sz="700" u="sng" dirty="0">
                <a:latin typeface="Times New Roman" panose="02020603050405020304" pitchFamily="18" charset="0"/>
                <a:cs typeface="Times New Roman" panose="02020603050405020304" pitchFamily="18" charset="0"/>
                <a:hlinkClick r:id="rId15"/>
              </a:rPr>
              <a:t>https://doi.org/10.1109/comst.2022.3202047</a:t>
            </a:r>
            <a:r>
              <a:rPr lang="en-GB" sz="700" dirty="0">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Yen, D., Jang, J., Wei, L., Morgan, N., and Pritchard, A. (2023). Leveraging folklore and fantasy to promote small destinations: the case of Visit Wales. </a:t>
            </a:r>
            <a:r>
              <a:rPr lang="en-US" sz="700" i="1" dirty="0">
                <a:latin typeface="Times New Roman" panose="02020603050405020304" pitchFamily="18" charset="0"/>
                <a:cs typeface="Times New Roman" panose="02020603050405020304" pitchFamily="18" charset="0"/>
              </a:rPr>
              <a:t>Journal of policy research in tourism, leisure and events</a:t>
            </a:r>
            <a:r>
              <a:rPr lang="en-US" sz="700" dirty="0">
                <a:latin typeface="Times New Roman" panose="02020603050405020304" pitchFamily="18" charset="0"/>
                <a:cs typeface="Times New Roman" panose="02020603050405020304" pitchFamily="18" charset="0"/>
              </a:rPr>
              <a:t>, 1-15. </a:t>
            </a:r>
            <a:r>
              <a:rPr lang="en-GB" sz="700" u="sng" dirty="0">
                <a:latin typeface="Times New Roman" panose="02020603050405020304" pitchFamily="18" charset="0"/>
                <a:cs typeface="Times New Roman" panose="02020603050405020304" pitchFamily="18" charset="0"/>
                <a:hlinkClick r:id="rId16"/>
              </a:rPr>
              <a:t>https://doi.org/10.1080/19407963.2023.2263860</a:t>
            </a:r>
            <a:r>
              <a:rPr lang="en-US" sz="700" dirty="0">
                <a:latin typeface="Times New Roman" panose="02020603050405020304" pitchFamily="18" charset="0"/>
                <a:cs typeface="Times New Roman" panose="02020603050405020304" pitchFamily="18" charset="0"/>
              </a:rPr>
              <a:t>.</a:t>
            </a:r>
            <a:endParaRPr lang="en-GB" sz="700"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Zhu, Q., </a:t>
            </a:r>
            <a:r>
              <a:rPr lang="en-US" sz="700" dirty="0" err="1">
                <a:latin typeface="Times New Roman" panose="02020603050405020304" pitchFamily="18" charset="0"/>
                <a:cs typeface="Times New Roman" panose="02020603050405020304" pitchFamily="18" charset="0"/>
              </a:rPr>
              <a:t>Sarkis</a:t>
            </a:r>
            <a:r>
              <a:rPr lang="en-US" sz="700" dirty="0">
                <a:latin typeface="Times New Roman" panose="02020603050405020304" pitchFamily="18" charset="0"/>
                <a:cs typeface="Times New Roman" panose="02020603050405020304" pitchFamily="18" charset="0"/>
              </a:rPr>
              <a:t>, J., &amp; Lai, K. (2019). Choosing the right approach to green your supply chains. </a:t>
            </a:r>
            <a:r>
              <a:rPr lang="en-US" sz="700" i="1" dirty="0">
                <a:latin typeface="Times New Roman" panose="02020603050405020304" pitchFamily="18" charset="0"/>
                <a:cs typeface="Times New Roman" panose="02020603050405020304" pitchFamily="18" charset="0"/>
              </a:rPr>
              <a:t>Modern Supply Chain Research and Applications</a:t>
            </a:r>
            <a:r>
              <a:rPr lang="en-US" sz="700" dirty="0">
                <a:latin typeface="Times New Roman" panose="02020603050405020304" pitchFamily="18" charset="0"/>
                <a:cs typeface="Times New Roman" panose="02020603050405020304" pitchFamily="18" charset="0"/>
              </a:rPr>
              <a:t>, </a:t>
            </a:r>
            <a:r>
              <a:rPr lang="en-US" sz="700" i="1" dirty="0">
                <a:latin typeface="Times New Roman" panose="02020603050405020304" pitchFamily="18" charset="0"/>
                <a:cs typeface="Times New Roman" panose="02020603050405020304" pitchFamily="18" charset="0"/>
              </a:rPr>
              <a:t>1</a:t>
            </a:r>
            <a:r>
              <a:rPr lang="en-US" sz="700" dirty="0">
                <a:latin typeface="Times New Roman" panose="02020603050405020304" pitchFamily="18" charset="0"/>
                <a:cs typeface="Times New Roman" panose="02020603050405020304" pitchFamily="18" charset="0"/>
              </a:rPr>
              <a:t>(1). Emerald. </a:t>
            </a:r>
            <a:r>
              <a:rPr lang="en-US" sz="700" u="sng" dirty="0">
                <a:latin typeface="Times New Roman" panose="02020603050405020304" pitchFamily="18" charset="0"/>
                <a:cs typeface="Times New Roman" panose="02020603050405020304" pitchFamily="18" charset="0"/>
                <a:hlinkClick r:id="rId17"/>
              </a:rPr>
              <a:t>https://doi.org/10.1108/mscra-02-2019-0006</a:t>
            </a:r>
            <a:r>
              <a:rPr lang="en-US" sz="700" dirty="0">
                <a:latin typeface="Times New Roman" panose="02020603050405020304" pitchFamily="18" charset="0"/>
                <a:cs typeface="Times New Roman" panose="02020603050405020304" pitchFamily="18" charset="0"/>
              </a:rPr>
              <a:t>. </a:t>
            </a:r>
          </a:p>
          <a:p>
            <a:r>
              <a:rPr lang="en-GB" sz="700" dirty="0">
                <a:latin typeface="Times New Roman" panose="02020603050405020304" pitchFamily="18" charset="0"/>
                <a:cs typeface="Times New Roman" panose="02020603050405020304" pitchFamily="18" charset="0"/>
              </a:rPr>
              <a:t>Market Research (2025). Online Available at: </a:t>
            </a:r>
            <a:r>
              <a:rPr lang="en-GB" sz="700" u="sng" dirty="0">
                <a:latin typeface="Times New Roman" panose="02020603050405020304" pitchFamily="18" charset="0"/>
                <a:cs typeface="Times New Roman" panose="02020603050405020304" pitchFamily="18" charset="0"/>
                <a:hlinkClick r:id="rId18"/>
              </a:rPr>
              <a:t>https://www.verifiedmarketresearch.com/product/mice-industry-market/</a:t>
            </a:r>
            <a:r>
              <a:rPr lang="en-GB" sz="700" dirty="0">
                <a:latin typeface="Times New Roman" panose="02020603050405020304" pitchFamily="18" charset="0"/>
                <a:cs typeface="Times New Roman" panose="02020603050405020304" pitchFamily="18" charset="0"/>
              </a:rPr>
              <a:t>. Accessed Date: [14/05/2025]</a:t>
            </a:r>
          </a:p>
          <a:p>
            <a:r>
              <a:rPr lang="en-GB" sz="700" dirty="0">
                <a:latin typeface="Times New Roman" panose="02020603050405020304" pitchFamily="18" charset="0"/>
                <a:cs typeface="Times New Roman" panose="02020603050405020304" pitchFamily="18" charset="0"/>
              </a:rPr>
              <a:t>Wales Castle Conwy, (2025). Online Available at: </a:t>
            </a:r>
            <a:r>
              <a:rPr lang="en-GB" sz="700" u="sng" dirty="0">
                <a:latin typeface="Times New Roman" panose="02020603050405020304" pitchFamily="18" charset="0"/>
                <a:cs typeface="Times New Roman" panose="02020603050405020304" pitchFamily="18" charset="0"/>
                <a:hlinkClick r:id="rId19"/>
              </a:rPr>
              <a:t>https://www.visitwales.com/things-do/attractions/castles-and-heritage/wales-castle-capital-europe</a:t>
            </a:r>
            <a:r>
              <a:rPr lang="en-GB" sz="700" dirty="0">
                <a:latin typeface="Times New Roman" panose="02020603050405020304" pitchFamily="18" charset="0"/>
                <a:cs typeface="Times New Roman" panose="02020603050405020304" pitchFamily="18" charset="0"/>
              </a:rPr>
              <a:t>. Accessed Date: [14/05/2025]</a:t>
            </a:r>
          </a:p>
          <a:p>
            <a:r>
              <a:rPr lang="en-GB" sz="700" dirty="0">
                <a:latin typeface="Times New Roman" panose="02020603050405020304" pitchFamily="18" charset="0"/>
                <a:cs typeface="Times New Roman" panose="02020603050405020304" pitchFamily="18" charset="0"/>
              </a:rPr>
              <a:t>Year of Croeso, (2025). Online Available at: </a:t>
            </a:r>
            <a:r>
              <a:rPr lang="en-GB" sz="700" u="sng" dirty="0">
                <a:latin typeface="Times New Roman" panose="02020603050405020304" pitchFamily="18" charset="0"/>
                <a:cs typeface="Times New Roman" panose="02020603050405020304" pitchFamily="18" charset="0"/>
                <a:hlinkClick r:id="rId20"/>
              </a:rPr>
              <a:t>https://traveltrade.visitwales.com/useful-information/toolkit/year-of-croeso</a:t>
            </a:r>
            <a:r>
              <a:rPr lang="en-GB" sz="700" dirty="0">
                <a:latin typeface="Times New Roman" panose="02020603050405020304" pitchFamily="18" charset="0"/>
                <a:cs typeface="Times New Roman" panose="02020603050405020304" pitchFamily="18" charset="0"/>
              </a:rPr>
              <a:t>. Accessed Date: [14/05/2025]</a:t>
            </a:r>
          </a:p>
          <a:p>
            <a:pPr algn="just">
              <a:buFont typeface="Arial" panose="020B0604020202020204" pitchFamily="34" charset="0"/>
              <a:buChar char="•"/>
            </a:pPr>
            <a:endParaRPr lang="en-GB" sz="800" dirty="0">
              <a:latin typeface="Times New Roman" panose="02020603050405020304" pitchFamily="18" charset="0"/>
              <a:cs typeface="Times New Roman" panose="02020603050405020304" pitchFamily="18" charset="0"/>
            </a:endParaRPr>
          </a:p>
          <a:p>
            <a:pPr algn="just"/>
            <a:endParaRPr lang="en-GB" sz="12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2648557" y="0"/>
            <a:ext cx="3778876" cy="747762"/>
          </a:xfrm>
        </p:spPr>
        <p:txBody>
          <a:bodyPr/>
          <a:lstStyle/>
          <a:p>
            <a:pPr algn="ctr"/>
            <a:r>
              <a:rPr lang="en-GB" sz="2400" b="1" dirty="0">
                <a:latin typeface="Times New Roman" panose="02020603050405020304" pitchFamily="18" charset="0"/>
                <a:cs typeface="Times New Roman" panose="02020603050405020304" pitchFamily="18" charset="0"/>
              </a:rPr>
              <a:t>References</a:t>
            </a:r>
            <a:br>
              <a:rPr lang="en-GB" sz="2400" b="1" dirty="0">
                <a:latin typeface="Times New Roman" panose="02020603050405020304" pitchFamily="18" charset="0"/>
                <a:cs typeface="Times New Roman" panose="02020603050405020304" pitchFamily="18" charset="0"/>
              </a:rPr>
            </a:br>
            <a:endParaRPr lang="en-GB"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2723131"/>
      </p:ext>
    </p:extLst>
  </p:cSld>
  <p:clrMapOvr>
    <a:masterClrMapping/>
  </p:clrMapOvr>
</p:sld>
</file>

<file path=ppt/theme/theme1.xml><?xml version="1.0" encoding="utf-8"?>
<a:theme xmlns:a="http://schemas.openxmlformats.org/drawingml/2006/main" name="Simple &amp; Modern Agency by Slidesgo by Slidesgo">
  <a:themeElements>
    <a:clrScheme name="Simple Light">
      <a:dk1>
        <a:srgbClr val="434343"/>
      </a:dk1>
      <a:lt1>
        <a:srgbClr val="E6DDC6"/>
      </a:lt1>
      <a:dk2>
        <a:srgbClr val="434343"/>
      </a:dk2>
      <a:lt2>
        <a:srgbClr val="E6DDC6"/>
      </a:lt2>
      <a:accent1>
        <a:srgbClr val="CDC3A6"/>
      </a:accent1>
      <a:accent2>
        <a:srgbClr val="B0AB9F"/>
      </a:accent2>
      <a:accent3>
        <a:srgbClr val="FFFAEB"/>
      </a:accent3>
      <a:accent4>
        <a:srgbClr val="B9B094"/>
      </a:accent4>
      <a:accent5>
        <a:srgbClr val="FFFFFF"/>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546</TotalTime>
  <Words>3914</Words>
  <Application>Microsoft Office PowerPoint</Application>
  <PresentationFormat>On-screen Show (16:9)</PresentationFormat>
  <Paragraphs>304</Paragraphs>
  <Slides>17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Libre Franklin ExtraBold</vt:lpstr>
      <vt:lpstr>Spectral</vt:lpstr>
      <vt:lpstr>Symbol</vt:lpstr>
      <vt:lpstr>Times New Roman</vt:lpstr>
      <vt:lpstr>Arial</vt:lpstr>
      <vt:lpstr>Simple &amp; Modern Agency by Slidesgo by Slidesgo</vt:lpstr>
      <vt:lpstr>Croeso Cymru: The International Welsh Welcome Summit 2025</vt:lpstr>
      <vt:lpstr>Introduction </vt:lpstr>
      <vt:lpstr>Event Overview</vt:lpstr>
      <vt:lpstr>Why Wales? Why Now? </vt:lpstr>
      <vt:lpstr>Target Audience</vt:lpstr>
      <vt:lpstr>Convincing the Audience</vt:lpstr>
      <vt:lpstr>Market Demand &amp; Opportunity</vt:lpstr>
      <vt:lpstr>Competitor Analysis </vt:lpstr>
      <vt:lpstr>PowerPoint Presentation</vt:lpstr>
      <vt:lpstr>Staffing &amp; Resources</vt:lpstr>
      <vt:lpstr>Event Content: Program Highlights </vt:lpstr>
      <vt:lpstr>Budget &amp; Funding Strategy </vt:lpstr>
      <vt:lpstr>Stakeholder Mapping </vt:lpstr>
      <vt:lpstr>Risk Analysis</vt:lpstr>
      <vt:lpstr>Strategic Impact &amp; Legacy Value</vt:lpstr>
      <vt:lpstr>SWOT Analysis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Cymru: The International Welsh Welcome Summit 2025</dc:title>
  <dc:creator>PironPetru</dc:creator>
  <cp:lastModifiedBy>Piron Petru</cp:lastModifiedBy>
  <cp:revision>16</cp:revision>
  <dcterms:modified xsi:type="dcterms:W3CDTF">2025-05-20T13:29:55Z</dcterms:modified>
</cp:coreProperties>
</file>