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3" r:id="rId4"/>
    <p:sldId id="258" r:id="rId5"/>
    <p:sldId id="259" r:id="rId6"/>
    <p:sldId id="261"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26551E-CE53-4F3A-B5D7-171F173A0E6A}"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4184794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6551E-CE53-4F3A-B5D7-171F173A0E6A}"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2130164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6551E-CE53-4F3A-B5D7-171F173A0E6A}"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68657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2584139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6551E-CE53-4F3A-B5D7-171F173A0E6A}" type="datetimeFigureOut">
              <a:rPr lang="en-GB" smtClean="0"/>
              <a:t>23/07/2021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167581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6551E-CE53-4F3A-B5D7-171F173A0E6A}"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162206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6551E-CE53-4F3A-B5D7-171F173A0E6A}" type="datetimeFigureOut">
              <a:rPr lang="en-GB" smtClean="0"/>
              <a:t>23/07/2021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1427177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992704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60806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637599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259194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68992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26551E-CE53-4F3A-B5D7-171F173A0E6A}" type="datetimeFigureOut">
              <a:rPr lang="en-GB" smtClean="0"/>
              <a:t>23/07/2021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710907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B26551E-CE53-4F3A-B5D7-171F173A0E6A}"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41775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B26551E-CE53-4F3A-B5D7-171F173A0E6A}" type="datetimeFigureOut">
              <a:rPr lang="en-GB" smtClean="0"/>
              <a:t>23/07/2021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094791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6551E-CE53-4F3A-B5D7-171F173A0E6A}"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3145475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6551E-CE53-4F3A-B5D7-171F173A0E6A}" type="datetimeFigureOut">
              <a:rPr lang="en-GB" smtClean="0"/>
              <a:t>23/07/2021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2EA780-1581-4368-BB0C-7E10243933B6}" type="slidenum">
              <a:rPr lang="en-GB" smtClean="0"/>
              <a:t>‹#›</a:t>
            </a:fld>
            <a:endParaRPr lang="en-GB"/>
          </a:p>
        </p:txBody>
      </p:sp>
    </p:spTree>
    <p:extLst>
      <p:ext uri="{BB962C8B-B14F-4D97-AF65-F5344CB8AC3E}">
        <p14:creationId xmlns:p14="http://schemas.microsoft.com/office/powerpoint/2010/main" val="2171080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B26551E-CE53-4F3A-B5D7-171F173A0E6A}" type="datetimeFigureOut">
              <a:rPr lang="en-GB" smtClean="0"/>
              <a:t>23/07/2021</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32EA780-1581-4368-BB0C-7E10243933B6}" type="slidenum">
              <a:rPr lang="en-GB" smtClean="0"/>
              <a:t>‹#›</a:t>
            </a:fld>
            <a:endParaRPr lang="en-GB"/>
          </a:p>
        </p:txBody>
      </p:sp>
    </p:spTree>
    <p:extLst>
      <p:ext uri="{BB962C8B-B14F-4D97-AF65-F5344CB8AC3E}">
        <p14:creationId xmlns:p14="http://schemas.microsoft.com/office/powerpoint/2010/main" val="42845197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F52C-E13F-4D11-A4B0-AA8EBA274753}"/>
              </a:ext>
            </a:extLst>
          </p:cNvPr>
          <p:cNvSpPr>
            <a:spLocks noGrp="1"/>
          </p:cNvSpPr>
          <p:nvPr>
            <p:ph type="ctrTitle"/>
          </p:nvPr>
        </p:nvSpPr>
        <p:spPr>
          <a:xfrm>
            <a:off x="1020416" y="586442"/>
            <a:ext cx="10151165" cy="4042258"/>
          </a:xfrm>
        </p:spPr>
        <p:txBody>
          <a:bodyPr>
            <a:normAutofit/>
          </a:bodyPr>
          <a:lstStyle/>
          <a:p>
            <a:r>
              <a:rPr lang="en-US" sz="7200" b="1" dirty="0">
                <a:effectLst/>
                <a:latin typeface="+mn-lt"/>
                <a:ea typeface="Calibri" panose="020F0502020204030204" pitchFamily="34" charset="0"/>
                <a:cs typeface="Times New Roman" panose="02020603050405020304" pitchFamily="18" charset="0"/>
              </a:rPr>
              <a:t>Project Plan B</a:t>
            </a:r>
            <a:br>
              <a:rPr lang="en-US" sz="7200" b="1" dirty="0">
                <a:effectLst/>
                <a:latin typeface="+mn-lt"/>
                <a:ea typeface="Calibri" panose="020F0502020204030204" pitchFamily="34" charset="0"/>
                <a:cs typeface="Times New Roman" panose="02020603050405020304" pitchFamily="18" charset="0"/>
              </a:rPr>
            </a:br>
            <a:r>
              <a:rPr lang="en-US" sz="7200" b="1" dirty="0">
                <a:effectLst/>
                <a:latin typeface="+mn-lt"/>
                <a:ea typeface="Calibri" panose="020F0502020204030204" pitchFamily="34" charset="0"/>
                <a:cs typeface="Times New Roman" panose="02020603050405020304" pitchFamily="18" charset="0"/>
              </a:rPr>
              <a:t>(bmsW5104)</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3CC1197E-5480-4D0E-AA70-B314C8AB059F}"/>
              </a:ext>
            </a:extLst>
          </p:cNvPr>
          <p:cNvSpPr>
            <a:spLocks noGrp="1"/>
          </p:cNvSpPr>
          <p:nvPr>
            <p:ph type="subTitle" idx="1"/>
          </p:nvPr>
        </p:nvSpPr>
        <p:spPr>
          <a:xfrm>
            <a:off x="1523998" y="4041913"/>
            <a:ext cx="9144000" cy="2003596"/>
          </a:xfrm>
        </p:spPr>
        <p:txBody>
          <a:bodyPr>
            <a:normAutofit fontScale="92500" lnSpcReduction="10000"/>
          </a:bodyPr>
          <a:lstStyle/>
          <a:p>
            <a:r>
              <a:rPr lang="en-GB" sz="2800" dirty="0" err="1"/>
              <a:t>Lahin</a:t>
            </a:r>
            <a:r>
              <a:rPr lang="en-GB" sz="2800" dirty="0"/>
              <a:t> Miah</a:t>
            </a:r>
          </a:p>
          <a:p>
            <a:r>
              <a:rPr lang="en-GB" dirty="0"/>
              <a:t>ID:1817205</a:t>
            </a:r>
          </a:p>
          <a:p>
            <a:r>
              <a:rPr lang="en-GB" dirty="0"/>
              <a:t>Submission Date: 23/07/2021</a:t>
            </a:r>
          </a:p>
          <a:p>
            <a:r>
              <a:rPr lang="en-GB" dirty="0"/>
              <a:t>Lecturer’s Name: </a:t>
            </a:r>
            <a:r>
              <a:rPr lang="en-GB" dirty="0" err="1"/>
              <a:t>Vajira</a:t>
            </a:r>
            <a:r>
              <a:rPr lang="en-GB" dirty="0"/>
              <a:t> </a:t>
            </a:r>
            <a:r>
              <a:rPr lang="en-GB" dirty="0" err="1"/>
              <a:t>Balasuriya</a:t>
            </a:r>
            <a:endParaRPr lang="en-GB" dirty="0"/>
          </a:p>
        </p:txBody>
      </p:sp>
    </p:spTree>
    <p:extLst>
      <p:ext uri="{BB962C8B-B14F-4D97-AF65-F5344CB8AC3E}">
        <p14:creationId xmlns:p14="http://schemas.microsoft.com/office/powerpoint/2010/main" val="1251768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2FC37-EB73-4BC2-B751-932981F9CD6A}"/>
              </a:ext>
            </a:extLst>
          </p:cNvPr>
          <p:cNvSpPr>
            <a:spLocks noGrp="1"/>
          </p:cNvSpPr>
          <p:nvPr>
            <p:ph type="title"/>
          </p:nvPr>
        </p:nvSpPr>
        <p:spPr>
          <a:xfrm>
            <a:off x="0" y="0"/>
            <a:ext cx="10353761" cy="1326321"/>
          </a:xfrm>
        </p:spPr>
        <p:txBody>
          <a:bodyPr/>
          <a:lstStyle/>
          <a:p>
            <a:r>
              <a:rPr lang="en-GB" dirty="0"/>
              <a:t>Scope – Restaurant Extension</a:t>
            </a:r>
          </a:p>
        </p:txBody>
      </p:sp>
      <p:sp>
        <p:nvSpPr>
          <p:cNvPr id="3" name="Content Placeholder 2">
            <a:extLst>
              <a:ext uri="{FF2B5EF4-FFF2-40B4-BE49-F238E27FC236}">
                <a16:creationId xmlns:a16="http://schemas.microsoft.com/office/drawing/2014/main" id="{A78DAC7A-EA62-4B08-A5E1-6E32D8EF6998}"/>
              </a:ext>
            </a:extLst>
          </p:cNvPr>
          <p:cNvSpPr>
            <a:spLocks noGrp="1"/>
          </p:cNvSpPr>
          <p:nvPr>
            <p:ph idx="1"/>
          </p:nvPr>
        </p:nvSpPr>
        <p:spPr>
          <a:xfrm>
            <a:off x="919119" y="1326321"/>
            <a:ext cx="10353762" cy="3695136"/>
          </a:xfrm>
        </p:spPr>
        <p:txBody>
          <a:bodyPr/>
          <a:lstStyle/>
          <a:p>
            <a:r>
              <a:rPr lang="en-GB" dirty="0"/>
              <a:t>Name – Sticky Walnut</a:t>
            </a:r>
          </a:p>
          <a:p>
            <a:r>
              <a:rPr lang="en-GB" dirty="0"/>
              <a:t>Extension – To do an extension with the outside terrace and use that as a regular space for sitting.</a:t>
            </a:r>
          </a:p>
          <a:p>
            <a:r>
              <a:rPr lang="en-GB" dirty="0"/>
              <a:t>The Stakeholders – the owners of the restaurant</a:t>
            </a:r>
          </a:p>
          <a:p>
            <a:r>
              <a:rPr lang="en-GB" dirty="0"/>
              <a:t>External stakeholders – customers and the primary external stakeholders.</a:t>
            </a:r>
          </a:p>
        </p:txBody>
      </p:sp>
    </p:spTree>
    <p:extLst>
      <p:ext uri="{BB962C8B-B14F-4D97-AF65-F5344CB8AC3E}">
        <p14:creationId xmlns:p14="http://schemas.microsoft.com/office/powerpoint/2010/main" val="2478350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628D65E-BEE0-41AE-AEE3-116DA68DF295}"/>
              </a:ext>
            </a:extLst>
          </p:cNvPr>
          <p:cNvGraphicFramePr>
            <a:graphicFrameLocks noGrp="1"/>
          </p:cNvGraphicFramePr>
          <p:nvPr>
            <p:extLst>
              <p:ext uri="{D42A27DB-BD31-4B8C-83A1-F6EECF244321}">
                <p14:modId xmlns:p14="http://schemas.microsoft.com/office/powerpoint/2010/main" val="1262338240"/>
              </p:ext>
            </p:extLst>
          </p:nvPr>
        </p:nvGraphicFramePr>
        <p:xfrm>
          <a:off x="271462" y="311307"/>
          <a:ext cx="11558588" cy="5275265"/>
        </p:xfrm>
        <a:graphic>
          <a:graphicData uri="http://schemas.openxmlformats.org/drawingml/2006/table">
            <a:tbl>
              <a:tblPr firstRow="1" firstCol="1" bandRow="1">
                <a:tableStyleId>{5C22544A-7EE6-4342-B048-85BDC9FD1C3A}</a:tableStyleId>
              </a:tblPr>
              <a:tblGrid>
                <a:gridCol w="5779294">
                  <a:extLst>
                    <a:ext uri="{9D8B030D-6E8A-4147-A177-3AD203B41FA5}">
                      <a16:colId xmlns:a16="http://schemas.microsoft.com/office/drawing/2014/main" val="430579130"/>
                    </a:ext>
                  </a:extLst>
                </a:gridCol>
                <a:gridCol w="5779294">
                  <a:extLst>
                    <a:ext uri="{9D8B030D-6E8A-4147-A177-3AD203B41FA5}">
                      <a16:colId xmlns:a16="http://schemas.microsoft.com/office/drawing/2014/main" val="2103069611"/>
                    </a:ext>
                  </a:extLst>
                </a:gridCol>
              </a:tblGrid>
              <a:tr h="149727">
                <a:tc gridSpan="2">
                  <a:txBody>
                    <a:bodyPr/>
                    <a:lstStyle/>
                    <a:p>
                      <a:pPr algn="ctr">
                        <a:lnSpc>
                          <a:spcPct val="150000"/>
                        </a:lnSpc>
                        <a:spcAft>
                          <a:spcPts val="800"/>
                        </a:spcAft>
                      </a:pPr>
                      <a:r>
                        <a:rPr lang="en-US" sz="1400" b="1" dirty="0">
                          <a:solidFill>
                            <a:schemeClr val="bg1"/>
                          </a:solidFill>
                          <a:effectLst/>
                          <a:latin typeface="Calibri Light" panose="020F0302020204030204" pitchFamily="34" charset="0"/>
                          <a:cs typeface="Calibri Light" panose="020F0302020204030204" pitchFamily="34" charset="0"/>
                        </a:rPr>
                        <a:t>Quad Chart of stakeholder analysis</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bg1">
                        <a:lumMod val="50000"/>
                        <a:lumOff val="50000"/>
                      </a:schemeClr>
                    </a:solidFill>
                  </a:tcPr>
                </a:tc>
                <a:tc hMerge="1">
                  <a:txBody>
                    <a:bodyPr/>
                    <a:lstStyle/>
                    <a:p>
                      <a:endParaRPr lang="en-GB"/>
                    </a:p>
                  </a:txBody>
                  <a:tcPr/>
                </a:tc>
                <a:extLst>
                  <a:ext uri="{0D108BD9-81ED-4DB2-BD59-A6C34878D82A}">
                    <a16:rowId xmlns:a16="http://schemas.microsoft.com/office/drawing/2014/main" val="1577048102"/>
                  </a:ext>
                </a:extLst>
              </a:tr>
              <a:tr h="153177">
                <a:tc>
                  <a:txBody>
                    <a:bodyPr/>
                    <a:lstStyle/>
                    <a:p>
                      <a:pPr algn="ctr">
                        <a:lnSpc>
                          <a:spcPct val="150000"/>
                        </a:lnSpc>
                        <a:spcAft>
                          <a:spcPts val="800"/>
                        </a:spcAft>
                      </a:pPr>
                      <a:r>
                        <a:rPr lang="en-US" sz="1400" b="1" dirty="0">
                          <a:solidFill>
                            <a:schemeClr val="bg1"/>
                          </a:solidFill>
                          <a:effectLst/>
                          <a:latin typeface="Calibri Light" panose="020F0302020204030204" pitchFamily="34" charset="0"/>
                          <a:cs typeface="Calibri Light" panose="020F0302020204030204" pitchFamily="34" charset="0"/>
                        </a:rPr>
                        <a:t>Purpose</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lumMod val="85000"/>
                      </a:schemeClr>
                    </a:solidFill>
                  </a:tcPr>
                </a:tc>
                <a:tc>
                  <a:txBody>
                    <a:bodyPr/>
                    <a:lstStyle/>
                    <a:p>
                      <a:pPr algn="ctr">
                        <a:lnSpc>
                          <a:spcPct val="150000"/>
                        </a:lnSpc>
                        <a:spcAft>
                          <a:spcPts val="800"/>
                        </a:spcAft>
                      </a:pPr>
                      <a:r>
                        <a:rPr lang="en-US" sz="1400" b="1" dirty="0">
                          <a:solidFill>
                            <a:schemeClr val="bg1"/>
                          </a:solidFill>
                          <a:effectLst/>
                          <a:latin typeface="Calibri Light" panose="020F0302020204030204" pitchFamily="34" charset="0"/>
                          <a:cs typeface="Calibri Light" panose="020F0302020204030204" pitchFamily="34" charset="0"/>
                        </a:rPr>
                        <a:t>Customers</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lumMod val="85000"/>
                      </a:schemeClr>
                    </a:solidFill>
                  </a:tcPr>
                </a:tc>
                <a:extLst>
                  <a:ext uri="{0D108BD9-81ED-4DB2-BD59-A6C34878D82A}">
                    <a16:rowId xmlns:a16="http://schemas.microsoft.com/office/drawing/2014/main" val="1385083694"/>
                  </a:ext>
                </a:extLst>
              </a:tr>
              <a:tr h="2217682">
                <a:tc>
                  <a:txBody>
                    <a:bodyPr/>
                    <a:lstStyle/>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project is being done to analyze the stakeholders to figure out an approach which will enable the restaurant owners to extend their business successfully.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reason behind </a:t>
                      </a:r>
                      <a:r>
                        <a:rPr lang="en-US" sz="1400" b="1" dirty="0" err="1">
                          <a:solidFill>
                            <a:schemeClr val="bg1"/>
                          </a:solidFill>
                          <a:effectLst/>
                          <a:latin typeface="Calibri Light" panose="020F0302020204030204" pitchFamily="34" charset="0"/>
                          <a:cs typeface="Calibri Light" panose="020F0302020204030204" pitchFamily="34" charset="0"/>
                        </a:rPr>
                        <a:t>analysing</a:t>
                      </a:r>
                      <a:r>
                        <a:rPr lang="en-US" sz="1400" b="1" dirty="0">
                          <a:solidFill>
                            <a:schemeClr val="bg1"/>
                          </a:solidFill>
                          <a:effectLst/>
                          <a:latin typeface="Calibri Light" panose="020F0302020204030204" pitchFamily="34" charset="0"/>
                          <a:cs typeface="Calibri Light" panose="020F0302020204030204" pitchFamily="34" charset="0"/>
                        </a:rPr>
                        <a:t> the stakeholders is to develop a sustainable plan which will enable the people in management to embrace the best decisions (Frost, 2012).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result from these initiatives would be an extension of the restaurant without any mess and trying to reach and serve the maximum number of customers that the restaurant can. </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solidFill>
                  </a:tcPr>
                </a:tc>
                <a:tc>
                  <a:txBody>
                    <a:bodyPr/>
                    <a:lstStyle/>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project is basically to serve a large number of customers inside the dining area as the area outside is unused most of the time and only used in summer.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owners and some employees will be benefited as well as the customers because customers will get more space and will be able to use the place for different occasions and some employees will get the chance of developing some skills for themselves (</a:t>
                      </a:r>
                      <a:r>
                        <a:rPr lang="en-US" sz="1400" b="1" dirty="0" err="1">
                          <a:solidFill>
                            <a:schemeClr val="bg1"/>
                          </a:solidFill>
                          <a:effectLst/>
                          <a:latin typeface="Calibri Light" panose="020F0302020204030204" pitchFamily="34" charset="0"/>
                          <a:cs typeface="Calibri Light" panose="020F0302020204030204" pitchFamily="34" charset="0"/>
                        </a:rPr>
                        <a:t>Stamey</a:t>
                      </a:r>
                      <a:r>
                        <a:rPr lang="en-US" sz="1400" b="1" dirty="0">
                          <a:solidFill>
                            <a:schemeClr val="bg1"/>
                          </a:solidFill>
                          <a:effectLst/>
                          <a:latin typeface="Calibri Light" panose="020F0302020204030204" pitchFamily="34" charset="0"/>
                          <a:cs typeface="Calibri Light" panose="020F0302020204030204" pitchFamily="34" charset="0"/>
                        </a:rPr>
                        <a:t> and Honeycutt, 2005).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spcAft>
                          <a:spcPts val="800"/>
                        </a:spcAft>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It will involve the decisions of the owners as well as the other stakeholders of the restaurant like its managers and HR professionals. </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solidFill>
                  </a:tcPr>
                </a:tc>
                <a:extLst>
                  <a:ext uri="{0D108BD9-81ED-4DB2-BD59-A6C34878D82A}">
                    <a16:rowId xmlns:a16="http://schemas.microsoft.com/office/drawing/2014/main" val="514525912"/>
                  </a:ext>
                </a:extLst>
              </a:tr>
              <a:tr h="149727">
                <a:tc>
                  <a:txBody>
                    <a:bodyPr/>
                    <a:lstStyle/>
                    <a:p>
                      <a:pPr algn="ctr">
                        <a:lnSpc>
                          <a:spcPct val="150000"/>
                        </a:lnSpc>
                        <a:spcAft>
                          <a:spcPts val="800"/>
                        </a:spcAft>
                      </a:pPr>
                      <a:r>
                        <a:rPr lang="en-US" sz="1400" b="1" dirty="0">
                          <a:solidFill>
                            <a:schemeClr val="bg1"/>
                          </a:solidFill>
                          <a:effectLst/>
                          <a:latin typeface="Calibri Light" panose="020F0302020204030204" pitchFamily="34" charset="0"/>
                          <a:cs typeface="Calibri Light" panose="020F0302020204030204" pitchFamily="34" charset="0"/>
                        </a:rPr>
                        <a:t>Desired end results</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lumMod val="85000"/>
                      </a:schemeClr>
                    </a:solidFill>
                  </a:tcPr>
                </a:tc>
                <a:tc>
                  <a:txBody>
                    <a:bodyPr/>
                    <a:lstStyle/>
                    <a:p>
                      <a:pPr algn="ctr">
                        <a:lnSpc>
                          <a:spcPct val="150000"/>
                        </a:lnSpc>
                        <a:spcAft>
                          <a:spcPts val="800"/>
                        </a:spcAft>
                      </a:pPr>
                      <a:r>
                        <a:rPr lang="en-US" sz="1400" b="1" dirty="0">
                          <a:solidFill>
                            <a:schemeClr val="bg1"/>
                          </a:solidFill>
                          <a:effectLst/>
                          <a:latin typeface="Calibri Light" panose="020F0302020204030204" pitchFamily="34" charset="0"/>
                          <a:cs typeface="Calibri Light" panose="020F0302020204030204" pitchFamily="34" charset="0"/>
                        </a:rPr>
                        <a:t>Measures of success</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lumMod val="85000"/>
                      </a:schemeClr>
                    </a:solidFill>
                  </a:tcPr>
                </a:tc>
                <a:extLst>
                  <a:ext uri="{0D108BD9-81ED-4DB2-BD59-A6C34878D82A}">
                    <a16:rowId xmlns:a16="http://schemas.microsoft.com/office/drawing/2014/main" val="428146398"/>
                  </a:ext>
                </a:extLst>
              </a:tr>
              <a:tr h="1025387">
                <a:tc>
                  <a:txBody>
                    <a:bodyPr/>
                    <a:lstStyle/>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goal is to extend the restaurant and reach as many potential customers as possible and hire some skilled candidates in the process (</a:t>
                      </a:r>
                      <a:r>
                        <a:rPr lang="en-US" sz="1400" b="1" dirty="0" err="1">
                          <a:solidFill>
                            <a:schemeClr val="bg1"/>
                          </a:solidFill>
                          <a:effectLst/>
                          <a:latin typeface="Calibri Light" panose="020F0302020204030204" pitchFamily="34" charset="0"/>
                          <a:cs typeface="Calibri Light" panose="020F0302020204030204" pitchFamily="34" charset="0"/>
                        </a:rPr>
                        <a:t>Goodpaster</a:t>
                      </a:r>
                      <a:r>
                        <a:rPr lang="en-US" sz="1400" b="1" dirty="0">
                          <a:solidFill>
                            <a:schemeClr val="bg1"/>
                          </a:solidFill>
                          <a:effectLst/>
                          <a:latin typeface="Calibri Light" panose="020F0302020204030204" pitchFamily="34" charset="0"/>
                          <a:cs typeface="Calibri Light" panose="020F0302020204030204" pitchFamily="34" charset="0"/>
                        </a:rPr>
                        <a:t>, 2011).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project will be successful because the company is following systemic procedures and an effective scheme. </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solidFill>
                  </a:tcPr>
                </a:tc>
                <a:tc>
                  <a:txBody>
                    <a:bodyPr/>
                    <a:lstStyle/>
                    <a:p>
                      <a:pPr marL="342900" lvl="0" indent="-342900" algn="just">
                        <a:lnSpc>
                          <a:spcPct val="150000"/>
                        </a:lnSpc>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The plan will be finished upon completion of the extension and when the restaurant will be able to provide or serve for a larger number of customers (</a:t>
                      </a:r>
                      <a:r>
                        <a:rPr lang="en-US" sz="1400" b="1" dirty="0" err="1">
                          <a:solidFill>
                            <a:schemeClr val="bg1"/>
                          </a:solidFill>
                          <a:effectLst/>
                          <a:latin typeface="Calibri Light" panose="020F0302020204030204" pitchFamily="34" charset="0"/>
                          <a:cs typeface="Calibri Light" panose="020F0302020204030204" pitchFamily="34" charset="0"/>
                        </a:rPr>
                        <a:t>Kieweg</a:t>
                      </a:r>
                      <a:r>
                        <a:rPr lang="en-US" sz="1400" b="1" dirty="0">
                          <a:solidFill>
                            <a:schemeClr val="bg1"/>
                          </a:solidFill>
                          <a:effectLst/>
                          <a:latin typeface="Calibri Light" panose="020F0302020204030204" pitchFamily="34" charset="0"/>
                          <a:cs typeface="Calibri Light" panose="020F0302020204030204" pitchFamily="34" charset="0"/>
                        </a:rPr>
                        <a:t>, 2019). </a:t>
                      </a:r>
                      <a:endParaRPr lang="en-GB" sz="1400" b="1" dirty="0">
                        <a:solidFill>
                          <a:schemeClr val="bg1"/>
                        </a:solidFill>
                        <a:effectLst/>
                        <a:latin typeface="Calibri Light" panose="020F0302020204030204" pitchFamily="34" charset="0"/>
                        <a:cs typeface="Calibri Light" panose="020F0302020204030204" pitchFamily="34" charset="0"/>
                      </a:endParaRPr>
                    </a:p>
                    <a:p>
                      <a:pPr marL="342900" lvl="0" indent="-342900" algn="just">
                        <a:lnSpc>
                          <a:spcPct val="150000"/>
                        </a:lnSpc>
                        <a:spcAft>
                          <a:spcPts val="800"/>
                        </a:spcAft>
                        <a:buFont typeface="Symbol" panose="05050102010706020507" pitchFamily="18" charset="2"/>
                        <a:buChar char=""/>
                      </a:pPr>
                      <a:r>
                        <a:rPr lang="en-US" sz="1400" b="1" dirty="0">
                          <a:solidFill>
                            <a:schemeClr val="bg1"/>
                          </a:solidFill>
                          <a:effectLst/>
                          <a:latin typeface="Calibri Light" panose="020F0302020204030204" pitchFamily="34" charset="0"/>
                          <a:cs typeface="Calibri Light" panose="020F0302020204030204" pitchFamily="34" charset="0"/>
                        </a:rPr>
                        <a:t>Measuring the number of customers and customer satisfaction can be an easy way to measure the success of the plan. </a:t>
                      </a:r>
                      <a:endParaRPr lang="en-GB" sz="1400" b="1" dirty="0">
                        <a:solidFill>
                          <a:schemeClr val="bg1"/>
                        </a:solidFill>
                        <a:effectLst/>
                        <a:latin typeface="Calibri Light" panose="020F0302020204030204" pitchFamily="34" charset="0"/>
                        <a:ea typeface="Calibri" panose="020F0502020204030204" pitchFamily="34" charset="0"/>
                        <a:cs typeface="Calibri Light" panose="020F0302020204030204" pitchFamily="34" charset="0"/>
                      </a:endParaRPr>
                    </a:p>
                  </a:txBody>
                  <a:tcPr marL="37259" marR="37259" marT="0" marB="0">
                    <a:solidFill>
                      <a:schemeClr val="tx1"/>
                    </a:solidFill>
                  </a:tcPr>
                </a:tc>
                <a:extLst>
                  <a:ext uri="{0D108BD9-81ED-4DB2-BD59-A6C34878D82A}">
                    <a16:rowId xmlns:a16="http://schemas.microsoft.com/office/drawing/2014/main" val="3581003583"/>
                  </a:ext>
                </a:extLst>
              </a:tr>
            </a:tbl>
          </a:graphicData>
        </a:graphic>
      </p:graphicFrame>
    </p:spTree>
    <p:extLst>
      <p:ext uri="{BB962C8B-B14F-4D97-AF65-F5344CB8AC3E}">
        <p14:creationId xmlns:p14="http://schemas.microsoft.com/office/powerpoint/2010/main" val="3814595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052610E-6B57-44A2-B062-074A3D2C8042}"/>
              </a:ext>
            </a:extLst>
          </p:cNvPr>
          <p:cNvPicPr>
            <a:picLocks noChangeAspect="1"/>
          </p:cNvPicPr>
          <p:nvPr/>
        </p:nvPicPr>
        <p:blipFill>
          <a:blip r:embed="rId2"/>
          <a:stretch>
            <a:fillRect/>
          </a:stretch>
        </p:blipFill>
        <p:spPr>
          <a:xfrm>
            <a:off x="3026568" y="1088047"/>
            <a:ext cx="6138863" cy="4681906"/>
          </a:xfrm>
          <a:prstGeom prst="rect">
            <a:avLst/>
          </a:prstGeom>
        </p:spPr>
      </p:pic>
    </p:spTree>
    <p:extLst>
      <p:ext uri="{BB962C8B-B14F-4D97-AF65-F5344CB8AC3E}">
        <p14:creationId xmlns:p14="http://schemas.microsoft.com/office/powerpoint/2010/main" val="2187596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3A73E5-9607-4AAD-99D8-A0781AE90294}"/>
              </a:ext>
            </a:extLst>
          </p:cNvPr>
          <p:cNvPicPr>
            <a:picLocks noChangeAspect="1"/>
          </p:cNvPicPr>
          <p:nvPr/>
        </p:nvPicPr>
        <p:blipFill>
          <a:blip r:embed="rId2"/>
          <a:stretch>
            <a:fillRect/>
          </a:stretch>
        </p:blipFill>
        <p:spPr>
          <a:xfrm>
            <a:off x="2360475" y="1314450"/>
            <a:ext cx="7259775" cy="4524375"/>
          </a:xfrm>
          <a:prstGeom prst="rect">
            <a:avLst/>
          </a:prstGeom>
        </p:spPr>
      </p:pic>
    </p:spTree>
    <p:extLst>
      <p:ext uri="{BB962C8B-B14F-4D97-AF65-F5344CB8AC3E}">
        <p14:creationId xmlns:p14="http://schemas.microsoft.com/office/powerpoint/2010/main" val="999920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ACBCD89-2AD1-4FD6-A3AD-B22D84659485}"/>
              </a:ext>
            </a:extLst>
          </p:cNvPr>
          <p:cNvGraphicFramePr>
            <a:graphicFrameLocks noGrp="1"/>
          </p:cNvGraphicFramePr>
          <p:nvPr>
            <p:extLst>
              <p:ext uri="{D42A27DB-BD31-4B8C-83A1-F6EECF244321}">
                <p14:modId xmlns:p14="http://schemas.microsoft.com/office/powerpoint/2010/main" val="811527774"/>
              </p:ext>
            </p:extLst>
          </p:nvPr>
        </p:nvGraphicFramePr>
        <p:xfrm>
          <a:off x="1806712" y="1130482"/>
          <a:ext cx="9046818" cy="4689172"/>
        </p:xfrm>
        <a:graphic>
          <a:graphicData uri="http://schemas.openxmlformats.org/drawingml/2006/table">
            <a:tbl>
              <a:tblPr firstRow="1" bandRow="1">
                <a:tableStyleId>{5940675A-B579-460E-94D1-54222C63F5DA}</a:tableStyleId>
              </a:tblPr>
              <a:tblGrid>
                <a:gridCol w="4523409">
                  <a:extLst>
                    <a:ext uri="{9D8B030D-6E8A-4147-A177-3AD203B41FA5}">
                      <a16:colId xmlns:a16="http://schemas.microsoft.com/office/drawing/2014/main" val="2160650850"/>
                    </a:ext>
                  </a:extLst>
                </a:gridCol>
                <a:gridCol w="4523409">
                  <a:extLst>
                    <a:ext uri="{9D8B030D-6E8A-4147-A177-3AD203B41FA5}">
                      <a16:colId xmlns:a16="http://schemas.microsoft.com/office/drawing/2014/main" val="3153181326"/>
                    </a:ext>
                  </a:extLst>
                </a:gridCol>
              </a:tblGrid>
              <a:tr h="467147">
                <a:tc>
                  <a:txBody>
                    <a:bodyPr/>
                    <a:lstStyle/>
                    <a:p>
                      <a:pPr algn="ctr"/>
                      <a:r>
                        <a:rPr lang="en-US" sz="1600" kern="1200" dirty="0">
                          <a:solidFill>
                            <a:schemeClr val="bg1"/>
                          </a:solidFill>
                          <a:effectLst/>
                          <a:latin typeface="+mn-lt"/>
                          <a:ea typeface="+mn-ea"/>
                          <a:cs typeface="+mn-cs"/>
                        </a:rPr>
                        <a:t>Processes</a:t>
                      </a:r>
                      <a:endParaRPr lang="en-GB" sz="1600" dirty="0">
                        <a:solidFill>
                          <a:schemeClr val="bg1"/>
                        </a:solidFill>
                      </a:endParaRPr>
                    </a:p>
                  </a:txBody>
                  <a:tcPr>
                    <a:solidFill>
                      <a:schemeClr val="tx1">
                        <a:lumMod val="85000"/>
                      </a:schemeClr>
                    </a:solidFill>
                  </a:tcPr>
                </a:tc>
                <a:tc>
                  <a:txBody>
                    <a:bodyPr/>
                    <a:lstStyle/>
                    <a:p>
                      <a:pPr algn="ctr"/>
                      <a:r>
                        <a:rPr lang="en-US" sz="1800" kern="1200" dirty="0">
                          <a:solidFill>
                            <a:schemeClr val="bg1"/>
                          </a:solidFill>
                          <a:effectLst/>
                          <a:latin typeface="+mn-lt"/>
                          <a:ea typeface="+mn-ea"/>
                          <a:cs typeface="+mn-cs"/>
                        </a:rPr>
                        <a:t>Costs</a:t>
                      </a:r>
                      <a:endParaRPr lang="en-GB" dirty="0">
                        <a:solidFill>
                          <a:schemeClr val="bg1"/>
                        </a:solidFill>
                      </a:endParaRPr>
                    </a:p>
                  </a:txBody>
                  <a:tcPr>
                    <a:solidFill>
                      <a:schemeClr val="tx1">
                        <a:lumMod val="85000"/>
                      </a:schemeClr>
                    </a:solidFill>
                  </a:tcPr>
                </a:tc>
                <a:extLst>
                  <a:ext uri="{0D108BD9-81ED-4DB2-BD59-A6C34878D82A}">
                    <a16:rowId xmlns:a16="http://schemas.microsoft.com/office/drawing/2014/main" val="3449086743"/>
                  </a:ext>
                </a:extLst>
              </a:tr>
              <a:tr h="615484">
                <a:tc>
                  <a:txBody>
                    <a:bodyPr/>
                    <a:lstStyle/>
                    <a:p>
                      <a:r>
                        <a:rPr lang="en-US" sz="1600" kern="1200" dirty="0">
                          <a:solidFill>
                            <a:schemeClr val="bg1"/>
                          </a:solidFill>
                          <a:effectLst/>
                          <a:latin typeface="+mn-lt"/>
                          <a:ea typeface="+mn-ea"/>
                          <a:cs typeface="+mn-cs"/>
                        </a:rPr>
                        <a:t>Breaking the wall between terrace and dining area to merge them together</a:t>
                      </a:r>
                      <a:endParaRPr lang="en-GB" sz="1600" dirty="0">
                        <a:solidFill>
                          <a:schemeClr val="bg1"/>
                        </a:solidFill>
                      </a:endParaRPr>
                    </a:p>
                  </a:txBody>
                  <a:tcPr>
                    <a:solidFill>
                      <a:schemeClr val="tx1">
                        <a:lumMod val="85000"/>
                      </a:schemeClr>
                    </a:solidFill>
                  </a:tcPr>
                </a:tc>
                <a:tc>
                  <a:txBody>
                    <a:bodyPr/>
                    <a:lstStyle/>
                    <a:p>
                      <a:pPr algn="ctr"/>
                      <a:r>
                        <a:rPr lang="en-GB" dirty="0">
                          <a:solidFill>
                            <a:schemeClr val="bg1"/>
                          </a:solidFill>
                        </a:rPr>
                        <a:t>£1000</a:t>
                      </a:r>
                    </a:p>
                  </a:txBody>
                  <a:tcPr>
                    <a:solidFill>
                      <a:schemeClr val="tx1">
                        <a:lumMod val="85000"/>
                      </a:schemeClr>
                    </a:solidFill>
                  </a:tcPr>
                </a:tc>
                <a:extLst>
                  <a:ext uri="{0D108BD9-81ED-4DB2-BD59-A6C34878D82A}">
                    <a16:rowId xmlns:a16="http://schemas.microsoft.com/office/drawing/2014/main" val="1274056920"/>
                  </a:ext>
                </a:extLst>
              </a:tr>
              <a:tr h="522071">
                <a:tc>
                  <a:txBody>
                    <a:bodyPr/>
                    <a:lstStyle/>
                    <a:p>
                      <a:pPr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Building a roof over the terrace and walls around it</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£4000</a:t>
                      </a:r>
                    </a:p>
                  </a:txBody>
                  <a:tcPr>
                    <a:solidFill>
                      <a:schemeClr val="tx1">
                        <a:lumMod val="85000"/>
                      </a:schemeClr>
                    </a:solidFill>
                  </a:tcPr>
                </a:tc>
                <a:extLst>
                  <a:ext uri="{0D108BD9-81ED-4DB2-BD59-A6C34878D82A}">
                    <a16:rowId xmlns:a16="http://schemas.microsoft.com/office/drawing/2014/main" val="2162512294"/>
                  </a:ext>
                </a:extLst>
              </a:tr>
              <a:tr h="509643">
                <a:tc>
                  <a:txBody>
                    <a:bodyPr/>
                    <a:lstStyle/>
                    <a:p>
                      <a:pPr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Painting the wall and redecorating the terrace area</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£250</a:t>
                      </a:r>
                    </a:p>
                  </a:txBody>
                  <a:tcPr>
                    <a:solidFill>
                      <a:schemeClr val="tx1">
                        <a:lumMod val="85000"/>
                      </a:schemeClr>
                    </a:solidFill>
                  </a:tcPr>
                </a:tc>
                <a:extLst>
                  <a:ext uri="{0D108BD9-81ED-4DB2-BD59-A6C34878D82A}">
                    <a16:rowId xmlns:a16="http://schemas.microsoft.com/office/drawing/2014/main" val="1472104100"/>
                  </a:ext>
                </a:extLst>
              </a:tr>
              <a:tr h="470710">
                <a:tc>
                  <a:txBody>
                    <a:bodyPr/>
                    <a:lstStyle/>
                    <a:p>
                      <a:pPr algn="just">
                        <a:lnSpc>
                          <a:spcPct val="150000"/>
                        </a:lnSpc>
                        <a:spcAft>
                          <a:spcPts val="800"/>
                        </a:spcAft>
                      </a:pPr>
                      <a:r>
                        <a:rPr lang="en-GB" sz="1600" dirty="0">
                          <a:solidFill>
                            <a:schemeClr val="bg1"/>
                          </a:solidFill>
                          <a:effectLst/>
                          <a:latin typeface="+mn-lt"/>
                          <a:ea typeface="Calibri" panose="020F0502020204030204" pitchFamily="34" charset="0"/>
                          <a:cs typeface="Times New Roman" panose="02020603050405020304" pitchFamily="18" charset="0"/>
                        </a:rPr>
                        <a:t>Hiring new staffs</a:t>
                      </a:r>
                    </a:p>
                  </a:txBody>
                  <a:tcPr marL="68580" marR="68580" marT="0" marB="0">
                    <a:solidFill>
                      <a:schemeClr val="tx1">
                        <a:lumMod val="85000"/>
                      </a:schemeClr>
                    </a:solidFill>
                  </a:tcPr>
                </a:tc>
                <a:tc>
                  <a:txBody>
                    <a:bodyPr/>
                    <a:lstStyle/>
                    <a:p>
                      <a:pPr algn="ctr"/>
                      <a:r>
                        <a:rPr lang="en-GB" dirty="0">
                          <a:solidFill>
                            <a:schemeClr val="bg1"/>
                          </a:solidFill>
                        </a:rPr>
                        <a:t>£750</a:t>
                      </a:r>
                    </a:p>
                  </a:txBody>
                  <a:tcPr>
                    <a:solidFill>
                      <a:schemeClr val="tx1">
                        <a:lumMod val="85000"/>
                      </a:schemeClr>
                    </a:solidFill>
                  </a:tcPr>
                </a:tc>
                <a:extLst>
                  <a:ext uri="{0D108BD9-81ED-4DB2-BD59-A6C34878D82A}">
                    <a16:rowId xmlns:a16="http://schemas.microsoft.com/office/drawing/2014/main" val="449073285"/>
                  </a:ext>
                </a:extLst>
              </a:tr>
              <a:tr h="467147">
                <a:tc>
                  <a:txBody>
                    <a:bodyPr/>
                    <a:lstStyle/>
                    <a:p>
                      <a:pPr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Making clothes for the new staffs</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£200</a:t>
                      </a:r>
                    </a:p>
                  </a:txBody>
                  <a:tcPr>
                    <a:solidFill>
                      <a:schemeClr val="tx1">
                        <a:lumMod val="85000"/>
                      </a:schemeClr>
                    </a:solidFill>
                  </a:tcPr>
                </a:tc>
                <a:extLst>
                  <a:ext uri="{0D108BD9-81ED-4DB2-BD59-A6C34878D82A}">
                    <a16:rowId xmlns:a16="http://schemas.microsoft.com/office/drawing/2014/main" val="4241507576"/>
                  </a:ext>
                </a:extLst>
              </a:tr>
              <a:tr h="467147">
                <a:tc>
                  <a:txBody>
                    <a:bodyPr/>
                    <a:lstStyle/>
                    <a:p>
                      <a:pPr lvl="0"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Buying tables, chairs and kitchen accessories</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£400</a:t>
                      </a:r>
                    </a:p>
                  </a:txBody>
                  <a:tcPr>
                    <a:solidFill>
                      <a:schemeClr val="tx1">
                        <a:lumMod val="85000"/>
                      </a:schemeClr>
                    </a:solidFill>
                  </a:tcPr>
                </a:tc>
                <a:extLst>
                  <a:ext uri="{0D108BD9-81ED-4DB2-BD59-A6C34878D82A}">
                    <a16:rowId xmlns:a16="http://schemas.microsoft.com/office/drawing/2014/main" val="325305855"/>
                  </a:ext>
                </a:extLst>
              </a:tr>
              <a:tr h="0">
                <a:tc>
                  <a:txBody>
                    <a:bodyPr/>
                    <a:lstStyle/>
                    <a:p>
                      <a:pPr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Inauguration ceremony</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£700</a:t>
                      </a:r>
                    </a:p>
                  </a:txBody>
                  <a:tcPr>
                    <a:solidFill>
                      <a:schemeClr val="tx1">
                        <a:lumMod val="85000"/>
                      </a:schemeClr>
                    </a:solidFill>
                  </a:tcPr>
                </a:tc>
                <a:extLst>
                  <a:ext uri="{0D108BD9-81ED-4DB2-BD59-A6C34878D82A}">
                    <a16:rowId xmlns:a16="http://schemas.microsoft.com/office/drawing/2014/main" val="2586313722"/>
                  </a:ext>
                </a:extLst>
              </a:tr>
              <a:tr h="460747">
                <a:tc>
                  <a:txBody>
                    <a:bodyPr/>
                    <a:lstStyle/>
                    <a:p>
                      <a:pPr algn="just">
                        <a:lnSpc>
                          <a:spcPct val="150000"/>
                        </a:lnSpc>
                        <a:spcAft>
                          <a:spcPts val="800"/>
                        </a:spcAft>
                      </a:pPr>
                      <a:r>
                        <a:rPr lang="en-US" sz="1600" dirty="0">
                          <a:solidFill>
                            <a:schemeClr val="bg1"/>
                          </a:solidFill>
                          <a:effectLst/>
                          <a:latin typeface="+mn-lt"/>
                          <a:ea typeface="Calibri" panose="020F0502020204030204" pitchFamily="34" charset="0"/>
                          <a:cs typeface="Times New Roman" panose="02020603050405020304" pitchFamily="18" charset="0"/>
                        </a:rPr>
                        <a:t>Total Expenditures</a:t>
                      </a:r>
                      <a:endParaRPr lang="en-GB" sz="16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pPr algn="ctr"/>
                      <a:r>
                        <a:rPr lang="en-GB" dirty="0">
                          <a:solidFill>
                            <a:schemeClr val="bg1"/>
                          </a:solidFill>
                        </a:rPr>
                        <a:t>£7,300</a:t>
                      </a:r>
                    </a:p>
                  </a:txBody>
                  <a:tcPr>
                    <a:solidFill>
                      <a:schemeClr val="tx1">
                        <a:lumMod val="85000"/>
                      </a:schemeClr>
                    </a:solidFill>
                  </a:tcPr>
                </a:tc>
                <a:extLst>
                  <a:ext uri="{0D108BD9-81ED-4DB2-BD59-A6C34878D82A}">
                    <a16:rowId xmlns:a16="http://schemas.microsoft.com/office/drawing/2014/main" val="1938294776"/>
                  </a:ext>
                </a:extLst>
              </a:tr>
            </a:tbl>
          </a:graphicData>
        </a:graphic>
      </p:graphicFrame>
    </p:spTree>
    <p:extLst>
      <p:ext uri="{BB962C8B-B14F-4D97-AF65-F5344CB8AC3E}">
        <p14:creationId xmlns:p14="http://schemas.microsoft.com/office/powerpoint/2010/main" val="3131013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E42A1EF0-EB13-4509-AA58-7FB40EC20279}"/>
              </a:ext>
            </a:extLst>
          </p:cNvPr>
          <p:cNvGraphicFramePr>
            <a:graphicFrameLocks noGrp="1"/>
          </p:cNvGraphicFramePr>
          <p:nvPr>
            <p:extLst>
              <p:ext uri="{D42A27DB-BD31-4B8C-83A1-F6EECF244321}">
                <p14:modId xmlns:p14="http://schemas.microsoft.com/office/powerpoint/2010/main" val="2585874931"/>
              </p:ext>
            </p:extLst>
          </p:nvPr>
        </p:nvGraphicFramePr>
        <p:xfrm>
          <a:off x="1387061" y="243378"/>
          <a:ext cx="9417878" cy="6371243"/>
        </p:xfrm>
        <a:graphic>
          <a:graphicData uri="http://schemas.openxmlformats.org/drawingml/2006/table">
            <a:tbl>
              <a:tblPr firstRow="1" bandRow="1">
                <a:tableStyleId>{5940675A-B579-460E-94D1-54222C63F5DA}</a:tableStyleId>
              </a:tblPr>
              <a:tblGrid>
                <a:gridCol w="2822713">
                  <a:extLst>
                    <a:ext uri="{9D8B030D-6E8A-4147-A177-3AD203B41FA5}">
                      <a16:colId xmlns:a16="http://schemas.microsoft.com/office/drawing/2014/main" val="2441251759"/>
                    </a:ext>
                  </a:extLst>
                </a:gridCol>
                <a:gridCol w="901148">
                  <a:extLst>
                    <a:ext uri="{9D8B030D-6E8A-4147-A177-3AD203B41FA5}">
                      <a16:colId xmlns:a16="http://schemas.microsoft.com/office/drawing/2014/main" val="1959839023"/>
                    </a:ext>
                  </a:extLst>
                </a:gridCol>
                <a:gridCol w="917712">
                  <a:extLst>
                    <a:ext uri="{9D8B030D-6E8A-4147-A177-3AD203B41FA5}">
                      <a16:colId xmlns:a16="http://schemas.microsoft.com/office/drawing/2014/main" val="3160609462"/>
                    </a:ext>
                  </a:extLst>
                </a:gridCol>
                <a:gridCol w="955261">
                  <a:extLst>
                    <a:ext uri="{9D8B030D-6E8A-4147-A177-3AD203B41FA5}">
                      <a16:colId xmlns:a16="http://schemas.microsoft.com/office/drawing/2014/main" val="903281554"/>
                    </a:ext>
                  </a:extLst>
                </a:gridCol>
                <a:gridCol w="955261">
                  <a:extLst>
                    <a:ext uri="{9D8B030D-6E8A-4147-A177-3AD203B41FA5}">
                      <a16:colId xmlns:a16="http://schemas.microsoft.com/office/drawing/2014/main" val="283182308"/>
                    </a:ext>
                  </a:extLst>
                </a:gridCol>
                <a:gridCol w="955261">
                  <a:extLst>
                    <a:ext uri="{9D8B030D-6E8A-4147-A177-3AD203B41FA5}">
                      <a16:colId xmlns:a16="http://schemas.microsoft.com/office/drawing/2014/main" val="193132403"/>
                    </a:ext>
                  </a:extLst>
                </a:gridCol>
                <a:gridCol w="955261">
                  <a:extLst>
                    <a:ext uri="{9D8B030D-6E8A-4147-A177-3AD203B41FA5}">
                      <a16:colId xmlns:a16="http://schemas.microsoft.com/office/drawing/2014/main" val="3799231053"/>
                    </a:ext>
                  </a:extLst>
                </a:gridCol>
                <a:gridCol w="955261">
                  <a:extLst>
                    <a:ext uri="{9D8B030D-6E8A-4147-A177-3AD203B41FA5}">
                      <a16:colId xmlns:a16="http://schemas.microsoft.com/office/drawing/2014/main" val="852323918"/>
                    </a:ext>
                  </a:extLst>
                </a:gridCol>
              </a:tblGrid>
              <a:tr h="668729">
                <a:tc>
                  <a:txBody>
                    <a:bodyPr/>
                    <a:lstStyle/>
                    <a:p>
                      <a:endParaRPr lang="en-GB"/>
                    </a:p>
                  </a:txBody>
                  <a:tcPr>
                    <a:solidFill>
                      <a:schemeClr val="tx1">
                        <a:lumMod val="85000"/>
                      </a:schemeClr>
                    </a:solidFill>
                  </a:tcPr>
                </a:tc>
                <a:tc>
                  <a:txBody>
                    <a:bodyPr/>
                    <a:lstStyle/>
                    <a:p>
                      <a:pPr algn="ctr">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1&amp;2</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3&amp;4</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5&amp;6</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7&amp;8</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9&amp;10</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11&amp;12</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tc>
                  <a:txBody>
                    <a:bodyPr/>
                    <a:lstStyle/>
                    <a:p>
                      <a:pPr algn="just">
                        <a:lnSpc>
                          <a:spcPct val="150000"/>
                        </a:lnSpc>
                        <a:spcAft>
                          <a:spcPts val="800"/>
                        </a:spcAft>
                      </a:pPr>
                      <a:r>
                        <a:rPr lang="en-US" sz="20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Week 13&amp;14</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40000"/>
                        <a:lumOff val="60000"/>
                      </a:schemeClr>
                    </a:solidFill>
                  </a:tcPr>
                </a:tc>
                <a:extLst>
                  <a:ext uri="{0D108BD9-81ED-4DB2-BD59-A6C34878D82A}">
                    <a16:rowId xmlns:a16="http://schemas.microsoft.com/office/drawing/2014/main" val="4277208683"/>
                  </a:ext>
                </a:extLst>
              </a:tr>
              <a:tr h="668729">
                <a:tc>
                  <a:txBody>
                    <a:bodyPr/>
                    <a:lstStyle/>
                    <a:p>
                      <a:r>
                        <a:rPr lang="en-US" sz="1800" b="1" kern="1200" dirty="0">
                          <a:solidFill>
                            <a:schemeClr val="dk1"/>
                          </a:solidFill>
                          <a:effectLst/>
                          <a:latin typeface="+mn-lt"/>
                        </a:rPr>
                        <a:t>Creating scheme &amp; measuring costs</a:t>
                      </a:r>
                      <a:endParaRPr lang="en-GB" sz="1800" dirty="0">
                        <a:latin typeface="+mn-lt"/>
                      </a:endParaRPr>
                    </a:p>
                  </a:txBody>
                  <a:tcPr>
                    <a:solidFill>
                      <a:schemeClr val="tx1">
                        <a:lumMod val="85000"/>
                      </a:schemeClr>
                    </a:solidFill>
                  </a:tcPr>
                </a:tc>
                <a:tc>
                  <a:txBody>
                    <a:bodyPr/>
                    <a:lstStyle/>
                    <a:p>
                      <a:endParaRPr lang="en-GB" dirty="0"/>
                    </a:p>
                  </a:txBody>
                  <a:tcPr>
                    <a:solidFill>
                      <a:srgbClr val="C00000"/>
                    </a:solidFill>
                  </a:tcPr>
                </a:tc>
                <a:tc>
                  <a:txBody>
                    <a:bodyPr/>
                    <a:lstStyle/>
                    <a:p>
                      <a:endParaRPr lang="en-GB" dirty="0"/>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extLst>
                  <a:ext uri="{0D108BD9-81ED-4DB2-BD59-A6C34878D82A}">
                    <a16:rowId xmlns:a16="http://schemas.microsoft.com/office/drawing/2014/main" val="2612602246"/>
                  </a:ext>
                </a:extLst>
              </a:tr>
              <a:tr h="668729">
                <a:tc>
                  <a:txBody>
                    <a:bodyPr/>
                    <a:lstStyle/>
                    <a:p>
                      <a:r>
                        <a:rPr lang="en-US" sz="1800" b="1" kern="1200" dirty="0">
                          <a:solidFill>
                            <a:schemeClr val="dk1"/>
                          </a:solidFill>
                          <a:effectLst/>
                          <a:latin typeface="+mn-lt"/>
                        </a:rPr>
                        <a:t>Buying the accessories needed</a:t>
                      </a:r>
                      <a:endParaRPr lang="en-GB" sz="1800" dirty="0">
                        <a:latin typeface="+mn-lt"/>
                      </a:endParaRPr>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accent4"/>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extLst>
                  <a:ext uri="{0D108BD9-81ED-4DB2-BD59-A6C34878D82A}">
                    <a16:rowId xmlns:a16="http://schemas.microsoft.com/office/drawing/2014/main" val="1938593332"/>
                  </a:ext>
                </a:extLst>
              </a:tr>
              <a:tr h="668729">
                <a:tc>
                  <a:txBody>
                    <a:bodyPr/>
                    <a:lstStyle/>
                    <a:p>
                      <a:pPr algn="just">
                        <a:lnSpc>
                          <a:spcPct val="150000"/>
                        </a:lnSpc>
                        <a:spcAft>
                          <a:spcPts val="800"/>
                        </a:spcAft>
                      </a:pPr>
                      <a:r>
                        <a:rPr lang="en-US" sz="1800" b="1" dirty="0">
                          <a:solidFill>
                            <a:schemeClr val="bg1"/>
                          </a:solidFill>
                          <a:effectLst/>
                          <a:latin typeface="+mn-lt"/>
                        </a:rPr>
                        <a:t>Contacting real estate agencies Contacting real </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chemeClr val="accent4"/>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2461857425"/>
                  </a:ext>
                </a:extLst>
              </a:tr>
              <a:tr h="668729">
                <a:tc>
                  <a:txBody>
                    <a:bodyPr/>
                    <a:lstStyle/>
                    <a:p>
                      <a:pPr algn="just">
                        <a:lnSpc>
                          <a:spcPct val="150000"/>
                        </a:lnSpc>
                        <a:spcAft>
                          <a:spcPts val="800"/>
                        </a:spcAft>
                      </a:pPr>
                      <a:r>
                        <a:rPr lang="en-US" sz="1800" b="1" dirty="0">
                          <a:solidFill>
                            <a:schemeClr val="bg1"/>
                          </a:solidFill>
                          <a:effectLst/>
                          <a:latin typeface="+mn-lt"/>
                          <a:ea typeface="Calibri" panose="020F0502020204030204" pitchFamily="34" charset="0"/>
                          <a:cs typeface="Times New Roman" panose="02020603050405020304" pitchFamily="18" charset="0"/>
                        </a:rPr>
                        <a:t>Merging the terrace and dining area</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rgbClr val="92D050"/>
                    </a:solidFill>
                  </a:tcPr>
                </a:tc>
                <a:tc>
                  <a:txBody>
                    <a:bodyPr/>
                    <a:lstStyle/>
                    <a:p>
                      <a:endParaRPr lang="en-GB" dirty="0"/>
                    </a:p>
                  </a:txBody>
                  <a:tcPr>
                    <a:solidFill>
                      <a:srgbClr val="92D050"/>
                    </a:solidFill>
                  </a:tcPr>
                </a:tc>
                <a:tc>
                  <a:txBody>
                    <a:bodyPr/>
                    <a:lstStyle/>
                    <a:p>
                      <a:endParaRPr lang="en-GB" dirty="0"/>
                    </a:p>
                  </a:txBody>
                  <a:tcPr>
                    <a:solidFill>
                      <a:srgbClr val="92D050"/>
                    </a:solidFill>
                  </a:tcPr>
                </a:tc>
                <a:tc>
                  <a:txBody>
                    <a:bodyPr/>
                    <a:lstStyle/>
                    <a:p>
                      <a:endParaRPr lang="en-GB" dirty="0"/>
                    </a:p>
                  </a:txBody>
                  <a:tcPr>
                    <a:solidFill>
                      <a:srgbClr val="92D050"/>
                    </a:solidFill>
                  </a:tcPr>
                </a:tc>
                <a:tc>
                  <a:txBody>
                    <a:bodyPr/>
                    <a:lstStyle/>
                    <a:p>
                      <a:endParaRPr lang="en-GB"/>
                    </a:p>
                  </a:txBody>
                  <a:tcPr>
                    <a:solidFill>
                      <a:schemeClr val="tx1">
                        <a:lumMod val="85000"/>
                      </a:schemeClr>
                    </a:solidFill>
                  </a:tcPr>
                </a:tc>
                <a:extLst>
                  <a:ext uri="{0D108BD9-81ED-4DB2-BD59-A6C34878D82A}">
                    <a16:rowId xmlns:a16="http://schemas.microsoft.com/office/drawing/2014/main" val="3575752579"/>
                  </a:ext>
                </a:extLst>
              </a:tr>
              <a:tr h="668729">
                <a:tc>
                  <a:txBody>
                    <a:bodyPr/>
                    <a:lstStyle/>
                    <a:p>
                      <a:pPr algn="just">
                        <a:lnSpc>
                          <a:spcPct val="150000"/>
                        </a:lnSpc>
                        <a:spcAft>
                          <a:spcPts val="800"/>
                        </a:spcAft>
                      </a:pPr>
                      <a:r>
                        <a:rPr lang="en-US" sz="1800" b="1" dirty="0">
                          <a:solidFill>
                            <a:schemeClr val="bg1"/>
                          </a:solidFill>
                          <a:effectLst/>
                          <a:latin typeface="+mn-lt"/>
                          <a:ea typeface="Calibri" panose="020F0502020204030204" pitchFamily="34" charset="0"/>
                          <a:cs typeface="Times New Roman" panose="02020603050405020304" pitchFamily="18" charset="0"/>
                        </a:rPr>
                        <a:t>Hiring people related to redecorating </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rgbClr val="92D050"/>
                    </a:solidFill>
                  </a:tcPr>
                </a:tc>
                <a:tc>
                  <a:txBody>
                    <a:bodyPr/>
                    <a:lstStyle/>
                    <a:p>
                      <a:endParaRPr lang="en-GB" dirty="0"/>
                    </a:p>
                  </a:txBody>
                  <a:tcPr>
                    <a:solidFill>
                      <a:schemeClr val="tx1">
                        <a:lumMod val="85000"/>
                      </a:schemeClr>
                    </a:solidFill>
                  </a:tcPr>
                </a:tc>
                <a:extLst>
                  <a:ext uri="{0D108BD9-81ED-4DB2-BD59-A6C34878D82A}">
                    <a16:rowId xmlns:a16="http://schemas.microsoft.com/office/drawing/2014/main" val="2128126108"/>
                  </a:ext>
                </a:extLst>
              </a:tr>
              <a:tr h="668729">
                <a:tc>
                  <a:txBody>
                    <a:bodyPr/>
                    <a:lstStyle/>
                    <a:p>
                      <a:pPr algn="just">
                        <a:lnSpc>
                          <a:spcPct val="150000"/>
                        </a:lnSpc>
                        <a:spcAft>
                          <a:spcPts val="800"/>
                        </a:spcAft>
                      </a:pPr>
                      <a:r>
                        <a:rPr lang="en-US" sz="1800" b="1" dirty="0">
                          <a:solidFill>
                            <a:schemeClr val="bg1"/>
                          </a:solidFill>
                          <a:effectLst/>
                          <a:latin typeface="+mn-lt"/>
                          <a:ea typeface="Calibri" panose="020F0502020204030204" pitchFamily="34" charset="0"/>
                          <a:cs typeface="Times New Roman" panose="02020603050405020304" pitchFamily="18" charset="0"/>
                        </a:rPr>
                        <a:t>Hiring new staffs</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rgbClr val="0070C0"/>
                    </a:solidFill>
                  </a:tcPr>
                </a:tc>
                <a:extLst>
                  <a:ext uri="{0D108BD9-81ED-4DB2-BD59-A6C34878D82A}">
                    <a16:rowId xmlns:a16="http://schemas.microsoft.com/office/drawing/2014/main" val="4281989080"/>
                  </a:ext>
                </a:extLst>
              </a:tr>
              <a:tr h="668729">
                <a:tc>
                  <a:txBody>
                    <a:bodyPr/>
                    <a:lstStyle/>
                    <a:p>
                      <a:pPr algn="just">
                        <a:lnSpc>
                          <a:spcPct val="150000"/>
                        </a:lnSpc>
                        <a:spcAft>
                          <a:spcPts val="800"/>
                        </a:spcAft>
                      </a:pPr>
                      <a:r>
                        <a:rPr lang="en-US" sz="1800" b="1" kern="1200" dirty="0">
                          <a:solidFill>
                            <a:schemeClr val="bg1"/>
                          </a:solidFill>
                          <a:effectLst/>
                          <a:latin typeface="+mn-lt"/>
                          <a:ea typeface="+mn-ea"/>
                          <a:cs typeface="+mn-cs"/>
                        </a:rPr>
                        <a:t>Arranging inauguration ceremony</a:t>
                      </a:r>
                      <a:endParaRPr lang="en-GB" sz="1800" dirty="0">
                        <a:solidFill>
                          <a:schemeClr val="bg1"/>
                        </a:solidFill>
                        <a:effectLst/>
                        <a:latin typeface="+mn-lt"/>
                        <a:ea typeface="Calibri" panose="020F0502020204030204" pitchFamily="34" charset="0"/>
                        <a:cs typeface="Times New Roman" panose="02020603050405020304" pitchFamily="18" charset="0"/>
                      </a:endParaRPr>
                    </a:p>
                  </a:txBody>
                  <a:tcPr marL="68580" marR="68580" marT="0" marB="0">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chemeClr val="tx1">
                        <a:lumMod val="85000"/>
                      </a:schemeClr>
                    </a:solidFill>
                  </a:tcPr>
                </a:tc>
                <a:tc>
                  <a:txBody>
                    <a:bodyPr/>
                    <a:lstStyle/>
                    <a:p>
                      <a:endParaRPr lang="en-GB" dirty="0"/>
                    </a:p>
                  </a:txBody>
                  <a:tcPr>
                    <a:solidFill>
                      <a:srgbClr val="0070C0"/>
                    </a:solidFill>
                  </a:tcPr>
                </a:tc>
                <a:extLst>
                  <a:ext uri="{0D108BD9-81ED-4DB2-BD59-A6C34878D82A}">
                    <a16:rowId xmlns:a16="http://schemas.microsoft.com/office/drawing/2014/main" val="3658279646"/>
                  </a:ext>
                </a:extLst>
              </a:tr>
            </a:tbl>
          </a:graphicData>
        </a:graphic>
      </p:graphicFrame>
    </p:spTree>
    <p:extLst>
      <p:ext uri="{BB962C8B-B14F-4D97-AF65-F5344CB8AC3E}">
        <p14:creationId xmlns:p14="http://schemas.microsoft.com/office/powerpoint/2010/main" val="2691858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F4E7232-0FFB-41E4-8F48-C4CEB3AFC714}"/>
              </a:ext>
            </a:extLst>
          </p:cNvPr>
          <p:cNvGraphicFramePr>
            <a:graphicFrameLocks noGrp="1"/>
          </p:cNvGraphicFramePr>
          <p:nvPr>
            <p:extLst>
              <p:ext uri="{D42A27DB-BD31-4B8C-83A1-F6EECF244321}">
                <p14:modId xmlns:p14="http://schemas.microsoft.com/office/powerpoint/2010/main" val="2830379295"/>
              </p:ext>
            </p:extLst>
          </p:nvPr>
        </p:nvGraphicFramePr>
        <p:xfrm>
          <a:off x="1563756" y="215222"/>
          <a:ext cx="9064488" cy="6427555"/>
        </p:xfrm>
        <a:graphic>
          <a:graphicData uri="http://schemas.openxmlformats.org/drawingml/2006/table">
            <a:tbl>
              <a:tblPr firstRow="1" firstCol="1" bandRow="1">
                <a:tableStyleId>{5C22544A-7EE6-4342-B048-85BDC9FD1C3A}</a:tableStyleId>
              </a:tblPr>
              <a:tblGrid>
                <a:gridCol w="4532244">
                  <a:extLst>
                    <a:ext uri="{9D8B030D-6E8A-4147-A177-3AD203B41FA5}">
                      <a16:colId xmlns:a16="http://schemas.microsoft.com/office/drawing/2014/main" val="2915356178"/>
                    </a:ext>
                  </a:extLst>
                </a:gridCol>
                <a:gridCol w="4532244">
                  <a:extLst>
                    <a:ext uri="{9D8B030D-6E8A-4147-A177-3AD203B41FA5}">
                      <a16:colId xmlns:a16="http://schemas.microsoft.com/office/drawing/2014/main" val="2458362728"/>
                    </a:ext>
                  </a:extLst>
                </a:gridCol>
              </a:tblGrid>
              <a:tr h="232412">
                <a:tc>
                  <a:txBody>
                    <a:bodyPr/>
                    <a:lstStyle/>
                    <a:p>
                      <a:pPr algn="ctr">
                        <a:lnSpc>
                          <a:spcPct val="150000"/>
                        </a:lnSpc>
                        <a:spcAft>
                          <a:spcPts val="800"/>
                        </a:spcAft>
                      </a:pPr>
                      <a:r>
                        <a:rPr lang="en-US" sz="1400">
                          <a:solidFill>
                            <a:schemeClr val="bg1"/>
                          </a:solidFill>
                          <a:effectLst/>
                        </a:rPr>
                        <a:t>Areas of risk</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ctr">
                        <a:lnSpc>
                          <a:spcPct val="150000"/>
                        </a:lnSpc>
                        <a:spcAft>
                          <a:spcPts val="800"/>
                        </a:spcAft>
                      </a:pPr>
                      <a:r>
                        <a:rPr lang="en-US" sz="1400">
                          <a:solidFill>
                            <a:schemeClr val="bg1"/>
                          </a:solidFill>
                          <a:effectLst/>
                        </a:rPr>
                        <a:t>Identifying the risk</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1818873641"/>
                  </a:ext>
                </a:extLst>
              </a:tr>
              <a:tr h="476412">
                <a:tc>
                  <a:txBody>
                    <a:bodyPr/>
                    <a:lstStyle/>
                    <a:p>
                      <a:pPr algn="just">
                        <a:lnSpc>
                          <a:spcPct val="150000"/>
                        </a:lnSpc>
                        <a:spcAft>
                          <a:spcPts val="800"/>
                        </a:spcAft>
                      </a:pPr>
                      <a:r>
                        <a:rPr lang="en-US" sz="1400">
                          <a:solidFill>
                            <a:schemeClr val="bg1"/>
                          </a:solidFill>
                          <a:effectLst/>
                        </a:rPr>
                        <a:t>Technical</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a:solidFill>
                            <a:schemeClr val="bg1"/>
                          </a:solidFill>
                          <a:effectLst/>
                        </a:rPr>
                        <a:t>Issues in the planning or execution of the plan</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1291721601"/>
                  </a:ext>
                </a:extLst>
              </a:tr>
              <a:tr h="760563">
                <a:tc>
                  <a:txBody>
                    <a:bodyPr/>
                    <a:lstStyle/>
                    <a:p>
                      <a:pPr algn="just">
                        <a:lnSpc>
                          <a:spcPct val="150000"/>
                        </a:lnSpc>
                        <a:spcAft>
                          <a:spcPts val="800"/>
                        </a:spcAft>
                      </a:pPr>
                      <a:r>
                        <a:rPr lang="en-US" sz="1400">
                          <a:solidFill>
                            <a:schemeClr val="bg1"/>
                          </a:solidFill>
                          <a:effectLst/>
                        </a:rPr>
                        <a:t>Cost</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a:solidFill>
                            <a:schemeClr val="bg1"/>
                          </a:solidFill>
                          <a:effectLst/>
                        </a:rPr>
                        <a:t>Overall cost may rise due to inefficiency or issues in the schedule or even in the cost management. </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3243547481"/>
                  </a:ext>
                </a:extLst>
              </a:tr>
              <a:tr h="760563">
                <a:tc>
                  <a:txBody>
                    <a:bodyPr/>
                    <a:lstStyle/>
                    <a:p>
                      <a:pPr algn="just">
                        <a:lnSpc>
                          <a:spcPct val="150000"/>
                        </a:lnSpc>
                        <a:spcAft>
                          <a:spcPts val="800"/>
                        </a:spcAft>
                      </a:pPr>
                      <a:r>
                        <a:rPr lang="en-US" sz="1400">
                          <a:solidFill>
                            <a:schemeClr val="bg1"/>
                          </a:solidFill>
                          <a:effectLst/>
                        </a:rPr>
                        <a:t>Schedule</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a:solidFill>
                            <a:schemeClr val="bg1"/>
                          </a:solidFill>
                          <a:effectLst/>
                        </a:rPr>
                        <a:t>If the schedule is not tight, it will cause extra cost for the restaurant and the inauguration will also be late. </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2491107451"/>
                  </a:ext>
                </a:extLst>
              </a:tr>
              <a:tr h="1236581">
                <a:tc>
                  <a:txBody>
                    <a:bodyPr/>
                    <a:lstStyle/>
                    <a:p>
                      <a:pPr algn="just">
                        <a:lnSpc>
                          <a:spcPct val="150000"/>
                        </a:lnSpc>
                        <a:spcAft>
                          <a:spcPts val="800"/>
                        </a:spcAft>
                      </a:pPr>
                      <a:r>
                        <a:rPr lang="en-US" sz="1400">
                          <a:solidFill>
                            <a:schemeClr val="bg1"/>
                          </a:solidFill>
                          <a:effectLst/>
                        </a:rPr>
                        <a:t>Political</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a:solidFill>
                            <a:schemeClr val="bg1"/>
                          </a:solidFill>
                          <a:effectLst/>
                        </a:rPr>
                        <a:t>Political issues may include lockdown which can happen if there is an increment in the covid-19 disease and if governments legislate any other policies after the pandemic. </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2997070978"/>
                  </a:ext>
                </a:extLst>
              </a:tr>
              <a:tr h="1024639">
                <a:tc>
                  <a:txBody>
                    <a:bodyPr/>
                    <a:lstStyle/>
                    <a:p>
                      <a:pPr algn="just">
                        <a:lnSpc>
                          <a:spcPct val="150000"/>
                        </a:lnSpc>
                        <a:spcAft>
                          <a:spcPts val="800"/>
                        </a:spcAft>
                      </a:pPr>
                      <a:r>
                        <a:rPr lang="en-US" sz="1400">
                          <a:solidFill>
                            <a:schemeClr val="bg1"/>
                          </a:solidFill>
                          <a:effectLst/>
                        </a:rPr>
                        <a:t>Environmental </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dirty="0">
                          <a:solidFill>
                            <a:schemeClr val="bg1"/>
                          </a:solidFill>
                          <a:effectLst/>
                        </a:rPr>
                        <a:t>Environmental issues include factors like fear of public due to the covid-19 which may decrease the number of customers for the restaurant. </a:t>
                      </a:r>
                      <a:endPar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3005363369"/>
                  </a:ext>
                </a:extLst>
              </a:tr>
              <a:tr h="686992">
                <a:tc>
                  <a:txBody>
                    <a:bodyPr/>
                    <a:lstStyle/>
                    <a:p>
                      <a:pPr algn="just">
                        <a:lnSpc>
                          <a:spcPct val="150000"/>
                        </a:lnSpc>
                        <a:spcAft>
                          <a:spcPts val="800"/>
                        </a:spcAft>
                      </a:pPr>
                      <a:r>
                        <a:rPr lang="en-US" sz="1400">
                          <a:solidFill>
                            <a:schemeClr val="bg1"/>
                          </a:solidFill>
                          <a:effectLst/>
                        </a:rPr>
                        <a:t>People</a:t>
                      </a:r>
                      <a:endParaRPr lang="en-GB" sz="14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tc>
                  <a:txBody>
                    <a:bodyPr/>
                    <a:lstStyle/>
                    <a:p>
                      <a:pPr algn="just">
                        <a:lnSpc>
                          <a:spcPct val="150000"/>
                        </a:lnSpc>
                        <a:spcAft>
                          <a:spcPts val="800"/>
                        </a:spcAft>
                      </a:pPr>
                      <a:r>
                        <a:rPr lang="en-US" sz="1400" dirty="0">
                          <a:solidFill>
                            <a:schemeClr val="bg1"/>
                          </a:solidFill>
                          <a:effectLst/>
                        </a:rPr>
                        <a:t>People include both employees and customers and issues can come from both of them. Employees may not be as dedicated or motivated as they were before pandemic or issues with the recruitment or talent management. Right set of customers also has to be reached. </a:t>
                      </a:r>
                      <a:endPar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692" marR="41692" marT="0" marB="0">
                    <a:solidFill>
                      <a:schemeClr val="tx1">
                        <a:lumMod val="85000"/>
                      </a:schemeClr>
                    </a:solidFill>
                  </a:tcPr>
                </a:tc>
                <a:extLst>
                  <a:ext uri="{0D108BD9-81ED-4DB2-BD59-A6C34878D82A}">
                    <a16:rowId xmlns:a16="http://schemas.microsoft.com/office/drawing/2014/main" val="3521161066"/>
                  </a:ext>
                </a:extLst>
              </a:tr>
            </a:tbl>
          </a:graphicData>
        </a:graphic>
      </p:graphicFrame>
    </p:spTree>
    <p:extLst>
      <p:ext uri="{BB962C8B-B14F-4D97-AF65-F5344CB8AC3E}">
        <p14:creationId xmlns:p14="http://schemas.microsoft.com/office/powerpoint/2010/main" val="4276960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C2025-1101-49D6-B16C-9D6B0D342BC2}"/>
              </a:ext>
            </a:extLst>
          </p:cNvPr>
          <p:cNvSpPr>
            <a:spLocks noGrp="1"/>
          </p:cNvSpPr>
          <p:nvPr>
            <p:ph type="title"/>
          </p:nvPr>
        </p:nvSpPr>
        <p:spPr>
          <a:xfrm>
            <a:off x="919119" y="1408043"/>
            <a:ext cx="10353761" cy="4041913"/>
          </a:xfrm>
        </p:spPr>
        <p:txBody>
          <a:bodyPr>
            <a:normAutofit/>
          </a:bodyPr>
          <a:lstStyle/>
          <a:p>
            <a:r>
              <a:rPr lang="en-GB" sz="4800" dirty="0"/>
              <a:t>Thank you for listening.</a:t>
            </a:r>
          </a:p>
        </p:txBody>
      </p:sp>
    </p:spTree>
    <p:extLst>
      <p:ext uri="{BB962C8B-B14F-4D97-AF65-F5344CB8AC3E}">
        <p14:creationId xmlns:p14="http://schemas.microsoft.com/office/powerpoint/2010/main" val="31995426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98</TotalTime>
  <Words>650</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Bookman Old Style</vt:lpstr>
      <vt:lpstr>Calibri Light</vt:lpstr>
      <vt:lpstr>Rockwell</vt:lpstr>
      <vt:lpstr>Symbol</vt:lpstr>
      <vt:lpstr>Times New Roman</vt:lpstr>
      <vt:lpstr>Damask</vt:lpstr>
      <vt:lpstr>Project Plan B (bmsW5104) </vt:lpstr>
      <vt:lpstr>Scope – Restaurant Extension</vt:lpstr>
      <vt:lpstr>PowerPoint Presentation</vt:lpstr>
      <vt:lpstr>PowerPoint Presentation</vt:lpstr>
      <vt:lpstr>PowerPoint Presentation</vt:lpstr>
      <vt:lpstr>PowerPoint Presentation</vt:lpstr>
      <vt:lpstr>PowerPoint Presentation</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of a Restaurant Extension</dc:title>
  <dc:creator>Yusuf Ahmed</dc:creator>
  <cp:lastModifiedBy>Yusuf Ahmed</cp:lastModifiedBy>
  <cp:revision>10</cp:revision>
  <dcterms:created xsi:type="dcterms:W3CDTF">2021-07-21T23:26:26Z</dcterms:created>
  <dcterms:modified xsi:type="dcterms:W3CDTF">2021-07-23T11:56:47Z</dcterms:modified>
</cp:coreProperties>
</file>