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3557" autoAdjust="0"/>
  </p:normalViewPr>
  <p:slideViewPr>
    <p:cSldViewPr snapToGrid="0">
      <p:cViewPr varScale="1">
        <p:scale>
          <a:sx n="73" d="100"/>
          <a:sy n="73" d="100"/>
        </p:scale>
        <p:origin x="49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y Chandra Das" userId="92c08dd02dfece49" providerId="LiveId" clId="{30FC6143-F0C1-47AC-AA37-0F1653E26D79}"/>
    <pc:docChg chg="modSld">
      <pc:chgData name="Joy Chandra Das" userId="92c08dd02dfece49" providerId="LiveId" clId="{30FC6143-F0C1-47AC-AA37-0F1653E26D79}" dt="2026-09-20T11:55:30.338" v="0" actId="113"/>
      <pc:docMkLst>
        <pc:docMk/>
      </pc:docMkLst>
      <pc:sldChg chg="modSp mod">
        <pc:chgData name="Joy Chandra Das" userId="92c08dd02dfece49" providerId="LiveId" clId="{30FC6143-F0C1-47AC-AA37-0F1653E26D79}" dt="2026-09-20T11:55:30.338" v="0" actId="113"/>
        <pc:sldMkLst>
          <pc:docMk/>
          <pc:sldMk cId="702059637" sldId="270"/>
        </pc:sldMkLst>
        <pc:spChg chg="mod">
          <ac:chgData name="Joy Chandra Das" userId="92c08dd02dfece49" providerId="LiveId" clId="{30FC6143-F0C1-47AC-AA37-0F1653E26D79}" dt="2026-09-20T11:55:30.338" v="0" actId="113"/>
          <ac:spMkLst>
            <pc:docMk/>
            <pc:sldMk cId="702059637" sldId="270"/>
            <ac:spMk id="4" creationId="{0275301B-F9FE-639C-99FA-5A78A9B0F8A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9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3160930"/>
          </a:xfrm>
          <a:prstGeom prst="rect">
            <a:avLst/>
          </a:prstGeom>
          <a:noFill/>
        </p:spPr>
        <p:txBody>
          <a:bodyPr wrap="square" lIns="76200" tIns="50800" rIns="76200" bIns="50800" rtlCol="0">
            <a:spAutoFit/>
          </a:bodyPr>
          <a:lstStyle/>
          <a:p>
            <a:pPr>
              <a:lnSpc>
                <a:spcPct val="110000"/>
              </a:lnSpc>
              <a:spcAft>
                <a:spcPts val="300"/>
              </a:spcAft>
            </a:pPr>
            <a:r>
              <a:rPr sz="2400" b="1" dirty="0">
                <a:solidFill>
                  <a:srgbClr val="1F3763"/>
                </a:solidFill>
                <a:latin typeface="Aptos"/>
              </a:rPr>
              <a:t>Student Name:     </a:t>
            </a:r>
            <a:r>
              <a:rPr lang="en-US" sz="2400" b="1" dirty="0">
                <a:solidFill>
                  <a:srgbClr val="1F3763"/>
                </a:solidFill>
                <a:latin typeface="Aptos"/>
              </a:rPr>
              <a:t>Zaneta Benakova </a:t>
            </a:r>
          </a:p>
          <a:p>
            <a:pPr>
              <a:lnSpc>
                <a:spcPct val="110000"/>
              </a:lnSpc>
              <a:spcAft>
                <a:spcPts val="300"/>
              </a:spcAft>
            </a:pPr>
            <a:r>
              <a:rPr sz="2400" b="1" dirty="0">
                <a:solidFill>
                  <a:srgbClr val="1F3763"/>
                </a:solidFill>
                <a:latin typeface="Aptos"/>
              </a:rPr>
              <a:t>Student ID</a:t>
            </a:r>
            <a:r>
              <a:rPr lang="en-US" sz="2400" b="1" dirty="0">
                <a:solidFill>
                  <a:srgbClr val="1F3763"/>
                </a:solidFill>
                <a:latin typeface="Aptos"/>
              </a:rPr>
              <a:t>	</a:t>
            </a:r>
            <a:r>
              <a:rPr sz="2400" b="1" dirty="0">
                <a:solidFill>
                  <a:srgbClr val="1F3763"/>
                </a:solidFill>
                <a:latin typeface="Aptos"/>
              </a:rPr>
              <a:t>:       </a:t>
            </a:r>
            <a:r>
              <a:rPr lang="en-US" sz="2400" b="1" dirty="0">
                <a:solidFill>
                  <a:srgbClr val="1F3763"/>
                </a:solidFill>
                <a:latin typeface="Aptos"/>
              </a:rPr>
              <a:t>2536090</a:t>
            </a:r>
          </a:p>
          <a:p>
            <a:pPr>
              <a:lnSpc>
                <a:spcPct val="110000"/>
              </a:lnSpc>
              <a:spcAft>
                <a:spcPts val="300"/>
              </a:spcAft>
            </a:pPr>
            <a:r>
              <a:rPr sz="2400" b="1" dirty="0">
                <a:solidFill>
                  <a:srgbClr val="1F3763"/>
                </a:solidFill>
                <a:latin typeface="Aptos"/>
              </a:rPr>
              <a:t>Lecturer’s Name:  </a:t>
            </a:r>
            <a:r>
              <a:rPr lang="en-US" sz="2400" b="1" dirty="0">
                <a:solidFill>
                  <a:srgbClr val="1F3763"/>
                </a:solidFill>
                <a:latin typeface="Aptos"/>
              </a:rPr>
              <a:t>1. Annamarie Dufficy 2. Anita Nan</a:t>
            </a:r>
          </a:p>
          <a:p>
            <a:pPr>
              <a:lnSpc>
                <a:spcPct val="110000"/>
              </a:lnSpc>
              <a:spcAft>
                <a:spcPts val="300"/>
              </a:spcAft>
            </a:pPr>
            <a:r>
              <a:rPr lang="en-US" sz="2400" b="1" dirty="0">
                <a:solidFill>
                  <a:srgbClr val="1F3763"/>
                </a:solidFill>
                <a:latin typeface="Aptos"/>
              </a:rPr>
              <a:t>		</a:t>
            </a:r>
          </a:p>
          <a:p>
            <a:pPr>
              <a:lnSpc>
                <a:spcPct val="110000"/>
              </a:lnSpc>
              <a:spcAft>
                <a:spcPts val="300"/>
              </a:spcAft>
            </a:pPr>
            <a:r>
              <a:rPr lang="en-US" sz="2400" b="1" dirty="0">
                <a:solidFill>
                  <a:srgbClr val="1F3763"/>
                </a:solidFill>
                <a:latin typeface="Aptos"/>
              </a:rPr>
              <a:t>Module Code:      LCLM 4004</a:t>
            </a:r>
          </a:p>
          <a:p>
            <a:pPr>
              <a:lnSpc>
                <a:spcPct val="110000"/>
              </a:lnSpc>
              <a:spcAft>
                <a:spcPts val="300"/>
              </a:spcAft>
            </a:pPr>
            <a:r>
              <a:rPr sz="2400" b="1" dirty="0">
                <a:solidFill>
                  <a:srgbClr val="1F3763"/>
                </a:solidFill>
                <a:latin typeface="Aptos"/>
              </a:rPr>
              <a:t>Module Name:      Problem Solving and Decision-Making</a:t>
            </a:r>
          </a:p>
          <a:p>
            <a:pPr>
              <a:lnSpc>
                <a:spcPct val="110000"/>
              </a:lnSpc>
              <a:spcAft>
                <a:spcPts val="300"/>
              </a:spcAft>
            </a:pPr>
            <a:r>
              <a:rPr sz="2400" b="1" dirty="0">
                <a:solidFill>
                  <a:srgbClr val="1F3763"/>
                </a:solidFill>
                <a:latin typeface="Aptos"/>
              </a:rPr>
              <a:t>Component 1:      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 wrap="square" lIns="76200" tIns="50800" rIns="76200" bIns="50800">
            <a:noAutofit/>
          </a:bodyPr>
          <a:lstStyle/>
          <a:p>
            <a:pPr algn="l">
              <a:lnSpc>
                <a:spcPct val="110000"/>
              </a:lnSpc>
              <a:spcAft>
                <a:spcPts val="300"/>
              </a:spcAft>
            </a:pPr>
            <a:r>
              <a:rPr sz="2800" b="1" dirty="0">
                <a:solidFill>
                  <a:srgbClr val="1F3763"/>
                </a:solidFill>
                <a:latin typeface="Aptos"/>
              </a:rPr>
              <a:t>Presentation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 wrap="square" lIns="76200" tIns="50800" rIns="76200" bIns="50800">
            <a:normAutofit fontScale="92500" lnSpcReduction="10000"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b="1" u="sng" dirty="0">
                <a:solidFill>
                  <a:srgbClr val="C00000"/>
                </a:solidFill>
              </a:rPr>
              <a:t>Business Context</a:t>
            </a:r>
            <a:br>
              <a:rPr lang="en-US" sz="2400" dirty="0"/>
            </a:br>
            <a:r>
              <a:rPr lang="en-US" sz="2400" dirty="0"/>
              <a:t>Basil’s Bakery faces persistent sales and footfall challenges.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b="1" u="sng" dirty="0">
                <a:solidFill>
                  <a:srgbClr val="C00000"/>
                </a:solidFill>
              </a:rPr>
              <a:t>Problem Analysis</a:t>
            </a:r>
            <a:br>
              <a:rPr lang="en-US" sz="2400" dirty="0"/>
            </a:br>
            <a:r>
              <a:rPr lang="en-US" sz="2400" dirty="0"/>
              <a:t>Structured problem analysis supports stronger decisions.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b="1" u="sng" dirty="0">
                <a:solidFill>
                  <a:srgbClr val="C00000"/>
                </a:solidFill>
              </a:rPr>
              <a:t>PESTEL Analysis</a:t>
            </a:r>
            <a:br>
              <a:rPr lang="en-US" sz="2400" dirty="0"/>
            </a:br>
            <a:r>
              <a:rPr lang="en-US" sz="2400" dirty="0"/>
              <a:t>External pressures strongly influence business performance.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b="1" u="sng" dirty="0">
                <a:solidFill>
                  <a:srgbClr val="C00000"/>
                </a:solidFill>
              </a:rPr>
              <a:t>Cause-and-Effect Analysis</a:t>
            </a:r>
            <a:br>
              <a:rPr lang="en-US" sz="2400" dirty="0"/>
            </a:br>
            <a:r>
              <a:rPr lang="en-US" sz="2400" dirty="0"/>
              <a:t>Fishbone analysis identifies causes behind the root problem.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US" sz="2400" b="1" u="sng" dirty="0">
                <a:solidFill>
                  <a:srgbClr val="C00000"/>
                </a:solidFill>
              </a:rPr>
              <a:t>Key Findings</a:t>
            </a:r>
            <a:br>
              <a:rPr lang="en-US" sz="2400" dirty="0"/>
            </a:br>
            <a:r>
              <a:rPr lang="en-US" sz="2400" dirty="0"/>
              <a:t>Final findings highlight the most significant business issues </a:t>
            </a:r>
            <a:r>
              <a:rPr lang="en-US" sz="2400" b="1" dirty="0"/>
              <a:t>(Adair, 2019).</a:t>
            </a:r>
          </a:p>
        </p:txBody>
      </p:sp>
      <p:pic>
        <p:nvPicPr>
          <p:cNvPr id="2050" name="Picture 2" descr="How to make a presentation outline: a step-by-step guide | Nulab">
            <a:extLst>
              <a:ext uri="{FF2B5EF4-FFF2-40B4-BE49-F238E27FC236}">
                <a16:creationId xmlns:a16="http://schemas.microsoft.com/office/drawing/2014/main" id="{EF7D8635-726F-3D37-13A9-2A40410279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7641" y="2145966"/>
            <a:ext cx="3556891" cy="2247900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830" y="294856"/>
            <a:ext cx="11179834" cy="1325563"/>
          </a:xfrm>
        </p:spPr>
        <p:txBody>
          <a:bodyPr wrap="square" lIns="76200" tIns="50800" rIns="76200" bIns="50800">
            <a:normAutofit/>
          </a:bodyPr>
          <a:lstStyle/>
          <a:p>
            <a:pPr algn="l">
              <a:lnSpc>
                <a:spcPct val="110000"/>
              </a:lnSpc>
              <a:spcAft>
                <a:spcPts val="300"/>
              </a:spcAft>
            </a:pPr>
            <a:r>
              <a:rPr sz="2800" b="1" dirty="0">
                <a:solidFill>
                  <a:srgbClr val="1F3763"/>
                </a:solidFill>
                <a:latin typeface="Aptos"/>
              </a:rPr>
              <a:t>Background of Basil’s Bakery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830" y="1345540"/>
            <a:ext cx="10515600" cy="5217603"/>
          </a:xfrm>
        </p:spPr>
        <p:txBody>
          <a:bodyPr wrap="square" lIns="76200" tIns="50800" rIns="76200" bIns="50800"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US" sz="2400" b="1" u="sng" dirty="0">
                <a:solidFill>
                  <a:srgbClr val="C00000"/>
                </a:solidFill>
              </a:rPr>
              <a:t>Business Profile</a:t>
            </a:r>
            <a:br>
              <a:rPr lang="en-US" sz="2000" dirty="0"/>
            </a:br>
            <a:r>
              <a:rPr lang="en-US" sz="2000" dirty="0"/>
              <a:t>Independent bakery operating within a Coventry retail park.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b="1" u="sng" dirty="0">
                <a:solidFill>
                  <a:srgbClr val="C00000"/>
                </a:solidFill>
              </a:rPr>
              <a:t>Product Offering</a:t>
            </a:r>
            <a:br>
              <a:rPr lang="en-US" sz="2000" dirty="0"/>
            </a:br>
            <a:r>
              <a:rPr lang="en-US" sz="2000" dirty="0"/>
              <a:t>Produces cakes, pastries, bread, using organic ingredients.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b="1" u="sng" dirty="0">
                <a:solidFill>
                  <a:srgbClr val="C00000"/>
                </a:solidFill>
              </a:rPr>
              <a:t>Sales Performance</a:t>
            </a:r>
            <a:br>
              <a:rPr lang="en-US" sz="2000" dirty="0"/>
            </a:br>
            <a:r>
              <a:rPr lang="en-US" sz="2000" dirty="0"/>
              <a:t>Sales remain around 25% below 2019 levels </a:t>
            </a:r>
            <a:r>
              <a:rPr lang="en-US" sz="2000" b="1" dirty="0"/>
              <a:t>(UWTSD, 2026).</a:t>
            </a:r>
            <a:endParaRPr lang="en-US" sz="2000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sz="2400" b="1" u="sng" dirty="0">
                <a:solidFill>
                  <a:srgbClr val="C00000"/>
                </a:solidFill>
              </a:rPr>
              <a:t>Changing Demand</a:t>
            </a:r>
            <a:br>
              <a:rPr lang="en-US" sz="2000" dirty="0"/>
            </a:br>
            <a:r>
              <a:rPr lang="en-US" sz="2000" dirty="0"/>
              <a:t>Reduced local footfall weakened post-pandemic customer demand.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b="1" u="sng" dirty="0">
                <a:solidFill>
                  <a:srgbClr val="C00000"/>
                </a:solidFill>
              </a:rPr>
              <a:t>Working Patterns</a:t>
            </a:r>
            <a:br>
              <a:rPr lang="en-US" sz="2000" dirty="0"/>
            </a:br>
            <a:r>
              <a:rPr lang="en-US" sz="2000" dirty="0"/>
              <a:t>Hybrid working reduces regular workplace visits </a:t>
            </a:r>
            <a:r>
              <a:rPr lang="en-US" sz="2000" b="1" dirty="0"/>
              <a:t>(ONS, 2025).</a:t>
            </a:r>
            <a:endParaRPr lang="en-US" sz="2000" dirty="0"/>
          </a:p>
          <a:p>
            <a:pPr>
              <a:buFont typeface="Wingdings" panose="05000000000000000000" pitchFamily="2" charset="2"/>
              <a:buChar char="q"/>
            </a:pPr>
            <a:r>
              <a:rPr lang="en-US" sz="2400" b="1" u="sng" dirty="0">
                <a:solidFill>
                  <a:srgbClr val="C00000"/>
                </a:solidFill>
              </a:rPr>
              <a:t>Current Concern</a:t>
            </a:r>
            <a:br>
              <a:rPr lang="en-US" sz="2000" u="sng" dirty="0">
                <a:solidFill>
                  <a:srgbClr val="C00000"/>
                </a:solidFill>
              </a:rPr>
            </a:br>
            <a:r>
              <a:rPr lang="en-US" sz="2000" dirty="0"/>
              <a:t>Weak sales threaten the bakery’s long-term sustainability.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 wrap="square" lIns="76200" tIns="50800" rIns="76200" bIns="50800">
            <a:normAutofit/>
          </a:bodyPr>
          <a:lstStyle/>
          <a:p>
            <a:pPr algn="l">
              <a:lnSpc>
                <a:spcPct val="110000"/>
              </a:lnSpc>
              <a:spcAft>
                <a:spcPts val="300"/>
              </a:spcAft>
            </a:pPr>
            <a:r>
              <a:rPr sz="2800" b="1">
                <a:solidFill>
                  <a:srgbClr val="1F3763"/>
                </a:solidFill>
                <a:latin typeface="Aptos"/>
              </a:rPr>
              <a:t>Insight into the Problems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 wrap="square" lIns="76200" tIns="50800" rIns="76200" bIns="50800">
            <a:normAutofit/>
          </a:bodyPr>
          <a:lstStyle/>
          <a:p>
            <a:pPr marL="0" indent="0">
              <a:buNone/>
            </a:pPr>
            <a:r>
              <a:rPr lang="en-US" sz="2600" b="1" u="sng" dirty="0">
                <a:solidFill>
                  <a:srgbClr val="C00000"/>
                </a:solidFill>
              </a:rPr>
              <a:t>Root Problem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Sales remain below pre-pandemic performance levels </a:t>
            </a:r>
            <a:r>
              <a:rPr lang="en-US" sz="1800" b="1" dirty="0"/>
              <a:t>(UWTSD, 2026).</a:t>
            </a:r>
            <a:endParaRPr lang="en-US" sz="1800" dirty="0"/>
          </a:p>
          <a:p>
            <a:pPr marL="0" indent="0">
              <a:buNone/>
            </a:pPr>
            <a:r>
              <a:rPr lang="en-US" sz="2600" b="1" u="sng" dirty="0">
                <a:solidFill>
                  <a:srgbClr val="C00000"/>
                </a:solidFill>
              </a:rPr>
              <a:t>External Problems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Shop closures and vacant units reduce retail-park footfall.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Hybrid working reduces regular weekday customer visits </a:t>
            </a:r>
            <a:r>
              <a:rPr lang="en-US" sz="1800" b="1" dirty="0"/>
              <a:t>(ONS, 2025).</a:t>
            </a:r>
            <a:r>
              <a:rPr lang="en-US" sz="1800" dirty="0"/>
              <a:t>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Rising business costs increase overall financial pressure. </a:t>
            </a:r>
          </a:p>
          <a:p>
            <a:pPr marL="0" indent="0">
              <a:buNone/>
            </a:pPr>
            <a:r>
              <a:rPr lang="en-US" sz="2600" b="1" u="sng" dirty="0">
                <a:solidFill>
                  <a:srgbClr val="C00000"/>
                </a:solidFill>
              </a:rPr>
              <a:t>Internal Problems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No delivery service limits access for remote customers.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Phone-based pre-orders create delays during busy periods.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1800" dirty="0"/>
              <a:t>Basil’s onsite baking limits service flexibility and availability </a:t>
            </a:r>
            <a:r>
              <a:rPr lang="en-US" sz="1800" b="1" dirty="0"/>
              <a:t>(UWTSD, 2026)</a:t>
            </a:r>
            <a:r>
              <a:rPr lang="en-US" sz="1800" dirty="0"/>
              <a:t>.</a:t>
            </a:r>
            <a:r>
              <a:rPr lang="en-US" sz="1800" b="1" dirty="0"/>
              <a:t> </a:t>
            </a:r>
          </a:p>
          <a:p>
            <a:pPr marL="0" indent="0" algn="ctr">
              <a:buNone/>
            </a:pPr>
            <a:r>
              <a:rPr lang="en-US" b="1" u="sng" dirty="0">
                <a:solidFill>
                  <a:srgbClr val="C00000"/>
                </a:solidFill>
              </a:rPr>
              <a:t>Overall Insight</a:t>
            </a:r>
          </a:p>
          <a:p>
            <a:pPr marL="0" indent="0" algn="ctr">
              <a:buNone/>
            </a:pPr>
            <a:r>
              <a:rPr lang="en-US" sz="2000" dirty="0"/>
              <a:t>Multiple connected causes require structured business diagnosis </a:t>
            </a:r>
            <a:r>
              <a:rPr lang="en-US" sz="2000" b="1" dirty="0"/>
              <a:t>(</a:t>
            </a:r>
            <a:r>
              <a:rPr lang="en-US" sz="2000" b="1" dirty="0" err="1"/>
              <a:t>Chevallier</a:t>
            </a:r>
            <a:r>
              <a:rPr lang="en-US" sz="2000" b="1" dirty="0"/>
              <a:t>, 2016).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 wrap="square" lIns="76200" tIns="50800" rIns="76200" bIns="50800">
            <a:normAutofit/>
          </a:bodyPr>
          <a:lstStyle/>
          <a:p>
            <a:pPr algn="l">
              <a:lnSpc>
                <a:spcPct val="110000"/>
              </a:lnSpc>
              <a:spcAft>
                <a:spcPts val="300"/>
              </a:spcAft>
            </a:pPr>
            <a:r>
              <a:rPr sz="2800" b="1" dirty="0">
                <a:solidFill>
                  <a:srgbClr val="1F3763"/>
                </a:solidFill>
                <a:latin typeface="Aptos"/>
              </a:rPr>
              <a:t>Critique of the 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7639"/>
            <a:ext cx="10515600" cy="5256005"/>
          </a:xfrm>
        </p:spPr>
        <p:txBody>
          <a:bodyPr wrap="square" lIns="76200" tIns="50800" rIns="76200" bIns="50800">
            <a:normAutofit/>
          </a:bodyPr>
          <a:lstStyle/>
          <a:p>
            <a:pPr marL="0" indent="0">
              <a:buNone/>
            </a:pPr>
            <a:r>
              <a:rPr lang="en-US" sz="2400" b="1" u="sng" dirty="0">
                <a:solidFill>
                  <a:srgbClr val="C00000"/>
                </a:solidFill>
              </a:rPr>
              <a:t>Purpose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/>
              <a:t>PESTEL examines external factors influencing </a:t>
            </a:r>
            <a:r>
              <a:rPr lang="en-US" sz="2000" dirty="0" err="1"/>
              <a:t>organisational</a:t>
            </a:r>
            <a:r>
              <a:rPr lang="en-US" sz="2000" dirty="0"/>
              <a:t> performance.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/>
              <a:t>Brooks et al. </a:t>
            </a:r>
            <a:r>
              <a:rPr lang="en-US" sz="2000" b="1" dirty="0"/>
              <a:t>(2011)</a:t>
            </a:r>
            <a:r>
              <a:rPr lang="en-US" sz="2000" dirty="0"/>
              <a:t> </a:t>
            </a:r>
            <a:r>
              <a:rPr lang="en-US" sz="2000" dirty="0" err="1"/>
              <a:t>emphasise</a:t>
            </a:r>
            <a:r>
              <a:rPr lang="en-US" sz="2000" dirty="0"/>
              <a:t> wider environmental analysis. </a:t>
            </a:r>
          </a:p>
          <a:p>
            <a:pPr marL="0" indent="0">
              <a:buNone/>
            </a:pPr>
            <a:r>
              <a:rPr lang="en-US" sz="2400" b="1" u="sng" dirty="0">
                <a:solidFill>
                  <a:srgbClr val="C00000"/>
                </a:solidFill>
              </a:rPr>
              <a:t>Use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/>
              <a:t>Supports strategic planning and environmental scanning </a:t>
            </a:r>
            <a:r>
              <a:rPr lang="en-US" sz="2000" b="1" dirty="0"/>
              <a:t>(CIPD, 2025).</a:t>
            </a:r>
            <a:r>
              <a:rPr lang="en-US" sz="2000" dirty="0"/>
              <a:t>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/>
              <a:t>Helps managers anticipate external opportunities and business threats. </a:t>
            </a:r>
          </a:p>
          <a:p>
            <a:pPr marL="0" indent="0">
              <a:buNone/>
            </a:pPr>
            <a:r>
              <a:rPr lang="en-US" sz="2400" b="1" u="sng" dirty="0">
                <a:solidFill>
                  <a:srgbClr val="C00000"/>
                </a:solidFill>
              </a:rPr>
              <a:t>Benefits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/>
              <a:t>Provides a simple structure for </a:t>
            </a:r>
            <a:r>
              <a:rPr lang="en-US" sz="2000" dirty="0" err="1"/>
              <a:t>analysing</a:t>
            </a:r>
            <a:r>
              <a:rPr lang="en-US" sz="2000" dirty="0"/>
              <a:t> external influences.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/>
              <a:t>Encourages systematic consideration of the wider business environment. </a:t>
            </a:r>
          </a:p>
          <a:p>
            <a:pPr marL="0" indent="0">
              <a:buNone/>
            </a:pPr>
            <a:r>
              <a:rPr lang="en-US" sz="2400" b="1" u="sng" dirty="0">
                <a:solidFill>
                  <a:srgbClr val="C00000"/>
                </a:solidFill>
              </a:rPr>
              <a:t>Limitations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/>
              <a:t>Factors may overlap across different PESTEL categories.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US" sz="2000" dirty="0"/>
              <a:t>Analysis may become descriptive without clear </a:t>
            </a:r>
            <a:r>
              <a:rPr lang="en-US" sz="2000" dirty="0" err="1"/>
              <a:t>prioritisation</a:t>
            </a:r>
            <a:r>
              <a:rPr lang="en-US" sz="2000" dirty="0"/>
              <a:t> </a:t>
            </a:r>
            <a:r>
              <a:rPr lang="en-US" sz="2000" b="1" dirty="0"/>
              <a:t>(CIPD, 2025).</a:t>
            </a:r>
            <a:endParaRPr lang="en-US" sz="2000" dirty="0"/>
          </a:p>
        </p:txBody>
      </p:sp>
      <p:pic>
        <p:nvPicPr>
          <p:cNvPr id="3074" name="Picture 2" descr="PESTEL analysis. Source: the authors. | Download Scientific Diagram">
            <a:extLst>
              <a:ext uri="{FF2B5EF4-FFF2-40B4-BE49-F238E27FC236}">
                <a16:creationId xmlns:a16="http://schemas.microsoft.com/office/drawing/2014/main" id="{729241A3-5A17-0D0B-4282-D9ACD54CE4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0083" y="789014"/>
            <a:ext cx="2780836" cy="281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 wrap="square" lIns="76200" tIns="50800" rIns="76200" bIns="50800">
            <a:normAutofit/>
          </a:bodyPr>
          <a:lstStyle/>
          <a:p>
            <a:pPr algn="l">
              <a:lnSpc>
                <a:spcPct val="110000"/>
              </a:lnSpc>
              <a:spcAft>
                <a:spcPts val="300"/>
              </a:spcAft>
            </a:pPr>
            <a:r>
              <a:rPr sz="2800" b="1" dirty="0">
                <a:solidFill>
                  <a:srgbClr val="1F3763"/>
                </a:solidFill>
                <a:latin typeface="Aptos"/>
              </a:rPr>
              <a:t>PESTEL Application: Basil’s Bakery</a:t>
            </a:r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6928637-5744-A969-523C-08AE70E1D97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1241917"/>
              </p:ext>
            </p:extLst>
          </p:nvPr>
        </p:nvGraphicFramePr>
        <p:xfrm>
          <a:off x="512956" y="1668117"/>
          <a:ext cx="10917048" cy="4119367"/>
        </p:xfrm>
        <a:graphic>
          <a:graphicData uri="http://schemas.openxmlformats.org/drawingml/2006/table">
            <a:tbl>
              <a:tblPr/>
              <a:tblGrid>
                <a:gridCol w="1819508">
                  <a:extLst>
                    <a:ext uri="{9D8B030D-6E8A-4147-A177-3AD203B41FA5}">
                      <a16:colId xmlns:a16="http://schemas.microsoft.com/office/drawing/2014/main" val="2781732561"/>
                    </a:ext>
                  </a:extLst>
                </a:gridCol>
                <a:gridCol w="1819508">
                  <a:extLst>
                    <a:ext uri="{9D8B030D-6E8A-4147-A177-3AD203B41FA5}">
                      <a16:colId xmlns:a16="http://schemas.microsoft.com/office/drawing/2014/main" val="2404769424"/>
                    </a:ext>
                  </a:extLst>
                </a:gridCol>
                <a:gridCol w="1819508">
                  <a:extLst>
                    <a:ext uri="{9D8B030D-6E8A-4147-A177-3AD203B41FA5}">
                      <a16:colId xmlns:a16="http://schemas.microsoft.com/office/drawing/2014/main" val="251104966"/>
                    </a:ext>
                  </a:extLst>
                </a:gridCol>
                <a:gridCol w="1819508">
                  <a:extLst>
                    <a:ext uri="{9D8B030D-6E8A-4147-A177-3AD203B41FA5}">
                      <a16:colId xmlns:a16="http://schemas.microsoft.com/office/drawing/2014/main" val="2218657333"/>
                    </a:ext>
                  </a:extLst>
                </a:gridCol>
                <a:gridCol w="1819508">
                  <a:extLst>
                    <a:ext uri="{9D8B030D-6E8A-4147-A177-3AD203B41FA5}">
                      <a16:colId xmlns:a16="http://schemas.microsoft.com/office/drawing/2014/main" val="1790376674"/>
                    </a:ext>
                  </a:extLst>
                </a:gridCol>
                <a:gridCol w="1819508">
                  <a:extLst>
                    <a:ext uri="{9D8B030D-6E8A-4147-A177-3AD203B41FA5}">
                      <a16:colId xmlns:a16="http://schemas.microsoft.com/office/drawing/2014/main" val="4150557440"/>
                    </a:ext>
                  </a:extLst>
                </a:gridCol>
              </a:tblGrid>
              <a:tr h="392321">
                <a:tc>
                  <a:txBody>
                    <a:bodyPr/>
                    <a:lstStyle/>
                    <a:p>
                      <a:r>
                        <a:rPr lang="en-US" b="1"/>
                        <a:t>Political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/>
                        <a:t>Economic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/>
                        <a:t>Social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/>
                        <a:t>Technological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/>
                        <a:t>Environmental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Legal</a:t>
                      </a:r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69496293"/>
                  </a:ext>
                </a:extLst>
              </a:tr>
              <a:tr h="1863523">
                <a:tc>
                  <a:txBody>
                    <a:bodyPr/>
                    <a:lstStyle/>
                    <a:p>
                      <a:r>
                        <a:rPr lang="en-US"/>
                        <a:t>Higher business rates increase fixed operating pressure </a:t>
                      </a:r>
                      <a:r>
                        <a:rPr lang="en-US" b="1"/>
                        <a:t>(UWTSD, 2026)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Utilities, rent, insurance and ingredient costs increased </a:t>
                      </a:r>
                      <a:r>
                        <a:rPr lang="en-US" b="1" dirty="0"/>
                        <a:t>(UWTSD, 2026)</a:t>
                      </a:r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Hybrid working reduces regular weekday customer visits </a:t>
                      </a:r>
                      <a:r>
                        <a:rPr lang="en-US" b="1" dirty="0"/>
                        <a:t>(ONS, 2025)</a:t>
                      </a:r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No delivery service limits access for remote customers </a:t>
                      </a:r>
                      <a:r>
                        <a:rPr lang="en-US" b="1" dirty="0"/>
                        <a:t>(UWTSD, 2026)</a:t>
                      </a:r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Organic ingredients remain vulnerable to crop failure </a:t>
                      </a:r>
                      <a:r>
                        <a:rPr lang="en-US" b="1"/>
                        <a:t>(UWTSD, 2026)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Food businesses must provide accurate allergen information </a:t>
                      </a:r>
                      <a:r>
                        <a:rPr lang="en-US" b="1"/>
                        <a:t>(FSA, 2025)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22475050"/>
                  </a:ext>
                </a:extLst>
              </a:tr>
              <a:tr h="1863523">
                <a:tc>
                  <a:txBody>
                    <a:bodyPr/>
                    <a:lstStyle/>
                    <a:p>
                      <a:r>
                        <a:rPr lang="en-US"/>
                        <a:t>Business-rate increases place additional pressure on profitability </a:t>
                      </a:r>
                      <a:r>
                        <a:rPr lang="en-US" b="1"/>
                        <a:t>(UWTSD, 2026)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Sales remain around 25% below 2019 levels </a:t>
                      </a:r>
                      <a:r>
                        <a:rPr lang="en-US" b="1"/>
                        <a:t>(UWTSD, 2026)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Shop closures and job losses reduce local footfall </a:t>
                      </a:r>
                      <a:r>
                        <a:rPr lang="en-US" b="1"/>
                        <a:t>(UWTSD, 2026)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Phone-based pre-orders create delays during busy periods </a:t>
                      </a:r>
                      <a:r>
                        <a:rPr lang="en-US" b="1"/>
                        <a:t>(UWTSD, 2026)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Supply uncertainty makes stock costs difficult to forecast </a:t>
                      </a:r>
                      <a:r>
                        <a:rPr lang="en-US" b="1"/>
                        <a:t>(UWTSD, 2026)</a:t>
                      </a:r>
                      <a:endParaRPr lang="en-US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Delivery orders require clear allergen information </a:t>
                      </a:r>
                      <a:r>
                        <a:rPr lang="en-US" b="1" dirty="0"/>
                        <a:t>(FSA, 2025)</a:t>
                      </a:r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87903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7839" y="218475"/>
            <a:ext cx="10515600" cy="907797"/>
          </a:xfrm>
        </p:spPr>
        <p:txBody>
          <a:bodyPr wrap="square" lIns="76200" tIns="50800" rIns="76200" bIns="50800">
            <a:normAutofit/>
          </a:bodyPr>
          <a:lstStyle/>
          <a:p>
            <a:pPr algn="l">
              <a:lnSpc>
                <a:spcPct val="110000"/>
              </a:lnSpc>
              <a:spcAft>
                <a:spcPts val="300"/>
              </a:spcAft>
            </a:pPr>
            <a:r>
              <a:rPr sz="2800" b="1" dirty="0">
                <a:solidFill>
                  <a:srgbClr val="1F3763"/>
                </a:solidFill>
                <a:latin typeface="Aptos"/>
              </a:rPr>
              <a:t>Critique of the Cause-and-Effect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90139"/>
            <a:ext cx="10515600" cy="4813899"/>
          </a:xfrm>
        </p:spPr>
        <p:txBody>
          <a:bodyPr wrap="square" lIns="76200" tIns="50800" rIns="76200" bIns="50800">
            <a:normAutofit fontScale="85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2600" b="1" u="sng" dirty="0">
                <a:solidFill>
                  <a:srgbClr val="C00000"/>
                </a:solidFill>
              </a:rPr>
              <a:t>Purpose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100" dirty="0"/>
              <a:t>Fishbone maps potential causes behind one defined problem.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100" dirty="0" err="1"/>
              <a:t>Sproull</a:t>
            </a:r>
            <a:r>
              <a:rPr lang="en-US" sz="2100" dirty="0"/>
              <a:t> </a:t>
            </a:r>
            <a:r>
              <a:rPr lang="en-US" sz="2100" b="1" dirty="0"/>
              <a:t>(2018)</a:t>
            </a:r>
            <a:r>
              <a:rPr lang="en-US" sz="2100" dirty="0"/>
              <a:t> links contributing causes visually to business effects.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4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2600" b="1" u="sng" dirty="0">
                <a:solidFill>
                  <a:srgbClr val="C00000"/>
                </a:solidFill>
              </a:rPr>
              <a:t>Use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100" dirty="0"/>
              <a:t>Applied during root-cause analysis to </a:t>
            </a:r>
            <a:r>
              <a:rPr lang="en-US" sz="2100" dirty="0" err="1"/>
              <a:t>organise</a:t>
            </a:r>
            <a:r>
              <a:rPr lang="en-US" sz="2100" dirty="0"/>
              <a:t> causes systematically.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4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2600" b="1" u="sng" dirty="0">
                <a:solidFill>
                  <a:srgbClr val="C00000"/>
                </a:solidFill>
              </a:rPr>
              <a:t>Benefits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100" dirty="0"/>
              <a:t>Supports brainstorming across several operational business categories.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100" dirty="0"/>
              <a:t>Clarifies relationships between different contributing business factors.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4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2600" b="1" u="sng" dirty="0">
                <a:solidFill>
                  <a:srgbClr val="C00000"/>
                </a:solidFill>
              </a:rPr>
              <a:t>Limitations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100" dirty="0"/>
              <a:t>Does not measure each cause’s relative importance directly.</a:t>
            </a:r>
          </a:p>
          <a:p>
            <a:pPr lvl="1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2100" dirty="0"/>
              <a:t>Oversimplification can weaken complex diagnosis </a:t>
            </a:r>
            <a:r>
              <a:rPr lang="en-US" sz="2100" b="1" dirty="0"/>
              <a:t>(Proctor, 2018).</a:t>
            </a:r>
            <a:endParaRPr lang="en-US" sz="2100" dirty="0"/>
          </a:p>
        </p:txBody>
      </p:sp>
      <p:pic>
        <p:nvPicPr>
          <p:cNvPr id="4098" name="Picture 2" descr="Fishbone Diagram Cause and Effect - GeeksforGeeks">
            <a:extLst>
              <a:ext uri="{FF2B5EF4-FFF2-40B4-BE49-F238E27FC236}">
                <a16:creationId xmlns:a16="http://schemas.microsoft.com/office/drawing/2014/main" id="{D0486C2B-A995-A8A7-2438-EF316AB7E26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0" t="23755" r="1" b="19081"/>
          <a:stretch/>
        </p:blipFill>
        <p:spPr bwMode="auto">
          <a:xfrm rot="16200000">
            <a:off x="7791426" y="2426751"/>
            <a:ext cx="5442405" cy="223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lIns="76200" tIns="50800" rIns="76200" bIns="50800" rtlCol="0">
            <a:spAutoFit/>
          </a:bodyPr>
          <a:lstStyle/>
          <a:p>
            <a:pPr algn="l">
              <a:lnSpc>
                <a:spcPct val="110000"/>
              </a:lnSpc>
              <a:spcAft>
                <a:spcPts val="300"/>
              </a:spcAft>
            </a:pPr>
            <a:r>
              <a:rPr sz="2800" b="1">
                <a:solidFill>
                  <a:srgbClr val="1F3763"/>
                </a:solidFill>
                <a:latin typeface="Aptos"/>
              </a:rPr>
              <a:t>Cause-and-Effect Application: Basil’s Bakery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2268649" y="6147841"/>
            <a:ext cx="10041596" cy="505972"/>
          </a:xfrm>
          <a:prstGeom prst="rect">
            <a:avLst/>
          </a:prstGeom>
          <a:noFill/>
        </p:spPr>
        <p:txBody>
          <a:bodyPr wrap="square" lIns="76200" tIns="50800" rIns="76200" bIns="50800">
            <a:spAutoFit/>
          </a:bodyPr>
          <a:lstStyle/>
          <a:p>
            <a:pPr>
              <a:lnSpc>
                <a:spcPct val="110000"/>
              </a:lnSpc>
              <a:spcAft>
                <a:spcPts val="300"/>
              </a:spcAft>
            </a:pPr>
            <a:r>
              <a:rPr sz="1100" b="0" dirty="0">
                <a:solidFill>
                  <a:srgbClr val="5F5F5F"/>
                </a:solidFill>
                <a:latin typeface="Aptos"/>
              </a:rPr>
              <a:t>Fishbone analysis structures root-cause diagnosis (</a:t>
            </a:r>
            <a:r>
              <a:rPr sz="1100" b="0" dirty="0" err="1">
                <a:solidFill>
                  <a:srgbClr val="5F5F5F"/>
                </a:solidFill>
                <a:latin typeface="Aptos"/>
              </a:rPr>
              <a:t>Sproull</a:t>
            </a:r>
            <a:r>
              <a:rPr sz="1100" b="0" dirty="0">
                <a:solidFill>
                  <a:srgbClr val="5F5F5F"/>
                </a:solidFill>
                <a:latin typeface="Aptos"/>
              </a:rPr>
              <a:t>, 2018).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0000"/>
              </a:lnSpc>
              <a:spcAft>
                <a:spcPts val="300"/>
              </a:spcAft>
            </a:pPr>
            <a:r>
              <a:rPr sz="1100" b="0" dirty="0">
                <a:solidFill>
                  <a:srgbClr val="5F5F5F"/>
                </a:solidFill>
                <a:latin typeface="Aptos"/>
              </a:rPr>
              <a:t>Case evidence shows sales, delivery, waiting-time and cost pressures (UWTSD, 2026).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9B7CCC1-B651-656E-AAFB-2517FE295F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986" y="816883"/>
            <a:ext cx="10594428" cy="4539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 wrap="square" lIns="76200" tIns="50800" rIns="76200" bIns="50800">
            <a:noAutofit/>
          </a:bodyPr>
          <a:lstStyle/>
          <a:p>
            <a:pPr algn="l">
              <a:lnSpc>
                <a:spcPct val="110000"/>
              </a:lnSpc>
              <a:spcAft>
                <a:spcPts val="300"/>
              </a:spcAft>
            </a:pPr>
            <a:r>
              <a:rPr sz="2800" b="1">
                <a:solidFill>
                  <a:srgbClr val="1F3763"/>
                </a:solidFill>
                <a:latin typeface="Aptos"/>
              </a:rPr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3808"/>
            <a:ext cx="10515600" cy="5022606"/>
          </a:xfrm>
        </p:spPr>
        <p:txBody>
          <a:bodyPr wrap="square" lIns="76200" tIns="50800" rIns="76200" bIns="50800">
            <a:normAutofit fontScale="550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US" sz="3700" b="1" u="sng" dirty="0">
                <a:solidFill>
                  <a:srgbClr val="C00000"/>
                </a:solidFill>
              </a:rPr>
              <a:t>Finding 1:</a:t>
            </a:r>
            <a:br>
              <a:rPr lang="en-US" sz="3700" dirty="0"/>
            </a:br>
            <a:r>
              <a:rPr lang="en-US" sz="3700" dirty="0"/>
              <a:t>Sales weakness involves interconnected internal and external factors.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3700" b="1" u="sng" dirty="0">
                <a:solidFill>
                  <a:srgbClr val="C00000"/>
                </a:solidFill>
              </a:rPr>
              <a:t>Finding 2:</a:t>
            </a:r>
            <a:br>
              <a:rPr lang="en-US" sz="3700" dirty="0"/>
            </a:br>
            <a:r>
              <a:rPr lang="en-US" sz="3700" dirty="0"/>
              <a:t>Hybrid working reduces reliable weekday demand </a:t>
            </a:r>
            <a:r>
              <a:rPr lang="en-US" sz="3700" b="1" dirty="0"/>
              <a:t>(ONS, 2025).</a:t>
            </a:r>
            <a:endParaRPr lang="en-US" sz="3700" dirty="0"/>
          </a:p>
          <a:p>
            <a:pPr marL="0" indent="0">
              <a:lnSpc>
                <a:spcPct val="170000"/>
              </a:lnSpc>
              <a:buNone/>
            </a:pPr>
            <a:r>
              <a:rPr lang="en-US" sz="3700" b="1" u="sng" dirty="0">
                <a:solidFill>
                  <a:srgbClr val="C00000"/>
                </a:solidFill>
              </a:rPr>
              <a:t>Finding 3:</a:t>
            </a:r>
            <a:br>
              <a:rPr lang="en-US" sz="3700" dirty="0"/>
            </a:br>
            <a:r>
              <a:rPr lang="en-US" sz="3700" dirty="0"/>
              <a:t>Current ordering methods restrict convenience for existing customers.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US" sz="3700" b="1" u="sng" dirty="0">
                <a:solidFill>
                  <a:srgbClr val="C00000"/>
                </a:solidFill>
              </a:rPr>
              <a:t>Finding 4:</a:t>
            </a:r>
            <a:br>
              <a:rPr lang="en-US" sz="3700" dirty="0"/>
            </a:br>
            <a:r>
              <a:rPr lang="en-US" sz="3700" dirty="0"/>
              <a:t>Rising costs further weaken already pressured business margins (UWTSD, 2026).</a:t>
            </a:r>
            <a:endParaRPr lang="en-US" sz="3700" b="1" dirty="0"/>
          </a:p>
          <a:p>
            <a:pPr marL="0" indent="0">
              <a:buNone/>
            </a:pPr>
            <a:endParaRPr lang="en-US" sz="1600" dirty="0"/>
          </a:p>
          <a:p>
            <a:pPr marL="0" indent="0" algn="ctr">
              <a:buNone/>
            </a:pPr>
            <a:r>
              <a:rPr lang="en-US" sz="3600" b="1" i="1" dirty="0">
                <a:solidFill>
                  <a:srgbClr val="C00000"/>
                </a:solidFill>
              </a:rPr>
              <a:t>Overall Finding</a:t>
            </a:r>
            <a:br>
              <a:rPr lang="en-US" sz="3600" b="1" i="1" dirty="0">
                <a:solidFill>
                  <a:srgbClr val="C00000"/>
                </a:solidFill>
              </a:rPr>
            </a:br>
            <a:r>
              <a:rPr lang="en-US" sz="3600" b="1" i="1" dirty="0">
                <a:solidFill>
                  <a:srgbClr val="C00000"/>
                </a:solidFill>
              </a:rPr>
              <a:t>Structured diagnosis should precede future changes.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AD7CF59-A807-6A68-DB81-65247C05F3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lIns="76200" tIns="50800" rIns="76200" bIns="50800">
            <a:normAutofit/>
          </a:bodyPr>
          <a:lstStyle/>
          <a:p>
            <a:pPr algn="l">
              <a:lnSpc>
                <a:spcPct val="110000"/>
              </a:lnSpc>
              <a:spcAft>
                <a:spcPts val="300"/>
              </a:spcAft>
            </a:pPr>
            <a:r>
              <a:rPr sz="2800" b="1">
                <a:solidFill>
                  <a:srgbClr val="1F3763"/>
                </a:solidFill>
                <a:latin typeface="Aptos"/>
              </a:rPr>
              <a:t>Thank You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 wrap="square" lIns="76200" tIns="50800" rIns="76200" bIns="50800">
            <a:normAutofit fontScale="92500" lnSpcReduction="20000"/>
          </a:bodyPr>
          <a:lstStyle/>
          <a:p>
            <a:pPr marL="0" indent="0" algn="ctr">
              <a:lnSpc>
                <a:spcPct val="110000"/>
              </a:lnSpc>
              <a:spcAft>
                <a:spcPts val="300"/>
              </a:spcAft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110000"/>
              </a:lnSpc>
              <a:spcAft>
                <a:spcPts val="300"/>
              </a:spcAft>
              <a:buNone/>
            </a:pPr>
            <a:r>
              <a:rPr sz="1800" b="0" dirty="0">
                <a:solidFill>
                  <a:srgbClr val="282828"/>
                </a:solidFill>
                <a:latin typeface="Aptos"/>
              </a:rPr>
              <a:t>Thank you for listening</a:t>
            </a:r>
          </a:p>
          <a:p>
            <a:pPr marL="0" indent="0" algn="ctr">
              <a:lnSpc>
                <a:spcPct val="110000"/>
              </a:lnSpc>
              <a:spcAft>
                <a:spcPts val="300"/>
              </a:spcAft>
              <a:buNone/>
            </a:pPr>
            <a:endParaRPr sz="1800" b="0" dirty="0">
              <a:solidFill>
                <a:srgbClr val="282828"/>
              </a:solidFill>
              <a:latin typeface="Aptos"/>
            </a:endParaRPr>
          </a:p>
          <a:p>
            <a:pPr marL="0" indent="0" algn="ctr">
              <a:lnSpc>
                <a:spcPct val="110000"/>
              </a:lnSpc>
              <a:spcAft>
                <a:spcPts val="300"/>
              </a:spcAft>
              <a:buNone/>
            </a:pPr>
            <a:r>
              <a:rPr sz="1800" b="0" dirty="0">
                <a:solidFill>
                  <a:srgbClr val="282828"/>
                </a:solidFill>
                <a:latin typeface="Aptos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2022</TotalTime>
  <Words>708</Words>
  <PresentationFormat>Widescreen</PresentationFormat>
  <Paragraphs>95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Calibri</vt:lpstr>
      <vt:lpstr>Calibri Light</vt:lpstr>
      <vt:lpstr>Wingdings</vt:lpstr>
      <vt:lpstr>Office Theme</vt:lpstr>
      <vt:lpstr>PowerPoint Presentation</vt:lpstr>
      <vt:lpstr>Presentation Overview</vt:lpstr>
      <vt:lpstr>Background of Basil’s Bakery</vt:lpstr>
      <vt:lpstr>Insight into the Problems</vt:lpstr>
      <vt:lpstr>Critique of the PESTEL Framework</vt:lpstr>
      <vt:lpstr>PESTEL Application: Basil’s Bakery</vt:lpstr>
      <vt:lpstr>Critique of the Cause-and-Effect Model</vt:lpstr>
      <vt:lpstr>PowerPoint Presentation</vt:lpstr>
      <vt:lpstr>Key Findings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2024-01-29T11:42:05Z</dcterms:created>
  <dcterms:modified xsi:type="dcterms:W3CDTF">2026-09-20T12:03:05Z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