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14"/>
  </p:notesMasterIdLst>
  <p:sldIdLst>
    <p:sldId id="256" r:id="rId2"/>
    <p:sldId id="258" r:id="rId3"/>
    <p:sldId id="264" r:id="rId4"/>
    <p:sldId id="257" r:id="rId5"/>
    <p:sldId id="268" r:id="rId6"/>
    <p:sldId id="260" r:id="rId7"/>
    <p:sldId id="263" r:id="rId8"/>
    <p:sldId id="265" r:id="rId9"/>
    <p:sldId id="261" r:id="rId10"/>
    <p:sldId id="267" r:id="rId11"/>
    <p:sldId id="266" r:id="rId12"/>
    <p:sldId id="262" r:id="rId13"/>
  </p:sldIdLst>
  <p:sldSz cx="9144000" cy="5715000" type="screen16x1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80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5"/>
    <p:restoredTop sz="94667"/>
  </p:normalViewPr>
  <p:slideViewPr>
    <p:cSldViewPr snapToGrid="0" snapToObjects="1">
      <p:cViewPr varScale="1">
        <p:scale>
          <a:sx n="97" d="100"/>
          <a:sy n="97" d="100"/>
        </p:scale>
        <p:origin x="-1432" y="-112"/>
      </p:cViewPr>
      <p:guideLst>
        <p:guide orient="horz" pos="180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65BDF-4508-6F47-B07F-915021A0BC78}" type="datetimeFigureOut">
              <a:rPr lang="en-US" smtClean="0"/>
              <a:t>30/09/19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60438" y="1143000"/>
            <a:ext cx="49371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7657C1-AA97-C14E-A451-F882AC6D9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8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7657C1-AA97-C14E-A451-F882AC6D904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1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490378"/>
            <a:ext cx="6270922" cy="1748522"/>
          </a:xfrm>
        </p:spPr>
        <p:txBody>
          <a:bodyPr anchor="b">
            <a:noAutofit/>
          </a:bodyPr>
          <a:lstStyle>
            <a:lvl1pPr algn="ctr">
              <a:defRPr sz="54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296899"/>
            <a:ext cx="5123755" cy="905198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725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5377822"/>
            <a:ext cx="1205958" cy="337178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51DEABC-D766-4322-8E78-B830FAE35C72}" type="datetime4">
              <a:rPr lang="en-US" smtClean="0"/>
              <a:pPr/>
              <a:t>September 30,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5377822"/>
            <a:ext cx="5267533" cy="337178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5377822"/>
            <a:ext cx="1197219" cy="337178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564644" y="620391"/>
            <a:ext cx="8005588" cy="4458059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084467"/>
            <a:ext cx="7209728" cy="2377281"/>
          </a:xfrm>
        </p:spPr>
        <p:txBody>
          <a:bodyPr anchor="b">
            <a:normAutofit/>
          </a:bodyPr>
          <a:lstStyle>
            <a:lvl1pPr algn="r">
              <a:defRPr sz="54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3513607"/>
            <a:ext cx="7209728" cy="952770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5377822"/>
            <a:ext cx="1216807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1663BA-01FC-4367-B6F3-ABB2645D55F1}" type="datetime4">
              <a:rPr lang="en-US" smtClean="0"/>
              <a:pPr/>
              <a:t>September 30,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5377822"/>
            <a:ext cx="5267533" cy="337178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5377822"/>
            <a:ext cx="1197219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6113972" y="1404710"/>
            <a:ext cx="2456260" cy="3673740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1905000"/>
            <a:ext cx="3335840" cy="29845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1905000"/>
            <a:ext cx="3335840" cy="29845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571500"/>
            <a:ext cx="7200900" cy="123825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1950720"/>
            <a:ext cx="3332988" cy="686593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25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2754340"/>
            <a:ext cx="3332988" cy="213516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1" y="1950720"/>
            <a:ext cx="3332988" cy="686593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25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1" y="2754340"/>
            <a:ext cx="3332988" cy="213516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13"/>
            <a:ext cx="3977640" cy="57146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571500"/>
            <a:ext cx="2891790" cy="1798237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36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571501"/>
            <a:ext cx="3909060" cy="4312708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380287"/>
            <a:ext cx="2891790" cy="2509213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125"/>
              </a:spcAft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5377822"/>
            <a:ext cx="903429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EAD5615-7F4F-4584-84D5-CC95918C321F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5377822"/>
            <a:ext cx="1780256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5377822"/>
            <a:ext cx="1197219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3977640" y="313"/>
            <a:ext cx="171450" cy="5715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13"/>
            <a:ext cx="3977640" cy="57146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571500"/>
            <a:ext cx="2891790" cy="1798237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36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5714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379973"/>
            <a:ext cx="2891790" cy="2509527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125"/>
              </a:spcAft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5377822"/>
            <a:ext cx="903429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EEA923-9BEE-48CE-9F28-5B525F399BAD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5377822"/>
            <a:ext cx="1780256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5377822"/>
            <a:ext cx="1197219" cy="33717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3977640" y="313"/>
            <a:ext cx="171450" cy="5715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1912938"/>
            <a:ext cx="7200900" cy="29765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97421" y="520130"/>
            <a:ext cx="1174325" cy="436937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520130"/>
            <a:ext cx="6134731" cy="436937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30, 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571500"/>
            <a:ext cx="7200900" cy="1238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1905000"/>
            <a:ext cx="720090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5377822"/>
            <a:ext cx="903429" cy="3371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aseline="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30,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5377822"/>
            <a:ext cx="4710623" cy="3371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5377822"/>
            <a:ext cx="1197219" cy="3371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358571" y="313"/>
            <a:ext cx="171450" cy="5715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5002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hf sldNum="0" hdr="0" ftr="0" dt="0"/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33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88036" indent="-288036" algn="l" defTabSz="685800" rtl="0" eaLnBrk="1" latinLnBrk="0" hangingPunct="1">
        <a:lnSpc>
          <a:spcPct val="94000"/>
        </a:lnSpc>
        <a:spcBef>
          <a:spcPts val="750"/>
        </a:spcBef>
        <a:spcAft>
          <a:spcPts val="150"/>
        </a:spcAft>
        <a:buFont typeface="Franklin Gothic Book" panose="020B0503020102020204" pitchFamily="34" charset="0"/>
        <a:buChar char="■"/>
        <a:defRPr sz="15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–"/>
        <a:defRPr sz="15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■"/>
        <a:defRPr sz="135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–"/>
        <a:defRPr sz="135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■"/>
        <a:defRPr sz="12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–"/>
        <a:defRPr sz="12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■"/>
        <a:defRPr sz="105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–"/>
        <a:defRPr sz="105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88036" indent="-288036" algn="l" defTabSz="685800" rtl="0" eaLnBrk="1" latinLnBrk="0" hangingPunct="1">
        <a:lnSpc>
          <a:spcPct val="94000"/>
        </a:lnSpc>
        <a:spcBef>
          <a:spcPts val="375"/>
        </a:spcBef>
        <a:spcAft>
          <a:spcPts val="150"/>
        </a:spcAft>
        <a:buFont typeface="Franklin Gothic Book" panose="020B0503020102020204" pitchFamily="34" charset="0"/>
        <a:buChar char="■"/>
        <a:defRPr sz="105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kahoot.it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0079" y="2132681"/>
            <a:ext cx="4792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+mj-lt"/>
                <a:ea typeface="Gill Sans" charset="0"/>
                <a:cs typeface="Gill Sans" charset="0"/>
              </a:rPr>
              <a:t>Is the photograph a true representation?</a:t>
            </a:r>
            <a:endParaRPr lang="en-US" sz="2000" dirty="0">
              <a:latin typeface="+mj-lt"/>
              <a:ea typeface="Gill Sans" charset="0"/>
              <a:cs typeface="Gill Sans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49100" y="2542942"/>
            <a:ext cx="4831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6">
                    <a:lumMod val="75000"/>
                  </a:schemeClr>
                </a:solidFill>
                <a:ea typeface="Gill Sans" charset="0"/>
                <a:cs typeface="Gill Sans" charset="0"/>
              </a:rPr>
              <a:t>An introduction into image enhancements, fabrications and negation.</a:t>
            </a:r>
            <a:endParaRPr lang="en-US" dirty="0">
              <a:solidFill>
                <a:schemeClr val="accent6">
                  <a:lumMod val="75000"/>
                </a:schemeClr>
              </a:solidFill>
              <a:ea typeface="Gill Sans" charset="0"/>
              <a:cs typeface="Gill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4178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875" y="1244470"/>
            <a:ext cx="7423874" cy="40057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 smtClean="0">
              <a:latin typeface="+mj-lt"/>
              <a:cs typeface="Gill Sans"/>
            </a:endParaRPr>
          </a:p>
          <a:p>
            <a:r>
              <a:rPr lang="en-US" sz="2000" dirty="0" smtClean="0">
                <a:latin typeface="+mj-lt"/>
                <a:cs typeface="Gill Sans"/>
              </a:rPr>
              <a:t>Start an open discussion on memory and its relevance to photography.</a:t>
            </a:r>
          </a:p>
          <a:p>
            <a:r>
              <a:rPr lang="en-US" sz="2000" dirty="0" smtClean="0">
                <a:latin typeface="+mj-lt"/>
                <a:cs typeface="Gill Sans"/>
              </a:rPr>
              <a:t>To recognize the use of photo manipulation and fabrications to change the viewers perception of an image.</a:t>
            </a:r>
          </a:p>
          <a:p>
            <a:endParaRPr lang="en-US" sz="2000" dirty="0" smtClean="0">
              <a:latin typeface="+mj-lt"/>
              <a:cs typeface="Gill Sans"/>
            </a:endParaRP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824875" y="680825"/>
            <a:ext cx="40065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The purpose of the lesson is to: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731475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849" y="813145"/>
            <a:ext cx="7200900" cy="2225938"/>
          </a:xfrm>
        </p:spPr>
        <p:txBody>
          <a:bodyPr>
            <a:normAutofit/>
          </a:bodyPr>
          <a:lstStyle/>
          <a:p>
            <a:endParaRPr lang="en-GB" sz="2000" dirty="0" smtClean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What do you think is the purpose of taking photographs?</a:t>
            </a:r>
          </a:p>
          <a:p>
            <a:r>
              <a:rPr lang="en-GB" sz="2000" dirty="0" smtClean="0"/>
              <a:t>Do photographs aid memory?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63849" y="576082"/>
            <a:ext cx="44386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Activity Questions</a:t>
            </a:r>
            <a:r>
              <a:rPr lang="en-US" dirty="0" smtClean="0"/>
              <a:t>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0691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0080" y="1674531"/>
            <a:ext cx="4561472" cy="3645407"/>
          </a:xfrm>
        </p:spPr>
        <p:txBody>
          <a:bodyPr/>
          <a:lstStyle/>
          <a:p>
            <a:r>
              <a:rPr lang="en-US" sz="1800" dirty="0" smtClean="0"/>
              <a:t>Memory </a:t>
            </a:r>
            <a:r>
              <a:rPr lang="en-US" sz="1800" dirty="0"/>
              <a:t>we gain from what we are told and then apply the context ourselves</a:t>
            </a:r>
            <a:r>
              <a:rPr lang="en-US" sz="1800" dirty="0" smtClean="0"/>
              <a:t>.</a:t>
            </a:r>
          </a:p>
          <a:p>
            <a:r>
              <a:rPr lang="en-GB" sz="1800" dirty="0" smtClean="0"/>
              <a:t>Photographs </a:t>
            </a:r>
            <a:r>
              <a:rPr lang="en-GB" sz="1800" dirty="0"/>
              <a:t>are often assigned their own various connotations, stories and judgments of the exact event within </a:t>
            </a:r>
            <a:r>
              <a:rPr lang="en-GB" sz="1800" dirty="0" smtClean="0"/>
              <a:t>them. This is</a:t>
            </a:r>
            <a:r>
              <a:rPr lang="en-GB" sz="1800" dirty="0"/>
              <a:t> depending on who owns, views and reflects on it.</a:t>
            </a:r>
          </a:p>
          <a:p>
            <a:r>
              <a:rPr lang="en-GB" sz="1800" dirty="0"/>
              <a:t>Stories </a:t>
            </a:r>
            <a:r>
              <a:rPr lang="en-GB" sz="1800" dirty="0" smtClean="0"/>
              <a:t>that are told</a:t>
            </a:r>
            <a:r>
              <a:rPr lang="en-GB" sz="1800" dirty="0"/>
              <a:t> tend to alter based on the </a:t>
            </a:r>
            <a:r>
              <a:rPr lang="en-GB" sz="1800" dirty="0" smtClean="0"/>
              <a:t>narrator.</a:t>
            </a:r>
            <a:endParaRPr lang="en-GB" sz="1800" dirty="0"/>
          </a:p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80080" y="628683"/>
            <a:ext cx="29328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Accumulated memory:</a:t>
            </a:r>
          </a:p>
          <a:p>
            <a:endParaRPr lang="en-US" dirty="0"/>
          </a:p>
        </p:txBody>
      </p:sp>
      <p:pic>
        <p:nvPicPr>
          <p:cNvPr id="4" name="Picture 3" descr="Screen Shot 2019-09-30 at 12.21.20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552" y="305263"/>
            <a:ext cx="3199800" cy="4798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5474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2024261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dirty="0" smtClean="0"/>
              <a:t>“The </a:t>
            </a:r>
            <a:r>
              <a:rPr lang="en-GB" dirty="0"/>
              <a:t>family photo album is a prime occasion for such blurring, a space where we tell ourselves stories about our histories and call upon photographic traces as evidence</a:t>
            </a:r>
            <a:r>
              <a:rPr lang="en-GB" dirty="0" smtClean="0"/>
              <a:t>.”(Susan Sontag, On Photography)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4368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n 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885" y="358446"/>
            <a:ext cx="6717966" cy="496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299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n 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32" y="393700"/>
            <a:ext cx="7354824" cy="4919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2562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88829"/>
            <a:ext cx="7200900" cy="3489227"/>
          </a:xfrm>
        </p:spPr>
        <p:txBody>
          <a:bodyPr>
            <a:normAutofit/>
          </a:bodyPr>
          <a:lstStyle/>
          <a:p>
            <a:r>
              <a:rPr lang="en-GB" sz="1800" dirty="0" smtClean="0"/>
              <a:t>Negationism - </a:t>
            </a:r>
            <a:r>
              <a:rPr lang="en-GB" sz="1800" dirty="0"/>
              <a:t>creating deliberate historical misrecognitions of time periods and things that have happened that replace our own logic of what happened</a:t>
            </a:r>
            <a:r>
              <a:rPr lang="en-GB" sz="1800" dirty="0" smtClean="0"/>
              <a:t>.</a:t>
            </a:r>
          </a:p>
          <a:p>
            <a:endParaRPr lang="en-GB" sz="1800" dirty="0"/>
          </a:p>
          <a:p>
            <a:r>
              <a:rPr lang="en-GB" sz="1800" dirty="0"/>
              <a:t>This effect dismantles the perception of historical events and what truly happened at that </a:t>
            </a:r>
            <a:r>
              <a:rPr lang="en-GB" sz="1800" dirty="0" smtClean="0"/>
              <a:t>time.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 smtClean="0"/>
              <a:t>T</a:t>
            </a:r>
            <a:r>
              <a:rPr lang="en-US" sz="1800" dirty="0" smtClean="0"/>
              <a:t>races of the past are still there although the reconstruction of them creates memory holes.</a:t>
            </a:r>
            <a:endParaRPr lang="en-US" sz="1800" dirty="0"/>
          </a:p>
        </p:txBody>
      </p:sp>
      <p:sp>
        <p:nvSpPr>
          <p:cNvPr id="2" name="TextBox 1"/>
          <p:cNvSpPr txBox="1"/>
          <p:nvPr/>
        </p:nvSpPr>
        <p:spPr>
          <a:xfrm>
            <a:off x="1028700" y="654639"/>
            <a:ext cx="38363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Historical Negationism: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727508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9833" y="1879470"/>
            <a:ext cx="7745852" cy="3567797"/>
          </a:xfrm>
        </p:spPr>
        <p:txBody>
          <a:bodyPr>
            <a:normAutofit/>
          </a:bodyPr>
          <a:lstStyle/>
          <a:p>
            <a:r>
              <a:rPr lang="en-GB" sz="1800" dirty="0"/>
              <a:t>You are visualising your mirror self</a:t>
            </a:r>
            <a:r>
              <a:rPr lang="en-GB" sz="1800" dirty="0" smtClean="0"/>
              <a:t>.</a:t>
            </a:r>
          </a:p>
          <a:p>
            <a:r>
              <a:rPr lang="en-GB" sz="1800" dirty="0" smtClean="0"/>
              <a:t>These </a:t>
            </a:r>
            <a:r>
              <a:rPr lang="en-GB" sz="1800" dirty="0"/>
              <a:t>distortions mimic how you look but distort your proportions, different components are similar but they are not 100% accurate</a:t>
            </a:r>
            <a:r>
              <a:rPr lang="en-GB" sz="1800" dirty="0" smtClean="0"/>
              <a:t>.</a:t>
            </a:r>
          </a:p>
          <a:p>
            <a:r>
              <a:rPr lang="en-GB" sz="1800" dirty="0" err="1" smtClean="0"/>
              <a:t>Facetune</a:t>
            </a:r>
            <a:r>
              <a:rPr lang="en-GB" sz="1800" dirty="0" smtClean="0"/>
              <a:t> provides the ability to change all aspects of appearance.  </a:t>
            </a:r>
          </a:p>
          <a:p>
            <a:pPr marL="0" indent="0">
              <a:buNone/>
            </a:pPr>
            <a:endParaRPr lang="en-GB" sz="1800" dirty="0" smtClean="0"/>
          </a:p>
          <a:p>
            <a:endParaRPr lang="en-US" sz="1800" dirty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99833" y="792894"/>
            <a:ext cx="54668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Current Day Fabrications: </a:t>
            </a:r>
            <a:r>
              <a:rPr lang="en-US" sz="2000" dirty="0" err="1" smtClean="0"/>
              <a:t>Selfies</a:t>
            </a:r>
            <a:r>
              <a:rPr lang="en-US" sz="2000" dirty="0" smtClean="0"/>
              <a:t>/</a:t>
            </a:r>
            <a:r>
              <a:rPr lang="en-US" sz="2000" dirty="0" err="1" smtClean="0"/>
              <a:t>Facetune</a:t>
            </a:r>
            <a:r>
              <a:rPr lang="en-US" sz="2000" dirty="0" smtClean="0"/>
              <a:t>: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517324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5004" y="1479485"/>
            <a:ext cx="60621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i="1" dirty="0"/>
              <a:t>An image is a sight which has been recreated or reproduced. It is an appearance, or a set of appearances, which has been detached from the place and time in which it first made its appearance and preserved – for a few moments or a few centuries. Every image embodies a way of seeing. Even a photograph. For photographs are not, as is often assumed, a mechanical record. </a:t>
            </a:r>
            <a:r>
              <a:rPr lang="en-GB" dirty="0"/>
              <a:t>(Berger 2008:10</a:t>
            </a:r>
            <a:r>
              <a:rPr lang="en-GB" dirty="0" smtClean="0"/>
              <a:t>) </a:t>
            </a:r>
            <a:r>
              <a:rPr lang="mr-IN" dirty="0" smtClean="0"/>
              <a:t>–</a:t>
            </a:r>
            <a:r>
              <a:rPr lang="en-GB" dirty="0" smtClean="0"/>
              <a:t> Ways of Seeing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1077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65299" y="589175"/>
            <a:ext cx="4425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Activity: Quiz</a:t>
            </a:r>
            <a:endParaRPr lang="en-US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3404246" y="2382891"/>
            <a:ext cx="23698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hlinkClick r:id="rId2"/>
              </a:rPr>
              <a:t>http://www.kahoot.it</a:t>
            </a:r>
            <a:endParaRPr lang="en-US" sz="2000" dirty="0"/>
          </a:p>
          <a:p>
            <a:r>
              <a:rPr lang="en-US" sz="2000" dirty="0" smtClean="0"/>
              <a:t>Game Code:879400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961587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38126" y="749230"/>
            <a:ext cx="44909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Conclusion:</a:t>
            </a:r>
            <a:endParaRPr lang="en-US" sz="2000" dirty="0"/>
          </a:p>
        </p:txBody>
      </p:sp>
      <p:sp>
        <p:nvSpPr>
          <p:cNvPr id="3" name="Rectangle 2"/>
          <p:cNvSpPr/>
          <p:nvPr/>
        </p:nvSpPr>
        <p:spPr>
          <a:xfrm>
            <a:off x="1238126" y="1280268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image has a reduction in proportion, change in colour, and perspective. There is a significant difference between the object/person and it’s reality to its image.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However, although photographs do not serve the purpose that they were initially intended to</a:t>
            </a:r>
            <a:r>
              <a:rPr lang="en-GB" dirty="0" smtClean="0"/>
              <a:t>, which </a:t>
            </a:r>
            <a:r>
              <a:rPr lang="en-GB" dirty="0"/>
              <a:t>is to </a:t>
            </a:r>
            <a:r>
              <a:rPr lang="en-GB" dirty="0" smtClean="0"/>
              <a:t>hold a </a:t>
            </a:r>
            <a:r>
              <a:rPr lang="en-GB" dirty="0"/>
              <a:t>memory, they still document a single moment</a:t>
            </a:r>
            <a:r>
              <a:rPr lang="en-GB" dirty="0" smtClean="0"/>
              <a:t>; they </a:t>
            </a:r>
            <a:r>
              <a:rPr lang="en-GB" dirty="0"/>
              <a:t>satisfy our longing to hold a single moment of time as a physical memory</a:t>
            </a:r>
            <a:r>
              <a:rPr lang="en-GB" dirty="0" smtClean="0"/>
              <a:t>, suspending </a:t>
            </a:r>
            <a:r>
              <a:rPr lang="en-GB" dirty="0"/>
              <a:t>this specific second forever.</a:t>
            </a:r>
          </a:p>
        </p:txBody>
      </p:sp>
    </p:spTree>
    <p:extLst>
      <p:ext uri="{BB962C8B-B14F-4D97-AF65-F5344CB8AC3E}">
        <p14:creationId xmlns:p14="http://schemas.microsoft.com/office/powerpoint/2010/main" val="32414800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</a:majorFont>
      <a:minorFont>
        <a:latin typeface="Franklin Gothic Book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2289</TotalTime>
  <Words>325</Words>
  <Application>Microsoft Macintosh PowerPoint</Application>
  <PresentationFormat>On-screen Show (16:10)</PresentationFormat>
  <Paragraphs>38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Crop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THE PHOTOGRAPH A TRUE REPRESENTATION OF WHAT IT DEPICTS?</dc:title>
  <dc:creator>Lauren May Pitson</dc:creator>
  <cp:lastModifiedBy>Lauren May Pitson</cp:lastModifiedBy>
  <cp:revision>33</cp:revision>
  <dcterms:created xsi:type="dcterms:W3CDTF">2019-09-28T06:55:10Z</dcterms:created>
  <dcterms:modified xsi:type="dcterms:W3CDTF">2019-09-30T19:46:10Z</dcterms:modified>
</cp:coreProperties>
</file>