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</p:sldMasterIdLst>
  <p:notesMasterIdLst>
    <p:notesMasterId r:id="rId13"/>
  </p:notesMasterIdLst>
  <p:sldIdLst>
    <p:sldId id="470" r:id="rId2"/>
    <p:sldId id="469" r:id="rId3"/>
    <p:sldId id="471" r:id="rId4"/>
    <p:sldId id="485" r:id="rId5"/>
    <p:sldId id="486" r:id="rId6"/>
    <p:sldId id="487" r:id="rId7"/>
    <p:sldId id="476" r:id="rId8"/>
    <p:sldId id="488" r:id="rId9"/>
    <p:sldId id="489" r:id="rId10"/>
    <p:sldId id="484" r:id="rId11"/>
    <p:sldId id="48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CAE7"/>
    <a:srgbClr val="87C5E7"/>
    <a:srgbClr val="5DCB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111"/>
    <p:restoredTop sz="93415"/>
  </p:normalViewPr>
  <p:slideViewPr>
    <p:cSldViewPr snapToGrid="0">
      <p:cViewPr varScale="1">
        <p:scale>
          <a:sx n="63" d="100"/>
          <a:sy n="63" d="100"/>
        </p:scale>
        <p:origin x="4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9D1259-52DA-AA40-962D-9F0BE0E9B7FB}" type="datetimeFigureOut">
              <a:rPr lang="en-US" smtClean="0"/>
              <a:t>5/23/23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729DB-BC4C-B245-8AF9-4C3D6DB592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758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4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20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108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495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957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330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318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6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840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721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617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69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5146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  <a:alpha val="71452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ED4D5D1-C312-3642-8BD6-D72C9FAE4C1D}" type="datetimeFigureOut">
              <a:rPr lang="en-US" smtClean="0"/>
              <a:t>5/23/23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5BB34C8-5EB0-244F-828C-B4B5D1AA5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325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lion.edu/magazine/hospitality-important-businesses/#:~:text=It%20will%20help%20your%20business%20grow&amp;text=It%20is%20also%20important%20to,and%20creating%20a%20positive%20impact" TargetMode="External"/><Relationship Id="rId13" Type="http://schemas.openxmlformats.org/officeDocument/2006/relationships/hyperlink" Target="https://www.sixsenses.com/en/about-us/history" TargetMode="External"/><Relationship Id="rId3" Type="http://schemas.openxmlformats.org/officeDocument/2006/relationships/hyperlink" Target="https://www.booking.com/reviews/mv/hotel/six-senses-laamu.en-gb.html" TargetMode="External"/><Relationship Id="rId7" Type="http://schemas.openxmlformats.org/officeDocument/2006/relationships/hyperlink" Target="https://www.ehl.edu/en/what-is-hospitality" TargetMode="External"/><Relationship Id="rId12" Type="http://schemas.openxmlformats.org/officeDocument/2006/relationships/hyperlink" Target="https://www.sixsenses.com/en" TargetMode="External"/><Relationship Id="rId17" Type="http://schemas.openxmlformats.org/officeDocument/2006/relationships/hyperlink" Target="https://sixthsense513094188.wordpress.com/" TargetMode="External"/><Relationship Id="rId2" Type="http://schemas.openxmlformats.org/officeDocument/2006/relationships/hyperlink" Target="https://doi.org/10.33776/et.v11i1.5056" TargetMode="External"/><Relationship Id="rId16" Type="http://schemas.openxmlformats.org/officeDocument/2006/relationships/hyperlink" Target="https://www.tripadvisor.co.uk/Hotel_Review-g667128-d23341248-Reviews-Six_Senses_Ibiza-Portinatx_Sant_Joan_de_Labritja_Ibiza_Balearic_Islands.htm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youtube.com/watch?v=qkU3uwWyAn8&amp;list=RDLVqkU3uwWyAn8&amp;start_radio=1&amp;rv=qkU3uwWyAn8&amp;t=92" TargetMode="External"/><Relationship Id="rId11" Type="http://schemas.openxmlformats.org/officeDocument/2006/relationships/hyperlink" Target="https://quotesgram.com/img/home-away-from-home-quotes/165181/" TargetMode="External"/><Relationship Id="rId5" Type="http://schemas.openxmlformats.org/officeDocument/2006/relationships/hyperlink" Target="https://cpp-luxury.com/in-conversation-with-neil-jacobs-ceo-six-senses-hotels-resorts-spas-exclusive-interview/" TargetMode="External"/><Relationship Id="rId15" Type="http://schemas.openxmlformats.org/officeDocument/2006/relationships/hyperlink" Target="https://www.sixsenses.com/en/about-us" TargetMode="External"/><Relationship Id="rId10" Type="http://schemas.openxmlformats.org/officeDocument/2006/relationships/hyperlink" Target="https://www.ihg.com/hotels/gb/en/reservation" TargetMode="External"/><Relationship Id="rId4" Type="http://schemas.openxmlformats.org/officeDocument/2006/relationships/hyperlink" Target="https://www.proquest.com/docview/2755571497?accountid=130472&amp;parentSessionId=544Ljlf6YUsQeDyUUZYfrh1UQEHoDV%2FgEB7b0vIST3s%3D&amp;pq-origsite=primo" TargetMode="External"/><Relationship Id="rId9" Type="http://schemas.openxmlformats.org/officeDocument/2006/relationships/hyperlink" Target="https://books.google.co.uk/books?hl=en&amp;lr=&amp;id=POxeEAAAQBAJ&amp;oi=fnd&amp;pg=PP1&amp;dq=customer+service&amp;ots=bZzSUHl1Bz&amp;sig=_oiFbMxKVAh8Vk0Ygu1Dq_O5sdE&amp;redir_esc=y" TargetMode="External"/><Relationship Id="rId14" Type="http://schemas.openxmlformats.org/officeDocument/2006/relationships/hyperlink" Target="https://www.sixsenses.com/en/new-opening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3F05B2-1797-735B-B712-E03AB0607926}"/>
              </a:ext>
            </a:extLst>
          </p:cNvPr>
          <p:cNvSpPr txBox="1"/>
          <p:nvPr/>
        </p:nvSpPr>
        <p:spPr>
          <a:xfrm>
            <a:off x="794916" y="735955"/>
            <a:ext cx="1139708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Title: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0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&amp; Importance of Hospitality &amp; Guest Services within the Hotel Industry.</a:t>
            </a:r>
            <a:endParaRPr lang="en-GB" sz="4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&amp; Guest Services BMIH4003</a:t>
            </a:r>
            <a:r>
              <a:rPr lang="en-GB" sz="3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lang="en-GB" sz="3200" b="1" dirty="0">
                <a:solidFill>
                  <a:schemeClr val="bg1"/>
                </a:solidFill>
                <a:effectLst/>
                <a:latin typeface="CIDFont+F1"/>
              </a:rPr>
              <a:t>Charlotte Joyner </a:t>
            </a:r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Student: </a:t>
            </a:r>
            <a:r>
              <a:rPr lang="en-GB" sz="32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Ala </a:t>
            </a:r>
            <a:r>
              <a:rPr lang="en-GB" sz="3200" b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Vicol-Tcaci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number: </a:t>
            </a:r>
            <a:r>
              <a:rPr lang="en-GB" sz="32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2233810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25 May 2023</a:t>
            </a:r>
          </a:p>
        </p:txBody>
      </p:sp>
    </p:spTree>
    <p:extLst>
      <p:ext uri="{BB962C8B-B14F-4D97-AF65-F5344CB8AC3E}">
        <p14:creationId xmlns:p14="http://schemas.microsoft.com/office/powerpoint/2010/main" val="1760981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DAB3124-9D7E-2FB1-85BE-22D103304008}"/>
              </a:ext>
            </a:extLst>
          </p:cNvPr>
          <p:cNvSpPr/>
          <p:nvPr/>
        </p:nvSpPr>
        <p:spPr>
          <a:xfrm>
            <a:off x="803968" y="701285"/>
            <a:ext cx="9674846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en-US" sz="5400" dirty="0"/>
              <a:t>I’m not asking my employees “did you put the doily under the glass?”. I’m asking them “did you find out how your guests was feeling and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en-US" sz="5400" dirty="0"/>
              <a:t> and making a connection with them?”.  Said Ricard </a:t>
            </a:r>
            <a:r>
              <a:rPr lang="en-US" sz="5400" dirty="0" err="1"/>
              <a:t>Casimiro</a:t>
            </a:r>
            <a:endParaRPr lang="en-US" sz="5400" dirty="0"/>
          </a:p>
          <a:p>
            <a:pPr algn="ctr"/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7448BF-4EEF-CCFA-25D8-75EE470E2F96}"/>
              </a:ext>
            </a:extLst>
          </p:cNvPr>
          <p:cNvSpPr txBox="1"/>
          <p:nvPr/>
        </p:nvSpPr>
        <p:spPr>
          <a:xfrm>
            <a:off x="9354207" y="6011743"/>
            <a:ext cx="2249214" cy="479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(Glion, 2023)</a:t>
            </a:r>
          </a:p>
        </p:txBody>
      </p:sp>
    </p:spTree>
    <p:extLst>
      <p:ext uri="{BB962C8B-B14F-4D97-AF65-F5344CB8AC3E}">
        <p14:creationId xmlns:p14="http://schemas.microsoft.com/office/powerpoint/2010/main" val="43673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42ED07-90ED-05B2-F50C-B1C7C907FD6D}"/>
              </a:ext>
            </a:extLst>
          </p:cNvPr>
          <p:cNvSpPr txBox="1"/>
          <p:nvPr/>
        </p:nvSpPr>
        <p:spPr>
          <a:xfrm>
            <a:off x="802888" y="398004"/>
            <a:ext cx="90650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Content table: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E4EF90-5079-3EB9-6D6C-4D02A5F6875A}"/>
              </a:ext>
            </a:extLst>
          </p:cNvPr>
          <p:cNvSpPr txBox="1"/>
          <p:nvPr/>
        </p:nvSpPr>
        <p:spPr>
          <a:xfrm>
            <a:off x="448159" y="1080289"/>
            <a:ext cx="930011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</a:t>
            </a: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&amp; the importance of Hospitality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service and how a. good quality service lead to a customer satisfaction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priorities and the main groups of guests of Six Senses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sz="32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32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 and offers at Six Senses</a:t>
            </a:r>
            <a:r>
              <a:rPr lang="en-GB" sz="3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3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186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FE0C51-851E-0EE5-E460-CE155D23078D}"/>
              </a:ext>
            </a:extLst>
          </p:cNvPr>
          <p:cNvSpPr txBox="1"/>
          <p:nvPr/>
        </p:nvSpPr>
        <p:spPr>
          <a:xfrm>
            <a:off x="154064" y="691562"/>
            <a:ext cx="7393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Six Senses, Resorts and SPA is one of the luxury hotels of InterContinental Hotels Group (IHG, 2023).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Six Senses started its development in 1995 (Six Senses, 2023a).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Extended across the world: Asia and Pacific, Europa, Middle East, and Africa (Six Senses, 2023c).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BDFF24-3AF6-AEF0-FE96-8FD481508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2294" y="211850"/>
            <a:ext cx="4129310" cy="2856528"/>
          </a:xfrm>
          <a:prstGeom prst="rect">
            <a:avLst/>
          </a:prstGeom>
        </p:spPr>
      </p:pic>
      <p:pic>
        <p:nvPicPr>
          <p:cNvPr id="9" name="Picture 8" descr="A map of the world&#10;&#10;Description automatically generated with medium confidence">
            <a:extLst>
              <a:ext uri="{FF2B5EF4-FFF2-40B4-BE49-F238E27FC236}">
                <a16:creationId xmlns:a16="http://schemas.microsoft.com/office/drawing/2014/main" id="{414B7EC2-F23F-CA08-F19E-E9330905B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655" y="3280172"/>
            <a:ext cx="5642949" cy="33783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04A39D0-7503-A215-3032-7A78DA5DA53F}"/>
              </a:ext>
            </a:extLst>
          </p:cNvPr>
          <p:cNvSpPr txBox="1"/>
          <p:nvPr/>
        </p:nvSpPr>
        <p:spPr>
          <a:xfrm>
            <a:off x="154064" y="3089135"/>
            <a:ext cx="61923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22 Hotels, Resorts and SPA (Six Senses, 2023c).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New openings in 2023 are in Maldives, Saudi Arabia, and London (Six Senses, 2023b).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56837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EE2CB-57B0-1D2F-CA18-39C7E886CCF7}"/>
              </a:ext>
            </a:extLst>
          </p:cNvPr>
          <p:cNvSpPr txBox="1"/>
          <p:nvPr/>
        </p:nvSpPr>
        <p:spPr>
          <a:xfrm>
            <a:off x="306088" y="2011137"/>
            <a:ext cx="114489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“Hospitality” derives from </a:t>
            </a:r>
            <a:r>
              <a:rPr lang="en-US" sz="24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hospes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which in Latin means visitor or stranger.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means to offer “a home away from home”.</a:t>
            </a:r>
          </a:p>
          <a:p>
            <a:pPr algn="r"/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(EHL Hospitality Business School</a:t>
            </a:r>
            <a:r>
              <a:rPr lang="en-US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</p:txBody>
      </p:sp>
      <p:pic>
        <p:nvPicPr>
          <p:cNvPr id="4" name="Picture 3" descr="A picture containing text, pillow, throw pillow, cushion&#10;&#10;Description automatically generated">
            <a:extLst>
              <a:ext uri="{FF2B5EF4-FFF2-40B4-BE49-F238E27FC236}">
                <a16:creationId xmlns:a16="http://schemas.microsoft.com/office/drawing/2014/main" id="{67A4206B-0018-0411-A04E-C935213D4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21" y="3429000"/>
            <a:ext cx="4974046" cy="26845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051830-6488-BA88-F0B5-A97DE9758F86}"/>
              </a:ext>
            </a:extLst>
          </p:cNvPr>
          <p:cNvSpPr txBox="1"/>
          <p:nvPr/>
        </p:nvSpPr>
        <p:spPr>
          <a:xfrm>
            <a:off x="3083811" y="6146385"/>
            <a:ext cx="2200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(Quotes Gram, 2023)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99DF58-58E1-895D-3E73-902089C314D3}"/>
              </a:ext>
            </a:extLst>
          </p:cNvPr>
          <p:cNvSpPr txBox="1"/>
          <p:nvPr/>
        </p:nvSpPr>
        <p:spPr>
          <a:xfrm>
            <a:off x="5284413" y="3290852"/>
            <a:ext cx="67250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is one of the fastest growing industries in the world.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Whatever it is, a hotel, a restaurant, a resort, a bar or a casino there are two important things to do to develop your business:</a:t>
            </a: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offer a good service</a:t>
            </a: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 provide an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fficient hospitality.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(Glion, 2023).</a:t>
            </a:r>
            <a:endParaRPr lang="en-US" sz="2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C739CF-9FEB-A52B-F492-B4873DEBE349}"/>
              </a:ext>
            </a:extLst>
          </p:cNvPr>
          <p:cNvSpPr/>
          <p:nvPr/>
        </p:nvSpPr>
        <p:spPr>
          <a:xfrm>
            <a:off x="2175566" y="655777"/>
            <a:ext cx="9674846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en-US" sz="3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60000" endA="900" endPos="580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Hospitality is a big word but is build from small moments (Dolce, 2018).</a:t>
            </a:r>
          </a:p>
        </p:txBody>
      </p:sp>
    </p:spTree>
    <p:extLst>
      <p:ext uri="{BB962C8B-B14F-4D97-AF65-F5344CB8AC3E}">
        <p14:creationId xmlns:p14="http://schemas.microsoft.com/office/powerpoint/2010/main" val="291867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customer satisfaction&#10;&#10;Description automatically generated with medium confidence">
            <a:extLst>
              <a:ext uri="{FF2B5EF4-FFF2-40B4-BE49-F238E27FC236}">
                <a16:creationId xmlns:a16="http://schemas.microsoft.com/office/drawing/2014/main" id="{7AAF02B3-C4C4-5EC7-71A9-13312BB29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659" y="96982"/>
            <a:ext cx="6431395" cy="66327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87C1AA-31CD-2D3D-C1D5-8F93CC8E21BB}"/>
              </a:ext>
            </a:extLst>
          </p:cNvPr>
          <p:cNvSpPr txBox="1"/>
          <p:nvPr/>
        </p:nvSpPr>
        <p:spPr>
          <a:xfrm>
            <a:off x="6953218" y="2801906"/>
            <a:ext cx="52387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1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Alzoubi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Et. al. (2021) 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Arab Emirates in collaboration with advisories from over the world investigated the UAE hospitality sector in the context of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“service dimensions, customer service, and customer loyalty”.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all, the author creates a theoretical framework about how quality service led to customer’s loyalty.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03DB51-93B0-453D-90C5-CBD4ACC244FD}"/>
              </a:ext>
            </a:extLst>
          </p:cNvPr>
          <p:cNvSpPr txBox="1"/>
          <p:nvPr/>
        </p:nvSpPr>
        <p:spPr>
          <a:xfrm>
            <a:off x="6953218" y="580633"/>
            <a:ext cx="46652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Customer service is the practice of delivering products and services to both internal and external customers via the efforts of employees or through the provision of an appropriate </a:t>
            </a:r>
            <a:r>
              <a:rPr lang="en-US" dirty="0" err="1">
                <a:solidFill>
                  <a:schemeClr val="bg1"/>
                </a:solidFill>
              </a:rPr>
              <a:t>servicescape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(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Hudson Hudson, 2022).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967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148E5F-BA2F-809E-FC33-E1FA9996708B}"/>
              </a:ext>
            </a:extLst>
          </p:cNvPr>
          <p:cNvSpPr txBox="1"/>
          <p:nvPr/>
        </p:nvSpPr>
        <p:spPr>
          <a:xfrm>
            <a:off x="235527" y="209572"/>
            <a:ext cx="12055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 main groups of guests of Six Senses are millennials, families, and couples </a:t>
            </a:r>
            <a:r>
              <a:rPr lang="en-US" dirty="0"/>
              <a:t>(Word Press, 2023).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 priority of the business from the beginning was wellness and sustainability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(Six Senses, 2023a).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CF769B-5428-3E69-EA99-691501E90A2E}"/>
              </a:ext>
            </a:extLst>
          </p:cNvPr>
          <p:cNvSpPr txBox="1"/>
          <p:nvPr/>
        </p:nvSpPr>
        <p:spPr>
          <a:xfrm>
            <a:off x="6740599" y="5536164"/>
            <a:ext cx="34169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Six. Senses Ibiza (Trip Adviser, 2023).</a:t>
            </a:r>
          </a:p>
        </p:txBody>
      </p:sp>
      <p:pic>
        <p:nvPicPr>
          <p:cNvPr id="6" name="Picture 5" descr="A picture containing text, font, web page, website&#10;&#10;Description automatically generated">
            <a:extLst>
              <a:ext uri="{FF2B5EF4-FFF2-40B4-BE49-F238E27FC236}">
                <a16:creationId xmlns:a16="http://schemas.microsoft.com/office/drawing/2014/main" id="{EE20F788-3298-6236-443D-303398A62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939" y="2078788"/>
            <a:ext cx="8829127" cy="3261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334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B19FA1-1EEF-9E54-519D-C677E6ED2CFF}"/>
              </a:ext>
            </a:extLst>
          </p:cNvPr>
          <p:cNvSpPr txBox="1"/>
          <p:nvPr/>
        </p:nvSpPr>
        <p:spPr>
          <a:xfrm>
            <a:off x="152190" y="4426232"/>
            <a:ext cx="341891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“Sustainable is not something that we do; it is who we are”</a:t>
            </a:r>
          </a:p>
          <a:p>
            <a:pPr algn="ctr"/>
            <a:endParaRPr lang="en-US" dirty="0"/>
          </a:p>
        </p:txBody>
      </p:sp>
      <p:pic>
        <p:nvPicPr>
          <p:cNvPr id="4" name="Picture 3" descr="A picture containing text, clipart, cartoon, mammal&#10;&#10;Description automatically generated">
            <a:extLst>
              <a:ext uri="{FF2B5EF4-FFF2-40B4-BE49-F238E27FC236}">
                <a16:creationId xmlns:a16="http://schemas.microsoft.com/office/drawing/2014/main" id="{AABA03E0-92CA-EC54-A877-1F8F32FCF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190" y="125966"/>
            <a:ext cx="1819299" cy="2698877"/>
          </a:xfrm>
          <a:prstGeom prst="rect">
            <a:avLst/>
          </a:prstGeom>
        </p:spPr>
      </p:pic>
      <p:pic>
        <p:nvPicPr>
          <p:cNvPr id="6" name="Picture 5" descr="A black and white image of carrots and onions&#10;&#10;Description automatically generated with low confidence">
            <a:extLst>
              <a:ext uri="{FF2B5EF4-FFF2-40B4-BE49-F238E27FC236}">
                <a16:creationId xmlns:a16="http://schemas.microsoft.com/office/drawing/2014/main" id="{83F12222-2CFE-B0CF-4F91-8C7DDC98B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6783" y="1847804"/>
            <a:ext cx="1770467" cy="2558144"/>
          </a:xfrm>
          <a:prstGeom prst="rect">
            <a:avLst/>
          </a:prstGeom>
        </p:spPr>
      </p:pic>
      <p:pic>
        <p:nvPicPr>
          <p:cNvPr id="8" name="Picture 7" descr="A picture containing food, meal, cuisine, dish&#10;&#10;Description automatically generated">
            <a:extLst>
              <a:ext uri="{FF2B5EF4-FFF2-40B4-BE49-F238E27FC236}">
                <a16:creationId xmlns:a16="http://schemas.microsoft.com/office/drawing/2014/main" id="{A6545D40-8D89-73AD-50E4-420433E05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497" y="1864133"/>
            <a:ext cx="2179936" cy="3787200"/>
          </a:xfrm>
          <a:prstGeom prst="rect">
            <a:avLst/>
          </a:prstGeom>
        </p:spPr>
      </p:pic>
      <p:pic>
        <p:nvPicPr>
          <p:cNvPr id="10" name="Picture 9" descr="A group of men wearing grass skirts&#10;&#10;Description automatically generated">
            <a:extLst>
              <a:ext uri="{FF2B5EF4-FFF2-40B4-BE49-F238E27FC236}">
                <a16:creationId xmlns:a16="http://schemas.microsoft.com/office/drawing/2014/main" id="{3CEEF2F7-D38C-1322-5A33-11D2F000CF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75097" y="125966"/>
            <a:ext cx="2764713" cy="4348064"/>
          </a:xfrm>
          <a:prstGeom prst="rect">
            <a:avLst/>
          </a:prstGeom>
        </p:spPr>
      </p:pic>
      <p:pic>
        <p:nvPicPr>
          <p:cNvPr id="12" name="Picture 11" descr="A picture containing text, clipart, cartoon, drawing&#10;&#10;Description automatically generated">
            <a:extLst>
              <a:ext uri="{FF2B5EF4-FFF2-40B4-BE49-F238E27FC236}">
                <a16:creationId xmlns:a16="http://schemas.microsoft.com/office/drawing/2014/main" id="{2F977191-E8AF-9113-FDEB-19DB6A86A2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3132" y="1847804"/>
            <a:ext cx="2247148" cy="345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AA6A8E-7CAA-4B76-7E82-F0AEAD16147B}"/>
              </a:ext>
            </a:extLst>
          </p:cNvPr>
          <p:cNvSpPr txBox="1"/>
          <p:nvPr/>
        </p:nvSpPr>
        <p:spPr>
          <a:xfrm>
            <a:off x="176536" y="5531705"/>
            <a:ext cx="42517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2021 Six Senses started to collaborate with the United States Coalition on Sustainability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SustainChain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(Business World, 2023).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2EF742-AF13-D52F-6A87-E2BE3702E435}"/>
              </a:ext>
            </a:extLst>
          </p:cNvPr>
          <p:cNvSpPr txBox="1"/>
          <p:nvPr/>
        </p:nvSpPr>
        <p:spPr>
          <a:xfrm>
            <a:off x="4741520" y="5761040"/>
            <a:ext cx="739456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ccording to Neil Jacobs sleep program at Six Senses “adds a new dimension to business travel and holidays’’ </a:t>
            </a:r>
          </a:p>
          <a:p>
            <a:pPr algn="r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(CPP-LUXURY, 2023). 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0F7EA2-7A46-B3D5-8820-3B3CA993D2FC}"/>
              </a:ext>
            </a:extLst>
          </p:cNvPr>
          <p:cNvSpPr txBox="1"/>
          <p:nvPr/>
        </p:nvSpPr>
        <p:spPr>
          <a:xfrm>
            <a:off x="2614296" y="-62001"/>
            <a:ext cx="6038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2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 and offers at Six Senses</a:t>
            </a:r>
            <a:r>
              <a:rPr lang="en-GB" sz="28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8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5088E9-71AB-A68F-E47D-6496C1803FCB}"/>
              </a:ext>
            </a:extLst>
          </p:cNvPr>
          <p:cNvSpPr txBox="1"/>
          <p:nvPr/>
        </p:nvSpPr>
        <p:spPr>
          <a:xfrm>
            <a:off x="1971489" y="431220"/>
            <a:ext cx="730360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"Of course hospitality is never just about a place to stay. We want our places and spaces to help you reconnect and explore what it means to be mentally, physically, spiritually and emotionally happy.”</a:t>
            </a:r>
          </a:p>
          <a:p>
            <a:pPr algn="r"/>
            <a:r>
              <a:rPr lang="en-GB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Neil Jacobs, Chief Executive Officer.</a:t>
            </a:r>
            <a:endParaRPr lang="en-GB" sz="1400" b="1" i="1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225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ree, outdoor, water, swimming pool&#10;&#10;Description automatically generated">
            <a:extLst>
              <a:ext uri="{FF2B5EF4-FFF2-40B4-BE49-F238E27FC236}">
                <a16:creationId xmlns:a16="http://schemas.microsoft.com/office/drawing/2014/main" id="{B1294D76-B7D1-72A8-2B27-A4F06031C7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0379" y="3345631"/>
            <a:ext cx="2719380" cy="2757659"/>
          </a:xfrm>
          <a:prstGeom prst="rect">
            <a:avLst/>
          </a:prstGeom>
        </p:spPr>
      </p:pic>
      <p:pic>
        <p:nvPicPr>
          <p:cNvPr id="6" name="Picture 5" descr="A person meditating on the beach&#10;&#10;Description automatically generated with low confidence">
            <a:extLst>
              <a:ext uri="{FF2B5EF4-FFF2-40B4-BE49-F238E27FC236}">
                <a16:creationId xmlns:a16="http://schemas.microsoft.com/office/drawing/2014/main" id="{3FD4291B-80E3-62FF-78C9-58BC1F8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65561">
            <a:off x="4945125" y="155459"/>
            <a:ext cx="1893114" cy="2243838"/>
          </a:xfrm>
          <a:prstGeom prst="rect">
            <a:avLst/>
          </a:prstGeom>
        </p:spPr>
      </p:pic>
      <p:pic>
        <p:nvPicPr>
          <p:cNvPr id="8" name="Picture 7" descr="A person running in the sun&#10;&#10;Description automatically generated with low confidence">
            <a:extLst>
              <a:ext uri="{FF2B5EF4-FFF2-40B4-BE49-F238E27FC236}">
                <a16:creationId xmlns:a16="http://schemas.microsoft.com/office/drawing/2014/main" id="{D3464746-6BE7-78FD-B4D6-9A7EE60E59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07305">
            <a:off x="3230945" y="122325"/>
            <a:ext cx="1780872" cy="2735463"/>
          </a:xfrm>
          <a:prstGeom prst="rect">
            <a:avLst/>
          </a:prstGeom>
        </p:spPr>
      </p:pic>
      <p:pic>
        <p:nvPicPr>
          <p:cNvPr id="10" name="Picture 9" descr="A group of people lying on the floor in a room with a tree&#10;&#10;Description automatically generated with low confidence">
            <a:extLst>
              <a:ext uri="{FF2B5EF4-FFF2-40B4-BE49-F238E27FC236}">
                <a16:creationId xmlns:a16="http://schemas.microsoft.com/office/drawing/2014/main" id="{E04E6E91-C095-5E7F-7BDE-5054C6EFA5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6297" y="163285"/>
            <a:ext cx="2871256" cy="2878679"/>
          </a:xfrm>
          <a:prstGeom prst="rect">
            <a:avLst/>
          </a:prstGeom>
        </p:spPr>
      </p:pic>
      <p:pic>
        <p:nvPicPr>
          <p:cNvPr id="14" name="Picture 13" descr="A picture containing text, screenshot, document, font&#10;&#10;Description automatically generated">
            <a:extLst>
              <a:ext uri="{FF2B5EF4-FFF2-40B4-BE49-F238E27FC236}">
                <a16:creationId xmlns:a16="http://schemas.microsoft.com/office/drawing/2014/main" id="{A55D947C-4A6A-80DA-A779-3EB4D6BF24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" y="0"/>
            <a:ext cx="3169162" cy="658041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1D00CE6-0616-655A-CC8A-B8A35FA8116F}"/>
              </a:ext>
            </a:extLst>
          </p:cNvPr>
          <p:cNvSpPr txBox="1"/>
          <p:nvPr/>
        </p:nvSpPr>
        <p:spPr>
          <a:xfrm>
            <a:off x="-14908" y="6510049"/>
            <a:ext cx="3382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Six Senses </a:t>
            </a:r>
            <a:r>
              <a:rPr lang="en-US" dirty="0" err="1"/>
              <a:t>Laamu</a:t>
            </a:r>
            <a:r>
              <a:rPr lang="en-US" dirty="0"/>
              <a:t> (Booking, 2023).</a:t>
            </a:r>
          </a:p>
        </p:txBody>
      </p:sp>
      <p:pic>
        <p:nvPicPr>
          <p:cNvPr id="17" name="Picture 16" descr="A young child planting a plant&#10;&#10;Description automatically generated with low confidence">
            <a:extLst>
              <a:ext uri="{FF2B5EF4-FFF2-40B4-BE49-F238E27FC236}">
                <a16:creationId xmlns:a16="http://schemas.microsoft.com/office/drawing/2014/main" id="{E01B67A3-183B-5637-99CB-BDE0913BEC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48730">
            <a:off x="7073694" y="2212429"/>
            <a:ext cx="2137872" cy="2644723"/>
          </a:xfrm>
          <a:prstGeom prst="rect">
            <a:avLst/>
          </a:prstGeom>
        </p:spPr>
      </p:pic>
      <p:pic>
        <p:nvPicPr>
          <p:cNvPr id="19" name="Picture 18" descr="A person swimming in the water with a school of fish&#10;&#10;Description automatically generated with low confidence">
            <a:extLst>
              <a:ext uri="{FF2B5EF4-FFF2-40B4-BE49-F238E27FC236}">
                <a16:creationId xmlns:a16="http://schemas.microsoft.com/office/drawing/2014/main" id="{A6DE5F76-49BB-BEE6-71D3-08A7622035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690627">
            <a:off x="3258775" y="2282451"/>
            <a:ext cx="2103405" cy="2644722"/>
          </a:xfrm>
          <a:prstGeom prst="rect">
            <a:avLst/>
          </a:prstGeom>
        </p:spPr>
      </p:pic>
      <p:pic>
        <p:nvPicPr>
          <p:cNvPr id="21" name="Picture 20" descr="A picture containing sky, outdoor, person, clothing&#10;&#10;Description automatically generated">
            <a:extLst>
              <a:ext uri="{FF2B5EF4-FFF2-40B4-BE49-F238E27FC236}">
                <a16:creationId xmlns:a16="http://schemas.microsoft.com/office/drawing/2014/main" id="{E347F180-2D7C-1F6A-6AA9-246D7D9EF4B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835389">
            <a:off x="5190963" y="2451128"/>
            <a:ext cx="1950602" cy="2807923"/>
          </a:xfrm>
          <a:prstGeom prst="rect">
            <a:avLst/>
          </a:prstGeom>
        </p:spPr>
      </p:pic>
      <p:pic>
        <p:nvPicPr>
          <p:cNvPr id="23" name="Picture 22" descr="A person surfing in a wave&#10;&#10;Description automatically generated with low confidence">
            <a:extLst>
              <a:ext uri="{FF2B5EF4-FFF2-40B4-BE49-F238E27FC236}">
                <a16:creationId xmlns:a16="http://schemas.microsoft.com/office/drawing/2014/main" id="{2CA74B65-79C1-D197-8A1E-C766279B07E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5744" y="24304"/>
            <a:ext cx="1625700" cy="2236865"/>
          </a:xfrm>
          <a:prstGeom prst="rect">
            <a:avLst/>
          </a:prstGeom>
        </p:spPr>
      </p:pic>
      <p:pic>
        <p:nvPicPr>
          <p:cNvPr id="25" name="Picture 24" descr="A picture containing outdoor, person, bird, gallinaceous bird&#10;&#10;Description automatically generated">
            <a:extLst>
              <a:ext uri="{FF2B5EF4-FFF2-40B4-BE49-F238E27FC236}">
                <a16:creationId xmlns:a16="http://schemas.microsoft.com/office/drawing/2014/main" id="{D4CBA291-DD34-EF2E-33FE-555D4939448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8069" y="4483808"/>
            <a:ext cx="1798541" cy="2263065"/>
          </a:xfrm>
          <a:prstGeom prst="rect">
            <a:avLst/>
          </a:prstGeom>
        </p:spPr>
      </p:pic>
      <p:pic>
        <p:nvPicPr>
          <p:cNvPr id="27" name="Picture 26" descr="A person sitting on a rock&#10;&#10;Description automatically generated">
            <a:extLst>
              <a:ext uri="{FF2B5EF4-FFF2-40B4-BE49-F238E27FC236}">
                <a16:creationId xmlns:a16="http://schemas.microsoft.com/office/drawing/2014/main" id="{43249D76-303B-36F4-134D-63D8FCEFAFB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9007" y="4701962"/>
            <a:ext cx="2521947" cy="199275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4021CF5-2C3D-6059-9FF1-89E320322EDA}"/>
              </a:ext>
            </a:extLst>
          </p:cNvPr>
          <p:cNvSpPr txBox="1"/>
          <p:nvPr/>
        </p:nvSpPr>
        <p:spPr>
          <a:xfrm>
            <a:off x="9729250" y="6325382"/>
            <a:ext cx="1745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Six Senses, 2023.</a:t>
            </a:r>
          </a:p>
        </p:txBody>
      </p:sp>
    </p:spTree>
    <p:extLst>
      <p:ext uri="{BB962C8B-B14F-4D97-AF65-F5344CB8AC3E}">
        <p14:creationId xmlns:p14="http://schemas.microsoft.com/office/powerpoint/2010/main" val="4283851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A8C8FC-7754-D309-C42E-FCC8238E77D5}"/>
              </a:ext>
            </a:extLst>
          </p:cNvPr>
          <p:cNvSpPr txBox="1"/>
          <p:nvPr/>
        </p:nvSpPr>
        <p:spPr>
          <a:xfrm>
            <a:off x="569343" y="293298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1800E55-0017-A1A8-1947-2BDB5AEACFC0}"/>
              </a:ext>
            </a:extLst>
          </p:cNvPr>
          <p:cNvSpPr/>
          <p:nvPr/>
        </p:nvSpPr>
        <p:spPr>
          <a:xfrm>
            <a:off x="794372" y="3705518"/>
            <a:ext cx="967484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60000" endA="900" endPos="580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 YOU FOR YOUR ATTENTION!</a:t>
            </a:r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7042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891E97-FD10-10C9-8192-B587D9B0140B}"/>
              </a:ext>
            </a:extLst>
          </p:cNvPr>
          <p:cNvSpPr txBox="1"/>
          <p:nvPr/>
        </p:nvSpPr>
        <p:spPr>
          <a:xfrm>
            <a:off x="191399" y="0"/>
            <a:ext cx="33651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References: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B53AF5-AEAF-2E2F-D17C-21DB6E995854}"/>
              </a:ext>
            </a:extLst>
          </p:cNvPr>
          <p:cNvSpPr txBox="1"/>
          <p:nvPr/>
        </p:nvSpPr>
        <p:spPr>
          <a:xfrm>
            <a:off x="0" y="713706"/>
            <a:ext cx="12192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Alzoubi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M.,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Vij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Vij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and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Hanaysha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R. (2021) “WHAT LEADS GUESTS TO SATISFACTION AND LOYALTY IN UAE FIVE-STAR HOTELS? AHP ANALYSIS TO SERVICE QUALITY DIMENSIONS”,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ENLIGHTENING TOURISM. A PATHMAKING JOURNAL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11(1), pp. 102-135.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https://doi.org/10.33776/et.v11i1.5056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May2023).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Booking (2023)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Laamu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https://www.booking.com/reviews/mv/hotel/six-senses-laamu.en-gb.html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24 May 2023).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Business World (2023) `Six Senses celebrates plastic freedom this holiday season’,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Delhi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https://www.proquest.com/docview/2755571497?accountid=130472&amp;parentSessionId=544Ljlf6YUsQeDyUUZYfrh1UQEHoDV%2FgEB7b0vIST3s%3D&amp;pq-origsite=primo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18 May 2023).</a:t>
            </a:r>
          </a:p>
          <a:p>
            <a:pPr marL="34290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CPP-LUXURY (2023) `In conversation with Neil Jacobs, CEO Six Senses Hotels Resorts Spas (Exclusive interview)’,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Leaders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https://cpp-luxury.com/in-conversation-with-neil-jacobs-ceo-six-senses-hotels-resorts-spas-exclusive-interview/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18 May 2023).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Dolce, A. (2018) “Service Isn't Same As Hospitality” [Video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]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https://www.youtube.com/watch?v=qkU3uwWyAn8&amp;list=RDLVqkU3uwWyAn8&amp;start_radio=1&amp;rv=qkU3uwWyAn8&amp;t=92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18 May).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EHL Hospitality Business School (2023)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Home.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https://www.ehl.edu/en/what-is-hospitality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16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Glion, (2023)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Magazine. ‘Why the hospitality is important in businesses?’.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https://www.glion.edu/magazine/hospitality-important-businesses/#:~:text=It%20will%20help%20your%20business%20grow&amp;text=It%20is%20also%20important%20to,and%20creating%20a%20positive%20impact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6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Hudson, S. and Hudson, L. (2022)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 service for hospitality and tourism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p. 5. Goodfellow Publishers Ltd.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https://books.google.co.uk/books?hl=en&amp;lr=&amp;id=POxeEAAAQBAJ&amp;oi=fnd&amp;pg=PP1&amp;dq=customer+service&amp;ots=bZzSUHl1Bz&amp;sig=_oiFbMxKVAh8Vk0Ygu1Dq_O5sdE&amp;redir_esc=y#v=onepage&amp;q=customer%20service&amp;f=false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18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InterContinental Hotels Group (IHG) (2023)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Brands.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https://www.ihg.com/hotels/gb/en/reservation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Quotes Gram (2023). Available at: </a:t>
            </a:r>
            <a:r>
              <a:rPr lang="en-US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https://quotesgram.com/img/home-away-from-home-quotes/165181/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(2023). Available at: 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https://www.sixsenses.com/en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24 May 2023).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(2022a)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https://www.sixsenses.com/en/about-us/history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(2023b) New openings.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https://www.sixsenses.com/en/new-openings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(2023c)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Us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/>
              </a:rPr>
              <a:t>https://www.sixsenses.com/en/about-us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 May 2023).</a:t>
            </a: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Trip Adviser (2023) 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Six Senses Ibiza. 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6"/>
              </a:rPr>
              <a:t>https://www.tripadvisor.co.uk/Hotel_Review-g667128-d23341248-Reviews-Six_Senses_Ibiza-Portinatx_Sant_Joan_de_Labritja_Ibiza_Balearic_Islands.html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May 2023).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v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Press (2023)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Blogmarketing9113BC_10.3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7"/>
              </a:rPr>
              <a:t>https://sixthsense513094188.wordpress.com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16 May 2023).</a:t>
            </a:r>
          </a:p>
        </p:txBody>
      </p:sp>
    </p:spTree>
    <p:extLst>
      <p:ext uri="{BB962C8B-B14F-4D97-AF65-F5344CB8AC3E}">
        <p14:creationId xmlns:p14="http://schemas.microsoft.com/office/powerpoint/2010/main" val="186313831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{2B1AB352-02D3-7748-A645-51EB56BA29E7}tf10001120</Template>
  <TotalTime>9256</TotalTime>
  <Words>1349</Words>
  <Application>Microsoft Macintosh PowerPoint</Application>
  <PresentationFormat>Widescreen</PresentationFormat>
  <Paragraphs>70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CIDFont+F1</vt:lpstr>
      <vt:lpstr>Gill Sans MT</vt:lpstr>
      <vt:lpstr>Wingdings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 Vicol Tcaci (2233810)</dc:creator>
  <cp:lastModifiedBy>Ala Vicol Tcaci (2233810)</cp:lastModifiedBy>
  <cp:revision>10</cp:revision>
  <dcterms:created xsi:type="dcterms:W3CDTF">2023-03-06T21:47:31Z</dcterms:created>
  <dcterms:modified xsi:type="dcterms:W3CDTF">2023-05-24T12:06:17Z</dcterms:modified>
</cp:coreProperties>
</file>