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3F5FA"/>
    <a:srgbClr val="F1D906"/>
    <a:srgbClr val="107A74"/>
    <a:srgbClr val="143161"/>
    <a:srgbClr val="A18616"/>
    <a:srgbClr val="FCE400"/>
    <a:srgbClr val="147B5F"/>
    <a:srgbClr val="0575AC"/>
    <a:srgbClr val="0C769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434" autoAdjust="0"/>
  </p:normalViewPr>
  <p:slideViewPr>
    <p:cSldViewPr snapToGrid="0" snapToObjects="1" showGuides="1">
      <p:cViewPr>
        <p:scale>
          <a:sx n="25" d="100"/>
          <a:sy n="25" d="100"/>
        </p:scale>
        <p:origin x="730" y="1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820EF9-1508-4282-98DE-7677CC0C0E28}" type="doc">
      <dgm:prSet loTypeId="urn:microsoft.com/office/officeart/2008/layout/LinedList" loCatId="list" qsTypeId="urn:microsoft.com/office/officeart/2005/8/quickstyle/simple1" qsCatId="simple" csTypeId="urn:microsoft.com/office/officeart/2005/8/colors/accent1_4" csCatId="accent1"/>
      <dgm:spPr/>
      <dgm:t>
        <a:bodyPr/>
        <a:lstStyle/>
        <a:p>
          <a:endParaRPr lang="en-GB"/>
        </a:p>
      </dgm:t>
    </dgm:pt>
    <dgm:pt modelId="{74BD59B4-4820-4F3B-944B-1CD50A8E869E}">
      <dgm:prSet custT="1"/>
      <dgm:spPr/>
      <dgm:t>
        <a:bodyPr/>
        <a:lstStyle/>
        <a:p>
          <a:pPr algn="just" rtl="0"/>
          <a:r>
            <a:rPr lang="en-GB" sz="3000" b="1">
              <a:latin typeface="Times New Roman" panose="02020603050405020304" pitchFamily="18" charset="0"/>
              <a:cs typeface="Times New Roman" panose="02020603050405020304" pitchFamily="18" charset="0"/>
            </a:rPr>
            <a:t>Impact on UK Women:</a:t>
          </a:r>
          <a:r>
            <a:rPr lang="en-GB" sz="3000">
              <a:latin typeface="Times New Roman" panose="02020603050405020304" pitchFamily="18" charset="0"/>
              <a:cs typeface="Times New Roman" panose="02020603050405020304" pitchFamily="18" charset="0"/>
            </a:rPr>
            <a:t> The findings could improve early detection, timely diagnosis (particularly amongst ethnic minorities in the UK) and breast cancer outcomes for women eligible for screening in the UK.</a:t>
          </a:r>
        </a:p>
      </dgm:t>
    </dgm:pt>
    <dgm:pt modelId="{B432AE47-4451-4917-B1B6-D9F6AC1FEF5F}" type="parTrans" cxnId="{D7F0502A-D261-4F1A-8623-B9DD488AB3A7}">
      <dgm:prSet/>
      <dgm:spPr/>
      <dgm:t>
        <a:bodyPr/>
        <a:lstStyle/>
        <a:p>
          <a:pPr algn="just"/>
          <a:endParaRPr lang="en-GB" sz="3000">
            <a:latin typeface="Times New Roman" panose="02020603050405020304" pitchFamily="18" charset="0"/>
            <a:cs typeface="Times New Roman" panose="02020603050405020304" pitchFamily="18" charset="0"/>
          </a:endParaRPr>
        </a:p>
      </dgm:t>
    </dgm:pt>
    <dgm:pt modelId="{596743BE-D812-49A6-82C3-AA01511BC26A}" type="sibTrans" cxnId="{D7F0502A-D261-4F1A-8623-B9DD488AB3A7}">
      <dgm:prSet/>
      <dgm:spPr/>
      <dgm:t>
        <a:bodyPr/>
        <a:lstStyle/>
        <a:p>
          <a:pPr algn="just"/>
          <a:endParaRPr lang="en-GB" sz="3000">
            <a:latin typeface="Times New Roman" panose="02020603050405020304" pitchFamily="18" charset="0"/>
            <a:cs typeface="Times New Roman" panose="02020603050405020304" pitchFamily="18" charset="0"/>
          </a:endParaRPr>
        </a:p>
      </dgm:t>
    </dgm:pt>
    <dgm:pt modelId="{EDB17486-480F-4E9E-810E-672627410DBE}">
      <dgm:prSet custT="1"/>
      <dgm:spPr/>
      <dgm:t>
        <a:bodyPr/>
        <a:lstStyle/>
        <a:p>
          <a:pPr algn="just" rtl="0"/>
          <a:r>
            <a:rPr lang="en-GB" sz="3000" b="1" dirty="0">
              <a:latin typeface="Times New Roman" panose="02020603050405020304" pitchFamily="18" charset="0"/>
              <a:cs typeface="Times New Roman" panose="02020603050405020304" pitchFamily="18" charset="0"/>
            </a:rPr>
            <a:t>Impact on NHS/Healthcare Professionals: </a:t>
          </a:r>
          <a:r>
            <a:rPr lang="en-GB" sz="3000" dirty="0">
              <a:latin typeface="Times New Roman" panose="02020603050405020304" pitchFamily="18" charset="0"/>
              <a:cs typeface="Times New Roman" panose="02020603050405020304" pitchFamily="18" charset="0"/>
            </a:rPr>
            <a:t>The evidence from the current research may support screening practice, clinical decision-making, and improve NHS Breast Screening Programme outcome in the UK (NHS, 2026).</a:t>
          </a:r>
        </a:p>
      </dgm:t>
    </dgm:pt>
    <dgm:pt modelId="{B78A98F5-87A3-4D6B-8179-7D882922DAD1}" type="parTrans" cxnId="{BDA2F452-E0E5-4C27-B9A5-A5CAA9E9EC5F}">
      <dgm:prSet/>
      <dgm:spPr/>
      <dgm:t>
        <a:bodyPr/>
        <a:lstStyle/>
        <a:p>
          <a:pPr algn="just"/>
          <a:endParaRPr lang="en-GB" sz="3000">
            <a:latin typeface="Times New Roman" panose="02020603050405020304" pitchFamily="18" charset="0"/>
            <a:cs typeface="Times New Roman" panose="02020603050405020304" pitchFamily="18" charset="0"/>
          </a:endParaRPr>
        </a:p>
      </dgm:t>
    </dgm:pt>
    <dgm:pt modelId="{D33F0C74-55D9-45C5-8248-9D0AEB91EFF8}" type="sibTrans" cxnId="{BDA2F452-E0E5-4C27-B9A5-A5CAA9E9EC5F}">
      <dgm:prSet/>
      <dgm:spPr/>
      <dgm:t>
        <a:bodyPr/>
        <a:lstStyle/>
        <a:p>
          <a:pPr algn="just"/>
          <a:endParaRPr lang="en-GB" sz="3000">
            <a:latin typeface="Times New Roman" panose="02020603050405020304" pitchFamily="18" charset="0"/>
            <a:cs typeface="Times New Roman" panose="02020603050405020304" pitchFamily="18" charset="0"/>
          </a:endParaRPr>
        </a:p>
      </dgm:t>
    </dgm:pt>
    <dgm:pt modelId="{0E3A70E7-6CC8-474D-97AE-59D11A06BD9A}">
      <dgm:prSet custT="1"/>
      <dgm:spPr/>
      <dgm:t>
        <a:bodyPr/>
        <a:lstStyle/>
        <a:p>
          <a:pPr algn="just" rtl="0"/>
          <a:r>
            <a:rPr lang="en-GB" sz="3000" b="1" dirty="0">
              <a:latin typeface="Times New Roman" panose="02020603050405020304" pitchFamily="18" charset="0"/>
              <a:cs typeface="Times New Roman" panose="02020603050405020304" pitchFamily="18" charset="0"/>
            </a:rPr>
            <a:t>Impact on Policy:</a:t>
          </a:r>
          <a:r>
            <a:rPr lang="en-GB" sz="3000" dirty="0">
              <a:latin typeface="Times New Roman" panose="02020603050405020304" pitchFamily="18" charset="0"/>
              <a:cs typeface="Times New Roman" panose="02020603050405020304" pitchFamily="18" charset="0"/>
            </a:rPr>
            <a:t> The findings could inform policymakers on future screening policies, strengthen evidence-based screening guidelines and optimise NHS resource allocation in the UK.</a:t>
          </a:r>
        </a:p>
      </dgm:t>
    </dgm:pt>
    <dgm:pt modelId="{1C51D179-4E78-492F-8019-59D8B2AF3622}" type="parTrans" cxnId="{8CC4588C-51CF-44A5-BA3A-03554ACD807C}">
      <dgm:prSet/>
      <dgm:spPr/>
      <dgm:t>
        <a:bodyPr/>
        <a:lstStyle/>
        <a:p>
          <a:pPr algn="just"/>
          <a:endParaRPr lang="en-GB" sz="3000">
            <a:latin typeface="Times New Roman" panose="02020603050405020304" pitchFamily="18" charset="0"/>
            <a:cs typeface="Times New Roman" panose="02020603050405020304" pitchFamily="18" charset="0"/>
          </a:endParaRPr>
        </a:p>
      </dgm:t>
    </dgm:pt>
    <dgm:pt modelId="{0A6BC87D-9FE7-40C1-8B75-8B0AFB777730}" type="sibTrans" cxnId="{8CC4588C-51CF-44A5-BA3A-03554ACD807C}">
      <dgm:prSet/>
      <dgm:spPr/>
      <dgm:t>
        <a:bodyPr/>
        <a:lstStyle/>
        <a:p>
          <a:pPr algn="just"/>
          <a:endParaRPr lang="en-GB" sz="3000">
            <a:latin typeface="Times New Roman" panose="02020603050405020304" pitchFamily="18" charset="0"/>
            <a:cs typeface="Times New Roman" panose="02020603050405020304" pitchFamily="18" charset="0"/>
          </a:endParaRPr>
        </a:p>
      </dgm:t>
    </dgm:pt>
    <dgm:pt modelId="{F951C40F-60F8-4567-8CD5-A934CF3FD819}">
      <dgm:prSet custT="1"/>
      <dgm:spPr/>
      <dgm:t>
        <a:bodyPr/>
        <a:lstStyle/>
        <a:p>
          <a:pPr algn="just" rtl="0"/>
          <a:r>
            <a:rPr lang="en-GB" sz="3000" b="1" dirty="0">
              <a:latin typeface="Times New Roman" panose="02020603050405020304" pitchFamily="18" charset="0"/>
              <a:cs typeface="Times New Roman" panose="02020603050405020304" pitchFamily="18" charset="0"/>
            </a:rPr>
            <a:t>Impact on Public Health and Social Care Services/Programmes: </a:t>
          </a:r>
          <a:r>
            <a:rPr lang="en-GB" sz="3000" dirty="0">
              <a:latin typeface="Times New Roman" panose="02020603050405020304" pitchFamily="18" charset="0"/>
              <a:cs typeface="Times New Roman" panose="02020603050405020304" pitchFamily="18" charset="0"/>
            </a:rPr>
            <a:t>The findings could promote equitable access to screening services and enhance the quality of preventive healthcare in the UK.</a:t>
          </a:r>
        </a:p>
      </dgm:t>
    </dgm:pt>
    <dgm:pt modelId="{2A747540-E245-4035-A69C-300B3FD016CE}" type="parTrans" cxnId="{7B9A82FD-0A49-4E78-8301-31B411932816}">
      <dgm:prSet/>
      <dgm:spPr/>
      <dgm:t>
        <a:bodyPr/>
        <a:lstStyle/>
        <a:p>
          <a:pPr algn="just"/>
          <a:endParaRPr lang="en-GB" sz="3000">
            <a:latin typeface="Times New Roman" panose="02020603050405020304" pitchFamily="18" charset="0"/>
            <a:cs typeface="Times New Roman" panose="02020603050405020304" pitchFamily="18" charset="0"/>
          </a:endParaRPr>
        </a:p>
      </dgm:t>
    </dgm:pt>
    <dgm:pt modelId="{5C707475-D8C1-4E4E-8DF1-3B6F77D9878D}" type="sibTrans" cxnId="{7B9A82FD-0A49-4E78-8301-31B411932816}">
      <dgm:prSet/>
      <dgm:spPr/>
      <dgm:t>
        <a:bodyPr/>
        <a:lstStyle/>
        <a:p>
          <a:pPr algn="just"/>
          <a:endParaRPr lang="en-GB" sz="3000">
            <a:latin typeface="Times New Roman" panose="02020603050405020304" pitchFamily="18" charset="0"/>
            <a:cs typeface="Times New Roman" panose="02020603050405020304" pitchFamily="18" charset="0"/>
          </a:endParaRPr>
        </a:p>
      </dgm:t>
    </dgm:pt>
    <dgm:pt modelId="{3C5DEC76-CD04-480A-A94A-222881767825}" type="pres">
      <dgm:prSet presAssocID="{46820EF9-1508-4282-98DE-7677CC0C0E28}" presName="vert0" presStyleCnt="0">
        <dgm:presLayoutVars>
          <dgm:dir/>
          <dgm:animOne val="branch"/>
          <dgm:animLvl val="lvl"/>
        </dgm:presLayoutVars>
      </dgm:prSet>
      <dgm:spPr/>
    </dgm:pt>
    <dgm:pt modelId="{AEF8D4BC-B718-4310-930D-A1404889DB46}" type="pres">
      <dgm:prSet presAssocID="{74BD59B4-4820-4F3B-944B-1CD50A8E869E}" presName="thickLine" presStyleLbl="alignNode1" presStyleIdx="0" presStyleCnt="4"/>
      <dgm:spPr/>
    </dgm:pt>
    <dgm:pt modelId="{870B3F49-A2B8-43A1-ABA2-79FDB61EEF4B}" type="pres">
      <dgm:prSet presAssocID="{74BD59B4-4820-4F3B-944B-1CD50A8E869E}" presName="horz1" presStyleCnt="0"/>
      <dgm:spPr/>
    </dgm:pt>
    <dgm:pt modelId="{CDF424D1-ABB5-4662-B5BA-1A885FBD97B8}" type="pres">
      <dgm:prSet presAssocID="{74BD59B4-4820-4F3B-944B-1CD50A8E869E}" presName="tx1" presStyleLbl="revTx" presStyleIdx="0" presStyleCnt="4"/>
      <dgm:spPr/>
    </dgm:pt>
    <dgm:pt modelId="{066216A3-C605-434D-BF10-72D60779BD0A}" type="pres">
      <dgm:prSet presAssocID="{74BD59B4-4820-4F3B-944B-1CD50A8E869E}" presName="vert1" presStyleCnt="0"/>
      <dgm:spPr/>
    </dgm:pt>
    <dgm:pt modelId="{7285404C-FD65-48FB-A35D-FFBEC1265F7F}" type="pres">
      <dgm:prSet presAssocID="{EDB17486-480F-4E9E-810E-672627410DBE}" presName="thickLine" presStyleLbl="alignNode1" presStyleIdx="1" presStyleCnt="4"/>
      <dgm:spPr/>
    </dgm:pt>
    <dgm:pt modelId="{419967B4-50D1-4B58-BA3F-A1AA7146F08E}" type="pres">
      <dgm:prSet presAssocID="{EDB17486-480F-4E9E-810E-672627410DBE}" presName="horz1" presStyleCnt="0"/>
      <dgm:spPr/>
    </dgm:pt>
    <dgm:pt modelId="{5420F0EA-950E-45FE-89AE-4A67EA980A8F}" type="pres">
      <dgm:prSet presAssocID="{EDB17486-480F-4E9E-810E-672627410DBE}" presName="tx1" presStyleLbl="revTx" presStyleIdx="1" presStyleCnt="4"/>
      <dgm:spPr/>
    </dgm:pt>
    <dgm:pt modelId="{7D772656-C7EC-4633-9000-7F072E47B786}" type="pres">
      <dgm:prSet presAssocID="{EDB17486-480F-4E9E-810E-672627410DBE}" presName="vert1" presStyleCnt="0"/>
      <dgm:spPr/>
    </dgm:pt>
    <dgm:pt modelId="{91B9EA45-0B3A-4297-9BC1-D5A741B94EF6}" type="pres">
      <dgm:prSet presAssocID="{0E3A70E7-6CC8-474D-97AE-59D11A06BD9A}" presName="thickLine" presStyleLbl="alignNode1" presStyleIdx="2" presStyleCnt="4"/>
      <dgm:spPr/>
    </dgm:pt>
    <dgm:pt modelId="{57F807CB-ED0E-4F40-8B13-26C3E9956C5C}" type="pres">
      <dgm:prSet presAssocID="{0E3A70E7-6CC8-474D-97AE-59D11A06BD9A}" presName="horz1" presStyleCnt="0"/>
      <dgm:spPr/>
    </dgm:pt>
    <dgm:pt modelId="{4DACFA8B-099A-498A-824B-1D1720AF829E}" type="pres">
      <dgm:prSet presAssocID="{0E3A70E7-6CC8-474D-97AE-59D11A06BD9A}" presName="tx1" presStyleLbl="revTx" presStyleIdx="2" presStyleCnt="4"/>
      <dgm:spPr/>
    </dgm:pt>
    <dgm:pt modelId="{684A046D-B017-4B72-A062-B6BBD41013B6}" type="pres">
      <dgm:prSet presAssocID="{0E3A70E7-6CC8-474D-97AE-59D11A06BD9A}" presName="vert1" presStyleCnt="0"/>
      <dgm:spPr/>
    </dgm:pt>
    <dgm:pt modelId="{FC94FCF2-1E20-4C5B-9E55-603F68CCAC78}" type="pres">
      <dgm:prSet presAssocID="{F951C40F-60F8-4567-8CD5-A934CF3FD819}" presName="thickLine" presStyleLbl="alignNode1" presStyleIdx="3" presStyleCnt="4"/>
      <dgm:spPr/>
    </dgm:pt>
    <dgm:pt modelId="{72F7A21F-5E9B-4F86-800B-2F5A5B7A5749}" type="pres">
      <dgm:prSet presAssocID="{F951C40F-60F8-4567-8CD5-A934CF3FD819}" presName="horz1" presStyleCnt="0"/>
      <dgm:spPr/>
    </dgm:pt>
    <dgm:pt modelId="{FA7AE3C5-82ED-466E-9F9E-C232125D7690}" type="pres">
      <dgm:prSet presAssocID="{F951C40F-60F8-4567-8CD5-A934CF3FD819}" presName="tx1" presStyleLbl="revTx" presStyleIdx="3" presStyleCnt="4"/>
      <dgm:spPr/>
    </dgm:pt>
    <dgm:pt modelId="{ECD780A0-6870-4CA0-B786-DF5CB4C03879}" type="pres">
      <dgm:prSet presAssocID="{F951C40F-60F8-4567-8CD5-A934CF3FD819}" presName="vert1" presStyleCnt="0"/>
      <dgm:spPr/>
    </dgm:pt>
  </dgm:ptLst>
  <dgm:cxnLst>
    <dgm:cxn modelId="{D7F0502A-D261-4F1A-8623-B9DD488AB3A7}" srcId="{46820EF9-1508-4282-98DE-7677CC0C0E28}" destId="{74BD59B4-4820-4F3B-944B-1CD50A8E869E}" srcOrd="0" destOrd="0" parTransId="{B432AE47-4451-4917-B1B6-D9F6AC1FEF5F}" sibTransId="{596743BE-D812-49A6-82C3-AA01511BC26A}"/>
    <dgm:cxn modelId="{BE3C692F-540C-4763-9E05-B37452AACA32}" type="presOf" srcId="{F951C40F-60F8-4567-8CD5-A934CF3FD819}" destId="{FA7AE3C5-82ED-466E-9F9E-C232125D7690}" srcOrd="0" destOrd="0" presId="urn:microsoft.com/office/officeart/2008/layout/LinedList"/>
    <dgm:cxn modelId="{9DB56068-8538-43BD-AAFB-BF34F6E149E4}" type="presOf" srcId="{74BD59B4-4820-4F3B-944B-1CD50A8E869E}" destId="{CDF424D1-ABB5-4662-B5BA-1A885FBD97B8}" srcOrd="0" destOrd="0" presId="urn:microsoft.com/office/officeart/2008/layout/LinedList"/>
    <dgm:cxn modelId="{BDA2F452-E0E5-4C27-B9A5-A5CAA9E9EC5F}" srcId="{46820EF9-1508-4282-98DE-7677CC0C0E28}" destId="{EDB17486-480F-4E9E-810E-672627410DBE}" srcOrd="1" destOrd="0" parTransId="{B78A98F5-87A3-4D6B-8179-7D882922DAD1}" sibTransId="{D33F0C74-55D9-45C5-8248-9D0AEB91EFF8}"/>
    <dgm:cxn modelId="{8CC4588C-51CF-44A5-BA3A-03554ACD807C}" srcId="{46820EF9-1508-4282-98DE-7677CC0C0E28}" destId="{0E3A70E7-6CC8-474D-97AE-59D11A06BD9A}" srcOrd="2" destOrd="0" parTransId="{1C51D179-4E78-492F-8019-59D8B2AF3622}" sibTransId="{0A6BC87D-9FE7-40C1-8B75-8B0AFB777730}"/>
    <dgm:cxn modelId="{AE1F40B0-FC90-477B-85CA-D0500868C498}" type="presOf" srcId="{EDB17486-480F-4E9E-810E-672627410DBE}" destId="{5420F0EA-950E-45FE-89AE-4A67EA980A8F}" srcOrd="0" destOrd="0" presId="urn:microsoft.com/office/officeart/2008/layout/LinedList"/>
    <dgm:cxn modelId="{0BE029BB-2F65-48B7-9D23-C609DF5A7304}" type="presOf" srcId="{46820EF9-1508-4282-98DE-7677CC0C0E28}" destId="{3C5DEC76-CD04-480A-A94A-222881767825}" srcOrd="0" destOrd="0" presId="urn:microsoft.com/office/officeart/2008/layout/LinedList"/>
    <dgm:cxn modelId="{5E65E0DE-412D-47F3-A656-533714C53F60}" type="presOf" srcId="{0E3A70E7-6CC8-474D-97AE-59D11A06BD9A}" destId="{4DACFA8B-099A-498A-824B-1D1720AF829E}" srcOrd="0" destOrd="0" presId="urn:microsoft.com/office/officeart/2008/layout/LinedList"/>
    <dgm:cxn modelId="{7B9A82FD-0A49-4E78-8301-31B411932816}" srcId="{46820EF9-1508-4282-98DE-7677CC0C0E28}" destId="{F951C40F-60F8-4567-8CD5-A934CF3FD819}" srcOrd="3" destOrd="0" parTransId="{2A747540-E245-4035-A69C-300B3FD016CE}" sibTransId="{5C707475-D8C1-4E4E-8DF1-3B6F77D9878D}"/>
    <dgm:cxn modelId="{F9DD0276-0461-4224-87F0-DE5F7BB320D8}" type="presParOf" srcId="{3C5DEC76-CD04-480A-A94A-222881767825}" destId="{AEF8D4BC-B718-4310-930D-A1404889DB46}" srcOrd="0" destOrd="0" presId="urn:microsoft.com/office/officeart/2008/layout/LinedList"/>
    <dgm:cxn modelId="{EEDFB341-79EB-48C8-9A94-B9030583023B}" type="presParOf" srcId="{3C5DEC76-CD04-480A-A94A-222881767825}" destId="{870B3F49-A2B8-43A1-ABA2-79FDB61EEF4B}" srcOrd="1" destOrd="0" presId="urn:microsoft.com/office/officeart/2008/layout/LinedList"/>
    <dgm:cxn modelId="{920B9866-6882-4742-A5A3-10CA37BD58C2}" type="presParOf" srcId="{870B3F49-A2B8-43A1-ABA2-79FDB61EEF4B}" destId="{CDF424D1-ABB5-4662-B5BA-1A885FBD97B8}" srcOrd="0" destOrd="0" presId="urn:microsoft.com/office/officeart/2008/layout/LinedList"/>
    <dgm:cxn modelId="{4C662AE4-3FAE-4A4D-A255-A7810D7D1A44}" type="presParOf" srcId="{870B3F49-A2B8-43A1-ABA2-79FDB61EEF4B}" destId="{066216A3-C605-434D-BF10-72D60779BD0A}" srcOrd="1" destOrd="0" presId="urn:microsoft.com/office/officeart/2008/layout/LinedList"/>
    <dgm:cxn modelId="{BED00BFA-03AF-4A5F-B9CB-FCB961BAE419}" type="presParOf" srcId="{3C5DEC76-CD04-480A-A94A-222881767825}" destId="{7285404C-FD65-48FB-A35D-FFBEC1265F7F}" srcOrd="2" destOrd="0" presId="urn:microsoft.com/office/officeart/2008/layout/LinedList"/>
    <dgm:cxn modelId="{CABD6421-2131-4429-81A6-2B0AA22CBA4D}" type="presParOf" srcId="{3C5DEC76-CD04-480A-A94A-222881767825}" destId="{419967B4-50D1-4B58-BA3F-A1AA7146F08E}" srcOrd="3" destOrd="0" presId="urn:microsoft.com/office/officeart/2008/layout/LinedList"/>
    <dgm:cxn modelId="{02CB4F1D-051A-4A1E-8243-23A16C795AFE}" type="presParOf" srcId="{419967B4-50D1-4B58-BA3F-A1AA7146F08E}" destId="{5420F0EA-950E-45FE-89AE-4A67EA980A8F}" srcOrd="0" destOrd="0" presId="urn:microsoft.com/office/officeart/2008/layout/LinedList"/>
    <dgm:cxn modelId="{D6259E8E-D3C2-43AE-B3B7-E5C1B8DBCE77}" type="presParOf" srcId="{419967B4-50D1-4B58-BA3F-A1AA7146F08E}" destId="{7D772656-C7EC-4633-9000-7F072E47B786}" srcOrd="1" destOrd="0" presId="urn:microsoft.com/office/officeart/2008/layout/LinedList"/>
    <dgm:cxn modelId="{34B7E42C-E3EE-4CE4-B8A4-08A097E12F17}" type="presParOf" srcId="{3C5DEC76-CD04-480A-A94A-222881767825}" destId="{91B9EA45-0B3A-4297-9BC1-D5A741B94EF6}" srcOrd="4" destOrd="0" presId="urn:microsoft.com/office/officeart/2008/layout/LinedList"/>
    <dgm:cxn modelId="{98CBEFDC-C9B9-4678-93B7-6311BBA4996E}" type="presParOf" srcId="{3C5DEC76-CD04-480A-A94A-222881767825}" destId="{57F807CB-ED0E-4F40-8B13-26C3E9956C5C}" srcOrd="5" destOrd="0" presId="urn:microsoft.com/office/officeart/2008/layout/LinedList"/>
    <dgm:cxn modelId="{4C066F71-E3CB-42F1-A505-8951D2E4735C}" type="presParOf" srcId="{57F807CB-ED0E-4F40-8B13-26C3E9956C5C}" destId="{4DACFA8B-099A-498A-824B-1D1720AF829E}" srcOrd="0" destOrd="0" presId="urn:microsoft.com/office/officeart/2008/layout/LinedList"/>
    <dgm:cxn modelId="{FB91B735-075C-458A-B4B3-44D11A36AA60}" type="presParOf" srcId="{57F807CB-ED0E-4F40-8B13-26C3E9956C5C}" destId="{684A046D-B017-4B72-A062-B6BBD41013B6}" srcOrd="1" destOrd="0" presId="urn:microsoft.com/office/officeart/2008/layout/LinedList"/>
    <dgm:cxn modelId="{1BF4044A-80D1-4CD6-90D2-4B561731E8B3}" type="presParOf" srcId="{3C5DEC76-CD04-480A-A94A-222881767825}" destId="{FC94FCF2-1E20-4C5B-9E55-603F68CCAC78}" srcOrd="6" destOrd="0" presId="urn:microsoft.com/office/officeart/2008/layout/LinedList"/>
    <dgm:cxn modelId="{002E0F9F-DBBE-4E6E-945E-B741341F74CC}" type="presParOf" srcId="{3C5DEC76-CD04-480A-A94A-222881767825}" destId="{72F7A21F-5E9B-4F86-800B-2F5A5B7A5749}" srcOrd="7" destOrd="0" presId="urn:microsoft.com/office/officeart/2008/layout/LinedList"/>
    <dgm:cxn modelId="{96058BC2-49E8-4560-AD86-6A767EFA9E1A}" type="presParOf" srcId="{72F7A21F-5E9B-4F86-800B-2F5A5B7A5749}" destId="{FA7AE3C5-82ED-466E-9F9E-C232125D7690}" srcOrd="0" destOrd="0" presId="urn:microsoft.com/office/officeart/2008/layout/LinedList"/>
    <dgm:cxn modelId="{317A450C-EE0E-41F9-849A-6B6B3D4A4423}" type="presParOf" srcId="{72F7A21F-5E9B-4F86-800B-2F5A5B7A5749}" destId="{ECD780A0-6870-4CA0-B786-DF5CB4C03879}" srcOrd="1" destOrd="0" presId="urn:microsoft.com/office/officeart/2008/layout/LinedList"/>
  </dgm:cxnLst>
  <dgm:bg>
    <a:solidFill>
      <a:schemeClr val="accent1">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8D4BC-B718-4310-930D-A1404889DB46}">
      <dsp:nvSpPr>
        <dsp:cNvPr id="0" name=""/>
        <dsp:cNvSpPr/>
      </dsp:nvSpPr>
      <dsp:spPr>
        <a:xfrm>
          <a:off x="0" y="0"/>
          <a:ext cx="9246918" cy="0"/>
        </a:xfrm>
        <a:prstGeom prst="line">
          <a:avLst/>
        </a:prstGeom>
        <a:solidFill>
          <a:schemeClr val="accent1">
            <a:shade val="50000"/>
            <a:hueOff val="0"/>
            <a:satOff val="0"/>
            <a:lumOff val="0"/>
            <a:alphaOff val="0"/>
          </a:schemeClr>
        </a:solidFill>
        <a:ln w="254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F424D1-ABB5-4662-B5BA-1A885FBD97B8}">
      <dsp:nvSpPr>
        <dsp:cNvPr id="0" name=""/>
        <dsp:cNvSpPr/>
      </dsp:nvSpPr>
      <dsp:spPr>
        <a:xfrm>
          <a:off x="0" y="0"/>
          <a:ext cx="9246918" cy="221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just" defTabSz="1333500" rtl="0">
            <a:lnSpc>
              <a:spcPct val="90000"/>
            </a:lnSpc>
            <a:spcBef>
              <a:spcPct val="0"/>
            </a:spcBef>
            <a:spcAft>
              <a:spcPct val="35000"/>
            </a:spcAft>
            <a:buNone/>
          </a:pPr>
          <a:r>
            <a:rPr lang="en-GB" sz="3000" b="1" kern="1200">
              <a:latin typeface="Times New Roman" panose="02020603050405020304" pitchFamily="18" charset="0"/>
              <a:cs typeface="Times New Roman" panose="02020603050405020304" pitchFamily="18" charset="0"/>
            </a:rPr>
            <a:t>Impact on UK Women:</a:t>
          </a:r>
          <a:r>
            <a:rPr lang="en-GB" sz="3000" kern="1200">
              <a:latin typeface="Times New Roman" panose="02020603050405020304" pitchFamily="18" charset="0"/>
              <a:cs typeface="Times New Roman" panose="02020603050405020304" pitchFamily="18" charset="0"/>
            </a:rPr>
            <a:t> The findings could improve early detection, timely diagnosis (particularly amongst ethnic minorities in the UK) and breast cancer outcomes for women eligible for screening in the UK.</a:t>
          </a:r>
        </a:p>
      </dsp:txBody>
      <dsp:txXfrm>
        <a:off x="0" y="0"/>
        <a:ext cx="9246918" cy="2216455"/>
      </dsp:txXfrm>
    </dsp:sp>
    <dsp:sp modelId="{7285404C-FD65-48FB-A35D-FFBEC1265F7F}">
      <dsp:nvSpPr>
        <dsp:cNvPr id="0" name=""/>
        <dsp:cNvSpPr/>
      </dsp:nvSpPr>
      <dsp:spPr>
        <a:xfrm>
          <a:off x="0" y="2216455"/>
          <a:ext cx="9246918" cy="0"/>
        </a:xfrm>
        <a:prstGeom prst="line">
          <a:avLst/>
        </a:prstGeom>
        <a:solidFill>
          <a:schemeClr val="accent1">
            <a:shade val="50000"/>
            <a:hueOff val="167129"/>
            <a:satOff val="4478"/>
            <a:lumOff val="19726"/>
            <a:alphaOff val="0"/>
          </a:schemeClr>
        </a:solidFill>
        <a:ln w="25400" cap="flat" cmpd="sng" algn="ctr">
          <a:solidFill>
            <a:schemeClr val="accent1">
              <a:shade val="50000"/>
              <a:hueOff val="167129"/>
              <a:satOff val="4478"/>
              <a:lumOff val="19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20F0EA-950E-45FE-89AE-4A67EA980A8F}">
      <dsp:nvSpPr>
        <dsp:cNvPr id="0" name=""/>
        <dsp:cNvSpPr/>
      </dsp:nvSpPr>
      <dsp:spPr>
        <a:xfrm>
          <a:off x="0" y="2216455"/>
          <a:ext cx="9246918" cy="221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just" defTabSz="1333500" rtl="0">
            <a:lnSpc>
              <a:spcPct val="90000"/>
            </a:lnSpc>
            <a:spcBef>
              <a:spcPct val="0"/>
            </a:spcBef>
            <a:spcAft>
              <a:spcPct val="35000"/>
            </a:spcAft>
            <a:buNone/>
          </a:pPr>
          <a:r>
            <a:rPr lang="en-GB" sz="3000" b="1" kern="1200" dirty="0">
              <a:latin typeface="Times New Roman" panose="02020603050405020304" pitchFamily="18" charset="0"/>
              <a:cs typeface="Times New Roman" panose="02020603050405020304" pitchFamily="18" charset="0"/>
            </a:rPr>
            <a:t>Impact on NHS/Healthcare Professionals: </a:t>
          </a:r>
          <a:r>
            <a:rPr lang="en-GB" sz="3000" kern="1200" dirty="0">
              <a:latin typeface="Times New Roman" panose="02020603050405020304" pitchFamily="18" charset="0"/>
              <a:cs typeface="Times New Roman" panose="02020603050405020304" pitchFamily="18" charset="0"/>
            </a:rPr>
            <a:t>The evidence from the current research may support screening practice, clinical decision-making, and improve NHS Breast Screening Programme outcome in the UK (NHS, 2026).</a:t>
          </a:r>
        </a:p>
      </dsp:txBody>
      <dsp:txXfrm>
        <a:off x="0" y="2216455"/>
        <a:ext cx="9246918" cy="2216455"/>
      </dsp:txXfrm>
    </dsp:sp>
    <dsp:sp modelId="{91B9EA45-0B3A-4297-9BC1-D5A741B94EF6}">
      <dsp:nvSpPr>
        <dsp:cNvPr id="0" name=""/>
        <dsp:cNvSpPr/>
      </dsp:nvSpPr>
      <dsp:spPr>
        <a:xfrm>
          <a:off x="0" y="4432911"/>
          <a:ext cx="9246918" cy="0"/>
        </a:xfrm>
        <a:prstGeom prst="line">
          <a:avLst/>
        </a:prstGeom>
        <a:solidFill>
          <a:schemeClr val="accent1">
            <a:shade val="50000"/>
            <a:hueOff val="334258"/>
            <a:satOff val="8955"/>
            <a:lumOff val="39453"/>
            <a:alphaOff val="0"/>
          </a:schemeClr>
        </a:solidFill>
        <a:ln w="25400" cap="flat" cmpd="sng" algn="ctr">
          <a:solidFill>
            <a:schemeClr val="accent1">
              <a:shade val="50000"/>
              <a:hueOff val="334258"/>
              <a:satOff val="8955"/>
              <a:lumOff val="394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ACFA8B-099A-498A-824B-1D1720AF829E}">
      <dsp:nvSpPr>
        <dsp:cNvPr id="0" name=""/>
        <dsp:cNvSpPr/>
      </dsp:nvSpPr>
      <dsp:spPr>
        <a:xfrm>
          <a:off x="0" y="4432911"/>
          <a:ext cx="9246918" cy="221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just" defTabSz="1333500" rtl="0">
            <a:lnSpc>
              <a:spcPct val="90000"/>
            </a:lnSpc>
            <a:spcBef>
              <a:spcPct val="0"/>
            </a:spcBef>
            <a:spcAft>
              <a:spcPct val="35000"/>
            </a:spcAft>
            <a:buNone/>
          </a:pPr>
          <a:r>
            <a:rPr lang="en-GB" sz="3000" b="1" kern="1200" dirty="0">
              <a:latin typeface="Times New Roman" panose="02020603050405020304" pitchFamily="18" charset="0"/>
              <a:cs typeface="Times New Roman" panose="02020603050405020304" pitchFamily="18" charset="0"/>
            </a:rPr>
            <a:t>Impact on Policy:</a:t>
          </a:r>
          <a:r>
            <a:rPr lang="en-GB" sz="3000" kern="1200" dirty="0">
              <a:latin typeface="Times New Roman" panose="02020603050405020304" pitchFamily="18" charset="0"/>
              <a:cs typeface="Times New Roman" panose="02020603050405020304" pitchFamily="18" charset="0"/>
            </a:rPr>
            <a:t> The findings could inform policymakers on future screening policies, strengthen evidence-based screening guidelines and optimise NHS resource allocation in the UK.</a:t>
          </a:r>
        </a:p>
      </dsp:txBody>
      <dsp:txXfrm>
        <a:off x="0" y="4432911"/>
        <a:ext cx="9246918" cy="2216455"/>
      </dsp:txXfrm>
    </dsp:sp>
    <dsp:sp modelId="{FC94FCF2-1E20-4C5B-9E55-603F68CCAC78}">
      <dsp:nvSpPr>
        <dsp:cNvPr id="0" name=""/>
        <dsp:cNvSpPr/>
      </dsp:nvSpPr>
      <dsp:spPr>
        <a:xfrm>
          <a:off x="0" y="6649367"/>
          <a:ext cx="9246918" cy="0"/>
        </a:xfrm>
        <a:prstGeom prst="line">
          <a:avLst/>
        </a:prstGeom>
        <a:solidFill>
          <a:schemeClr val="accent1">
            <a:shade val="50000"/>
            <a:hueOff val="167129"/>
            <a:satOff val="4478"/>
            <a:lumOff val="19726"/>
            <a:alphaOff val="0"/>
          </a:schemeClr>
        </a:solidFill>
        <a:ln w="25400" cap="flat" cmpd="sng" algn="ctr">
          <a:solidFill>
            <a:schemeClr val="accent1">
              <a:shade val="50000"/>
              <a:hueOff val="167129"/>
              <a:satOff val="4478"/>
              <a:lumOff val="19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AE3C5-82ED-466E-9F9E-C232125D7690}">
      <dsp:nvSpPr>
        <dsp:cNvPr id="0" name=""/>
        <dsp:cNvSpPr/>
      </dsp:nvSpPr>
      <dsp:spPr>
        <a:xfrm>
          <a:off x="0" y="6649367"/>
          <a:ext cx="9246918" cy="221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just" defTabSz="1333500" rtl="0">
            <a:lnSpc>
              <a:spcPct val="90000"/>
            </a:lnSpc>
            <a:spcBef>
              <a:spcPct val="0"/>
            </a:spcBef>
            <a:spcAft>
              <a:spcPct val="35000"/>
            </a:spcAft>
            <a:buNone/>
          </a:pPr>
          <a:r>
            <a:rPr lang="en-GB" sz="3000" b="1" kern="1200" dirty="0">
              <a:latin typeface="Times New Roman" panose="02020603050405020304" pitchFamily="18" charset="0"/>
              <a:cs typeface="Times New Roman" panose="02020603050405020304" pitchFamily="18" charset="0"/>
            </a:rPr>
            <a:t>Impact on Public Health and Social Care Services/Programmes: </a:t>
          </a:r>
          <a:r>
            <a:rPr lang="en-GB" sz="3000" kern="1200" dirty="0">
              <a:latin typeface="Times New Roman" panose="02020603050405020304" pitchFamily="18" charset="0"/>
              <a:cs typeface="Times New Roman" panose="02020603050405020304" pitchFamily="18" charset="0"/>
            </a:rPr>
            <a:t>The findings could promote equitable access to screening services and enhance the quality of preventive healthcare in the UK.</a:t>
          </a:r>
        </a:p>
      </dsp:txBody>
      <dsp:txXfrm>
        <a:off x="0" y="6649367"/>
        <a:ext cx="9246918" cy="22164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4143007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929717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3" Type="http://schemas.openxmlformats.org/officeDocument/2006/relationships/image" Target="../media/image15.png"/><Relationship Id="rId18" Type="http://schemas.openxmlformats.org/officeDocument/2006/relationships/hyperlink" Target="https://doi.org/10.1080/20565623.2025.2510871" TargetMode="External"/><Relationship Id="rId26" Type="http://schemas.openxmlformats.org/officeDocument/2006/relationships/hyperlink" Target="https://doi.org/10.1136/bmj-2025-085029" TargetMode="External"/><Relationship Id="rId3" Type="http://schemas.openxmlformats.org/officeDocument/2006/relationships/diagramData" Target="../diagrams/data1.xml"/><Relationship Id="rId21" Type="http://schemas.openxmlformats.org/officeDocument/2006/relationships/hyperlink" Target="https://doi.org/10.1016/j.radi.2023.11.016" TargetMode="External"/><Relationship Id="rId34" Type="http://schemas.openxmlformats.org/officeDocument/2006/relationships/hyperlink" Target="https://www.wcrf.org/preventing-cancer/cancer-types/breast-cancer/signs-symptoms/" TargetMode="External"/><Relationship Id="rId7" Type="http://schemas.microsoft.com/office/2007/relationships/diagramDrawing" Target="../diagrams/drawing1.xml"/><Relationship Id="rId12" Type="http://schemas.openxmlformats.org/officeDocument/2006/relationships/image" Target="../media/image14.png"/><Relationship Id="rId17" Type="http://schemas.openxmlformats.org/officeDocument/2006/relationships/hyperlink" Target="https://doi.org/10.1186/s12905-025-04218-9" TargetMode="External"/><Relationship Id="rId25" Type="http://schemas.openxmlformats.org/officeDocument/2006/relationships/hyperlink" Target="https://doi.org/10.1016/j.cviu.2023.103884" TargetMode="External"/><Relationship Id="rId33" Type="http://schemas.openxmlformats.org/officeDocument/2006/relationships/hyperlink" Target="https://www.statista.com/statistics/312771/breast-cancer-cases-england-age/" TargetMode="External"/><Relationship Id="rId2" Type="http://schemas.openxmlformats.org/officeDocument/2006/relationships/notesSlide" Target="../notesSlides/notesSlide2.xml"/><Relationship Id="rId16" Type="http://schemas.openxmlformats.org/officeDocument/2006/relationships/image" Target="../media/image18.png"/><Relationship Id="rId20" Type="http://schemas.openxmlformats.org/officeDocument/2006/relationships/hyperlink" Target="https://www.cancerresearchuk.org/about-cancer/breast-cancer/survival#survival-by-stage" TargetMode="External"/><Relationship Id="rId29" Type="http://schemas.openxmlformats.org/officeDocument/2006/relationships/hyperlink" Target="https://www.nhs.uk/conditions/breast-cancer-in-women/causes-of-breast-cancer-in-women/" TargetMode="Externa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3.png"/><Relationship Id="rId24" Type="http://schemas.openxmlformats.org/officeDocument/2006/relationships/hyperlink" Target="https://www.hwics.org.uk/our-services/girlss-and-womens-health/know-your-breast/breast-screening" TargetMode="External"/><Relationship Id="rId32" Type="http://schemas.openxmlformats.org/officeDocument/2006/relationships/hyperlink" Target="https://doi.org/10.3109/14992027.2013.791030" TargetMode="External"/><Relationship Id="rId5" Type="http://schemas.openxmlformats.org/officeDocument/2006/relationships/diagramQuickStyle" Target="../diagrams/quickStyle1.xml"/><Relationship Id="rId15" Type="http://schemas.openxmlformats.org/officeDocument/2006/relationships/image" Target="../media/image17.png"/><Relationship Id="rId23" Type="http://schemas.openxmlformats.org/officeDocument/2006/relationships/hyperlink" Target="https://www.gov.uk/government/publications/breast-screening-helping-women-decide/nhs-breast-screening-helping-you-decide" TargetMode="External"/><Relationship Id="rId28" Type="http://schemas.openxmlformats.org/officeDocument/2006/relationships/hyperlink" Target="https://www.nhs.uk/tests-and-treatments/breast-screening-mammogram/" TargetMode="External"/><Relationship Id="rId36" Type="http://schemas.openxmlformats.org/officeDocument/2006/relationships/hyperlink" Target="https://www.wcrf.org/preventing-cancer/cancer-types/breast-cancer/about-breast-cancer/" TargetMode="External"/><Relationship Id="rId10" Type="http://schemas.openxmlformats.org/officeDocument/2006/relationships/image" Target="../media/image12.png"/><Relationship Id="rId19" Type="http://schemas.openxmlformats.org/officeDocument/2006/relationships/hyperlink" Target="https://doi.org/10.1038/s41598-024-69006-1" TargetMode="External"/><Relationship Id="rId31" Type="http://schemas.openxmlformats.org/officeDocument/2006/relationships/hyperlink" Target="https://redrosedesire.co.uk/tag/breast-cancer/" TargetMode="External"/><Relationship Id="rId4" Type="http://schemas.openxmlformats.org/officeDocument/2006/relationships/diagramLayout" Target="../diagrams/layout1.xml"/><Relationship Id="rId9" Type="http://schemas.openxmlformats.org/officeDocument/2006/relationships/image" Target="../media/image11.png"/><Relationship Id="rId14" Type="http://schemas.openxmlformats.org/officeDocument/2006/relationships/image" Target="../media/image16.png"/><Relationship Id="rId22" Type="http://schemas.openxmlformats.org/officeDocument/2006/relationships/hyperlink" Target="https://doi.org/10.1016/j.ejso.2021.08.025" TargetMode="External"/><Relationship Id="rId27" Type="http://schemas.openxmlformats.org/officeDocument/2006/relationships/hyperlink" Target="https://www.healthcentral.com/condition/breast-cancer/what-are-the-4-stages-of-breast-cancer" TargetMode="External"/><Relationship Id="rId30" Type="http://schemas.openxmlformats.org/officeDocument/2006/relationships/hyperlink" Target="https://cancerscreening.org.uk/breastscreen/index.html" TargetMode="External"/><Relationship Id="rId35" Type="http://schemas.openxmlformats.org/officeDocument/2006/relationships/hyperlink" Target="https://www.wcrf.org/preventing-cancer/cancer-statistics/uk-cancer-statistics/#breast-cancer" TargetMode="External"/><Relationship Id="rId8"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84946" y="14413831"/>
            <a:ext cx="40987579" cy="4957011"/>
          </a:xfrm>
        </p:spPr>
        <p:txBody>
          <a:bodyPr>
            <a:noAutofit/>
          </a:bodyPr>
          <a:lstStyle/>
          <a:p>
            <a:br>
              <a:rPr lang="en-GB" sz="4000" b="1" dirty="0">
                <a:effectLst/>
                <a:latin typeface="Arial" panose="020B0604020202020204" pitchFamily="34" charset="0"/>
                <a:ea typeface="Aptos" panose="020B0004020202020204" pitchFamily="34" charset="0"/>
                <a:cs typeface="Arial" panose="020B0604020202020204" pitchFamily="34" charset="0"/>
              </a:rPr>
            </a:br>
            <a:br>
              <a:rPr lang="en-GB" sz="4000" b="1" dirty="0">
                <a:latin typeface="Arial" panose="020B0604020202020204" pitchFamily="34" charset="0"/>
                <a:cs typeface="Arial" panose="020B0604020202020204" pitchFamily="34" charset="0"/>
              </a:rPr>
            </a:br>
            <a:r>
              <a:rPr lang="en-GB" sz="8000" b="1" dirty="0">
                <a:latin typeface="Times New Roman" panose="02020603050405020304" pitchFamily="18" charset="0"/>
                <a:cs typeface="Times New Roman" panose="02020603050405020304" pitchFamily="18" charset="0"/>
              </a:rPr>
              <a:t>Student Name: </a:t>
            </a:r>
            <a:r>
              <a:rPr lang="en-GB" sz="8000" b="1" dirty="0" err="1">
                <a:latin typeface="Times New Roman" panose="02020603050405020304" pitchFamily="18" charset="0"/>
                <a:cs typeface="Times New Roman" panose="02020603050405020304" pitchFamily="18" charset="0"/>
              </a:rPr>
              <a:t>Zakiyabanu</a:t>
            </a:r>
            <a:r>
              <a:rPr lang="en-GB" sz="8000" b="1" dirty="0">
                <a:latin typeface="Times New Roman" panose="02020603050405020304" pitchFamily="18" charset="0"/>
                <a:cs typeface="Times New Roman" panose="02020603050405020304" pitchFamily="18" charset="0"/>
              </a:rPr>
              <a:t> </a:t>
            </a:r>
            <a:r>
              <a:rPr lang="en-GB" sz="8000" b="1" dirty="0" err="1">
                <a:latin typeface="Times New Roman" panose="02020603050405020304" pitchFamily="18" charset="0"/>
                <a:cs typeface="Times New Roman" panose="02020603050405020304" pitchFamily="18" charset="0"/>
              </a:rPr>
              <a:t>Zakirhusen</a:t>
            </a:r>
            <a:r>
              <a:rPr lang="en-GB" sz="8000" b="1" dirty="0">
                <a:latin typeface="Times New Roman" panose="02020603050405020304" pitchFamily="18" charset="0"/>
                <a:cs typeface="Times New Roman" panose="02020603050405020304" pitchFamily="18" charset="0"/>
              </a:rPr>
              <a:t> Malek</a:t>
            </a:r>
            <a:br>
              <a:rPr lang="en-GB" sz="8000" b="1" dirty="0">
                <a:latin typeface="Times New Roman" panose="02020603050405020304" pitchFamily="18" charset="0"/>
                <a:cs typeface="Times New Roman" panose="02020603050405020304" pitchFamily="18" charset="0"/>
              </a:rPr>
            </a:br>
            <a:r>
              <a:rPr lang="en-GB" sz="8000" b="1" dirty="0">
                <a:latin typeface="Times New Roman" panose="02020603050405020304" pitchFamily="18" charset="0"/>
                <a:cs typeface="Times New Roman" panose="02020603050405020304" pitchFamily="18" charset="0"/>
              </a:rPr>
              <a:t>Student ID : 2531983</a:t>
            </a:r>
            <a:br>
              <a:rPr lang="en-GB" sz="8000" b="1" dirty="0">
                <a:latin typeface="Times New Roman" panose="02020603050405020304" pitchFamily="18" charset="0"/>
                <a:cs typeface="Times New Roman" panose="02020603050405020304" pitchFamily="18" charset="0"/>
              </a:rPr>
            </a:br>
            <a:r>
              <a:rPr lang="en-GB" sz="8000" b="1" dirty="0">
                <a:latin typeface="Times New Roman" panose="02020603050405020304" pitchFamily="18" charset="0"/>
                <a:cs typeface="Times New Roman" panose="02020603050405020304" pitchFamily="18" charset="0"/>
              </a:rPr>
              <a:t>Module: Practice Based Research</a:t>
            </a:r>
            <a:br>
              <a:rPr lang="en-GB" sz="8000" b="1" dirty="0">
                <a:latin typeface="Times New Roman" panose="02020603050405020304" pitchFamily="18" charset="0"/>
                <a:cs typeface="Times New Roman" panose="02020603050405020304" pitchFamily="18" charset="0"/>
              </a:rPr>
            </a:br>
            <a:r>
              <a:rPr lang="en-GB" sz="8000" b="1" dirty="0">
                <a:latin typeface="Times New Roman" panose="02020603050405020304" pitchFamily="18" charset="0"/>
                <a:cs typeface="Times New Roman" panose="02020603050405020304" pitchFamily="18" charset="0"/>
              </a:rPr>
              <a:t>Module code: LCHS7008</a:t>
            </a:r>
            <a:br>
              <a:rPr lang="en-GB" sz="8000" b="1" dirty="0">
                <a:latin typeface="Times New Roman" panose="02020603050405020304" pitchFamily="18" charset="0"/>
                <a:cs typeface="Times New Roman" panose="02020603050405020304" pitchFamily="18" charset="0"/>
              </a:rPr>
            </a:br>
            <a:r>
              <a:rPr lang="en-GB" sz="8000" b="1" dirty="0">
                <a:latin typeface="Times New Roman" panose="02020603050405020304" pitchFamily="18" charset="0"/>
                <a:cs typeface="Times New Roman" panose="02020603050405020304" pitchFamily="18" charset="0"/>
              </a:rPr>
              <a:t>Lecturer: Oluwadamilola Tayo</a:t>
            </a:r>
            <a:br>
              <a:rPr lang="en-GB" sz="8000" b="1" dirty="0">
                <a:latin typeface="Times New Roman" panose="02020603050405020304" pitchFamily="18" charset="0"/>
                <a:cs typeface="Times New Roman" panose="02020603050405020304" pitchFamily="18" charset="0"/>
              </a:rPr>
            </a:br>
            <a:br>
              <a:rPr lang="en-GB" sz="8000" b="1" dirty="0">
                <a:latin typeface="Times New Roman" panose="02020603050405020304" pitchFamily="18" charset="0"/>
                <a:cs typeface="Times New Roman" panose="02020603050405020304" pitchFamily="18" charset="0"/>
              </a:rPr>
            </a:br>
            <a:r>
              <a:rPr lang="en-GB" sz="6000" b="1" dirty="0">
                <a:latin typeface="Times New Roman" panose="02020603050405020304" pitchFamily="18" charset="0"/>
                <a:cs typeface="Times New Roman" panose="02020603050405020304" pitchFamily="18" charset="0"/>
              </a:rPr>
              <a:t>TOPIC: THE EFFECTIVENESS OF MAMMOGRAPHY SCREENING FOR EARLY DETECTION OF BREAST CANCER AMONG WOMEN IN THE UK: A SYSTEMETIC REVIEW</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2021305" y="20798842"/>
            <a:ext cx="39848589" cy="5293895"/>
          </a:xfrm>
        </p:spPr>
        <p:txBody>
          <a:bodyPr>
            <a:normAutofit/>
          </a:bodyPr>
          <a:lstStyle/>
          <a:p>
            <a:r>
              <a:rPr lang="en-GB" sz="4800" b="1" dirty="0">
                <a:latin typeface="Times New Roman" panose="02020603050405020304" pitchFamily="18" charset="0"/>
                <a:cs typeface="Times New Roman" panose="02020603050405020304" pitchFamily="18" charset="0"/>
              </a:rPr>
              <a:t>Acknowledgement of the use of AI tools</a:t>
            </a:r>
          </a:p>
          <a:p>
            <a:r>
              <a:rPr lang="en-GB" sz="48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r>
              <a:rPr lang="en-GB" sz="4400" dirty="0">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7538116"/>
            <a:ext cx="29036209" cy="2800767"/>
          </a:xfrm>
          <a:prstGeom prst="rect">
            <a:avLst/>
          </a:prstGeom>
          <a:noFill/>
        </p:spPr>
        <p:txBody>
          <a:bodyPr wrap="square" rtlCol="0">
            <a:spAutoFit/>
          </a:bodyPr>
          <a:lstStyle/>
          <a:p>
            <a:pPr algn="ctr"/>
            <a:r>
              <a:rPr lang="en-GB" sz="8800" b="1" dirty="0">
                <a:latin typeface="Times New Roman" panose="02020603050405020304" pitchFamily="18" charset="0"/>
                <a:cs typeface="Times New Roman" panose="02020603050405020304" pitchFamily="18" charset="0"/>
              </a:rPr>
              <a:t>LCHS7008</a:t>
            </a:r>
          </a:p>
          <a:p>
            <a:pPr algn="ctr"/>
            <a:r>
              <a:rPr lang="en-GB" sz="8800" b="1" dirty="0">
                <a:latin typeface="Times New Roman" panose="02020603050405020304" pitchFamily="18" charset="0"/>
                <a:cs typeface="Times New Roman" panose="02020603050405020304" pitchFamily="18" charset="0"/>
              </a:rPr>
              <a:t>MSc Public Health and Social Care in Practice</a:t>
            </a:r>
            <a:endParaRPr lang="en-GB" sz="8800" b="1" i="0" u="none" strike="noStrike" dirty="0">
              <a:effectLst/>
              <a:latin typeface="Times New Roman" panose="02020603050405020304" pitchFamily="18" charset="0"/>
              <a:cs typeface="Times New Roman" panose="02020603050405020304" pitchFamily="18"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442278"/>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721775" y="6031146"/>
            <a:ext cx="9453092" cy="6278620"/>
          </a:xfrm>
          <a:solidFill>
            <a:schemeClr val="bg2"/>
          </a:solidFill>
        </p:spPr>
        <p:txBody>
          <a:bodyPr/>
          <a:lstStyle/>
          <a:p>
            <a:pPr marL="342900" lvl="0" indent="-342900" algn="just">
              <a:buFont typeface="Arial" panose="020B0604020202020204" pitchFamily="34" charset="0"/>
              <a:buChar char="•"/>
            </a:pPr>
            <a:r>
              <a:rPr lang="en-GB" sz="3000" dirty="0"/>
              <a:t>Breast cancer refers to the abnormal and uncontrolled growth of breast cells (GOV UK, 2026).</a:t>
            </a:r>
          </a:p>
          <a:p>
            <a:pPr marL="342900" lvl="0" indent="-342900" algn="just">
              <a:buFont typeface="Arial" panose="020B0604020202020204" pitchFamily="34" charset="0"/>
              <a:buChar char="•"/>
            </a:pPr>
            <a:r>
              <a:rPr lang="en-GB" sz="3000" dirty="0"/>
              <a:t>For instance, in 2022/2023, the United Kingdom (UK) registered 60,763 new cases of breast cancer in women (highest); that is 30.2% or every 3 in 10 new cancer cases in women being breast cancer (WCRF, 2026a).</a:t>
            </a:r>
          </a:p>
          <a:p>
            <a:pPr marL="342900" lvl="0" indent="-342900" algn="just">
              <a:buFont typeface="Arial" panose="020B0604020202020204" pitchFamily="34" charset="0"/>
              <a:buChar char="•"/>
            </a:pPr>
            <a:r>
              <a:rPr lang="en-GB" sz="3000" dirty="0"/>
              <a:t>The NHS utilises X-rays/mammograms for breast screening that pick up cancers that are not visible or cannot be felt (NHS, 2025; Ma et al., 2025).</a:t>
            </a:r>
          </a:p>
          <a:p>
            <a:pPr marL="342900" lvl="0" indent="-342900" algn="just">
              <a:buFont typeface="Arial" panose="020B0604020202020204" pitchFamily="34" charset="0"/>
              <a:buChar char="•"/>
            </a:pPr>
            <a:r>
              <a:rPr lang="en-US" sz="3000" dirty="0"/>
              <a:t>Early detection using mammography can reduce the risk of mortality and increase recovery chances for breast cancer patients (GOV UK, 2026; Ding et al., 2023).</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553984"/>
            <a:ext cx="10048875" cy="1415764"/>
          </a:xfrm>
        </p:spPr>
        <p:txBody>
          <a:bodyPr/>
          <a:lstStyle/>
          <a:p>
            <a:r>
              <a:rPr lang="en-GB" sz="4000" dirty="0">
                <a:latin typeface="Times New Roman" panose="02020603050405020304" pitchFamily="18" charset="0"/>
                <a:cs typeface="Times New Roman" panose="02020603050405020304" pitchFamily="18" charset="0"/>
              </a:rPr>
              <a:t>Introduction and Prevalence of Breast Cancer </a:t>
            </a:r>
            <a:r>
              <a:rPr lang="en-GB" sz="4000" dirty="0">
                <a:latin typeface="Aptos" panose="020B0004020202020204" pitchFamily="34" charset="0"/>
              </a:rPr>
              <a:t>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878016" y="6008252"/>
            <a:ext cx="9153184" cy="6463286"/>
          </a:xfrm>
          <a:solidFill>
            <a:srgbClr val="FFCCFF"/>
          </a:solidFill>
        </p:spPr>
        <p:txBody>
          <a:bodyPr/>
          <a:lstStyle/>
          <a:p>
            <a:pPr lvl="0" algn="just"/>
            <a:r>
              <a:rPr lang="en-GB" sz="3000" dirty="0"/>
              <a:t>Breast cancer remains a major public health concern amongst UK women (</a:t>
            </a:r>
            <a:r>
              <a:rPr lang="en-GB" sz="3000" dirty="0" err="1"/>
              <a:t>Rezaei</a:t>
            </a:r>
            <a:r>
              <a:rPr lang="en-GB" sz="3000" dirty="0"/>
              <a:t>, 2023). Mammography is the primary screening and secondary prevention method used by the NHS to facilitate early detection (Li and </a:t>
            </a:r>
            <a:r>
              <a:rPr lang="en-GB" sz="3000" dirty="0" err="1"/>
              <a:t>Zwiggelaar</a:t>
            </a:r>
            <a:r>
              <a:rPr lang="en-GB" sz="3000" dirty="0"/>
              <a:t>, 2023). Concerns remain regarding its overall effectiveness, including </a:t>
            </a:r>
            <a:r>
              <a:rPr lang="en-GB" sz="3000" dirty="0" err="1"/>
              <a:t>overdiagnoses</a:t>
            </a:r>
            <a:r>
              <a:rPr lang="en-GB" sz="3000" dirty="0"/>
              <a:t>, false positives and variations in screening participation (GOV UK, 2026). </a:t>
            </a:r>
            <a:r>
              <a:rPr lang="en-US" sz="3000" dirty="0"/>
              <a:t>However, scant studies exist that studied this effectiveness, leaving a huge research gap. A systematic review is necessary to </a:t>
            </a:r>
            <a:r>
              <a:rPr lang="en-US" sz="3000" dirty="0" err="1"/>
              <a:t>synthesise</a:t>
            </a:r>
            <a:r>
              <a:rPr lang="en-US" sz="3000" dirty="0"/>
              <a:t> current evidence and determine the efficacy of mammography screening in improving early detection and breast cancer outcomes amongst UK women.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22479892" y="4467374"/>
            <a:ext cx="10048875" cy="1107988"/>
          </a:xfrm>
        </p:spPr>
        <p:txBody>
          <a:bodyPr anchor="t"/>
          <a:lstStyle/>
          <a:p>
            <a:pPr>
              <a:lnSpc>
                <a:spcPct val="150000"/>
              </a:lnSpc>
              <a:spcAft>
                <a:spcPts val="0"/>
              </a:spcAft>
            </a:pPr>
            <a:r>
              <a:rPr lang="en-GB" sz="4000" dirty="0">
                <a:latin typeface="Times New Roman" panose="02020603050405020304" pitchFamily="18" charset="0"/>
                <a:ea typeface="Times New Roman" panose="02020603050405020304" pitchFamily="18" charset="0"/>
              </a:rPr>
              <a:t>Research Question</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391142"/>
          </a:xfrm>
        </p:spPr>
        <p:txBody>
          <a:bodyPr/>
          <a:lstStyle/>
          <a:p>
            <a:pPr>
              <a:spcAft>
                <a:spcPts val="0"/>
              </a:spcAft>
            </a:pPr>
            <a:r>
              <a:rPr lang="en-GB" sz="4000" dirty="0">
                <a:latin typeface="Times New Roman" panose="02020603050405020304" pitchFamily="18" charset="0"/>
                <a:ea typeface="Times New Roman" panose="02020603050405020304" pitchFamily="18" charset="0"/>
              </a:rPr>
              <a:t>Potential Impact </a:t>
            </a:r>
          </a:p>
          <a:p>
            <a:endParaRPr lang="en-GB" sz="3200" dirty="0"/>
          </a:p>
        </p:txBody>
      </p:sp>
      <p:graphicFrame>
        <p:nvGraphicFramePr>
          <p:cNvPr id="48" name="Diagram 47"/>
          <p:cNvGraphicFramePr/>
          <p:nvPr>
            <p:extLst>
              <p:ext uri="{D42A27DB-BD31-4B8C-83A1-F6EECF244321}">
                <p14:modId xmlns:p14="http://schemas.microsoft.com/office/powerpoint/2010/main" val="751135287"/>
              </p:ext>
            </p:extLst>
          </p:nvPr>
        </p:nvGraphicFramePr>
        <p:xfrm>
          <a:off x="33766405" y="6053973"/>
          <a:ext cx="9246918" cy="88658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790266" y="17513364"/>
            <a:ext cx="9276529" cy="7663614"/>
          </a:xfrm>
          <a:solidFill>
            <a:schemeClr val="accent1">
              <a:lumMod val="40000"/>
              <a:lumOff val="60000"/>
            </a:schemeClr>
          </a:solidFill>
        </p:spPr>
        <p:txBody>
          <a:bodyPr/>
          <a:lstStyle/>
          <a:p>
            <a:pPr marL="342900" lvl="0" indent="-342900" algn="just">
              <a:buFont typeface="Arial" panose="020B0604020202020204" pitchFamily="34" charset="0"/>
              <a:buChar char="•"/>
            </a:pPr>
            <a:r>
              <a:rPr lang="en-GB" sz="3000" dirty="0"/>
              <a:t>The prevalence of breast cancer is more amongst white women than ethnic minorities in the early screening stage (WCRF, 2026b).</a:t>
            </a:r>
          </a:p>
          <a:p>
            <a:pPr marL="342900" lvl="0" indent="-342900" algn="just">
              <a:buFont typeface="Arial" panose="020B0604020202020204" pitchFamily="34" charset="0"/>
              <a:buChar char="•"/>
            </a:pPr>
            <a:r>
              <a:rPr lang="en-GB" sz="3000" dirty="0"/>
              <a:t>Whilst women from ethnic minorities are diagnosed at later stages, making treatment more difficult (WCRF, 2026b; </a:t>
            </a:r>
            <a:r>
              <a:rPr lang="en-GB" sz="3000" dirty="0" err="1"/>
              <a:t>Gathani</a:t>
            </a:r>
            <a:r>
              <a:rPr lang="en-GB" sz="3000" dirty="0"/>
              <a:t> et al., 2021).</a:t>
            </a:r>
          </a:p>
          <a:p>
            <a:pPr marL="342900" lvl="0" indent="-342900" algn="just">
              <a:buFont typeface="Arial" panose="020B0604020202020204" pitchFamily="34" charset="0"/>
              <a:buChar char="•"/>
            </a:pPr>
            <a:r>
              <a:rPr lang="en-US" sz="3000" dirty="0"/>
              <a:t>Most women in the UK develop breast cancer post the age of 50 (5,786 new breast cancer cases between the age group 50-54 in 2022) (Statista, 2026); it could be inherited, due to dense breast tissue or mild breast diseases (GOV UK, 2026).</a:t>
            </a:r>
          </a:p>
          <a:p>
            <a:pPr marL="342900" lvl="0" indent="-342900" algn="just">
              <a:buFont typeface="Arial" panose="020B0604020202020204" pitchFamily="34" charset="0"/>
              <a:buChar char="•"/>
            </a:pPr>
            <a:r>
              <a:rPr lang="en-US" sz="3000" dirty="0"/>
              <a:t>Signs and symptoms include appearance of lumps, pain in breasts or armpits, discharge from the nipples and change in sizes or skin </a:t>
            </a:r>
            <a:r>
              <a:rPr lang="en-US" sz="3000" dirty="0" err="1"/>
              <a:t>colour</a:t>
            </a:r>
            <a:r>
              <a:rPr lang="en-US" sz="3000" dirty="0"/>
              <a:t> of breasts (WCRF, 2025; Menon et al., 2024).</a:t>
            </a:r>
            <a:endParaRPr lang="en-GB" sz="3000"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958779"/>
            <a:ext cx="31998968" cy="2554545"/>
          </a:xfrm>
        </p:spPr>
        <p:txBody>
          <a:bodyPr/>
          <a:lstStyle/>
          <a:p>
            <a:r>
              <a:rPr lang="en-GB" sz="8000" u="sng" dirty="0">
                <a:latin typeface="Times New Roman" panose="02020603050405020304" pitchFamily="18" charset="0"/>
                <a:cs typeface="Times New Roman" panose="02020603050405020304" pitchFamily="18" charset="0"/>
              </a:rPr>
              <a:t>The Effectiveness of Mammography Screening for Early Detection of Breast Cancer among Women in the UK: A Systematic Review</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17" name="image5.png"/>
          <p:cNvPicPr/>
          <p:nvPr/>
        </p:nvPicPr>
        <p:blipFill>
          <a:blip r:embed="rId8"/>
          <a:srcRect/>
          <a:stretch>
            <a:fillRect/>
          </a:stretch>
        </p:blipFill>
        <p:spPr>
          <a:xfrm>
            <a:off x="22827822" y="7894297"/>
            <a:ext cx="4176309" cy="4773599"/>
          </a:xfrm>
          <a:prstGeom prst="rect">
            <a:avLst/>
          </a:prstGeom>
          <a:ln>
            <a:noFill/>
          </a:ln>
          <a:effectLst>
            <a:outerShdw blurRad="190500" algn="tl" rotWithShape="0">
              <a:srgbClr val="000000">
                <a:alpha val="70000"/>
              </a:srgbClr>
            </a:outerShdw>
          </a:effectLst>
        </p:spPr>
      </p:pic>
      <p:pic>
        <p:nvPicPr>
          <p:cNvPr id="7" name="Picture 6"/>
          <p:cNvPicPr>
            <a:picLocks noChangeAspect="1"/>
          </p:cNvPicPr>
          <p:nvPr/>
        </p:nvPicPr>
        <p:blipFill>
          <a:blip r:embed="rId9"/>
          <a:stretch>
            <a:fillRect/>
          </a:stretch>
        </p:blipFill>
        <p:spPr>
          <a:xfrm>
            <a:off x="849431" y="25801311"/>
            <a:ext cx="3517337" cy="4187487"/>
          </a:xfrm>
          <a:prstGeom prst="rect">
            <a:avLst/>
          </a:prstGeom>
          <a:ln>
            <a:noFill/>
          </a:ln>
          <a:effectLst>
            <a:outerShdw blurRad="190500" algn="tl" rotWithShape="0">
              <a:srgbClr val="000000">
                <a:alpha val="70000"/>
              </a:srgbClr>
            </a:outerShdw>
          </a:effectLst>
        </p:spPr>
      </p:pic>
      <p:pic>
        <p:nvPicPr>
          <p:cNvPr id="20" name="Picture 19"/>
          <p:cNvPicPr>
            <a:picLocks noChangeAspect="1"/>
          </p:cNvPicPr>
          <p:nvPr/>
        </p:nvPicPr>
        <p:blipFill>
          <a:blip r:embed="rId10"/>
          <a:stretch>
            <a:fillRect/>
          </a:stretch>
        </p:blipFill>
        <p:spPr>
          <a:xfrm>
            <a:off x="888669" y="12765921"/>
            <a:ext cx="9227190" cy="3631203"/>
          </a:xfrm>
          <a:prstGeom prst="rect">
            <a:avLst/>
          </a:prstGeom>
          <a:ln>
            <a:noFill/>
          </a:ln>
          <a:effectLst>
            <a:outerShdw blurRad="190500" algn="tl" rotWithShape="0">
              <a:srgbClr val="000000">
                <a:alpha val="70000"/>
              </a:srgbClr>
            </a:outerShdw>
          </a:effectLst>
        </p:spPr>
      </p:pic>
      <p:sp>
        <p:nvSpPr>
          <p:cNvPr id="22" name="TextBox 21"/>
          <p:cNvSpPr txBox="1"/>
          <p:nvPr/>
        </p:nvSpPr>
        <p:spPr>
          <a:xfrm>
            <a:off x="2770305" y="16678245"/>
            <a:ext cx="5463917" cy="553998"/>
          </a:xfrm>
          <a:prstGeom prst="rect">
            <a:avLst/>
          </a:prstGeom>
          <a:noFill/>
        </p:spPr>
        <p:txBody>
          <a:bodyPr wrap="square" rtlCol="0">
            <a:spAutoFit/>
          </a:bodyPr>
          <a:lstStyle/>
          <a:p>
            <a:pPr algn="ctr"/>
            <a:r>
              <a:rPr lang="en-GB" sz="3000" dirty="0">
                <a:latin typeface="Times New Roman" panose="02020603050405020304" pitchFamily="18" charset="0"/>
                <a:cs typeface="Times New Roman" panose="02020603050405020304" pitchFamily="18" charset="0"/>
              </a:rPr>
              <a:t>(Source: WCRF, 2026a)</a:t>
            </a:r>
          </a:p>
        </p:txBody>
      </p:sp>
      <p:pic>
        <p:nvPicPr>
          <p:cNvPr id="25" name="Picture 24"/>
          <p:cNvPicPr>
            <a:picLocks noChangeAspect="1"/>
          </p:cNvPicPr>
          <p:nvPr/>
        </p:nvPicPr>
        <p:blipFill>
          <a:blip r:embed="rId11"/>
          <a:stretch>
            <a:fillRect/>
          </a:stretch>
        </p:blipFill>
        <p:spPr>
          <a:xfrm>
            <a:off x="12282864" y="12765921"/>
            <a:ext cx="8498125" cy="5001322"/>
          </a:xfrm>
          <a:prstGeom prst="rect">
            <a:avLst/>
          </a:prstGeom>
          <a:ln>
            <a:noFill/>
          </a:ln>
          <a:effectLst>
            <a:outerShdw blurRad="190500" algn="tl" rotWithShape="0">
              <a:srgbClr val="000000">
                <a:alpha val="70000"/>
              </a:srgbClr>
            </a:outerShdw>
          </a:effectLst>
        </p:spPr>
      </p:pic>
      <p:sp>
        <p:nvSpPr>
          <p:cNvPr id="27" name="TextBox 26"/>
          <p:cNvSpPr txBox="1"/>
          <p:nvPr/>
        </p:nvSpPr>
        <p:spPr>
          <a:xfrm>
            <a:off x="14237802" y="17988770"/>
            <a:ext cx="4588248" cy="553998"/>
          </a:xfrm>
          <a:prstGeom prst="rect">
            <a:avLst/>
          </a:prstGeom>
          <a:noFill/>
          <a:ln>
            <a:noFill/>
          </a:ln>
        </p:spPr>
        <p:txBody>
          <a:bodyPr wrap="square" rtlCol="0">
            <a:spAutoFit/>
          </a:bodyPr>
          <a:lstStyle/>
          <a:p>
            <a:pPr algn="ctr"/>
            <a:r>
              <a:rPr lang="en-GB" sz="3000" dirty="0">
                <a:latin typeface="Times New Roman" panose="02020603050405020304" pitchFamily="18" charset="0"/>
                <a:cs typeface="Times New Roman" panose="02020603050405020304" pitchFamily="18" charset="0"/>
              </a:rPr>
              <a:t>(Source: GOV UK, 2026)</a:t>
            </a:r>
          </a:p>
        </p:txBody>
      </p:sp>
      <p:sp>
        <p:nvSpPr>
          <p:cNvPr id="29"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49439" y="4652040"/>
            <a:ext cx="10048875" cy="800211"/>
          </a:xfrm>
        </p:spPr>
        <p:txBody>
          <a:bodyPr/>
          <a:lstStyle/>
          <a:p>
            <a:r>
              <a:rPr lang="en-GB" sz="4000" dirty="0">
                <a:latin typeface="Times New Roman" panose="02020603050405020304" pitchFamily="18" charset="0"/>
                <a:cs typeface="Times New Roman" panose="02020603050405020304" pitchFamily="18" charset="0"/>
              </a:rPr>
              <a:t>Rationale</a:t>
            </a:r>
            <a:r>
              <a:rPr lang="en-GB" sz="4000" dirty="0">
                <a:latin typeface="Aptos" panose="020B0004020202020204" pitchFamily="34" charset="0"/>
              </a:rPr>
              <a:t> </a:t>
            </a:r>
          </a:p>
        </p:txBody>
      </p:sp>
      <p:sp>
        <p:nvSpPr>
          <p:cNvPr id="31" name="Rectangle 30"/>
          <p:cNvSpPr/>
          <p:nvPr/>
        </p:nvSpPr>
        <p:spPr>
          <a:xfrm>
            <a:off x="22827822" y="6058293"/>
            <a:ext cx="9056233" cy="1477328"/>
          </a:xfrm>
          <a:prstGeom prst="rect">
            <a:avLst/>
          </a:prstGeom>
          <a:solidFill>
            <a:schemeClr val="accent3">
              <a:lumMod val="20000"/>
              <a:lumOff val="80000"/>
            </a:schemeClr>
          </a:solidFill>
        </p:spPr>
        <p:txBody>
          <a:bodyPr wrap="square">
            <a:spAutoFit/>
          </a:bodyPr>
          <a:lstStyle/>
          <a:p>
            <a:pPr lvl="0" algn="just">
              <a:spcAft>
                <a:spcPts val="0"/>
              </a:spcAft>
            </a:pPr>
            <a:r>
              <a:rPr lang="en-GB" sz="3000" dirty="0">
                <a:latin typeface="Times New Roman" panose="02020603050405020304" pitchFamily="18" charset="0"/>
                <a:ea typeface="Times New Roman" panose="02020603050405020304" pitchFamily="18" charset="0"/>
              </a:rPr>
              <a:t>How effective is mammography screening in facilitating the early detection of breast cancer amongst women in the UK?</a:t>
            </a:r>
          </a:p>
        </p:txBody>
      </p:sp>
      <p:pic>
        <p:nvPicPr>
          <p:cNvPr id="32" name="Picture 31"/>
          <p:cNvPicPr>
            <a:picLocks noChangeAspect="1"/>
          </p:cNvPicPr>
          <p:nvPr/>
        </p:nvPicPr>
        <p:blipFill>
          <a:blip r:embed="rId12"/>
          <a:stretch>
            <a:fillRect/>
          </a:stretch>
        </p:blipFill>
        <p:spPr>
          <a:xfrm>
            <a:off x="4774975" y="25801311"/>
            <a:ext cx="5291820" cy="4054253"/>
          </a:xfrm>
          <a:prstGeom prst="rect">
            <a:avLst/>
          </a:prstGeom>
          <a:ln>
            <a:noFill/>
          </a:ln>
          <a:effectLst>
            <a:outerShdw blurRad="190500" algn="tl" rotWithShape="0">
              <a:srgbClr val="000000">
                <a:alpha val="70000"/>
              </a:srgbClr>
            </a:outerShdw>
          </a:effectLst>
        </p:spPr>
      </p:pic>
      <p:sp>
        <p:nvSpPr>
          <p:cNvPr id="35" name="Text Placeholder 34"/>
          <p:cNvSpPr>
            <a:spLocks noGrp="1"/>
          </p:cNvSpPr>
          <p:nvPr>
            <p:ph type="body" sz="quarter" idx="24"/>
          </p:nvPr>
        </p:nvSpPr>
        <p:spPr>
          <a:xfrm>
            <a:off x="22440906" y="13933561"/>
            <a:ext cx="10058400" cy="800211"/>
          </a:xfrm>
        </p:spPr>
        <p:txBody>
          <a:bodyPr/>
          <a:lstStyle/>
          <a:p>
            <a:r>
              <a:rPr lang="en-GB" sz="4000" dirty="0">
                <a:latin typeface="Times New Roman" panose="02020603050405020304" pitchFamily="18" charset="0"/>
                <a:cs typeface="Times New Roman" panose="02020603050405020304" pitchFamily="18" charset="0"/>
              </a:rPr>
              <a:t>Research Aim</a:t>
            </a:r>
          </a:p>
        </p:txBody>
      </p:sp>
      <p:sp>
        <p:nvSpPr>
          <p:cNvPr id="37" name="Text Placeholder 34"/>
          <p:cNvSpPr>
            <a:spLocks noGrp="1"/>
          </p:cNvSpPr>
          <p:nvPr>
            <p:ph type="body" sz="quarter" idx="24"/>
          </p:nvPr>
        </p:nvSpPr>
        <p:spPr>
          <a:xfrm>
            <a:off x="22514354" y="23910619"/>
            <a:ext cx="10058400" cy="800211"/>
          </a:xfrm>
        </p:spPr>
        <p:txBody>
          <a:bodyPr/>
          <a:lstStyle/>
          <a:p>
            <a:r>
              <a:rPr lang="en-GB" sz="4000" dirty="0">
                <a:latin typeface="Times New Roman" panose="02020603050405020304" pitchFamily="18" charset="0"/>
                <a:cs typeface="Times New Roman" panose="02020603050405020304" pitchFamily="18" charset="0"/>
              </a:rPr>
              <a:t>Research Objectives</a:t>
            </a:r>
          </a:p>
        </p:txBody>
      </p:sp>
      <p:sp>
        <p:nvSpPr>
          <p:cNvPr id="39" name="Rectangle 38"/>
          <p:cNvSpPr/>
          <p:nvPr/>
        </p:nvSpPr>
        <p:spPr>
          <a:xfrm>
            <a:off x="22739226" y="14919796"/>
            <a:ext cx="9319154" cy="1477328"/>
          </a:xfrm>
          <a:prstGeom prst="rect">
            <a:avLst/>
          </a:prstGeom>
          <a:solidFill>
            <a:schemeClr val="tx2">
              <a:lumMod val="20000"/>
              <a:lumOff val="80000"/>
            </a:schemeClr>
          </a:solidFill>
        </p:spPr>
        <p:txBody>
          <a:bodyPr wrap="square">
            <a:spAutoFit/>
          </a:bodyPr>
          <a:lstStyle/>
          <a:p>
            <a:pPr lvl="0" algn="just">
              <a:spcAft>
                <a:spcPts val="0"/>
              </a:spcAft>
            </a:pPr>
            <a:r>
              <a:rPr lang="en-GB" sz="3000" dirty="0">
                <a:latin typeface="Times New Roman" panose="02020603050405020304" pitchFamily="18" charset="0"/>
                <a:ea typeface="Times New Roman" panose="02020603050405020304" pitchFamily="18" charset="0"/>
              </a:rPr>
              <a:t>To assess the effectiveness of mammography screening in facilitating the early detection of breast cancer amongst UK women. </a:t>
            </a:r>
          </a:p>
        </p:txBody>
      </p:sp>
      <p:sp>
        <p:nvSpPr>
          <p:cNvPr id="40" name="Rectangle 39"/>
          <p:cNvSpPr/>
          <p:nvPr/>
        </p:nvSpPr>
        <p:spPr>
          <a:xfrm>
            <a:off x="23163831" y="25099274"/>
            <a:ext cx="8759447" cy="5170646"/>
          </a:xfrm>
          <a:prstGeom prst="rect">
            <a:avLst/>
          </a:prstGeom>
          <a:solidFill>
            <a:schemeClr val="accent6">
              <a:lumMod val="20000"/>
              <a:lumOff val="80000"/>
            </a:schemeClr>
          </a:solidFill>
        </p:spPr>
        <p:txBody>
          <a:bodyPr wrap="square">
            <a:spAutoFit/>
          </a:bodyPr>
          <a:lstStyle/>
          <a:p>
            <a:pPr marL="342900" lvl="0" indent="-342900" algn="just">
              <a:spcAft>
                <a:spcPts val="0"/>
              </a:spcAft>
              <a:buFont typeface="Arial" panose="020B0604020202020204" pitchFamily="34" charset="0"/>
              <a:buChar char="•"/>
            </a:pPr>
            <a:r>
              <a:rPr lang="en-GB" sz="3000" dirty="0">
                <a:latin typeface="Times New Roman" panose="02020603050405020304" pitchFamily="18" charset="0"/>
                <a:ea typeface="Times New Roman" panose="02020603050405020304" pitchFamily="18" charset="0"/>
              </a:rPr>
              <a:t>To evaluate the role of mammography screening in detecting breast cancer at an early stage amongst UK women.</a:t>
            </a:r>
          </a:p>
          <a:p>
            <a:pPr marL="342900" lvl="0" indent="-342900" algn="just">
              <a:spcAft>
                <a:spcPts val="0"/>
              </a:spcAft>
              <a:buFont typeface="Arial" panose="020B0604020202020204" pitchFamily="34" charset="0"/>
              <a:buChar char="•"/>
            </a:pPr>
            <a:r>
              <a:rPr lang="en-GB" sz="3000" dirty="0">
                <a:latin typeface="Times New Roman" panose="02020603050405020304" pitchFamily="18" charset="0"/>
                <a:ea typeface="Times New Roman" panose="02020603050405020304" pitchFamily="18" charset="0"/>
              </a:rPr>
              <a:t>To examine how effective mammography screening is in identifying breast cancer at an early stage.</a:t>
            </a:r>
          </a:p>
          <a:p>
            <a:pPr marL="342900" lvl="0" indent="-342900" algn="just">
              <a:spcAft>
                <a:spcPts val="0"/>
              </a:spcAft>
              <a:buFont typeface="Arial" panose="020B0604020202020204" pitchFamily="34" charset="0"/>
              <a:buChar char="•"/>
            </a:pPr>
            <a:r>
              <a:rPr lang="en-GB" sz="3000" dirty="0">
                <a:latin typeface="Times New Roman" panose="02020603050405020304" pitchFamily="18" charset="0"/>
                <a:ea typeface="Times New Roman" panose="02020603050405020304" pitchFamily="18" charset="0"/>
              </a:rPr>
              <a:t>To assess the contribution of mammography screening to breast cancer outcomes amongst UK women.</a:t>
            </a:r>
          </a:p>
          <a:p>
            <a:pPr marL="342900" lvl="0" indent="-342900" algn="just">
              <a:spcAft>
                <a:spcPts val="0"/>
              </a:spcAft>
              <a:buFont typeface="Arial" panose="020B0604020202020204" pitchFamily="34" charset="0"/>
              <a:buChar char="•"/>
            </a:pPr>
            <a:r>
              <a:rPr lang="en-GB" sz="3000" dirty="0">
                <a:latin typeface="Times New Roman" panose="02020603050405020304" pitchFamily="18" charset="0"/>
                <a:ea typeface="Times New Roman" panose="02020603050405020304" pitchFamily="18" charset="0"/>
              </a:rPr>
              <a:t>To determine the influencing factors of mammography screening programmes’ efficacy in the UK.</a:t>
            </a:r>
          </a:p>
        </p:txBody>
      </p:sp>
      <p:pic>
        <p:nvPicPr>
          <p:cNvPr id="43" name="Picture 42"/>
          <p:cNvPicPr>
            <a:picLocks noChangeAspect="1"/>
          </p:cNvPicPr>
          <p:nvPr/>
        </p:nvPicPr>
        <p:blipFill>
          <a:blip r:embed="rId13"/>
          <a:stretch>
            <a:fillRect/>
          </a:stretch>
        </p:blipFill>
        <p:spPr>
          <a:xfrm>
            <a:off x="12579261" y="26190898"/>
            <a:ext cx="7905330" cy="3926634"/>
          </a:xfrm>
          <a:prstGeom prst="rect">
            <a:avLst/>
          </a:prstGeom>
          <a:ln>
            <a:noFill/>
          </a:ln>
          <a:effectLst>
            <a:outerShdw blurRad="190500" algn="tl" rotWithShape="0">
              <a:srgbClr val="000000">
                <a:alpha val="70000"/>
              </a:srgbClr>
            </a:outerShdw>
          </a:effectLst>
        </p:spPr>
      </p:pic>
      <p:sp>
        <p:nvSpPr>
          <p:cNvPr id="44" name="TextBox 43"/>
          <p:cNvSpPr txBox="1"/>
          <p:nvPr/>
        </p:nvSpPr>
        <p:spPr>
          <a:xfrm>
            <a:off x="14349804" y="30239143"/>
            <a:ext cx="4248144" cy="553998"/>
          </a:xfrm>
          <a:prstGeom prst="rect">
            <a:avLst/>
          </a:prstGeom>
          <a:noFill/>
        </p:spPr>
        <p:txBody>
          <a:bodyPr wrap="square" rtlCol="0">
            <a:spAutoFit/>
          </a:bodyPr>
          <a:lstStyle/>
          <a:p>
            <a:pPr algn="ctr"/>
            <a:r>
              <a:rPr lang="en-GB" sz="3000" dirty="0">
                <a:latin typeface="Times New Roman" panose="02020603050405020304" pitchFamily="18" charset="0"/>
                <a:cs typeface="Times New Roman" panose="02020603050405020304" pitchFamily="18" charset="0"/>
              </a:rPr>
              <a:t>(Source: Millard, 2026)</a:t>
            </a:r>
          </a:p>
        </p:txBody>
      </p:sp>
      <p:pic>
        <p:nvPicPr>
          <p:cNvPr id="41" name="Picture 40"/>
          <p:cNvPicPr>
            <a:picLocks noChangeAspect="1"/>
          </p:cNvPicPr>
          <p:nvPr/>
        </p:nvPicPr>
        <p:blipFill>
          <a:blip r:embed="rId14"/>
          <a:stretch>
            <a:fillRect/>
          </a:stretch>
        </p:blipFill>
        <p:spPr>
          <a:xfrm>
            <a:off x="12282864" y="18806661"/>
            <a:ext cx="8433550" cy="6574286"/>
          </a:xfrm>
          <a:prstGeom prst="rect">
            <a:avLst/>
          </a:prstGeom>
          <a:ln>
            <a:noFill/>
          </a:ln>
          <a:effectLst>
            <a:outerShdw blurRad="190500" algn="tl" rotWithShape="0">
              <a:srgbClr val="000000">
                <a:alpha val="70000"/>
              </a:srgbClr>
            </a:outerShdw>
          </a:effectLst>
        </p:spPr>
      </p:pic>
      <p:sp>
        <p:nvSpPr>
          <p:cNvPr id="46" name="TextBox 45"/>
          <p:cNvSpPr txBox="1"/>
          <p:nvPr/>
        </p:nvSpPr>
        <p:spPr>
          <a:xfrm>
            <a:off x="13268356" y="25508923"/>
            <a:ext cx="6460600" cy="553998"/>
          </a:xfrm>
          <a:prstGeom prst="rect">
            <a:avLst/>
          </a:prstGeom>
          <a:noFill/>
        </p:spPr>
        <p:txBody>
          <a:bodyPr wrap="square" rtlCol="0">
            <a:spAutoFit/>
          </a:bodyPr>
          <a:lstStyle/>
          <a:p>
            <a:pPr algn="ctr"/>
            <a:r>
              <a:rPr lang="en-GB" sz="3000" dirty="0">
                <a:latin typeface="Times New Roman" panose="02020603050405020304" pitchFamily="18" charset="0"/>
                <a:cs typeface="Times New Roman" panose="02020603050405020304" pitchFamily="18" charset="0"/>
              </a:rPr>
              <a:t>(Source: Cancer Research UK, 2022)</a:t>
            </a:r>
          </a:p>
        </p:txBody>
      </p:sp>
      <p:pic>
        <p:nvPicPr>
          <p:cNvPr id="47" name="Picture 46"/>
          <p:cNvPicPr>
            <a:picLocks noChangeAspect="1"/>
          </p:cNvPicPr>
          <p:nvPr/>
        </p:nvPicPr>
        <p:blipFill>
          <a:blip r:embed="rId15"/>
          <a:stretch>
            <a:fillRect/>
          </a:stretch>
        </p:blipFill>
        <p:spPr>
          <a:xfrm>
            <a:off x="24337309" y="16815192"/>
            <a:ext cx="6412489" cy="6041539"/>
          </a:xfrm>
          <a:prstGeom prst="rect">
            <a:avLst/>
          </a:prstGeom>
          <a:ln>
            <a:noFill/>
          </a:ln>
          <a:effectLst>
            <a:outerShdw blurRad="190500" algn="tl" rotWithShape="0">
              <a:srgbClr val="000000">
                <a:alpha val="70000"/>
              </a:srgbClr>
            </a:outerShdw>
          </a:effectLst>
        </p:spPr>
      </p:pic>
      <p:sp>
        <p:nvSpPr>
          <p:cNvPr id="49" name="TextBox 48"/>
          <p:cNvSpPr txBox="1"/>
          <p:nvPr/>
        </p:nvSpPr>
        <p:spPr>
          <a:xfrm>
            <a:off x="24660545" y="23245176"/>
            <a:ext cx="5766016" cy="553998"/>
          </a:xfrm>
          <a:prstGeom prst="rect">
            <a:avLst/>
          </a:prstGeom>
          <a:noFill/>
        </p:spPr>
        <p:txBody>
          <a:bodyPr wrap="square" rtlCol="0">
            <a:spAutoFit/>
          </a:bodyPr>
          <a:lstStyle/>
          <a:p>
            <a:pPr algn="ctr"/>
            <a:r>
              <a:rPr lang="en-GB" sz="3000" dirty="0">
                <a:latin typeface="Times New Roman" panose="02020603050405020304" pitchFamily="18" charset="0"/>
                <a:cs typeface="Times New Roman" panose="02020603050405020304" pitchFamily="18" charset="0"/>
              </a:rPr>
              <a:t>(Source: Red Rose Desire, 2026)</a:t>
            </a:r>
          </a:p>
        </p:txBody>
      </p:sp>
      <p:pic>
        <p:nvPicPr>
          <p:cNvPr id="50" name="Picture 49"/>
          <p:cNvPicPr>
            <a:picLocks noChangeAspect="1"/>
          </p:cNvPicPr>
          <p:nvPr/>
        </p:nvPicPr>
        <p:blipFill>
          <a:blip r:embed="rId16"/>
          <a:stretch>
            <a:fillRect/>
          </a:stretch>
        </p:blipFill>
        <p:spPr>
          <a:xfrm>
            <a:off x="27695641" y="7894297"/>
            <a:ext cx="4092895" cy="4718570"/>
          </a:xfrm>
          <a:prstGeom prst="rect">
            <a:avLst/>
          </a:prstGeom>
          <a:ln>
            <a:noFill/>
          </a:ln>
          <a:effectLst>
            <a:outerShdw blurRad="190500" algn="tl" rotWithShape="0">
              <a:srgbClr val="000000">
                <a:alpha val="70000"/>
              </a:srgbClr>
            </a:outerShdw>
          </a:effectLst>
        </p:spPr>
      </p:pic>
      <p:sp>
        <p:nvSpPr>
          <p:cNvPr id="51" name="TextBox 50"/>
          <p:cNvSpPr txBox="1"/>
          <p:nvPr/>
        </p:nvSpPr>
        <p:spPr>
          <a:xfrm>
            <a:off x="27355938" y="12858363"/>
            <a:ext cx="4545832" cy="1015663"/>
          </a:xfrm>
          <a:prstGeom prst="rect">
            <a:avLst/>
          </a:prstGeom>
          <a:noFill/>
        </p:spPr>
        <p:txBody>
          <a:bodyPr wrap="square" rtlCol="0">
            <a:spAutoFit/>
          </a:bodyPr>
          <a:lstStyle/>
          <a:p>
            <a:pPr algn="ctr"/>
            <a:r>
              <a:rPr lang="en-GB" sz="3000" dirty="0">
                <a:latin typeface="Times New Roman" panose="02020603050405020304" pitchFamily="18" charset="0"/>
                <a:cs typeface="Times New Roman" panose="02020603050405020304" pitchFamily="18" charset="0"/>
              </a:rPr>
              <a:t>(Source: Cancer Research UK, 2017)</a:t>
            </a:r>
          </a:p>
        </p:txBody>
      </p:sp>
      <p:sp>
        <p:nvSpPr>
          <p:cNvPr id="53" name="TextBox 52"/>
          <p:cNvSpPr txBox="1"/>
          <p:nvPr/>
        </p:nvSpPr>
        <p:spPr>
          <a:xfrm>
            <a:off x="382597" y="30269920"/>
            <a:ext cx="4723253" cy="553998"/>
          </a:xfrm>
          <a:prstGeom prst="rect">
            <a:avLst/>
          </a:prstGeom>
          <a:noFill/>
        </p:spPr>
        <p:txBody>
          <a:bodyPr wrap="square" rtlCol="0">
            <a:spAutoFit/>
          </a:bodyPr>
          <a:lstStyle/>
          <a:p>
            <a:pPr algn="ctr"/>
            <a:r>
              <a:rPr lang="en-GB" sz="3000" dirty="0">
                <a:latin typeface="Times New Roman" panose="02020603050405020304" pitchFamily="18" charset="0"/>
                <a:cs typeface="Times New Roman" panose="02020603050405020304" pitchFamily="18" charset="0"/>
              </a:rPr>
              <a:t>(Source: HWICS, 2026)</a:t>
            </a:r>
          </a:p>
        </p:txBody>
      </p:sp>
      <p:sp>
        <p:nvSpPr>
          <p:cNvPr id="54" name="TextBox 53"/>
          <p:cNvSpPr txBox="1"/>
          <p:nvPr/>
        </p:nvSpPr>
        <p:spPr>
          <a:xfrm>
            <a:off x="22746853" y="12936384"/>
            <a:ext cx="4723253" cy="553998"/>
          </a:xfrm>
          <a:prstGeom prst="rect">
            <a:avLst/>
          </a:prstGeom>
          <a:noFill/>
        </p:spPr>
        <p:txBody>
          <a:bodyPr wrap="square" rtlCol="0">
            <a:spAutoFit/>
          </a:bodyPr>
          <a:lstStyle/>
          <a:p>
            <a:pPr algn="ctr"/>
            <a:r>
              <a:rPr lang="en-GB" sz="3000" dirty="0">
                <a:latin typeface="Times New Roman" panose="02020603050405020304" pitchFamily="18" charset="0"/>
                <a:cs typeface="Times New Roman" panose="02020603050405020304" pitchFamily="18" charset="0"/>
              </a:rPr>
              <a:t>(Source: HWICS, 2026)</a:t>
            </a:r>
          </a:p>
        </p:txBody>
      </p:sp>
      <p:sp>
        <p:nvSpPr>
          <p:cNvPr id="42" name="TextBox 41"/>
          <p:cNvSpPr txBox="1"/>
          <p:nvPr/>
        </p:nvSpPr>
        <p:spPr>
          <a:xfrm>
            <a:off x="4693800" y="29988799"/>
            <a:ext cx="5514823" cy="1200329"/>
          </a:xfrm>
          <a:prstGeom prst="rect">
            <a:avLst/>
          </a:prstGeom>
          <a:noFill/>
          <a:ln>
            <a:noFill/>
          </a:ln>
        </p:spPr>
        <p:txBody>
          <a:bodyPr wrap="square" rtlCol="0">
            <a:spAutoFit/>
          </a:bodyPr>
          <a:lstStyle/>
          <a:p>
            <a:pPr algn="ctr"/>
            <a:r>
              <a:rPr lang="en-GB" sz="2400" dirty="0">
                <a:latin typeface="Times New Roman" panose="02020603050405020304" pitchFamily="18" charset="0"/>
                <a:cs typeface="Times New Roman" panose="02020603050405020304" pitchFamily="18" charset="0"/>
              </a:rPr>
              <a:t>Age-based distribution of new breast cancer cases in the UK in 2022</a:t>
            </a:r>
          </a:p>
          <a:p>
            <a:pPr algn="ctr"/>
            <a:r>
              <a:rPr lang="en-GB" sz="2400" dirty="0">
                <a:latin typeface="Times New Roman" panose="02020603050405020304" pitchFamily="18" charset="0"/>
                <a:cs typeface="Times New Roman" panose="02020603050405020304" pitchFamily="18" charset="0"/>
              </a:rPr>
              <a:t>(Source: Statista, 2026)</a:t>
            </a:r>
          </a:p>
        </p:txBody>
      </p:sp>
      <p:sp>
        <p:nvSpPr>
          <p:cNvPr id="52" name="Text Placeholder 34"/>
          <p:cNvSpPr>
            <a:spLocks noGrp="1"/>
          </p:cNvSpPr>
          <p:nvPr>
            <p:ph type="body" sz="quarter" idx="24"/>
          </p:nvPr>
        </p:nvSpPr>
        <p:spPr>
          <a:xfrm>
            <a:off x="33422043" y="15252799"/>
            <a:ext cx="10047018" cy="800211"/>
          </a:xfrm>
        </p:spPr>
        <p:txBody>
          <a:bodyPr/>
          <a:lstStyle/>
          <a:p>
            <a:r>
              <a:rPr lang="en-GB" sz="4000" dirty="0">
                <a:latin typeface="Times New Roman" panose="02020603050405020304" pitchFamily="18" charset="0"/>
                <a:cs typeface="Times New Roman" panose="02020603050405020304" pitchFamily="18" charset="0"/>
              </a:rPr>
              <a:t>References</a:t>
            </a:r>
          </a:p>
        </p:txBody>
      </p:sp>
      <p:sp>
        <p:nvSpPr>
          <p:cNvPr id="8" name="Rectangle 7"/>
          <p:cNvSpPr/>
          <p:nvPr/>
        </p:nvSpPr>
        <p:spPr>
          <a:xfrm>
            <a:off x="33766405" y="16551329"/>
            <a:ext cx="9246918" cy="14057694"/>
          </a:xfrm>
          <a:prstGeom prst="rect">
            <a:avLst/>
          </a:prstGeom>
        </p:spPr>
        <p:txBody>
          <a:bodyPr wrap="square">
            <a:spAutoFit/>
          </a:bodyPr>
          <a:lstStyle/>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Abed, A.S.A. </a:t>
            </a:r>
            <a:r>
              <a:rPr lang="en-GB" sz="1650" i="1" dirty="0">
                <a:latin typeface="Times New Roman" panose="02020603050405020304" pitchFamily="18" charset="0"/>
                <a:cs typeface="Times New Roman" panose="02020603050405020304" pitchFamily="18" charset="0"/>
              </a:rPr>
              <a:t>et al.</a:t>
            </a:r>
            <a:r>
              <a:rPr lang="en-GB" sz="1650" dirty="0">
                <a:latin typeface="Times New Roman" panose="02020603050405020304" pitchFamily="18" charset="0"/>
                <a:cs typeface="Times New Roman" panose="02020603050405020304" pitchFamily="18" charset="0"/>
              </a:rPr>
              <a:t> (2025) 'Health belief model-based educational interventions for knowledge, beliefs, and intentions on mammography: a systematic review,' </a:t>
            </a:r>
            <a:r>
              <a:rPr lang="en-GB" sz="1650" i="1" dirty="0">
                <a:latin typeface="Times New Roman" panose="02020603050405020304" pitchFamily="18" charset="0"/>
                <a:cs typeface="Times New Roman" panose="02020603050405020304" pitchFamily="18" charset="0"/>
              </a:rPr>
              <a:t>BMC Women S Health</a:t>
            </a:r>
            <a:r>
              <a:rPr lang="en-GB" sz="1650" dirty="0">
                <a:latin typeface="Times New Roman" panose="02020603050405020304" pitchFamily="18" charset="0"/>
                <a:cs typeface="Times New Roman" panose="02020603050405020304" pitchFamily="18" charset="0"/>
              </a:rPr>
              <a:t>, 26(1), p. 48. </a:t>
            </a:r>
            <a:r>
              <a:rPr lang="en-GB" sz="1650" u="sng" dirty="0">
                <a:latin typeface="Times New Roman" panose="02020603050405020304" pitchFamily="18" charset="0"/>
                <a:cs typeface="Times New Roman" panose="02020603050405020304" pitchFamily="18" charset="0"/>
                <a:hlinkClick r:id="rId17"/>
              </a:rPr>
              <a:t>https://doi.org/10.1186/s12905-025-04218-9</a:t>
            </a:r>
            <a:r>
              <a:rPr lang="en-GB" sz="165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1650" dirty="0" err="1">
                <a:latin typeface="Times New Roman" panose="02020603050405020304" pitchFamily="18" charset="0"/>
                <a:cs typeface="Times New Roman" panose="02020603050405020304" pitchFamily="18" charset="0"/>
              </a:rPr>
              <a:t>Alrosan</a:t>
            </a:r>
            <a:r>
              <a:rPr lang="en-GB" sz="1650" dirty="0">
                <a:latin typeface="Times New Roman" panose="02020603050405020304" pitchFamily="18" charset="0"/>
                <a:cs typeface="Times New Roman" panose="02020603050405020304" pitchFamily="18" charset="0"/>
              </a:rPr>
              <a:t>, A.Z. </a:t>
            </a:r>
            <a:r>
              <a:rPr lang="en-GB" sz="1650" i="1" dirty="0">
                <a:latin typeface="Times New Roman" panose="02020603050405020304" pitchFamily="18" charset="0"/>
                <a:cs typeface="Times New Roman" panose="02020603050405020304" pitchFamily="18" charset="0"/>
              </a:rPr>
              <a:t>et al.</a:t>
            </a:r>
            <a:r>
              <a:rPr lang="en-GB" sz="1650" dirty="0">
                <a:latin typeface="Times New Roman" panose="02020603050405020304" pitchFamily="18" charset="0"/>
                <a:cs typeface="Times New Roman" panose="02020603050405020304" pitchFamily="18" charset="0"/>
              </a:rPr>
              <a:t> (2025) 'Knowledge and awareness of breast cancer signs and symptoms among Jordanian women,' </a:t>
            </a:r>
            <a:r>
              <a:rPr lang="en-GB" sz="1650" i="1" dirty="0">
                <a:latin typeface="Times New Roman" panose="02020603050405020304" pitchFamily="18" charset="0"/>
                <a:cs typeface="Times New Roman" panose="02020603050405020304" pitchFamily="18" charset="0"/>
              </a:rPr>
              <a:t>Future Science OA</a:t>
            </a:r>
            <a:r>
              <a:rPr lang="en-GB" sz="1650" dirty="0">
                <a:latin typeface="Times New Roman" panose="02020603050405020304" pitchFamily="18" charset="0"/>
                <a:cs typeface="Times New Roman" panose="02020603050405020304" pitchFamily="18" charset="0"/>
              </a:rPr>
              <a:t>, 11(1), p. 2510871. </a:t>
            </a:r>
            <a:r>
              <a:rPr lang="en-GB" sz="1650" u="sng" dirty="0">
                <a:latin typeface="Times New Roman" panose="02020603050405020304" pitchFamily="18" charset="0"/>
                <a:cs typeface="Times New Roman" panose="02020603050405020304" pitchFamily="18" charset="0"/>
                <a:hlinkClick r:id="rId18"/>
              </a:rPr>
              <a:t>https://doi.org/10.1080/20565623.2025.2510871</a:t>
            </a:r>
            <a:r>
              <a:rPr lang="en-GB" sz="165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Barclay, N.L. </a:t>
            </a:r>
            <a:r>
              <a:rPr lang="en-GB" sz="1650" i="1" dirty="0">
                <a:latin typeface="Times New Roman" panose="02020603050405020304" pitchFamily="18" charset="0"/>
                <a:cs typeface="Times New Roman" panose="02020603050405020304" pitchFamily="18" charset="0"/>
              </a:rPr>
              <a:t>et al.</a:t>
            </a:r>
            <a:r>
              <a:rPr lang="en-GB" sz="1650" dirty="0">
                <a:latin typeface="Times New Roman" panose="02020603050405020304" pitchFamily="18" charset="0"/>
                <a:cs typeface="Times New Roman" panose="02020603050405020304" pitchFamily="18" charset="0"/>
              </a:rPr>
              <a:t> (2024) 'Trends in incidence, prevalence, and survival of breast cancer in the United Kingdom from 2000 to 2021,' </a:t>
            </a:r>
            <a:r>
              <a:rPr lang="en-GB" sz="1650" i="1" dirty="0">
                <a:latin typeface="Times New Roman" panose="02020603050405020304" pitchFamily="18" charset="0"/>
                <a:cs typeface="Times New Roman" panose="02020603050405020304" pitchFamily="18" charset="0"/>
              </a:rPr>
              <a:t>Scientific Reports</a:t>
            </a:r>
            <a:r>
              <a:rPr lang="en-GB" sz="1650" dirty="0">
                <a:latin typeface="Times New Roman" panose="02020603050405020304" pitchFamily="18" charset="0"/>
                <a:cs typeface="Times New Roman" panose="02020603050405020304" pitchFamily="18" charset="0"/>
              </a:rPr>
              <a:t>, 14(1), p. 19069. </a:t>
            </a:r>
            <a:r>
              <a:rPr lang="en-GB" sz="1650" u="sng" dirty="0">
                <a:latin typeface="Times New Roman" panose="02020603050405020304" pitchFamily="18" charset="0"/>
                <a:cs typeface="Times New Roman" panose="02020603050405020304" pitchFamily="18" charset="0"/>
                <a:hlinkClick r:id="rId19"/>
              </a:rPr>
              <a:t>https://doi.org/10.1038/s41598-024-69006-1</a:t>
            </a:r>
            <a:r>
              <a:rPr lang="en-GB" sz="165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Cancer Research UK (2022) </a:t>
            </a:r>
            <a:r>
              <a:rPr lang="en-GB" sz="1650" i="1" dirty="0">
                <a:latin typeface="Times New Roman" panose="02020603050405020304" pitchFamily="18" charset="0"/>
                <a:cs typeface="Times New Roman" panose="02020603050405020304" pitchFamily="18" charset="0"/>
              </a:rPr>
              <a:t>Survival for breast cancer</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20"/>
              </a:rPr>
              <a:t>https://www.cancerresearchuk.org/about-cancer/breast-cancer/survival#survival-by-stage</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Ding, S. </a:t>
            </a:r>
            <a:r>
              <a:rPr lang="en-GB" sz="1650" i="1" dirty="0">
                <a:latin typeface="Times New Roman" panose="02020603050405020304" pitchFamily="18" charset="0"/>
                <a:cs typeface="Times New Roman" panose="02020603050405020304" pitchFamily="18" charset="0"/>
              </a:rPr>
              <a:t>et al.</a:t>
            </a:r>
            <a:r>
              <a:rPr lang="en-GB" sz="1650" dirty="0">
                <a:latin typeface="Times New Roman" panose="02020603050405020304" pitchFamily="18" charset="0"/>
                <a:cs typeface="Times New Roman" panose="02020603050405020304" pitchFamily="18" charset="0"/>
              </a:rPr>
              <a:t> (2023) 'Strategies enhancing the patient experience in mammography: A scoping review,' </a:t>
            </a:r>
            <a:r>
              <a:rPr lang="en-GB" sz="1650" i="1" dirty="0">
                <a:latin typeface="Times New Roman" panose="02020603050405020304" pitchFamily="18" charset="0"/>
                <a:cs typeface="Times New Roman" panose="02020603050405020304" pitchFamily="18" charset="0"/>
              </a:rPr>
              <a:t>Radiography</a:t>
            </a:r>
            <a:r>
              <a:rPr lang="en-GB" sz="1650" dirty="0">
                <a:latin typeface="Times New Roman" panose="02020603050405020304" pitchFamily="18" charset="0"/>
                <a:cs typeface="Times New Roman" panose="02020603050405020304" pitchFamily="18" charset="0"/>
              </a:rPr>
              <a:t>, 30(1), pp. 340–352. </a:t>
            </a:r>
            <a:r>
              <a:rPr lang="en-GB" sz="1650" u="sng" dirty="0">
                <a:latin typeface="Times New Roman" panose="02020603050405020304" pitchFamily="18" charset="0"/>
                <a:cs typeface="Times New Roman" panose="02020603050405020304" pitchFamily="18" charset="0"/>
                <a:hlinkClick r:id="rId21"/>
              </a:rPr>
              <a:t>https://doi.org/10.1016/j.radi.2023.11.016</a:t>
            </a:r>
            <a:r>
              <a:rPr lang="en-GB" sz="165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1650" dirty="0" err="1">
                <a:latin typeface="Times New Roman" panose="02020603050405020304" pitchFamily="18" charset="0"/>
                <a:cs typeface="Times New Roman" panose="02020603050405020304" pitchFamily="18" charset="0"/>
              </a:rPr>
              <a:t>Gathani</a:t>
            </a:r>
            <a:r>
              <a:rPr lang="en-GB" sz="1650" dirty="0">
                <a:latin typeface="Times New Roman" panose="02020603050405020304" pitchFamily="18" charset="0"/>
                <a:cs typeface="Times New Roman" panose="02020603050405020304" pitchFamily="18" charset="0"/>
              </a:rPr>
              <a:t>, T. </a:t>
            </a:r>
            <a:r>
              <a:rPr lang="en-GB" sz="1650" i="1" dirty="0">
                <a:latin typeface="Times New Roman" panose="02020603050405020304" pitchFamily="18" charset="0"/>
                <a:cs typeface="Times New Roman" panose="02020603050405020304" pitchFamily="18" charset="0"/>
              </a:rPr>
              <a:t>et al.</a:t>
            </a:r>
            <a:r>
              <a:rPr lang="en-GB" sz="1650" dirty="0">
                <a:latin typeface="Times New Roman" panose="02020603050405020304" pitchFamily="18" charset="0"/>
                <a:cs typeface="Times New Roman" panose="02020603050405020304" pitchFamily="18" charset="0"/>
              </a:rPr>
              <a:t> (2021) 'Ethnicity and breast cancer in the UK: Where are we now?,' </a:t>
            </a:r>
            <a:r>
              <a:rPr lang="en-GB" sz="1650" i="1" dirty="0">
                <a:latin typeface="Times New Roman" panose="02020603050405020304" pitchFamily="18" charset="0"/>
                <a:cs typeface="Times New Roman" panose="02020603050405020304" pitchFamily="18" charset="0"/>
              </a:rPr>
              <a:t>European Journal of Surgical Oncology</a:t>
            </a:r>
            <a:r>
              <a:rPr lang="en-GB" sz="1650" dirty="0">
                <a:latin typeface="Times New Roman" panose="02020603050405020304" pitchFamily="18" charset="0"/>
                <a:cs typeface="Times New Roman" panose="02020603050405020304" pitchFamily="18" charset="0"/>
              </a:rPr>
              <a:t>, 47(12), pp. 2978–2981. </a:t>
            </a:r>
            <a:r>
              <a:rPr lang="en-GB" sz="1650" u="sng" dirty="0">
                <a:latin typeface="Times New Roman" panose="02020603050405020304" pitchFamily="18" charset="0"/>
                <a:cs typeface="Times New Roman" panose="02020603050405020304" pitchFamily="18" charset="0"/>
                <a:hlinkClick r:id="rId22"/>
              </a:rPr>
              <a:t>https://doi.org/10.1016/j.ejso.2021.08.025</a:t>
            </a:r>
            <a:r>
              <a:rPr lang="en-GB" sz="165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GOV UK (2026) </a:t>
            </a:r>
            <a:r>
              <a:rPr lang="en-GB" sz="1650" i="1" dirty="0">
                <a:latin typeface="Times New Roman" panose="02020603050405020304" pitchFamily="18" charset="0"/>
                <a:cs typeface="Times New Roman" panose="02020603050405020304" pitchFamily="18" charset="0"/>
              </a:rPr>
              <a:t>Your guide to NHS breast screening</a:t>
            </a:r>
            <a:r>
              <a:rPr lang="en-GB" sz="1650" dirty="0">
                <a:latin typeface="Times New Roman" panose="02020603050405020304" pitchFamily="18" charset="0"/>
                <a:cs typeface="Times New Roman" panose="02020603050405020304" pitchFamily="18" charset="0"/>
              </a:rPr>
              <a:t>. Available </a:t>
            </a:r>
            <a:r>
              <a:rPr lang="en-GB" sz="1650" dirty="0" err="1">
                <a:latin typeface="Times New Roman" panose="02020603050405020304" pitchFamily="18" charset="0"/>
                <a:cs typeface="Times New Roman" panose="02020603050405020304" pitchFamily="18" charset="0"/>
              </a:rPr>
              <a:t>at:</a:t>
            </a:r>
            <a:r>
              <a:rPr lang="en-GB" sz="1650" u="sng" dirty="0" err="1">
                <a:latin typeface="Times New Roman" panose="02020603050405020304" pitchFamily="18" charset="0"/>
                <a:cs typeface="Times New Roman" panose="02020603050405020304" pitchFamily="18" charset="0"/>
                <a:hlinkClick r:id="rId23"/>
              </a:rPr>
              <a:t>https</a:t>
            </a:r>
            <a:r>
              <a:rPr lang="en-GB" sz="1650" u="sng" dirty="0">
                <a:latin typeface="Times New Roman" panose="02020603050405020304" pitchFamily="18" charset="0"/>
                <a:cs typeface="Times New Roman" panose="02020603050405020304" pitchFamily="18" charset="0"/>
                <a:hlinkClick r:id="rId23"/>
              </a:rPr>
              <a:t>://www.gov.uk/government/publications/breast-screening-helping-women-decide/nhs-breast-screening-helping-you-decide</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HWICS (2026) </a:t>
            </a:r>
            <a:r>
              <a:rPr lang="en-GB" sz="1650" i="1" dirty="0">
                <a:latin typeface="Times New Roman" panose="02020603050405020304" pitchFamily="18" charset="0"/>
                <a:cs typeface="Times New Roman" panose="02020603050405020304" pitchFamily="18" charset="0"/>
              </a:rPr>
              <a:t>Breast Screening :: Herefordshire and Worcestershire Integrated Care System</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24"/>
              </a:rPr>
              <a:t>https://www.hwics.org.uk/our-services/girlss-and-womens-health/know-your-breast/breast-screening</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Li, G. and </a:t>
            </a:r>
            <a:r>
              <a:rPr lang="en-GB" sz="1650" dirty="0" err="1">
                <a:latin typeface="Times New Roman" panose="02020603050405020304" pitchFamily="18" charset="0"/>
                <a:cs typeface="Times New Roman" panose="02020603050405020304" pitchFamily="18" charset="0"/>
              </a:rPr>
              <a:t>Zwiggelaar</a:t>
            </a:r>
            <a:r>
              <a:rPr lang="en-GB" sz="1650" dirty="0">
                <a:latin typeface="Times New Roman" panose="02020603050405020304" pitchFamily="18" charset="0"/>
                <a:cs typeface="Times New Roman" panose="02020603050405020304" pitchFamily="18" charset="0"/>
              </a:rPr>
              <a:t>, R. (2023) 'Feature learning based on connectivity estimation for unbiased mammography mass classification,' </a:t>
            </a:r>
            <a:r>
              <a:rPr lang="en-GB" sz="1650" i="1" dirty="0">
                <a:latin typeface="Times New Roman" panose="02020603050405020304" pitchFamily="18" charset="0"/>
                <a:cs typeface="Times New Roman" panose="02020603050405020304" pitchFamily="18" charset="0"/>
              </a:rPr>
              <a:t>Computer Vision and Image Understanding</a:t>
            </a:r>
            <a:r>
              <a:rPr lang="en-GB" sz="1650" dirty="0">
                <a:latin typeface="Times New Roman" panose="02020603050405020304" pitchFamily="18" charset="0"/>
                <a:cs typeface="Times New Roman" panose="02020603050405020304" pitchFamily="18" charset="0"/>
              </a:rPr>
              <a:t>, 238, p. 103884. </a:t>
            </a:r>
            <a:r>
              <a:rPr lang="en-GB" sz="1650" u="sng" dirty="0">
                <a:latin typeface="Times New Roman" panose="02020603050405020304" pitchFamily="18" charset="0"/>
                <a:cs typeface="Times New Roman" panose="02020603050405020304" pitchFamily="18" charset="0"/>
                <a:hlinkClick r:id="rId25"/>
              </a:rPr>
              <a:t>https://doi.org/10.1016/j.cviu.2023.103884</a:t>
            </a:r>
            <a:r>
              <a:rPr lang="en-GB" sz="165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Ma, Z. </a:t>
            </a:r>
            <a:r>
              <a:rPr lang="en-GB" sz="1650" i="1" dirty="0">
                <a:latin typeface="Times New Roman" panose="02020603050405020304" pitchFamily="18" charset="0"/>
                <a:cs typeface="Times New Roman" panose="02020603050405020304" pitchFamily="18" charset="0"/>
              </a:rPr>
              <a:t>et al.</a:t>
            </a:r>
            <a:r>
              <a:rPr lang="en-GB" sz="1650" dirty="0">
                <a:latin typeface="Times New Roman" panose="02020603050405020304" pitchFamily="18" charset="0"/>
                <a:cs typeface="Times New Roman" panose="02020603050405020304" pitchFamily="18" charset="0"/>
              </a:rPr>
              <a:t> (2025) 'First mammography screening participation and breast cancer incidence and mortality in the subsequent 25 years: population based cohort study,' </a:t>
            </a:r>
            <a:r>
              <a:rPr lang="en-GB" sz="1650" i="1" dirty="0">
                <a:latin typeface="Times New Roman" panose="02020603050405020304" pitchFamily="18" charset="0"/>
                <a:cs typeface="Times New Roman" panose="02020603050405020304" pitchFamily="18" charset="0"/>
              </a:rPr>
              <a:t>BMJ</a:t>
            </a:r>
            <a:r>
              <a:rPr lang="en-GB" sz="1650" dirty="0">
                <a:latin typeface="Times New Roman" panose="02020603050405020304" pitchFamily="18" charset="0"/>
                <a:cs typeface="Times New Roman" panose="02020603050405020304" pitchFamily="18" charset="0"/>
              </a:rPr>
              <a:t>, 390, p. e085029. </a:t>
            </a:r>
            <a:r>
              <a:rPr lang="en-GB" sz="1650" u="sng" dirty="0">
                <a:latin typeface="Times New Roman" panose="02020603050405020304" pitchFamily="18" charset="0"/>
                <a:cs typeface="Times New Roman" panose="02020603050405020304" pitchFamily="18" charset="0"/>
                <a:hlinkClick r:id="rId26"/>
              </a:rPr>
              <a:t>https://doi.org/10.1136/bmj-2025-085029</a:t>
            </a:r>
            <a:r>
              <a:rPr lang="en-GB" sz="165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Menon, G., </a:t>
            </a:r>
            <a:r>
              <a:rPr lang="en-GB" sz="1650" dirty="0" err="1">
                <a:latin typeface="Times New Roman" panose="02020603050405020304" pitchFamily="18" charset="0"/>
                <a:cs typeface="Times New Roman" panose="02020603050405020304" pitchFamily="18" charset="0"/>
              </a:rPr>
              <a:t>Alkabban</a:t>
            </a:r>
            <a:r>
              <a:rPr lang="en-GB" sz="1650" dirty="0">
                <a:latin typeface="Times New Roman" panose="02020603050405020304" pitchFamily="18" charset="0"/>
                <a:cs typeface="Times New Roman" panose="02020603050405020304" pitchFamily="18" charset="0"/>
              </a:rPr>
              <a:t>, F.M. and Ferguson, T. (2024) </a:t>
            </a:r>
            <a:r>
              <a:rPr lang="en-GB" sz="1650" i="1" dirty="0">
                <a:latin typeface="Times New Roman" panose="02020603050405020304" pitchFamily="18" charset="0"/>
                <a:cs typeface="Times New Roman" panose="02020603050405020304" pitchFamily="18" charset="0"/>
              </a:rPr>
              <a:t>Breast cancer</a:t>
            </a:r>
            <a:r>
              <a:rPr lang="en-GB" sz="165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sz="1650" dirty="0" err="1">
                <a:latin typeface="Times New Roman" panose="02020603050405020304" pitchFamily="18" charset="0"/>
                <a:cs typeface="Times New Roman" panose="02020603050405020304" pitchFamily="18" charset="0"/>
              </a:rPr>
              <a:t>Milard</a:t>
            </a:r>
            <a:r>
              <a:rPr lang="en-GB" sz="1650" dirty="0">
                <a:latin typeface="Times New Roman" panose="02020603050405020304" pitchFamily="18" charset="0"/>
                <a:cs typeface="Times New Roman" panose="02020603050405020304" pitchFamily="18" charset="0"/>
              </a:rPr>
              <a:t>, E. (2026) </a:t>
            </a:r>
            <a:r>
              <a:rPr lang="en-GB" sz="1650" i="1" dirty="0">
                <a:latin typeface="Times New Roman" panose="02020603050405020304" pitchFamily="18" charset="0"/>
                <a:cs typeface="Times New Roman" panose="02020603050405020304" pitchFamily="18" charset="0"/>
              </a:rPr>
              <a:t>The stages of breast cancer, explained</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27"/>
              </a:rPr>
              <a:t>https://www.healthcentral.com/condition/breast-cancer/what-are-the-4-stages-of-breast-cancer</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NHS (2025) </a:t>
            </a:r>
            <a:r>
              <a:rPr lang="en-GB" sz="1650" i="1" dirty="0">
                <a:latin typeface="Times New Roman" panose="02020603050405020304" pitchFamily="18" charset="0"/>
                <a:cs typeface="Times New Roman" panose="02020603050405020304" pitchFamily="18" charset="0"/>
              </a:rPr>
              <a:t>Breast screening (mammogram)</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28"/>
              </a:rPr>
              <a:t>https://www.nhs.uk/tests-and-treatments/breast-screening-mammogram/</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NHS (2026) </a:t>
            </a:r>
            <a:r>
              <a:rPr lang="en-GB" sz="1650" i="1" dirty="0">
                <a:latin typeface="Times New Roman" panose="02020603050405020304" pitchFamily="18" charset="0"/>
                <a:cs typeface="Times New Roman" panose="02020603050405020304" pitchFamily="18" charset="0"/>
              </a:rPr>
              <a:t>Causes of breast cancer in women</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29"/>
              </a:rPr>
              <a:t>https://www.nhs.uk/conditions/breast-cancer-in-women/causes-of-breast-cancer-in-women/</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NHS (2026) </a:t>
            </a:r>
            <a:r>
              <a:rPr lang="en-GB" sz="1650" i="1" dirty="0">
                <a:latin typeface="Times New Roman" panose="02020603050405020304" pitchFamily="18" charset="0"/>
                <a:cs typeface="Times New Roman" panose="02020603050405020304" pitchFamily="18" charset="0"/>
              </a:rPr>
              <a:t>NHS Breast Screening Programme (NHSBSP)</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30"/>
              </a:rPr>
              <a:t>https://cancerscreening.org.uk/breastscreen/index.html</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Red Rose Desire (2026) </a:t>
            </a:r>
            <a:r>
              <a:rPr lang="en-GB" sz="1650" i="1" dirty="0">
                <a:latin typeface="Times New Roman" panose="02020603050405020304" pitchFamily="18" charset="0"/>
                <a:cs typeface="Times New Roman" panose="02020603050405020304" pitchFamily="18" charset="0"/>
              </a:rPr>
              <a:t>breast cancer Archives - Red Rose Desire Cosmetic Surgery</a:t>
            </a:r>
            <a:r>
              <a:rPr lang="en-GB" sz="1650" dirty="0">
                <a:latin typeface="Times New Roman" panose="02020603050405020304" pitchFamily="18" charset="0"/>
                <a:cs typeface="Times New Roman" panose="02020603050405020304" pitchFamily="18" charset="0"/>
              </a:rPr>
              <a:t>, </a:t>
            </a:r>
            <a:r>
              <a:rPr lang="en-GB" sz="1650" i="1" dirty="0">
                <a:latin typeface="Times New Roman" panose="02020603050405020304" pitchFamily="18" charset="0"/>
                <a:cs typeface="Times New Roman" panose="02020603050405020304" pitchFamily="18" charset="0"/>
              </a:rPr>
              <a:t>Red Rose Desire Cosmetic Surgery</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31"/>
              </a:rPr>
              <a:t>https://redrosedesire.co.uk/tag/breast-cancer/</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err="1">
                <a:latin typeface="Times New Roman" panose="02020603050405020304" pitchFamily="18" charset="0"/>
                <a:cs typeface="Times New Roman" panose="02020603050405020304" pitchFamily="18" charset="0"/>
              </a:rPr>
              <a:t>Rezaei</a:t>
            </a:r>
            <a:r>
              <a:rPr lang="en-GB" sz="1650" dirty="0">
                <a:latin typeface="Times New Roman" panose="02020603050405020304" pitchFamily="18" charset="0"/>
                <a:cs typeface="Times New Roman" panose="02020603050405020304" pitchFamily="18" charset="0"/>
              </a:rPr>
              <a:t>, N. (2023) </a:t>
            </a:r>
            <a:r>
              <a:rPr lang="en-GB" sz="1650" i="1" dirty="0">
                <a:latin typeface="Times New Roman" panose="02020603050405020304" pitchFamily="18" charset="0"/>
                <a:cs typeface="Times New Roman" panose="02020603050405020304" pitchFamily="18" charset="0"/>
              </a:rPr>
              <a:t>Cancer Research: an Interdisciplinary approach</a:t>
            </a:r>
            <a:r>
              <a:rPr lang="en-GB" sz="1650" dirty="0">
                <a:latin typeface="Times New Roman" panose="02020603050405020304" pitchFamily="18" charset="0"/>
                <a:cs typeface="Times New Roman" panose="02020603050405020304" pitchFamily="18" charset="0"/>
              </a:rPr>
              <a:t>, </a:t>
            </a:r>
            <a:r>
              <a:rPr lang="en-GB" sz="1650" i="1" dirty="0">
                <a:latin typeface="Times New Roman" panose="02020603050405020304" pitchFamily="18" charset="0"/>
                <a:cs typeface="Times New Roman" panose="02020603050405020304" pitchFamily="18" charset="0"/>
              </a:rPr>
              <a:t>Google Books</a:t>
            </a:r>
            <a:r>
              <a:rPr lang="en-GB" sz="1650" dirty="0">
                <a:latin typeface="Times New Roman" panose="02020603050405020304" pitchFamily="18" charset="0"/>
                <a:cs typeface="Times New Roman" panose="02020603050405020304" pitchFamily="18" charset="0"/>
              </a:rPr>
              <a:t>. Springer Nature.</a:t>
            </a:r>
          </a:p>
          <a:p>
            <a:pPr marL="285750" indent="-285750" algn="just">
              <a:buFont typeface="Arial" panose="020B0604020202020204" pitchFamily="34" charset="0"/>
              <a:buChar char="•"/>
            </a:pPr>
            <a:r>
              <a:rPr lang="en-US" sz="1650" dirty="0">
                <a:latin typeface="Times New Roman" panose="02020603050405020304" pitchFamily="18" charset="0"/>
                <a:cs typeface="Times New Roman" panose="02020603050405020304" pitchFamily="18" charset="0"/>
              </a:rPr>
              <a:t>Saunders, G.H. et al. (2013) 'Application of the health belief model: Development of the hearing beliefs questionnaire (HBQ) and its associations with hearing health behaviors,' International Journal of Audiology, 52(8), pp. 558–567. </a:t>
            </a:r>
            <a:r>
              <a:rPr lang="en-US" sz="1650" dirty="0">
                <a:latin typeface="Times New Roman" panose="02020603050405020304" pitchFamily="18" charset="0"/>
                <a:cs typeface="Times New Roman" panose="02020603050405020304" pitchFamily="18" charset="0"/>
                <a:hlinkClick r:id="rId32"/>
              </a:rPr>
              <a:t>https://doi.org/10.3109/14992027.2013.791030</a:t>
            </a:r>
            <a:r>
              <a:rPr lang="en-US" sz="1650" dirty="0">
                <a:latin typeface="Times New Roman" panose="02020603050405020304" pitchFamily="18" charset="0"/>
                <a:cs typeface="Times New Roman" panose="02020603050405020304" pitchFamily="18" charset="0"/>
              </a:rPr>
              <a:t>. </a:t>
            </a:r>
            <a:endParaRPr lang="en-GB" sz="165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Statista (2026) </a:t>
            </a:r>
            <a:r>
              <a:rPr lang="en-GB" sz="1650" i="1" dirty="0">
                <a:latin typeface="Times New Roman" panose="02020603050405020304" pitchFamily="18" charset="0"/>
                <a:cs typeface="Times New Roman" panose="02020603050405020304" pitchFamily="18" charset="0"/>
              </a:rPr>
              <a:t>Breast cancer cases in England 2022, by age and gender</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33"/>
              </a:rPr>
              <a:t>https://www.statista.com/statistics/312771/breast-cancer-cases-england-age/</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WCRF (2025) </a:t>
            </a:r>
            <a:r>
              <a:rPr lang="en-GB" sz="1650" i="1" dirty="0">
                <a:latin typeface="Times New Roman" panose="02020603050405020304" pitchFamily="18" charset="0"/>
                <a:cs typeface="Times New Roman" panose="02020603050405020304" pitchFamily="18" charset="0"/>
              </a:rPr>
              <a:t>Signs and symptoms of breast cancer | World Cancer Research Fund</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34"/>
              </a:rPr>
              <a:t>https://www.wcrf.org/preventing-cancer/cancer-types/breast-cancer/signs-symptoms/</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WCRF (2026a) </a:t>
            </a:r>
            <a:r>
              <a:rPr lang="en-GB" sz="1650" i="1" dirty="0">
                <a:latin typeface="Times New Roman" panose="02020603050405020304" pitchFamily="18" charset="0"/>
                <a:cs typeface="Times New Roman" panose="02020603050405020304" pitchFamily="18" charset="0"/>
              </a:rPr>
              <a:t>UK cancer statistics | World Cancer Research Fund</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35"/>
              </a:rPr>
              <a:t>https://www.wcrf.org/preventing-cancer/cancer-statistics/uk-cancer-statistics/#breast-cancer</a:t>
            </a:r>
            <a:r>
              <a:rPr lang="en-GB" sz="1650" dirty="0">
                <a:latin typeface="Times New Roman" panose="02020603050405020304" pitchFamily="18" charset="0"/>
                <a:cs typeface="Times New Roman" panose="02020603050405020304" pitchFamily="18" charset="0"/>
              </a:rPr>
              <a:t> (Accessed 19 June 2026)</a:t>
            </a:r>
          </a:p>
          <a:p>
            <a:pPr marL="285750" indent="-285750" algn="just">
              <a:buFont typeface="Arial" panose="020B0604020202020204" pitchFamily="34" charset="0"/>
              <a:buChar char="•"/>
            </a:pPr>
            <a:r>
              <a:rPr lang="en-GB" sz="1650" dirty="0">
                <a:latin typeface="Times New Roman" panose="02020603050405020304" pitchFamily="18" charset="0"/>
                <a:cs typeface="Times New Roman" panose="02020603050405020304" pitchFamily="18" charset="0"/>
              </a:rPr>
              <a:t>WCRF (2026b) </a:t>
            </a:r>
            <a:r>
              <a:rPr lang="en-GB" sz="1650" i="1" dirty="0">
                <a:latin typeface="Times New Roman" panose="02020603050405020304" pitchFamily="18" charset="0"/>
                <a:cs typeface="Times New Roman" panose="02020603050405020304" pitchFamily="18" charset="0"/>
              </a:rPr>
              <a:t>About breast cancer  | World Cancer Research Fund</a:t>
            </a:r>
            <a:r>
              <a:rPr lang="en-GB" sz="1650" dirty="0">
                <a:latin typeface="Times New Roman" panose="02020603050405020304" pitchFamily="18" charset="0"/>
                <a:cs typeface="Times New Roman" panose="02020603050405020304" pitchFamily="18" charset="0"/>
              </a:rPr>
              <a:t>. Available at: </a:t>
            </a:r>
            <a:r>
              <a:rPr lang="en-GB" sz="1650" u="sng" dirty="0">
                <a:latin typeface="Times New Roman" panose="02020603050405020304" pitchFamily="18" charset="0"/>
                <a:cs typeface="Times New Roman" panose="02020603050405020304" pitchFamily="18" charset="0"/>
                <a:hlinkClick r:id="rId36"/>
              </a:rPr>
              <a:t>https://www.wcrf.org/preventing-cancer/cancer-types/breast-cancer/about-breast-cancer/</a:t>
            </a:r>
            <a:r>
              <a:rPr lang="en-GB" sz="1650" dirty="0">
                <a:latin typeface="Times New Roman" panose="02020603050405020304" pitchFamily="18" charset="0"/>
                <a:cs typeface="Times New Roman" panose="02020603050405020304" pitchFamily="18" charset="0"/>
              </a:rPr>
              <a:t> (Accessed 19 June 2026)</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3223</TotalTime>
  <Words>1739</Words>
  <Application>Microsoft Office PowerPoint</Application>
  <PresentationFormat>Custom</PresentationFormat>
  <Paragraphs>66</Paragraphs>
  <Slides>2</Slides>
  <Notes>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Zakiyabanu Zakirhusen Malek Student ID : 2531983 Module: Practice Based Research Module code: LCHS7008 Lecturer: Oluwadamilola Tayo  TOPIC: THE EFFECTIVENESS OF MAMMOGRAPHY SCREENING FOR EARLY DETECTION OF BREAST CANCER AMONG WOMEN IN THE UK: A SYSTEMETIC REVIEW</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Farhin Mahmedhanif Topiya</cp:lastModifiedBy>
  <cp:revision>1</cp:revision>
  <cp:lastPrinted>2015-06-29T17:31:11Z</cp:lastPrinted>
  <dcterms:created xsi:type="dcterms:W3CDTF">2012-02-03T19:11:35Z</dcterms:created>
  <dcterms:modified xsi:type="dcterms:W3CDTF">2026-07-04T20:47:30Z</dcterms:modified>
</cp:coreProperties>
</file>