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3530724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1876619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126709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745457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643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717412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716183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305989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43961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229292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464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8DC7C-0D2E-462E-AA23-AE6D21057690}" type="datetimeFigureOut">
              <a:rPr kumimoji="1" lang="ja-JP" altLang="en-US" smtClean="0"/>
              <a:t>2022/12/14</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3ED519-5246-4415-BD52-0DABC1B27CB1}" type="slidenum">
              <a:rPr kumimoji="1" lang="ja-JP" altLang="en-US" smtClean="0"/>
              <a:t>‹#›</a:t>
            </a:fld>
            <a:endParaRPr kumimoji="1" lang="ja-JP" altLang="en-US"/>
          </a:p>
        </p:txBody>
      </p:sp>
    </p:spTree>
    <p:extLst>
      <p:ext uri="{BB962C8B-B14F-4D97-AF65-F5344CB8AC3E}">
        <p14:creationId xmlns:p14="http://schemas.microsoft.com/office/powerpoint/2010/main" val="2773224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01782"/>
            <a:ext cx="9144000" cy="900546"/>
          </a:xfrm>
        </p:spPr>
        <p:txBody>
          <a:bodyPr>
            <a:normAutofit fontScale="90000"/>
          </a:bodyPr>
          <a:lstStyle/>
          <a:p>
            <a:r>
              <a:rPr kumimoji="1" lang="en-US" altLang="ja-JP" dirty="0" smtClean="0"/>
              <a:t>Christmas Jeopardy</a:t>
            </a:r>
            <a:endParaRPr kumimoji="1" lang="ja-JP" altLang="en-US" dirty="0"/>
          </a:p>
        </p:txBody>
      </p:sp>
      <p:sp>
        <p:nvSpPr>
          <p:cNvPr id="3" name="Subtitle 2"/>
          <p:cNvSpPr>
            <a:spLocks noGrp="1"/>
          </p:cNvSpPr>
          <p:nvPr>
            <p:ph type="subTitle" idx="1"/>
          </p:nvPr>
        </p:nvSpPr>
        <p:spPr>
          <a:xfrm>
            <a:off x="207818" y="1302328"/>
            <a:ext cx="11776364" cy="5153890"/>
          </a:xfrm>
        </p:spPr>
        <p:txBody>
          <a:bodyPr numCol="5">
            <a:noAutofit/>
          </a:bodyPr>
          <a:lstStyle/>
          <a:p>
            <a:r>
              <a:rPr kumimoji="1" lang="en-US" altLang="ja-JP" sz="4000" u="sng" dirty="0" smtClean="0"/>
              <a:t>Spelling</a:t>
            </a:r>
          </a:p>
          <a:p>
            <a:r>
              <a:rPr lang="en-US" altLang="ja-JP" sz="4000" dirty="0" smtClean="0"/>
              <a:t>100</a:t>
            </a:r>
          </a:p>
          <a:p>
            <a:r>
              <a:rPr kumimoji="1" lang="en-US" altLang="ja-JP" sz="4000" dirty="0" smtClean="0"/>
              <a:t>200</a:t>
            </a:r>
          </a:p>
          <a:p>
            <a:r>
              <a:rPr kumimoji="1" lang="en-US" altLang="ja-JP" sz="4000" dirty="0" smtClean="0"/>
              <a:t>300</a:t>
            </a:r>
          </a:p>
          <a:p>
            <a:r>
              <a:rPr lang="en-US" altLang="ja-JP" sz="4000" dirty="0" smtClean="0"/>
              <a:t>400</a:t>
            </a:r>
          </a:p>
          <a:p>
            <a:r>
              <a:rPr kumimoji="1" lang="en-US" altLang="ja-JP" sz="4000" dirty="0" smtClean="0"/>
              <a:t>500</a:t>
            </a:r>
          </a:p>
          <a:p>
            <a:endParaRPr lang="en-US" altLang="ja-JP" sz="4000" u="sng" dirty="0" smtClean="0"/>
          </a:p>
          <a:p>
            <a:r>
              <a:rPr lang="en-US" altLang="ja-JP" sz="4000" u="sng" dirty="0" smtClean="0"/>
              <a:t>Name Three</a:t>
            </a:r>
          </a:p>
          <a:p>
            <a:r>
              <a:rPr kumimoji="1" lang="en-US" altLang="ja-JP" sz="4000" dirty="0" smtClean="0"/>
              <a:t>100</a:t>
            </a:r>
          </a:p>
          <a:p>
            <a:r>
              <a:rPr lang="en-US" altLang="ja-JP" sz="4000" dirty="0" smtClean="0"/>
              <a:t>200</a:t>
            </a:r>
          </a:p>
          <a:p>
            <a:r>
              <a:rPr kumimoji="1" lang="en-US" altLang="ja-JP" sz="4000" dirty="0" smtClean="0"/>
              <a:t>300</a:t>
            </a:r>
          </a:p>
          <a:p>
            <a:r>
              <a:rPr lang="en-US" altLang="ja-JP" sz="4000" dirty="0" smtClean="0"/>
              <a:t>400</a:t>
            </a:r>
          </a:p>
          <a:p>
            <a:r>
              <a:rPr kumimoji="1" lang="en-US" altLang="ja-JP" sz="4000" dirty="0" smtClean="0"/>
              <a:t>500</a:t>
            </a:r>
          </a:p>
          <a:p>
            <a:r>
              <a:rPr lang="en-US" altLang="ja-JP" sz="3400" u="sng" dirty="0" smtClean="0"/>
              <a:t>Christmas Characters</a:t>
            </a:r>
          </a:p>
          <a:p>
            <a:r>
              <a:rPr kumimoji="1" lang="en-US" altLang="ja-JP" sz="4000" dirty="0" smtClean="0"/>
              <a:t>100</a:t>
            </a:r>
          </a:p>
          <a:p>
            <a:r>
              <a:rPr lang="en-US" altLang="ja-JP" sz="4000" dirty="0" smtClean="0"/>
              <a:t>200</a:t>
            </a:r>
          </a:p>
          <a:p>
            <a:r>
              <a:rPr kumimoji="1" lang="en-US" altLang="ja-JP" sz="4000" dirty="0" smtClean="0"/>
              <a:t>300</a:t>
            </a:r>
          </a:p>
          <a:p>
            <a:r>
              <a:rPr lang="en-US" altLang="ja-JP" sz="4000" dirty="0" smtClean="0"/>
              <a:t>400</a:t>
            </a:r>
          </a:p>
          <a:p>
            <a:r>
              <a:rPr lang="en-US" altLang="ja-JP" sz="4000" dirty="0" smtClean="0"/>
              <a:t>500</a:t>
            </a:r>
          </a:p>
          <a:p>
            <a:endParaRPr kumimoji="1" lang="en-US" altLang="ja-JP" sz="4000" u="sng" dirty="0" smtClean="0"/>
          </a:p>
          <a:p>
            <a:r>
              <a:rPr kumimoji="1" lang="en-US" altLang="ja-JP" sz="4000" u="sng" dirty="0" smtClean="0"/>
              <a:t>Trivia</a:t>
            </a:r>
          </a:p>
          <a:p>
            <a:r>
              <a:rPr lang="en-US" altLang="ja-JP" sz="4000" dirty="0" smtClean="0"/>
              <a:t>100</a:t>
            </a:r>
          </a:p>
          <a:p>
            <a:r>
              <a:rPr kumimoji="1" lang="en-US" altLang="ja-JP" sz="4000" dirty="0" smtClean="0"/>
              <a:t>200</a:t>
            </a:r>
          </a:p>
          <a:p>
            <a:r>
              <a:rPr lang="en-US" altLang="ja-JP" sz="4000" dirty="0" smtClean="0"/>
              <a:t>300</a:t>
            </a:r>
          </a:p>
          <a:p>
            <a:r>
              <a:rPr kumimoji="1" lang="en-US" altLang="ja-JP" sz="4000" dirty="0" smtClean="0"/>
              <a:t>400</a:t>
            </a:r>
          </a:p>
          <a:p>
            <a:r>
              <a:rPr lang="en-US" altLang="ja-JP" sz="4000" dirty="0" smtClean="0"/>
              <a:t>500</a:t>
            </a:r>
          </a:p>
          <a:p>
            <a:endParaRPr kumimoji="1" lang="en-US" altLang="ja-JP" sz="4000" u="sng" dirty="0" smtClean="0"/>
          </a:p>
          <a:p>
            <a:r>
              <a:rPr kumimoji="1" lang="en-US" altLang="ja-JP" sz="4000" u="sng" dirty="0" smtClean="0"/>
              <a:t>Movies</a:t>
            </a:r>
          </a:p>
          <a:p>
            <a:r>
              <a:rPr lang="en-US" altLang="ja-JP" sz="4000" dirty="0" smtClean="0"/>
              <a:t>100</a:t>
            </a:r>
          </a:p>
          <a:p>
            <a:r>
              <a:rPr kumimoji="1" lang="en-US" altLang="ja-JP" sz="4000" dirty="0" smtClean="0"/>
              <a:t>200</a:t>
            </a:r>
          </a:p>
          <a:p>
            <a:r>
              <a:rPr lang="en-US" altLang="ja-JP" sz="4000" dirty="0" smtClean="0"/>
              <a:t>300</a:t>
            </a:r>
          </a:p>
          <a:p>
            <a:r>
              <a:rPr kumimoji="1" lang="en-US" altLang="ja-JP" sz="4000" dirty="0" smtClean="0"/>
              <a:t>400</a:t>
            </a:r>
          </a:p>
          <a:p>
            <a:r>
              <a:rPr lang="en-US" altLang="ja-JP" sz="4000" dirty="0" smtClean="0"/>
              <a:t>500</a:t>
            </a:r>
            <a:endParaRPr kumimoji="1" lang="ja-JP" altLang="en-US" sz="4000" dirty="0"/>
          </a:p>
        </p:txBody>
      </p:sp>
    </p:spTree>
    <p:extLst>
      <p:ext uri="{BB962C8B-B14F-4D97-AF65-F5344CB8AC3E}">
        <p14:creationId xmlns:p14="http://schemas.microsoft.com/office/powerpoint/2010/main" val="1159962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50589038"/>
              </p:ext>
            </p:extLst>
          </p:nvPr>
        </p:nvGraphicFramePr>
        <p:xfrm>
          <a:off x="0" y="0"/>
          <a:ext cx="12192000" cy="6858000"/>
        </p:xfrm>
        <a:graphic>
          <a:graphicData uri="http://schemas.openxmlformats.org/drawingml/2006/table">
            <a:tbl>
              <a:tblPr firstRow="1" firstCol="1" bandRow="1">
                <a:tableStyleId>{5C22544A-7EE6-4342-B048-85BDC9FD1C3A}</a:tableStyleId>
              </a:tblPr>
              <a:tblGrid>
                <a:gridCol w="1526704">
                  <a:extLst>
                    <a:ext uri="{9D8B030D-6E8A-4147-A177-3AD203B41FA5}">
                      <a16:colId xmlns:a16="http://schemas.microsoft.com/office/drawing/2014/main" val="3657795776"/>
                    </a:ext>
                  </a:extLst>
                </a:gridCol>
                <a:gridCol w="10665296">
                  <a:extLst>
                    <a:ext uri="{9D8B030D-6E8A-4147-A177-3AD203B41FA5}">
                      <a16:colId xmlns:a16="http://schemas.microsoft.com/office/drawing/2014/main" val="1532633930"/>
                    </a:ext>
                  </a:extLst>
                </a:gridCol>
              </a:tblGrid>
              <a:tr h="1143000">
                <a:tc>
                  <a:txBody>
                    <a:bodyPr/>
                    <a:lstStyle/>
                    <a:p>
                      <a:pPr algn="just">
                        <a:spcAft>
                          <a:spcPts val="0"/>
                        </a:spcAft>
                      </a:pPr>
                      <a:r>
                        <a:rPr lang="en-US" sz="3200" kern="100" dirty="0">
                          <a:effectLst/>
                        </a:rPr>
                        <a:t>Points</a:t>
                      </a:r>
                      <a:endParaRPr lang="ja-JP" sz="32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Name Three</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129237617"/>
                  </a:ext>
                </a:extLst>
              </a:tr>
              <a:tr h="1143000">
                <a:tc>
                  <a:txBody>
                    <a:bodyPr/>
                    <a:lstStyle/>
                    <a:p>
                      <a:pPr algn="just">
                        <a:spcAft>
                          <a:spcPts val="0"/>
                        </a:spcAft>
                      </a:pPr>
                      <a:r>
                        <a:rPr lang="en-US" sz="3600" kern="100">
                          <a:effectLst/>
                        </a:rPr>
                        <a:t>100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Christmas colors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945684398"/>
                  </a:ext>
                </a:extLst>
              </a:tr>
              <a:tr h="1143000">
                <a:tc>
                  <a:txBody>
                    <a:bodyPr/>
                    <a:lstStyle/>
                    <a:p>
                      <a:pPr algn="just">
                        <a:spcAft>
                          <a:spcPts val="0"/>
                        </a:spcAft>
                      </a:pPr>
                      <a:r>
                        <a:rPr lang="en-US" sz="3600" kern="100">
                          <a:effectLst/>
                        </a:rPr>
                        <a:t>200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Christmas foods, snacks, treats, drinks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090896122"/>
                  </a:ext>
                </a:extLst>
              </a:tr>
              <a:tr h="1143000">
                <a:tc>
                  <a:txBody>
                    <a:bodyPr/>
                    <a:lstStyle/>
                    <a:p>
                      <a:pPr algn="just">
                        <a:spcAft>
                          <a:spcPts val="0"/>
                        </a:spcAft>
                      </a:pPr>
                      <a:r>
                        <a:rPr lang="en-US" sz="3600" kern="100">
                          <a:effectLst/>
                        </a:rPr>
                        <a:t>300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Words beginning with “snow”</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99819265"/>
                  </a:ext>
                </a:extLst>
              </a:tr>
              <a:tr h="1143000">
                <a:tc>
                  <a:txBody>
                    <a:bodyPr/>
                    <a:lstStyle/>
                    <a:p>
                      <a:pPr algn="just">
                        <a:spcAft>
                          <a:spcPts val="0"/>
                        </a:spcAft>
                      </a:pPr>
                      <a:r>
                        <a:rPr lang="en-US" sz="3600" kern="100">
                          <a:effectLst/>
                        </a:rPr>
                        <a:t>400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Christmas movies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153851607"/>
                  </a:ext>
                </a:extLst>
              </a:tr>
              <a:tr h="1143000">
                <a:tc>
                  <a:txBody>
                    <a:bodyPr/>
                    <a:lstStyle/>
                    <a:p>
                      <a:pPr algn="just">
                        <a:spcAft>
                          <a:spcPts val="0"/>
                        </a:spcAft>
                      </a:pPr>
                      <a:r>
                        <a:rPr lang="en-US" sz="3600" kern="100">
                          <a:effectLst/>
                        </a:rPr>
                        <a:t>500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Santa’s reindeer</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4287955555"/>
                  </a:ext>
                </a:extLst>
              </a:tr>
            </a:tbl>
          </a:graphicData>
        </a:graphic>
      </p:graphicFrame>
    </p:spTree>
    <p:extLst>
      <p:ext uri="{BB962C8B-B14F-4D97-AF65-F5344CB8AC3E}">
        <p14:creationId xmlns:p14="http://schemas.microsoft.com/office/powerpoint/2010/main" val="2463203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1341793"/>
              </p:ext>
            </p:extLst>
          </p:nvPr>
        </p:nvGraphicFramePr>
        <p:xfrm>
          <a:off x="0" y="0"/>
          <a:ext cx="12192000" cy="6857999"/>
        </p:xfrm>
        <a:graphic>
          <a:graphicData uri="http://schemas.openxmlformats.org/drawingml/2006/table">
            <a:tbl>
              <a:tblPr firstRow="1" firstCol="1" bandRow="1">
                <a:tableStyleId>{5C22544A-7EE6-4342-B048-85BDC9FD1C3A}</a:tableStyleId>
              </a:tblPr>
              <a:tblGrid>
                <a:gridCol w="1526705">
                  <a:extLst>
                    <a:ext uri="{9D8B030D-6E8A-4147-A177-3AD203B41FA5}">
                      <a16:colId xmlns:a16="http://schemas.microsoft.com/office/drawing/2014/main" val="1818199106"/>
                    </a:ext>
                  </a:extLst>
                </a:gridCol>
                <a:gridCol w="10665295">
                  <a:extLst>
                    <a:ext uri="{9D8B030D-6E8A-4147-A177-3AD203B41FA5}">
                      <a16:colId xmlns:a16="http://schemas.microsoft.com/office/drawing/2014/main" val="31658474"/>
                    </a:ext>
                  </a:extLst>
                </a:gridCol>
              </a:tblGrid>
              <a:tr h="527539">
                <a:tc>
                  <a:txBody>
                    <a:bodyPr/>
                    <a:lstStyle/>
                    <a:p>
                      <a:pPr algn="just">
                        <a:spcAft>
                          <a:spcPts val="0"/>
                        </a:spcAft>
                      </a:pPr>
                      <a:r>
                        <a:rPr lang="en-US" sz="2800" kern="100" dirty="0">
                          <a:effectLst/>
                        </a:rPr>
                        <a:t>Points</a:t>
                      </a:r>
                      <a:endParaRPr lang="ja-JP" sz="28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dirty="0">
                          <a:effectLst/>
                        </a:rPr>
                        <a:t>Christmas Characters</a:t>
                      </a:r>
                      <a:endParaRPr lang="ja-JP" sz="28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811639368"/>
                  </a:ext>
                </a:extLst>
              </a:tr>
              <a:tr h="1582615">
                <a:tc>
                  <a:txBody>
                    <a:bodyPr/>
                    <a:lstStyle/>
                    <a:p>
                      <a:pPr algn="just">
                        <a:spcAft>
                          <a:spcPts val="0"/>
                        </a:spcAft>
                      </a:pPr>
                      <a:r>
                        <a:rPr lang="en-US" sz="2800" kern="100">
                          <a:effectLst/>
                        </a:rPr>
                        <a:t>100</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dirty="0">
                          <a:effectLst/>
                        </a:rPr>
                        <a:t>This character lives in the North Pole with his wife, reindeer, and helpers. He has a white beard, red suit, and red hat. He travels the world to deliver presents on Christmas Eve. </a:t>
                      </a:r>
                      <a:endParaRPr lang="ja-JP" sz="28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834789060"/>
                  </a:ext>
                </a:extLst>
              </a:tr>
              <a:tr h="1582615">
                <a:tc>
                  <a:txBody>
                    <a:bodyPr/>
                    <a:lstStyle/>
                    <a:p>
                      <a:pPr algn="just">
                        <a:spcAft>
                          <a:spcPts val="0"/>
                        </a:spcAft>
                      </a:pPr>
                      <a:r>
                        <a:rPr lang="en-US" sz="2800" kern="100">
                          <a:effectLst/>
                        </a:rPr>
                        <a:t>200</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dirty="0">
                          <a:effectLst/>
                        </a:rPr>
                        <a:t>Originally bullied by the other reindeer because of his shiny red nose, he later became one of Santa Claus’ favorite reindeers. On Christmas Eve, he leads the rest of the reindeer.</a:t>
                      </a:r>
                      <a:endParaRPr lang="ja-JP" sz="28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612540479"/>
                  </a:ext>
                </a:extLst>
              </a:tr>
              <a:tr h="1582615">
                <a:tc>
                  <a:txBody>
                    <a:bodyPr/>
                    <a:lstStyle/>
                    <a:p>
                      <a:pPr algn="just">
                        <a:spcAft>
                          <a:spcPts val="0"/>
                        </a:spcAft>
                      </a:pPr>
                      <a:r>
                        <a:rPr lang="en-US" sz="2800" kern="100">
                          <a:effectLst/>
                        </a:rPr>
                        <a:t>300</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a:effectLst/>
                        </a:rPr>
                        <a:t>A green grump. This Doctor Seuss character has a small heart and hates Christmas. He hated Christmas so much, that he stole Christmas trees and presents from Whoville.</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4008635564"/>
                  </a:ext>
                </a:extLst>
              </a:tr>
              <a:tr h="527539">
                <a:tc>
                  <a:txBody>
                    <a:bodyPr/>
                    <a:lstStyle/>
                    <a:p>
                      <a:pPr algn="just">
                        <a:spcAft>
                          <a:spcPts val="0"/>
                        </a:spcAft>
                      </a:pPr>
                      <a:r>
                        <a:rPr lang="en-US" sz="2800" kern="100">
                          <a:effectLst/>
                        </a:rPr>
                        <a:t>400</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a:effectLst/>
                        </a:rPr>
                        <a:t>A snowman who comes to life when a magical hat is put on him.</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420491796"/>
                  </a:ext>
                </a:extLst>
              </a:tr>
              <a:tr h="1055076">
                <a:tc>
                  <a:txBody>
                    <a:bodyPr/>
                    <a:lstStyle/>
                    <a:p>
                      <a:pPr algn="just">
                        <a:spcAft>
                          <a:spcPts val="0"/>
                        </a:spcAft>
                      </a:pPr>
                      <a:r>
                        <a:rPr lang="en-US" sz="2800" kern="100">
                          <a:effectLst/>
                        </a:rPr>
                        <a:t>500</a:t>
                      </a:r>
                      <a:endParaRPr lang="ja-JP" sz="28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2800" kern="100" dirty="0">
                          <a:effectLst/>
                        </a:rPr>
                        <a:t>This group helps Santa to make presents every Christmas. They wear green, have pointy ears, and are short.</a:t>
                      </a:r>
                      <a:endParaRPr lang="ja-JP" sz="28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855682006"/>
                  </a:ext>
                </a:extLst>
              </a:tr>
            </a:tbl>
          </a:graphicData>
        </a:graphic>
      </p:graphicFrame>
    </p:spTree>
    <p:extLst>
      <p:ext uri="{BB962C8B-B14F-4D97-AF65-F5344CB8AC3E}">
        <p14:creationId xmlns:p14="http://schemas.microsoft.com/office/powerpoint/2010/main" val="2326909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38731615"/>
              </p:ext>
            </p:extLst>
          </p:nvPr>
        </p:nvGraphicFramePr>
        <p:xfrm>
          <a:off x="0" y="0"/>
          <a:ext cx="12192000" cy="6857999"/>
        </p:xfrm>
        <a:graphic>
          <a:graphicData uri="http://schemas.openxmlformats.org/drawingml/2006/table">
            <a:tbl>
              <a:tblPr firstRow="1" firstCol="1" bandRow="1">
                <a:tableStyleId>{5C22544A-7EE6-4342-B048-85BDC9FD1C3A}</a:tableStyleId>
              </a:tblPr>
              <a:tblGrid>
                <a:gridCol w="1526705">
                  <a:extLst>
                    <a:ext uri="{9D8B030D-6E8A-4147-A177-3AD203B41FA5}">
                      <a16:colId xmlns:a16="http://schemas.microsoft.com/office/drawing/2014/main" val="952018384"/>
                    </a:ext>
                  </a:extLst>
                </a:gridCol>
                <a:gridCol w="10665295">
                  <a:extLst>
                    <a:ext uri="{9D8B030D-6E8A-4147-A177-3AD203B41FA5}">
                      <a16:colId xmlns:a16="http://schemas.microsoft.com/office/drawing/2014/main" val="131554172"/>
                    </a:ext>
                  </a:extLst>
                </a:gridCol>
              </a:tblGrid>
              <a:tr h="979714">
                <a:tc>
                  <a:txBody>
                    <a:bodyPr/>
                    <a:lstStyle/>
                    <a:p>
                      <a:pPr algn="just">
                        <a:spcAft>
                          <a:spcPts val="0"/>
                        </a:spcAft>
                      </a:pPr>
                      <a:r>
                        <a:rPr lang="en-US" sz="3200" kern="100" dirty="0">
                          <a:effectLst/>
                        </a:rPr>
                        <a:t>Points</a:t>
                      </a:r>
                      <a:endParaRPr lang="ja-JP" sz="32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Trivia</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704821917"/>
                  </a:ext>
                </a:extLst>
              </a:tr>
              <a:tr h="979714">
                <a:tc>
                  <a:txBody>
                    <a:bodyPr/>
                    <a:lstStyle/>
                    <a:p>
                      <a:pPr algn="just">
                        <a:spcAft>
                          <a:spcPts val="0"/>
                        </a:spcAft>
                      </a:pPr>
                      <a:r>
                        <a:rPr lang="en-US" sz="3600" kern="100">
                          <a:effectLst/>
                        </a:rPr>
                        <a:t>100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The </a:t>
                      </a:r>
                      <a:r>
                        <a:rPr lang="en-US" sz="3600" kern="100" dirty="0" smtClean="0">
                          <a:effectLst/>
                        </a:rPr>
                        <a:t>date Christmas </a:t>
                      </a:r>
                      <a:r>
                        <a:rPr lang="en-US" sz="3600" kern="100" dirty="0">
                          <a:effectLst/>
                        </a:rPr>
                        <a:t>will take place.</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509866214"/>
                  </a:ext>
                </a:extLst>
              </a:tr>
              <a:tr h="979714">
                <a:tc>
                  <a:txBody>
                    <a:bodyPr/>
                    <a:lstStyle/>
                    <a:p>
                      <a:pPr algn="just">
                        <a:spcAft>
                          <a:spcPts val="0"/>
                        </a:spcAft>
                      </a:pPr>
                      <a:r>
                        <a:rPr lang="en-US" sz="3600" kern="100">
                          <a:effectLst/>
                        </a:rPr>
                        <a:t>200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smtClean="0">
                          <a:effectLst/>
                        </a:rPr>
                        <a:t>Where Santa </a:t>
                      </a:r>
                      <a:r>
                        <a:rPr lang="en-US" sz="3600" kern="100" dirty="0">
                          <a:effectLst/>
                        </a:rPr>
                        <a:t>Claus lives.</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802255195"/>
                  </a:ext>
                </a:extLst>
              </a:tr>
              <a:tr h="979714">
                <a:tc>
                  <a:txBody>
                    <a:bodyPr/>
                    <a:lstStyle/>
                    <a:p>
                      <a:pPr algn="just">
                        <a:spcAft>
                          <a:spcPts val="0"/>
                        </a:spcAft>
                      </a:pPr>
                      <a:r>
                        <a:rPr lang="en-US" sz="3600" kern="100">
                          <a:effectLst/>
                        </a:rPr>
                        <a:t>300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The present Santa gives to </a:t>
                      </a:r>
                      <a:r>
                        <a:rPr lang="en-US" sz="3600" kern="100" dirty="0" smtClean="0">
                          <a:effectLst/>
                        </a:rPr>
                        <a:t>bad </a:t>
                      </a:r>
                      <a:r>
                        <a:rPr lang="en-US" sz="3600" kern="100" dirty="0">
                          <a:effectLst/>
                        </a:rPr>
                        <a:t>children.</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026231306"/>
                  </a:ext>
                </a:extLst>
              </a:tr>
              <a:tr h="979714">
                <a:tc>
                  <a:txBody>
                    <a:bodyPr/>
                    <a:lstStyle/>
                    <a:p>
                      <a:pPr algn="just">
                        <a:spcAft>
                          <a:spcPts val="0"/>
                        </a:spcAft>
                      </a:pPr>
                      <a:r>
                        <a:rPr lang="en-US" sz="3600" kern="100">
                          <a:effectLst/>
                        </a:rPr>
                        <a:t>400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How Santa enters homes to deliver presents.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370582519"/>
                  </a:ext>
                </a:extLst>
              </a:tr>
              <a:tr h="1959429">
                <a:tc>
                  <a:txBody>
                    <a:bodyPr/>
                    <a:lstStyle/>
                    <a:p>
                      <a:pPr algn="just">
                        <a:spcAft>
                          <a:spcPts val="0"/>
                        </a:spcAft>
                      </a:pPr>
                      <a:r>
                        <a:rPr lang="en-US" sz="3600" kern="100">
                          <a:effectLst/>
                        </a:rPr>
                        <a:t>500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The opposite of Santa. He’s scary, half-goat, and half-demon. He punishes bad children. </a:t>
                      </a:r>
                      <a:r>
                        <a:rPr lang="en-US" sz="3600" kern="100" dirty="0" smtClean="0">
                          <a:effectLst/>
                        </a:rPr>
                        <a:t>He’s from </a:t>
                      </a:r>
                      <a:r>
                        <a:rPr lang="en-US" sz="3600" kern="100" dirty="0">
                          <a:effectLst/>
                        </a:rPr>
                        <a:t>Europe.</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1786206500"/>
                  </a:ext>
                </a:extLst>
              </a:tr>
            </a:tbl>
          </a:graphicData>
        </a:graphic>
      </p:graphicFrame>
    </p:spTree>
    <p:extLst>
      <p:ext uri="{BB962C8B-B14F-4D97-AF65-F5344CB8AC3E}">
        <p14:creationId xmlns:p14="http://schemas.microsoft.com/office/powerpoint/2010/main" val="569273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283701715"/>
              </p:ext>
            </p:extLst>
          </p:nvPr>
        </p:nvGraphicFramePr>
        <p:xfrm>
          <a:off x="0" y="2"/>
          <a:ext cx="12192000" cy="6858000"/>
        </p:xfrm>
        <a:graphic>
          <a:graphicData uri="http://schemas.openxmlformats.org/drawingml/2006/table">
            <a:tbl>
              <a:tblPr firstRow="1" firstCol="1" bandRow="1">
                <a:tableStyleId>{5C22544A-7EE6-4342-B048-85BDC9FD1C3A}</a:tableStyleId>
              </a:tblPr>
              <a:tblGrid>
                <a:gridCol w="1526705">
                  <a:extLst>
                    <a:ext uri="{9D8B030D-6E8A-4147-A177-3AD203B41FA5}">
                      <a16:colId xmlns:a16="http://schemas.microsoft.com/office/drawing/2014/main" val="3144674257"/>
                    </a:ext>
                  </a:extLst>
                </a:gridCol>
                <a:gridCol w="10665295">
                  <a:extLst>
                    <a:ext uri="{9D8B030D-6E8A-4147-A177-3AD203B41FA5}">
                      <a16:colId xmlns:a16="http://schemas.microsoft.com/office/drawing/2014/main" val="3643764938"/>
                    </a:ext>
                  </a:extLst>
                </a:gridCol>
              </a:tblGrid>
              <a:tr h="1143000">
                <a:tc>
                  <a:txBody>
                    <a:bodyPr/>
                    <a:lstStyle/>
                    <a:p>
                      <a:pPr algn="just">
                        <a:spcAft>
                          <a:spcPts val="0"/>
                        </a:spcAft>
                      </a:pPr>
                      <a:r>
                        <a:rPr lang="en-US" sz="3200" kern="100" dirty="0">
                          <a:effectLst/>
                        </a:rPr>
                        <a:t>Points</a:t>
                      </a:r>
                      <a:endParaRPr lang="ja-JP" sz="32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Movies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4062781885"/>
                  </a:ext>
                </a:extLst>
              </a:tr>
              <a:tr h="1143000">
                <a:tc>
                  <a:txBody>
                    <a:bodyPr/>
                    <a:lstStyle/>
                    <a:p>
                      <a:pPr algn="just">
                        <a:spcAft>
                          <a:spcPts val="0"/>
                        </a:spcAft>
                      </a:pPr>
                      <a:r>
                        <a:rPr lang="en-US" sz="3600" kern="100">
                          <a:effectLst/>
                        </a:rPr>
                        <a:t>100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This green Dr. Seuss character steals Christmas from the Whos of Whoville.</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608247740"/>
                  </a:ext>
                </a:extLst>
              </a:tr>
              <a:tr h="1143000">
                <a:tc>
                  <a:txBody>
                    <a:bodyPr/>
                    <a:lstStyle/>
                    <a:p>
                      <a:pPr algn="just">
                        <a:spcAft>
                          <a:spcPts val="0"/>
                        </a:spcAft>
                      </a:pPr>
                      <a:r>
                        <a:rPr lang="en-US" sz="3600" kern="100">
                          <a:effectLst/>
                        </a:rPr>
                        <a:t>200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Buddy the Elf searches for his family in New York.</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858783332"/>
                  </a:ext>
                </a:extLst>
              </a:tr>
              <a:tr h="1143000">
                <a:tc>
                  <a:txBody>
                    <a:bodyPr/>
                    <a:lstStyle/>
                    <a:p>
                      <a:pPr algn="just">
                        <a:spcAft>
                          <a:spcPts val="0"/>
                        </a:spcAft>
                      </a:pPr>
                      <a:r>
                        <a:rPr lang="en-US" sz="3600" kern="100">
                          <a:effectLst/>
                        </a:rPr>
                        <a:t>300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Rudolph has a shiny red nose and must help Santa deliver presents.</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3154067442"/>
                  </a:ext>
                </a:extLst>
              </a:tr>
              <a:tr h="1143000">
                <a:tc>
                  <a:txBody>
                    <a:bodyPr/>
                    <a:lstStyle/>
                    <a:p>
                      <a:pPr algn="just">
                        <a:spcAft>
                          <a:spcPts val="0"/>
                        </a:spcAft>
                      </a:pPr>
                      <a:r>
                        <a:rPr lang="en-US" sz="3600" kern="100">
                          <a:effectLst/>
                        </a:rPr>
                        <a:t>400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a:effectLst/>
                        </a:rPr>
                        <a:t>Jack Skellington wishes to bring Christmas to Halloween Town.</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920898872"/>
                  </a:ext>
                </a:extLst>
              </a:tr>
              <a:tr h="1143000">
                <a:tc>
                  <a:txBody>
                    <a:bodyPr/>
                    <a:lstStyle/>
                    <a:p>
                      <a:pPr algn="just">
                        <a:spcAft>
                          <a:spcPts val="0"/>
                        </a:spcAft>
                      </a:pPr>
                      <a:r>
                        <a:rPr lang="en-US" sz="3600" kern="100">
                          <a:effectLst/>
                        </a:rPr>
                        <a:t>500</a:t>
                      </a:r>
                      <a:endParaRPr lang="ja-JP" sz="3600" kern="10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tc>
                  <a:txBody>
                    <a:bodyPr/>
                    <a:lstStyle/>
                    <a:p>
                      <a:pPr algn="just">
                        <a:spcAft>
                          <a:spcPts val="0"/>
                        </a:spcAft>
                      </a:pPr>
                      <a:r>
                        <a:rPr lang="en-US" sz="3600" kern="100" dirty="0">
                          <a:effectLst/>
                        </a:rPr>
                        <a:t>A young boy must defend his home from two burglars.</a:t>
                      </a:r>
                      <a:endParaRPr lang="ja-JP" sz="3600" kern="100" dirty="0">
                        <a:effectLst/>
                        <a:latin typeface="Yu Mincho" panose="02020400000000000000" pitchFamily="18" charset="-128"/>
                        <a:ea typeface="Yu Mincho" panose="02020400000000000000" pitchFamily="18" charset="-128"/>
                        <a:cs typeface="Times New Roman" panose="02020603050405020304" pitchFamily="18" charset="0"/>
                      </a:endParaRPr>
                    </a:p>
                  </a:txBody>
                  <a:tcPr marL="68580" marR="68580" marT="0" marB="0"/>
                </a:tc>
                <a:extLst>
                  <a:ext uri="{0D108BD9-81ED-4DB2-BD59-A6C34878D82A}">
                    <a16:rowId xmlns:a16="http://schemas.microsoft.com/office/drawing/2014/main" val="2219919328"/>
                  </a:ext>
                </a:extLst>
              </a:tr>
            </a:tbl>
          </a:graphicData>
        </a:graphic>
      </p:graphicFrame>
    </p:spTree>
    <p:extLst>
      <p:ext uri="{BB962C8B-B14F-4D97-AF65-F5344CB8AC3E}">
        <p14:creationId xmlns:p14="http://schemas.microsoft.com/office/powerpoint/2010/main" val="1209215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TotalTime>
  <Words>338</Words>
  <Application>Microsoft Office PowerPoint</Application>
  <PresentationFormat>Widescreen</PresentationFormat>
  <Paragraphs>82</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游ゴシック</vt:lpstr>
      <vt:lpstr>游ゴシック Light</vt:lpstr>
      <vt:lpstr>Yu Mincho</vt:lpstr>
      <vt:lpstr>Arial</vt:lpstr>
      <vt:lpstr>Times New Roman</vt:lpstr>
      <vt:lpstr>Office Theme</vt:lpstr>
      <vt:lpstr>Christmas Jeopardy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sample</dc:creator>
  <cp:lastModifiedBy>sample</cp:lastModifiedBy>
  <cp:revision>8</cp:revision>
  <dcterms:created xsi:type="dcterms:W3CDTF">2020-12-18T02:03:57Z</dcterms:created>
  <dcterms:modified xsi:type="dcterms:W3CDTF">2022-12-14T04:16:21Z</dcterms:modified>
</cp:coreProperties>
</file>