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56" r:id="rId3"/>
    <p:sldId id="266" r:id="rId4"/>
    <p:sldId id="267" r:id="rId5"/>
    <p:sldId id="268" r:id="rId6"/>
    <p:sldId id="269" r:id="rId7"/>
    <p:sldId id="263" r:id="rId8"/>
    <p:sldId id="262" r:id="rId9"/>
    <p:sldId id="259" r:id="rId10"/>
    <p:sldId id="273" r:id="rId11"/>
    <p:sldId id="272" r:id="rId12"/>
    <p:sldId id="258" r:id="rId13"/>
    <p:sldId id="261" r:id="rId14"/>
    <p:sldId id="270"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3A7E36-9461-44F6-8005-CAF97022AE2E}" type="datetimeFigureOut">
              <a:rPr lang="en-GB" smtClean="0"/>
              <a:t>14/11/2012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244F25-7178-4A3D-8509-44AE60C45C3A}" type="slidenum">
              <a:rPr lang="en-GB" smtClean="0"/>
              <a:t>‹#›</a:t>
            </a:fld>
            <a:endParaRPr lang="en-GB"/>
          </a:p>
        </p:txBody>
      </p:sp>
    </p:spTree>
    <p:extLst>
      <p:ext uri="{BB962C8B-B14F-4D97-AF65-F5344CB8AC3E}">
        <p14:creationId xmlns:p14="http://schemas.microsoft.com/office/powerpoint/2010/main" val="1332092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14/11/2012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3439214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14/11/2012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845753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B7F9D7-2BCD-4222-A7E7-74D73BF96A61}" type="datetimeFigureOut">
              <a:rPr lang="en-GB" smtClean="0"/>
              <a:t>14/11/2012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439923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B7F9D7-2BCD-4222-A7E7-74D73BF96A61}" type="datetimeFigureOut">
              <a:rPr lang="en-GB" smtClean="0"/>
              <a:t>14/11/2012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598493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B7F9D7-2BCD-4222-A7E7-74D73BF96A61}" type="datetimeFigureOut">
              <a:rPr lang="en-GB" smtClean="0"/>
              <a:t>14/11/2012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5480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B7F9D7-2BCD-4222-A7E7-74D73BF96A61}" type="datetimeFigureOut">
              <a:rPr lang="en-GB" smtClean="0"/>
              <a:t>14/11/2012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260477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B7F9D7-2BCD-4222-A7E7-74D73BF96A61}" type="datetimeFigureOut">
              <a:rPr lang="en-GB" smtClean="0"/>
              <a:t>14/11/2012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412245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t>14/11/2012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309634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t>14/11/2012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621600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14/11/2012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4031266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14/11/2012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131402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8018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1861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1989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4453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3075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950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97377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0789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09275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48918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6522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B7F9D7-2BCD-4222-A7E7-74D73BF96A61}" type="datetimeFigureOut">
              <a:rPr lang="en-GB" smtClean="0"/>
              <a:t>14/11/2012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AB99ED-5FC1-4EF7-A247-0F786F85B053}" type="slidenum">
              <a:rPr lang="en-GB" smtClean="0"/>
              <a:t>‹#›</a:t>
            </a:fld>
            <a:endParaRPr lang="en-GB"/>
          </a:p>
        </p:txBody>
      </p:sp>
    </p:spTree>
    <p:extLst>
      <p:ext uri="{BB962C8B-B14F-4D97-AF65-F5344CB8AC3E}">
        <p14:creationId xmlns:p14="http://schemas.microsoft.com/office/powerpoint/2010/main" val="1943246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E8FAD2-7AAF-42DB-88CF-689475CFBC71}" type="datetimeFigureOut">
              <a:rPr lang="en-GB" smtClean="0">
                <a:solidFill>
                  <a:prstClr val="black">
                    <a:tint val="75000"/>
                  </a:prstClr>
                </a:solidFill>
              </a:rPr>
              <a:pPr/>
              <a:t>14/11/2012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91823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smtClean="0">
                <a:solidFill>
                  <a:schemeClr val="bg1"/>
                </a:solidFill>
              </a:rPr>
              <a:t>Boxplots, Scatterplots and correlation:</a:t>
            </a:r>
            <a:br>
              <a:rPr lang="en-GB" sz="3600" dirty="0" smtClean="0">
                <a:solidFill>
                  <a:schemeClr val="bg1"/>
                </a:solidFill>
              </a:rPr>
            </a:br>
            <a:r>
              <a:rPr lang="en-GB" sz="3600" dirty="0" smtClean="0">
                <a:solidFill>
                  <a:schemeClr val="bg1"/>
                </a:solidFill>
              </a:rPr>
              <a:t>comparing variables</a:t>
            </a:r>
            <a:endParaRPr lang="en-GB" sz="3600" dirty="0">
              <a:solidFill>
                <a:schemeClr val="bg1"/>
              </a:solidFill>
            </a:endParaRP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55019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839200" cy="1477962"/>
          </a:xfrm>
        </p:spPr>
        <p:txBody>
          <a:bodyPr>
            <a:noAutofit/>
          </a:bodyPr>
          <a:lstStyle/>
          <a:p>
            <a:r>
              <a:rPr lang="en-GB" sz="2400" dirty="0" smtClean="0">
                <a:solidFill>
                  <a:schemeClr val="bg1"/>
                </a:solidFill>
              </a:rPr>
              <a:t>Pie chart with one variable (animal bone),  expressed as percentages of the total assemblage. </a:t>
            </a:r>
            <a:r>
              <a:rPr lang="en-GB" sz="2400" dirty="0" smtClean="0">
                <a:solidFill>
                  <a:prstClr val="white"/>
                </a:solidFill>
              </a:rPr>
              <a:t>The bone is divided into </a:t>
            </a:r>
            <a:r>
              <a:rPr lang="en-GB" sz="2400" dirty="0" smtClean="0">
                <a:solidFill>
                  <a:srgbClr val="FF0000"/>
                </a:solidFill>
              </a:rPr>
              <a:t>nominal categories </a:t>
            </a:r>
            <a:r>
              <a:rPr lang="en-GB" sz="2400" dirty="0" smtClean="0">
                <a:solidFill>
                  <a:prstClr val="white"/>
                </a:solidFill>
              </a:rPr>
              <a:t>(categories with a name): sheep/goat, cattle, pig, horse. </a:t>
            </a:r>
            <a:r>
              <a:rPr lang="en-GB" sz="2400" dirty="0" smtClean="0">
                <a:solidFill>
                  <a:schemeClr val="bg1"/>
                </a:solidFill>
              </a:rPr>
              <a:t>This shows the relative proportions of data that has no ‘order’.</a:t>
            </a:r>
            <a:r>
              <a:rPr lang="en-GB" sz="2400" dirty="0" smtClean="0">
                <a:solidFill>
                  <a:prstClr val="white"/>
                </a:solidFill>
              </a:rPr>
              <a:t> </a:t>
            </a:r>
            <a:endParaRPr lang="en-GB" sz="2400" dirty="0">
              <a:solidFill>
                <a:schemeClr val="bg1"/>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95400" y="2057400"/>
            <a:ext cx="6522952" cy="4525963"/>
          </a:xfrm>
          <a:prstGeom prst="rect">
            <a:avLst/>
          </a:prstGeom>
        </p:spPr>
      </p:pic>
    </p:spTree>
    <p:extLst>
      <p:ext uri="{BB962C8B-B14F-4D97-AF65-F5344CB8AC3E}">
        <p14:creationId xmlns:p14="http://schemas.microsoft.com/office/powerpoint/2010/main" val="3441923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03648" y="2204864"/>
            <a:ext cx="6621582" cy="3939422"/>
          </a:xfrm>
        </p:spPr>
      </p:pic>
      <p:sp>
        <p:nvSpPr>
          <p:cNvPr id="6" name="TextBox 5"/>
          <p:cNvSpPr txBox="1"/>
          <p:nvPr/>
        </p:nvSpPr>
        <p:spPr>
          <a:xfrm>
            <a:off x="1066800" y="404664"/>
            <a:ext cx="7543800" cy="1200329"/>
          </a:xfrm>
          <a:prstGeom prst="rect">
            <a:avLst/>
          </a:prstGeom>
          <a:noFill/>
        </p:spPr>
        <p:txBody>
          <a:bodyPr wrap="square" rtlCol="0">
            <a:spAutoFit/>
          </a:bodyPr>
          <a:lstStyle/>
          <a:p>
            <a:r>
              <a:rPr lang="en-GB" sz="2400" dirty="0">
                <a:solidFill>
                  <a:prstClr val="white"/>
                </a:solidFill>
              </a:rPr>
              <a:t>The same data, shown in a bar chart. Again, this has  just one variable: quantities of animal bone, divided into nominal categories.</a:t>
            </a:r>
          </a:p>
        </p:txBody>
      </p:sp>
    </p:spTree>
    <p:extLst>
      <p:ext uri="{BB962C8B-B14F-4D97-AF65-F5344CB8AC3E}">
        <p14:creationId xmlns:p14="http://schemas.microsoft.com/office/powerpoint/2010/main" val="1565488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857250" y="1500188"/>
            <a:ext cx="7072313" cy="5218112"/>
          </a:xfrm>
          <a:prstGeom prst="rect">
            <a:avLst/>
          </a:prstGeom>
          <a:noFill/>
          <a:ln w="9525">
            <a:noFill/>
            <a:miter lim="800000"/>
            <a:headEnd/>
            <a:tailEnd/>
          </a:ln>
        </p:spPr>
      </p:pic>
      <p:sp>
        <p:nvSpPr>
          <p:cNvPr id="3" name="Rectangle 2"/>
          <p:cNvSpPr/>
          <p:nvPr/>
        </p:nvSpPr>
        <p:spPr>
          <a:xfrm>
            <a:off x="1643063" y="6286500"/>
            <a:ext cx="1071562" cy="3571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5364" name="TextBox 3"/>
          <p:cNvSpPr txBox="1">
            <a:spLocks noChangeArrowheads="1"/>
          </p:cNvSpPr>
          <p:nvPr/>
        </p:nvSpPr>
        <p:spPr bwMode="auto">
          <a:xfrm>
            <a:off x="771550" y="304800"/>
            <a:ext cx="7458025" cy="1200329"/>
          </a:xfrm>
          <a:prstGeom prst="rect">
            <a:avLst/>
          </a:prstGeom>
          <a:noFill/>
          <a:ln w="9525">
            <a:noFill/>
            <a:miter lim="800000"/>
            <a:headEnd/>
            <a:tailEnd/>
          </a:ln>
        </p:spPr>
        <p:txBody>
          <a:bodyPr wrap="square">
            <a:spAutoFit/>
          </a:bodyPr>
          <a:lstStyle/>
          <a:p>
            <a:r>
              <a:rPr lang="en-US" sz="2400" dirty="0" err="1">
                <a:solidFill>
                  <a:prstClr val="white"/>
                </a:solidFill>
              </a:rPr>
              <a:t>Bragasetter</a:t>
            </a:r>
            <a:r>
              <a:rPr lang="en-US" sz="2400" dirty="0">
                <a:solidFill>
                  <a:prstClr val="white"/>
                </a:solidFill>
              </a:rPr>
              <a:t>: P from different areas of the farm, compared to controls. Nominal data, but there is a spatial element. Note: there are 3 variables. </a:t>
            </a:r>
            <a:endParaRPr lang="en-GB" sz="2400" dirty="0">
              <a:solidFill>
                <a:prstClr val="white"/>
              </a:solidFill>
            </a:endParaRPr>
          </a:p>
        </p:txBody>
      </p:sp>
      <p:sp>
        <p:nvSpPr>
          <p:cNvPr id="15365" name="TextBox 6"/>
          <p:cNvSpPr txBox="1">
            <a:spLocks noChangeArrowheads="1"/>
          </p:cNvSpPr>
          <p:nvPr/>
        </p:nvSpPr>
        <p:spPr bwMode="auto">
          <a:xfrm>
            <a:off x="4500563" y="1643063"/>
            <a:ext cx="2643187" cy="369887"/>
          </a:xfrm>
          <a:prstGeom prst="rect">
            <a:avLst/>
          </a:prstGeom>
          <a:noFill/>
          <a:ln w="9525">
            <a:noFill/>
            <a:miter lim="800000"/>
            <a:headEnd/>
            <a:tailEnd/>
          </a:ln>
        </p:spPr>
        <p:txBody>
          <a:bodyPr>
            <a:spAutoFit/>
          </a:bodyPr>
          <a:lstStyle/>
          <a:p>
            <a:r>
              <a:rPr lang="en-US">
                <a:solidFill>
                  <a:prstClr val="black"/>
                </a:solidFill>
              </a:rPr>
              <a:t>(mg P per 1g soil)</a:t>
            </a:r>
            <a:endParaRPr lang="en-GB">
              <a:solidFill>
                <a:prstClr val="black"/>
              </a:solidFill>
            </a:endParaRPr>
          </a:p>
        </p:txBody>
      </p:sp>
    </p:spTree>
    <p:extLst>
      <p:ext uri="{BB962C8B-B14F-4D97-AF65-F5344CB8AC3E}">
        <p14:creationId xmlns:p14="http://schemas.microsoft.com/office/powerpoint/2010/main" val="29707205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srcRect/>
          <a:stretch>
            <a:fillRect/>
          </a:stretch>
        </p:blipFill>
        <p:spPr bwMode="auto">
          <a:xfrm>
            <a:off x="1" y="1203970"/>
            <a:ext cx="7239000" cy="5654030"/>
          </a:xfrm>
          <a:prstGeom prst="rect">
            <a:avLst/>
          </a:prstGeom>
          <a:noFill/>
          <a:ln w="9525">
            <a:noFill/>
            <a:miter lim="800000"/>
            <a:headEnd/>
            <a:tailEnd/>
          </a:ln>
        </p:spPr>
      </p:pic>
      <p:sp>
        <p:nvSpPr>
          <p:cNvPr id="20483" name="Text Box 3"/>
          <p:cNvSpPr txBox="1">
            <a:spLocks noChangeArrowheads="1"/>
          </p:cNvSpPr>
          <p:nvPr/>
        </p:nvSpPr>
        <p:spPr bwMode="auto">
          <a:xfrm>
            <a:off x="4643438" y="1412875"/>
            <a:ext cx="1871662" cy="457200"/>
          </a:xfrm>
          <a:prstGeom prst="rect">
            <a:avLst/>
          </a:prstGeom>
          <a:noFill/>
          <a:ln w="9525">
            <a:noFill/>
            <a:miter lim="800000"/>
            <a:headEnd/>
            <a:tailEnd/>
          </a:ln>
        </p:spPr>
        <p:txBody>
          <a:bodyPr>
            <a:spAutoFit/>
          </a:bodyPr>
          <a:lstStyle/>
          <a:p>
            <a:pPr>
              <a:spcBef>
                <a:spcPct val="50000"/>
              </a:spcBef>
            </a:pPr>
            <a:r>
              <a:rPr lang="en-GB" sz="2400">
                <a:solidFill>
                  <a:prstClr val="black"/>
                </a:solidFill>
                <a:cs typeface="Arial" charset="0"/>
              </a:rPr>
              <a:t>Tofts Ness</a:t>
            </a:r>
          </a:p>
        </p:txBody>
      </p:sp>
      <p:pic>
        <p:nvPicPr>
          <p:cNvPr id="20484" name="Picture 4" descr="salome_2"/>
          <p:cNvPicPr>
            <a:picLocks noChangeAspect="1" noChangeArrowheads="1"/>
          </p:cNvPicPr>
          <p:nvPr/>
        </p:nvPicPr>
        <p:blipFill>
          <a:blip r:embed="rId4" cstate="print"/>
          <a:srcRect/>
          <a:stretch>
            <a:fillRect/>
          </a:stretch>
        </p:blipFill>
        <p:spPr bwMode="auto">
          <a:xfrm>
            <a:off x="5830887" y="3717032"/>
            <a:ext cx="1368425" cy="920750"/>
          </a:xfrm>
          <a:prstGeom prst="rect">
            <a:avLst/>
          </a:prstGeom>
          <a:noFill/>
          <a:ln w="9525">
            <a:noFill/>
            <a:miter lim="800000"/>
            <a:headEnd/>
            <a:tailEnd/>
          </a:ln>
        </p:spPr>
      </p:pic>
      <p:sp>
        <p:nvSpPr>
          <p:cNvPr id="5" name="TextBox 4"/>
          <p:cNvSpPr txBox="1"/>
          <p:nvPr/>
        </p:nvSpPr>
        <p:spPr>
          <a:xfrm>
            <a:off x="0" y="0"/>
            <a:ext cx="9144000" cy="1200329"/>
          </a:xfrm>
          <a:prstGeom prst="rect">
            <a:avLst/>
          </a:prstGeom>
          <a:noFill/>
        </p:spPr>
        <p:txBody>
          <a:bodyPr wrap="square" rtlCol="0">
            <a:spAutoFit/>
          </a:bodyPr>
          <a:lstStyle/>
          <a:p>
            <a:r>
              <a:rPr lang="en-GB" sz="2400" dirty="0">
                <a:solidFill>
                  <a:prstClr val="white"/>
                </a:solidFill>
              </a:rPr>
              <a:t>This bar chart shows phosphate levels stratigraphically,  by chronological period. Ordinal data: there is an order, but no regular intervals. If this had been plotted by depth on the Y axis, this would be interval data.</a:t>
            </a:r>
          </a:p>
        </p:txBody>
      </p:sp>
    </p:spTree>
    <p:extLst>
      <p:ext uri="{BB962C8B-B14F-4D97-AF65-F5344CB8AC3E}">
        <p14:creationId xmlns:p14="http://schemas.microsoft.com/office/powerpoint/2010/main" val="22775982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833" y="116632"/>
            <a:ext cx="8229600" cy="936104"/>
          </a:xfrm>
        </p:spPr>
        <p:txBody>
          <a:bodyPr>
            <a:normAutofit/>
          </a:bodyPr>
          <a:lstStyle/>
          <a:p>
            <a:r>
              <a:rPr lang="en-GB" sz="3600" b="1" dirty="0" smtClean="0">
                <a:solidFill>
                  <a:schemeClr val="bg1"/>
                </a:solidFill>
              </a:rPr>
              <a:t>Types of variable</a:t>
            </a:r>
            <a:endParaRPr lang="en-GB" sz="3600" b="1" dirty="0">
              <a:solidFill>
                <a:schemeClr val="bg1"/>
              </a:solidFill>
            </a:endParaRPr>
          </a:p>
        </p:txBody>
      </p:sp>
      <p:sp>
        <p:nvSpPr>
          <p:cNvPr id="3" name="Content Placeholder 2"/>
          <p:cNvSpPr>
            <a:spLocks noGrp="1"/>
          </p:cNvSpPr>
          <p:nvPr>
            <p:ph idx="1"/>
          </p:nvPr>
        </p:nvSpPr>
        <p:spPr>
          <a:xfrm>
            <a:off x="611560" y="4221088"/>
            <a:ext cx="8229600" cy="2337123"/>
          </a:xfrm>
        </p:spPr>
        <p:txBody>
          <a:bodyPr>
            <a:normAutofit lnSpcReduction="10000"/>
          </a:bodyPr>
          <a:lstStyle/>
          <a:p>
            <a:pPr marL="0" indent="0">
              <a:buNone/>
            </a:pPr>
            <a:r>
              <a:rPr lang="en-GB" sz="2400" b="1" dirty="0" smtClean="0">
                <a:solidFill>
                  <a:schemeClr val="bg1"/>
                </a:solidFill>
              </a:rPr>
              <a:t>Quantitative variables (can be counted or measured)</a:t>
            </a:r>
          </a:p>
          <a:p>
            <a:pPr marL="0" indent="0">
              <a:buNone/>
            </a:pPr>
            <a:r>
              <a:rPr lang="en-GB" sz="2400" dirty="0" smtClean="0">
                <a:solidFill>
                  <a:srgbClr val="FF0000"/>
                </a:solidFill>
              </a:rPr>
              <a:t>Interval</a:t>
            </a:r>
            <a:r>
              <a:rPr lang="en-GB" sz="2400" dirty="0" smtClean="0">
                <a:solidFill>
                  <a:schemeClr val="bg1"/>
                </a:solidFill>
              </a:rPr>
              <a:t>: variables that have equal intervals between them, e.g. 50 year periods or 10 metres</a:t>
            </a:r>
          </a:p>
          <a:p>
            <a:pPr marL="0" indent="0">
              <a:buNone/>
            </a:pPr>
            <a:endParaRPr lang="en-GB" sz="1600" dirty="0" smtClean="0">
              <a:solidFill>
                <a:srgbClr val="FF0000"/>
              </a:solidFill>
            </a:endParaRPr>
          </a:p>
          <a:p>
            <a:pPr marL="0" indent="0">
              <a:buNone/>
            </a:pPr>
            <a:r>
              <a:rPr lang="en-GB" sz="2400" dirty="0" smtClean="0">
                <a:solidFill>
                  <a:srgbClr val="FF0000"/>
                </a:solidFill>
              </a:rPr>
              <a:t>Ratio</a:t>
            </a:r>
            <a:r>
              <a:rPr lang="en-GB" sz="2400" dirty="0" smtClean="0">
                <a:solidFill>
                  <a:schemeClr val="bg1"/>
                </a:solidFill>
              </a:rPr>
              <a:t>: interval </a:t>
            </a:r>
            <a:r>
              <a:rPr lang="en-GB" sz="2400" dirty="0">
                <a:solidFill>
                  <a:schemeClr val="bg1"/>
                </a:solidFill>
              </a:rPr>
              <a:t>v</a:t>
            </a:r>
            <a:r>
              <a:rPr lang="en-GB" sz="2400" dirty="0" smtClean="0">
                <a:solidFill>
                  <a:schemeClr val="bg1"/>
                </a:solidFill>
              </a:rPr>
              <a:t>ariables that can be expressed as multiples of each other, e.g. weights or lengths. </a:t>
            </a:r>
            <a:endParaRPr lang="en-GB" sz="2400" dirty="0">
              <a:solidFill>
                <a:schemeClr val="bg1"/>
              </a:solidFill>
            </a:endParaRPr>
          </a:p>
        </p:txBody>
      </p:sp>
      <p:sp>
        <p:nvSpPr>
          <p:cNvPr id="4" name="TextBox 3"/>
          <p:cNvSpPr txBox="1"/>
          <p:nvPr/>
        </p:nvSpPr>
        <p:spPr>
          <a:xfrm>
            <a:off x="611560" y="1340768"/>
            <a:ext cx="7776864" cy="2831544"/>
          </a:xfrm>
          <a:prstGeom prst="rect">
            <a:avLst/>
          </a:prstGeom>
          <a:noFill/>
        </p:spPr>
        <p:txBody>
          <a:bodyPr wrap="square" rtlCol="0">
            <a:spAutoFit/>
          </a:bodyPr>
          <a:lstStyle/>
          <a:p>
            <a:r>
              <a:rPr lang="en-GB" sz="2400" b="1" dirty="0" smtClean="0">
                <a:solidFill>
                  <a:prstClr val="white"/>
                </a:solidFill>
              </a:rPr>
              <a:t>Categorical variables (can be ordered, but not measured)</a:t>
            </a:r>
            <a:endParaRPr lang="en-GB" sz="2400" dirty="0" smtClean="0">
              <a:solidFill>
                <a:srgbClr val="FF0000"/>
              </a:solidFill>
            </a:endParaRPr>
          </a:p>
          <a:p>
            <a:r>
              <a:rPr lang="en-GB" sz="2400" dirty="0" smtClean="0">
                <a:solidFill>
                  <a:srgbClr val="FF0000"/>
                </a:solidFill>
              </a:rPr>
              <a:t>Nominal</a:t>
            </a:r>
            <a:r>
              <a:rPr lang="en-GB" sz="2400" dirty="0">
                <a:solidFill>
                  <a:prstClr val="white"/>
                </a:solidFill>
              </a:rPr>
              <a:t>: labels or names, e.g. artefact type or period, or different areas of the site</a:t>
            </a:r>
          </a:p>
          <a:p>
            <a:endParaRPr lang="en-GB" sz="1600" dirty="0" smtClean="0">
              <a:solidFill>
                <a:srgbClr val="FF0000"/>
              </a:solidFill>
            </a:endParaRPr>
          </a:p>
          <a:p>
            <a:r>
              <a:rPr lang="en-GB" sz="2400" dirty="0" smtClean="0">
                <a:solidFill>
                  <a:srgbClr val="FF0000"/>
                </a:solidFill>
              </a:rPr>
              <a:t>Ordinal</a:t>
            </a:r>
            <a:r>
              <a:rPr lang="en-GB" sz="2400" dirty="0">
                <a:solidFill>
                  <a:prstClr val="white"/>
                </a:solidFill>
              </a:rPr>
              <a:t>: variables that have an order, but that don’t have equal intervals, e.g. the condition of an artefact (excellent, v. good, ok, poor, terrible)</a:t>
            </a:r>
          </a:p>
          <a:p>
            <a:endParaRPr lang="en-GB" dirty="0">
              <a:solidFill>
                <a:prstClr val="black"/>
              </a:solidFill>
            </a:endParaRPr>
          </a:p>
        </p:txBody>
      </p:sp>
    </p:spTree>
    <p:extLst>
      <p:ext uri="{BB962C8B-B14F-4D97-AF65-F5344CB8AC3E}">
        <p14:creationId xmlns:p14="http://schemas.microsoft.com/office/powerpoint/2010/main" val="1121459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solidFill>
                  <a:schemeClr val="bg1"/>
                </a:solidFill>
              </a:rPr>
              <a:t>Nominal data is described using counts and percentages</a:t>
            </a:r>
          </a:p>
          <a:p>
            <a:r>
              <a:rPr lang="en-GB" dirty="0" smtClean="0">
                <a:solidFill>
                  <a:schemeClr val="bg1"/>
                </a:solidFill>
              </a:rPr>
              <a:t>With interval and ratio data (quantitative data) you can undertake more interesting descriptions, e.g. we can measure the relationship between variables</a:t>
            </a:r>
          </a:p>
          <a:p>
            <a:r>
              <a:rPr lang="en-GB" dirty="0" smtClean="0">
                <a:solidFill>
                  <a:schemeClr val="bg1"/>
                </a:solidFill>
              </a:rPr>
              <a:t>When both variables are ordinal or interval/ratio, the association can have a direction</a:t>
            </a:r>
            <a:endParaRPr lang="en-GB" dirty="0">
              <a:solidFill>
                <a:schemeClr val="bg1"/>
              </a:solidFill>
            </a:endParaRPr>
          </a:p>
        </p:txBody>
      </p:sp>
    </p:spTree>
    <p:extLst>
      <p:ext uri="{BB962C8B-B14F-4D97-AF65-F5344CB8AC3E}">
        <p14:creationId xmlns:p14="http://schemas.microsoft.com/office/powerpoint/2010/main" val="224127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772816"/>
            <a:ext cx="501998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67544" y="404664"/>
            <a:ext cx="8136904" cy="954107"/>
          </a:xfrm>
          <a:prstGeom prst="rect">
            <a:avLst/>
          </a:prstGeom>
          <a:noFill/>
        </p:spPr>
        <p:txBody>
          <a:bodyPr wrap="square" rtlCol="0">
            <a:spAutoFit/>
          </a:bodyPr>
          <a:lstStyle/>
          <a:p>
            <a:r>
              <a:rPr lang="en-GB" sz="2800" b="1" dirty="0" smtClean="0">
                <a:solidFill>
                  <a:schemeClr val="bg1"/>
                </a:solidFill>
              </a:rPr>
              <a:t>Scatter plot using ratio data </a:t>
            </a:r>
          </a:p>
          <a:p>
            <a:r>
              <a:rPr lang="en-GB" sz="2800" dirty="0" smtClean="0">
                <a:solidFill>
                  <a:schemeClr val="bg1"/>
                </a:solidFill>
              </a:rPr>
              <a:t>(interval </a:t>
            </a:r>
            <a:r>
              <a:rPr lang="en-GB" sz="2800" dirty="0">
                <a:solidFill>
                  <a:schemeClr val="bg1"/>
                </a:solidFill>
              </a:rPr>
              <a:t>variables that can be expressed as </a:t>
            </a:r>
            <a:r>
              <a:rPr lang="en-GB" sz="2800" dirty="0" smtClean="0">
                <a:solidFill>
                  <a:schemeClr val="bg1"/>
                </a:solidFill>
              </a:rPr>
              <a:t>multiples)</a:t>
            </a:r>
            <a:endParaRPr lang="en-GB" sz="2800" b="1" dirty="0">
              <a:solidFill>
                <a:schemeClr val="bg1"/>
              </a:solidFill>
            </a:endParaRPr>
          </a:p>
        </p:txBody>
      </p:sp>
      <p:sp>
        <p:nvSpPr>
          <p:cNvPr id="2" name="TextBox 1"/>
          <p:cNvSpPr txBox="1"/>
          <p:nvPr/>
        </p:nvSpPr>
        <p:spPr>
          <a:xfrm>
            <a:off x="5796136" y="1772816"/>
            <a:ext cx="2808312" cy="3046988"/>
          </a:xfrm>
          <a:prstGeom prst="rect">
            <a:avLst/>
          </a:prstGeom>
          <a:noFill/>
        </p:spPr>
        <p:txBody>
          <a:bodyPr wrap="square" rtlCol="0">
            <a:spAutoFit/>
          </a:bodyPr>
          <a:lstStyle/>
          <a:p>
            <a:r>
              <a:rPr lang="en-GB" sz="2400" dirty="0" smtClean="0">
                <a:solidFill>
                  <a:schemeClr val="bg1"/>
                </a:solidFill>
              </a:rPr>
              <a:t>Scatterplots showing grain sizes for barley and wheat. In each plot, the two groups are given different symbols so you can see that they have a different</a:t>
            </a:r>
            <a:r>
              <a:rPr lang="en-GB" sz="2400" dirty="0">
                <a:solidFill>
                  <a:schemeClr val="bg1"/>
                </a:solidFill>
              </a:rPr>
              <a:t> </a:t>
            </a:r>
            <a:r>
              <a:rPr lang="en-GB" sz="2400" dirty="0" smtClean="0">
                <a:solidFill>
                  <a:schemeClr val="bg1"/>
                </a:solidFill>
              </a:rPr>
              <a:t>size range.</a:t>
            </a:r>
            <a:endParaRPr lang="en-GB" sz="2400" dirty="0">
              <a:solidFill>
                <a:schemeClr val="bg1"/>
              </a:solidFill>
            </a:endParaRPr>
          </a:p>
        </p:txBody>
      </p:sp>
    </p:spTree>
    <p:extLst>
      <p:ext uri="{BB962C8B-B14F-4D97-AF65-F5344CB8AC3E}">
        <p14:creationId xmlns:p14="http://schemas.microsoft.com/office/powerpoint/2010/main" val="24432374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Types of correlation</a:t>
            </a:r>
            <a:endParaRPr lang="en-GB" sz="2800"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47664" y="1556792"/>
            <a:ext cx="5784346" cy="3834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4182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creativeclass.com/_v3/creative_class/_wordpress/wp-content/uploads/2009/11/cancer1.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295" y="1058618"/>
            <a:ext cx="6192688" cy="49583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08347" y="394862"/>
            <a:ext cx="5256584" cy="461665"/>
          </a:xfrm>
          <a:prstGeom prst="rect">
            <a:avLst/>
          </a:prstGeom>
          <a:noFill/>
        </p:spPr>
        <p:txBody>
          <a:bodyPr wrap="square" rtlCol="0">
            <a:spAutoFit/>
          </a:bodyPr>
          <a:lstStyle/>
          <a:p>
            <a:r>
              <a:rPr lang="en-GB" sz="2400" dirty="0" smtClean="0">
                <a:solidFill>
                  <a:schemeClr val="bg1"/>
                </a:solidFill>
              </a:rPr>
              <a:t>Positive correlation: smoking and cancer</a:t>
            </a:r>
            <a:endParaRPr lang="en-GB" sz="2400" dirty="0">
              <a:solidFill>
                <a:schemeClr val="bg1"/>
              </a:solidFill>
            </a:endParaRPr>
          </a:p>
        </p:txBody>
      </p:sp>
    </p:spTree>
    <p:extLst>
      <p:ext uri="{BB962C8B-B14F-4D97-AF65-F5344CB8AC3E}">
        <p14:creationId xmlns:p14="http://schemas.microsoft.com/office/powerpoint/2010/main" val="4150336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ystemic-medicine.eu/illustrations/stork.jpg"/>
          <p:cNvPicPr>
            <a:picLocks noChangeAspect="1" noChangeArrowheads="1"/>
          </p:cNvPicPr>
          <p:nvPr/>
        </p:nvPicPr>
        <p:blipFill>
          <a:blip r:embed="rId2" cstate="print"/>
          <a:srcRect/>
          <a:stretch>
            <a:fillRect/>
          </a:stretch>
        </p:blipFill>
        <p:spPr bwMode="auto">
          <a:xfrm>
            <a:off x="204596" y="1916832"/>
            <a:ext cx="5328592" cy="3953472"/>
          </a:xfrm>
          <a:prstGeom prst="rect">
            <a:avLst/>
          </a:prstGeom>
          <a:noFill/>
        </p:spPr>
      </p:pic>
      <p:sp>
        <p:nvSpPr>
          <p:cNvPr id="2" name="TextBox 1"/>
          <p:cNvSpPr txBox="1"/>
          <p:nvPr/>
        </p:nvSpPr>
        <p:spPr>
          <a:xfrm>
            <a:off x="204596" y="332656"/>
            <a:ext cx="8670111" cy="1200329"/>
          </a:xfrm>
          <a:prstGeom prst="rect">
            <a:avLst/>
          </a:prstGeom>
          <a:noFill/>
        </p:spPr>
        <p:txBody>
          <a:bodyPr wrap="square" rtlCol="0">
            <a:spAutoFit/>
          </a:bodyPr>
          <a:lstStyle/>
          <a:p>
            <a:r>
              <a:rPr lang="en-GB" sz="2400" dirty="0" smtClean="0">
                <a:solidFill>
                  <a:schemeClr val="bg1"/>
                </a:solidFill>
              </a:rPr>
              <a:t>This graph shows the number of births in Lower Saxony (Y axis), compared with the number of storks sighted (x axis). As one factor increases, so does the other. There is a strong positive correlation.</a:t>
            </a:r>
            <a:endParaRPr lang="en-GB" sz="2400" dirty="0">
              <a:solidFill>
                <a:schemeClr val="bg1"/>
              </a:solidFill>
            </a:endParaRPr>
          </a:p>
        </p:txBody>
      </p:sp>
      <p:pic>
        <p:nvPicPr>
          <p:cNvPr id="3" name="Picture 2" descr="http://alliwaw.files.wordpress.com/2009/12/fstor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0645" y="1916832"/>
            <a:ext cx="3078572" cy="27645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68144" y="4869160"/>
            <a:ext cx="3154062" cy="830997"/>
          </a:xfrm>
          <a:prstGeom prst="rect">
            <a:avLst/>
          </a:prstGeom>
          <a:noFill/>
        </p:spPr>
        <p:txBody>
          <a:bodyPr wrap="square" rtlCol="0">
            <a:spAutoFit/>
          </a:bodyPr>
          <a:lstStyle/>
          <a:p>
            <a:r>
              <a:rPr lang="en-GB" sz="2400" dirty="0">
                <a:solidFill>
                  <a:schemeClr val="bg1"/>
                </a:solidFill>
              </a:rPr>
              <a:t>C</a:t>
            </a:r>
            <a:r>
              <a:rPr lang="en-GB" sz="2400" dirty="0" smtClean="0">
                <a:solidFill>
                  <a:schemeClr val="bg1"/>
                </a:solidFill>
              </a:rPr>
              <a:t>orrelation </a:t>
            </a:r>
            <a:r>
              <a:rPr lang="en-GB" sz="2400" dirty="0">
                <a:solidFill>
                  <a:schemeClr val="bg1"/>
                </a:solidFill>
              </a:rPr>
              <a:t>is not the same as causation! </a:t>
            </a:r>
          </a:p>
        </p:txBody>
      </p:sp>
    </p:spTree>
    <p:extLst>
      <p:ext uri="{BB962C8B-B14F-4D97-AF65-F5344CB8AC3E}">
        <p14:creationId xmlns:p14="http://schemas.microsoft.com/office/powerpoint/2010/main" val="35764331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398" t="8843" r="1242"/>
          <a:stretch/>
        </p:blipFill>
        <p:spPr>
          <a:xfrm>
            <a:off x="1115616" y="1124744"/>
            <a:ext cx="6475394" cy="5329676"/>
          </a:xfrm>
          <a:prstGeom prst="rect">
            <a:avLst/>
          </a:prstGeom>
        </p:spPr>
      </p:pic>
      <p:sp>
        <p:nvSpPr>
          <p:cNvPr id="3" name="TextBox 2"/>
          <p:cNvSpPr txBox="1"/>
          <p:nvPr/>
        </p:nvSpPr>
        <p:spPr>
          <a:xfrm>
            <a:off x="1115616" y="203814"/>
            <a:ext cx="6624736" cy="523220"/>
          </a:xfrm>
          <a:prstGeom prst="rect">
            <a:avLst/>
          </a:prstGeom>
          <a:noFill/>
        </p:spPr>
        <p:txBody>
          <a:bodyPr wrap="square" rtlCol="0">
            <a:spAutoFit/>
          </a:bodyPr>
          <a:lstStyle/>
          <a:p>
            <a:r>
              <a:rPr lang="en-GB" sz="2800" dirty="0" smtClean="0">
                <a:solidFill>
                  <a:schemeClr val="bg1"/>
                </a:solidFill>
              </a:rPr>
              <a:t>Chocolate consumption and Nobel prizes</a:t>
            </a:r>
            <a:endParaRPr lang="en-GB" sz="2800" dirty="0">
              <a:solidFill>
                <a:schemeClr val="bg1"/>
              </a:solidFill>
            </a:endParaRPr>
          </a:p>
        </p:txBody>
      </p:sp>
    </p:spTree>
    <p:extLst>
      <p:ext uri="{BB962C8B-B14F-4D97-AF65-F5344CB8AC3E}">
        <p14:creationId xmlns:p14="http://schemas.microsoft.com/office/powerpoint/2010/main" val="1023344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eople.vcu.edu/~pdattalo/702SuppRead/MeasAssoc/The%20Pearson%20Product%20Moment%20Correlation%20Coefficient%20(%20Pearson's%20r)_files/Image1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700808"/>
            <a:ext cx="5355954" cy="39119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88840" y="620688"/>
            <a:ext cx="5990863" cy="830997"/>
          </a:xfrm>
          <a:prstGeom prst="rect">
            <a:avLst/>
          </a:prstGeom>
          <a:noFill/>
        </p:spPr>
        <p:txBody>
          <a:bodyPr wrap="square" rtlCol="0">
            <a:spAutoFit/>
          </a:bodyPr>
          <a:lstStyle/>
          <a:p>
            <a:r>
              <a:rPr lang="en-GB" sz="2400" dirty="0" smtClean="0">
                <a:solidFill>
                  <a:schemeClr val="bg1"/>
                </a:solidFill>
              </a:rPr>
              <a:t>Negative Correlation: one variable diminishes when the other rises.</a:t>
            </a:r>
            <a:endParaRPr lang="en-GB" sz="2400" dirty="0">
              <a:solidFill>
                <a:schemeClr val="bg1"/>
              </a:solidFill>
            </a:endParaRPr>
          </a:p>
        </p:txBody>
      </p:sp>
      <p:sp>
        <p:nvSpPr>
          <p:cNvPr id="3" name="TextBox 2"/>
          <p:cNvSpPr txBox="1"/>
          <p:nvPr/>
        </p:nvSpPr>
        <p:spPr>
          <a:xfrm>
            <a:off x="899592" y="3068960"/>
            <a:ext cx="1080120" cy="923330"/>
          </a:xfrm>
          <a:prstGeom prst="rect">
            <a:avLst/>
          </a:prstGeom>
          <a:solidFill>
            <a:schemeClr val="bg1"/>
          </a:solidFill>
        </p:spPr>
        <p:txBody>
          <a:bodyPr wrap="square" rtlCol="0">
            <a:spAutoFit/>
          </a:bodyPr>
          <a:lstStyle/>
          <a:p>
            <a:r>
              <a:rPr lang="en-GB" b="1" dirty="0" smtClean="0">
                <a:solidFill>
                  <a:srgbClr val="0033CC"/>
                </a:solidFill>
              </a:rPr>
              <a:t>Grade point average</a:t>
            </a:r>
            <a:endParaRPr lang="en-GB" b="1" dirty="0">
              <a:solidFill>
                <a:srgbClr val="0033CC"/>
              </a:solidFill>
            </a:endParaRPr>
          </a:p>
        </p:txBody>
      </p:sp>
    </p:spTree>
    <p:extLst>
      <p:ext uri="{BB962C8B-B14F-4D97-AF65-F5344CB8AC3E}">
        <p14:creationId xmlns:p14="http://schemas.microsoft.com/office/powerpoint/2010/main" val="2451433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522" y="1484784"/>
            <a:ext cx="4074018" cy="3264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2188" y="1484784"/>
            <a:ext cx="4002260" cy="32068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539552" y="783868"/>
            <a:ext cx="2520280" cy="523220"/>
          </a:xfrm>
          <a:prstGeom prst="rect">
            <a:avLst/>
          </a:prstGeom>
          <a:noFill/>
        </p:spPr>
        <p:txBody>
          <a:bodyPr wrap="square" rtlCol="0">
            <a:spAutoFit/>
          </a:bodyPr>
          <a:lstStyle/>
          <a:p>
            <a:r>
              <a:rPr lang="en-GB" sz="2800" dirty="0" smtClean="0">
                <a:solidFill>
                  <a:schemeClr val="bg1"/>
                </a:solidFill>
              </a:rPr>
              <a:t>Phosphate</a:t>
            </a:r>
            <a:endParaRPr lang="en-GB" sz="2800" dirty="0">
              <a:solidFill>
                <a:schemeClr val="bg1"/>
              </a:solidFill>
            </a:endParaRPr>
          </a:p>
        </p:txBody>
      </p:sp>
      <p:sp>
        <p:nvSpPr>
          <p:cNvPr id="3" name="TextBox 2"/>
          <p:cNvSpPr txBox="1"/>
          <p:nvPr/>
        </p:nvSpPr>
        <p:spPr>
          <a:xfrm>
            <a:off x="4602188" y="783868"/>
            <a:ext cx="2562100" cy="523220"/>
          </a:xfrm>
          <a:prstGeom prst="rect">
            <a:avLst/>
          </a:prstGeom>
          <a:noFill/>
        </p:spPr>
        <p:txBody>
          <a:bodyPr wrap="square" rtlCol="0">
            <a:spAutoFit/>
          </a:bodyPr>
          <a:lstStyle/>
          <a:p>
            <a:r>
              <a:rPr lang="en-GB" sz="2800" dirty="0" smtClean="0">
                <a:solidFill>
                  <a:schemeClr val="bg1"/>
                </a:solidFill>
              </a:rPr>
              <a:t>Nickel</a:t>
            </a:r>
            <a:endParaRPr lang="en-GB" sz="2800" dirty="0">
              <a:solidFill>
                <a:schemeClr val="bg1"/>
              </a:solidFill>
            </a:endParaRPr>
          </a:p>
        </p:txBody>
      </p:sp>
    </p:spTree>
    <p:extLst>
      <p:ext uri="{BB962C8B-B14F-4D97-AF65-F5344CB8AC3E}">
        <p14:creationId xmlns:p14="http://schemas.microsoft.com/office/powerpoint/2010/main" val="3766374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683</TotalTime>
  <Words>457</Words>
  <Application>Microsoft Office PowerPoint</Application>
  <PresentationFormat>On-screen Show (4:3)</PresentationFormat>
  <Paragraphs>31</Paragraphs>
  <Slides>14</Slides>
  <Notes>1</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Office Theme</vt:lpstr>
      <vt:lpstr>1_Office Theme</vt:lpstr>
      <vt:lpstr>Boxplots, Scatterplots and correlation: comparing variables</vt:lpstr>
      <vt:lpstr>Pie chart with one variable (animal bone),  expressed as percentages of the total assemblage. The bone is divided into nominal categories (categories with a name): sheep/goat, cattle, pig, horse. This shows the relative proportions of data that has no ‘order’. </vt:lpstr>
      <vt:lpstr>PowerPoint Presentation</vt:lpstr>
      <vt:lpstr>PowerPoint Presentation</vt:lpstr>
      <vt:lpstr>PowerPoint Presentation</vt:lpstr>
      <vt:lpstr>Types of variable</vt:lpstr>
      <vt:lpstr>PowerPoint Presentation</vt:lpstr>
      <vt:lpstr>PowerPoint Presentation</vt:lpstr>
      <vt:lpstr>Types of correlation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Erika Guttmann-Bond</dc:creator>
  <cp:lastModifiedBy>Erika Guttmann-Bond</cp:lastModifiedBy>
  <cp:revision>18</cp:revision>
  <dcterms:created xsi:type="dcterms:W3CDTF">2012-10-23T13:06:36Z</dcterms:created>
  <dcterms:modified xsi:type="dcterms:W3CDTF">2012-11-14T15:50:47Z</dcterms:modified>
</cp:coreProperties>
</file>