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4" r:id="rId4"/>
    <p:sldId id="285" r:id="rId5"/>
    <p:sldId id="286" r:id="rId6"/>
    <p:sldId id="287" r:id="rId7"/>
    <p:sldId id="288" r:id="rId8"/>
    <p:sldId id="289" r:id="rId9"/>
    <p:sldId id="258" r:id="rId10"/>
    <p:sldId id="291" r:id="rId11"/>
    <p:sldId id="292" r:id="rId12"/>
    <p:sldId id="293" r:id="rId13"/>
    <p:sldId id="295" r:id="rId14"/>
    <p:sldId id="297" r:id="rId15"/>
    <p:sldId id="296" r:id="rId16"/>
    <p:sldId id="298" r:id="rId17"/>
    <p:sldId id="294" r:id="rId18"/>
    <p:sldId id="259" r:id="rId19"/>
    <p:sldId id="261" r:id="rId20"/>
    <p:sldId id="267" r:id="rId21"/>
    <p:sldId id="268" r:id="rId22"/>
    <p:sldId id="269" r:id="rId23"/>
    <p:sldId id="271" r:id="rId24"/>
    <p:sldId id="272" r:id="rId25"/>
    <p:sldId id="273" r:id="rId26"/>
    <p:sldId id="274" r:id="rId27"/>
    <p:sldId id="299" r:id="rId28"/>
    <p:sldId id="277" r:id="rId29"/>
    <p:sldId id="290" r:id="rId30"/>
    <p:sldId id="300" r:id="rId31"/>
    <p:sldId id="301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33D77F1-0830-4114-83BB-DA658A89C241}" type="datetimeFigureOut">
              <a:rPr lang="en-US" smtClean="0"/>
              <a:t>9/6/2017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-1vmvNuO0E&amp;feature=player_detailpage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TExd5yKGvU&amp;feature=player_detailpage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ECAY4002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i="1" dirty="0"/>
              <a:t>Individuals &amp; Groups in Society </a:t>
            </a:r>
            <a:endParaRPr lang="en-US" sz="32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26988" lvl="1">
              <a:defRPr/>
            </a:pPr>
            <a:r>
              <a:rPr lang="en-GB" sz="2700" i="1" dirty="0" smtClean="0">
                <a:solidFill>
                  <a:schemeClr val="accent1"/>
                </a:solidFill>
              </a:rPr>
              <a:t>Culture </a:t>
            </a:r>
            <a:r>
              <a:rPr lang="en-GB" sz="2700" i="1" dirty="0" smtClean="0">
                <a:solidFill>
                  <a:schemeClr val="accent1"/>
                </a:solidFill>
              </a:rPr>
              <a:t>and Sub-Cultures</a:t>
            </a:r>
            <a:endParaRPr lang="en-GB" sz="2700" i="1" dirty="0">
              <a:solidFill>
                <a:schemeClr val="accent1"/>
              </a:solidFill>
            </a:endParaRPr>
          </a:p>
          <a:p>
            <a:pPr marL="26988" fontAlgn="auto">
              <a:spcAft>
                <a:spcPts val="0"/>
              </a:spcAft>
              <a:defRPr/>
            </a:pPr>
            <a:r>
              <a:rPr lang="en-GB" sz="2600" dirty="0" smtClean="0">
                <a:solidFill>
                  <a:srgbClr val="320E04"/>
                </a:solidFill>
              </a:rPr>
              <a:t>Phillip Morgan</a:t>
            </a:r>
            <a:endParaRPr lang="en-GB" sz="2600" dirty="0">
              <a:solidFill>
                <a:srgbClr val="320E04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5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Demonstrate </a:t>
            </a:r>
            <a:r>
              <a:rPr lang="en-GB" dirty="0"/>
              <a:t>a critical understanding of the key influences on the (re)production of individual and group identities;</a:t>
            </a:r>
          </a:p>
        </p:txBody>
      </p:sp>
    </p:spTree>
    <p:extLst>
      <p:ext uri="{BB962C8B-B14F-4D97-AF65-F5344CB8AC3E}">
        <p14:creationId xmlns:p14="http://schemas.microsoft.com/office/powerpoint/2010/main" val="404864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Inequality?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2057400"/>
            <a:ext cx="6107591" cy="4000473"/>
          </a:xfrm>
        </p:spPr>
      </p:pic>
    </p:spTree>
    <p:extLst>
      <p:ext uri="{BB962C8B-B14F-4D97-AF65-F5344CB8AC3E}">
        <p14:creationId xmlns:p14="http://schemas.microsoft.com/office/powerpoint/2010/main" val="13201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Inequality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918960" cy="4205343"/>
          </a:xfrm>
        </p:spPr>
        <p:txBody>
          <a:bodyPr>
            <a:normAutofit fontScale="85000" lnSpcReduction="10000"/>
          </a:bodyPr>
          <a:lstStyle/>
          <a:p>
            <a:r>
              <a:rPr lang="en-GB" u="sng" dirty="0" smtClean="0"/>
              <a:t>Inequality</a:t>
            </a:r>
            <a:r>
              <a:rPr lang="en-GB" dirty="0" smtClean="0"/>
              <a:t> refers to the </a:t>
            </a:r>
          </a:p>
          <a:p>
            <a:pPr lvl="1"/>
            <a:r>
              <a:rPr lang="en-GB" dirty="0" smtClean="0"/>
              <a:t>Unequal distribution of valued resources (capital)</a:t>
            </a:r>
          </a:p>
          <a:p>
            <a:pPr lvl="1"/>
            <a:r>
              <a:rPr lang="en-GB" dirty="0" smtClean="0"/>
              <a:t>Unequal distribution of valued opportunities in society</a:t>
            </a:r>
          </a:p>
          <a:p>
            <a:pPr lvl="1"/>
            <a:r>
              <a:rPr lang="en-GB" dirty="0"/>
              <a:t>Unequal distribution of </a:t>
            </a:r>
            <a:r>
              <a:rPr lang="en-GB" dirty="0" smtClean="0"/>
              <a:t>power in society</a:t>
            </a:r>
          </a:p>
          <a:p>
            <a:endParaRPr lang="en-GB" dirty="0"/>
          </a:p>
          <a:p>
            <a:r>
              <a:rPr lang="en-GB" dirty="0" smtClean="0"/>
              <a:t>It is </a:t>
            </a:r>
            <a:r>
              <a:rPr lang="en-GB" u="sng" dirty="0" smtClean="0"/>
              <a:t>multidimensional</a:t>
            </a:r>
            <a:r>
              <a:rPr lang="en-GB" dirty="0" smtClean="0"/>
              <a:t> concept including disparities of </a:t>
            </a:r>
          </a:p>
          <a:p>
            <a:pPr lvl="1"/>
            <a:r>
              <a:rPr lang="en-GB" dirty="0" smtClean="0"/>
              <a:t>Income</a:t>
            </a:r>
          </a:p>
          <a:p>
            <a:pPr lvl="1"/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Prestige</a:t>
            </a:r>
          </a:p>
          <a:p>
            <a:pPr lvl="1"/>
            <a:r>
              <a:rPr lang="en-GB" dirty="0" smtClean="0"/>
              <a:t>Power</a:t>
            </a:r>
          </a:p>
          <a:p>
            <a:pPr lvl="1"/>
            <a:r>
              <a:rPr lang="en-GB" dirty="0" smtClean="0"/>
              <a:t>Access</a:t>
            </a:r>
          </a:p>
          <a:p>
            <a:pPr lvl="1"/>
            <a:r>
              <a:rPr lang="en-GB" dirty="0" smtClean="0"/>
              <a:t>Opportunity </a:t>
            </a:r>
          </a:p>
          <a:p>
            <a:pPr marL="365760" lvl="1" indent="0" algn="r">
              <a:buNone/>
            </a:pPr>
            <a:r>
              <a:rPr lang="en-GB" sz="1900" dirty="0"/>
              <a:t>(Walsh, Stevens &amp; Moore, 2000, P. 62).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2146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Equality </a:t>
            </a:r>
            <a:r>
              <a:rPr lang="en-GB" dirty="0"/>
              <a:t>of </a:t>
            </a:r>
            <a:r>
              <a:rPr lang="en-GB" dirty="0" smtClean="0"/>
              <a:t>Opportunity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/>
          <a:lstStyle/>
          <a:p>
            <a:r>
              <a:rPr lang="en-GB" dirty="0" smtClean="0"/>
              <a:t>Equal access to the chance of obtaining society’s prizes </a:t>
            </a:r>
            <a:r>
              <a:rPr lang="en-GB" u="sng" dirty="0" smtClean="0"/>
              <a:t>on the basis of </a:t>
            </a:r>
          </a:p>
          <a:p>
            <a:pPr lvl="1"/>
            <a:r>
              <a:rPr lang="en-GB" dirty="0" smtClean="0"/>
              <a:t>Merit </a:t>
            </a:r>
          </a:p>
          <a:p>
            <a:pPr lvl="2"/>
            <a:r>
              <a:rPr lang="en-GB" dirty="0" smtClean="0"/>
              <a:t>rather than Social Background</a:t>
            </a:r>
          </a:p>
          <a:p>
            <a:pPr lvl="3"/>
            <a:r>
              <a:rPr lang="en-GB" dirty="0" smtClean="0"/>
              <a:t>E.g. good education, decent income, healthy life etc. </a:t>
            </a:r>
          </a:p>
          <a:p>
            <a:pPr lvl="1"/>
            <a:endParaRPr lang="en-GB" dirty="0" smtClean="0"/>
          </a:p>
          <a:p>
            <a:pPr marL="685800" lvl="2" indent="0" algn="r">
              <a:buNone/>
            </a:pPr>
            <a:r>
              <a:rPr lang="en-GB" sz="1600" dirty="0" smtClean="0"/>
              <a:t>(</a:t>
            </a:r>
            <a:r>
              <a:rPr lang="en-GB" sz="1600" dirty="0"/>
              <a:t>Walsh, Stevens &amp; Moore, 2000, P. 62).</a:t>
            </a:r>
          </a:p>
        </p:txBody>
      </p:sp>
    </p:spTree>
    <p:extLst>
      <p:ext uri="{BB962C8B-B14F-4D97-AF65-F5344CB8AC3E}">
        <p14:creationId xmlns:p14="http://schemas.microsoft.com/office/powerpoint/2010/main" val="27138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Inequality of Opportunity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/>
          <a:lstStyle/>
          <a:p>
            <a:r>
              <a:rPr lang="en-GB" dirty="0" smtClean="0"/>
              <a:t>Unequal access to the chance of obtaining society’s prices </a:t>
            </a:r>
          </a:p>
          <a:p>
            <a:pPr lvl="1"/>
            <a:r>
              <a:rPr lang="en-GB" u="sng" dirty="0" smtClean="0"/>
              <a:t>Owing to </a:t>
            </a:r>
          </a:p>
          <a:p>
            <a:pPr lvl="2"/>
            <a:r>
              <a:rPr lang="en-GB" dirty="0"/>
              <a:t>S</a:t>
            </a:r>
            <a:r>
              <a:rPr lang="en-GB" dirty="0" smtClean="0"/>
              <a:t>ocial Background</a:t>
            </a:r>
          </a:p>
          <a:p>
            <a:pPr lvl="2"/>
            <a:endParaRPr lang="en-GB" dirty="0"/>
          </a:p>
          <a:p>
            <a:pPr lvl="2"/>
            <a:endParaRPr lang="en-GB" dirty="0" smtClean="0"/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600" dirty="0"/>
              <a:t>(Walsh, Stevens &amp; Moore, 2000, P. 62).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63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Equality of Condition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205343"/>
          </a:xfrm>
        </p:spPr>
        <p:txBody>
          <a:bodyPr/>
          <a:lstStyle/>
          <a:p>
            <a:r>
              <a:rPr lang="en-GB" dirty="0" smtClean="0"/>
              <a:t>Refers to equal access to society’s prizes for everyone, </a:t>
            </a:r>
          </a:p>
          <a:p>
            <a:pPr lvl="1"/>
            <a:r>
              <a:rPr lang="en-GB" u="sng" dirty="0" smtClean="0"/>
              <a:t>Irrespective of </a:t>
            </a:r>
          </a:p>
          <a:p>
            <a:pPr lvl="2"/>
            <a:r>
              <a:rPr lang="en-GB" dirty="0" smtClean="0"/>
              <a:t>Social Background </a:t>
            </a:r>
          </a:p>
          <a:p>
            <a:pPr lvl="2"/>
            <a:r>
              <a:rPr lang="en-GB" dirty="0" smtClean="0"/>
              <a:t>or Merit</a:t>
            </a:r>
          </a:p>
          <a:p>
            <a:pPr lvl="2"/>
            <a:endParaRPr lang="en-GB" dirty="0"/>
          </a:p>
          <a:p>
            <a:pPr lvl="2"/>
            <a:endParaRPr lang="en-GB" dirty="0" smtClean="0"/>
          </a:p>
          <a:p>
            <a:pPr marL="685800" lvl="2" indent="0" algn="r">
              <a:buNone/>
            </a:pPr>
            <a:r>
              <a:rPr lang="en-GB" sz="1600" dirty="0"/>
              <a:t>(Walsh, Stevens &amp; Moore, 2000, P. 62).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07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Inequality of Condition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Refers to unequal access to society’s prizes </a:t>
            </a:r>
          </a:p>
          <a:p>
            <a:pPr lvl="1"/>
            <a:r>
              <a:rPr lang="en-GB" u="sng" dirty="0" smtClean="0"/>
              <a:t>Owing to </a:t>
            </a:r>
          </a:p>
          <a:p>
            <a:pPr lvl="2"/>
            <a:r>
              <a:rPr lang="en-GB" dirty="0" smtClean="0"/>
              <a:t>Social Background </a:t>
            </a:r>
          </a:p>
          <a:p>
            <a:pPr lvl="2"/>
            <a:r>
              <a:rPr lang="en-GB" dirty="0" smtClean="0"/>
              <a:t>or Merit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600" dirty="0"/>
              <a:t>(Walsh, Stevens &amp; Moore, 2000, P. 62).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926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dirty="0" smtClean="0"/>
              <a:t>Social Reproduction </a:t>
            </a:r>
            <a:br>
              <a:rPr lang="en-US" dirty="0" smtClean="0"/>
            </a:br>
            <a:r>
              <a:rPr lang="en-US" dirty="0" smtClean="0"/>
              <a:t>of Inequality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63040" y="2119256"/>
            <a:ext cx="6461760" cy="4129143"/>
          </a:xfrm>
        </p:spPr>
        <p:txBody>
          <a:bodyPr>
            <a:normAutofit/>
          </a:bodyPr>
          <a:lstStyle/>
          <a:p>
            <a:r>
              <a:rPr lang="en-GB" dirty="0" smtClean="0"/>
              <a:t>The process involved in 	</a:t>
            </a:r>
          </a:p>
          <a:p>
            <a:pPr lvl="1"/>
            <a:r>
              <a:rPr lang="en-GB" dirty="0" smtClean="0"/>
              <a:t>Maintaining people position in society</a:t>
            </a:r>
          </a:p>
          <a:p>
            <a:pPr lvl="2"/>
            <a:r>
              <a:rPr lang="en-GB" dirty="0" smtClean="0"/>
              <a:t>and</a:t>
            </a:r>
          </a:p>
          <a:p>
            <a:pPr lvl="1"/>
            <a:r>
              <a:rPr lang="en-GB" dirty="0" smtClean="0"/>
              <a:t>Reproducing people position in society</a:t>
            </a:r>
          </a:p>
          <a:p>
            <a:r>
              <a:rPr lang="en-GB" dirty="0" smtClean="0"/>
              <a:t>Specifically the labouring population,</a:t>
            </a:r>
          </a:p>
          <a:p>
            <a:pPr lvl="1"/>
            <a:r>
              <a:rPr lang="en-GB" dirty="0" smtClean="0"/>
              <a:t>and their labour power </a:t>
            </a:r>
          </a:p>
          <a:p>
            <a:pPr lvl="2"/>
            <a:r>
              <a:rPr lang="en-GB" dirty="0" smtClean="0"/>
              <a:t>on a daily (intra)</a:t>
            </a:r>
            <a:endParaRPr lang="en-GB" dirty="0"/>
          </a:p>
          <a:p>
            <a:pPr lvl="2"/>
            <a:r>
              <a:rPr lang="en-GB" dirty="0" smtClean="0"/>
              <a:t>and generational basis (inter)</a:t>
            </a:r>
          </a:p>
          <a:p>
            <a:pPr marL="365760" lvl="1" indent="0" algn="r">
              <a:buNone/>
            </a:pPr>
            <a:endParaRPr lang="en-GB" sz="1400" dirty="0" smtClean="0"/>
          </a:p>
          <a:p>
            <a:pPr marL="365760" lvl="1" indent="0" algn="r">
              <a:buNone/>
            </a:pPr>
            <a:endParaRPr lang="en-GB" sz="1400" dirty="0"/>
          </a:p>
          <a:p>
            <a:pPr marL="365760" lvl="1" indent="0" algn="r">
              <a:buNone/>
            </a:pPr>
            <a:r>
              <a:rPr lang="en-GB" sz="1200" dirty="0" smtClean="0"/>
              <a:t>(</a:t>
            </a:r>
            <a:r>
              <a:rPr lang="en-GB" sz="1200" dirty="0" err="1" smtClean="0"/>
              <a:t>Laslett</a:t>
            </a:r>
            <a:r>
              <a:rPr lang="en-GB" sz="1200" dirty="0" smtClean="0"/>
              <a:t> &amp; Brenner, 1989; Clarke, 2000 </a:t>
            </a:r>
            <a:r>
              <a:rPr lang="en-GB" sz="1200" i="1" dirty="0" smtClean="0"/>
              <a:t>cited in </a:t>
            </a:r>
            <a:r>
              <a:rPr lang="en-GB" sz="1200" dirty="0"/>
              <a:t> </a:t>
            </a:r>
            <a:r>
              <a:rPr lang="en-GB" sz="1200" dirty="0" err="1" smtClean="0"/>
              <a:t>Luxton</a:t>
            </a:r>
            <a:r>
              <a:rPr lang="en-GB" sz="1200" dirty="0" smtClean="0"/>
              <a:t> &amp; </a:t>
            </a:r>
            <a:r>
              <a:rPr lang="en-GB" sz="1200" dirty="0" err="1" smtClean="0"/>
              <a:t>Bezanson</a:t>
            </a:r>
            <a:r>
              <a:rPr lang="en-GB" sz="1200" dirty="0" smtClean="0"/>
              <a:t>, 2006, p. 3).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291961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Reproduction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62000" y="2121407"/>
            <a:ext cx="3736848" cy="3602736"/>
          </a:xfrm>
        </p:spPr>
        <p:txBody>
          <a:bodyPr>
            <a:normAutofit fontScale="92500" lnSpcReduction="20000"/>
          </a:bodyPr>
          <a:lstStyle/>
          <a:p>
            <a:r>
              <a:rPr lang="en-GB" sz="2900" dirty="0" smtClean="0"/>
              <a:t>Involves </a:t>
            </a:r>
            <a:r>
              <a:rPr lang="en-GB" sz="3200" dirty="0" smtClean="0"/>
              <a:t>provision of and access to:</a:t>
            </a:r>
            <a:r>
              <a:rPr lang="en-GB" sz="2900" dirty="0" smtClean="0"/>
              <a:t> </a:t>
            </a:r>
          </a:p>
          <a:p>
            <a:pPr lvl="1"/>
            <a:r>
              <a:rPr lang="en-GB" sz="2600" dirty="0" smtClean="0"/>
              <a:t>Food</a:t>
            </a:r>
          </a:p>
          <a:p>
            <a:pPr lvl="1"/>
            <a:r>
              <a:rPr lang="en-GB" sz="2600" dirty="0" smtClean="0"/>
              <a:t>Clothing</a:t>
            </a:r>
          </a:p>
          <a:p>
            <a:pPr lvl="1"/>
            <a:r>
              <a:rPr lang="en-GB" sz="2600" dirty="0" smtClean="0"/>
              <a:t>Shelter</a:t>
            </a:r>
          </a:p>
          <a:p>
            <a:pPr lvl="1"/>
            <a:r>
              <a:rPr lang="en-GB" sz="2600" dirty="0" smtClean="0"/>
              <a:t>Basic safety</a:t>
            </a:r>
          </a:p>
          <a:p>
            <a:pPr lvl="1"/>
            <a:r>
              <a:rPr lang="en-GB" sz="2600" dirty="0" smtClean="0"/>
              <a:t>Health care</a:t>
            </a:r>
          </a:p>
          <a:p>
            <a:pPr lvl="1"/>
            <a:r>
              <a:rPr lang="en-GB" sz="2600" dirty="0" smtClean="0"/>
              <a:t>Jobs</a:t>
            </a:r>
          </a:p>
          <a:p>
            <a:pPr lvl="1"/>
            <a:r>
              <a:rPr lang="en-GB" sz="2600" dirty="0" smtClean="0"/>
              <a:t>Leisure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119313"/>
            <a:ext cx="3733800" cy="3605212"/>
          </a:xfrm>
        </p:spPr>
        <p:txBody>
          <a:bodyPr>
            <a:normAutofit fontScale="92500" lnSpcReduction="20000"/>
          </a:bodyPr>
          <a:lstStyle/>
          <a:p>
            <a:r>
              <a:rPr lang="en-GB" sz="2900" dirty="0"/>
              <a:t>Alongside the development and transmission </a:t>
            </a:r>
            <a:r>
              <a:rPr lang="en-GB" sz="2900" dirty="0" smtClean="0"/>
              <a:t>of:</a:t>
            </a:r>
            <a:endParaRPr lang="en-GB" sz="2900" dirty="0"/>
          </a:p>
          <a:p>
            <a:pPr lvl="1"/>
            <a:r>
              <a:rPr lang="en-GB" sz="2600" dirty="0"/>
              <a:t>Knowledge</a:t>
            </a:r>
          </a:p>
          <a:p>
            <a:pPr lvl="1"/>
            <a:r>
              <a:rPr lang="en-GB" sz="2600" dirty="0"/>
              <a:t>Social </a:t>
            </a:r>
            <a:r>
              <a:rPr lang="en-GB" sz="2600" dirty="0" smtClean="0"/>
              <a:t>values &amp; norms</a:t>
            </a:r>
            <a:endParaRPr lang="en-GB" sz="2600" dirty="0"/>
          </a:p>
          <a:p>
            <a:pPr lvl="1"/>
            <a:r>
              <a:rPr lang="en-GB" sz="2600" dirty="0"/>
              <a:t>Cultural practices </a:t>
            </a:r>
          </a:p>
          <a:p>
            <a:pPr lvl="1"/>
            <a:r>
              <a:rPr lang="en-GB" sz="2600" dirty="0"/>
              <a:t>Construction of individual and collective identities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209800" y="5943600"/>
            <a:ext cx="6172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 algn="r"/>
            <a:r>
              <a:rPr lang="en-GB" sz="1100" dirty="0"/>
              <a:t>(</a:t>
            </a:r>
            <a:r>
              <a:rPr lang="en-GB" sz="1200" dirty="0"/>
              <a:t>Elson, 1998; </a:t>
            </a:r>
            <a:r>
              <a:rPr lang="en-GB" sz="1200" dirty="0" err="1"/>
              <a:t>Picchio</a:t>
            </a:r>
            <a:r>
              <a:rPr lang="en-GB" sz="1200" dirty="0"/>
              <a:t>, 1992 cited in  </a:t>
            </a:r>
            <a:r>
              <a:rPr lang="en-GB" sz="1200" dirty="0" err="1"/>
              <a:t>Luxton</a:t>
            </a:r>
            <a:r>
              <a:rPr lang="en-GB" sz="1200" dirty="0"/>
              <a:t> &amp; </a:t>
            </a:r>
            <a:r>
              <a:rPr lang="en-GB" sz="1200" dirty="0" err="1"/>
              <a:t>Bezanson</a:t>
            </a:r>
            <a:r>
              <a:rPr lang="en-GB" sz="1200" dirty="0"/>
              <a:t>, 2006, p. 3</a:t>
            </a:r>
            <a:r>
              <a:rPr lang="en-GB" sz="1200" dirty="0" smtClean="0"/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88725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Who’s Involved</a:t>
            </a:r>
            <a:br>
              <a:rPr lang="en-GB" dirty="0" smtClean="0"/>
            </a:br>
            <a:r>
              <a:rPr lang="en-GB" dirty="0" smtClean="0"/>
              <a:t>in Social Reproduction?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Social Reproduction is dynamic and includes</a:t>
            </a:r>
          </a:p>
          <a:p>
            <a:pPr lvl="1"/>
            <a:r>
              <a:rPr lang="en-GB" dirty="0" smtClean="0"/>
              <a:t>Various actors</a:t>
            </a:r>
          </a:p>
          <a:p>
            <a:pPr lvl="1"/>
            <a:r>
              <a:rPr lang="en-GB" dirty="0" smtClean="0"/>
              <a:t>Various institutions</a:t>
            </a:r>
          </a:p>
          <a:p>
            <a:pPr lvl="2"/>
            <a:r>
              <a:rPr lang="en-GB" dirty="0" smtClean="0"/>
              <a:t>E.g. states can underwrite the costs associated with providing care to the frail elderly</a:t>
            </a:r>
          </a:p>
          <a:p>
            <a:pPr lvl="3"/>
            <a:r>
              <a:rPr lang="en-GB" dirty="0" smtClean="0"/>
              <a:t>Or</a:t>
            </a:r>
          </a:p>
          <a:p>
            <a:pPr lvl="2"/>
            <a:r>
              <a:rPr lang="en-GB" dirty="0" smtClean="0"/>
              <a:t>Leave such care to the private market</a:t>
            </a:r>
          </a:p>
          <a:p>
            <a:pPr lvl="3"/>
            <a:r>
              <a:rPr lang="en-GB" dirty="0" smtClean="0"/>
              <a:t>Or</a:t>
            </a:r>
          </a:p>
          <a:p>
            <a:pPr lvl="2"/>
            <a:r>
              <a:rPr lang="en-GB" dirty="0" smtClean="0"/>
              <a:t>Leave such care to the unpaid labour of the family</a:t>
            </a:r>
          </a:p>
          <a:p>
            <a:pPr marL="685800" lvl="2" indent="0" algn="r">
              <a:buNone/>
            </a:pPr>
            <a:r>
              <a:rPr lang="en-GB" sz="1700" dirty="0"/>
              <a:t>(</a:t>
            </a:r>
            <a:r>
              <a:rPr lang="en-GB" sz="1700" dirty="0" err="1"/>
              <a:t>Luxton</a:t>
            </a:r>
            <a:r>
              <a:rPr lang="en-GB" sz="1700" dirty="0"/>
              <a:t> &amp; </a:t>
            </a:r>
            <a:r>
              <a:rPr lang="en-GB" sz="1700" dirty="0" err="1"/>
              <a:t>Bezanson</a:t>
            </a:r>
            <a:r>
              <a:rPr lang="en-GB" sz="1700" dirty="0"/>
              <a:t>, 2006, p. 4)</a:t>
            </a:r>
          </a:p>
          <a:p>
            <a:pPr lvl="2"/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1957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Differences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/>
          <a:lstStyle/>
          <a:p>
            <a:r>
              <a:rPr lang="en-GB" dirty="0"/>
              <a:t>What is considered </a:t>
            </a:r>
            <a:r>
              <a:rPr lang="en-GB" u="sng" dirty="0"/>
              <a:t>socially </a:t>
            </a:r>
            <a:r>
              <a:rPr lang="en-GB" u="sng" dirty="0" smtClean="0"/>
              <a:t>acceptable </a:t>
            </a:r>
            <a:r>
              <a:rPr lang="en-GB" dirty="0" smtClean="0"/>
              <a:t>(norms and values) </a:t>
            </a:r>
            <a:r>
              <a:rPr lang="en-GB" dirty="0"/>
              <a:t>will vary culturally and historically</a:t>
            </a:r>
          </a:p>
          <a:p>
            <a:pPr lvl="1"/>
            <a:r>
              <a:rPr lang="en-GB" dirty="0"/>
              <a:t>But reflects </a:t>
            </a:r>
            <a:r>
              <a:rPr lang="en-GB" dirty="0" smtClean="0"/>
              <a:t>the </a:t>
            </a:r>
            <a:r>
              <a:rPr lang="en-GB" u="sng" dirty="0" smtClean="0"/>
              <a:t>POWER</a:t>
            </a:r>
            <a:r>
              <a:rPr lang="en-GB" dirty="0" smtClean="0"/>
              <a:t> in </a:t>
            </a:r>
            <a:r>
              <a:rPr lang="en-GB" dirty="0"/>
              <a:t>society</a:t>
            </a:r>
          </a:p>
          <a:p>
            <a:pPr lvl="2"/>
            <a:r>
              <a:rPr lang="en-GB" dirty="0" smtClean="0"/>
              <a:t>Including gender</a:t>
            </a:r>
            <a:r>
              <a:rPr lang="en-GB" dirty="0"/>
              <a:t>, race, class, </a:t>
            </a:r>
            <a:r>
              <a:rPr lang="en-GB" dirty="0" smtClean="0"/>
              <a:t>ethnicity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2"/>
            <a:endParaRPr lang="en-GB" dirty="0"/>
          </a:p>
          <a:p>
            <a:pPr lvl="2"/>
            <a:endParaRPr lang="en-GB" dirty="0" smtClean="0"/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600" dirty="0"/>
              <a:t>(</a:t>
            </a:r>
            <a:r>
              <a:rPr lang="en-GB" sz="1600" dirty="0" err="1"/>
              <a:t>Luxton</a:t>
            </a:r>
            <a:r>
              <a:rPr lang="en-GB" sz="1600" dirty="0"/>
              <a:t> &amp; </a:t>
            </a:r>
            <a:r>
              <a:rPr lang="en-GB" sz="1600" dirty="0" err="1"/>
              <a:t>Bezanson</a:t>
            </a:r>
            <a:r>
              <a:rPr lang="en-GB" sz="1600" dirty="0"/>
              <a:t>, 2006, p. 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00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Habitus, Agency </a:t>
            </a:r>
            <a:br>
              <a:rPr lang="en-GB" dirty="0" smtClean="0"/>
            </a:br>
            <a:r>
              <a:rPr lang="en-GB" dirty="0" smtClean="0"/>
              <a:t>&amp; Social Reproduction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Links between</a:t>
            </a:r>
          </a:p>
          <a:p>
            <a:pPr lvl="1"/>
            <a:r>
              <a:rPr lang="en-GB" dirty="0" smtClean="0"/>
              <a:t>Individuals</a:t>
            </a:r>
          </a:p>
          <a:p>
            <a:pPr lvl="2"/>
            <a:r>
              <a:rPr lang="en-GB" dirty="0" smtClean="0"/>
              <a:t>Agency</a:t>
            </a:r>
          </a:p>
          <a:p>
            <a:pPr lvl="1"/>
            <a:r>
              <a:rPr lang="en-GB" dirty="0" smtClean="0"/>
              <a:t>Wider social environment</a:t>
            </a:r>
          </a:p>
          <a:p>
            <a:pPr lvl="2"/>
            <a:r>
              <a:rPr lang="en-GB" dirty="0" smtClean="0"/>
              <a:t>Systems &amp; structures</a:t>
            </a:r>
          </a:p>
          <a:p>
            <a:pPr lvl="1"/>
            <a:r>
              <a:rPr lang="en-GB" dirty="0" smtClean="0"/>
              <a:t>Habitus </a:t>
            </a:r>
          </a:p>
          <a:p>
            <a:pPr lvl="2"/>
            <a:r>
              <a:rPr lang="en-GB" dirty="0" smtClean="0"/>
              <a:t>The durable motivations, perceptions and form so knowledge that people carry around in their heads as a result of living in particular social environments and that predispose them to act in certain ways </a:t>
            </a:r>
          </a:p>
          <a:p>
            <a:pPr marL="685800" lvl="2" indent="0" algn="r">
              <a:buNone/>
            </a:pPr>
            <a:endParaRPr lang="en-GB" sz="1700" dirty="0" smtClean="0"/>
          </a:p>
          <a:p>
            <a:pPr marL="685800" lvl="2" indent="0" algn="r">
              <a:buNone/>
            </a:pPr>
            <a:r>
              <a:rPr lang="en-GB" sz="1700" dirty="0" smtClean="0"/>
              <a:t>(Bourdieu, </a:t>
            </a:r>
            <a:r>
              <a:rPr lang="en-GB" sz="1700" i="1" dirty="0" smtClean="0"/>
              <a:t>cited in </a:t>
            </a:r>
            <a:r>
              <a:rPr lang="en-GB" sz="1700" dirty="0" err="1" smtClean="0"/>
              <a:t>Layder</a:t>
            </a:r>
            <a:r>
              <a:rPr lang="en-GB" sz="1700" dirty="0" smtClean="0"/>
              <a:t>, 236)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66864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Habitus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Reflects the way in which individuals’ social backgrounds are represented in their mental make-up and general orientation to the world</a:t>
            </a:r>
          </a:p>
          <a:p>
            <a:endParaRPr lang="en-GB" dirty="0" smtClean="0"/>
          </a:p>
          <a:p>
            <a:r>
              <a:rPr lang="en-GB" dirty="0" smtClean="0"/>
              <a:t>This allows them to deal with situation as they arise in terms of their own personal styles and biographies</a:t>
            </a:r>
          </a:p>
          <a:p>
            <a:pPr lvl="1"/>
            <a:r>
              <a:rPr lang="en-GB" dirty="0" smtClean="0"/>
              <a:t>Not just following social structures and systems</a:t>
            </a:r>
          </a:p>
          <a:p>
            <a:pPr lvl="1"/>
            <a:r>
              <a:rPr lang="en-GB" dirty="0" smtClean="0"/>
              <a:t>Not just subjective intension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Habitus allows improvisation within the limits set by their social environments</a:t>
            </a:r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Layder</a:t>
            </a:r>
            <a:r>
              <a:rPr lang="en-GB" dirty="0" smtClean="0"/>
              <a:t>, 237).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17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. . 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Social class background </a:t>
            </a:r>
          </a:p>
          <a:p>
            <a:pPr lvl="1"/>
            <a:r>
              <a:rPr lang="en-GB" dirty="0" smtClean="0"/>
              <a:t>Influences one's habits and dispositions</a:t>
            </a:r>
          </a:p>
          <a:p>
            <a:pPr lvl="1"/>
            <a:r>
              <a:rPr lang="en-GB" dirty="0" smtClean="0"/>
              <a:t>As does participation in any social group</a:t>
            </a:r>
          </a:p>
          <a:p>
            <a:pPr lvl="2"/>
            <a:r>
              <a:rPr lang="en-GB" dirty="0" smtClean="0"/>
              <a:t>Such as an occupational group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3494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Reproduction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www.youtube.com/watch?v=n-1vmvNuO0E&amp;feature=player_detailpage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29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Income Inequality &amp;</a:t>
            </a:r>
            <a:br>
              <a:rPr lang="en-GB" dirty="0" smtClean="0"/>
            </a:br>
            <a:r>
              <a:rPr lang="en-GB" dirty="0" smtClean="0"/>
              <a:t>Social Reproduction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Income supports the social reproduction of inequality in society</a:t>
            </a:r>
          </a:p>
          <a:p>
            <a:pPr lvl="1"/>
            <a:r>
              <a:rPr lang="en-GB" dirty="0" smtClean="0"/>
              <a:t>Within a generation (intra)</a:t>
            </a:r>
          </a:p>
          <a:p>
            <a:pPr lvl="1"/>
            <a:r>
              <a:rPr lang="en-GB" dirty="0" smtClean="0"/>
              <a:t>Between generations (inter)</a:t>
            </a:r>
          </a:p>
          <a:p>
            <a:pPr lvl="1"/>
            <a:endParaRPr lang="en-GB" dirty="0"/>
          </a:p>
          <a:p>
            <a:r>
              <a:rPr lang="en-GB" dirty="0" smtClean="0"/>
              <a:t>This is called </a:t>
            </a:r>
          </a:p>
          <a:p>
            <a:pPr lvl="1"/>
            <a:r>
              <a:rPr lang="en-GB" dirty="0" smtClean="0"/>
              <a:t>Meritocracy</a:t>
            </a:r>
          </a:p>
          <a:p>
            <a:r>
              <a:rPr lang="en-GB" dirty="0" smtClean="0"/>
              <a:t>And is linked to </a:t>
            </a:r>
          </a:p>
          <a:p>
            <a:pPr lvl="1"/>
            <a:r>
              <a:rPr lang="en-GB" dirty="0" smtClean="0"/>
              <a:t>Social Mobility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88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dirty="0"/>
              <a:t>What is the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Theory </a:t>
            </a:r>
            <a:r>
              <a:rPr lang="en-US" dirty="0"/>
              <a:t>of </a:t>
            </a:r>
            <a:r>
              <a:rPr lang="en-US" dirty="0" smtClean="0"/>
              <a:t>Meritocracy?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Young (1958 </a:t>
            </a:r>
            <a:r>
              <a:rPr lang="en-US" i="1" dirty="0"/>
              <a:t>cited in </a:t>
            </a:r>
            <a:r>
              <a:rPr lang="en-GB" dirty="0" err="1"/>
              <a:t>Lareau</a:t>
            </a:r>
            <a:r>
              <a:rPr lang="en-GB" dirty="0"/>
              <a:t> &amp; Conley, </a:t>
            </a:r>
            <a:r>
              <a:rPr lang="en-GB" dirty="0" smtClean="0"/>
              <a:t>2008, </a:t>
            </a:r>
            <a:r>
              <a:rPr lang="en-GB" dirty="0"/>
              <a:t>p.93) coined the phrase Meritocracy in the 1950s</a:t>
            </a:r>
          </a:p>
          <a:p>
            <a:pPr lvl="1"/>
            <a:r>
              <a:rPr lang="en-GB" dirty="0"/>
              <a:t>IQ plus Effort</a:t>
            </a:r>
            <a:endParaRPr lang="en-US" dirty="0"/>
          </a:p>
          <a:p>
            <a:r>
              <a:rPr lang="en-US" dirty="0" smtClean="0"/>
              <a:t>MacLeod (</a:t>
            </a:r>
            <a:r>
              <a:rPr lang="en-US" i="1" dirty="0" smtClean="0"/>
              <a:t>cited in </a:t>
            </a:r>
            <a:r>
              <a:rPr lang="en-US" dirty="0" err="1" smtClean="0"/>
              <a:t>Mehan</a:t>
            </a:r>
            <a:r>
              <a:rPr lang="en-US" dirty="0" smtClean="0"/>
              <a:t> </a:t>
            </a:r>
            <a:r>
              <a:rPr lang="en-US" i="1" dirty="0" smtClean="0"/>
              <a:t>et al, </a:t>
            </a:r>
            <a:r>
              <a:rPr lang="en-US" dirty="0" smtClean="0"/>
              <a:t>1999, p. 204) calls </a:t>
            </a:r>
            <a:r>
              <a:rPr lang="en-US" dirty="0"/>
              <a:t>it the achievement </a:t>
            </a:r>
            <a:r>
              <a:rPr lang="en-US" dirty="0" smtClean="0"/>
              <a:t>ideology</a:t>
            </a:r>
          </a:p>
          <a:p>
            <a:pPr lvl="1"/>
            <a:r>
              <a:rPr lang="en-US" dirty="0" smtClean="0"/>
              <a:t>People can, and in some peoples’ minds should, get on in this world if they have</a:t>
            </a:r>
          </a:p>
          <a:p>
            <a:pPr lvl="2"/>
            <a:r>
              <a:rPr lang="en-US" dirty="0" smtClean="0"/>
              <a:t>Effort</a:t>
            </a:r>
          </a:p>
          <a:p>
            <a:pPr lvl="2"/>
            <a:r>
              <a:rPr lang="en-US" dirty="0" smtClean="0"/>
              <a:t>Merit (ability) </a:t>
            </a:r>
          </a:p>
          <a:p>
            <a:pPr lvl="2"/>
            <a:endParaRPr lang="en-US" dirty="0"/>
          </a:p>
          <a:p>
            <a:r>
              <a:rPr lang="en-US" dirty="0" smtClean="0"/>
              <a:t>Is meritocracy ‘value free’?</a:t>
            </a:r>
          </a:p>
          <a:p>
            <a:r>
              <a:rPr lang="en-US" dirty="0" smtClean="0"/>
              <a:t>Is meritocracy ‘fair’?</a:t>
            </a:r>
          </a:p>
          <a:p>
            <a:r>
              <a:rPr lang="en-US" dirty="0" smtClean="0"/>
              <a:t>Does meritocracy support ‘equality’?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13359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762000" y="838200"/>
            <a:ext cx="3736848" cy="4885943"/>
          </a:xfrm>
        </p:spPr>
        <p:txBody>
          <a:bodyPr>
            <a:noAutofit/>
          </a:bodyPr>
          <a:lstStyle/>
          <a:p>
            <a:r>
              <a:rPr lang="en-US" sz="2800" dirty="0"/>
              <a:t>From the perspective of </a:t>
            </a:r>
            <a:r>
              <a:rPr lang="en-US" sz="2800" dirty="0" smtClean="0"/>
              <a:t>meritocracy</a:t>
            </a:r>
          </a:p>
          <a:p>
            <a:r>
              <a:rPr lang="en-US" sz="2800" dirty="0" smtClean="0"/>
              <a:t>What </a:t>
            </a:r>
            <a:r>
              <a:rPr lang="en-US" sz="2800" dirty="0"/>
              <a:t>explains why someone is at the </a:t>
            </a:r>
            <a:r>
              <a:rPr lang="en-US" sz="2800" u="sng" dirty="0"/>
              <a:t>top</a:t>
            </a:r>
            <a:r>
              <a:rPr lang="en-US" sz="2800" dirty="0"/>
              <a:t> of the economic </a:t>
            </a:r>
            <a:r>
              <a:rPr lang="en-US" sz="2800" dirty="0" smtClean="0"/>
              <a:t>structure?</a:t>
            </a:r>
          </a:p>
          <a:p>
            <a:r>
              <a:rPr lang="en-US" sz="2800" dirty="0" smtClean="0"/>
              <a:t>At </a:t>
            </a:r>
            <a:r>
              <a:rPr lang="en-US" sz="2800" dirty="0"/>
              <a:t>the </a:t>
            </a:r>
            <a:r>
              <a:rPr lang="en-US" sz="2800" u="sng" dirty="0"/>
              <a:t>bottom</a:t>
            </a:r>
            <a:r>
              <a:rPr lang="en-US" sz="2800" dirty="0"/>
              <a:t>?</a:t>
            </a:r>
            <a:endParaRPr lang="en-GB" sz="28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3" name="Picture 4" descr="gilbertclassmodel-ne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775" y="862012"/>
            <a:ext cx="4035425" cy="546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66800" y="5715000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(Gilbert, 2011, 14).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692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Two Important Terms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3600" dirty="0" smtClean="0"/>
              <a:t>AGENCY: an individual’s ability to act or choose</a:t>
            </a:r>
          </a:p>
          <a:p>
            <a:pPr eaLnBrk="1" hangingPunct="1"/>
            <a:r>
              <a:rPr lang="en-US" sz="3600" dirty="0" smtClean="0"/>
              <a:t>STRUCTURE: the social system or the social hierarchy determines (or causes) people’s actions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57800" y="5715000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(Gilbert, 2011, 14).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718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Marxist Explanations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</a:pPr>
            <a:r>
              <a:rPr lang="en-US" sz="2800" dirty="0" smtClean="0"/>
              <a:t>the structure of the capitalist economy takes precedence over human action or agency</a:t>
            </a:r>
          </a:p>
          <a:p>
            <a:pPr>
              <a:spcBef>
                <a:spcPct val="0"/>
              </a:spcBef>
            </a:pPr>
            <a:r>
              <a:rPr lang="en-US" sz="2800" dirty="0" smtClean="0"/>
              <a:t>capitalism requires people to take on different work roles</a:t>
            </a:r>
          </a:p>
          <a:p>
            <a:pPr lvl="1">
              <a:spcBef>
                <a:spcPct val="0"/>
              </a:spcBef>
            </a:pPr>
            <a:r>
              <a:rPr lang="en-US" sz="2600" dirty="0" smtClean="0"/>
              <a:t>thus different sets of skills, knowledge, and dispositions</a:t>
            </a:r>
          </a:p>
          <a:p>
            <a:pPr>
              <a:spcBef>
                <a:spcPct val="0"/>
              </a:spcBef>
            </a:pPr>
            <a:r>
              <a:rPr lang="en-US" sz="2800" dirty="0" smtClean="0"/>
              <a:t>which are valued differently</a:t>
            </a:r>
          </a:p>
          <a:p>
            <a:pPr lvl="1">
              <a:spcBef>
                <a:spcPct val="0"/>
              </a:spcBef>
            </a:pPr>
            <a:r>
              <a:rPr lang="en-US" sz="2600" dirty="0" smtClean="0"/>
              <a:t>receive different levels of wages</a:t>
            </a:r>
          </a:p>
          <a:p>
            <a:pPr>
              <a:spcBef>
                <a:spcPct val="0"/>
              </a:spcBef>
            </a:pPr>
            <a:r>
              <a:rPr lang="en-US" sz="2800" dirty="0" smtClean="0"/>
              <a:t>a reserve labor force </a:t>
            </a:r>
          </a:p>
          <a:p>
            <a:pPr lvl="1">
              <a:spcBef>
                <a:spcPct val="0"/>
              </a:spcBef>
            </a:pPr>
            <a:r>
              <a:rPr lang="en-US" sz="2600" dirty="0" smtClean="0"/>
              <a:t>both skilled and unskilled</a:t>
            </a:r>
          </a:p>
          <a:p>
            <a:pPr>
              <a:spcBef>
                <a:spcPct val="0"/>
              </a:spcBef>
            </a:pPr>
            <a:r>
              <a:rPr lang="en-US" sz="2800" dirty="0" smtClean="0"/>
              <a:t>keeps wages low</a:t>
            </a:r>
          </a:p>
          <a:p>
            <a:pPr lvl="1">
              <a:spcBef>
                <a:spcPct val="0"/>
              </a:spcBef>
            </a:pPr>
            <a:r>
              <a:rPr lang="en-US" sz="2600" dirty="0" smtClean="0"/>
              <a:t>for capitalists’ profit</a:t>
            </a:r>
          </a:p>
          <a:p>
            <a:pPr lvl="1">
              <a:spcBef>
                <a:spcPct val="0"/>
              </a:spcBef>
            </a:pPr>
            <a:endParaRPr lang="en-US" sz="26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5257800" y="5715000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(</a:t>
            </a:r>
            <a:r>
              <a:rPr lang="en-GB" dirty="0" err="1" smtClean="0"/>
              <a:t>Robotham</a:t>
            </a:r>
            <a:r>
              <a:rPr lang="en-GB" dirty="0" smtClean="0"/>
              <a:t>, 2005, p.14).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1208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dirty="0" smtClean="0"/>
              <a:t>Marxist Explanations: </a:t>
            </a:r>
            <a:br>
              <a:rPr lang="en-US" dirty="0" smtClean="0"/>
            </a:br>
            <a:r>
              <a:rPr lang="en-US" dirty="0" smtClean="0"/>
              <a:t>What is the role of schools?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 smtClean="0"/>
              <a:t>Bowles and </a:t>
            </a:r>
            <a:r>
              <a:rPr lang="en-US" sz="2800" dirty="0" err="1" smtClean="0"/>
              <a:t>Gintis</a:t>
            </a:r>
            <a:r>
              <a:rPr lang="en-US" sz="2800" dirty="0" smtClean="0"/>
              <a:t> (1976, p.9) say that schools are training young people for their future economic and occupational position according to their current social class position</a:t>
            </a:r>
          </a:p>
        </p:txBody>
      </p:sp>
    </p:spTree>
    <p:extLst>
      <p:ext uri="{BB962C8B-B14F-4D97-AF65-F5344CB8AC3E}">
        <p14:creationId xmlns:p14="http://schemas.microsoft.com/office/powerpoint/2010/main" val="1035092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dirty="0" smtClean="0"/>
              <a:t>Cultural and Linguistic Capital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Each class has its own 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cultural background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Knowledge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Dispositions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and tastes 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that are transmitted through the family (Bourdieu 1984)</a:t>
            </a:r>
          </a:p>
          <a:p>
            <a:pPr eaLnBrk="1" hangingPunct="1">
              <a:lnSpc>
                <a:spcPct val="80000"/>
              </a:lnSpc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This is called the </a:t>
            </a:r>
            <a:r>
              <a:rPr lang="en-US" sz="2800" i="1" dirty="0" smtClean="0"/>
              <a:t>habitus 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to signal its deep </a:t>
            </a:r>
            <a:r>
              <a:rPr lang="en-US" sz="2600" dirty="0" err="1" smtClean="0"/>
              <a:t>routinization</a:t>
            </a:r>
            <a:endParaRPr lang="en-US" sz="2600" dirty="0" smtClean="0"/>
          </a:p>
          <a:p>
            <a:pPr lvl="1">
              <a:lnSpc>
                <a:spcPct val="80000"/>
              </a:lnSpc>
            </a:pPr>
            <a:r>
              <a:rPr lang="en-US" sz="2600" dirty="0" smtClean="0"/>
              <a:t>Naturalness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and embedding within a person’s body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language, and tastes</a:t>
            </a:r>
            <a:endParaRPr lang="en-US" sz="2600" i="1" dirty="0" smtClean="0"/>
          </a:p>
          <a:p>
            <a:pPr eaLnBrk="1" hangingPunct="1">
              <a:lnSpc>
                <a:spcPct val="80000"/>
              </a:lnSpc>
            </a:pPr>
            <a:endParaRPr lang="en-US" sz="2800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5257800" y="5867400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(Bowles </a:t>
            </a:r>
            <a:r>
              <a:rPr lang="en-US" sz="1400" dirty="0"/>
              <a:t>and </a:t>
            </a:r>
            <a:r>
              <a:rPr lang="en-US" sz="1400" dirty="0" err="1" smtClean="0"/>
              <a:t>Gintis</a:t>
            </a:r>
            <a:r>
              <a:rPr lang="en-US" sz="1400" dirty="0"/>
              <a:t>,</a:t>
            </a:r>
            <a:r>
              <a:rPr lang="en-US" sz="1400" dirty="0" smtClean="0"/>
              <a:t> 1976</a:t>
            </a:r>
            <a:r>
              <a:rPr lang="en-US" sz="1400" dirty="0"/>
              <a:t>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83205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3600" dirty="0" smtClean="0"/>
              <a:t>Cultural and Linguistic Capital:</a:t>
            </a:r>
            <a:br>
              <a:rPr lang="en-US" sz="3600" dirty="0" smtClean="0"/>
            </a:br>
            <a:r>
              <a:rPr lang="en-US" sz="3600" dirty="0" smtClean="0"/>
              <a:t>The Role of Schools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The cultural capital of the dominant group in society</a:t>
            </a:r>
          </a:p>
          <a:p>
            <a:pPr lvl="1"/>
            <a:r>
              <a:rPr lang="en-US" dirty="0" smtClean="0"/>
              <a:t>holding the most power and wealth</a:t>
            </a:r>
          </a:p>
          <a:p>
            <a:pPr lvl="1"/>
            <a:r>
              <a:rPr lang="en-US" dirty="0" smtClean="0"/>
              <a:t>becomes the knowledge that is most valued in schools</a:t>
            </a:r>
          </a:p>
          <a:p>
            <a:pPr eaLnBrk="1" hangingPunct="1"/>
            <a:r>
              <a:rPr lang="en-US" dirty="0" smtClean="0"/>
              <a:t>To possess that cultural capital means </a:t>
            </a:r>
          </a:p>
          <a:p>
            <a:pPr lvl="1"/>
            <a:r>
              <a:rPr lang="en-US" dirty="0" smtClean="0"/>
              <a:t>one is considered educated </a:t>
            </a:r>
          </a:p>
          <a:p>
            <a:pPr lvl="1"/>
            <a:r>
              <a:rPr lang="en-US" dirty="0" smtClean="0"/>
              <a:t>or smart or talented (i.e., having merit)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57800" y="5867400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(Bowles </a:t>
            </a:r>
            <a:r>
              <a:rPr lang="en-US" sz="1400" dirty="0"/>
              <a:t>and </a:t>
            </a:r>
            <a:r>
              <a:rPr lang="en-US" sz="1400" dirty="0" err="1" smtClean="0"/>
              <a:t>Gintis</a:t>
            </a:r>
            <a:r>
              <a:rPr lang="en-US" sz="1400" dirty="0"/>
              <a:t>,</a:t>
            </a:r>
            <a:r>
              <a:rPr lang="en-US" sz="1400" dirty="0" smtClean="0"/>
              <a:t> 1976</a:t>
            </a:r>
            <a:r>
              <a:rPr lang="en-US" sz="1400" dirty="0"/>
              <a:t>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938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dirty="0" smtClean="0"/>
              <a:t>Cultural </a:t>
            </a:r>
            <a:br>
              <a:rPr lang="en-US" dirty="0" smtClean="0"/>
            </a:br>
            <a:r>
              <a:rPr lang="en-US" dirty="0" smtClean="0"/>
              <a:t>and Linguistic Capital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 algn="ctr">
              <a:lnSpc>
                <a:spcPct val="90000"/>
              </a:lnSpc>
              <a:buNone/>
            </a:pPr>
            <a:endParaRPr lang="en-US" sz="2800" dirty="0" smtClean="0"/>
          </a:p>
        </p:txBody>
      </p:sp>
      <p:sp>
        <p:nvSpPr>
          <p:cNvPr id="17412" name="AutoShape 6"/>
          <p:cNvSpPr>
            <a:spLocks noChangeArrowheads="1"/>
          </p:cNvSpPr>
          <p:nvPr/>
        </p:nvSpPr>
        <p:spPr bwMode="auto">
          <a:xfrm>
            <a:off x="4495800" y="1981200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17413" name="AutoShape 7"/>
          <p:cNvSpPr>
            <a:spLocks noChangeArrowheads="1"/>
          </p:cNvSpPr>
          <p:nvPr/>
        </p:nvSpPr>
        <p:spPr bwMode="auto">
          <a:xfrm>
            <a:off x="6553200" y="3429000"/>
            <a:ext cx="485775" cy="976313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AutoShape 8"/>
          <p:cNvSpPr>
            <a:spLocks noChangeArrowheads="1"/>
          </p:cNvSpPr>
          <p:nvPr/>
        </p:nvSpPr>
        <p:spPr bwMode="auto">
          <a:xfrm>
            <a:off x="4191000" y="4724400"/>
            <a:ext cx="976313" cy="485775"/>
          </a:xfrm>
          <a:prstGeom prst="lef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5" name="AutoShape 9"/>
          <p:cNvSpPr>
            <a:spLocks noChangeArrowheads="1"/>
          </p:cNvSpPr>
          <p:nvPr/>
        </p:nvSpPr>
        <p:spPr bwMode="auto">
          <a:xfrm>
            <a:off x="2057400" y="2971800"/>
            <a:ext cx="485775" cy="976313"/>
          </a:xfrm>
          <a:prstGeom prst="up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057400" y="2089760"/>
            <a:ext cx="10967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Cultural </a:t>
            </a:r>
          </a:p>
          <a:p>
            <a:pPr algn="ctr"/>
            <a:r>
              <a:rPr lang="en-GB" dirty="0" smtClean="0"/>
              <a:t>Capital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975933" y="2173492"/>
            <a:ext cx="15552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Good </a:t>
            </a:r>
          </a:p>
          <a:p>
            <a:pPr algn="ctr"/>
            <a:r>
              <a:rPr lang="en-GB" dirty="0" smtClean="0"/>
              <a:t>Academic</a:t>
            </a:r>
          </a:p>
          <a:p>
            <a:pPr algn="ctr"/>
            <a:r>
              <a:rPr lang="en-GB" dirty="0" smtClean="0"/>
              <a:t>Performance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052133" y="4505622"/>
            <a:ext cx="14879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High </a:t>
            </a:r>
          </a:p>
          <a:p>
            <a:pPr algn="ctr"/>
            <a:r>
              <a:rPr lang="en-GB" dirty="0" smtClean="0"/>
              <a:t>Educational </a:t>
            </a:r>
          </a:p>
          <a:p>
            <a:pPr algn="ctr"/>
            <a:r>
              <a:rPr lang="en-GB" dirty="0" smtClean="0"/>
              <a:t>Credentials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928613" y="4812268"/>
            <a:ext cx="11737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Economic</a:t>
            </a:r>
          </a:p>
          <a:p>
            <a:pPr algn="ctr"/>
            <a:r>
              <a:rPr lang="en-GB" dirty="0" smtClean="0"/>
              <a:t>Capital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257800" y="5867400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(Bowles </a:t>
            </a:r>
            <a:r>
              <a:rPr lang="en-US" sz="1400" dirty="0"/>
              <a:t>and </a:t>
            </a:r>
            <a:r>
              <a:rPr lang="en-US" sz="1400" dirty="0" err="1" smtClean="0"/>
              <a:t>Gintis</a:t>
            </a:r>
            <a:r>
              <a:rPr lang="en-US" sz="1400" dirty="0"/>
              <a:t>,</a:t>
            </a:r>
            <a:r>
              <a:rPr lang="en-US" sz="1400" dirty="0" smtClean="0"/>
              <a:t> 1976</a:t>
            </a:r>
            <a:r>
              <a:rPr lang="en-US" sz="1400" dirty="0"/>
              <a:t>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511027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3600" dirty="0" smtClean="0"/>
              <a:t>Cultural and Linguistic Capital:</a:t>
            </a:r>
            <a:br>
              <a:rPr lang="en-US" sz="3600" dirty="0" smtClean="0"/>
            </a:br>
            <a:r>
              <a:rPr lang="en-US" sz="3600" dirty="0" smtClean="0"/>
              <a:t>The Role of Schools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/>
            <a:r>
              <a:rPr lang="en-US" sz="2800" dirty="0" smtClean="0"/>
              <a:t>In other words</a:t>
            </a:r>
          </a:p>
          <a:p>
            <a:pPr lvl="1"/>
            <a:r>
              <a:rPr lang="en-US" sz="2600" dirty="0" smtClean="0"/>
              <a:t>Schools look like they are neutral in evaluating students</a:t>
            </a:r>
          </a:p>
          <a:p>
            <a:pPr lvl="1"/>
            <a:r>
              <a:rPr lang="en-US" sz="2600" dirty="0" smtClean="0"/>
              <a:t>But because the knowledge and dispositions</a:t>
            </a:r>
          </a:p>
          <a:p>
            <a:pPr lvl="1"/>
            <a:r>
              <a:rPr lang="en-US" sz="2600" dirty="0" smtClean="0"/>
              <a:t>Their value system corresponds to the cultural capital of the dominant group</a:t>
            </a:r>
          </a:p>
          <a:p>
            <a:pPr lvl="1"/>
            <a:r>
              <a:rPr lang="en-US" sz="2600" dirty="0" smtClean="0"/>
              <a:t>Students from that class perform better in schools</a:t>
            </a:r>
          </a:p>
          <a:p>
            <a:pPr lvl="1"/>
            <a:r>
              <a:rPr lang="en-US" sz="2600" dirty="0" smtClean="0"/>
              <a:t>Schools require cultural resources with which only some students are endowed.</a:t>
            </a:r>
          </a:p>
          <a:p>
            <a:pPr eaLnBrk="1" hangingPunct="1"/>
            <a:r>
              <a:rPr lang="en-US" sz="2800" dirty="0" smtClean="0"/>
              <a:t>Schools therefore legitimate social reproduction</a:t>
            </a:r>
          </a:p>
          <a:p>
            <a:pPr eaLnBrk="1" hangingPunct="1">
              <a:buFontTx/>
              <a:buNone/>
            </a:pPr>
            <a:endParaRPr lang="en-US" sz="28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257800" y="5867400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(Bowles </a:t>
            </a:r>
            <a:r>
              <a:rPr lang="en-US" sz="1400" dirty="0"/>
              <a:t>and </a:t>
            </a:r>
            <a:r>
              <a:rPr lang="en-US" sz="1400" dirty="0" err="1" smtClean="0"/>
              <a:t>Gintis</a:t>
            </a:r>
            <a:r>
              <a:rPr lang="en-US" sz="1400" dirty="0"/>
              <a:t>,</a:t>
            </a:r>
            <a:r>
              <a:rPr lang="en-US" sz="1400" dirty="0" smtClean="0"/>
              <a:t> 1976</a:t>
            </a:r>
            <a:r>
              <a:rPr lang="en-US" sz="1400" dirty="0"/>
              <a:t>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47424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Rich Bears!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www.youtube.com/watch?v=dTExd5yKGvU&amp;feature=player_detailpage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8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Resistance Theory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dirty="0"/>
              <a:t>S</a:t>
            </a:r>
            <a:r>
              <a:rPr lang="en-US" dirty="0" smtClean="0"/>
              <a:t>tudent resistance to school is a political response to oppression and limited life chances</a:t>
            </a:r>
          </a:p>
          <a:p>
            <a:pPr eaLnBrk="1" hangingPunct="1"/>
            <a:r>
              <a:rPr lang="en-US" dirty="0" smtClean="0"/>
              <a:t>Students do not believe that a high school diploma is going to help them do well</a:t>
            </a:r>
          </a:p>
          <a:p>
            <a:pPr eaLnBrk="1" hangingPunct="1"/>
            <a:r>
              <a:rPr lang="en-US" dirty="0" smtClean="0"/>
              <a:t>This theory thus highlights agency:</a:t>
            </a:r>
          </a:p>
          <a:p>
            <a:pPr lvl="1"/>
            <a:r>
              <a:rPr lang="en-US" dirty="0" smtClean="0"/>
              <a:t>people are able to act</a:t>
            </a:r>
          </a:p>
          <a:p>
            <a:pPr lvl="1"/>
            <a:r>
              <a:rPr lang="en-US" dirty="0" smtClean="0"/>
              <a:t>Interpret</a:t>
            </a:r>
          </a:p>
          <a:p>
            <a:pPr lvl="1"/>
            <a:r>
              <a:rPr lang="en-US" dirty="0" smtClean="0"/>
              <a:t>and have some power in their lives </a:t>
            </a:r>
          </a:p>
          <a:p>
            <a:pPr lvl="1"/>
            <a:r>
              <a:rPr lang="en-US" i="1" dirty="0" smtClean="0"/>
              <a:t>in response </a:t>
            </a:r>
            <a:r>
              <a:rPr lang="en-US" dirty="0" smtClean="0"/>
              <a:t>to structures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486400" y="5943600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(Giroux, 2001, p.24)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055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87388"/>
            <a:ext cx="6196405" cy="360381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 </a:t>
            </a:r>
            <a:r>
              <a:rPr lang="en-GB" dirty="0" smtClean="0"/>
              <a:t>Bowles</a:t>
            </a:r>
            <a:r>
              <a:rPr lang="en-GB" dirty="0"/>
              <a:t> S &amp; </a:t>
            </a:r>
            <a:r>
              <a:rPr lang="en-GB" dirty="0" err="1"/>
              <a:t>Gintis</a:t>
            </a:r>
            <a:r>
              <a:rPr lang="en-GB" dirty="0"/>
              <a:t> H. (1976) </a:t>
            </a:r>
            <a:r>
              <a:rPr lang="en-GB" i="1" dirty="0"/>
              <a:t>Schooling in capitalist America: Educational reform and the  contradictions of economic life</a:t>
            </a:r>
            <a:r>
              <a:rPr lang="en-GB" dirty="0"/>
              <a:t>, New York: Basic Books, Inc.</a:t>
            </a:r>
          </a:p>
          <a:p>
            <a:r>
              <a:rPr lang="en-GB" dirty="0"/>
              <a:t>Gilbert D (2011) </a:t>
            </a:r>
            <a:r>
              <a:rPr lang="en-GB" i="1" dirty="0"/>
              <a:t>The American Class Structure in an Age of Growing Inequality, </a:t>
            </a:r>
            <a:r>
              <a:rPr lang="en-GB" dirty="0"/>
              <a:t>Thousand Oaks, California: Pine Forge press.</a:t>
            </a:r>
          </a:p>
          <a:p>
            <a:r>
              <a:rPr lang="en-GB" dirty="0"/>
              <a:t>Giroux HA (2001) </a:t>
            </a:r>
            <a:r>
              <a:rPr lang="en-GB" i="1" dirty="0"/>
              <a:t>Theory and Resistance in Education: Towards a Pedagogy for the Opposition, </a:t>
            </a:r>
            <a:r>
              <a:rPr lang="en-GB" dirty="0"/>
              <a:t>West Port, CT: Bergin &amp; Garvey.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77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Lareau</a:t>
            </a:r>
            <a:r>
              <a:rPr lang="en-GB" dirty="0"/>
              <a:t> A &amp; Conley D (2008) </a:t>
            </a:r>
            <a:r>
              <a:rPr lang="en-GB" i="1" dirty="0"/>
              <a:t>Social Class: How Does it Work?,</a:t>
            </a:r>
            <a:r>
              <a:rPr lang="en-GB" dirty="0"/>
              <a:t> New York: Russell Sage Foundation.</a:t>
            </a:r>
          </a:p>
          <a:p>
            <a:r>
              <a:rPr lang="en-GB" dirty="0" err="1"/>
              <a:t>Layder</a:t>
            </a:r>
            <a:r>
              <a:rPr lang="en-GB" dirty="0"/>
              <a:t> D (1997) </a:t>
            </a:r>
            <a:r>
              <a:rPr lang="en-GB" i="1" dirty="0"/>
              <a:t>Modern Social Theory: Key Debates and New Directions, </a:t>
            </a:r>
            <a:r>
              <a:rPr lang="en-GB" dirty="0"/>
              <a:t>London: Routledge.</a:t>
            </a:r>
          </a:p>
          <a:p>
            <a:r>
              <a:rPr lang="en-GB" dirty="0" err="1"/>
              <a:t>Luxton</a:t>
            </a:r>
            <a:r>
              <a:rPr lang="en-GB" dirty="0"/>
              <a:t> M &amp; </a:t>
            </a:r>
            <a:r>
              <a:rPr lang="en-GB" dirty="0" err="1"/>
              <a:t>Bezanson</a:t>
            </a:r>
            <a:r>
              <a:rPr lang="en-GB" dirty="0"/>
              <a:t> K (2006) </a:t>
            </a:r>
            <a:r>
              <a:rPr lang="en-GB" i="1" dirty="0"/>
              <a:t>Social Reproduction: Feminist Political  Economy Challenges Neo-Liberalism, </a:t>
            </a:r>
            <a:r>
              <a:rPr lang="en-GB" dirty="0"/>
              <a:t>Montreal, Quebec: McGill-Queen’s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72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Mehan</a:t>
            </a:r>
            <a:r>
              <a:rPr lang="en-GB" dirty="0"/>
              <a:t> H, Villanueva I, Hubbard L, </a:t>
            </a:r>
            <a:r>
              <a:rPr lang="en-GB" dirty="0" err="1"/>
              <a:t>Lintz</a:t>
            </a:r>
            <a:r>
              <a:rPr lang="en-GB" dirty="0"/>
              <a:t> A &amp; Okamoto D (1999) </a:t>
            </a:r>
            <a:r>
              <a:rPr lang="en-GB" i="1" dirty="0"/>
              <a:t>Constructing School Success: The Consequences of Untracking Low Achieving Students, </a:t>
            </a:r>
            <a:r>
              <a:rPr lang="en-GB" dirty="0"/>
              <a:t>Cambridge: Cambridge University Press.</a:t>
            </a:r>
          </a:p>
          <a:p>
            <a:r>
              <a:rPr lang="en-GB" dirty="0" err="1"/>
              <a:t>Robotham</a:t>
            </a:r>
            <a:r>
              <a:rPr lang="en-GB" dirty="0"/>
              <a:t> D (2005) </a:t>
            </a:r>
            <a:r>
              <a:rPr lang="en-GB" i="1" dirty="0"/>
              <a:t>Culture, Society, Economy: Globalization and its Alternatives, </a:t>
            </a:r>
            <a:r>
              <a:rPr lang="en-GB" dirty="0"/>
              <a:t>London: Sage.</a:t>
            </a:r>
          </a:p>
          <a:p>
            <a:r>
              <a:rPr lang="en-GB" dirty="0"/>
              <a:t>Walsh M, Stevens P and Moore S (2000)</a:t>
            </a:r>
            <a:r>
              <a:rPr lang="en-GB" i="1" dirty="0"/>
              <a:t> Social Policy and Welfare, </a:t>
            </a:r>
            <a:r>
              <a:rPr lang="en-GB" dirty="0"/>
              <a:t>Cheltenham: Stanley Thorne (Publishers)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78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Custom 2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2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3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4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5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6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7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8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9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10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11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2328</TotalTime>
  <Words>1237</Words>
  <Application>Microsoft Office PowerPoint</Application>
  <PresentationFormat>On-screen Show (4:3)</PresentationFormat>
  <Paragraphs>230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Brush Script MT</vt:lpstr>
      <vt:lpstr>Comic Sans MS</vt:lpstr>
      <vt:lpstr>Rage Italic</vt:lpstr>
      <vt:lpstr>Pushpin</vt:lpstr>
      <vt:lpstr>ECAY4002 Individuals &amp; Groups in Society </vt:lpstr>
      <vt:lpstr>Aims</vt:lpstr>
      <vt:lpstr>What is Inequality? </vt:lpstr>
      <vt:lpstr>Types of Inequality </vt:lpstr>
      <vt:lpstr>Equality of Opportunity</vt:lpstr>
      <vt:lpstr>Inequality of Opportunity</vt:lpstr>
      <vt:lpstr>Equality of Condition</vt:lpstr>
      <vt:lpstr>Inequality of Condition</vt:lpstr>
      <vt:lpstr>Social Reproduction  of Inequality </vt:lpstr>
      <vt:lpstr>Social Reproduction</vt:lpstr>
      <vt:lpstr>Who’s Involved in Social Reproduction?</vt:lpstr>
      <vt:lpstr>Cultural Differences</vt:lpstr>
      <vt:lpstr>Habitus, Agency  &amp; Social Reproduction</vt:lpstr>
      <vt:lpstr>Habitus </vt:lpstr>
      <vt:lpstr>Example . . .</vt:lpstr>
      <vt:lpstr>Social Reproduction</vt:lpstr>
      <vt:lpstr>Income Inequality &amp; Social Reproduction</vt:lpstr>
      <vt:lpstr>What is the  Theory of Meritocracy?</vt:lpstr>
      <vt:lpstr>PowerPoint Presentation</vt:lpstr>
      <vt:lpstr>Two Important Terms</vt:lpstr>
      <vt:lpstr>Marxist Explanations</vt:lpstr>
      <vt:lpstr>Marxist Explanations:  What is the role of schools?</vt:lpstr>
      <vt:lpstr>Cultural and Linguistic Capital</vt:lpstr>
      <vt:lpstr>Cultural and Linguistic Capital: The Role of Schools</vt:lpstr>
      <vt:lpstr>Cultural  and Linguistic Capital</vt:lpstr>
      <vt:lpstr>Cultural and Linguistic Capital: The Role of Schools</vt:lpstr>
      <vt:lpstr>Rich Bears!</vt:lpstr>
      <vt:lpstr>Resistance Theory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SJSI6001 Dysgu Gydol Oes a Datblygu'r Gymuned  Lifelong Learning and Community Development</dc:title>
  <dc:creator>Administrator</dc:creator>
  <cp:lastModifiedBy>Phill Morgan</cp:lastModifiedBy>
  <cp:revision>37</cp:revision>
  <dcterms:created xsi:type="dcterms:W3CDTF">2012-12-02T12:24:52Z</dcterms:created>
  <dcterms:modified xsi:type="dcterms:W3CDTF">2017-09-06T21:01:36Z</dcterms:modified>
</cp:coreProperties>
</file>