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9" r:id="rId10"/>
    <p:sldId id="264" r:id="rId11"/>
    <p:sldId id="265" r:id="rId12"/>
    <p:sldId id="266"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BA48F7-43C2-40DD-859A-C255FB581AEC}" v="4" dt="2025-05-07T17:08:36.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366" autoAdjust="0"/>
  </p:normalViewPr>
  <p:slideViewPr>
    <p:cSldViewPr snapToGrid="0">
      <p:cViewPr varScale="1">
        <p:scale>
          <a:sx n="73" d="100"/>
          <a:sy n="73" d="100"/>
        </p:scale>
        <p:origin x="10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Dillon" userId="083445c6305445cd" providerId="LiveId" clId="{30BA48F7-43C2-40DD-859A-C255FB581AEC}"/>
    <pc:docChg chg="undo custSel addSld modSld">
      <pc:chgData name="James Dillon" userId="083445c6305445cd" providerId="LiveId" clId="{30BA48F7-43C2-40DD-859A-C255FB581AEC}" dt="2025-05-07T17:23:17.040" v="2470" actId="2711"/>
      <pc:docMkLst>
        <pc:docMk/>
      </pc:docMkLst>
      <pc:sldChg chg="modSp mod">
        <pc:chgData name="James Dillon" userId="083445c6305445cd" providerId="LiveId" clId="{30BA48F7-43C2-40DD-859A-C255FB581AEC}" dt="2025-05-06T23:00:05.304" v="92" actId="20577"/>
        <pc:sldMkLst>
          <pc:docMk/>
          <pc:sldMk cId="928024268" sldId="257"/>
        </pc:sldMkLst>
        <pc:spChg chg="mod">
          <ac:chgData name="James Dillon" userId="083445c6305445cd" providerId="LiveId" clId="{30BA48F7-43C2-40DD-859A-C255FB581AEC}" dt="2025-05-06T23:00:05.304" v="92" actId="20577"/>
          <ac:spMkLst>
            <pc:docMk/>
            <pc:sldMk cId="928024268" sldId="257"/>
            <ac:spMk id="3" creationId="{16211A33-D4E1-C3A8-9E00-007C17C61EE1}"/>
          </ac:spMkLst>
        </pc:spChg>
      </pc:sldChg>
      <pc:sldChg chg="modSp mod">
        <pc:chgData name="James Dillon" userId="083445c6305445cd" providerId="LiveId" clId="{30BA48F7-43C2-40DD-859A-C255FB581AEC}" dt="2025-05-07T15:37:10.250" v="194" actId="2711"/>
        <pc:sldMkLst>
          <pc:docMk/>
          <pc:sldMk cId="526522366" sldId="258"/>
        </pc:sldMkLst>
        <pc:spChg chg="mod">
          <ac:chgData name="James Dillon" userId="083445c6305445cd" providerId="LiveId" clId="{30BA48F7-43C2-40DD-859A-C255FB581AEC}" dt="2025-05-07T15:37:10.250" v="194" actId="2711"/>
          <ac:spMkLst>
            <pc:docMk/>
            <pc:sldMk cId="526522366" sldId="258"/>
            <ac:spMk id="3" creationId="{849360A2-8AB6-7567-D53C-5536E188020E}"/>
          </ac:spMkLst>
        </pc:spChg>
      </pc:sldChg>
      <pc:sldChg chg="modSp mod">
        <pc:chgData name="James Dillon" userId="083445c6305445cd" providerId="LiveId" clId="{30BA48F7-43C2-40DD-859A-C255FB581AEC}" dt="2025-05-07T16:10:54.010" v="935" actId="27636"/>
        <pc:sldMkLst>
          <pc:docMk/>
          <pc:sldMk cId="2137342075" sldId="259"/>
        </pc:sldMkLst>
        <pc:spChg chg="mod">
          <ac:chgData name="James Dillon" userId="083445c6305445cd" providerId="LiveId" clId="{30BA48F7-43C2-40DD-859A-C255FB581AEC}" dt="2025-05-07T16:10:54.010" v="935" actId="27636"/>
          <ac:spMkLst>
            <pc:docMk/>
            <pc:sldMk cId="2137342075" sldId="259"/>
            <ac:spMk id="3" creationId="{9274E40D-1AD3-C6FA-2F6C-98EC2543F356}"/>
          </ac:spMkLst>
        </pc:spChg>
      </pc:sldChg>
      <pc:sldChg chg="addSp delSp modSp mod">
        <pc:chgData name="James Dillon" userId="083445c6305445cd" providerId="LiveId" clId="{30BA48F7-43C2-40DD-859A-C255FB581AEC}" dt="2025-05-07T16:42:14.909" v="1506" actId="27636"/>
        <pc:sldMkLst>
          <pc:docMk/>
          <pc:sldMk cId="1210520299" sldId="260"/>
        </pc:sldMkLst>
        <pc:spChg chg="mod">
          <ac:chgData name="James Dillon" userId="083445c6305445cd" providerId="LiveId" clId="{30BA48F7-43C2-40DD-859A-C255FB581AEC}" dt="2025-05-07T16:42:14.909" v="1506" actId="27636"/>
          <ac:spMkLst>
            <pc:docMk/>
            <pc:sldMk cId="1210520299" sldId="260"/>
            <ac:spMk id="3" creationId="{A734CC3E-9A50-E6B7-45C5-A4981AA782E7}"/>
          </ac:spMkLst>
        </pc:spChg>
        <pc:picChg chg="add del mod">
          <ac:chgData name="James Dillon" userId="083445c6305445cd" providerId="LiveId" clId="{30BA48F7-43C2-40DD-859A-C255FB581AEC}" dt="2025-05-07T16:35:19.985" v="1312" actId="21"/>
          <ac:picMkLst>
            <pc:docMk/>
            <pc:sldMk cId="1210520299" sldId="260"/>
            <ac:picMk id="6" creationId="{D5C2D04F-747A-0190-6243-C12CE655E68C}"/>
          </ac:picMkLst>
        </pc:picChg>
        <pc:picChg chg="add del mod">
          <ac:chgData name="James Dillon" userId="083445c6305445cd" providerId="LiveId" clId="{30BA48F7-43C2-40DD-859A-C255FB581AEC}" dt="2025-05-07T16:35:29.947" v="1314" actId="478"/>
          <ac:picMkLst>
            <pc:docMk/>
            <pc:sldMk cId="1210520299" sldId="260"/>
            <ac:picMk id="7" creationId="{D5C2D04F-747A-0190-6243-C12CE655E68C}"/>
          </ac:picMkLst>
        </pc:picChg>
      </pc:sldChg>
      <pc:sldChg chg="addSp delSp modSp mod">
        <pc:chgData name="James Dillon" userId="083445c6305445cd" providerId="LiveId" clId="{30BA48F7-43C2-40DD-859A-C255FB581AEC}" dt="2025-05-07T16:49:19.083" v="1533" actId="1076"/>
        <pc:sldMkLst>
          <pc:docMk/>
          <pc:sldMk cId="3632606745" sldId="261"/>
        </pc:sldMkLst>
        <pc:spChg chg="mod">
          <ac:chgData name="James Dillon" userId="083445c6305445cd" providerId="LiveId" clId="{30BA48F7-43C2-40DD-859A-C255FB581AEC}" dt="2025-05-07T16:42:23.165" v="1507" actId="20577"/>
          <ac:spMkLst>
            <pc:docMk/>
            <pc:sldMk cId="3632606745" sldId="261"/>
            <ac:spMk id="2" creationId="{ABB0515D-1FEC-B828-98F1-FC5C7AA3B7F0}"/>
          </ac:spMkLst>
        </pc:spChg>
        <pc:spChg chg="del">
          <ac:chgData name="James Dillon" userId="083445c6305445cd" providerId="LiveId" clId="{30BA48F7-43C2-40DD-859A-C255FB581AEC}" dt="2025-05-07T16:42:29.140" v="1508" actId="478"/>
          <ac:spMkLst>
            <pc:docMk/>
            <pc:sldMk cId="3632606745" sldId="261"/>
            <ac:spMk id="3" creationId="{560E44ED-1080-7017-2259-70ED982D9673}"/>
          </ac:spMkLst>
        </pc:spChg>
        <pc:picChg chg="add mod">
          <ac:chgData name="James Dillon" userId="083445c6305445cd" providerId="LiveId" clId="{30BA48F7-43C2-40DD-859A-C255FB581AEC}" dt="2025-05-07T16:43:07.681" v="1510" actId="1076"/>
          <ac:picMkLst>
            <pc:docMk/>
            <pc:sldMk cId="3632606745" sldId="261"/>
            <ac:picMk id="7" creationId="{76066257-B53F-FCA4-24E5-817D825B7F0D}"/>
          </ac:picMkLst>
        </pc:picChg>
        <pc:picChg chg="add mod">
          <ac:chgData name="James Dillon" userId="083445c6305445cd" providerId="LiveId" clId="{30BA48F7-43C2-40DD-859A-C255FB581AEC}" dt="2025-05-07T16:45:02.294" v="1513" actId="1076"/>
          <ac:picMkLst>
            <pc:docMk/>
            <pc:sldMk cId="3632606745" sldId="261"/>
            <ac:picMk id="9" creationId="{8EF7C26D-9C4E-4709-D757-3A3FBE341FB9}"/>
          </ac:picMkLst>
        </pc:picChg>
        <pc:picChg chg="add mod">
          <ac:chgData name="James Dillon" userId="083445c6305445cd" providerId="LiveId" clId="{30BA48F7-43C2-40DD-859A-C255FB581AEC}" dt="2025-05-07T16:47:27.919" v="1525" actId="1076"/>
          <ac:picMkLst>
            <pc:docMk/>
            <pc:sldMk cId="3632606745" sldId="261"/>
            <ac:picMk id="11" creationId="{C373AB49-A015-D045-CF5A-1B5BB0E7F8A7}"/>
          </ac:picMkLst>
        </pc:picChg>
        <pc:picChg chg="add mod">
          <ac:chgData name="James Dillon" userId="083445c6305445cd" providerId="LiveId" clId="{30BA48F7-43C2-40DD-859A-C255FB581AEC}" dt="2025-05-07T16:46:08.365" v="1517" actId="1076"/>
          <ac:picMkLst>
            <pc:docMk/>
            <pc:sldMk cId="3632606745" sldId="261"/>
            <ac:picMk id="13" creationId="{876B00C1-3BE8-C385-8BF8-4C65C6208B52}"/>
          </ac:picMkLst>
        </pc:picChg>
        <pc:picChg chg="add mod">
          <ac:chgData name="James Dillon" userId="083445c6305445cd" providerId="LiveId" clId="{30BA48F7-43C2-40DD-859A-C255FB581AEC}" dt="2025-05-07T16:47:31.210" v="1526" actId="1076"/>
          <ac:picMkLst>
            <pc:docMk/>
            <pc:sldMk cId="3632606745" sldId="261"/>
            <ac:picMk id="15" creationId="{EC3F8331-D820-0A25-20B8-738B24C63DFB}"/>
          </ac:picMkLst>
        </pc:picChg>
        <pc:picChg chg="add mod">
          <ac:chgData name="James Dillon" userId="083445c6305445cd" providerId="LiveId" clId="{30BA48F7-43C2-40DD-859A-C255FB581AEC}" dt="2025-05-07T16:47:38.143" v="1527" actId="1076"/>
          <ac:picMkLst>
            <pc:docMk/>
            <pc:sldMk cId="3632606745" sldId="261"/>
            <ac:picMk id="17" creationId="{644DC6A4-1986-8072-401E-3264068F6DD4}"/>
          </ac:picMkLst>
        </pc:picChg>
        <pc:picChg chg="add mod">
          <ac:chgData name="James Dillon" userId="083445c6305445cd" providerId="LiveId" clId="{30BA48F7-43C2-40DD-859A-C255FB581AEC}" dt="2025-05-07T16:48:08.287" v="1529" actId="1076"/>
          <ac:picMkLst>
            <pc:docMk/>
            <pc:sldMk cId="3632606745" sldId="261"/>
            <ac:picMk id="19" creationId="{3D69279E-A08A-967C-4459-DC44671A8EB1}"/>
          </ac:picMkLst>
        </pc:picChg>
        <pc:picChg chg="add mod">
          <ac:chgData name="James Dillon" userId="083445c6305445cd" providerId="LiveId" clId="{30BA48F7-43C2-40DD-859A-C255FB581AEC}" dt="2025-05-07T16:48:46.005" v="1531" actId="1076"/>
          <ac:picMkLst>
            <pc:docMk/>
            <pc:sldMk cId="3632606745" sldId="261"/>
            <ac:picMk id="21" creationId="{1B6D5E5A-0253-9ACB-6094-BE4272E15793}"/>
          </ac:picMkLst>
        </pc:picChg>
        <pc:picChg chg="add mod">
          <ac:chgData name="James Dillon" userId="083445c6305445cd" providerId="LiveId" clId="{30BA48F7-43C2-40DD-859A-C255FB581AEC}" dt="2025-05-07T16:49:19.083" v="1533" actId="1076"/>
          <ac:picMkLst>
            <pc:docMk/>
            <pc:sldMk cId="3632606745" sldId="261"/>
            <ac:picMk id="23" creationId="{E8DF613C-E390-9B0F-9689-CF8B1A7C3AA7}"/>
          </ac:picMkLst>
        </pc:picChg>
      </pc:sldChg>
      <pc:sldChg chg="modSp mod">
        <pc:chgData name="James Dillon" userId="083445c6305445cd" providerId="LiveId" clId="{30BA48F7-43C2-40DD-859A-C255FB581AEC}" dt="2025-05-07T17:09:04.712" v="2118" actId="255"/>
        <pc:sldMkLst>
          <pc:docMk/>
          <pc:sldMk cId="694811479" sldId="263"/>
        </pc:sldMkLst>
        <pc:spChg chg="mod">
          <ac:chgData name="James Dillon" userId="083445c6305445cd" providerId="LiveId" clId="{30BA48F7-43C2-40DD-859A-C255FB581AEC}" dt="2025-05-07T17:09:04.712" v="2118" actId="255"/>
          <ac:spMkLst>
            <pc:docMk/>
            <pc:sldMk cId="694811479" sldId="263"/>
            <ac:spMk id="3" creationId="{50CC0F86-B806-CB4E-9652-A11B62CDCE39}"/>
          </ac:spMkLst>
        </pc:spChg>
      </pc:sldChg>
      <pc:sldChg chg="modSp mod">
        <pc:chgData name="James Dillon" userId="083445c6305445cd" providerId="LiveId" clId="{30BA48F7-43C2-40DD-859A-C255FB581AEC}" dt="2025-05-07T17:23:17.040" v="2470" actId="2711"/>
        <pc:sldMkLst>
          <pc:docMk/>
          <pc:sldMk cId="3006759436" sldId="264"/>
        </pc:sldMkLst>
        <pc:spChg chg="mod">
          <ac:chgData name="James Dillon" userId="083445c6305445cd" providerId="LiveId" clId="{30BA48F7-43C2-40DD-859A-C255FB581AEC}" dt="2025-05-07T17:23:17.040" v="2470" actId="2711"/>
          <ac:spMkLst>
            <pc:docMk/>
            <pc:sldMk cId="3006759436" sldId="264"/>
            <ac:spMk id="3" creationId="{D2296C2D-E938-2CC8-0F62-CBA9D9DB08F0}"/>
          </ac:spMkLst>
        </pc:spChg>
      </pc:sldChg>
      <pc:sldChg chg="addSp delSp modSp mod setBg setClrOvrMap">
        <pc:chgData name="James Dillon" userId="083445c6305445cd" providerId="LiveId" clId="{30BA48F7-43C2-40DD-859A-C255FB581AEC}" dt="2025-05-07T16:51:51.524" v="1964" actId="20577"/>
        <pc:sldMkLst>
          <pc:docMk/>
          <pc:sldMk cId="489738432" sldId="265"/>
        </pc:sldMkLst>
        <pc:spChg chg="mod">
          <ac:chgData name="James Dillon" userId="083445c6305445cd" providerId="LiveId" clId="{30BA48F7-43C2-40DD-859A-C255FB581AEC}" dt="2025-05-07T16:50:03.782" v="1535" actId="26606"/>
          <ac:spMkLst>
            <pc:docMk/>
            <pc:sldMk cId="489738432" sldId="265"/>
            <ac:spMk id="2" creationId="{ADEE5A51-A17D-6682-5C00-BFDA562319BD}"/>
          </ac:spMkLst>
        </pc:spChg>
        <pc:spChg chg="add del mod">
          <ac:chgData name="James Dillon" userId="083445c6305445cd" providerId="LiveId" clId="{30BA48F7-43C2-40DD-859A-C255FB581AEC}" dt="2025-05-07T16:51:51.524" v="1964" actId="20577"/>
          <ac:spMkLst>
            <pc:docMk/>
            <pc:sldMk cId="489738432" sldId="265"/>
            <ac:spMk id="3" creationId="{3FD62D7F-2184-9F20-2FAF-48378B4A5432}"/>
          </ac:spMkLst>
        </pc:spChg>
        <pc:spChg chg="mod">
          <ac:chgData name="James Dillon" userId="083445c6305445cd" providerId="LiveId" clId="{30BA48F7-43C2-40DD-859A-C255FB581AEC}" dt="2025-05-07T16:50:03.782" v="1535" actId="26606"/>
          <ac:spMkLst>
            <pc:docMk/>
            <pc:sldMk cId="489738432" sldId="265"/>
            <ac:spMk id="4" creationId="{617386C5-9B33-AD3C-7574-28729C36A066}"/>
          </ac:spMkLst>
        </pc:spChg>
        <pc:spChg chg="mod">
          <ac:chgData name="James Dillon" userId="083445c6305445cd" providerId="LiveId" clId="{30BA48F7-43C2-40DD-859A-C255FB581AEC}" dt="2025-05-07T16:50:03.782" v="1535" actId="26606"/>
          <ac:spMkLst>
            <pc:docMk/>
            <pc:sldMk cId="489738432" sldId="265"/>
            <ac:spMk id="5" creationId="{B1B34AF1-E8EA-EA7E-CCFF-E3A16AF3B77F}"/>
          </ac:spMkLst>
        </pc:spChg>
        <pc:spChg chg="add del">
          <ac:chgData name="James Dillon" userId="083445c6305445cd" providerId="LiveId" clId="{30BA48F7-43C2-40DD-859A-C255FB581AEC}" dt="2025-05-07T16:50:03.782" v="1535" actId="26606"/>
          <ac:spMkLst>
            <pc:docMk/>
            <pc:sldMk cId="489738432" sldId="265"/>
            <ac:spMk id="14" creationId="{DEF92653-5D6D-47E6-8744-0DAF76E049C4}"/>
          </ac:spMkLst>
        </pc:spChg>
        <pc:cxnChg chg="add del">
          <ac:chgData name="James Dillon" userId="083445c6305445cd" providerId="LiveId" clId="{30BA48F7-43C2-40DD-859A-C255FB581AEC}" dt="2025-05-07T16:50:03.782" v="1535" actId="26606"/>
          <ac:cxnSpMkLst>
            <pc:docMk/>
            <pc:sldMk cId="489738432" sldId="265"/>
            <ac:cxnSpMk id="10" creationId="{F64F9B95-9045-48D2-B9F3-2927E98F54AA}"/>
          </ac:cxnSpMkLst>
        </pc:cxnChg>
        <pc:cxnChg chg="add del">
          <ac:chgData name="James Dillon" userId="083445c6305445cd" providerId="LiveId" clId="{30BA48F7-43C2-40DD-859A-C255FB581AEC}" dt="2025-05-07T16:50:03.782" v="1535" actId="26606"/>
          <ac:cxnSpMkLst>
            <pc:docMk/>
            <pc:sldMk cId="489738432" sldId="265"/>
            <ac:cxnSpMk id="12" creationId="{085AA86F-6A4D-4BCB-A045-D992CDC2959B}"/>
          </ac:cxnSpMkLst>
        </pc:cxnChg>
        <pc:cxnChg chg="add del">
          <ac:chgData name="James Dillon" userId="083445c6305445cd" providerId="LiveId" clId="{30BA48F7-43C2-40DD-859A-C255FB581AEC}" dt="2025-05-07T16:50:03.782" v="1535" actId="26606"/>
          <ac:cxnSpMkLst>
            <pc:docMk/>
            <pc:sldMk cId="489738432" sldId="265"/>
            <ac:cxnSpMk id="16" creationId="{9CA98CE3-81A7-4FFE-A047-9AA65998D877}"/>
          </ac:cxnSpMkLst>
        </pc:cxnChg>
        <pc:cxnChg chg="add del">
          <ac:chgData name="James Dillon" userId="083445c6305445cd" providerId="LiveId" clId="{30BA48F7-43C2-40DD-859A-C255FB581AEC}" dt="2025-05-07T16:50:03.782" v="1535" actId="26606"/>
          <ac:cxnSpMkLst>
            <pc:docMk/>
            <pc:sldMk cId="489738432" sldId="265"/>
            <ac:cxnSpMk id="18" creationId="{18D91C2B-BDB9-49BE-9C44-E0CFE597ABFE}"/>
          </ac:cxnSpMkLst>
        </pc:cxnChg>
      </pc:sldChg>
      <pc:sldChg chg="modSp new mod">
        <pc:chgData name="James Dillon" userId="083445c6305445cd" providerId="LiveId" clId="{30BA48F7-43C2-40DD-859A-C255FB581AEC}" dt="2025-05-07T17:18:16.300" v="2393" actId="27636"/>
        <pc:sldMkLst>
          <pc:docMk/>
          <pc:sldMk cId="2819097336" sldId="269"/>
        </pc:sldMkLst>
        <pc:spChg chg="mod">
          <ac:chgData name="James Dillon" userId="083445c6305445cd" providerId="LiveId" clId="{30BA48F7-43C2-40DD-859A-C255FB581AEC}" dt="2025-05-07T17:09:14.659" v="2131" actId="20577"/>
          <ac:spMkLst>
            <pc:docMk/>
            <pc:sldMk cId="2819097336" sldId="269"/>
            <ac:spMk id="2" creationId="{402116B4-808C-B621-FFFE-595B4403C757}"/>
          </ac:spMkLst>
        </pc:spChg>
        <pc:spChg chg="mod">
          <ac:chgData name="James Dillon" userId="083445c6305445cd" providerId="LiveId" clId="{30BA48F7-43C2-40DD-859A-C255FB581AEC}" dt="2025-05-07T17:18:16.300" v="2393" actId="27636"/>
          <ac:spMkLst>
            <pc:docMk/>
            <pc:sldMk cId="2819097336" sldId="269"/>
            <ac:spMk id="3" creationId="{D3A36CAD-B9DA-F705-ADCF-E04AD6620AF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952C31-9F55-4617-B268-D0ED1CE00EFB}" type="datetimeFigureOut">
              <a:rPr lang="en-GB" smtClean="0"/>
              <a:t>08/05/2025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46FC26-F012-4DB7-BB68-598DB254A3FE}" type="slidenum">
              <a:rPr lang="en-GB" smtClean="0"/>
              <a:t>‹#›</a:t>
            </a:fld>
            <a:endParaRPr lang="en-GB"/>
          </a:p>
        </p:txBody>
      </p:sp>
    </p:spTree>
    <p:extLst>
      <p:ext uri="{BB962C8B-B14F-4D97-AF65-F5344CB8AC3E}">
        <p14:creationId xmlns:p14="http://schemas.microsoft.com/office/powerpoint/2010/main" val="414486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46FC26-F012-4DB7-BB68-598DB254A3FE}" type="slidenum">
              <a:rPr lang="en-GB" smtClean="0"/>
              <a:t>5</a:t>
            </a:fld>
            <a:endParaRPr lang="en-GB"/>
          </a:p>
        </p:txBody>
      </p:sp>
    </p:spTree>
    <p:extLst>
      <p:ext uri="{BB962C8B-B14F-4D97-AF65-F5344CB8AC3E}">
        <p14:creationId xmlns:p14="http://schemas.microsoft.com/office/powerpoint/2010/main" val="3590974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6C05B16E-D10B-4BA5-9163-1B72BD58E35A}" type="datetime1">
              <a:rPr lang="en-US" smtClean="0"/>
              <a:t>5/8/2025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52648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F82CE668-EA16-433F-961D-90540F29393B}" type="datetime1">
              <a:rPr lang="en-US" smtClean="0"/>
              <a:t>5/8/2025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64664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FAECFA0-C455-44C1-A9F5-B6FEECC06B46}" type="datetime1">
              <a:rPr lang="en-US" smtClean="0"/>
              <a:t>5/8/2025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3683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D37DF843-0820-4B9A-AD00-68CA534A1A06}" type="datetime1">
              <a:rPr lang="en-US" smtClean="0"/>
              <a:t>5/8/2025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BMPSS6007 (2200074)</a:t>
            </a:r>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88727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F660547F-E526-4949-BDA5-37AFCC497205}" type="datetime1">
              <a:rPr lang="en-US" smtClean="0"/>
              <a:t>5/8/2025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BMPSS6007 (2200074)</a:t>
            </a:r>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30580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7B94F61B-66C8-4272-8D40-23D9DED272FD}" type="datetime1">
              <a:rPr lang="en-US" smtClean="0"/>
              <a:t>5/8/2025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18572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B42CAFA3-DFB0-4F0D-BB57-1D72E7263465}" type="datetime1">
              <a:rPr lang="en-US" smtClean="0"/>
              <a:t>5/8/2025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BMPSS6007 (2200074)</a:t>
            </a:r>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81146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B32EABC5-DF03-4174-B396-40753A4627A5}" type="datetime1">
              <a:rPr lang="en-US" smtClean="0"/>
              <a:t>5/8/2025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BMPSS6007 (2200074)</a:t>
            </a:r>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23133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0C0E41CF-5E99-4F48-8250-775EAF1E0598}" type="datetime1">
              <a:rPr lang="en-US" smtClean="0"/>
              <a:t>5/8/2025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BMPSS6007 (2200074)</a:t>
            </a:r>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56413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95918FD-E5A0-4953-89CC-FD1B64601A40}" type="datetime1">
              <a:rPr lang="en-US" smtClean="0"/>
              <a:t>5/8/2025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82560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EF4F7D18-9365-4D50-93B8-1B474CF2D035}" type="datetime1">
              <a:rPr lang="en-US" smtClean="0"/>
              <a:t>5/8/2025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63982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313FECD2-3FFC-4D2E-A939-9AE78DDA3ABB}" type="datetime1">
              <a:rPr lang="en-US" smtClean="0"/>
              <a:t>5/8/2025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BMPSS6007 (2200074)</a:t>
            </a:r>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90173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hd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doi.org/10.3389/feduc.2020.58696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unicef.org.uk/what-we-do/un-convention-child-rights/" TargetMode="External"/><Relationship Id="rId2" Type="http://schemas.openxmlformats.org/officeDocument/2006/relationships/hyperlink" Target="https://spectrumofteachingstyles.org/assets/files/book/Teaching_Physical_Edu_1st_Online.pdf" TargetMode="External"/><Relationship Id="rId1" Type="http://schemas.openxmlformats.org/officeDocument/2006/relationships/slideLayout" Target="../slideLayouts/slideLayout2.xml"/><Relationship Id="rId4" Type="http://schemas.openxmlformats.org/officeDocument/2006/relationships/hyperlink" Target="https://hwb.gov.wales/curriculum-for-wales/health-and-well-being/"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Moving Equations">
            <a:extLst>
              <a:ext uri="{FF2B5EF4-FFF2-40B4-BE49-F238E27FC236}">
                <a16:creationId xmlns:a16="http://schemas.microsoft.com/office/drawing/2014/main" id="{581D31DC-7728-6BA1-DD85-FCC6EAA57C07}"/>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4539"/>
            <a:ext cx="12188952" cy="2368866"/>
          </a:xfrm>
          <a:prstGeom prst="rect">
            <a:avLst/>
          </a:prstGeom>
          <a:gradFill>
            <a:gsLst>
              <a:gs pos="42000">
                <a:srgbClr val="000000">
                  <a:alpha val="16000"/>
                </a:srgbClr>
              </a:gs>
              <a:gs pos="0">
                <a:srgbClr val="000000">
                  <a:alpha val="0"/>
                </a:srgbClr>
              </a:gs>
              <a:gs pos="100000">
                <a:srgbClr val="000000">
                  <a:alpha val="2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48AA94-270B-DBC1-220D-DAD672C1C08A}"/>
              </a:ext>
            </a:extLst>
          </p:cNvPr>
          <p:cNvSpPr>
            <a:spLocks noGrp="1"/>
          </p:cNvSpPr>
          <p:nvPr>
            <p:ph type="ctrTitle"/>
          </p:nvPr>
        </p:nvSpPr>
        <p:spPr>
          <a:xfrm>
            <a:off x="704088" y="871758"/>
            <a:ext cx="9906000" cy="3871143"/>
          </a:xfrm>
        </p:spPr>
        <p:txBody>
          <a:bodyPr>
            <a:normAutofit/>
          </a:bodyPr>
          <a:lstStyle/>
          <a:p>
            <a:r>
              <a:rPr lang="en-GB" kern="1400" spc="-50">
                <a:solidFill>
                  <a:srgbClr val="FFFFFF"/>
                </a:solidFill>
                <a:effectLst/>
                <a:latin typeface="Aptos Display" panose="020B0004020202020204" pitchFamily="34" charset="0"/>
                <a:ea typeface="Times New Roman" panose="02020603050405020304" pitchFamily="18" charset="0"/>
                <a:cs typeface="Times New Roman" panose="02020603050405020304" pitchFamily="18" charset="0"/>
              </a:rPr>
              <a:t>Teaching for Change: Creating an Inclusive S.T.E.P Tool </a:t>
            </a:r>
            <a:endParaRPr lang="en-GB">
              <a:solidFill>
                <a:srgbClr val="FFFFFF"/>
              </a:solidFill>
            </a:endParaRPr>
          </a:p>
        </p:txBody>
      </p:sp>
      <p:cxnSp>
        <p:nvCxnSpPr>
          <p:cNvPr id="13" name="Straight Connector 1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888006"/>
            <a:ext cx="12188952" cy="1969994"/>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7C9067D3-76BE-0653-D788-6DF2129B607E}"/>
              </a:ext>
            </a:extLst>
          </p:cNvPr>
          <p:cNvSpPr>
            <a:spLocks noGrp="1"/>
          </p:cNvSpPr>
          <p:nvPr>
            <p:ph type="subTitle" idx="1"/>
          </p:nvPr>
        </p:nvSpPr>
        <p:spPr>
          <a:xfrm>
            <a:off x="704088" y="4488426"/>
            <a:ext cx="6991776" cy="1302774"/>
          </a:xfrm>
        </p:spPr>
        <p:txBody>
          <a:bodyPr>
            <a:normAutofit/>
          </a:bodyPr>
          <a:lstStyle/>
          <a:p>
            <a:r>
              <a:rPr lang="en-GB" dirty="0">
                <a:solidFill>
                  <a:srgbClr val="FFFFFF"/>
                </a:solidFill>
              </a:rPr>
              <a:t>James Dillon</a:t>
            </a:r>
          </a:p>
        </p:txBody>
      </p:sp>
      <p:cxnSp>
        <p:nvCxnSpPr>
          <p:cNvPr id="17" name="Straight Connector 16">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10591800" cy="0"/>
          </a:xfrm>
          <a:prstGeom prst="line">
            <a:avLst/>
          </a:prstGeom>
          <a:ln w="1270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B0D8F93-F3C9-35B6-7F17-C20870402194}"/>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3057B2D9-CE22-B0A8-4F5F-D45472387545}"/>
              </a:ext>
            </a:extLst>
          </p:cNvPr>
          <p:cNvSpPr>
            <a:spLocks noGrp="1"/>
          </p:cNvSpPr>
          <p:nvPr>
            <p:ph type="sldNum" sz="quarter" idx="12"/>
          </p:nvPr>
        </p:nvSpPr>
        <p:spPr/>
        <p:txBody>
          <a:bodyPr/>
          <a:lstStyle/>
          <a:p>
            <a:fld id="{87E7843D-FF13-4365-9478-9625B70A2705}" type="slidenum">
              <a:rPr lang="en-US" smtClean="0"/>
              <a:t>1</a:t>
            </a:fld>
            <a:endParaRPr lang="en-US"/>
          </a:p>
        </p:txBody>
      </p:sp>
    </p:spTree>
    <p:extLst>
      <p:ext uri="{BB962C8B-B14F-4D97-AF65-F5344CB8AC3E}">
        <p14:creationId xmlns:p14="http://schemas.microsoft.com/office/powerpoint/2010/main" val="279850681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6BB6F-FE5F-7A67-D254-A51718A764AD}"/>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16211A33-D4E1-C3A8-9E00-007C17C61EE1}"/>
              </a:ext>
            </a:extLst>
          </p:cNvPr>
          <p:cNvSpPr>
            <a:spLocks noGrp="1"/>
          </p:cNvSpPr>
          <p:nvPr>
            <p:ph idx="1"/>
          </p:nvPr>
        </p:nvSpPr>
        <p:spPr/>
        <p:txBody>
          <a:bodyPr>
            <a:normAutofit fontScale="85000" lnSpcReduction="20000"/>
          </a:bodyPr>
          <a:lstStyle/>
          <a:p>
            <a:r>
              <a:rPr lang="en-GB" dirty="0"/>
              <a:t>Identifying the Problem</a:t>
            </a:r>
          </a:p>
          <a:p>
            <a:r>
              <a:rPr lang="en-GB" dirty="0"/>
              <a:t>What the Literature said</a:t>
            </a:r>
          </a:p>
          <a:p>
            <a:r>
              <a:rPr lang="en-GB" dirty="0"/>
              <a:t>Further Research</a:t>
            </a:r>
          </a:p>
          <a:p>
            <a:r>
              <a:rPr lang="en-GB" dirty="0"/>
              <a:t>Available Resources</a:t>
            </a:r>
          </a:p>
          <a:p>
            <a:r>
              <a:rPr lang="en-GB" dirty="0"/>
              <a:t>My Resource</a:t>
            </a:r>
          </a:p>
          <a:p>
            <a:r>
              <a:rPr lang="en-GB" dirty="0"/>
              <a:t>Discussion</a:t>
            </a:r>
          </a:p>
          <a:p>
            <a:r>
              <a:rPr lang="en-GB" dirty="0"/>
              <a:t>Future Implications</a:t>
            </a:r>
          </a:p>
          <a:p>
            <a:r>
              <a:rPr lang="en-GB" dirty="0"/>
              <a:t>Advice for Future Students</a:t>
            </a:r>
          </a:p>
          <a:p>
            <a:r>
              <a:rPr lang="en-GB" dirty="0"/>
              <a:t>Reference List</a:t>
            </a:r>
          </a:p>
          <a:p>
            <a:r>
              <a:rPr lang="en-GB" dirty="0"/>
              <a:t>Questions</a:t>
            </a:r>
          </a:p>
          <a:p>
            <a:endParaRPr lang="en-GB" dirty="0"/>
          </a:p>
        </p:txBody>
      </p:sp>
      <p:sp>
        <p:nvSpPr>
          <p:cNvPr id="4" name="Footer Placeholder 3">
            <a:extLst>
              <a:ext uri="{FF2B5EF4-FFF2-40B4-BE49-F238E27FC236}">
                <a16:creationId xmlns:a16="http://schemas.microsoft.com/office/drawing/2014/main" id="{DB6DDA6E-6249-B8FB-94E3-AE96B84877C1}"/>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FB6AF7B1-394E-6CC2-E974-73EE6E18DCC3}"/>
              </a:ext>
            </a:extLst>
          </p:cNvPr>
          <p:cNvSpPr>
            <a:spLocks noGrp="1"/>
          </p:cNvSpPr>
          <p:nvPr>
            <p:ph type="sldNum" sz="quarter" idx="12"/>
          </p:nvPr>
        </p:nvSpPr>
        <p:spPr/>
        <p:txBody>
          <a:bodyPr/>
          <a:lstStyle/>
          <a:p>
            <a:fld id="{87E7843D-FF13-4365-9478-9625B70A2705}" type="slidenum">
              <a:rPr lang="en-US" smtClean="0"/>
              <a:t>2</a:t>
            </a:fld>
            <a:endParaRPr lang="en-US"/>
          </a:p>
        </p:txBody>
      </p:sp>
    </p:spTree>
    <p:extLst>
      <p:ext uri="{BB962C8B-B14F-4D97-AF65-F5344CB8AC3E}">
        <p14:creationId xmlns:p14="http://schemas.microsoft.com/office/powerpoint/2010/main" val="928024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CEA6E-9CBA-1A56-F28B-5A2600F5F52B}"/>
              </a:ext>
            </a:extLst>
          </p:cNvPr>
          <p:cNvSpPr>
            <a:spLocks noGrp="1"/>
          </p:cNvSpPr>
          <p:nvPr>
            <p:ph type="title"/>
          </p:nvPr>
        </p:nvSpPr>
        <p:spPr/>
        <p:txBody>
          <a:bodyPr/>
          <a:lstStyle/>
          <a:p>
            <a:r>
              <a:rPr lang="en-GB" dirty="0"/>
              <a:t>Identifying the Problem</a:t>
            </a:r>
          </a:p>
        </p:txBody>
      </p:sp>
      <p:sp>
        <p:nvSpPr>
          <p:cNvPr id="3" name="Content Placeholder 2">
            <a:extLst>
              <a:ext uri="{FF2B5EF4-FFF2-40B4-BE49-F238E27FC236}">
                <a16:creationId xmlns:a16="http://schemas.microsoft.com/office/drawing/2014/main" id="{849360A2-8AB6-7567-D53C-5536E188020E}"/>
              </a:ext>
            </a:extLst>
          </p:cNvPr>
          <p:cNvSpPr>
            <a:spLocks noGrp="1"/>
          </p:cNvSpPr>
          <p:nvPr>
            <p:ph idx="1"/>
          </p:nvPr>
        </p:nvSpPr>
        <p:spPr/>
        <p:txBody>
          <a:bodyPr>
            <a:normAutofit fontScale="85000" lnSpcReduction="20000"/>
          </a:bodyPr>
          <a:lstStyle/>
          <a:p>
            <a:r>
              <a:rPr lang="en-GB" sz="1800" dirty="0">
                <a:effectLst/>
                <a:ea typeface="Aptos" panose="020B0004020202020204" pitchFamily="34" charset="0"/>
                <a:cs typeface="Times New Roman" panose="02020603050405020304" pitchFamily="18" charset="0"/>
              </a:rPr>
              <a:t>Studies have shown that students with Special Educational Needs and Disabilities (SEND) have a ‘fewer participatory sporting options than their peers’ (O’Connor and McNabb, 2021, p.575)</a:t>
            </a:r>
            <a:endParaRPr lang="en-GB" sz="1800" dirty="0">
              <a:ea typeface="Aptos" panose="020B0004020202020204" pitchFamily="34" charset="0"/>
              <a:cs typeface="Times New Roman" panose="02020603050405020304" pitchFamily="18" charset="0"/>
            </a:endParaRPr>
          </a:p>
          <a:p>
            <a:r>
              <a:rPr lang="en-GB" sz="1800" dirty="0">
                <a:ea typeface="Aptos" panose="020B0004020202020204" pitchFamily="34" charset="0"/>
                <a:cs typeface="Times New Roman" panose="02020603050405020304" pitchFamily="18" charset="0"/>
              </a:rPr>
              <a:t>A</a:t>
            </a:r>
            <a:r>
              <a:rPr lang="en-GB" sz="1800" dirty="0">
                <a:effectLst/>
                <a:ea typeface="Aptos" panose="020B0004020202020204" pitchFamily="34" charset="0"/>
                <a:cs typeface="Times New Roman" panose="02020603050405020304" pitchFamily="18" charset="0"/>
              </a:rPr>
              <a:t> ‘narrow sphere of participatory options’ could lead to up 10% of students with SEND not experiencing any form of PE (O’Connor and McNabb, 2021, p.578)</a:t>
            </a:r>
          </a:p>
          <a:p>
            <a:r>
              <a:rPr lang="en-GB" sz="1800" dirty="0">
                <a:effectLst/>
                <a:ea typeface="Aptos" panose="020B0004020202020204" pitchFamily="34" charset="0"/>
                <a:cs typeface="Times New Roman" panose="02020603050405020304" pitchFamily="18" charset="0"/>
              </a:rPr>
              <a:t>Fitzgerald et al. (2022) stating that “This time of lockdown therefore continues to magnify the differences between non-disabled and disabled people in sport.” (p.29) </a:t>
            </a:r>
          </a:p>
          <a:p>
            <a:r>
              <a:rPr lang="en-GB" sz="1800" dirty="0">
                <a:effectLst/>
                <a:ea typeface="Aptos" panose="020B0004020202020204" pitchFamily="34" charset="0"/>
                <a:cs typeface="Times New Roman" panose="02020603050405020304" pitchFamily="18" charset="0"/>
              </a:rPr>
              <a:t>“lack of inclusive skills training, lack of support infrastructures, inadequate resources, unfamiliarity with specialised equipment, and limited understanding of SEND” (O’Connor and McNabb, 2021, p. 578)</a:t>
            </a:r>
          </a:p>
          <a:p>
            <a:r>
              <a:rPr lang="en-GB" sz="1800" dirty="0">
                <a:ea typeface="Aptos" panose="020B0004020202020204" pitchFamily="34" charset="0"/>
                <a:cs typeface="Times New Roman" panose="02020603050405020304" pitchFamily="18" charset="0"/>
              </a:rPr>
              <a:t>R</a:t>
            </a:r>
            <a:r>
              <a:rPr lang="en-GB" sz="1800" dirty="0">
                <a:effectLst/>
                <a:ea typeface="Aptos" panose="020B0004020202020204" pitchFamily="34" charset="0"/>
                <a:cs typeface="Times New Roman" panose="02020603050405020304" pitchFamily="18" charset="0"/>
              </a:rPr>
              <a:t>esearch conducted by Allen et al (2022), where they identified staff receiving “no training or continued professional development” (p.352) meaning that an ever-increasing workload for PE teachers is unsupported with relevant training. </a:t>
            </a:r>
          </a:p>
          <a:p>
            <a:endParaRPr lang="en-GB" sz="1800" dirty="0">
              <a:cs typeface="Times New Roman" panose="02020603050405020304" pitchFamily="18" charset="0"/>
            </a:endParaRPr>
          </a:p>
          <a:p>
            <a:r>
              <a:rPr lang="en-GB" sz="1800" dirty="0">
                <a:cs typeface="Times New Roman" panose="02020603050405020304" pitchFamily="18" charset="0"/>
              </a:rPr>
              <a:t>All in direct conflict with </a:t>
            </a:r>
            <a:r>
              <a:rPr lang="en-GB" sz="1800" dirty="0">
                <a:effectLst/>
                <a:ea typeface="Aptos" panose="020B0004020202020204" pitchFamily="34" charset="0"/>
                <a:cs typeface="Times New Roman" panose="02020603050405020304" pitchFamily="18" charset="0"/>
              </a:rPr>
              <a:t>“That the education of the child shall be directed to: (a) The development of the child’s personality, talents and mental and physical abilities to their fullest potential” (United Nations, 1989, p.9)</a:t>
            </a:r>
            <a:endParaRPr lang="en-GB" sz="1800" dirty="0">
              <a:cs typeface="Times New Roman" panose="02020603050405020304" pitchFamily="18" charset="0"/>
            </a:endParaRPr>
          </a:p>
        </p:txBody>
      </p:sp>
      <p:sp>
        <p:nvSpPr>
          <p:cNvPr id="4" name="Footer Placeholder 3">
            <a:extLst>
              <a:ext uri="{FF2B5EF4-FFF2-40B4-BE49-F238E27FC236}">
                <a16:creationId xmlns:a16="http://schemas.microsoft.com/office/drawing/2014/main" id="{72C6E5A5-8CD8-F904-CF66-49A711DD4552}"/>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4CA71DB6-F3EB-2753-8635-9DE374444889}"/>
              </a:ext>
            </a:extLst>
          </p:cNvPr>
          <p:cNvSpPr>
            <a:spLocks noGrp="1"/>
          </p:cNvSpPr>
          <p:nvPr>
            <p:ph type="sldNum" sz="quarter" idx="12"/>
          </p:nvPr>
        </p:nvSpPr>
        <p:spPr/>
        <p:txBody>
          <a:bodyPr/>
          <a:lstStyle/>
          <a:p>
            <a:fld id="{87E7843D-FF13-4365-9478-9625B70A2705}" type="slidenum">
              <a:rPr lang="en-US" smtClean="0"/>
              <a:t>3</a:t>
            </a:fld>
            <a:endParaRPr lang="en-US"/>
          </a:p>
        </p:txBody>
      </p:sp>
    </p:spTree>
    <p:extLst>
      <p:ext uri="{BB962C8B-B14F-4D97-AF65-F5344CB8AC3E}">
        <p14:creationId xmlns:p14="http://schemas.microsoft.com/office/powerpoint/2010/main" val="52652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5A65C-CEC7-D527-BC44-A842E568D63B}"/>
              </a:ext>
            </a:extLst>
          </p:cNvPr>
          <p:cNvSpPr>
            <a:spLocks noGrp="1"/>
          </p:cNvSpPr>
          <p:nvPr>
            <p:ph type="title"/>
          </p:nvPr>
        </p:nvSpPr>
        <p:spPr/>
        <p:txBody>
          <a:bodyPr/>
          <a:lstStyle/>
          <a:p>
            <a:r>
              <a:rPr lang="en-GB" dirty="0"/>
              <a:t>What the literature said</a:t>
            </a:r>
          </a:p>
        </p:txBody>
      </p:sp>
      <p:sp>
        <p:nvSpPr>
          <p:cNvPr id="3" name="Content Placeholder 2">
            <a:extLst>
              <a:ext uri="{FF2B5EF4-FFF2-40B4-BE49-F238E27FC236}">
                <a16:creationId xmlns:a16="http://schemas.microsoft.com/office/drawing/2014/main" id="{9274E40D-1AD3-C6FA-2F6C-98EC2543F356}"/>
              </a:ext>
            </a:extLst>
          </p:cNvPr>
          <p:cNvSpPr>
            <a:spLocks noGrp="1"/>
          </p:cNvSpPr>
          <p:nvPr>
            <p:ph idx="1"/>
          </p:nvPr>
        </p:nvSpPr>
        <p:spPr/>
        <p:txBody>
          <a:bodyPr>
            <a:normAutofit fontScale="92500" lnSpcReduction="20000"/>
          </a:bodyPr>
          <a:lstStyle/>
          <a:p>
            <a:pPr marL="0" indent="0">
              <a:buNone/>
            </a:pPr>
            <a:r>
              <a:rPr lang="en-GB" sz="1800" dirty="0"/>
              <a:t>Teachers Knowledge:</a:t>
            </a:r>
          </a:p>
          <a:p>
            <a:r>
              <a:rPr lang="en-GB" sz="1800" dirty="0"/>
              <a:t>Teachers are ill-prepared (Allen et al, 2022)</a:t>
            </a:r>
          </a:p>
          <a:p>
            <a:r>
              <a:rPr lang="en-GB" sz="1800" dirty="0"/>
              <a:t>Teachers should show willingness to adapt (Allen et al., 2022; Vickerman et al, 2020; </a:t>
            </a:r>
            <a:r>
              <a:rPr lang="en-GB" sz="1800" dirty="0" err="1">
                <a:effectLst/>
                <a:ea typeface="Aptos" panose="020B0004020202020204" pitchFamily="34" charset="0"/>
                <a:cs typeface="Times New Roman" panose="02020603050405020304" pitchFamily="18" charset="0"/>
              </a:rPr>
              <a:t>Pressé</a:t>
            </a:r>
            <a:r>
              <a:rPr lang="en-GB" sz="1800" dirty="0">
                <a:effectLst/>
                <a:ea typeface="Aptos" panose="020B0004020202020204" pitchFamily="34" charset="0"/>
                <a:cs typeface="Times New Roman" panose="02020603050405020304" pitchFamily="18" charset="0"/>
              </a:rPr>
              <a:t> et al, 2011)</a:t>
            </a:r>
          </a:p>
          <a:p>
            <a:r>
              <a:rPr lang="en-GB" sz="1800" dirty="0"/>
              <a:t>Critical Self-reflection and Up-to-date CPD required to support teachers (Maher and Fitzgerald, 2020; </a:t>
            </a:r>
            <a:r>
              <a:rPr lang="en-GB" sz="1800" dirty="0" err="1"/>
              <a:t>Stidder</a:t>
            </a:r>
            <a:r>
              <a:rPr lang="en-GB" sz="1800" dirty="0"/>
              <a:t>, 2013)</a:t>
            </a:r>
          </a:p>
          <a:p>
            <a:pPr marL="0" indent="0">
              <a:buNone/>
            </a:pPr>
            <a:r>
              <a:rPr lang="en-GB" sz="1800" dirty="0"/>
              <a:t>Motivational Factors:</a:t>
            </a:r>
          </a:p>
          <a:p>
            <a:r>
              <a:rPr lang="en-GB" sz="1800" dirty="0"/>
              <a:t>Relationships key to supporting basic psychological needs for SEND (Dunn and Zimmer, 2020)</a:t>
            </a:r>
          </a:p>
          <a:p>
            <a:r>
              <a:rPr lang="en-GB" sz="1800" dirty="0">
                <a:ea typeface="Aptos" panose="020B0004020202020204" pitchFamily="34" charset="0"/>
                <a:cs typeface="Times New Roman" panose="02020603050405020304" pitchFamily="18" charset="0"/>
              </a:rPr>
              <a:t>T</a:t>
            </a:r>
            <a:r>
              <a:rPr lang="en-GB" sz="1800" dirty="0">
                <a:effectLst/>
                <a:ea typeface="Aptos" panose="020B0004020202020204" pitchFamily="34" charset="0"/>
                <a:cs typeface="Times New Roman" panose="02020603050405020304" pitchFamily="18" charset="0"/>
              </a:rPr>
              <a:t>eachers highlighting the students support, both from aids and people, during lessons could hinder a student’s autonomy (Dunn and Zimmer, 2020)</a:t>
            </a:r>
          </a:p>
          <a:p>
            <a:r>
              <a:rPr lang="en-GB" sz="1800" dirty="0">
                <a:effectLst/>
                <a:ea typeface="Aptos" panose="020B0004020202020204" pitchFamily="34" charset="0"/>
                <a:cs typeface="Times New Roman" panose="02020603050405020304" pitchFamily="18" charset="0"/>
              </a:rPr>
              <a:t>Students with SEND highlighted the need for blended support and independence during their lessons to increase motivation in participation (</a:t>
            </a:r>
            <a:r>
              <a:rPr lang="en-GB" sz="1800" dirty="0" err="1">
                <a:effectLst/>
                <a:ea typeface="Aptos" panose="020B0004020202020204" pitchFamily="34" charset="0"/>
                <a:cs typeface="Times New Roman" panose="02020603050405020304" pitchFamily="18" charset="0"/>
              </a:rPr>
              <a:t>Behzadnia</a:t>
            </a:r>
            <a:r>
              <a:rPr lang="en-GB" sz="1800" dirty="0">
                <a:effectLst/>
                <a:ea typeface="Aptos" panose="020B0004020202020204" pitchFamily="34" charset="0"/>
                <a:cs typeface="Times New Roman" panose="02020603050405020304" pitchFamily="18" charset="0"/>
              </a:rPr>
              <a:t> et al., 2022)</a:t>
            </a:r>
          </a:p>
          <a:p>
            <a:endParaRPr lang="en-GB" sz="1800" dirty="0">
              <a:effectLst/>
              <a:ea typeface="Aptos" panose="020B0004020202020204" pitchFamily="34" charset="0"/>
              <a:cs typeface="Times New Roman" panose="02020603050405020304" pitchFamily="18" charset="0"/>
            </a:endParaRPr>
          </a:p>
          <a:p>
            <a:endParaRPr lang="en-GB" sz="1800" dirty="0"/>
          </a:p>
          <a:p>
            <a:endParaRPr lang="en-GB" sz="1800" dirty="0"/>
          </a:p>
        </p:txBody>
      </p:sp>
      <p:sp>
        <p:nvSpPr>
          <p:cNvPr id="4" name="Footer Placeholder 3">
            <a:extLst>
              <a:ext uri="{FF2B5EF4-FFF2-40B4-BE49-F238E27FC236}">
                <a16:creationId xmlns:a16="http://schemas.microsoft.com/office/drawing/2014/main" id="{7E999041-AE68-2AE1-8B12-4EC773B3767A}"/>
              </a:ext>
            </a:extLst>
          </p:cNvPr>
          <p:cNvSpPr>
            <a:spLocks noGrp="1"/>
          </p:cNvSpPr>
          <p:nvPr>
            <p:ph type="ftr" sz="quarter" idx="11"/>
          </p:nvPr>
        </p:nvSpPr>
        <p:spPr/>
        <p:txBody>
          <a:bodyPr/>
          <a:lstStyle/>
          <a:p>
            <a:r>
              <a:rPr lang="en-US" dirty="0"/>
              <a:t>BMPSS6007 (2200074)</a:t>
            </a:r>
          </a:p>
        </p:txBody>
      </p:sp>
      <p:sp>
        <p:nvSpPr>
          <p:cNvPr id="5" name="Slide Number Placeholder 4">
            <a:extLst>
              <a:ext uri="{FF2B5EF4-FFF2-40B4-BE49-F238E27FC236}">
                <a16:creationId xmlns:a16="http://schemas.microsoft.com/office/drawing/2014/main" id="{E282DBA3-387F-4413-0EA1-C0DDDC119734}"/>
              </a:ext>
            </a:extLst>
          </p:cNvPr>
          <p:cNvSpPr>
            <a:spLocks noGrp="1"/>
          </p:cNvSpPr>
          <p:nvPr>
            <p:ph type="sldNum" sz="quarter" idx="12"/>
          </p:nvPr>
        </p:nvSpPr>
        <p:spPr/>
        <p:txBody>
          <a:bodyPr/>
          <a:lstStyle/>
          <a:p>
            <a:fld id="{87E7843D-FF13-4365-9478-9625B70A2705}" type="slidenum">
              <a:rPr lang="en-US" smtClean="0"/>
              <a:t>4</a:t>
            </a:fld>
            <a:endParaRPr lang="en-US"/>
          </a:p>
        </p:txBody>
      </p:sp>
    </p:spTree>
    <p:extLst>
      <p:ext uri="{BB962C8B-B14F-4D97-AF65-F5344CB8AC3E}">
        <p14:creationId xmlns:p14="http://schemas.microsoft.com/office/powerpoint/2010/main" val="213734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859FA-9991-6FF5-5568-D502073B6F6D}"/>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A734CC3E-9A50-E6B7-45C5-A4981AA782E7}"/>
              </a:ext>
            </a:extLst>
          </p:cNvPr>
          <p:cNvSpPr>
            <a:spLocks noGrp="1"/>
          </p:cNvSpPr>
          <p:nvPr>
            <p:ph idx="1"/>
          </p:nvPr>
        </p:nvSpPr>
        <p:spPr>
          <a:xfrm>
            <a:off x="700635" y="1828800"/>
            <a:ext cx="10691265" cy="4133088"/>
          </a:xfrm>
        </p:spPr>
        <p:txBody>
          <a:bodyPr>
            <a:normAutofit fontScale="85000" lnSpcReduction="20000"/>
          </a:bodyPr>
          <a:lstStyle/>
          <a:p>
            <a:pPr marL="0" indent="0">
              <a:buNone/>
            </a:pPr>
            <a:r>
              <a:rPr lang="en-GB" sz="1800" dirty="0">
                <a:ea typeface="Aptos" panose="020B0004020202020204" pitchFamily="34" charset="0"/>
                <a:cs typeface="Times New Roman" panose="02020603050405020304" pitchFamily="18" charset="0"/>
              </a:rPr>
              <a:t>Teaching PE for SEND:</a:t>
            </a:r>
          </a:p>
          <a:p>
            <a:r>
              <a:rPr lang="en-GB" sz="1800" dirty="0">
                <a:ea typeface="Aptos" panose="020B0004020202020204" pitchFamily="34" charset="0"/>
                <a:cs typeface="Times New Roman" panose="02020603050405020304" pitchFamily="18" charset="0"/>
              </a:rPr>
              <a:t>3 areas for change: “Curriculum adaptation (changing what is taught); instructional modifications (changing how we teach); and human or people resources (looking at changing who teaches or supports adapted aspects of PE)” (Coates and Vickerman, 2008 cited in Vickerman and Hayes, 2013, p.53). </a:t>
            </a:r>
          </a:p>
          <a:p>
            <a:r>
              <a:rPr lang="en-GB" sz="1800" dirty="0">
                <a:ea typeface="Aptos" panose="020B0004020202020204" pitchFamily="34" charset="0"/>
                <a:cs typeface="Times New Roman" panose="02020603050405020304" pitchFamily="18" charset="0"/>
              </a:rPr>
              <a:t>6-Step process of inclusion (Foster and Barber, 2021)</a:t>
            </a:r>
          </a:p>
          <a:p>
            <a:pPr marL="0" indent="0">
              <a:buNone/>
            </a:pPr>
            <a:r>
              <a:rPr lang="en-GB" sz="1800" dirty="0">
                <a:ea typeface="Aptos" panose="020B0004020202020204" pitchFamily="34" charset="0"/>
                <a:cs typeface="Times New Roman" panose="02020603050405020304" pitchFamily="18" charset="0"/>
              </a:rPr>
              <a:t>Teaching Styles and S.T.E.P:</a:t>
            </a:r>
          </a:p>
          <a:p>
            <a:r>
              <a:rPr lang="en-GB" sz="1800" dirty="0">
                <a:ea typeface="Aptos" panose="020B0004020202020204" pitchFamily="34" charset="0"/>
                <a:cs typeface="Times New Roman" panose="02020603050405020304" pitchFamily="18" charset="0"/>
              </a:rPr>
              <a:t>A</a:t>
            </a:r>
            <a:r>
              <a:rPr lang="en-GB" sz="1800" dirty="0">
                <a:effectLst/>
                <a:ea typeface="Aptos" panose="020B0004020202020204" pitchFamily="34" charset="0"/>
                <a:cs typeface="Times New Roman" panose="02020603050405020304" pitchFamily="18" charset="0"/>
              </a:rPr>
              <a:t> student-centred approach to learning to be able to change varying environmental factors to be able to consistently challenge the student and aid further learning (Byra, 2006)</a:t>
            </a:r>
          </a:p>
          <a:p>
            <a:r>
              <a:rPr lang="en-GB" sz="1800" dirty="0">
                <a:ea typeface="Aptos" panose="020B0004020202020204" pitchFamily="34" charset="0"/>
                <a:cs typeface="Times New Roman" panose="02020603050405020304" pitchFamily="18" charset="0"/>
              </a:rPr>
              <a:t>Ownership of the Teacher in the pre-impact stage (</a:t>
            </a:r>
            <a:r>
              <a:rPr lang="en-GB" sz="1800" dirty="0" err="1">
                <a:ea typeface="Aptos" panose="020B0004020202020204" pitchFamily="34" charset="0"/>
                <a:cs typeface="Times New Roman" panose="02020603050405020304" pitchFamily="18" charset="0"/>
              </a:rPr>
              <a:t>Mosston</a:t>
            </a:r>
            <a:r>
              <a:rPr lang="en-GB" sz="1800" dirty="0">
                <a:ea typeface="Aptos" panose="020B0004020202020204" pitchFamily="34" charset="0"/>
                <a:cs typeface="Times New Roman" panose="02020603050405020304" pitchFamily="18" charset="0"/>
              </a:rPr>
              <a:t> and Ashworth, 2008)</a:t>
            </a:r>
          </a:p>
          <a:p>
            <a:r>
              <a:rPr lang="en-GB" sz="1800" dirty="0">
                <a:ea typeface="Aptos" panose="020B0004020202020204" pitchFamily="34" charset="0"/>
                <a:cs typeface="Times New Roman" panose="02020603050405020304" pitchFamily="18" charset="0"/>
              </a:rPr>
              <a:t>“STEP can be used to ensure that participants with different abilities can be included in physical activities” (</a:t>
            </a:r>
            <a:r>
              <a:rPr lang="en-GB" sz="1800" dirty="0" err="1">
                <a:ea typeface="Aptos" panose="020B0004020202020204" pitchFamily="34" charset="0"/>
                <a:cs typeface="Times New Roman" panose="02020603050405020304" pitchFamily="18" charset="0"/>
              </a:rPr>
              <a:t>Kiuppis</a:t>
            </a:r>
            <a:r>
              <a:rPr lang="en-GB" sz="1800" dirty="0">
                <a:ea typeface="Aptos" panose="020B0004020202020204" pitchFamily="34" charset="0"/>
                <a:cs typeface="Times New Roman" panose="02020603050405020304" pitchFamily="18" charset="0"/>
              </a:rPr>
              <a:t>, 2018, p.15)</a:t>
            </a:r>
          </a:p>
          <a:p>
            <a:pPr marL="0" indent="0">
              <a:buNone/>
            </a:pPr>
            <a:endParaRPr lang="en-GB" sz="1800" dirty="0">
              <a:ea typeface="Aptos" panose="020B0004020202020204" pitchFamily="34" charset="0"/>
              <a:cs typeface="Times New Roman" panose="02020603050405020304" pitchFamily="18" charset="0"/>
            </a:endParaRPr>
          </a:p>
          <a:p>
            <a:r>
              <a:rPr lang="en-GB" sz="1800" dirty="0">
                <a:effectLst/>
                <a:ea typeface="Aptos" panose="020B0004020202020204" pitchFamily="34" charset="0"/>
                <a:cs typeface="Times New Roman" panose="02020603050405020304" pitchFamily="18" charset="0"/>
              </a:rPr>
              <a:t>“Future research should seek to understand the unique experiences of children and young people from a range of different disabilities and impairments” (Allen et al., 2022, p.355). </a:t>
            </a:r>
          </a:p>
          <a:p>
            <a:endParaRPr lang="en-GB" sz="1800" dirty="0">
              <a:effectLst/>
              <a:ea typeface="Aptos" panose="020B000402020202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0BD6CB4A-FD33-4CE5-FC0F-0CAF16405603}"/>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2341E312-320C-120D-FD4E-8FCAE73FB0D6}"/>
              </a:ext>
            </a:extLst>
          </p:cNvPr>
          <p:cNvSpPr>
            <a:spLocks noGrp="1"/>
          </p:cNvSpPr>
          <p:nvPr>
            <p:ph type="sldNum" sz="quarter" idx="12"/>
          </p:nvPr>
        </p:nvSpPr>
        <p:spPr/>
        <p:txBody>
          <a:bodyPr/>
          <a:lstStyle/>
          <a:p>
            <a:fld id="{87E7843D-FF13-4365-9478-9625B70A2705}" type="slidenum">
              <a:rPr lang="en-US" smtClean="0"/>
              <a:t>5</a:t>
            </a:fld>
            <a:endParaRPr lang="en-US"/>
          </a:p>
        </p:txBody>
      </p:sp>
    </p:spTree>
    <p:extLst>
      <p:ext uri="{BB962C8B-B14F-4D97-AF65-F5344CB8AC3E}">
        <p14:creationId xmlns:p14="http://schemas.microsoft.com/office/powerpoint/2010/main" val="121052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anim calcmode="lin" valueType="num">
                                      <p:cBhvr>
                                        <p:cTn id="4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515D-1FEC-B828-98F1-FC5C7AA3B7F0}"/>
              </a:ext>
            </a:extLst>
          </p:cNvPr>
          <p:cNvSpPr>
            <a:spLocks noGrp="1"/>
          </p:cNvSpPr>
          <p:nvPr>
            <p:ph type="title"/>
          </p:nvPr>
        </p:nvSpPr>
        <p:spPr/>
        <p:txBody>
          <a:bodyPr/>
          <a:lstStyle/>
          <a:p>
            <a:r>
              <a:rPr lang="en-GB" dirty="0"/>
              <a:t>available resources</a:t>
            </a:r>
          </a:p>
        </p:txBody>
      </p:sp>
      <p:sp>
        <p:nvSpPr>
          <p:cNvPr id="4" name="Footer Placeholder 3">
            <a:extLst>
              <a:ext uri="{FF2B5EF4-FFF2-40B4-BE49-F238E27FC236}">
                <a16:creationId xmlns:a16="http://schemas.microsoft.com/office/drawing/2014/main" id="{EA22D047-1697-D877-1E14-F8F9094DA000}"/>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38212473-693F-74E8-457D-D4E5E32EE9CF}"/>
              </a:ext>
            </a:extLst>
          </p:cNvPr>
          <p:cNvSpPr>
            <a:spLocks noGrp="1"/>
          </p:cNvSpPr>
          <p:nvPr>
            <p:ph type="sldNum" sz="quarter" idx="12"/>
          </p:nvPr>
        </p:nvSpPr>
        <p:spPr/>
        <p:txBody>
          <a:bodyPr/>
          <a:lstStyle/>
          <a:p>
            <a:fld id="{87E7843D-FF13-4365-9478-9625B70A2705}" type="slidenum">
              <a:rPr lang="en-US" smtClean="0"/>
              <a:t>6</a:t>
            </a:fld>
            <a:endParaRPr lang="en-US"/>
          </a:p>
        </p:txBody>
      </p:sp>
      <p:pic>
        <p:nvPicPr>
          <p:cNvPr id="7" name="Picture 6">
            <a:extLst>
              <a:ext uri="{FF2B5EF4-FFF2-40B4-BE49-F238E27FC236}">
                <a16:creationId xmlns:a16="http://schemas.microsoft.com/office/drawing/2014/main" id="{76066257-B53F-FCA4-24E5-817D825B7F0D}"/>
              </a:ext>
            </a:extLst>
          </p:cNvPr>
          <p:cNvPicPr>
            <a:picLocks noChangeAspect="1"/>
          </p:cNvPicPr>
          <p:nvPr/>
        </p:nvPicPr>
        <p:blipFill>
          <a:blip r:embed="rId2"/>
          <a:stretch>
            <a:fillRect/>
          </a:stretch>
        </p:blipFill>
        <p:spPr>
          <a:xfrm>
            <a:off x="700635" y="1726623"/>
            <a:ext cx="2143424" cy="990738"/>
          </a:xfrm>
          <a:prstGeom prst="rect">
            <a:avLst/>
          </a:prstGeom>
        </p:spPr>
      </p:pic>
      <p:pic>
        <p:nvPicPr>
          <p:cNvPr id="9" name="Picture 8">
            <a:extLst>
              <a:ext uri="{FF2B5EF4-FFF2-40B4-BE49-F238E27FC236}">
                <a16:creationId xmlns:a16="http://schemas.microsoft.com/office/drawing/2014/main" id="{8EF7C26D-9C4E-4709-D757-3A3FBE341FB9}"/>
              </a:ext>
            </a:extLst>
          </p:cNvPr>
          <p:cNvPicPr>
            <a:picLocks noChangeAspect="1"/>
          </p:cNvPicPr>
          <p:nvPr/>
        </p:nvPicPr>
        <p:blipFill>
          <a:blip r:embed="rId3"/>
          <a:stretch>
            <a:fillRect/>
          </a:stretch>
        </p:blipFill>
        <p:spPr>
          <a:xfrm>
            <a:off x="1556883" y="2962211"/>
            <a:ext cx="2416982" cy="1178429"/>
          </a:xfrm>
          <a:prstGeom prst="rect">
            <a:avLst/>
          </a:prstGeom>
        </p:spPr>
      </p:pic>
      <p:pic>
        <p:nvPicPr>
          <p:cNvPr id="11" name="Picture 10">
            <a:extLst>
              <a:ext uri="{FF2B5EF4-FFF2-40B4-BE49-F238E27FC236}">
                <a16:creationId xmlns:a16="http://schemas.microsoft.com/office/drawing/2014/main" id="{C373AB49-A015-D045-CF5A-1B5BB0E7F8A7}"/>
              </a:ext>
            </a:extLst>
          </p:cNvPr>
          <p:cNvPicPr>
            <a:picLocks noChangeAspect="1"/>
          </p:cNvPicPr>
          <p:nvPr/>
        </p:nvPicPr>
        <p:blipFill>
          <a:blip r:embed="rId4"/>
          <a:stretch>
            <a:fillRect/>
          </a:stretch>
        </p:blipFill>
        <p:spPr>
          <a:xfrm>
            <a:off x="4541107" y="1685569"/>
            <a:ext cx="3010320" cy="1314633"/>
          </a:xfrm>
          <a:prstGeom prst="rect">
            <a:avLst/>
          </a:prstGeom>
        </p:spPr>
      </p:pic>
      <p:pic>
        <p:nvPicPr>
          <p:cNvPr id="13" name="Picture 12">
            <a:extLst>
              <a:ext uri="{FF2B5EF4-FFF2-40B4-BE49-F238E27FC236}">
                <a16:creationId xmlns:a16="http://schemas.microsoft.com/office/drawing/2014/main" id="{876B00C1-3BE8-C385-8BF8-4C65C6208B52}"/>
              </a:ext>
            </a:extLst>
          </p:cNvPr>
          <p:cNvPicPr>
            <a:picLocks noChangeAspect="1"/>
          </p:cNvPicPr>
          <p:nvPr/>
        </p:nvPicPr>
        <p:blipFill>
          <a:blip r:embed="rId5"/>
          <a:stretch>
            <a:fillRect/>
          </a:stretch>
        </p:blipFill>
        <p:spPr>
          <a:xfrm>
            <a:off x="2546799" y="4618908"/>
            <a:ext cx="2200582" cy="857370"/>
          </a:xfrm>
          <a:prstGeom prst="rect">
            <a:avLst/>
          </a:prstGeom>
        </p:spPr>
      </p:pic>
      <p:pic>
        <p:nvPicPr>
          <p:cNvPr id="15" name="Picture 14">
            <a:extLst>
              <a:ext uri="{FF2B5EF4-FFF2-40B4-BE49-F238E27FC236}">
                <a16:creationId xmlns:a16="http://schemas.microsoft.com/office/drawing/2014/main" id="{EC3F8331-D820-0A25-20B8-738B24C63DFB}"/>
              </a:ext>
            </a:extLst>
          </p:cNvPr>
          <p:cNvPicPr>
            <a:picLocks noChangeAspect="1"/>
          </p:cNvPicPr>
          <p:nvPr/>
        </p:nvPicPr>
        <p:blipFill>
          <a:blip r:embed="rId6"/>
          <a:stretch>
            <a:fillRect/>
          </a:stretch>
        </p:blipFill>
        <p:spPr>
          <a:xfrm>
            <a:off x="4939899" y="3042834"/>
            <a:ext cx="2312201" cy="1149851"/>
          </a:xfrm>
          <a:prstGeom prst="rect">
            <a:avLst/>
          </a:prstGeom>
        </p:spPr>
      </p:pic>
      <p:pic>
        <p:nvPicPr>
          <p:cNvPr id="17" name="Picture 16">
            <a:extLst>
              <a:ext uri="{FF2B5EF4-FFF2-40B4-BE49-F238E27FC236}">
                <a16:creationId xmlns:a16="http://schemas.microsoft.com/office/drawing/2014/main" id="{644DC6A4-1986-8072-401E-3264068F6DD4}"/>
              </a:ext>
            </a:extLst>
          </p:cNvPr>
          <p:cNvPicPr>
            <a:picLocks noChangeAspect="1"/>
          </p:cNvPicPr>
          <p:nvPr/>
        </p:nvPicPr>
        <p:blipFill>
          <a:blip r:embed="rId7"/>
          <a:stretch>
            <a:fillRect/>
          </a:stretch>
        </p:blipFill>
        <p:spPr>
          <a:xfrm>
            <a:off x="8872045" y="1685569"/>
            <a:ext cx="2046967" cy="1178557"/>
          </a:xfrm>
          <a:prstGeom prst="rect">
            <a:avLst/>
          </a:prstGeom>
        </p:spPr>
      </p:pic>
      <p:pic>
        <p:nvPicPr>
          <p:cNvPr id="19" name="Picture 18">
            <a:extLst>
              <a:ext uri="{FF2B5EF4-FFF2-40B4-BE49-F238E27FC236}">
                <a16:creationId xmlns:a16="http://schemas.microsoft.com/office/drawing/2014/main" id="{3D69279E-A08A-967C-4459-DC44671A8EB1}"/>
              </a:ext>
            </a:extLst>
          </p:cNvPr>
          <p:cNvPicPr>
            <a:picLocks noChangeAspect="1"/>
          </p:cNvPicPr>
          <p:nvPr/>
        </p:nvPicPr>
        <p:blipFill>
          <a:blip r:embed="rId8"/>
          <a:stretch>
            <a:fillRect/>
          </a:stretch>
        </p:blipFill>
        <p:spPr>
          <a:xfrm>
            <a:off x="5537361" y="4611025"/>
            <a:ext cx="1714739" cy="790685"/>
          </a:xfrm>
          <a:prstGeom prst="rect">
            <a:avLst/>
          </a:prstGeom>
        </p:spPr>
      </p:pic>
      <p:pic>
        <p:nvPicPr>
          <p:cNvPr id="21" name="Picture 20">
            <a:extLst>
              <a:ext uri="{FF2B5EF4-FFF2-40B4-BE49-F238E27FC236}">
                <a16:creationId xmlns:a16="http://schemas.microsoft.com/office/drawing/2014/main" id="{1B6D5E5A-0253-9ACB-6094-BE4272E15793}"/>
              </a:ext>
            </a:extLst>
          </p:cNvPr>
          <p:cNvPicPr>
            <a:picLocks noChangeAspect="1"/>
          </p:cNvPicPr>
          <p:nvPr/>
        </p:nvPicPr>
        <p:blipFill>
          <a:blip r:embed="rId9"/>
          <a:stretch>
            <a:fillRect/>
          </a:stretch>
        </p:blipFill>
        <p:spPr>
          <a:xfrm>
            <a:off x="8697331" y="4546968"/>
            <a:ext cx="1895740" cy="857370"/>
          </a:xfrm>
          <a:prstGeom prst="rect">
            <a:avLst/>
          </a:prstGeom>
        </p:spPr>
      </p:pic>
      <p:pic>
        <p:nvPicPr>
          <p:cNvPr id="23" name="Picture 22">
            <a:extLst>
              <a:ext uri="{FF2B5EF4-FFF2-40B4-BE49-F238E27FC236}">
                <a16:creationId xmlns:a16="http://schemas.microsoft.com/office/drawing/2014/main" id="{E8DF613C-E390-9B0F-9689-CF8B1A7C3AA7}"/>
              </a:ext>
            </a:extLst>
          </p:cNvPr>
          <p:cNvPicPr>
            <a:picLocks noChangeAspect="1"/>
          </p:cNvPicPr>
          <p:nvPr/>
        </p:nvPicPr>
        <p:blipFill>
          <a:blip r:embed="rId10"/>
          <a:stretch>
            <a:fillRect/>
          </a:stretch>
        </p:blipFill>
        <p:spPr>
          <a:xfrm>
            <a:off x="7885472" y="3075108"/>
            <a:ext cx="4020111" cy="952633"/>
          </a:xfrm>
          <a:prstGeom prst="rect">
            <a:avLst/>
          </a:prstGeom>
        </p:spPr>
      </p:pic>
    </p:spTree>
    <p:extLst>
      <p:ext uri="{BB962C8B-B14F-4D97-AF65-F5344CB8AC3E}">
        <p14:creationId xmlns:p14="http://schemas.microsoft.com/office/powerpoint/2010/main" val="3632606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pic>
        <p:nvPicPr>
          <p:cNvPr id="22" name="Picture 21" descr="Assorted school supplies">
            <a:extLst>
              <a:ext uri="{FF2B5EF4-FFF2-40B4-BE49-F238E27FC236}">
                <a16:creationId xmlns:a16="http://schemas.microsoft.com/office/drawing/2014/main" id="{5FEF7E62-C9A8-F7B0-DBFF-2F2C7CF59352}"/>
              </a:ext>
            </a:extLst>
          </p:cNvPr>
          <p:cNvPicPr>
            <a:picLocks noChangeAspect="1"/>
          </p:cNvPicPr>
          <p:nvPr/>
        </p:nvPicPr>
        <p:blipFill>
          <a:blip r:embed="rId2"/>
          <a:srcRect t="15730"/>
          <a:stretch/>
        </p:blipFill>
        <p:spPr>
          <a:xfrm>
            <a:off x="20" y="10"/>
            <a:ext cx="12191980" cy="6857990"/>
          </a:xfrm>
          <a:prstGeom prst="rect">
            <a:avLst/>
          </a:prstGeom>
        </p:spPr>
      </p:pic>
      <p:sp>
        <p:nvSpPr>
          <p:cNvPr id="23" name="Rectangle 22">
            <a:extLst>
              <a:ext uri="{FF2B5EF4-FFF2-40B4-BE49-F238E27FC236}">
                <a16:creationId xmlns:a16="http://schemas.microsoft.com/office/drawing/2014/main" id="{1103FDB8-D911-F8F8-F9EC-FB7FF5435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4324"/>
            <a:ext cx="12192000" cy="2573677"/>
          </a:xfrm>
          <a:prstGeom prst="rect">
            <a:avLst/>
          </a:prstGeom>
          <a:gradFill>
            <a:gsLst>
              <a:gs pos="0">
                <a:schemeClr val="bg1">
                  <a:alpha val="0"/>
                </a:schemeClr>
              </a:gs>
              <a:gs pos="46000">
                <a:schemeClr val="bg1">
                  <a:alpha val="17000"/>
                </a:schemeClr>
              </a:gs>
              <a:gs pos="65000">
                <a:schemeClr val="bg1">
                  <a:alpha val="29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2" name="Title 1">
            <a:extLst>
              <a:ext uri="{FF2B5EF4-FFF2-40B4-BE49-F238E27FC236}">
                <a16:creationId xmlns:a16="http://schemas.microsoft.com/office/drawing/2014/main" id="{9CB56BC1-C601-2890-CB1E-D6468C6EB343}"/>
              </a:ext>
            </a:extLst>
          </p:cNvPr>
          <p:cNvSpPr>
            <a:spLocks noGrp="1"/>
          </p:cNvSpPr>
          <p:nvPr>
            <p:ph type="title"/>
          </p:nvPr>
        </p:nvSpPr>
        <p:spPr>
          <a:xfrm>
            <a:off x="320040" y="680642"/>
            <a:ext cx="7983068" cy="974347"/>
          </a:xfrm>
          <a:ln>
            <a:noFill/>
          </a:ln>
        </p:spPr>
        <p:txBody>
          <a:bodyPr vert="horz" lIns="91440" tIns="45720" rIns="91440" bIns="45720" rtlCol="0" anchor="ctr">
            <a:normAutofit/>
          </a:bodyPr>
          <a:lstStyle/>
          <a:p>
            <a:r>
              <a:rPr lang="en-US" sz="3600" dirty="0"/>
              <a:t>My Resource</a:t>
            </a:r>
          </a:p>
        </p:txBody>
      </p:sp>
      <p:sp>
        <p:nvSpPr>
          <p:cNvPr id="4" name="Footer Placeholder 3">
            <a:extLst>
              <a:ext uri="{FF2B5EF4-FFF2-40B4-BE49-F238E27FC236}">
                <a16:creationId xmlns:a16="http://schemas.microsoft.com/office/drawing/2014/main" id="{132CD338-2FF0-8787-3250-95C323623E21}"/>
              </a:ext>
            </a:extLst>
          </p:cNvPr>
          <p:cNvSpPr>
            <a:spLocks noGrp="1"/>
          </p:cNvSpPr>
          <p:nvPr>
            <p:ph type="ftr" sz="quarter" idx="11"/>
          </p:nvPr>
        </p:nvSpPr>
        <p:spPr>
          <a:xfrm>
            <a:off x="439272" y="182880"/>
            <a:ext cx="3079365" cy="365125"/>
          </a:xfrm>
        </p:spPr>
        <p:txBody>
          <a:bodyPr vert="horz" lIns="91440" tIns="45720" rIns="91440" bIns="45720" rtlCol="0" anchor="ctr">
            <a:normAutofit/>
          </a:bodyPr>
          <a:lstStyle/>
          <a:p>
            <a:pPr>
              <a:spcAft>
                <a:spcPts val="600"/>
              </a:spcAft>
            </a:pPr>
            <a:r>
              <a:rPr lang="en-US" kern="1200">
                <a:solidFill>
                  <a:srgbClr val="FFFFFF"/>
                </a:solidFill>
                <a:latin typeface="+mj-lt"/>
                <a:ea typeface="+mn-ea"/>
                <a:cs typeface="+mn-cs"/>
              </a:rPr>
              <a:t>BMPSS6007 (2200074)</a:t>
            </a:r>
          </a:p>
        </p:txBody>
      </p:sp>
      <p:sp>
        <p:nvSpPr>
          <p:cNvPr id="5" name="Slide Number Placeholder 4">
            <a:extLst>
              <a:ext uri="{FF2B5EF4-FFF2-40B4-BE49-F238E27FC236}">
                <a16:creationId xmlns:a16="http://schemas.microsoft.com/office/drawing/2014/main" id="{0A08DE09-EDBC-58F1-853F-9180AA8349EA}"/>
              </a:ext>
            </a:extLst>
          </p:cNvPr>
          <p:cNvSpPr>
            <a:spLocks noGrp="1"/>
          </p:cNvSpPr>
          <p:nvPr>
            <p:ph type="sldNum" sz="quarter" idx="12"/>
          </p:nvPr>
        </p:nvSpPr>
        <p:spPr>
          <a:xfrm>
            <a:off x="11259988" y="182880"/>
            <a:ext cx="676656" cy="365125"/>
          </a:xfrm>
        </p:spPr>
        <p:txBody>
          <a:bodyPr vert="horz" lIns="91440" tIns="45720" rIns="91440" bIns="45720" rtlCol="0" anchor="ct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7</a:t>
            </a:fld>
            <a:endParaRPr lang="en-US">
              <a:solidFill>
                <a:srgbClr val="FFFFFF"/>
              </a:solidFill>
            </a:endParaRPr>
          </a:p>
        </p:txBody>
      </p:sp>
    </p:spTree>
    <p:extLst>
      <p:ext uri="{BB962C8B-B14F-4D97-AF65-F5344CB8AC3E}">
        <p14:creationId xmlns:p14="http://schemas.microsoft.com/office/powerpoint/2010/main" val="1087045081"/>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7FBCA-1593-D9B0-9EEF-C20FD44E95E8}"/>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50CC0F86-B806-CB4E-9652-A11B62CDCE39}"/>
              </a:ext>
            </a:extLst>
          </p:cNvPr>
          <p:cNvSpPr>
            <a:spLocks noGrp="1"/>
          </p:cNvSpPr>
          <p:nvPr>
            <p:ph idx="1"/>
          </p:nvPr>
        </p:nvSpPr>
        <p:spPr/>
        <p:txBody>
          <a:bodyPr>
            <a:normAutofit fontScale="92500"/>
          </a:bodyPr>
          <a:lstStyle/>
          <a:p>
            <a:pPr marL="0" indent="0">
              <a:buNone/>
            </a:pPr>
            <a:r>
              <a:rPr lang="en-GB" sz="1800" dirty="0"/>
              <a:t>Evidence Based:</a:t>
            </a:r>
          </a:p>
          <a:p>
            <a:r>
              <a:rPr lang="en-GB" sz="1800" dirty="0">
                <a:ea typeface="Aptos" panose="020B0004020202020204" pitchFamily="34" charset="0"/>
                <a:cs typeface="Times New Roman" panose="02020603050405020304" pitchFamily="18" charset="0"/>
              </a:rPr>
              <a:t>L</a:t>
            </a:r>
            <a:r>
              <a:rPr lang="en-GB" sz="1800" dirty="0">
                <a:effectLst/>
                <a:ea typeface="Aptos" panose="020B0004020202020204" pitchFamily="34" charset="0"/>
                <a:cs typeface="Times New Roman" panose="02020603050405020304" pitchFamily="18" charset="0"/>
              </a:rPr>
              <a:t>ooking how spaces can be made bigger for those with SEND, even the additions of physical boundaries to assist learners (</a:t>
            </a:r>
            <a:r>
              <a:rPr lang="en-GB" sz="1800" dirty="0" err="1">
                <a:effectLst/>
                <a:ea typeface="Aptos" panose="020B0004020202020204" pitchFamily="34" charset="0"/>
                <a:cs typeface="Times New Roman" panose="02020603050405020304" pitchFamily="18" charset="0"/>
              </a:rPr>
              <a:t>Pressé</a:t>
            </a:r>
            <a:r>
              <a:rPr lang="en-GB" sz="1800" dirty="0">
                <a:effectLst/>
                <a:ea typeface="Aptos" panose="020B0004020202020204" pitchFamily="34" charset="0"/>
                <a:cs typeface="Times New Roman" panose="02020603050405020304" pitchFamily="18" charset="0"/>
              </a:rPr>
              <a:t> et al., 2011; Angulo-Barroso and Todd, 2017; Furrer et al., 2020) </a:t>
            </a:r>
            <a:endParaRPr lang="en-GB" sz="1800" dirty="0">
              <a:ea typeface="Aptos" panose="020B0004020202020204" pitchFamily="34" charset="0"/>
              <a:cs typeface="Times New Roman" panose="02020603050405020304" pitchFamily="18" charset="0"/>
            </a:endParaRPr>
          </a:p>
          <a:p>
            <a:r>
              <a:rPr lang="en-GB" sz="1800" dirty="0">
                <a:ea typeface="Aptos" panose="020B0004020202020204" pitchFamily="34" charset="0"/>
                <a:cs typeface="Times New Roman" panose="02020603050405020304" pitchFamily="18" charset="0"/>
              </a:rPr>
              <a:t>L</a:t>
            </a:r>
            <a:r>
              <a:rPr lang="en-GB" sz="1800" dirty="0">
                <a:effectLst/>
                <a:ea typeface="Aptos" panose="020B0004020202020204" pitchFamily="34" charset="0"/>
                <a:cs typeface="Times New Roman" panose="02020603050405020304" pitchFamily="18" charset="0"/>
              </a:rPr>
              <a:t>ooking at adaptations made to equipment for the benefit of aiding motor and locomotor development (Beaman-Evans et al., 2021; </a:t>
            </a:r>
            <a:r>
              <a:rPr lang="en-GB" sz="1800" dirty="0" err="1">
                <a:effectLst/>
                <a:ea typeface="Aptos" panose="020B0004020202020204" pitchFamily="34" charset="0"/>
                <a:cs typeface="Times New Roman" panose="02020603050405020304" pitchFamily="18" charset="0"/>
              </a:rPr>
              <a:t>Pressé</a:t>
            </a:r>
            <a:r>
              <a:rPr lang="en-GB" sz="1800" dirty="0">
                <a:effectLst/>
                <a:ea typeface="Aptos" panose="020B0004020202020204" pitchFamily="34" charset="0"/>
                <a:cs typeface="Times New Roman" panose="02020603050405020304" pitchFamily="18" charset="0"/>
              </a:rPr>
              <a:t> et al., 2011)</a:t>
            </a:r>
          </a:p>
          <a:p>
            <a:r>
              <a:rPr lang="en-GB" sz="1800" dirty="0">
                <a:ea typeface="Aptos" panose="020B0004020202020204" pitchFamily="34" charset="0"/>
                <a:cs typeface="Times New Roman" panose="02020603050405020304" pitchFamily="18" charset="0"/>
              </a:rPr>
              <a:t>I</a:t>
            </a:r>
            <a:r>
              <a:rPr lang="en-GB" sz="1800" dirty="0">
                <a:effectLst/>
                <a:ea typeface="Aptos" panose="020B0004020202020204" pitchFamily="34" charset="0"/>
                <a:cs typeface="Times New Roman" panose="02020603050405020304" pitchFamily="18" charset="0"/>
              </a:rPr>
              <a:t>dentifying how the tasks can be modified to help student handle ‘High Pressure’ situations as well as the need for smaller groups of students or smaller sided games to allow for better activity acquisition (Lieberman et al., 2019) or less noise pollution (Altieri Jr. et al., 2021), in addition to this simplification of task in ability to scaffold for students was also identified (Angulo-Barroso and Todd, 2017; Furrer et al., 2020; </a:t>
            </a:r>
            <a:r>
              <a:rPr lang="en-GB" sz="1800" dirty="0">
                <a:ea typeface="Aptos" panose="020B0004020202020204" pitchFamily="34" charset="0"/>
                <a:cs typeface="Times New Roman" panose="02020603050405020304" pitchFamily="18" charset="0"/>
              </a:rPr>
              <a:t>Quarmby et al., 2022) </a:t>
            </a:r>
          </a:p>
          <a:p>
            <a:r>
              <a:rPr lang="en-GB" sz="1800" kern="100" dirty="0">
                <a:ea typeface="Aptos" panose="020B0004020202020204" pitchFamily="34" charset="0"/>
                <a:cs typeface="Times New Roman" panose="02020603050405020304" pitchFamily="18" charset="0"/>
              </a:rPr>
              <a:t>R</a:t>
            </a:r>
            <a:r>
              <a:rPr lang="en-GB" sz="1800" kern="100" dirty="0">
                <a:effectLst/>
                <a:ea typeface="Aptos" panose="020B0004020202020204" pitchFamily="34" charset="0"/>
                <a:cs typeface="Times New Roman" panose="02020603050405020304" pitchFamily="18" charset="0"/>
              </a:rPr>
              <a:t>elationships underpin all the principles of the S.T.E.P Tool, it allows for more enhanced look at their learning in order to be relevant and for more achievement (NCPE cited in Vickerman and </a:t>
            </a:r>
            <a:r>
              <a:rPr lang="en-GB" sz="1800" kern="100" dirty="0" err="1">
                <a:effectLst/>
                <a:ea typeface="Aptos" panose="020B0004020202020204" pitchFamily="34" charset="0"/>
                <a:cs typeface="Times New Roman" panose="02020603050405020304" pitchFamily="18" charset="0"/>
              </a:rPr>
              <a:t>Stidder</a:t>
            </a:r>
            <a:r>
              <a:rPr lang="en-GB" sz="1800" kern="100" dirty="0">
                <a:effectLst/>
                <a:ea typeface="Aptos" panose="020B0004020202020204" pitchFamily="34" charset="0"/>
                <a:cs typeface="Times New Roman" panose="02020603050405020304" pitchFamily="18" charset="0"/>
              </a:rPr>
              <a:t> 2013). </a:t>
            </a:r>
          </a:p>
          <a:p>
            <a:endParaRPr lang="en-GB" sz="1800" dirty="0"/>
          </a:p>
        </p:txBody>
      </p:sp>
      <p:sp>
        <p:nvSpPr>
          <p:cNvPr id="4" name="Footer Placeholder 3">
            <a:extLst>
              <a:ext uri="{FF2B5EF4-FFF2-40B4-BE49-F238E27FC236}">
                <a16:creationId xmlns:a16="http://schemas.microsoft.com/office/drawing/2014/main" id="{31C2611A-061F-72E8-F79A-E0934FF99BBA}"/>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F1258B22-08B1-110D-D9DC-BA42AD0206A2}"/>
              </a:ext>
            </a:extLst>
          </p:cNvPr>
          <p:cNvSpPr>
            <a:spLocks noGrp="1"/>
          </p:cNvSpPr>
          <p:nvPr>
            <p:ph type="sldNum" sz="quarter" idx="12"/>
          </p:nvPr>
        </p:nvSpPr>
        <p:spPr/>
        <p:txBody>
          <a:bodyPr/>
          <a:lstStyle/>
          <a:p>
            <a:fld id="{87E7843D-FF13-4365-9478-9625B70A2705}" type="slidenum">
              <a:rPr lang="en-US" smtClean="0"/>
              <a:t>8</a:t>
            </a:fld>
            <a:endParaRPr lang="en-US"/>
          </a:p>
        </p:txBody>
      </p:sp>
    </p:spTree>
    <p:extLst>
      <p:ext uri="{BB962C8B-B14F-4D97-AF65-F5344CB8AC3E}">
        <p14:creationId xmlns:p14="http://schemas.microsoft.com/office/powerpoint/2010/main" val="69481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116B4-808C-B621-FFFE-595B4403C757}"/>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D3A36CAD-B9DA-F705-ADCF-E04AD6620AFA}"/>
              </a:ext>
            </a:extLst>
          </p:cNvPr>
          <p:cNvSpPr>
            <a:spLocks noGrp="1"/>
          </p:cNvSpPr>
          <p:nvPr>
            <p:ph idx="1"/>
          </p:nvPr>
        </p:nvSpPr>
        <p:spPr/>
        <p:txBody>
          <a:bodyPr>
            <a:normAutofit fontScale="92500"/>
          </a:bodyPr>
          <a:lstStyle/>
          <a:p>
            <a:pPr marL="0" indent="0">
              <a:buNone/>
            </a:pPr>
            <a:r>
              <a:rPr lang="en-GB" dirty="0"/>
              <a:t>Context Based:</a:t>
            </a:r>
          </a:p>
          <a:p>
            <a:r>
              <a:rPr lang="en-GB" sz="1800" dirty="0">
                <a:ea typeface="Aptos" panose="020B0004020202020204" pitchFamily="34" charset="0"/>
                <a:cs typeface="Times New Roman" panose="02020603050405020304" pitchFamily="18" charset="0"/>
              </a:rPr>
              <a:t>O</a:t>
            </a:r>
            <a:r>
              <a:rPr lang="en-GB" sz="1800" dirty="0">
                <a:effectLst/>
                <a:ea typeface="Aptos" panose="020B0004020202020204" pitchFamily="34" charset="0"/>
                <a:cs typeface="Times New Roman" panose="02020603050405020304" pitchFamily="18" charset="0"/>
              </a:rPr>
              <a:t>ne-size-fits-all approach to PE is something that is not ultimately supportive for students with SEND</a:t>
            </a:r>
          </a:p>
          <a:p>
            <a:r>
              <a:rPr lang="en-GB" sz="1800" dirty="0">
                <a:ea typeface="Aptos" panose="020B0004020202020204" pitchFamily="34" charset="0"/>
                <a:cs typeface="Times New Roman" panose="02020603050405020304" pitchFamily="18" charset="0"/>
              </a:rPr>
              <a:t>I</a:t>
            </a:r>
            <a:r>
              <a:rPr lang="en-GB" sz="1800" dirty="0">
                <a:effectLst/>
                <a:ea typeface="Aptos" panose="020B0004020202020204" pitchFamily="34" charset="0"/>
                <a:cs typeface="Times New Roman" panose="02020603050405020304" pitchFamily="18" charset="0"/>
              </a:rPr>
              <a:t>mportance that teachers were able to transfer from the resource created in order to apply it to specific students.</a:t>
            </a:r>
          </a:p>
          <a:p>
            <a:r>
              <a:rPr lang="en-GB" sz="1800" dirty="0">
                <a:cs typeface="Times New Roman" panose="02020603050405020304" pitchFamily="18" charset="0"/>
              </a:rPr>
              <a:t>Student Voice highlighted, as a </a:t>
            </a:r>
            <a:r>
              <a:rPr lang="en-GB" sz="1800" dirty="0">
                <a:effectLst/>
                <a:ea typeface="Aptos" panose="020B0004020202020204" pitchFamily="34" charset="0"/>
                <a:cs typeface="Times New Roman" panose="02020603050405020304" pitchFamily="18" charset="0"/>
              </a:rPr>
              <a:t>further knowledge (regarding children with SEND) acquired from student is more valuable than any resources can show as they are living with their respective needs.</a:t>
            </a:r>
          </a:p>
          <a:p>
            <a:r>
              <a:rPr lang="en-GB" sz="1800" dirty="0">
                <a:effectLst/>
                <a:ea typeface="Aptos" panose="020B0004020202020204" pitchFamily="34" charset="0"/>
                <a:cs typeface="Times New Roman" panose="02020603050405020304" pitchFamily="18" charset="0"/>
              </a:rPr>
              <a:t>By acknowledging that this is not just a one-size-fits-all approach, it allows for the resource to become part of the pre-impact stage as well as sitting alongside more developed research such as Foster and Barber (2021).</a:t>
            </a:r>
          </a:p>
          <a:p>
            <a:r>
              <a:rPr lang="en-GB" sz="1800" dirty="0">
                <a:effectLst/>
                <a:ea typeface="Aptos" panose="020B0004020202020204" pitchFamily="34" charset="0"/>
                <a:cs typeface="Times New Roman" panose="02020603050405020304" pitchFamily="18" charset="0"/>
              </a:rPr>
              <a:t>By using a blended approach allows for more specific needs to be met, in order to create something unique to be applicable to students with a variety of needs in unique situations.</a:t>
            </a:r>
            <a:endParaRPr lang="en-GB" sz="1800" kern="100" dirty="0">
              <a:effectLst/>
              <a:ea typeface="Aptos" panose="020B000402020202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F82DF3A0-FDDA-131E-6E85-B5D11061E758}"/>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8670F06B-B4F3-3613-E541-EFBD81AAB2F9}"/>
              </a:ext>
            </a:extLst>
          </p:cNvPr>
          <p:cNvSpPr>
            <a:spLocks noGrp="1"/>
          </p:cNvSpPr>
          <p:nvPr>
            <p:ph type="sldNum" sz="quarter" idx="12"/>
          </p:nvPr>
        </p:nvSpPr>
        <p:spPr/>
        <p:txBody>
          <a:bodyPr/>
          <a:lstStyle/>
          <a:p>
            <a:fld id="{87E7843D-FF13-4365-9478-9625B70A2705}" type="slidenum">
              <a:rPr lang="en-US" smtClean="0"/>
              <a:t>9</a:t>
            </a:fld>
            <a:endParaRPr lang="en-US"/>
          </a:p>
        </p:txBody>
      </p:sp>
    </p:spTree>
    <p:extLst>
      <p:ext uri="{BB962C8B-B14F-4D97-AF65-F5344CB8AC3E}">
        <p14:creationId xmlns:p14="http://schemas.microsoft.com/office/powerpoint/2010/main" val="2819097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997A5-57CE-67C8-9EB1-DBF6F3EA61E3}"/>
              </a:ext>
            </a:extLst>
          </p:cNvPr>
          <p:cNvSpPr>
            <a:spLocks noGrp="1"/>
          </p:cNvSpPr>
          <p:nvPr>
            <p:ph type="title"/>
          </p:nvPr>
        </p:nvSpPr>
        <p:spPr/>
        <p:txBody>
          <a:bodyPr/>
          <a:lstStyle/>
          <a:p>
            <a:r>
              <a:rPr lang="en-GB" dirty="0"/>
              <a:t>Future implications</a:t>
            </a:r>
          </a:p>
        </p:txBody>
      </p:sp>
      <p:sp>
        <p:nvSpPr>
          <p:cNvPr id="3" name="Content Placeholder 2">
            <a:extLst>
              <a:ext uri="{FF2B5EF4-FFF2-40B4-BE49-F238E27FC236}">
                <a16:creationId xmlns:a16="http://schemas.microsoft.com/office/drawing/2014/main" id="{D2296C2D-E938-2CC8-0F62-CBA9D9DB08F0}"/>
              </a:ext>
            </a:extLst>
          </p:cNvPr>
          <p:cNvSpPr>
            <a:spLocks noGrp="1"/>
          </p:cNvSpPr>
          <p:nvPr>
            <p:ph idx="1"/>
          </p:nvPr>
        </p:nvSpPr>
        <p:spPr/>
        <p:txBody>
          <a:bodyPr/>
          <a:lstStyle/>
          <a:p>
            <a:r>
              <a:rPr lang="en-GB" sz="1800" dirty="0">
                <a:ea typeface="Aptos" panose="020B0004020202020204" pitchFamily="34" charset="0"/>
                <a:cs typeface="Times New Roman" panose="02020603050405020304" pitchFamily="18" charset="0"/>
              </a:rPr>
              <a:t>T</a:t>
            </a:r>
            <a:r>
              <a:rPr lang="en-GB" sz="1800" dirty="0">
                <a:effectLst/>
                <a:ea typeface="Aptos" panose="020B0004020202020204" pitchFamily="34" charset="0"/>
                <a:cs typeface="Times New Roman" panose="02020603050405020304" pitchFamily="18" charset="0"/>
              </a:rPr>
              <a:t>his was not a one-size-fits-all approach to teaching students with SEND</a:t>
            </a:r>
          </a:p>
          <a:p>
            <a:r>
              <a:rPr lang="en-GB" sz="1800" dirty="0">
                <a:ea typeface="Aptos" panose="020B0004020202020204" pitchFamily="34" charset="0"/>
                <a:cs typeface="Times New Roman" panose="02020603050405020304" pitchFamily="18" charset="0"/>
              </a:rPr>
              <a:t>T</a:t>
            </a:r>
            <a:r>
              <a:rPr lang="en-GB" sz="1800" dirty="0">
                <a:effectLst/>
                <a:ea typeface="Aptos" panose="020B0004020202020204" pitchFamily="34" charset="0"/>
                <a:cs typeface="Times New Roman" panose="02020603050405020304" pitchFamily="18" charset="0"/>
              </a:rPr>
              <a:t>o support teachers to improve knowledge to assist them in the planning and delivering of PE sessions</a:t>
            </a:r>
            <a:endParaRPr lang="en-GB" sz="1800" dirty="0">
              <a:ea typeface="Aptos" panose="020B0004020202020204" pitchFamily="34" charset="0"/>
              <a:cs typeface="Times New Roman" panose="02020603050405020304" pitchFamily="18" charset="0"/>
            </a:endParaRPr>
          </a:p>
          <a:p>
            <a:r>
              <a:rPr lang="en-GB" sz="1800" dirty="0">
                <a:ea typeface="Aptos" panose="020B0004020202020204" pitchFamily="34" charset="0"/>
                <a:cs typeface="Times New Roman" panose="02020603050405020304" pitchFamily="18" charset="0"/>
              </a:rPr>
              <a:t>C</a:t>
            </a:r>
            <a:r>
              <a:rPr lang="en-GB" sz="1800" dirty="0">
                <a:effectLst/>
                <a:ea typeface="Aptos" panose="020B0004020202020204" pitchFamily="34" charset="0"/>
                <a:cs typeface="Times New Roman" panose="02020603050405020304" pitchFamily="18" charset="0"/>
              </a:rPr>
              <a:t>an be positioned as useful tool to assist in the development of learners within their ‘Health and Wellbeing’ area of learning (Welsh Government, 2020)</a:t>
            </a:r>
          </a:p>
          <a:p>
            <a:r>
              <a:rPr lang="en-GB" sz="1800" dirty="0">
                <a:ea typeface="Aptos" panose="020B0004020202020204" pitchFamily="34" charset="0"/>
                <a:cs typeface="Times New Roman" panose="02020603050405020304" pitchFamily="18" charset="0"/>
              </a:rPr>
              <a:t>(Curriculum for Wales) A</a:t>
            </a:r>
            <a:r>
              <a:rPr lang="en-GB" sz="1800" dirty="0">
                <a:effectLst/>
                <a:ea typeface="Aptos" panose="020B0004020202020204" pitchFamily="34" charset="0"/>
                <a:cs typeface="Times New Roman" panose="02020603050405020304" pitchFamily="18" charset="0"/>
              </a:rPr>
              <a:t>ims to give “professionals the flexibility to identify those which are relevant to the needs of their learners, their setting or school and their community” (Welsh Government, 2020)</a:t>
            </a:r>
          </a:p>
          <a:p>
            <a:r>
              <a:rPr lang="en-GB" sz="1800" dirty="0">
                <a:effectLst/>
                <a:ea typeface="Aptos" panose="020B0004020202020204" pitchFamily="34" charset="0"/>
                <a:cs typeface="Times New Roman" panose="02020603050405020304" pitchFamily="18" charset="0"/>
              </a:rPr>
              <a:t>This supported by a resource that has already taken into account the need for teacher's flexibility in their teacher styles (</a:t>
            </a:r>
            <a:r>
              <a:rPr lang="en-GB" sz="1800" dirty="0" err="1">
                <a:effectLst/>
                <a:ea typeface="Aptos" panose="020B0004020202020204" pitchFamily="34" charset="0"/>
                <a:cs typeface="Times New Roman" panose="02020603050405020304" pitchFamily="18" charset="0"/>
              </a:rPr>
              <a:t>Stidder</a:t>
            </a:r>
            <a:r>
              <a:rPr lang="en-GB" sz="1800" dirty="0">
                <a:effectLst/>
                <a:ea typeface="Aptos" panose="020B0004020202020204" pitchFamily="34" charset="0"/>
                <a:cs typeface="Times New Roman" panose="02020603050405020304" pitchFamily="18" charset="0"/>
              </a:rPr>
              <a:t>, 2013) should provide a stable platform in which to develop their learners.</a:t>
            </a:r>
          </a:p>
          <a:p>
            <a:endParaRPr lang="en-GB" dirty="0"/>
          </a:p>
        </p:txBody>
      </p:sp>
      <p:sp>
        <p:nvSpPr>
          <p:cNvPr id="4" name="Footer Placeholder 3">
            <a:extLst>
              <a:ext uri="{FF2B5EF4-FFF2-40B4-BE49-F238E27FC236}">
                <a16:creationId xmlns:a16="http://schemas.microsoft.com/office/drawing/2014/main" id="{D9D05D90-437C-EAFC-3ABF-181024BD4C6D}"/>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63998E95-649B-7B2D-B051-1097BAD60C55}"/>
              </a:ext>
            </a:extLst>
          </p:cNvPr>
          <p:cNvSpPr>
            <a:spLocks noGrp="1"/>
          </p:cNvSpPr>
          <p:nvPr>
            <p:ph type="sldNum" sz="quarter" idx="12"/>
          </p:nvPr>
        </p:nvSpPr>
        <p:spPr/>
        <p:txBody>
          <a:bodyPr/>
          <a:lstStyle/>
          <a:p>
            <a:fld id="{87E7843D-FF13-4365-9478-9625B70A2705}" type="slidenum">
              <a:rPr lang="en-US" smtClean="0"/>
              <a:t>10</a:t>
            </a:fld>
            <a:endParaRPr lang="en-US"/>
          </a:p>
        </p:txBody>
      </p:sp>
    </p:spTree>
    <p:extLst>
      <p:ext uri="{BB962C8B-B14F-4D97-AF65-F5344CB8AC3E}">
        <p14:creationId xmlns:p14="http://schemas.microsoft.com/office/powerpoint/2010/main" val="3006759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E5A51-A17D-6682-5C00-BFDA562319BD}"/>
              </a:ext>
            </a:extLst>
          </p:cNvPr>
          <p:cNvSpPr>
            <a:spLocks noGrp="1"/>
          </p:cNvSpPr>
          <p:nvPr>
            <p:ph type="title"/>
          </p:nvPr>
        </p:nvSpPr>
        <p:spPr/>
        <p:txBody>
          <a:bodyPr/>
          <a:lstStyle/>
          <a:p>
            <a:r>
              <a:rPr lang="en-GB"/>
              <a:t>Advice for future students</a:t>
            </a:r>
            <a:endParaRPr lang="en-GB" dirty="0"/>
          </a:p>
        </p:txBody>
      </p:sp>
      <p:sp>
        <p:nvSpPr>
          <p:cNvPr id="3" name="Content Placeholder 2">
            <a:extLst>
              <a:ext uri="{FF2B5EF4-FFF2-40B4-BE49-F238E27FC236}">
                <a16:creationId xmlns:a16="http://schemas.microsoft.com/office/drawing/2014/main" id="{3FD62D7F-2184-9F20-2FAF-48378B4A5432}"/>
              </a:ext>
            </a:extLst>
          </p:cNvPr>
          <p:cNvSpPr>
            <a:spLocks noGrp="1"/>
          </p:cNvSpPr>
          <p:nvPr>
            <p:ph idx="1"/>
          </p:nvPr>
        </p:nvSpPr>
        <p:spPr/>
        <p:txBody>
          <a:bodyPr/>
          <a:lstStyle/>
          <a:p>
            <a:r>
              <a:rPr lang="en-GB" dirty="0"/>
              <a:t>Identify your topic early</a:t>
            </a:r>
          </a:p>
          <a:p>
            <a:r>
              <a:rPr lang="en-GB" dirty="0"/>
              <a:t>Keep regular meetings with your Dissertation Tutor</a:t>
            </a:r>
          </a:p>
          <a:p>
            <a:r>
              <a:rPr lang="en-GB" dirty="0"/>
              <a:t>Talk to someone about ANY problems being faced</a:t>
            </a:r>
          </a:p>
          <a:p>
            <a:r>
              <a:rPr lang="en-GB" dirty="0"/>
              <a:t>Enjoy the topic you research</a:t>
            </a:r>
          </a:p>
          <a:p>
            <a:r>
              <a:rPr lang="en-GB" dirty="0"/>
              <a:t>Utilise time as much as you can!</a:t>
            </a:r>
          </a:p>
          <a:p>
            <a:r>
              <a:rPr lang="en-GB" dirty="0"/>
              <a:t>Try not to take too much time off as it can be difficult to find motivation.</a:t>
            </a:r>
          </a:p>
        </p:txBody>
      </p:sp>
      <p:sp>
        <p:nvSpPr>
          <p:cNvPr id="4" name="Footer Placeholder 3">
            <a:extLst>
              <a:ext uri="{FF2B5EF4-FFF2-40B4-BE49-F238E27FC236}">
                <a16:creationId xmlns:a16="http://schemas.microsoft.com/office/drawing/2014/main" id="{617386C5-9B33-AD3C-7574-28729C36A066}"/>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B1B34AF1-E8EA-EA7E-CCFF-E3A16AF3B77F}"/>
              </a:ext>
            </a:extLst>
          </p:cNvPr>
          <p:cNvSpPr>
            <a:spLocks noGrp="1"/>
          </p:cNvSpPr>
          <p:nvPr>
            <p:ph type="sldNum" sz="quarter" idx="12"/>
          </p:nvPr>
        </p:nvSpPr>
        <p:spPr/>
        <p:txBody>
          <a:bodyPr/>
          <a:lstStyle/>
          <a:p>
            <a:fld id="{87E7843D-FF13-4365-9478-9625B70A2705}" type="slidenum">
              <a:rPr lang="en-US" smtClean="0"/>
              <a:t>11</a:t>
            </a:fld>
            <a:endParaRPr lang="en-US"/>
          </a:p>
        </p:txBody>
      </p:sp>
    </p:spTree>
    <p:extLst>
      <p:ext uri="{BB962C8B-B14F-4D97-AF65-F5344CB8AC3E}">
        <p14:creationId xmlns:p14="http://schemas.microsoft.com/office/powerpoint/2010/main" val="48973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9A0B6-57FC-5AAB-91B2-98DA1CBE522D}"/>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569E457D-83C4-8A6F-7025-657DA0067BD0}"/>
              </a:ext>
            </a:extLst>
          </p:cNvPr>
          <p:cNvSpPr>
            <a:spLocks noGrp="1"/>
          </p:cNvSpPr>
          <p:nvPr>
            <p:ph idx="1"/>
          </p:nvPr>
        </p:nvSpPr>
        <p:spPr>
          <a:xfrm>
            <a:off x="700635" y="1650124"/>
            <a:ext cx="10691265" cy="4311764"/>
          </a:xfrm>
        </p:spPr>
        <p:txBody>
          <a:bodyPr>
            <a:noAutofit/>
          </a:bodyPr>
          <a:lstStyle/>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Allen, G., Milne, B., </a:t>
            </a:r>
            <a:r>
              <a:rPr lang="en-GB" sz="900" kern="100" dirty="0" err="1">
                <a:effectLst/>
                <a:latin typeface="Aptos" panose="020B0004020202020204" pitchFamily="34" charset="0"/>
                <a:ea typeface="Aptos" panose="020B0004020202020204" pitchFamily="34" charset="0"/>
                <a:cs typeface="Times New Roman" panose="02020603050405020304" pitchFamily="18" charset="0"/>
              </a:rPr>
              <a:t>Velija</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P. and Radley, R. (2024)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‘Hearing their voice’: the experiences of physical education with pupils diagnosed with severe learning disabilities</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Sport, Education and Society, 29(3), Pp. 342–357.</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Altieri Jr., V., Rooney, M., Bergholz, L and McCarthy, J. (2021) 'Becoming a Student of Your Students: Trauma-Informed, Culturally Relevant Practices for Physical Education Teachers',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Journal of Physical Education, Recreation and Dance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92(1), Pp. 8-18. Available at: DOI: 10.1080/07303084.2021.1844539</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Angulo-Barroso, R. and Todd, T. (2017) 'Advances in Disability and motor </a:t>
            </a:r>
            <a:r>
              <a:rPr lang="en-GB" sz="9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research', in C.D. Ennis (First edition)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Routledge Handbook of  Physical Education Pedagogies</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Abingdon: Routledge, Pp223-240.</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Beaman-Evans, C., Broughton, K., Foster, R., Lasota, P., Pepperell, R. and Williams, K. (2021) 'Games', in R. Foster and :. Barber (First Edition)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Physical Education for Young People with Disabilities: A Handbook of Practical Ideas Created by Practitioners for Practitioners</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Abingdon: Routledge, Pp. 66-93.</a:t>
            </a:r>
          </a:p>
          <a:p>
            <a:pPr>
              <a:lnSpc>
                <a:spcPct val="107000"/>
              </a:lnSpc>
              <a:spcAft>
                <a:spcPts val="800"/>
              </a:spcAft>
            </a:pPr>
            <a:r>
              <a:rPr lang="en-GB" sz="900" kern="100" dirty="0" err="1">
                <a:effectLst/>
                <a:latin typeface="Aptos" panose="020B0004020202020204" pitchFamily="34" charset="0"/>
                <a:ea typeface="Aptos" panose="020B0004020202020204" pitchFamily="34" charset="0"/>
                <a:cs typeface="Times New Roman" panose="02020603050405020304" pitchFamily="18" charset="0"/>
              </a:rPr>
              <a:t>Behzadnia</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B., Rezaei, F. &amp; Salehi, M. (2022). A need-supportive teaching approach among students with intellectual disability in physical education.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Psychology of Sport &amp; Exercise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60. Pp.102-156.</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Byra, M. (2006) 'Teaching Styles and Pedagogies', in D. Kirk, D. MacDonald and M. O'Sullivan ( 1st ed.)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Handbook of Physical Education</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London: SAGE, Pp. 449-466.</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Dunn, J.C. and Zimmer, C. (2020) 'Self Determination Theory', in J.A. </a:t>
            </a:r>
            <a:r>
              <a:rPr lang="en-GB" sz="900" kern="100" dirty="0" err="1">
                <a:effectLst/>
                <a:latin typeface="Aptos" panose="020B0004020202020204" pitchFamily="34" charset="0"/>
                <a:ea typeface="Aptos" panose="020B0004020202020204" pitchFamily="34" charset="0"/>
                <a:cs typeface="Times New Roman" panose="02020603050405020304" pitchFamily="18" charset="0"/>
              </a:rPr>
              <a:t>Haegle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S.R. Hodge and D. Shapiro (1st ed.)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Routledge Handbook of Adapted Physical Education</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Abingdon: Routledge, Pp. 296-312.</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Fitzgerald, H. , Stride, A. and Drury, S. (2022)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COVID-19, lockdown and (disability) sport, </a:t>
            </a:r>
            <a:r>
              <a:rPr lang="en-GB" sz="900" kern="100" dirty="0">
                <a:effectLst/>
                <a:latin typeface="Aptos" panose="020B0004020202020204" pitchFamily="34" charset="0"/>
                <a:ea typeface="Aptos" panose="020B0004020202020204" pitchFamily="34" charset="0"/>
                <a:cs typeface="Times New Roman" panose="02020603050405020304" pitchFamily="18" charset="0"/>
              </a:rPr>
              <a:t>Managing Sport and Leisure.</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900" kern="100" dirty="0">
                <a:effectLst/>
                <a:latin typeface="Aptos" panose="020B0004020202020204" pitchFamily="34" charset="0"/>
                <a:ea typeface="Aptos" panose="020B0004020202020204" pitchFamily="34" charset="0"/>
                <a:cs typeface="Times New Roman" panose="02020603050405020304" pitchFamily="18" charset="0"/>
              </a:rPr>
              <a:t>2022. 27, NOS. 1–2. Pp. 26–33.</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Foster, R. and Barber, L. (2021)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Physical Education for Young People with Disabilities: A Handbook of Practical Ideas Created by Practitioners for Practitioners</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First Edition. Abingdon: Routledge.</a:t>
            </a:r>
          </a:p>
          <a:p>
            <a:pPr>
              <a:lnSpc>
                <a:spcPct val="107000"/>
              </a:lnSpc>
              <a:spcAft>
                <a:spcPts val="800"/>
              </a:spcAft>
            </a:pPr>
            <a:r>
              <a:rPr lang="en-GB" sz="900" kern="100" dirty="0">
                <a:effectLst/>
                <a:latin typeface="Aptos" panose="020B0004020202020204" pitchFamily="34" charset="0"/>
                <a:ea typeface="Aptos" panose="020B0004020202020204" pitchFamily="34" charset="0"/>
                <a:cs typeface="Times New Roman" panose="02020603050405020304" pitchFamily="18" charset="0"/>
              </a:rPr>
              <a:t>Furrer, V.,  </a:t>
            </a:r>
            <a:r>
              <a:rPr lang="en-GB" sz="900" kern="100" dirty="0" err="1">
                <a:effectLst/>
                <a:latin typeface="Aptos" panose="020B0004020202020204" pitchFamily="34" charset="0"/>
                <a:ea typeface="Aptos" panose="020B0004020202020204" pitchFamily="34" charset="0"/>
                <a:cs typeface="Times New Roman" panose="02020603050405020304" pitchFamily="18" charset="0"/>
              </a:rPr>
              <a:t>Valkanover</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S., Eckhart, M. and Nagel, S. (202) 'The Role of Teaching Strategies in Social Acceptance and Interactions; Considering Students With Intellectual Disabilities in Inclusive Physical Education', </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Front </a:t>
            </a:r>
            <a:r>
              <a:rPr lang="en-GB" sz="900" i="1" kern="100" dirty="0" err="1">
                <a:effectLst/>
                <a:latin typeface="Aptos" panose="020B0004020202020204" pitchFamily="34" charset="0"/>
                <a:ea typeface="Aptos" panose="020B0004020202020204" pitchFamily="34" charset="0"/>
                <a:cs typeface="Times New Roman" panose="02020603050405020304" pitchFamily="18" charset="0"/>
              </a:rPr>
              <a:t>Educ</a:t>
            </a:r>
            <a:r>
              <a:rPr lang="en-GB" sz="900" i="1" kern="100" dirty="0">
                <a:effectLst/>
                <a:latin typeface="Aptos" panose="020B0004020202020204" pitchFamily="34" charset="0"/>
                <a:ea typeface="Aptos" panose="020B0004020202020204" pitchFamily="34" charset="0"/>
                <a:cs typeface="Times New Roman" panose="02020603050405020304" pitchFamily="18" charset="0"/>
              </a:rPr>
              <a:t>,</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Vol.5 , Pp. 1-19. Available at: </a:t>
            </a:r>
            <a:r>
              <a:rPr lang="en-GB" sz="9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https://doi.org/10.3389/feduc.2020.586960</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0000"/>
              </a:lnSpc>
              <a:spcAft>
                <a:spcPts val="800"/>
              </a:spcAft>
            </a:pP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14E94BEC-EDD5-FD0E-85B6-029F41A0EB0B}"/>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24EAC475-059C-BA8F-566B-8B3C86901510}"/>
              </a:ext>
            </a:extLst>
          </p:cNvPr>
          <p:cNvSpPr>
            <a:spLocks noGrp="1"/>
          </p:cNvSpPr>
          <p:nvPr>
            <p:ph type="sldNum" sz="quarter" idx="12"/>
          </p:nvPr>
        </p:nvSpPr>
        <p:spPr/>
        <p:txBody>
          <a:bodyPr/>
          <a:lstStyle/>
          <a:p>
            <a:fld id="{87E7843D-FF13-4365-9478-9625B70A2705}" type="slidenum">
              <a:rPr lang="en-US" smtClean="0"/>
              <a:t>12</a:t>
            </a:fld>
            <a:endParaRPr lang="en-US"/>
          </a:p>
        </p:txBody>
      </p:sp>
    </p:spTree>
    <p:extLst>
      <p:ext uri="{BB962C8B-B14F-4D97-AF65-F5344CB8AC3E}">
        <p14:creationId xmlns:p14="http://schemas.microsoft.com/office/powerpoint/2010/main" val="2631027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0CAAD-5A5E-523D-51E3-7112B375DDF8}"/>
              </a:ext>
            </a:extLst>
          </p:cNvPr>
          <p:cNvSpPr>
            <a:spLocks noGrp="1"/>
          </p:cNvSpPr>
          <p:nvPr>
            <p:ph type="title"/>
          </p:nvPr>
        </p:nvSpPr>
        <p:spPr/>
        <p:txBody>
          <a:bodyPr/>
          <a:lstStyle/>
          <a:p>
            <a:r>
              <a:rPr lang="en-GB" dirty="0"/>
              <a:t>Reference list (cont.)</a:t>
            </a:r>
          </a:p>
        </p:txBody>
      </p:sp>
      <p:sp>
        <p:nvSpPr>
          <p:cNvPr id="3" name="Content Placeholder 2">
            <a:extLst>
              <a:ext uri="{FF2B5EF4-FFF2-40B4-BE49-F238E27FC236}">
                <a16:creationId xmlns:a16="http://schemas.microsoft.com/office/drawing/2014/main" id="{4779AEC3-D67A-40FE-F429-0C52ECB66C2F}"/>
              </a:ext>
            </a:extLst>
          </p:cNvPr>
          <p:cNvSpPr>
            <a:spLocks noGrp="1"/>
          </p:cNvSpPr>
          <p:nvPr>
            <p:ph idx="1"/>
          </p:nvPr>
        </p:nvSpPr>
        <p:spPr>
          <a:xfrm>
            <a:off x="700635" y="1618593"/>
            <a:ext cx="10691265" cy="4343295"/>
          </a:xfrm>
        </p:spPr>
        <p:txBody>
          <a:bodyPr>
            <a:normAutofit fontScale="25000" lnSpcReduction="20000"/>
          </a:bodyPr>
          <a:lstStyle/>
          <a:p>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Kiuppis</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F. (2018) 'Inclusion in Sport: disability and participation',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Sport in Society</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1(21), Pp. 4-21.</a:t>
            </a:r>
          </a:p>
          <a:p>
            <a:r>
              <a:rPr lang="en-GB" sz="3600" kern="100" dirty="0">
                <a:effectLst/>
                <a:latin typeface="Aptos" panose="020B0004020202020204" pitchFamily="34" charset="0"/>
                <a:ea typeface="Aptos" panose="020B0004020202020204" pitchFamily="34" charset="0"/>
                <a:cs typeface="Times New Roman" panose="02020603050405020304" pitchFamily="18" charset="0"/>
              </a:rPr>
              <a:t>Lieberman, L.J., Lepore, M., Lepore-Stevens, M. and Ball, L. (2019) ‘Physical Education for Children with Visual Impairment or Blindness’,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Journal of Physical Education, Recreation &amp; Dance,</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90(1), Pp. 30-38. Available at: DOI: 10.1080/07303084.2018.1535340</a:t>
            </a:r>
          </a:p>
          <a:p>
            <a:r>
              <a:rPr lang="en-GB" sz="3600" kern="100" dirty="0">
                <a:effectLst/>
                <a:latin typeface="Aptos" panose="020B0004020202020204" pitchFamily="34" charset="0"/>
                <a:ea typeface="Aptos" panose="020B0004020202020204" pitchFamily="34" charset="0"/>
                <a:cs typeface="Times New Roman" panose="02020603050405020304" pitchFamily="18" charset="0"/>
              </a:rPr>
              <a:t>Maher, A. J., and Fitzgerald, H. (2020) ‘Initial teacher education and continuing professional development: The perspectives of special school physical education teachers’.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Curriculum Studies in Health and Physical Education</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11(1), 18–33.</a:t>
            </a:r>
          </a:p>
          <a:p>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Mosston</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M. and Ashworth, S. (2008)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Teaching Physical Education</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Pearson. Available at: </a:t>
            </a:r>
            <a:r>
              <a:rPr lang="en-GB" sz="36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https://spectrumofteachingstyles.org/assets/files/book/Teaching_Physical_Edu_1st_Online.pdf</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(Accessed: 26/03/2025)</a:t>
            </a:r>
          </a:p>
          <a:p>
            <a:r>
              <a:rPr lang="en-GB" sz="3600" kern="100" dirty="0">
                <a:effectLst/>
                <a:latin typeface="Aptos" panose="020B0004020202020204" pitchFamily="34" charset="0"/>
                <a:ea typeface="Aptos" panose="020B0004020202020204" pitchFamily="34" charset="0"/>
                <a:cs typeface="Times New Roman" panose="02020603050405020304" pitchFamily="18" charset="0"/>
              </a:rPr>
              <a:t>O’Connor and McNabb (2021)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Improving the participation of students with special educational needs in mainstream physical education classes: a rights-based perspective. </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Educational Studies. 2021. 47(5). Pp. 574-590.</a:t>
            </a:r>
          </a:p>
          <a:p>
            <a:pPr>
              <a:lnSpc>
                <a:spcPct val="107000"/>
              </a:lnSpc>
              <a:spcAft>
                <a:spcPts val="800"/>
              </a:spcAft>
            </a:pPr>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Pressé</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C., Block, M.E., Horton, M. and Harvey, W.J. (2011) ‘Adapting the Sport Education Model for Children with Disabilities’,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Journal of Physical Education</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Recreation &amp; Dance. 82(3). Pp.32-39. DOI: 10.1080/07303084.2011.10598595</a:t>
            </a:r>
          </a:p>
          <a:p>
            <a:pPr>
              <a:lnSpc>
                <a:spcPct val="107000"/>
              </a:lnSpc>
              <a:spcAft>
                <a:spcPts val="800"/>
              </a:spcAft>
            </a:pPr>
            <a:r>
              <a:rPr lang="en-GB" sz="3600" kern="100" dirty="0">
                <a:effectLst/>
                <a:latin typeface="Aptos" panose="020B0004020202020204" pitchFamily="34" charset="0"/>
                <a:ea typeface="Aptos" panose="020B0004020202020204" pitchFamily="34" charset="0"/>
                <a:cs typeface="Times New Roman" panose="02020603050405020304" pitchFamily="18" charset="0"/>
              </a:rPr>
              <a:t>Quarmby, T., Sandford, R., Green, R., Hooper, O. and Avery, J. (2022) ‘Developing evidence-informed principles for trauma-aware pedagogies in physical education’,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Physical Education and Sport Pedagogy</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27(4), Pp. 440-454. Available at: DOI: 10.1080/17408989.2021.1891214 </a:t>
            </a:r>
          </a:p>
          <a:p>
            <a:pPr>
              <a:lnSpc>
                <a:spcPct val="107000"/>
              </a:lnSpc>
              <a:spcAft>
                <a:spcPts val="800"/>
              </a:spcAft>
            </a:pPr>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Stidder</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G. (2013) 'The value of reflexivity for inclusive practice in physical education', in G. </a:t>
            </a:r>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Stidder</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and S. Hayes (2nd ed.)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Equity and Inclusion in Physical Education and Sport</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Abingdon: Routledge, Pp. 17-33.</a:t>
            </a:r>
          </a:p>
          <a:p>
            <a:pPr>
              <a:lnSpc>
                <a:spcPct val="107000"/>
              </a:lnSpc>
              <a:spcAft>
                <a:spcPts val="800"/>
              </a:spcAft>
            </a:pPr>
            <a:r>
              <a:rPr lang="en-GB" sz="3600" kern="100" dirty="0">
                <a:effectLst/>
                <a:latin typeface="Aptos" panose="020B0004020202020204" pitchFamily="34" charset="0"/>
                <a:ea typeface="Aptos" panose="020B0004020202020204" pitchFamily="34" charset="0"/>
                <a:cs typeface="Times New Roman" panose="02020603050405020304" pitchFamily="18" charset="0"/>
              </a:rPr>
              <a:t>United Nations (1989) UN Convention on the Rights of the Child. Accessed: 22/01/2025 Available at: </a:t>
            </a:r>
            <a:r>
              <a:rPr lang="en-GB" sz="36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https://www.unicef.org.uk/what-we-do/un-convention-child-rights/</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Aft>
                <a:spcPts val="800"/>
              </a:spcAft>
            </a:pPr>
            <a:r>
              <a:rPr lang="en-GB" sz="3600" kern="100" dirty="0">
                <a:effectLst/>
                <a:latin typeface="Aptos" panose="020B0004020202020204" pitchFamily="34" charset="0"/>
                <a:ea typeface="Aptos" panose="020B0004020202020204" pitchFamily="34" charset="0"/>
                <a:cs typeface="Times New Roman" panose="02020603050405020304" pitchFamily="18" charset="0"/>
              </a:rPr>
              <a:t>Vickerman, P. and Hayes, S. (2013) 'Special educational needs and disability in physical education', in G. </a:t>
            </a:r>
            <a:r>
              <a:rPr lang="en-GB" sz="3600" kern="100" dirty="0" err="1">
                <a:effectLst/>
                <a:latin typeface="Aptos" panose="020B0004020202020204" pitchFamily="34" charset="0"/>
                <a:ea typeface="Aptos" panose="020B0004020202020204" pitchFamily="34" charset="0"/>
                <a:cs typeface="Times New Roman" panose="02020603050405020304" pitchFamily="18" charset="0"/>
              </a:rPr>
              <a:t>Stidder</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and S. Hayes (2nd ed.)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Equity and Inclusion in Physical Education and Sport</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Abingdon: Routledge, Pp. 51-65.</a:t>
            </a:r>
          </a:p>
          <a:p>
            <a:pPr>
              <a:lnSpc>
                <a:spcPct val="107000"/>
              </a:lnSpc>
              <a:spcAft>
                <a:spcPts val="800"/>
              </a:spcAft>
            </a:pPr>
            <a:r>
              <a:rPr lang="en-GB" sz="3600" kern="100" dirty="0">
                <a:effectLst/>
                <a:latin typeface="Aptos" panose="020B0004020202020204" pitchFamily="34" charset="0"/>
                <a:ea typeface="Aptos" panose="020B0004020202020204" pitchFamily="34" charset="0"/>
                <a:cs typeface="Times New Roman" panose="02020603050405020304" pitchFamily="18" charset="0"/>
              </a:rPr>
              <a:t>Vickerman, P., Walsh, B. and Money, J. (2020) 'Planning for and Inclusive Approach to Learning and Teaching, in S. Capel, J. Cliffe and J. Lawrence (Fifth ed.)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Learning to Teach Physical Education</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London: Routledge, Pp. 199-215.</a:t>
            </a:r>
          </a:p>
          <a:p>
            <a:pPr>
              <a:lnSpc>
                <a:spcPct val="107000"/>
              </a:lnSpc>
              <a:spcAft>
                <a:spcPts val="800"/>
              </a:spcAft>
            </a:pPr>
            <a:r>
              <a:rPr lang="en-GB" sz="3600" kern="100" dirty="0">
                <a:effectLst/>
                <a:latin typeface="Aptos" panose="020B0004020202020204" pitchFamily="34" charset="0"/>
                <a:ea typeface="Aptos" panose="020B0004020202020204" pitchFamily="34" charset="0"/>
                <a:cs typeface="Times New Roman" panose="02020603050405020304" pitchFamily="18" charset="0"/>
              </a:rPr>
              <a:t>Welsh Government (2020) </a:t>
            </a:r>
            <a:r>
              <a:rPr lang="en-GB" sz="3600" i="1" kern="100" dirty="0">
                <a:effectLst/>
                <a:latin typeface="Aptos" panose="020B0004020202020204" pitchFamily="34" charset="0"/>
                <a:ea typeface="Aptos" panose="020B0004020202020204" pitchFamily="34" charset="0"/>
                <a:cs typeface="Times New Roman" panose="02020603050405020304" pitchFamily="18" charset="0"/>
              </a:rPr>
              <a:t>Areas of Learning: Health and Wellbeing </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in Curriculum for Wales. Accessed: 22/01/2025 Available at: </a:t>
            </a:r>
            <a:r>
              <a:rPr lang="en-GB" sz="36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https://hwb.gov.wales/curriculum-for-wales/health-and-well-being/</a:t>
            </a:r>
            <a:r>
              <a:rPr lang="en-GB" sz="36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en-GB" dirty="0"/>
          </a:p>
        </p:txBody>
      </p:sp>
      <p:sp>
        <p:nvSpPr>
          <p:cNvPr id="4" name="Footer Placeholder 3">
            <a:extLst>
              <a:ext uri="{FF2B5EF4-FFF2-40B4-BE49-F238E27FC236}">
                <a16:creationId xmlns:a16="http://schemas.microsoft.com/office/drawing/2014/main" id="{6194A40B-8F2E-50C5-AF6F-539855E63E26}"/>
              </a:ext>
            </a:extLst>
          </p:cNvPr>
          <p:cNvSpPr>
            <a:spLocks noGrp="1"/>
          </p:cNvSpPr>
          <p:nvPr>
            <p:ph type="ftr" sz="quarter" idx="11"/>
          </p:nvPr>
        </p:nvSpPr>
        <p:spPr/>
        <p:txBody>
          <a:bodyPr/>
          <a:lstStyle/>
          <a:p>
            <a:r>
              <a:rPr lang="en-US"/>
              <a:t>BMPSS6007 (2200074)</a:t>
            </a:r>
            <a:endParaRPr lang="en-US" dirty="0"/>
          </a:p>
        </p:txBody>
      </p:sp>
      <p:sp>
        <p:nvSpPr>
          <p:cNvPr id="5" name="Slide Number Placeholder 4">
            <a:extLst>
              <a:ext uri="{FF2B5EF4-FFF2-40B4-BE49-F238E27FC236}">
                <a16:creationId xmlns:a16="http://schemas.microsoft.com/office/drawing/2014/main" id="{78B56AB4-D873-84DE-8579-4A1413644AAB}"/>
              </a:ext>
            </a:extLst>
          </p:cNvPr>
          <p:cNvSpPr>
            <a:spLocks noGrp="1"/>
          </p:cNvSpPr>
          <p:nvPr>
            <p:ph type="sldNum" sz="quarter" idx="12"/>
          </p:nvPr>
        </p:nvSpPr>
        <p:spPr/>
        <p:txBody>
          <a:bodyPr/>
          <a:lstStyle/>
          <a:p>
            <a:fld id="{87E7843D-FF13-4365-9478-9625B70A2705}" type="slidenum">
              <a:rPr lang="en-US" smtClean="0"/>
              <a:t>13</a:t>
            </a:fld>
            <a:endParaRPr lang="en-US"/>
          </a:p>
        </p:txBody>
      </p:sp>
    </p:spTree>
    <p:extLst>
      <p:ext uri="{BB962C8B-B14F-4D97-AF65-F5344CB8AC3E}">
        <p14:creationId xmlns:p14="http://schemas.microsoft.com/office/powerpoint/2010/main" val="2535480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pic>
        <p:nvPicPr>
          <p:cNvPr id="5" name="Picture 4" descr="Yellow question mark">
            <a:extLst>
              <a:ext uri="{FF2B5EF4-FFF2-40B4-BE49-F238E27FC236}">
                <a16:creationId xmlns:a16="http://schemas.microsoft.com/office/drawing/2014/main" id="{8712B4CB-A33E-F2F2-7530-5EEEA7E2D876}"/>
              </a:ext>
            </a:extLst>
          </p:cNvPr>
          <p:cNvPicPr>
            <a:picLocks noChangeAspect="1"/>
          </p:cNvPicPr>
          <p:nvPr/>
        </p:nvPicPr>
        <p:blipFill>
          <a:blip r:embed="rId2"/>
          <a:srcRect t="6250"/>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1103FDB8-D911-F8F8-F9EC-FB7FF5435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4324"/>
            <a:ext cx="12192000" cy="2573677"/>
          </a:xfrm>
          <a:prstGeom prst="rect">
            <a:avLst/>
          </a:prstGeom>
          <a:gradFill>
            <a:gsLst>
              <a:gs pos="0">
                <a:schemeClr val="bg1">
                  <a:alpha val="0"/>
                </a:schemeClr>
              </a:gs>
              <a:gs pos="46000">
                <a:schemeClr val="bg1">
                  <a:alpha val="17000"/>
                </a:schemeClr>
              </a:gs>
              <a:gs pos="65000">
                <a:schemeClr val="bg1">
                  <a:alpha val="29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2" name="Title 1">
            <a:extLst>
              <a:ext uri="{FF2B5EF4-FFF2-40B4-BE49-F238E27FC236}">
                <a16:creationId xmlns:a16="http://schemas.microsoft.com/office/drawing/2014/main" id="{A8F149BF-A21E-ACC6-3CBE-D3CD7284366C}"/>
              </a:ext>
            </a:extLst>
          </p:cNvPr>
          <p:cNvSpPr>
            <a:spLocks noGrp="1"/>
          </p:cNvSpPr>
          <p:nvPr>
            <p:ph type="title"/>
          </p:nvPr>
        </p:nvSpPr>
        <p:spPr>
          <a:xfrm>
            <a:off x="320040" y="5702710"/>
            <a:ext cx="7983068" cy="974347"/>
          </a:xfrm>
          <a:ln>
            <a:noFill/>
          </a:ln>
        </p:spPr>
        <p:txBody>
          <a:bodyPr vert="horz" lIns="91440" tIns="45720" rIns="91440" bIns="45720" rtlCol="0" anchor="ctr">
            <a:normAutofit/>
          </a:bodyPr>
          <a:lstStyle/>
          <a:p>
            <a:r>
              <a:rPr lang="en-US" sz="3600"/>
              <a:t>Questions</a:t>
            </a:r>
          </a:p>
        </p:txBody>
      </p:sp>
      <p:sp>
        <p:nvSpPr>
          <p:cNvPr id="4" name="Footer Placeholder 3">
            <a:extLst>
              <a:ext uri="{FF2B5EF4-FFF2-40B4-BE49-F238E27FC236}">
                <a16:creationId xmlns:a16="http://schemas.microsoft.com/office/drawing/2014/main" id="{0A98BD7F-1495-BBFD-A82A-76449EBD362C}"/>
              </a:ext>
            </a:extLst>
          </p:cNvPr>
          <p:cNvSpPr>
            <a:spLocks noGrp="1"/>
          </p:cNvSpPr>
          <p:nvPr>
            <p:ph type="ftr" sz="quarter" idx="11"/>
          </p:nvPr>
        </p:nvSpPr>
        <p:spPr/>
        <p:txBody>
          <a:bodyPr/>
          <a:lstStyle/>
          <a:p>
            <a:r>
              <a:rPr lang="en-US"/>
              <a:t>BMPSS6007 (2200074)</a:t>
            </a:r>
            <a:endParaRPr lang="en-US" dirty="0"/>
          </a:p>
        </p:txBody>
      </p:sp>
      <p:sp>
        <p:nvSpPr>
          <p:cNvPr id="6" name="Slide Number Placeholder 5">
            <a:extLst>
              <a:ext uri="{FF2B5EF4-FFF2-40B4-BE49-F238E27FC236}">
                <a16:creationId xmlns:a16="http://schemas.microsoft.com/office/drawing/2014/main" id="{748BFC65-C22F-BE0E-DACA-27FCB3EF554F}"/>
              </a:ext>
            </a:extLst>
          </p:cNvPr>
          <p:cNvSpPr>
            <a:spLocks noGrp="1"/>
          </p:cNvSpPr>
          <p:nvPr>
            <p:ph type="sldNum" sz="quarter" idx="12"/>
          </p:nvPr>
        </p:nvSpPr>
        <p:spPr/>
        <p:txBody>
          <a:bodyPr/>
          <a:lstStyle/>
          <a:p>
            <a:fld id="{87E7843D-FF13-4365-9478-9625B70A2705}" type="slidenum">
              <a:rPr lang="en-US" smtClean="0"/>
              <a:t>14</a:t>
            </a:fld>
            <a:endParaRPr lang="en-US"/>
          </a:p>
        </p:txBody>
      </p:sp>
    </p:spTree>
    <p:extLst>
      <p:ext uri="{BB962C8B-B14F-4D97-AF65-F5344CB8AC3E}">
        <p14:creationId xmlns:p14="http://schemas.microsoft.com/office/powerpoint/2010/main" val="1525212380"/>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268</TotalTime>
  <Words>2262</Words>
  <Application>Microsoft Office PowerPoint</Application>
  <PresentationFormat>Widescreen</PresentationFormat>
  <Paragraphs>123</Paragraphs>
  <Slides>14</Slides>
  <Notes>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Aptos Display</vt:lpstr>
      <vt:lpstr>Arial</vt:lpstr>
      <vt:lpstr>Calisto MT</vt:lpstr>
      <vt:lpstr>Times New Roman</vt:lpstr>
      <vt:lpstr>Univers Condensed</vt:lpstr>
      <vt:lpstr>ChronicleVTI</vt:lpstr>
      <vt:lpstr>Teaching for Change: Creating an Inclusive S.T.E.P Tool </vt:lpstr>
      <vt:lpstr>Contents</vt:lpstr>
      <vt:lpstr>Identifying the Problem</vt:lpstr>
      <vt:lpstr>What the literature said</vt:lpstr>
      <vt:lpstr>Further research</vt:lpstr>
      <vt:lpstr>available resources</vt:lpstr>
      <vt:lpstr>My Resource</vt:lpstr>
      <vt:lpstr>discussion</vt:lpstr>
      <vt:lpstr>Discussion</vt:lpstr>
      <vt:lpstr>Future implications</vt:lpstr>
      <vt:lpstr>Advice for future students</vt:lpstr>
      <vt:lpstr>Reference list</vt:lpstr>
      <vt:lpstr>Reference list (cont.)</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Dillon</dc:creator>
  <cp:lastModifiedBy>James Dillon</cp:lastModifiedBy>
  <cp:revision>2</cp:revision>
  <dcterms:created xsi:type="dcterms:W3CDTF">2025-05-06T22:47:42Z</dcterms:created>
  <dcterms:modified xsi:type="dcterms:W3CDTF">2025-05-08T23:11:49Z</dcterms:modified>
</cp:coreProperties>
</file>