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62" r:id="rId4"/>
    <p:sldId id="265" r:id="rId5"/>
    <p:sldId id="259" r:id="rId6"/>
    <p:sldId id="263" r:id="rId7"/>
    <p:sldId id="268" r:id="rId8"/>
    <p:sldId id="264" r:id="rId9"/>
    <p:sldId id="260"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45" d="100"/>
          <a:sy n="45" d="100"/>
        </p:scale>
        <p:origin x="998"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9DD78F-3360-4384-A83C-6F9A8BBB00B0}"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925B39-2B5D-4BD8-BBE4-39EB332160D2}" type="slidenum">
              <a:rPr lang="en-GB" smtClean="0"/>
              <a:t>‹#›</a:t>
            </a:fld>
            <a:endParaRPr lang="en-GB"/>
          </a:p>
        </p:txBody>
      </p:sp>
    </p:spTree>
    <p:extLst>
      <p:ext uri="{BB962C8B-B14F-4D97-AF65-F5344CB8AC3E}">
        <p14:creationId xmlns:p14="http://schemas.microsoft.com/office/powerpoint/2010/main" val="2327032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15</a:t>
            </a:r>
            <a:r>
              <a:rPr lang="en-GB" baseline="30000" dirty="0"/>
              <a:t>th</a:t>
            </a:r>
            <a:r>
              <a:rPr lang="en-GB" dirty="0"/>
              <a:t> century, the Virgin Mary &amp; child shrine at Penrhys was probably one of the most popular pilgrimages in Wales.  The statue is sited between the Rhondda </a:t>
            </a:r>
            <a:r>
              <a:rPr lang="en-GB" dirty="0" err="1"/>
              <a:t>Fach</a:t>
            </a:r>
            <a:r>
              <a:rPr lang="en-GB" dirty="0"/>
              <a:t> and the Rhondda </a:t>
            </a:r>
            <a:r>
              <a:rPr lang="en-GB" dirty="0" err="1"/>
              <a:t>Fawr</a:t>
            </a:r>
            <a:r>
              <a:rPr lang="en-GB" dirty="0"/>
              <a:t>.</a:t>
            </a:r>
          </a:p>
        </p:txBody>
      </p:sp>
      <p:sp>
        <p:nvSpPr>
          <p:cNvPr id="4" name="Slide Number Placeholder 3"/>
          <p:cNvSpPr>
            <a:spLocks noGrp="1"/>
          </p:cNvSpPr>
          <p:nvPr>
            <p:ph type="sldNum" sz="quarter" idx="5"/>
          </p:nvPr>
        </p:nvSpPr>
        <p:spPr/>
        <p:txBody>
          <a:bodyPr/>
          <a:lstStyle/>
          <a:p>
            <a:fld id="{B6925B39-2B5D-4BD8-BBE4-39EB332160D2}" type="slidenum">
              <a:rPr lang="en-GB" smtClean="0"/>
              <a:t>2</a:t>
            </a:fld>
            <a:endParaRPr lang="en-GB"/>
          </a:p>
        </p:txBody>
      </p:sp>
    </p:spTree>
    <p:extLst>
      <p:ext uri="{BB962C8B-B14F-4D97-AF65-F5344CB8AC3E}">
        <p14:creationId xmlns:p14="http://schemas.microsoft.com/office/powerpoint/2010/main" val="1009537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Folklore say that the Virgin Mary statue appeared in the branches of an oak tree overnight. No one knew where it had come from, some say it was a direct gift from heaven. The monks attempted to take the statue down from the tree, but it would not budge, even with a team of 8 oxen. Finally they decided that the statue would not move so they built a chapel around it. Later part of the chapel also became a hostel for travelling pilgrims. </a:t>
            </a:r>
          </a:p>
          <a:p>
            <a:r>
              <a:rPr lang="en-GB" dirty="0"/>
              <a:t>In 1538, on advice from the bishop Hugh Latimer, Thomas Cromwell ordered the shrine to be removed during the night, taken to London and burnt, along with other Marian shrines. Latimer convinced Cromwell that the shrines were “idolatry”, therefore “The Devil’s instruments”.</a:t>
            </a:r>
          </a:p>
        </p:txBody>
      </p:sp>
      <p:sp>
        <p:nvSpPr>
          <p:cNvPr id="4" name="Slide Number Placeholder 3"/>
          <p:cNvSpPr>
            <a:spLocks noGrp="1"/>
          </p:cNvSpPr>
          <p:nvPr>
            <p:ph type="sldNum" sz="quarter" idx="5"/>
          </p:nvPr>
        </p:nvSpPr>
        <p:spPr/>
        <p:txBody>
          <a:bodyPr/>
          <a:lstStyle/>
          <a:p>
            <a:fld id="{B6925B39-2B5D-4BD8-BBE4-39EB332160D2}" type="slidenum">
              <a:rPr lang="en-GB" smtClean="0"/>
              <a:t>3</a:t>
            </a:fld>
            <a:endParaRPr lang="en-GB"/>
          </a:p>
        </p:txBody>
      </p:sp>
    </p:spTree>
    <p:extLst>
      <p:ext uri="{BB962C8B-B14F-4D97-AF65-F5344CB8AC3E}">
        <p14:creationId xmlns:p14="http://schemas.microsoft.com/office/powerpoint/2010/main" val="2414135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pro"/>
              </a:rPr>
              <a:t>In 1953, the Roman Catholic Archdiocese of Cardiff installed a new statue of Mary, carved from Portland stone, on the site of the original Cistercian chapel.</a:t>
            </a:r>
            <a:endParaRPr lang="en-GB" dirty="0"/>
          </a:p>
        </p:txBody>
      </p:sp>
      <p:sp>
        <p:nvSpPr>
          <p:cNvPr id="4" name="Slide Number Placeholder 3"/>
          <p:cNvSpPr>
            <a:spLocks noGrp="1"/>
          </p:cNvSpPr>
          <p:nvPr>
            <p:ph type="sldNum" sz="quarter" idx="5"/>
          </p:nvPr>
        </p:nvSpPr>
        <p:spPr/>
        <p:txBody>
          <a:bodyPr/>
          <a:lstStyle/>
          <a:p>
            <a:fld id="{B6925B39-2B5D-4BD8-BBE4-39EB332160D2}" type="slidenum">
              <a:rPr lang="en-GB" smtClean="0"/>
              <a:t>4</a:t>
            </a:fld>
            <a:endParaRPr lang="en-GB"/>
          </a:p>
        </p:txBody>
      </p:sp>
    </p:spTree>
    <p:extLst>
      <p:ext uri="{BB962C8B-B14F-4D97-AF65-F5344CB8AC3E}">
        <p14:creationId xmlns:p14="http://schemas.microsoft.com/office/powerpoint/2010/main" val="3385715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the left I have tried to take a closer photo of the Portland stone that was used to carve and create the new statue of the Virgin Shrine in 1953.</a:t>
            </a:r>
          </a:p>
          <a:p>
            <a:endParaRPr lang="en-GB" dirty="0"/>
          </a:p>
          <a:p>
            <a:pPr algn="r"/>
            <a:r>
              <a:rPr lang="en-GB" dirty="0"/>
              <a:t>To the right is information how they used descriptions from medieval poetry to recreate the statue</a:t>
            </a:r>
          </a:p>
          <a:p>
            <a:endParaRPr lang="en-GB" dirty="0"/>
          </a:p>
        </p:txBody>
      </p:sp>
      <p:sp>
        <p:nvSpPr>
          <p:cNvPr id="4" name="Slide Number Placeholder 3"/>
          <p:cNvSpPr>
            <a:spLocks noGrp="1"/>
          </p:cNvSpPr>
          <p:nvPr>
            <p:ph type="sldNum" sz="quarter" idx="5"/>
          </p:nvPr>
        </p:nvSpPr>
        <p:spPr/>
        <p:txBody>
          <a:bodyPr/>
          <a:lstStyle/>
          <a:p>
            <a:fld id="{B6925B39-2B5D-4BD8-BBE4-39EB332160D2}" type="slidenum">
              <a:rPr lang="en-GB" smtClean="0"/>
              <a:t>5</a:t>
            </a:fld>
            <a:endParaRPr lang="en-GB"/>
          </a:p>
        </p:txBody>
      </p:sp>
    </p:spTree>
    <p:extLst>
      <p:ext uri="{BB962C8B-B14F-4D97-AF65-F5344CB8AC3E}">
        <p14:creationId xmlns:p14="http://schemas.microsoft.com/office/powerpoint/2010/main" val="1620572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Holy Well was dedicated to the Virgin Mary and was known since the early centuries of Christian Wales as “ </a:t>
            </a:r>
            <a:r>
              <a:rPr lang="en-GB" dirty="0" err="1"/>
              <a:t>Ffynnon</a:t>
            </a:r>
            <a:r>
              <a:rPr lang="en-GB" dirty="0"/>
              <a:t> Fair|” St Mary’s  well. A small pennant stone building was erected over the spring called the wellhouse, and is now in the care of the local council.</a:t>
            </a:r>
          </a:p>
          <a:p>
            <a:r>
              <a:rPr lang="en-GB" dirty="0"/>
              <a:t>Pilgrim Handbook – The Cardiff Oratory.</a:t>
            </a:r>
          </a:p>
        </p:txBody>
      </p:sp>
      <p:sp>
        <p:nvSpPr>
          <p:cNvPr id="4" name="Slide Number Placeholder 3"/>
          <p:cNvSpPr>
            <a:spLocks noGrp="1"/>
          </p:cNvSpPr>
          <p:nvPr>
            <p:ph type="sldNum" sz="quarter" idx="5"/>
          </p:nvPr>
        </p:nvSpPr>
        <p:spPr/>
        <p:txBody>
          <a:bodyPr/>
          <a:lstStyle/>
          <a:p>
            <a:fld id="{B6925B39-2B5D-4BD8-BBE4-39EB332160D2}" type="slidenum">
              <a:rPr lang="en-GB" smtClean="0"/>
              <a:t>6</a:t>
            </a:fld>
            <a:endParaRPr lang="en-GB"/>
          </a:p>
        </p:txBody>
      </p:sp>
    </p:spTree>
    <p:extLst>
      <p:ext uri="{BB962C8B-B14F-4D97-AF65-F5344CB8AC3E}">
        <p14:creationId xmlns:p14="http://schemas.microsoft.com/office/powerpoint/2010/main" val="1060619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925B39-2B5D-4BD8-BBE4-39EB332160D2}" type="slidenum">
              <a:rPr lang="en-GB" smtClean="0"/>
              <a:t>8</a:t>
            </a:fld>
            <a:endParaRPr lang="en-GB"/>
          </a:p>
        </p:txBody>
      </p:sp>
    </p:spTree>
    <p:extLst>
      <p:ext uri="{BB962C8B-B14F-4D97-AF65-F5344CB8AC3E}">
        <p14:creationId xmlns:p14="http://schemas.microsoft.com/office/powerpoint/2010/main" val="3353088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 Hurlock book - The most praiseworthy religious Journeys were that of pilgrims walking through medieval Europe to Jerusalem, Rome etc, they put their lives at risk to the dangers of the road and sea, but the rewards on offer were considered worth the risk, the allure to walk in the footsteps of Christ.</a:t>
            </a:r>
          </a:p>
        </p:txBody>
      </p:sp>
      <p:sp>
        <p:nvSpPr>
          <p:cNvPr id="4" name="Slide Number Placeholder 3"/>
          <p:cNvSpPr>
            <a:spLocks noGrp="1"/>
          </p:cNvSpPr>
          <p:nvPr>
            <p:ph type="sldNum" sz="quarter" idx="5"/>
          </p:nvPr>
        </p:nvSpPr>
        <p:spPr/>
        <p:txBody>
          <a:bodyPr/>
          <a:lstStyle/>
          <a:p>
            <a:fld id="{B6925B39-2B5D-4BD8-BBE4-39EB332160D2}" type="slidenum">
              <a:rPr lang="en-GB" smtClean="0"/>
              <a:t>9</a:t>
            </a:fld>
            <a:endParaRPr lang="en-GB"/>
          </a:p>
        </p:txBody>
      </p:sp>
    </p:spTree>
    <p:extLst>
      <p:ext uri="{BB962C8B-B14F-4D97-AF65-F5344CB8AC3E}">
        <p14:creationId xmlns:p14="http://schemas.microsoft.com/office/powerpoint/2010/main" val="452091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10CC18-7105-4580-8B08-9D0C319DE96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2180717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10CC18-7105-4580-8B08-9D0C319DE96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2546607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10CC18-7105-4580-8B08-9D0C319DE96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2702632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25964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10CC18-7105-4580-8B08-9D0C319DE960}"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1642412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10CC18-7105-4580-8B08-9D0C319DE960}"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3275612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10CC18-7105-4580-8B08-9D0C319DE960}"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1173126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774109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379815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1352365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3485536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92052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10CC18-7105-4580-8B08-9D0C319DE96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3442960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710CC18-7105-4580-8B08-9D0C319DE960}"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2891430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710CC18-7105-4580-8B08-9D0C319DE960}"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900819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10CC18-7105-4580-8B08-9D0C319DE96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10519529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10CC18-7105-4580-8B08-9D0C319DE96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F3125-DE0C-45FB-9C20-EED808D3680D}" type="slidenum">
              <a:rPr lang="en-GB" smtClean="0"/>
              <a:t>‹#›</a:t>
            </a:fld>
            <a:endParaRPr lang="en-GB"/>
          </a:p>
        </p:txBody>
      </p:sp>
    </p:spTree>
    <p:extLst>
      <p:ext uri="{BB962C8B-B14F-4D97-AF65-F5344CB8AC3E}">
        <p14:creationId xmlns:p14="http://schemas.microsoft.com/office/powerpoint/2010/main" val="1996273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710CC18-7105-4580-8B08-9D0C319DE960}" type="datetimeFigureOut">
              <a:rPr lang="en-GB" smtClean="0"/>
              <a:t>22/03/2026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AF3125-DE0C-45FB-9C20-EED808D3680D}" type="slidenum">
              <a:rPr lang="en-GB" smtClean="0"/>
              <a:t>‹#›</a:t>
            </a:fld>
            <a:endParaRPr lang="en-GB"/>
          </a:p>
        </p:txBody>
      </p:sp>
    </p:spTree>
    <p:extLst>
      <p:ext uri="{BB962C8B-B14F-4D97-AF65-F5344CB8AC3E}">
        <p14:creationId xmlns:p14="http://schemas.microsoft.com/office/powerpoint/2010/main" val="42555559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ritishpilgrimage.org/places/penrhys-rhondda-cynon-taf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heritagetortoise.co.uk/tag/penrhy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www.britishpilgrimage.org/portfolio/penrhys-pilgrimage-wa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britishpilgrimage.org/portfolio/penrhys-pilgrimage-way" TargetMode="External"/><Relationship Id="rId2" Type="http://schemas.openxmlformats.org/officeDocument/2006/relationships/hyperlink" Target="https://www.britishpilgrimage.org/places/penrhys-rhondda-cynon-taff" TargetMode="External"/><Relationship Id="rId1" Type="http://schemas.openxmlformats.org/officeDocument/2006/relationships/slideLayout" Target="../slideLayouts/slideLayout7.xml"/><Relationship Id="rId5" Type="http://schemas.openxmlformats.org/officeDocument/2006/relationships/hyperlink" Target="https://www.heritagetortoise.co.uk/tag/penrhys/" TargetMode="External"/><Relationship Id="rId4" Type="http://schemas.openxmlformats.org/officeDocument/2006/relationships/hyperlink" Target="https://doi.org/10.1057/978-1-137-4309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6C098-236F-8022-646D-10B9A247FE04}"/>
              </a:ext>
            </a:extLst>
          </p:cNvPr>
          <p:cNvSpPr>
            <a:spLocks noGrp="1"/>
          </p:cNvSpPr>
          <p:nvPr>
            <p:ph type="ctrTitle"/>
          </p:nvPr>
        </p:nvSpPr>
        <p:spPr>
          <a:xfrm>
            <a:off x="4461642" y="123093"/>
            <a:ext cx="7730358" cy="554824"/>
          </a:xfrm>
        </p:spPr>
        <p:txBody>
          <a:bodyPr>
            <a:normAutofit/>
          </a:bodyPr>
          <a:lstStyle/>
          <a:p>
            <a:r>
              <a:rPr lang="en-GB" sz="3200" b="1" u="sng" dirty="0">
                <a:solidFill>
                  <a:schemeClr val="accent5"/>
                </a:solidFill>
                <a:latin typeface="Times New Roman" panose="02020603050405020304" pitchFamily="18" charset="0"/>
                <a:cs typeface="Times New Roman" panose="02020603050405020304" pitchFamily="18" charset="0"/>
              </a:rPr>
              <a:t>Our Lady of Penrhys</a:t>
            </a:r>
          </a:p>
        </p:txBody>
      </p:sp>
      <p:sp>
        <p:nvSpPr>
          <p:cNvPr id="3" name="Subtitle 2">
            <a:extLst>
              <a:ext uri="{FF2B5EF4-FFF2-40B4-BE49-F238E27FC236}">
                <a16:creationId xmlns:a16="http://schemas.microsoft.com/office/drawing/2014/main" id="{E88E6582-C1C4-4BA5-4039-81DF7B6E9701}"/>
              </a:ext>
            </a:extLst>
          </p:cNvPr>
          <p:cNvSpPr>
            <a:spLocks noGrp="1"/>
          </p:cNvSpPr>
          <p:nvPr>
            <p:ph type="subTitle" idx="1"/>
          </p:nvPr>
        </p:nvSpPr>
        <p:spPr>
          <a:xfrm>
            <a:off x="4461642" y="1056290"/>
            <a:ext cx="7551682" cy="5123793"/>
          </a:xfrm>
        </p:spPr>
        <p:txBody>
          <a:bodyPr>
            <a:noAutofit/>
          </a:bodyPr>
          <a:lstStyle/>
          <a:p>
            <a:pPr>
              <a:lnSpc>
                <a:spcPct val="100000"/>
              </a:lnSpc>
            </a:pPr>
            <a:r>
              <a:rPr lang="en-GB" sz="2000" dirty="0">
                <a:latin typeface="Times New Roman" panose="02020603050405020304" pitchFamily="18" charset="0"/>
                <a:cs typeface="Times New Roman" panose="02020603050405020304" pitchFamily="18" charset="0"/>
              </a:rPr>
              <a:t>A brief history of the Virgin Mary’s Marian shrine </a:t>
            </a:r>
          </a:p>
          <a:p>
            <a:pPr>
              <a:lnSpc>
                <a:spcPct val="100000"/>
              </a:lnSpc>
            </a:pPr>
            <a:r>
              <a:rPr lang="en-GB" sz="2000" dirty="0">
                <a:latin typeface="Times New Roman" panose="02020603050405020304" pitchFamily="18" charset="0"/>
                <a:cs typeface="Times New Roman" panose="02020603050405020304" pitchFamily="18" charset="0"/>
              </a:rPr>
              <a:t>The Holy Well (known as St Mary’s Well) </a:t>
            </a:r>
          </a:p>
          <a:p>
            <a:pPr>
              <a:lnSpc>
                <a:spcPct val="100000"/>
              </a:lnSpc>
            </a:pPr>
            <a:r>
              <a:rPr lang="en-GB" sz="2000" dirty="0">
                <a:latin typeface="Times New Roman" panose="02020603050405020304" pitchFamily="18" charset="0"/>
                <a:cs typeface="Times New Roman" panose="02020603050405020304" pitchFamily="18" charset="0"/>
              </a:rPr>
              <a:t>And the Pilgrimage Path</a:t>
            </a:r>
          </a:p>
          <a:p>
            <a:pPr algn="l">
              <a:lnSpc>
                <a:spcPct val="100000"/>
              </a:lnSpc>
            </a:pPr>
            <a:r>
              <a:rPr lang="en-GB" sz="2000" b="1" u="sng" dirty="0">
                <a:solidFill>
                  <a:schemeClr val="accent5"/>
                </a:solidFill>
                <a:latin typeface="Times New Roman" panose="02020603050405020304" pitchFamily="18" charset="0"/>
                <a:cs typeface="Times New Roman" panose="02020603050405020304" pitchFamily="18" charset="0"/>
              </a:rPr>
              <a:t>CONTENTS</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Virgin Mary Shrine History (slides 2 &amp; 3)</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Virgin Mary Shrine Photo’s (slides 4 &amp; 5)</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Holy Well (slide 6)</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Photo’s of the Holy Well (slide 7)</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Font found at Penrhys (slide8)</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Pilgrimage Path (slide 9)</a:t>
            </a:r>
          </a:p>
          <a:p>
            <a:pPr marL="342900" indent="-342900" algn="l">
              <a:lnSpc>
                <a:spcPct val="1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Bibliography</a:t>
            </a:r>
          </a:p>
          <a:p>
            <a:pPr algn="l">
              <a:lnSpc>
                <a:spcPct val="100000"/>
              </a:lnSpc>
            </a:pPr>
            <a:r>
              <a:rPr lang="en-GB" sz="20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[Photo taken by Joanne Hallam 17/03/2026]</a:t>
            </a:r>
          </a:p>
          <a:p>
            <a:pPr marL="342900" indent="-342900" algn="l">
              <a:lnSpc>
                <a:spcPct val="100000"/>
              </a:lnSpc>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algn="l">
              <a:lnSpc>
                <a:spcPct val="100000"/>
              </a:lnSpc>
            </a:pPr>
            <a:endParaRPr lang="en-GB" sz="2000" u="sng" dirty="0">
              <a:latin typeface="Times New Roman" panose="02020603050405020304" pitchFamily="18" charset="0"/>
              <a:cs typeface="Times New Roman" panose="02020603050405020304" pitchFamily="18" charset="0"/>
            </a:endParaRPr>
          </a:p>
        </p:txBody>
      </p:sp>
      <p:pic>
        <p:nvPicPr>
          <p:cNvPr id="6" name="Picture 5" descr="A statue of a person with a robe&#10;&#10;AI-generated content may be incorrect.">
            <a:extLst>
              <a:ext uri="{FF2B5EF4-FFF2-40B4-BE49-F238E27FC236}">
                <a16:creationId xmlns:a16="http://schemas.microsoft.com/office/drawing/2014/main" id="{D3553A6F-38A0-7E4F-9D35-DC7585EB7F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61642" cy="6858000"/>
          </a:xfrm>
          <a:prstGeom prst="rect">
            <a:avLst/>
          </a:prstGeom>
        </p:spPr>
      </p:pic>
    </p:spTree>
    <p:extLst>
      <p:ext uri="{BB962C8B-B14F-4D97-AF65-F5344CB8AC3E}">
        <p14:creationId xmlns:p14="http://schemas.microsoft.com/office/powerpoint/2010/main" val="2478163589"/>
      </p:ext>
    </p:extLst>
  </p:cSld>
  <p:clrMapOvr>
    <a:masterClrMapping/>
  </p:clrMapOvr>
  <mc:AlternateContent xmlns:mc="http://schemas.openxmlformats.org/markup-compatibility/2006" xmlns:p14="http://schemas.microsoft.com/office/powerpoint/2010/main">
    <mc:Choice Requires="p14">
      <p:transition spd="slow" p14:dur="2000" advTm="51136"/>
    </mc:Choice>
    <mc:Fallback xmlns="">
      <p:transition spd="slow" advTm="5113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03495-A1AA-EFE3-1C28-08B79CF21F0F}"/>
              </a:ext>
            </a:extLst>
          </p:cNvPr>
          <p:cNvSpPr>
            <a:spLocks noGrp="1"/>
          </p:cNvSpPr>
          <p:nvPr>
            <p:ph type="title"/>
          </p:nvPr>
        </p:nvSpPr>
        <p:spPr>
          <a:xfrm>
            <a:off x="838200" y="104995"/>
            <a:ext cx="10515600" cy="993226"/>
          </a:xfrm>
        </p:spPr>
        <p:txBody>
          <a:bodyPr/>
          <a:lstStyle/>
          <a:p>
            <a:pPr algn="ctr"/>
            <a:r>
              <a:rPr lang="en-GB" b="1" u="sng" dirty="0">
                <a:solidFill>
                  <a:schemeClr val="accent5"/>
                </a:solidFill>
              </a:rPr>
              <a:t>The Virgin Mary Shrine</a:t>
            </a:r>
          </a:p>
        </p:txBody>
      </p:sp>
      <p:sp>
        <p:nvSpPr>
          <p:cNvPr id="3" name="Content Placeholder 2">
            <a:extLst>
              <a:ext uri="{FF2B5EF4-FFF2-40B4-BE49-F238E27FC236}">
                <a16:creationId xmlns:a16="http://schemas.microsoft.com/office/drawing/2014/main" id="{89EF5D15-DF24-8506-889C-F7B1C7A7B2F2}"/>
              </a:ext>
            </a:extLst>
          </p:cNvPr>
          <p:cNvSpPr>
            <a:spLocks noGrp="1"/>
          </p:cNvSpPr>
          <p:nvPr>
            <p:ph idx="1"/>
          </p:nvPr>
        </p:nvSpPr>
        <p:spPr>
          <a:xfrm>
            <a:off x="838200" y="1098221"/>
            <a:ext cx="10515600" cy="3584138"/>
          </a:xfrm>
        </p:spPr>
        <p:txBody>
          <a:bodyPr>
            <a:normAutofit fontScale="85000" lnSpcReduction="20000"/>
          </a:bodyPr>
          <a:lstStyle/>
          <a:p>
            <a:pPr>
              <a:lnSpc>
                <a:spcPct val="170000"/>
              </a:lnSpc>
            </a:pPr>
            <a:r>
              <a:rPr lang="en-GB" sz="2000" dirty="0">
                <a:latin typeface="Times New Roman" panose="02020603050405020304" pitchFamily="18" charset="0"/>
                <a:cs typeface="Times New Roman" panose="02020603050405020304" pitchFamily="18" charset="0"/>
              </a:rPr>
              <a:t>High on top of a mountain, (300 metres above sea level), between two valleys below in the coal mining villages of Rhondda Cynon Taf, there lays a Marian shrine statue of the Virgin Mary. In 1538, during Henry VIII’S reformation, the original statue was destroyed until another was re built in 1953.</a:t>
            </a:r>
            <a:r>
              <a:rPr lang="en-GB" sz="2000" baseline="30000" dirty="0">
                <a:latin typeface="Times New Roman" panose="02020603050405020304" pitchFamily="18" charset="0"/>
                <a:cs typeface="Times New Roman" panose="02020603050405020304" pitchFamily="18" charset="0"/>
              </a:rPr>
              <a:t>1</a:t>
            </a:r>
          </a:p>
          <a:p>
            <a:pPr>
              <a:lnSpc>
                <a:spcPct val="170000"/>
              </a:lnSpc>
            </a:pPr>
            <a:r>
              <a:rPr lang="en-GB" sz="2000" dirty="0">
                <a:latin typeface="Times New Roman" panose="02020603050405020304" pitchFamily="18" charset="0"/>
                <a:cs typeface="Times New Roman" panose="02020603050405020304" pitchFamily="18" charset="0"/>
              </a:rPr>
              <a:t>In John Wards book “ Our Lady of Penrhys”, (Ward,1914,p.357), he cites John Leland who wrote “ Penrhys where the pilgrimage was-  like the Lourdes of today. It was an alleged sacred site, with a spring of miraculous healing and many of those who sought its benefits”.</a:t>
            </a:r>
            <a:r>
              <a:rPr lang="en-GB" sz="2000" baseline="30000" dirty="0">
                <a:latin typeface="Times New Roman" panose="02020603050405020304" pitchFamily="18" charset="0"/>
                <a:cs typeface="Times New Roman" panose="02020603050405020304" pitchFamily="18" charset="0"/>
              </a:rPr>
              <a:t>2</a:t>
            </a:r>
          </a:p>
          <a:p>
            <a:pPr>
              <a:lnSpc>
                <a:spcPct val="170000"/>
              </a:lnSpc>
            </a:pPr>
            <a:r>
              <a:rPr lang="en-GB" sz="2000" dirty="0">
                <a:latin typeface="Times New Roman" panose="02020603050405020304" pitchFamily="18" charset="0"/>
                <a:cs typeface="Times New Roman" panose="02020603050405020304" pitchFamily="18" charset="0"/>
              </a:rPr>
              <a:t>The land belonged to the monks of Llantarnam. It was they who provided hospitality for the pilgrims and they also helped build and maintain the roads and bridges that led to the shrine.</a:t>
            </a:r>
            <a:r>
              <a:rPr lang="en-GB" sz="2000" baseline="30000" dirty="0">
                <a:latin typeface="Times New Roman" panose="02020603050405020304" pitchFamily="18" charset="0"/>
                <a:cs typeface="Times New Roman" panose="02020603050405020304" pitchFamily="18" charset="0"/>
              </a:rPr>
              <a:t>3</a:t>
            </a:r>
          </a:p>
          <a:p>
            <a:endParaRPr lang="en-GB" dirty="0"/>
          </a:p>
        </p:txBody>
      </p:sp>
      <p:sp>
        <p:nvSpPr>
          <p:cNvPr id="9" name="Footer Placeholder 8">
            <a:extLst>
              <a:ext uri="{FF2B5EF4-FFF2-40B4-BE49-F238E27FC236}">
                <a16:creationId xmlns:a16="http://schemas.microsoft.com/office/drawing/2014/main" id="{3797E6B3-4259-0EAC-9E2B-F3575BB33F87}"/>
              </a:ext>
            </a:extLst>
          </p:cNvPr>
          <p:cNvSpPr>
            <a:spLocks noGrp="1"/>
          </p:cNvSpPr>
          <p:nvPr>
            <p:ph type="ftr" sz="quarter" idx="11"/>
          </p:nvPr>
        </p:nvSpPr>
        <p:spPr/>
        <p:txBody>
          <a:bodyPr/>
          <a:lstStyle/>
          <a:p>
            <a:r>
              <a:rPr lang="en-GB" dirty="0"/>
              <a:t>1</a:t>
            </a:r>
          </a:p>
        </p:txBody>
      </p:sp>
      <p:sp>
        <p:nvSpPr>
          <p:cNvPr id="10" name="Slide Number Placeholder 9">
            <a:extLst>
              <a:ext uri="{FF2B5EF4-FFF2-40B4-BE49-F238E27FC236}">
                <a16:creationId xmlns:a16="http://schemas.microsoft.com/office/drawing/2014/main" id="{AA0F5BA2-C15B-E2AA-6BDE-E892EB4767BA}"/>
              </a:ext>
            </a:extLst>
          </p:cNvPr>
          <p:cNvSpPr>
            <a:spLocks noGrp="1"/>
          </p:cNvSpPr>
          <p:nvPr>
            <p:ph type="sldNum" sz="quarter" idx="12"/>
          </p:nvPr>
        </p:nvSpPr>
        <p:spPr/>
        <p:txBody>
          <a:bodyPr/>
          <a:lstStyle/>
          <a:p>
            <a:fld id="{90AF3125-DE0C-45FB-9C20-EED808D3680D}" type="slidenum">
              <a:rPr lang="en-GB" smtClean="0"/>
              <a:t>2</a:t>
            </a:fld>
            <a:endParaRPr lang="en-GB"/>
          </a:p>
        </p:txBody>
      </p:sp>
      <p:sp>
        <p:nvSpPr>
          <p:cNvPr id="12" name="TextBox 11">
            <a:extLst>
              <a:ext uri="{FF2B5EF4-FFF2-40B4-BE49-F238E27FC236}">
                <a16:creationId xmlns:a16="http://schemas.microsoft.com/office/drawing/2014/main" id="{AA1D0926-A917-0194-D290-70E79D76D66E}"/>
              </a:ext>
            </a:extLst>
          </p:cNvPr>
          <p:cNvSpPr txBox="1"/>
          <p:nvPr/>
        </p:nvSpPr>
        <p:spPr>
          <a:xfrm>
            <a:off x="838200" y="4844588"/>
            <a:ext cx="10780986" cy="738664"/>
          </a:xfrm>
          <a:prstGeom prst="rect">
            <a:avLst/>
          </a:prstGeom>
          <a:noFill/>
        </p:spPr>
        <p:txBody>
          <a:bodyPr wrap="square" rtlCol="0">
            <a:spAutoFit/>
          </a:bodyPr>
          <a:lstStyle/>
          <a:p>
            <a:r>
              <a:rPr lang="en-GB" sz="1400" dirty="0"/>
              <a:t>1.Author unknown, https://www.destinationes.com/pilgrimage/penrhys  [accessed 16/03/2026].</a:t>
            </a:r>
          </a:p>
          <a:p>
            <a:r>
              <a:rPr lang="en-GB" sz="1400" dirty="0"/>
              <a:t>2.</a:t>
            </a:r>
            <a:r>
              <a:rPr lang="en-GB" sz="1400" dirty="0">
                <a:solidFill>
                  <a:srgbClr val="3A3A3A"/>
                </a:solidFill>
                <a:latin typeface="Source Sans Pro" panose="020B0503030403020204" pitchFamily="34" charset="0"/>
              </a:rPr>
              <a:t> </a:t>
            </a:r>
            <a:r>
              <a:rPr lang="en-GB" sz="1400" dirty="0">
                <a:latin typeface="Source Sans Pro" panose="020B0503030403020204" pitchFamily="34" charset="0"/>
              </a:rPr>
              <a:t>J. Ward,</a:t>
            </a:r>
            <a:r>
              <a:rPr lang="en-GB" sz="1400" b="0" i="0" dirty="0">
                <a:effectLst/>
                <a:latin typeface="Times New Roman" panose="02020603050405020304" pitchFamily="18" charset="0"/>
                <a:cs typeface="Times New Roman" panose="02020603050405020304" pitchFamily="18" charset="0"/>
              </a:rPr>
              <a:t> Our Lady of Penrhys. </a:t>
            </a:r>
            <a:r>
              <a:rPr lang="en-GB" sz="1400" b="0" i="1" dirty="0">
                <a:effectLst/>
                <a:latin typeface="Times New Roman" panose="02020603050405020304" pitchFamily="18" charset="0"/>
                <a:cs typeface="Times New Roman" panose="02020603050405020304" pitchFamily="18" charset="0"/>
              </a:rPr>
              <a:t>Archaeologia Cambrensis</a:t>
            </a:r>
            <a:r>
              <a:rPr lang="en-GB" sz="1400" b="0" i="0" dirty="0">
                <a:effectLst/>
                <a:latin typeface="Times New Roman" panose="02020603050405020304" pitchFamily="18" charset="0"/>
                <a:cs typeface="Times New Roman" panose="02020603050405020304" pitchFamily="18" charset="0"/>
              </a:rPr>
              <a:t>,1914), 6</a:t>
            </a:r>
            <a:r>
              <a:rPr lang="en-GB" sz="1400" b="0" i="0" baseline="30000" dirty="0">
                <a:effectLst/>
                <a:latin typeface="Times New Roman" panose="02020603050405020304" pitchFamily="18" charset="0"/>
                <a:cs typeface="Times New Roman" panose="02020603050405020304" pitchFamily="18" charset="0"/>
              </a:rPr>
              <a:t>th</a:t>
            </a:r>
            <a:r>
              <a:rPr lang="en-GB" sz="1400" b="0" i="0" dirty="0">
                <a:effectLst/>
                <a:latin typeface="Times New Roman" panose="02020603050405020304" pitchFamily="18" charset="0"/>
                <a:cs typeface="Times New Roman" panose="02020603050405020304" pitchFamily="18" charset="0"/>
              </a:rPr>
              <a:t> series, vol </a:t>
            </a:r>
            <a:r>
              <a:rPr lang="en-GB" sz="1400" b="0" i="1" dirty="0">
                <a:effectLst/>
                <a:latin typeface="Times New Roman" panose="02020603050405020304" pitchFamily="18" charset="0"/>
                <a:cs typeface="Times New Roman" panose="02020603050405020304" pitchFamily="18" charset="0"/>
              </a:rPr>
              <a:t>14</a:t>
            </a:r>
            <a:r>
              <a:rPr lang="en-GB" sz="1400" b="0" i="0" dirty="0">
                <a:effectLst/>
                <a:latin typeface="Times New Roman" panose="02020603050405020304" pitchFamily="18" charset="0"/>
                <a:cs typeface="Times New Roman" panose="02020603050405020304" pitchFamily="18" charset="0"/>
              </a:rPr>
              <a:t>, pg</a:t>
            </a:r>
            <a:r>
              <a:rPr lang="en-GB" sz="1400" dirty="0">
                <a:latin typeface="Times New Roman" panose="02020603050405020304" pitchFamily="18" charset="0"/>
                <a:cs typeface="Times New Roman" panose="02020603050405020304" pitchFamily="18" charset="0"/>
              </a:rPr>
              <a:t>. </a:t>
            </a:r>
            <a:r>
              <a:rPr lang="en-GB" sz="1400" b="0" i="0" dirty="0">
                <a:effectLst/>
                <a:latin typeface="Times New Roman" panose="02020603050405020304" pitchFamily="18" charset="0"/>
                <a:cs typeface="Times New Roman" panose="02020603050405020304" pitchFamily="18" charset="0"/>
              </a:rPr>
              <a:t>357.</a:t>
            </a:r>
          </a:p>
          <a:p>
            <a:r>
              <a:rPr lang="en-GB" sz="1400" dirty="0">
                <a:latin typeface="Times New Roman" panose="02020603050405020304" pitchFamily="18" charset="0"/>
                <a:cs typeface="Times New Roman" panose="02020603050405020304" pitchFamily="18" charset="0"/>
              </a:rPr>
              <a:t>3.Author unknown, </a:t>
            </a:r>
            <a:r>
              <a:rPr lang="en-GB" sz="14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https://www.britishpilgrimage.org/places/penrhys-rhondda-cynon-taff</a:t>
            </a:r>
            <a:r>
              <a:rPr lang="en-GB" sz="1400" dirty="0">
                <a:latin typeface="Times New Roman" panose="02020603050405020304" pitchFamily="18" charset="0"/>
                <a:cs typeface="Times New Roman" panose="02020603050405020304" pitchFamily="18" charset="0"/>
              </a:rPr>
              <a:t> [accessed 16/03/2026].</a:t>
            </a:r>
          </a:p>
        </p:txBody>
      </p:sp>
    </p:spTree>
    <p:extLst>
      <p:ext uri="{BB962C8B-B14F-4D97-AF65-F5344CB8AC3E}">
        <p14:creationId xmlns:p14="http://schemas.microsoft.com/office/powerpoint/2010/main" val="4052238060"/>
      </p:ext>
    </p:extLst>
  </p:cSld>
  <p:clrMapOvr>
    <a:masterClrMapping/>
  </p:clrMapOvr>
  <mc:AlternateContent xmlns:mc="http://schemas.openxmlformats.org/markup-compatibility/2006" xmlns:p14="http://schemas.microsoft.com/office/powerpoint/2010/main">
    <mc:Choice Requires="p14">
      <p:transition spd="slow" p14:dur="2000" advTm="167306"/>
    </mc:Choice>
    <mc:Fallback xmlns="">
      <p:transition spd="slow" advTm="16730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B409E8-6404-EEB5-4591-6726255A0423}"/>
              </a:ext>
            </a:extLst>
          </p:cNvPr>
          <p:cNvSpPr>
            <a:spLocks noGrp="1"/>
          </p:cNvSpPr>
          <p:nvPr>
            <p:ph type="title"/>
          </p:nvPr>
        </p:nvSpPr>
        <p:spPr>
          <a:xfrm>
            <a:off x="838200" y="365126"/>
            <a:ext cx="10515600" cy="722696"/>
          </a:xfrm>
        </p:spPr>
        <p:txBody>
          <a:bodyPr>
            <a:normAutofit/>
          </a:bodyPr>
          <a:lstStyle/>
          <a:p>
            <a:pPr algn="ctr"/>
            <a:r>
              <a:rPr lang="en-GB" sz="4000" b="1" u="sng" dirty="0">
                <a:solidFill>
                  <a:schemeClr val="accent5"/>
                </a:solidFill>
              </a:rPr>
              <a:t>The Virgin Mary’s Shrine</a:t>
            </a:r>
          </a:p>
        </p:txBody>
      </p:sp>
      <p:sp>
        <p:nvSpPr>
          <p:cNvPr id="6" name="Content Placeholder 5">
            <a:extLst>
              <a:ext uri="{FF2B5EF4-FFF2-40B4-BE49-F238E27FC236}">
                <a16:creationId xmlns:a16="http://schemas.microsoft.com/office/drawing/2014/main" id="{D67F5534-6212-2383-433A-336CED494D24}"/>
              </a:ext>
            </a:extLst>
          </p:cNvPr>
          <p:cNvSpPr>
            <a:spLocks noGrp="1"/>
          </p:cNvSpPr>
          <p:nvPr>
            <p:ph idx="1"/>
          </p:nvPr>
        </p:nvSpPr>
        <p:spPr>
          <a:xfrm>
            <a:off x="838200" y="1087822"/>
            <a:ext cx="10515600" cy="3263461"/>
          </a:xfrm>
        </p:spPr>
        <p:txBody>
          <a:bodyPr>
            <a:normAutofit/>
          </a:bodyPr>
          <a:lstStyle/>
          <a:p>
            <a:pPr>
              <a:lnSpc>
                <a:spcPct val="150000"/>
              </a:lnSpc>
            </a:pPr>
            <a:r>
              <a:rPr lang="en-GB" sz="2000" dirty="0">
                <a:latin typeface="Times New Roman" panose="02020603050405020304" pitchFamily="18" charset="0"/>
                <a:cs typeface="Times New Roman" panose="02020603050405020304" pitchFamily="18" charset="0"/>
              </a:rPr>
              <a:t> Madeleine Gray writes in her book ‘Sacred space and the natural world,’ about how the Monks of Llantarnam abbey used the site at Penrhys to farm, she also quotes poems that were written about the shrine</a:t>
            </a:r>
            <a:r>
              <a:rPr lang="en-GB" sz="2000" baseline="30000" dirty="0">
                <a:latin typeface="Times New Roman" panose="02020603050405020304" pitchFamily="18" charset="0"/>
                <a:cs typeface="Times New Roman" panose="02020603050405020304" pitchFamily="18" charset="0"/>
              </a:rPr>
              <a:t>1</a:t>
            </a:r>
          </a:p>
          <a:p>
            <a:pPr>
              <a:lnSpc>
                <a:spcPct val="150000"/>
              </a:lnSpc>
            </a:pPr>
            <a:r>
              <a:rPr lang="en-GB" sz="2000" dirty="0">
                <a:latin typeface="Times New Roman" panose="02020603050405020304" pitchFamily="18" charset="0"/>
                <a:cs typeface="Times New Roman" panose="02020603050405020304" pitchFamily="18" charset="0"/>
              </a:rPr>
              <a:t>Jane Cartwright writes about how important the Virgin Mary was to religious devotion. She states</a:t>
            </a:r>
          </a:p>
          <a:p>
            <a:pPr marL="0" indent="0">
              <a:lnSpc>
                <a:spcPct val="150000"/>
              </a:lnSpc>
              <a:buNone/>
            </a:pPr>
            <a:r>
              <a:rPr lang="en-GB" sz="2000" dirty="0">
                <a:latin typeface="Times New Roman" panose="02020603050405020304" pitchFamily="18" charset="0"/>
                <a:cs typeface="Times New Roman" panose="02020603050405020304" pitchFamily="18" charset="0"/>
              </a:rPr>
              <a:t>    “ Mary, the paragon of feminine sanctity, was the most important of all the female saints.” </a:t>
            </a:r>
            <a:r>
              <a:rPr lang="en-GB" sz="2000" baseline="30000" dirty="0">
                <a:latin typeface="Times New Roman" panose="02020603050405020304" pitchFamily="18" charset="0"/>
                <a:cs typeface="Times New Roman" panose="02020603050405020304" pitchFamily="18" charset="0"/>
              </a:rPr>
              <a:t>2</a:t>
            </a:r>
          </a:p>
        </p:txBody>
      </p:sp>
      <p:sp>
        <p:nvSpPr>
          <p:cNvPr id="7" name="TextBox 6">
            <a:extLst>
              <a:ext uri="{FF2B5EF4-FFF2-40B4-BE49-F238E27FC236}">
                <a16:creationId xmlns:a16="http://schemas.microsoft.com/office/drawing/2014/main" id="{B907B6D9-9E50-A798-A9C4-F56E17A79BAC}"/>
              </a:ext>
            </a:extLst>
          </p:cNvPr>
          <p:cNvSpPr txBox="1"/>
          <p:nvPr/>
        </p:nvSpPr>
        <p:spPr>
          <a:xfrm>
            <a:off x="838200" y="4939181"/>
            <a:ext cx="11017469" cy="738664"/>
          </a:xfrm>
          <a:prstGeom prst="rect">
            <a:avLst/>
          </a:prstGeom>
          <a:noFill/>
        </p:spPr>
        <p:txBody>
          <a:bodyPr wrap="square" rtlCol="0">
            <a:spAutoFit/>
          </a:bodyPr>
          <a:lstStyle/>
          <a:p>
            <a:pPr marL="342900" indent="-342900">
              <a:buAutoNum type="arabicPeriod"/>
            </a:pPr>
            <a:r>
              <a:rPr lang="en-GB" sz="1400" dirty="0"/>
              <a:t>M Gray,. Sacred Space And The Natural World</a:t>
            </a:r>
            <a:r>
              <a:rPr lang="en-GB" sz="1400" i="1" dirty="0"/>
              <a:t>: The Holy Well And Shrine Of The Virgin Mary At Penrhys</a:t>
            </a:r>
            <a:r>
              <a:rPr lang="en-GB" sz="1400" dirty="0"/>
              <a:t>, (</a:t>
            </a:r>
            <a:r>
              <a:rPr lang="en-GB" sz="1400" b="0" i="0" dirty="0">
                <a:effectLst/>
                <a:latin typeface="Roboto" panose="020F0502020204030204" pitchFamily="2" charset="0"/>
              </a:rPr>
              <a:t>Taylor &amp; Francis Group, 2011), p. 248-250.</a:t>
            </a:r>
          </a:p>
          <a:p>
            <a:pPr marL="342900" indent="-342900">
              <a:buAutoNum type="arabicPeriod"/>
            </a:pPr>
            <a:r>
              <a:rPr lang="en-GB" sz="1400" dirty="0">
                <a:latin typeface="Arial" panose="020B0604020202020204" pitchFamily="34" charset="0"/>
              </a:rPr>
              <a:t>J Cartwright,</a:t>
            </a:r>
            <a:r>
              <a:rPr lang="en-GB" sz="1400" b="0" i="0" dirty="0">
                <a:effectLst/>
                <a:latin typeface="Arial" panose="020B0604020202020204" pitchFamily="34" charset="0"/>
              </a:rPr>
              <a:t> </a:t>
            </a:r>
            <a:r>
              <a:rPr lang="en-GB" sz="1400" b="0" i="1" dirty="0">
                <a:effectLst/>
                <a:latin typeface="Arial" panose="020B0604020202020204" pitchFamily="34" charset="0"/>
              </a:rPr>
              <a:t>Feminine Sanctity and Spirituality in Medieval Wales</a:t>
            </a:r>
            <a:r>
              <a:rPr lang="en-GB" sz="1400" b="0" i="0" dirty="0">
                <a:effectLst/>
                <a:latin typeface="Arial" panose="020B0604020202020204" pitchFamily="34" charset="0"/>
              </a:rPr>
              <a:t>. (University of Wales, 2008), p.9.</a:t>
            </a:r>
            <a:endParaRPr lang="en-GB" sz="1400" dirty="0"/>
          </a:p>
        </p:txBody>
      </p:sp>
    </p:spTree>
    <p:extLst>
      <p:ext uri="{BB962C8B-B14F-4D97-AF65-F5344CB8AC3E}">
        <p14:creationId xmlns:p14="http://schemas.microsoft.com/office/powerpoint/2010/main" val="607739120"/>
      </p:ext>
    </p:extLst>
  </p:cSld>
  <p:clrMapOvr>
    <a:masterClrMapping/>
  </p:clrMapOvr>
  <mc:AlternateContent xmlns:mc="http://schemas.openxmlformats.org/markup-compatibility/2006" xmlns:p14="http://schemas.microsoft.com/office/powerpoint/2010/main">
    <mc:Choice Requires="p14">
      <p:transition spd="slow" p14:dur="2000" advTm="34050"/>
    </mc:Choice>
    <mc:Fallback xmlns="">
      <p:transition spd="slow" advTm="3405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tue on a stone pillar&#10;&#10;AI-generated content may be incorrect.">
            <a:extLst>
              <a:ext uri="{FF2B5EF4-FFF2-40B4-BE49-F238E27FC236}">
                <a16:creationId xmlns:a16="http://schemas.microsoft.com/office/drawing/2014/main" id="{AF6BAC03-C894-D108-1751-ECCFAC0A9D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0945" y="70945"/>
            <a:ext cx="6858000" cy="6716110"/>
          </a:xfrm>
          <a:prstGeom prst="rect">
            <a:avLst/>
          </a:prstGeom>
        </p:spPr>
      </p:pic>
      <p:sp>
        <p:nvSpPr>
          <p:cNvPr id="4" name="TextBox 3">
            <a:extLst>
              <a:ext uri="{FF2B5EF4-FFF2-40B4-BE49-F238E27FC236}">
                <a16:creationId xmlns:a16="http://schemas.microsoft.com/office/drawing/2014/main" id="{592FAAA1-5ED8-71D0-76A6-D9E423CAA9D6}"/>
              </a:ext>
            </a:extLst>
          </p:cNvPr>
          <p:cNvSpPr txBox="1"/>
          <p:nvPr/>
        </p:nvSpPr>
        <p:spPr>
          <a:xfrm>
            <a:off x="7441324" y="804041"/>
            <a:ext cx="4303986" cy="830997"/>
          </a:xfrm>
          <a:prstGeom prst="rect">
            <a:avLst/>
          </a:prstGeom>
          <a:noFill/>
        </p:spPr>
        <p:txBody>
          <a:bodyPr wrap="square" rtlCol="0">
            <a:spAutoFit/>
          </a:bodyPr>
          <a:lstStyle/>
          <a:p>
            <a:pPr algn="ctr"/>
            <a:r>
              <a:rPr lang="en-GB" sz="2400" dirty="0"/>
              <a:t>The Virgin Mary shrine in all her glory</a:t>
            </a:r>
          </a:p>
        </p:txBody>
      </p:sp>
      <p:sp>
        <p:nvSpPr>
          <p:cNvPr id="6" name="TextBox 5">
            <a:extLst>
              <a:ext uri="{FF2B5EF4-FFF2-40B4-BE49-F238E27FC236}">
                <a16:creationId xmlns:a16="http://schemas.microsoft.com/office/drawing/2014/main" id="{615DE68C-0CB5-A71F-EBAA-0BD9006BE8A4}"/>
              </a:ext>
            </a:extLst>
          </p:cNvPr>
          <p:cNvSpPr txBox="1"/>
          <p:nvPr/>
        </p:nvSpPr>
        <p:spPr>
          <a:xfrm>
            <a:off x="7441324" y="6065335"/>
            <a:ext cx="4073343" cy="646331"/>
          </a:xfrm>
          <a:prstGeom prst="rect">
            <a:avLst/>
          </a:prstGeom>
          <a:noFill/>
        </p:spPr>
        <p:txBody>
          <a:bodyPr wrap="square" rtlCol="0">
            <a:spAutoFit/>
          </a:bodyPr>
          <a:lstStyle/>
          <a:p>
            <a:pPr algn="ctr"/>
            <a:r>
              <a:rPr lang="en-GB"/>
              <a:t>Photo’s taken by Joanne Hallam 17/03/2026</a:t>
            </a:r>
            <a:endParaRPr lang="en-GB" dirty="0"/>
          </a:p>
        </p:txBody>
      </p:sp>
    </p:spTree>
    <p:extLst>
      <p:ext uri="{BB962C8B-B14F-4D97-AF65-F5344CB8AC3E}">
        <p14:creationId xmlns:p14="http://schemas.microsoft.com/office/powerpoint/2010/main" val="2132800371"/>
      </p:ext>
    </p:extLst>
  </p:cSld>
  <p:clrMapOvr>
    <a:masterClrMapping/>
  </p:clrMapOvr>
  <mc:AlternateContent xmlns:mc="http://schemas.openxmlformats.org/markup-compatibility/2006" xmlns:p14="http://schemas.microsoft.com/office/powerpoint/2010/main">
    <mc:Choice Requires="p14">
      <p:transition spd="slow" p14:dur="2000" advTm="48121"/>
    </mc:Choice>
    <mc:Fallback xmlns="">
      <p:transition spd="slow" advTm="4812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pillar in a field&#10;&#10;AI-generated content may be incorrect.">
            <a:extLst>
              <a:ext uri="{FF2B5EF4-FFF2-40B4-BE49-F238E27FC236}">
                <a16:creationId xmlns:a16="http://schemas.microsoft.com/office/drawing/2014/main" id="{E3019B25-2C3E-61E9-386F-51CA21150E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206" y="0"/>
            <a:ext cx="4273668" cy="6858000"/>
          </a:xfrm>
          <a:prstGeom prst="rect">
            <a:avLst/>
          </a:prstGeom>
        </p:spPr>
      </p:pic>
      <p:pic>
        <p:nvPicPr>
          <p:cNvPr id="7" name="Picture 6" descr="A sign in a grassy area&#10;&#10;AI-generated content may be incorrect.">
            <a:extLst>
              <a:ext uri="{FF2B5EF4-FFF2-40B4-BE49-F238E27FC236}">
                <a16:creationId xmlns:a16="http://schemas.microsoft.com/office/drawing/2014/main" id="{DEECD881-C2B0-3E54-229C-B2F6573941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1516" y="-110359"/>
            <a:ext cx="5570483" cy="6858000"/>
          </a:xfrm>
          <a:prstGeom prst="rect">
            <a:avLst/>
          </a:prstGeom>
        </p:spPr>
      </p:pic>
      <p:sp>
        <p:nvSpPr>
          <p:cNvPr id="8" name="TextBox 7">
            <a:extLst>
              <a:ext uri="{FF2B5EF4-FFF2-40B4-BE49-F238E27FC236}">
                <a16:creationId xmlns:a16="http://schemas.microsoft.com/office/drawing/2014/main" id="{E9BD53F9-8392-3B21-DDFA-14B30E95A0BF}"/>
              </a:ext>
            </a:extLst>
          </p:cNvPr>
          <p:cNvSpPr txBox="1"/>
          <p:nvPr/>
        </p:nvSpPr>
        <p:spPr>
          <a:xfrm>
            <a:off x="4044462" y="583324"/>
            <a:ext cx="2419400" cy="1200329"/>
          </a:xfrm>
          <a:prstGeom prst="rect">
            <a:avLst/>
          </a:prstGeom>
          <a:noFill/>
        </p:spPr>
        <p:txBody>
          <a:bodyPr wrap="square" rtlCol="0">
            <a:spAutoFit/>
          </a:bodyPr>
          <a:lstStyle/>
          <a:p>
            <a:pPr algn="r"/>
            <a:endParaRPr lang="en-GB" dirty="0"/>
          </a:p>
          <a:p>
            <a:pPr algn="ctr"/>
            <a:r>
              <a:rPr lang="en-GB" dirty="0"/>
              <a:t>Photo’s taken by Joanne Hallam 1703/2026</a:t>
            </a:r>
          </a:p>
        </p:txBody>
      </p:sp>
    </p:spTree>
    <p:extLst>
      <p:ext uri="{BB962C8B-B14F-4D97-AF65-F5344CB8AC3E}">
        <p14:creationId xmlns:p14="http://schemas.microsoft.com/office/powerpoint/2010/main" val="1108163255"/>
      </p:ext>
    </p:extLst>
  </p:cSld>
  <p:clrMapOvr>
    <a:masterClrMapping/>
  </p:clrMapOvr>
  <mc:AlternateContent xmlns:mc="http://schemas.openxmlformats.org/markup-compatibility/2006" xmlns:p14="http://schemas.microsoft.com/office/powerpoint/2010/main">
    <mc:Choice Requires="p14">
      <p:transition spd="slow" p14:dur="2000" advTm="21627"/>
    </mc:Choice>
    <mc:Fallback xmlns="">
      <p:transition spd="slow" advTm="2162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B1782-7549-D838-34DD-2B6EC5A038E0}"/>
              </a:ext>
            </a:extLst>
          </p:cNvPr>
          <p:cNvSpPr>
            <a:spLocks noGrp="1"/>
          </p:cNvSpPr>
          <p:nvPr>
            <p:ph type="title"/>
          </p:nvPr>
        </p:nvSpPr>
        <p:spPr>
          <a:xfrm>
            <a:off x="838200" y="365125"/>
            <a:ext cx="10515600" cy="628103"/>
          </a:xfrm>
        </p:spPr>
        <p:txBody>
          <a:bodyPr>
            <a:normAutofit fontScale="90000"/>
          </a:bodyPr>
          <a:lstStyle/>
          <a:p>
            <a:pPr algn="ctr"/>
            <a:r>
              <a:rPr lang="en-GB" sz="4000" b="1" u="sng" dirty="0">
                <a:solidFill>
                  <a:schemeClr val="accent5"/>
                </a:solidFill>
              </a:rPr>
              <a:t>The Holy Well</a:t>
            </a:r>
          </a:p>
        </p:txBody>
      </p:sp>
      <p:sp>
        <p:nvSpPr>
          <p:cNvPr id="3" name="Content Placeholder 2">
            <a:extLst>
              <a:ext uri="{FF2B5EF4-FFF2-40B4-BE49-F238E27FC236}">
                <a16:creationId xmlns:a16="http://schemas.microsoft.com/office/drawing/2014/main" id="{A12EA7C3-5103-D656-C2B8-CEB1D2182EC5}"/>
              </a:ext>
            </a:extLst>
          </p:cNvPr>
          <p:cNvSpPr>
            <a:spLocks noGrp="1"/>
          </p:cNvSpPr>
          <p:nvPr>
            <p:ph idx="1"/>
          </p:nvPr>
        </p:nvSpPr>
        <p:spPr>
          <a:xfrm>
            <a:off x="838200" y="1037350"/>
            <a:ext cx="10515600" cy="3219340"/>
          </a:xfrm>
        </p:spPr>
        <p:txBody>
          <a:bodyPr>
            <a:normAutofit lnSpcReduction="10000"/>
          </a:bodyPr>
          <a:lstStyle/>
          <a:p>
            <a:pPr>
              <a:lnSpc>
                <a:spcPct val="150000"/>
              </a:lnSpc>
            </a:pPr>
            <a:r>
              <a:rPr lang="en-GB" sz="2200" dirty="0">
                <a:latin typeface="Times New Roman" panose="02020603050405020304" pitchFamily="18" charset="0"/>
                <a:cs typeface="Times New Roman" panose="02020603050405020304" pitchFamily="18" charset="0"/>
              </a:rPr>
              <a:t>In Angela Grahams book, she mentions the Holy Well, “ A Holy Well in a humble little well house and a tall 1950’s stone statue of Mary and infant. No shelter. No facilities. No seats. No shops, and yet the people come”.</a:t>
            </a:r>
            <a:r>
              <a:rPr lang="en-GB" sz="2200" baseline="30000" dirty="0">
                <a:latin typeface="Times New Roman" panose="02020603050405020304" pitchFamily="18" charset="0"/>
                <a:cs typeface="Times New Roman" panose="02020603050405020304" pitchFamily="18" charset="0"/>
              </a:rPr>
              <a:t>1.</a:t>
            </a:r>
          </a:p>
          <a:p>
            <a:pPr>
              <a:lnSpc>
                <a:spcPct val="150000"/>
              </a:lnSpc>
            </a:pPr>
            <a:r>
              <a:rPr lang="en-GB" sz="2200" dirty="0">
                <a:latin typeface="Times New Roman" panose="02020603050405020304" pitchFamily="18" charset="0"/>
                <a:cs typeface="Times New Roman" panose="02020603050405020304" pitchFamily="18" charset="0"/>
              </a:rPr>
              <a:t>Sacred Wells in Wales (Morris 1893), he speaks to native residents of the Rhondda Valley who talk about the Holy well and how it is custom that a person who wishes his health to be benefitted, should wash in the water of the well and throw a pin into it afterwards.</a:t>
            </a:r>
            <a:r>
              <a:rPr lang="en-GB" sz="2200" baseline="30000" dirty="0">
                <a:latin typeface="Times New Roman" panose="02020603050405020304" pitchFamily="18" charset="0"/>
                <a:cs typeface="Times New Roman" panose="02020603050405020304" pitchFamily="18" charset="0"/>
              </a:rPr>
              <a:t>2</a:t>
            </a:r>
          </a:p>
          <a:p>
            <a:pPr>
              <a:lnSpc>
                <a:spcPct val="150000"/>
              </a:lnSpc>
            </a:pPr>
            <a:endParaRPr lang="en-GB" sz="2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F7FD743-55A0-AC10-D0CD-A6C0B5FC2895}"/>
              </a:ext>
            </a:extLst>
          </p:cNvPr>
          <p:cNvSpPr txBox="1"/>
          <p:nvPr/>
        </p:nvSpPr>
        <p:spPr>
          <a:xfrm>
            <a:off x="1008993" y="5218386"/>
            <a:ext cx="10515600" cy="523220"/>
          </a:xfrm>
          <a:prstGeom prst="rect">
            <a:avLst/>
          </a:prstGeom>
          <a:noFill/>
        </p:spPr>
        <p:txBody>
          <a:bodyPr wrap="square" rtlCol="0">
            <a:spAutoFit/>
          </a:bodyPr>
          <a:lstStyle/>
          <a:p>
            <a:r>
              <a:rPr lang="en-GB" sz="1400" b="0" i="0" dirty="0">
                <a:effectLst/>
                <a:latin typeface="Arial" panose="020B0604020202020204" pitchFamily="34" charset="0"/>
              </a:rPr>
              <a:t>1.</a:t>
            </a:r>
            <a:r>
              <a:rPr lang="en-GB" sz="1400" dirty="0">
                <a:latin typeface="Arial" panose="020B0604020202020204" pitchFamily="34" charset="0"/>
              </a:rPr>
              <a:t>A Graham</a:t>
            </a:r>
            <a:r>
              <a:rPr lang="en-GB" sz="1400" b="0" i="0" dirty="0">
                <a:effectLst/>
                <a:latin typeface="Arial" panose="020B0604020202020204" pitchFamily="34" charset="0"/>
              </a:rPr>
              <a:t>, Culture and Occulture–</a:t>
            </a:r>
            <a:r>
              <a:rPr lang="en-GB" sz="1400" b="0" i="1" dirty="0">
                <a:effectLst/>
                <a:latin typeface="Arial" panose="020B0604020202020204" pitchFamily="34" charset="0"/>
              </a:rPr>
              <a:t>An </a:t>
            </a:r>
            <a:r>
              <a:rPr lang="en-GB" sz="1400" i="1" dirty="0">
                <a:latin typeface="Arial" panose="020B0604020202020204" pitchFamily="34" charset="0"/>
              </a:rPr>
              <a:t>A</a:t>
            </a:r>
            <a:r>
              <a:rPr lang="en-GB" sz="1400" b="0" i="1" dirty="0">
                <a:effectLst/>
                <a:latin typeface="Arial" panose="020B0604020202020204" pitchFamily="34" charset="0"/>
              </a:rPr>
              <a:t>lternative to scandalous religion?, </a:t>
            </a:r>
            <a:r>
              <a:rPr lang="en-GB" sz="1400" b="0" i="0" dirty="0">
                <a:effectLst/>
                <a:latin typeface="Arial" panose="020B0604020202020204" pitchFamily="34" charset="0"/>
              </a:rPr>
              <a:t>(</a:t>
            </a:r>
            <a:r>
              <a:rPr lang="en-GB" sz="1400" b="0" i="1" dirty="0">
                <a:effectLst/>
                <a:latin typeface="Arial" panose="020B0604020202020204" pitchFamily="34" charset="0"/>
              </a:rPr>
              <a:t>The Furrow</a:t>
            </a:r>
            <a:r>
              <a:rPr lang="en-GB" sz="1400" b="0" i="0" dirty="0">
                <a:effectLst/>
                <a:latin typeface="Arial" panose="020B0604020202020204" pitchFamily="34" charset="0"/>
              </a:rPr>
              <a:t>, 2009), p.131-139.</a:t>
            </a:r>
          </a:p>
          <a:p>
            <a:r>
              <a:rPr lang="en-GB" sz="1400" dirty="0">
                <a:latin typeface="Arial" panose="020B0604020202020204" pitchFamily="34" charset="0"/>
              </a:rPr>
              <a:t>2. </a:t>
            </a:r>
            <a:r>
              <a:rPr lang="en-GB" sz="1400" dirty="0">
                <a:latin typeface="GT America Standard"/>
              </a:rPr>
              <a:t>J Rhys</a:t>
            </a:r>
            <a:r>
              <a:rPr lang="en-GB" sz="1400" b="0" i="0" dirty="0">
                <a:effectLst/>
                <a:latin typeface="GT America Standard"/>
              </a:rPr>
              <a:t> &amp; </a:t>
            </a:r>
            <a:r>
              <a:rPr lang="en-GB" sz="1400" dirty="0">
                <a:latin typeface="GT America Standard"/>
              </a:rPr>
              <a:t>T.E Morris,</a:t>
            </a:r>
            <a:r>
              <a:rPr lang="en-GB" sz="1400" b="0" i="0" dirty="0">
                <a:effectLst/>
                <a:latin typeface="GT America Standard"/>
              </a:rPr>
              <a:t> Sacred Wells in Wales. </a:t>
            </a:r>
            <a:r>
              <a:rPr lang="en-GB" sz="1400" b="0" i="1" dirty="0">
                <a:effectLst/>
                <a:latin typeface="GT America Standard"/>
              </a:rPr>
              <a:t>Folklore</a:t>
            </a:r>
            <a:r>
              <a:rPr lang="en-GB" sz="1400" b="0" i="0" dirty="0">
                <a:effectLst/>
                <a:latin typeface="GT America Standard"/>
              </a:rPr>
              <a:t>, </a:t>
            </a:r>
            <a:r>
              <a:rPr lang="en-GB" sz="1400" b="0" i="1" dirty="0">
                <a:effectLst/>
                <a:latin typeface="GT America Standard"/>
              </a:rPr>
              <a:t>(1893),p.</a:t>
            </a:r>
            <a:r>
              <a:rPr lang="en-GB" sz="1400" b="0" i="0" dirty="0">
                <a:effectLst/>
                <a:latin typeface="GT America Standard"/>
              </a:rPr>
              <a:t>56. http://www.jstor.org.uwtsd.idm.oclc.org/stable/1253212</a:t>
            </a:r>
            <a:endParaRPr lang="en-GB" sz="1400" dirty="0"/>
          </a:p>
        </p:txBody>
      </p:sp>
      <p:sp>
        <p:nvSpPr>
          <p:cNvPr id="5" name="Rectangle 1">
            <a:extLst>
              <a:ext uri="{FF2B5EF4-FFF2-40B4-BE49-F238E27FC236}">
                <a16:creationId xmlns:a16="http://schemas.microsoft.com/office/drawing/2014/main" id="{CAB9BD06-35FF-C4F6-C837-E287892BBB5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Rhys, J., &amp; Morris, T. E. (1893). Sacred Wells in Wales. </a:t>
            </a:r>
            <a:r>
              <a:rPr kumimoji="0" lang="en-US" altLang="en-US" sz="1800" b="0" i="1" u="none" strike="noStrike" cap="none" normalizeH="0" baseline="0" dirty="0">
                <a:ln>
                  <a:noFill/>
                </a:ln>
                <a:solidFill>
                  <a:schemeClr val="tx1"/>
                </a:solidFill>
                <a:effectLst/>
                <a:latin typeface="Arial" panose="020B0604020202020204" pitchFamily="34" charset="0"/>
              </a:rPr>
              <a:t>Folklore</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4</a:t>
            </a:r>
            <a:r>
              <a:rPr kumimoji="0" lang="en-US" altLang="en-US" sz="1800" b="0" i="0" u="none" strike="noStrike" cap="none" normalizeH="0" baseline="0" dirty="0">
                <a:ln>
                  <a:noFill/>
                </a:ln>
                <a:solidFill>
                  <a:schemeClr val="tx1"/>
                </a:solidFill>
                <a:effectLst/>
                <a:latin typeface="Arial" panose="020B0604020202020204" pitchFamily="34" charset="0"/>
              </a:rPr>
              <a:t>(1), 55–79. http://www.jstor.org.uwtsd.idm.oclc.org/stable/1253212</a:t>
            </a:r>
          </a:p>
        </p:txBody>
      </p:sp>
    </p:spTree>
    <p:extLst>
      <p:ext uri="{BB962C8B-B14F-4D97-AF65-F5344CB8AC3E}">
        <p14:creationId xmlns:p14="http://schemas.microsoft.com/office/powerpoint/2010/main" val="3946258700"/>
      </p:ext>
    </p:extLst>
  </p:cSld>
  <p:clrMapOvr>
    <a:masterClrMapping/>
  </p:clrMapOvr>
  <mc:AlternateContent xmlns:mc="http://schemas.openxmlformats.org/markup-compatibility/2006" xmlns:p14="http://schemas.microsoft.com/office/powerpoint/2010/main">
    <mc:Choice Requires="p14">
      <p:transition spd="slow" p14:dur="2000" advTm="90335"/>
    </mc:Choice>
    <mc:Fallback xmlns="">
      <p:transition spd="slow" advTm="9033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3104-D069-4ACB-A0A7-510FAA5F16DF}"/>
              </a:ext>
            </a:extLst>
          </p:cNvPr>
          <p:cNvSpPr>
            <a:spLocks noGrp="1"/>
          </p:cNvSpPr>
          <p:nvPr>
            <p:ph type="title"/>
          </p:nvPr>
        </p:nvSpPr>
        <p:spPr>
          <a:xfrm>
            <a:off x="838200" y="211016"/>
            <a:ext cx="10515600" cy="1614609"/>
          </a:xfrm>
        </p:spPr>
        <p:txBody>
          <a:bodyPr>
            <a:noAutofit/>
          </a:bodyPr>
          <a:lstStyle/>
          <a:p>
            <a:pPr algn="ctr"/>
            <a:r>
              <a:rPr lang="en-GB" sz="1800" b="0" dirty="0">
                <a:latin typeface="Aptos" panose="020B0004020202020204" pitchFamily="34" charset="0"/>
              </a:rPr>
              <a:t>The Holy well is situated approximately a 10 minute walk away from the Virgin Mary shrine, down a steep embarkment. It is now sadly surrounded by unkept brambles and fenced off by the local council due to vandalism.</a:t>
            </a:r>
            <a:br>
              <a:rPr lang="en-GB" sz="1800" b="0" dirty="0">
                <a:latin typeface="Aptos" panose="020B0004020202020204" pitchFamily="34" charset="0"/>
              </a:rPr>
            </a:br>
            <a:r>
              <a:rPr lang="en-GB" sz="1800" b="0" dirty="0">
                <a:latin typeface="Aptos" panose="020B0004020202020204" pitchFamily="34" charset="0"/>
              </a:rPr>
              <a:t>To the right the photo shows the words ‘Little Church’ etched into the small pennant stone wellhouse. [photo’s by Joanne Hallam 17/03/2026]</a:t>
            </a:r>
          </a:p>
        </p:txBody>
      </p:sp>
      <p:pic>
        <p:nvPicPr>
          <p:cNvPr id="5" name="Content Placeholder 4" descr="A stone building with a gate&#10;&#10;AI-generated content may be incorrect.">
            <a:extLst>
              <a:ext uri="{FF2B5EF4-FFF2-40B4-BE49-F238E27FC236}">
                <a16:creationId xmlns:a16="http://schemas.microsoft.com/office/drawing/2014/main" id="{7404DC2A-1DFB-5BFE-C93F-5BFC9C0B1D2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3431" y="1825624"/>
            <a:ext cx="5826369" cy="4821359"/>
          </a:xfrm>
          <a:prstGeom prst="rect">
            <a:avLst/>
          </a:prstGeom>
        </p:spPr>
      </p:pic>
      <p:pic>
        <p:nvPicPr>
          <p:cNvPr id="6" name="Content Placeholder 5" descr="A stone wall with a stone doorway&#10;&#10;AI-generated content may be incorrect.">
            <a:extLst>
              <a:ext uri="{FF2B5EF4-FFF2-40B4-BE49-F238E27FC236}">
                <a16:creationId xmlns:a16="http://schemas.microsoft.com/office/drawing/2014/main" id="{C3E02CC4-7C56-51FC-F48B-44769BCA379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3788" y="1825624"/>
            <a:ext cx="5824781" cy="5032376"/>
          </a:xfrm>
          <a:prstGeom prst="rect">
            <a:avLst/>
          </a:prstGeom>
        </p:spPr>
      </p:pic>
    </p:spTree>
    <p:extLst>
      <p:ext uri="{BB962C8B-B14F-4D97-AF65-F5344CB8AC3E}">
        <p14:creationId xmlns:p14="http://schemas.microsoft.com/office/powerpoint/2010/main" val="57902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54DC0-B5FC-34BD-2864-2240FD37E338}"/>
              </a:ext>
            </a:extLst>
          </p:cNvPr>
          <p:cNvSpPr>
            <a:spLocks noGrp="1"/>
          </p:cNvSpPr>
          <p:nvPr>
            <p:ph type="title"/>
          </p:nvPr>
        </p:nvSpPr>
        <p:spPr>
          <a:xfrm>
            <a:off x="6248400" y="140678"/>
            <a:ext cx="5257799" cy="962909"/>
          </a:xfrm>
        </p:spPr>
        <p:txBody>
          <a:bodyPr>
            <a:normAutofit/>
          </a:bodyPr>
          <a:lstStyle/>
          <a:p>
            <a:pPr algn="ctr"/>
            <a:r>
              <a:rPr lang="en-GB" sz="2400" b="1" u="sng" dirty="0">
                <a:solidFill>
                  <a:schemeClr val="accent5"/>
                </a:solidFill>
              </a:rPr>
              <a:t>The Miniature Font Found At Penrhys</a:t>
            </a:r>
          </a:p>
        </p:txBody>
      </p:sp>
      <p:sp>
        <p:nvSpPr>
          <p:cNvPr id="3" name="Content Placeholder 2">
            <a:extLst>
              <a:ext uri="{FF2B5EF4-FFF2-40B4-BE49-F238E27FC236}">
                <a16:creationId xmlns:a16="http://schemas.microsoft.com/office/drawing/2014/main" id="{7A66B673-051C-A5E0-1589-3B62A13BA68B}"/>
              </a:ext>
            </a:extLst>
          </p:cNvPr>
          <p:cNvSpPr>
            <a:spLocks noGrp="1"/>
          </p:cNvSpPr>
          <p:nvPr>
            <p:ph idx="1"/>
          </p:nvPr>
        </p:nvSpPr>
        <p:spPr>
          <a:xfrm>
            <a:off x="5959366" y="1103587"/>
            <a:ext cx="5394433" cy="3153104"/>
          </a:xfrm>
        </p:spPr>
        <p:txBody>
          <a:bodyPr>
            <a:normAutofit fontScale="85000" lnSpcReduction="10000"/>
          </a:bodyPr>
          <a:lstStyle/>
          <a:p>
            <a:pPr>
              <a:lnSpc>
                <a:spcPct val="150000"/>
              </a:lnSpc>
            </a:pPr>
            <a:r>
              <a:rPr lang="en-GB" sz="2400" dirty="0">
                <a:latin typeface="Times New Roman" panose="02020603050405020304" pitchFamily="18" charset="0"/>
                <a:cs typeface="Times New Roman" panose="02020603050405020304" pitchFamily="18" charset="0"/>
              </a:rPr>
              <a:t>During building work being done at the site of Penrhys in the 1960’s, a miniature font was found. Author M Gray quotes “It may date from the 19</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century, when miniature fonts were popular, it could be late medieval, it could even reflect recusant activity at the shrine in the late 16</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or early 17</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centuries.</a:t>
            </a:r>
            <a:r>
              <a:rPr lang="en-GB" sz="2400" baseline="30000" dirty="0">
                <a:latin typeface="Times New Roman" panose="02020603050405020304" pitchFamily="18" charset="0"/>
                <a:cs typeface="Times New Roman" panose="02020603050405020304" pitchFamily="18" charset="0"/>
              </a:rPr>
              <a:t>1</a:t>
            </a:r>
          </a:p>
          <a:p>
            <a:pPr>
              <a:lnSpc>
                <a:spcPct val="150000"/>
              </a:lnSpc>
            </a:pPr>
            <a:endParaRPr lang="en-GB" sz="2400" baseline="30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EF7C589-994D-403B-FC0A-32F6C5121D02}"/>
              </a:ext>
            </a:extLst>
          </p:cNvPr>
          <p:cNvSpPr txBox="1"/>
          <p:nvPr/>
        </p:nvSpPr>
        <p:spPr>
          <a:xfrm>
            <a:off x="1213945" y="4903076"/>
            <a:ext cx="9490841" cy="615553"/>
          </a:xfrm>
          <a:prstGeom prst="rect">
            <a:avLst/>
          </a:prstGeom>
          <a:noFill/>
        </p:spPr>
        <p:txBody>
          <a:bodyPr wrap="square" rtlCol="0">
            <a:spAutoFit/>
          </a:bodyPr>
          <a:lstStyle/>
          <a:p>
            <a:r>
              <a:rPr lang="en-GB" b="0" i="0" dirty="0">
                <a:solidFill>
                  <a:srgbClr val="006621"/>
                </a:solidFill>
                <a:effectLst/>
                <a:latin typeface="Arial" panose="020B0604020202020204" pitchFamily="34" charset="0"/>
              </a:rPr>
              <a:t> </a:t>
            </a:r>
            <a:r>
              <a:rPr lang="en-GB" sz="1600" b="0" i="0" dirty="0">
                <a:effectLst/>
                <a:latin typeface="Arial" panose="020B0604020202020204" pitchFamily="34" charset="0"/>
              </a:rPr>
              <a:t>1.M Gray, </a:t>
            </a:r>
            <a:r>
              <a:rPr lang="en-GB" sz="1600" b="0" i="1" dirty="0">
                <a:effectLst/>
                <a:latin typeface="Arial" panose="020B0604020202020204" pitchFamily="34" charset="0"/>
              </a:rPr>
              <a:t>An unusual miniature font at Penrhys, </a:t>
            </a:r>
            <a:r>
              <a:rPr lang="en-GB" sz="1600" b="0" i="0" dirty="0">
                <a:effectLst/>
                <a:latin typeface="Arial" panose="020B0604020202020204" pitchFamily="34" charset="0"/>
              </a:rPr>
              <a:t>pure.southwales.ac.uk, [accessed 17/03/2026].</a:t>
            </a:r>
          </a:p>
          <a:p>
            <a:r>
              <a:rPr lang="en-GB" sz="1600" i="1" dirty="0"/>
              <a:t>Photo taken from </a:t>
            </a:r>
            <a:r>
              <a:rPr lang="en-GB" sz="1600" i="1" dirty="0">
                <a:hlinkClick r:id="rId3"/>
              </a:rPr>
              <a:t>https://www.heritagetortoise.co.uk/tag/penrhys/</a:t>
            </a:r>
            <a:r>
              <a:rPr lang="en-GB" sz="1600" i="1" dirty="0"/>
              <a:t> [accessed 18/03/2026].</a:t>
            </a:r>
          </a:p>
        </p:txBody>
      </p:sp>
      <p:pic>
        <p:nvPicPr>
          <p:cNvPr id="8" name="Picture 7" descr="A stone cup on a white towel&#10;&#10;AI-generated content may be incorrect.">
            <a:extLst>
              <a:ext uri="{FF2B5EF4-FFF2-40B4-BE49-F238E27FC236}">
                <a16:creationId xmlns:a16="http://schemas.microsoft.com/office/drawing/2014/main" id="{4E6663C7-86F3-E64D-65EA-10277D03F6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5150" y="365125"/>
            <a:ext cx="3993071" cy="4537951"/>
          </a:xfrm>
          <a:prstGeom prst="rect">
            <a:avLst/>
          </a:prstGeom>
        </p:spPr>
      </p:pic>
    </p:spTree>
    <p:extLst>
      <p:ext uri="{BB962C8B-B14F-4D97-AF65-F5344CB8AC3E}">
        <p14:creationId xmlns:p14="http://schemas.microsoft.com/office/powerpoint/2010/main" val="41373976"/>
      </p:ext>
    </p:extLst>
  </p:cSld>
  <p:clrMapOvr>
    <a:masterClrMapping/>
  </p:clrMapOvr>
  <mc:AlternateContent xmlns:mc="http://schemas.openxmlformats.org/markup-compatibility/2006" xmlns:p14="http://schemas.microsoft.com/office/powerpoint/2010/main">
    <mc:Choice Requires="p14">
      <p:transition spd="slow" p14:dur="2000" advTm="32378"/>
    </mc:Choice>
    <mc:Fallback xmlns="">
      <p:transition spd="slow" advTm="3237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87506-4816-1F71-BC90-9BA3254A9F55}"/>
              </a:ext>
            </a:extLst>
          </p:cNvPr>
          <p:cNvSpPr>
            <a:spLocks noGrp="1"/>
          </p:cNvSpPr>
          <p:nvPr>
            <p:ph type="title"/>
          </p:nvPr>
        </p:nvSpPr>
        <p:spPr>
          <a:xfrm>
            <a:off x="0" y="0"/>
            <a:ext cx="5675586" cy="504497"/>
          </a:xfrm>
        </p:spPr>
        <p:txBody>
          <a:bodyPr>
            <a:normAutofit/>
          </a:bodyPr>
          <a:lstStyle/>
          <a:p>
            <a:pPr algn="ctr"/>
            <a:r>
              <a:rPr lang="en-GB" sz="2400" b="1" u="sng" dirty="0">
                <a:solidFill>
                  <a:schemeClr val="accent5"/>
                </a:solidFill>
              </a:rPr>
              <a:t>The Pilgrimage Path</a:t>
            </a:r>
          </a:p>
        </p:txBody>
      </p:sp>
      <p:pic>
        <p:nvPicPr>
          <p:cNvPr id="17" name="Picture Placeholder 16" descr="A map of a path to a monument&#10;&#10;AI-generated content may be incorrect.">
            <a:extLst>
              <a:ext uri="{FF2B5EF4-FFF2-40B4-BE49-F238E27FC236}">
                <a16:creationId xmlns:a16="http://schemas.microsoft.com/office/drawing/2014/main" id="{731C7CE7-5E54-4D61-B30C-CE2B5AD6CC04}"/>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2542" b="12542"/>
          <a:stretch>
            <a:fillRect/>
          </a:stretch>
        </p:blipFill>
        <p:spPr>
          <a:xfrm>
            <a:off x="6019800" y="0"/>
            <a:ext cx="6172200" cy="5486874"/>
          </a:xfrm>
        </p:spPr>
      </p:pic>
      <p:sp>
        <p:nvSpPr>
          <p:cNvPr id="4" name="Text Placeholder 3">
            <a:extLst>
              <a:ext uri="{FF2B5EF4-FFF2-40B4-BE49-F238E27FC236}">
                <a16:creationId xmlns:a16="http://schemas.microsoft.com/office/drawing/2014/main" id="{D348C4FB-E29E-9248-1F34-A013EE4D167A}"/>
              </a:ext>
            </a:extLst>
          </p:cNvPr>
          <p:cNvSpPr>
            <a:spLocks noGrp="1"/>
          </p:cNvSpPr>
          <p:nvPr>
            <p:ph type="body" sz="half" idx="2"/>
          </p:nvPr>
        </p:nvSpPr>
        <p:spPr>
          <a:xfrm>
            <a:off x="141890" y="756745"/>
            <a:ext cx="5675586" cy="4730129"/>
          </a:xfrm>
        </p:spPr>
        <p:txBody>
          <a:bodyPr>
            <a:normAutofit fontScale="85000" lnSpcReduction="20000"/>
          </a:bodyPr>
          <a:lstStyle/>
          <a:p>
            <a:r>
              <a:rPr lang="en-GB" sz="1700" dirty="0"/>
              <a:t>In her book </a:t>
            </a:r>
            <a:r>
              <a:rPr lang="nl-NL" sz="1700" i="0" u="sng" dirty="0">
                <a:effectLst/>
              </a:rPr>
              <a:t>Medieval Welsh Pilgrimage, c.1100–1500</a:t>
            </a:r>
            <a:r>
              <a:rPr lang="nl-NL" sz="1700" i="0" dirty="0">
                <a:effectLst/>
              </a:rPr>
              <a:t>, author Kathryn Hurlock explains how a pilgrimage is a religious journey that reaches it’s pinnacle point in the pilgrims arrival at the shrine. Although most  praiseworthy pilgrimages in medieval europe could last weeks, months or sometimes years, it was far more common to go on a local or regional shrine.</a:t>
            </a:r>
            <a:r>
              <a:rPr lang="nl-NL" sz="1700" i="0" baseline="30000" dirty="0">
                <a:effectLst/>
              </a:rPr>
              <a:t>1</a:t>
            </a:r>
          </a:p>
          <a:p>
            <a:r>
              <a:rPr lang="nl-NL" sz="1700" dirty="0"/>
              <a:t>Due to the Virgin Mary shrine and the Holy Well at Penrhys, pilgrims came from all over to seek healing and give thanks. Several poets composed works praising the shrine including Gwilym Tew see – (Gray, 2011).</a:t>
            </a:r>
            <a:r>
              <a:rPr lang="nl-NL" sz="1700" baseline="30000" dirty="0"/>
              <a:t>2</a:t>
            </a:r>
            <a:endParaRPr lang="nl-NL" sz="1700" dirty="0"/>
          </a:p>
          <a:p>
            <a:r>
              <a:rPr lang="nl-NL" sz="1700" dirty="0"/>
              <a:t>Although the practice of pilgrimage dwindled after the reformation under Thomas Cromwell’s orders to take the statue to London and burn it, the footpaths between Cardiff and Penrhys survived, as did the Holy Well.</a:t>
            </a:r>
            <a:endParaRPr lang="nl-NL" sz="1700" baseline="30000" dirty="0"/>
          </a:p>
          <a:p>
            <a:r>
              <a:rPr lang="nl-NL" sz="1700" dirty="0"/>
              <a:t>The pilgrimage path is approximatly 21 miles from Llandaff Cathedral to Penrhys. It is divided into six parts and can be accessed via public transport. It can also be either walked in sections or, walked in two days with an overnight stop in Llantrisant.</a:t>
            </a:r>
            <a:r>
              <a:rPr lang="nl-NL" sz="1700" baseline="30000" dirty="0"/>
              <a:t>3</a:t>
            </a:r>
            <a:endParaRPr lang="nl-NL" sz="1700" dirty="0"/>
          </a:p>
          <a:p>
            <a:endParaRPr lang="nl-NL" i="0" dirty="0">
              <a:effectLst/>
              <a:latin typeface="Merriweather Sans" panose="020F0502020204030204" pitchFamily="2" charset="0"/>
            </a:endParaRPr>
          </a:p>
          <a:p>
            <a:endParaRPr lang="nl-NL" b="1" i="0" dirty="0">
              <a:solidFill>
                <a:srgbClr val="44707B"/>
              </a:solidFill>
              <a:effectLst/>
              <a:latin typeface="Source Sans Pro" panose="020B0503030403020204" pitchFamily="34" charset="0"/>
            </a:endParaRPr>
          </a:p>
          <a:p>
            <a:endParaRPr lang="en-GB" dirty="0"/>
          </a:p>
        </p:txBody>
      </p:sp>
      <p:sp>
        <p:nvSpPr>
          <p:cNvPr id="11" name="TextBox 10">
            <a:extLst>
              <a:ext uri="{FF2B5EF4-FFF2-40B4-BE49-F238E27FC236}">
                <a16:creationId xmlns:a16="http://schemas.microsoft.com/office/drawing/2014/main" id="{7E49EC42-E2BF-6C2F-086F-BF902C7338E9}"/>
              </a:ext>
            </a:extLst>
          </p:cNvPr>
          <p:cNvSpPr txBox="1"/>
          <p:nvPr/>
        </p:nvSpPr>
        <p:spPr>
          <a:xfrm>
            <a:off x="141890" y="5681389"/>
            <a:ext cx="11828353" cy="923330"/>
          </a:xfrm>
          <a:prstGeom prst="rect">
            <a:avLst/>
          </a:prstGeom>
          <a:noFill/>
        </p:spPr>
        <p:txBody>
          <a:bodyPr wrap="square" rtlCol="0">
            <a:spAutoFit/>
          </a:bodyPr>
          <a:lstStyle/>
          <a:p>
            <a:pPr algn="l"/>
            <a:r>
              <a:rPr lang="en-GB" sz="1400" b="0" i="0" dirty="0">
                <a:solidFill>
                  <a:srgbClr val="222222"/>
                </a:solidFill>
                <a:effectLst/>
                <a:latin typeface="Arial" panose="020B0604020202020204" pitchFamily="34" charset="0"/>
              </a:rPr>
              <a:t> </a:t>
            </a:r>
            <a:r>
              <a:rPr lang="en-GB" sz="1400" b="0" i="0" baseline="30000" dirty="0">
                <a:solidFill>
                  <a:srgbClr val="222222"/>
                </a:solidFill>
                <a:effectLst/>
                <a:latin typeface="Arial" panose="020B0604020202020204" pitchFamily="34" charset="0"/>
              </a:rPr>
              <a:t>1.</a:t>
            </a:r>
            <a:r>
              <a:rPr lang="en-GB" sz="1400" b="0" i="0" dirty="0">
                <a:solidFill>
                  <a:srgbClr val="222222"/>
                </a:solidFill>
                <a:effectLst/>
                <a:latin typeface="Arial" panose="020B0604020202020204" pitchFamily="34" charset="0"/>
              </a:rPr>
              <a:t>K Hurlock, </a:t>
            </a:r>
            <a:r>
              <a:rPr lang="en-GB" sz="1400" b="0" i="1" dirty="0">
                <a:solidFill>
                  <a:srgbClr val="222222"/>
                </a:solidFill>
                <a:effectLst/>
                <a:latin typeface="Arial" panose="020B0604020202020204" pitchFamily="34" charset="0"/>
              </a:rPr>
              <a:t>Medieval Welsh pilgrimage, c. 1100-1500</a:t>
            </a:r>
            <a:r>
              <a:rPr lang="en-GB" sz="1400" b="0" i="0" dirty="0">
                <a:solidFill>
                  <a:srgbClr val="222222"/>
                </a:solidFill>
                <a:effectLst/>
                <a:latin typeface="Arial" panose="020B0604020202020204" pitchFamily="34" charset="0"/>
              </a:rPr>
              <a:t>. (Palgrave Macmillan,2018) p.51-77.</a:t>
            </a:r>
          </a:p>
          <a:p>
            <a:r>
              <a:rPr lang="en-GB" sz="1400" baseline="30000" dirty="0">
                <a:solidFill>
                  <a:srgbClr val="222222"/>
                </a:solidFill>
                <a:latin typeface="Arial" panose="020B0604020202020204" pitchFamily="34" charset="0"/>
              </a:rPr>
              <a:t> 2. </a:t>
            </a:r>
            <a:r>
              <a:rPr lang="en-GB" sz="1400" dirty="0">
                <a:solidFill>
                  <a:srgbClr val="222222"/>
                </a:solidFill>
                <a:latin typeface="Arial" panose="020B0604020202020204" pitchFamily="34" charset="0"/>
              </a:rPr>
              <a:t>M Gray,</a:t>
            </a:r>
            <a:r>
              <a:rPr lang="en-GB" sz="1400" dirty="0"/>
              <a:t> Sacred Space And The Natural World</a:t>
            </a:r>
            <a:r>
              <a:rPr lang="en-GB" sz="1400" i="1" dirty="0"/>
              <a:t>: The Holy Well And Shrine Of The Virgin Mary At Penrhys</a:t>
            </a:r>
            <a:r>
              <a:rPr lang="en-GB" sz="1400" dirty="0"/>
              <a:t>, (</a:t>
            </a:r>
            <a:r>
              <a:rPr lang="en-GB" sz="1400" b="0" i="0" dirty="0">
                <a:solidFill>
                  <a:srgbClr val="53565A"/>
                </a:solidFill>
                <a:effectLst/>
                <a:latin typeface="Roboto" panose="020F0502020204030204" pitchFamily="2" charset="0"/>
              </a:rPr>
              <a:t>Taylor &amp; Francis Group, 2011) p. 248-250.</a:t>
            </a:r>
          </a:p>
          <a:p>
            <a:r>
              <a:rPr lang="en-GB" sz="1200" dirty="0">
                <a:solidFill>
                  <a:srgbClr val="53565A"/>
                </a:solidFill>
                <a:latin typeface="Roboto" panose="020F0502020204030204" pitchFamily="2" charset="0"/>
              </a:rPr>
              <a:t> 3</a:t>
            </a:r>
            <a:r>
              <a:rPr lang="en-GB" sz="1400" dirty="0">
                <a:solidFill>
                  <a:srgbClr val="53565A"/>
                </a:solidFill>
                <a:latin typeface="Roboto" panose="020F0502020204030204" pitchFamily="2" charset="0"/>
              </a:rPr>
              <a:t>. Author unknown, </a:t>
            </a:r>
            <a:r>
              <a:rPr lang="en-GB" sz="1400" dirty="0">
                <a:solidFill>
                  <a:srgbClr val="53565A"/>
                </a:solidFill>
                <a:latin typeface="Roboto" panose="020F0502020204030204" pitchFamily="2" charset="0"/>
                <a:hlinkClick r:id="rId4"/>
              </a:rPr>
              <a:t>https://www.britishpilgrimage.org/portfolio/penrhys-pilgrimage-way</a:t>
            </a:r>
            <a:r>
              <a:rPr lang="en-GB" sz="1400" dirty="0">
                <a:solidFill>
                  <a:srgbClr val="53565A"/>
                </a:solidFill>
                <a:latin typeface="Roboto" panose="020F0502020204030204" pitchFamily="2" charset="0"/>
              </a:rPr>
              <a:t>, [accessed 19/03/2026, Photo accessed 19/03/2026].</a:t>
            </a:r>
            <a:endParaRPr lang="en-GB" sz="1400" b="0" i="0" dirty="0">
              <a:solidFill>
                <a:srgbClr val="53565A"/>
              </a:solidFill>
              <a:effectLst/>
              <a:latin typeface="Roboto" panose="020F0502020204030204" pitchFamily="2" charset="0"/>
            </a:endParaRPr>
          </a:p>
          <a:p>
            <a:pPr algn="l"/>
            <a:endParaRPr lang="en-GB" baseline="30000" dirty="0"/>
          </a:p>
        </p:txBody>
      </p:sp>
    </p:spTree>
    <p:extLst>
      <p:ext uri="{BB962C8B-B14F-4D97-AF65-F5344CB8AC3E}">
        <p14:creationId xmlns:p14="http://schemas.microsoft.com/office/powerpoint/2010/main" val="2353690971"/>
      </p:ext>
    </p:extLst>
  </p:cSld>
  <p:clrMapOvr>
    <a:masterClrMapping/>
  </p:clrMapOvr>
  <mc:AlternateContent xmlns:mc="http://schemas.openxmlformats.org/markup-compatibility/2006" xmlns:p14="http://schemas.microsoft.com/office/powerpoint/2010/main">
    <mc:Choice Requires="p14">
      <p:transition spd="slow" p14:dur="2000" advTm="40388"/>
    </mc:Choice>
    <mc:Fallback xmlns="">
      <p:transition spd="slow" advTm="4038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7D8484-0640-A9F4-9571-38457BD1938D}"/>
              </a:ext>
            </a:extLst>
          </p:cNvPr>
          <p:cNvSpPr txBox="1"/>
          <p:nvPr/>
        </p:nvSpPr>
        <p:spPr>
          <a:xfrm>
            <a:off x="386862" y="1028343"/>
            <a:ext cx="11676184" cy="5478423"/>
          </a:xfrm>
          <a:prstGeom prst="rect">
            <a:avLst/>
          </a:prstGeom>
          <a:noFill/>
        </p:spPr>
        <p:txBody>
          <a:bodyPr wrap="square">
            <a:spAutoFit/>
          </a:bodyPr>
          <a:lstStyle/>
          <a:p>
            <a:pPr algn="ctr"/>
            <a:r>
              <a:rPr lang="en-GB" sz="2400" b="0" i="0" dirty="0">
                <a:solidFill>
                  <a:srgbClr val="000000"/>
                </a:solidFill>
                <a:effectLst/>
              </a:rPr>
              <a:t>References</a:t>
            </a:r>
          </a:p>
          <a:p>
            <a:r>
              <a:rPr lang="en-GB" sz="2000" dirty="0"/>
              <a:t>Author unknown, https://</a:t>
            </a:r>
            <a:r>
              <a:rPr lang="en-GB" sz="2000" i="1" dirty="0"/>
              <a:t>www.destinationes.com/pilgrimage/penrhys, </a:t>
            </a:r>
            <a:r>
              <a:rPr lang="en-GB" sz="2000" dirty="0"/>
              <a:t>[accessed 16/03/2026].</a:t>
            </a:r>
          </a:p>
          <a:p>
            <a:r>
              <a:rPr lang="en-GB" sz="2000" dirty="0">
                <a:solidFill>
                  <a:srgbClr val="6BA9DA"/>
                </a:solidFill>
                <a:cs typeface="Times New Roman" panose="02020603050405020304" pitchFamily="18" charset="0"/>
                <a:hlinkClick r:id="rId2">
                  <a:extLst>
                    <a:ext uri="{A12FA001-AC4F-418D-AE19-62706E023703}">
                      <ahyp:hlinkClr xmlns:ahyp="http://schemas.microsoft.com/office/drawing/2018/hyperlinkcolor" val="tx"/>
                    </a:ext>
                  </a:extLst>
                </a:hlinkClick>
              </a:rPr>
              <a:t>Author unknown, https://</a:t>
            </a:r>
            <a:r>
              <a:rPr lang="en-GB" sz="2000" i="1" dirty="0">
                <a:cs typeface="Times New Roman" panose="02020603050405020304" pitchFamily="18" charset="0"/>
                <a:hlinkClick r:id="rId2">
                  <a:extLst>
                    <a:ext uri="{A12FA001-AC4F-418D-AE19-62706E023703}">
                      <ahyp:hlinkClr xmlns:ahyp="http://schemas.microsoft.com/office/drawing/2018/hyperlinkcolor" val="tx"/>
                    </a:ext>
                  </a:extLst>
                </a:hlinkClick>
              </a:rPr>
              <a:t>www.britishpilgrimage.org/places/penrhys-rhondda-cynon-taff</a:t>
            </a:r>
            <a:r>
              <a:rPr lang="en-GB" sz="2000" i="1" dirty="0">
                <a:cs typeface="Times New Roman" panose="02020603050405020304" pitchFamily="18" charset="0"/>
              </a:rPr>
              <a:t> </a:t>
            </a:r>
            <a:r>
              <a:rPr lang="en-GB" sz="2000" dirty="0">
                <a:cs typeface="Times New Roman" panose="02020603050405020304" pitchFamily="18" charset="0"/>
              </a:rPr>
              <a:t>[accessed 16/03/2026].</a:t>
            </a:r>
          </a:p>
          <a:p>
            <a:r>
              <a:rPr lang="en-GB" sz="2000" dirty="0">
                <a:solidFill>
                  <a:srgbClr val="6BA9DA"/>
                </a:solidFill>
                <a:latin typeface="Roboto" panose="020F0502020204030204" pitchFamily="2" charset="0"/>
                <a:hlinkClick r:id="rId3">
                  <a:extLst>
                    <a:ext uri="{A12FA001-AC4F-418D-AE19-62706E023703}">
                      <ahyp:hlinkClr xmlns:ahyp="http://schemas.microsoft.com/office/drawing/2018/hyperlinkcolor" val="tx"/>
                    </a:ext>
                  </a:extLst>
                </a:hlinkClick>
              </a:rPr>
              <a:t>Author unknown, https://</a:t>
            </a:r>
            <a:r>
              <a:rPr lang="en-GB" sz="2000" i="1" dirty="0">
                <a:latin typeface="Roboto" panose="020F0502020204030204" pitchFamily="2" charset="0"/>
                <a:hlinkClick r:id="rId3">
                  <a:extLst>
                    <a:ext uri="{A12FA001-AC4F-418D-AE19-62706E023703}">
                      <ahyp:hlinkClr xmlns:ahyp="http://schemas.microsoft.com/office/drawing/2018/hyperlinkcolor" val="tx"/>
                    </a:ext>
                  </a:extLst>
                </a:hlinkClick>
              </a:rPr>
              <a:t>www.britishpilgrimage.org/portfolio/penrhys-pilgrimage-way</a:t>
            </a:r>
            <a:r>
              <a:rPr lang="en-GB" sz="2000" dirty="0">
                <a:latin typeface="Roboto" panose="020F0502020204030204" pitchFamily="2" charset="0"/>
              </a:rPr>
              <a:t>, [accessed 19/03/2026, Photo accessed 19/03/2026].</a:t>
            </a:r>
            <a:endParaRPr lang="en-GB" sz="2000" b="0" i="0" dirty="0">
              <a:effectLst/>
              <a:latin typeface="Roboto" panose="020F0502020204030204" pitchFamily="2" charset="0"/>
            </a:endParaRPr>
          </a:p>
          <a:p>
            <a:pPr algn="l"/>
            <a:r>
              <a:rPr lang="en-GB" sz="2000" b="0" i="0" dirty="0">
                <a:effectLst/>
              </a:rPr>
              <a:t>Cartwright, J. (2008). </a:t>
            </a:r>
            <a:r>
              <a:rPr lang="en-GB" sz="2000" b="0" i="1" dirty="0">
                <a:effectLst/>
              </a:rPr>
              <a:t>Feminine sanctity and spirituality in medieval wales</a:t>
            </a:r>
            <a:r>
              <a:rPr lang="en-GB" sz="2000" b="0" i="0" dirty="0">
                <a:effectLst/>
              </a:rPr>
              <a:t>. University of Wales Press.</a:t>
            </a:r>
          </a:p>
          <a:p>
            <a:pPr algn="l"/>
            <a:r>
              <a:rPr lang="en-GB" sz="2000" b="0" i="0" dirty="0">
                <a:effectLst/>
              </a:rPr>
              <a:t>Graham, A. (2009a). Culture and occulture – </a:t>
            </a:r>
            <a:r>
              <a:rPr lang="en-GB" sz="2000" b="0" i="1" dirty="0">
                <a:effectLst/>
              </a:rPr>
              <a:t>an alternative to scandalous religion</a:t>
            </a:r>
            <a:r>
              <a:rPr lang="en-GB" sz="2000" b="0" i="0" dirty="0">
                <a:effectLst/>
              </a:rPr>
              <a:t>?</a:t>
            </a:r>
            <a:r>
              <a:rPr lang="en-GB" sz="2000" b="0" i="1" dirty="0">
                <a:effectLst/>
              </a:rPr>
              <a:t> Furrow, 60</a:t>
            </a:r>
            <a:r>
              <a:rPr lang="en-GB" sz="2000" b="0" i="0" dirty="0">
                <a:effectLst/>
              </a:rPr>
              <a:t>(3), 131–139.</a:t>
            </a:r>
          </a:p>
          <a:p>
            <a:pPr algn="l"/>
            <a:r>
              <a:rPr lang="en-GB" sz="2000" b="0" i="0" dirty="0">
                <a:effectLst/>
              </a:rPr>
              <a:t>Gray, M. </a:t>
            </a:r>
            <a:r>
              <a:rPr lang="en-GB" sz="2000" b="0" i="1" dirty="0">
                <a:effectLst/>
              </a:rPr>
              <a:t>An unusual miniature font </a:t>
            </a:r>
            <a:r>
              <a:rPr lang="en-GB" sz="2000" b="0" i="0" dirty="0">
                <a:effectLst/>
              </a:rPr>
              <a:t>at penrhys.</a:t>
            </a:r>
          </a:p>
          <a:p>
            <a:pPr algn="l"/>
            <a:r>
              <a:rPr lang="en-GB" sz="2000" b="0" i="0" dirty="0">
                <a:effectLst/>
              </a:rPr>
              <a:t>Gray, M. (2011). Sacred space and the natural world: The holy well and shrine of the virgin mary at penrhys.</a:t>
            </a:r>
            <a:r>
              <a:rPr lang="en-GB" sz="2000" b="0" i="1" dirty="0">
                <a:effectLst/>
              </a:rPr>
              <a:t> European Review of History—Revue Européenne D'histoire, 18</a:t>
            </a:r>
            <a:r>
              <a:rPr lang="en-GB" sz="2000" b="0" i="0" dirty="0">
                <a:effectLst/>
              </a:rPr>
              <a:t>(02), 243–260.</a:t>
            </a:r>
          </a:p>
          <a:p>
            <a:pPr algn="l"/>
            <a:r>
              <a:rPr lang="en-GB" sz="2000" b="0" i="0" dirty="0">
                <a:effectLst/>
              </a:rPr>
              <a:t>Hurlock, K. (2018). </a:t>
            </a:r>
            <a:r>
              <a:rPr lang="en-GB" sz="2000" b="0" i="1" dirty="0">
                <a:effectLst/>
              </a:rPr>
              <a:t>Medieval welsh pilgrimage, c.1100–1500</a:t>
            </a:r>
            <a:r>
              <a:rPr lang="en-GB" sz="2000" b="0" i="0" dirty="0">
                <a:effectLst/>
              </a:rPr>
              <a:t> (1st ed.). Palgrave Macmillan US. </a:t>
            </a:r>
            <a:r>
              <a:rPr lang="en-GB" sz="2000" b="0" i="0" u="none" strike="noStrike" dirty="0">
                <a:effectLst/>
                <a:hlinkClick r:id="rId4">
                  <a:extLst>
                    <a:ext uri="{A12FA001-AC4F-418D-AE19-62706E023703}">
                      <ahyp:hlinkClr xmlns:ahyp="http://schemas.microsoft.com/office/drawing/2018/hyperlinkcolor" val="tx"/>
                    </a:ext>
                  </a:extLst>
                </a:hlinkClick>
              </a:rPr>
              <a:t>https://doi.org/10.1057/978-1-137-43099-1</a:t>
            </a:r>
            <a:endParaRPr lang="en-GB" sz="2000" b="0" i="0" u="none" strike="noStrike" dirty="0">
              <a:effectLst/>
            </a:endParaRPr>
          </a:p>
          <a:p>
            <a:r>
              <a:rPr lang="en-GB" sz="2000" i="1" dirty="0"/>
              <a:t>Photo taken from </a:t>
            </a:r>
            <a:r>
              <a:rPr lang="en-GB" sz="2000" i="1" dirty="0">
                <a:hlinkClick r:id="rId5">
                  <a:extLst>
                    <a:ext uri="{A12FA001-AC4F-418D-AE19-62706E023703}">
                      <ahyp:hlinkClr xmlns:ahyp="http://schemas.microsoft.com/office/drawing/2018/hyperlinkcolor" val="tx"/>
                    </a:ext>
                  </a:extLst>
                </a:hlinkClick>
              </a:rPr>
              <a:t>https://www.heritagetortoise.co.uk/tag/penrhys/</a:t>
            </a:r>
            <a:r>
              <a:rPr lang="en-GB" sz="2000" i="1" dirty="0"/>
              <a:t> [accessed 18/03/2026</a:t>
            </a:r>
            <a:r>
              <a:rPr lang="en-GB" sz="2800" i="1" dirty="0"/>
              <a:t>].</a:t>
            </a:r>
          </a:p>
          <a:p>
            <a:pPr algn="l"/>
            <a:r>
              <a:rPr lang="en-GB" sz="2000" b="0" i="0" dirty="0">
                <a:effectLst/>
              </a:rPr>
              <a:t>Ward, J. (1914). Our lady of penrhys.</a:t>
            </a:r>
            <a:r>
              <a:rPr lang="en-GB" sz="2000" b="0" i="1" dirty="0">
                <a:effectLst/>
              </a:rPr>
              <a:t> Archaeologia Cambrensis, 14</a:t>
            </a:r>
            <a:r>
              <a:rPr lang="en-GB" sz="2000" b="0" i="0" dirty="0">
                <a:effectLst/>
              </a:rPr>
              <a:t>, 357.</a:t>
            </a:r>
          </a:p>
          <a:p>
            <a:pPr algn="ctr"/>
            <a:endParaRPr lang="en-GB" b="0" i="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1371826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5052</TotalTime>
  <Words>1775</Words>
  <Application>Microsoft Office PowerPoint</Application>
  <PresentationFormat>Widescreen</PresentationFormat>
  <Paragraphs>80</Paragraphs>
  <Slides>10</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Aptos</vt:lpstr>
      <vt:lpstr>Arial</vt:lpstr>
      <vt:lpstr>Bookman Old Style</vt:lpstr>
      <vt:lpstr>GT America Standard</vt:lpstr>
      <vt:lpstr>Merriweather Sans</vt:lpstr>
      <vt:lpstr>myriad-pro</vt:lpstr>
      <vt:lpstr>Roboto</vt:lpstr>
      <vt:lpstr>Rockwell</vt:lpstr>
      <vt:lpstr>Source Sans Pro</vt:lpstr>
      <vt:lpstr>Times New Roman</vt:lpstr>
      <vt:lpstr>Damask</vt:lpstr>
      <vt:lpstr>Our Lady of Penrhys</vt:lpstr>
      <vt:lpstr>The Virgin Mary Shrine</vt:lpstr>
      <vt:lpstr>The Virgin Mary’s Shrine</vt:lpstr>
      <vt:lpstr>PowerPoint Presentation</vt:lpstr>
      <vt:lpstr>PowerPoint Presentation</vt:lpstr>
      <vt:lpstr>The Holy Well</vt:lpstr>
      <vt:lpstr>The Holy well is situated approximately a 10 minute walk away from the Virgin Mary shrine, down a steep embarkment. It is now sadly surrounded by unkept brambles and fenced off by the local council due to vandalism. To the right the photo shows the words ‘Little Church’ etched into the small pennant stone wellhouse. [photo’s by Joanne Hallam 17/03/2026]</vt:lpstr>
      <vt:lpstr>The Miniature Font Found At Penrhys</vt:lpstr>
      <vt:lpstr>The Pilgrimage Path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 dean hallam</dc:creator>
  <cp:lastModifiedBy>philip dean hallam</cp:lastModifiedBy>
  <cp:revision>34</cp:revision>
  <dcterms:created xsi:type="dcterms:W3CDTF">2026-03-16T15:56:39Z</dcterms:created>
  <dcterms:modified xsi:type="dcterms:W3CDTF">2026-03-22T08:59:18Z</dcterms:modified>
</cp:coreProperties>
</file>