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083" autoAdjust="0"/>
  </p:normalViewPr>
  <p:slideViewPr>
    <p:cSldViewPr snapToGrid="0">
      <p:cViewPr varScale="1">
        <p:scale>
          <a:sx n="62" d="100"/>
          <a:sy n="62" d="100"/>
        </p:scale>
        <p:origin x="14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pavel" userId="e42fbd901342fc2d" providerId="LiveId" clId="{0A8D391F-53C1-4AF7-B166-8807BF5C4076}"/>
    <pc:docChg chg="modSld">
      <pc:chgData name="cristian pavel" userId="e42fbd901342fc2d" providerId="LiveId" clId="{0A8D391F-53C1-4AF7-B166-8807BF5C4076}" dt="2024-02-14T16:29:39.350" v="15" actId="14100"/>
      <pc:docMkLst>
        <pc:docMk/>
      </pc:docMkLst>
      <pc:sldChg chg="modSp mod">
        <pc:chgData name="cristian pavel" userId="e42fbd901342fc2d" providerId="LiveId" clId="{0A8D391F-53C1-4AF7-B166-8807BF5C4076}" dt="2024-02-14T16:29:39.350" v="15" actId="14100"/>
        <pc:sldMkLst>
          <pc:docMk/>
          <pc:sldMk cId="1734891948" sldId="256"/>
        </pc:sldMkLst>
        <pc:spChg chg="mod">
          <ac:chgData name="cristian pavel" userId="e42fbd901342fc2d" providerId="LiveId" clId="{0A8D391F-53C1-4AF7-B166-8807BF5C4076}" dt="2024-02-14T16:29:39.350" v="15" actId="14100"/>
          <ac:spMkLst>
            <pc:docMk/>
            <pc:sldMk cId="1734891948" sldId="256"/>
            <ac:spMk id="2" creationId="{65C51C47-47D1-1136-7FD5-FE7473D31D97}"/>
          </ac:spMkLst>
        </pc:spChg>
      </pc:sldChg>
      <pc:sldChg chg="modSp mod">
        <pc:chgData name="cristian pavel" userId="e42fbd901342fc2d" providerId="LiveId" clId="{0A8D391F-53C1-4AF7-B166-8807BF5C4076}" dt="2024-02-14T16:12:24.476" v="2" actId="14100"/>
        <pc:sldMkLst>
          <pc:docMk/>
          <pc:sldMk cId="2874399091" sldId="259"/>
        </pc:sldMkLst>
        <pc:graphicFrameChg chg="mod modGraphic">
          <ac:chgData name="cristian pavel" userId="e42fbd901342fc2d" providerId="LiveId" clId="{0A8D391F-53C1-4AF7-B166-8807BF5C4076}" dt="2024-02-14T16:12:24.476" v="2" actId="14100"/>
          <ac:graphicFrameMkLst>
            <pc:docMk/>
            <pc:sldMk cId="2874399091" sldId="259"/>
            <ac:graphicFrameMk id="5" creationId="{BA3B14FC-3BF5-CE7A-9A76-7EE9E38C47F2}"/>
          </ac:graphicFrameMkLst>
        </pc:graphicFrameChg>
      </pc:sldChg>
      <pc:sldChg chg="modSp mod">
        <pc:chgData name="cristian pavel" userId="e42fbd901342fc2d" providerId="LiveId" clId="{0A8D391F-53C1-4AF7-B166-8807BF5C4076}" dt="2024-02-14T16:13:06.107" v="6" actId="14100"/>
        <pc:sldMkLst>
          <pc:docMk/>
          <pc:sldMk cId="2665487396" sldId="260"/>
        </pc:sldMkLst>
        <pc:graphicFrameChg chg="mod modGraphic">
          <ac:chgData name="cristian pavel" userId="e42fbd901342fc2d" providerId="LiveId" clId="{0A8D391F-53C1-4AF7-B166-8807BF5C4076}" dt="2024-02-14T16:13:06.107" v="6" actId="14100"/>
          <ac:graphicFrameMkLst>
            <pc:docMk/>
            <pc:sldMk cId="2665487396" sldId="260"/>
            <ac:graphicFrameMk id="5" creationId="{DF900453-4563-00CA-DC5E-E026CC0062B2}"/>
          </ac:graphicFrameMkLst>
        </pc:graphicFrameChg>
      </pc:sldChg>
      <pc:sldChg chg="modSp mod">
        <pc:chgData name="cristian pavel" userId="e42fbd901342fc2d" providerId="LiveId" clId="{0A8D391F-53C1-4AF7-B166-8807BF5C4076}" dt="2024-02-14T16:13:30.754" v="9" actId="14100"/>
        <pc:sldMkLst>
          <pc:docMk/>
          <pc:sldMk cId="2091674349" sldId="261"/>
        </pc:sldMkLst>
        <pc:graphicFrameChg chg="mod modGraphic">
          <ac:chgData name="cristian pavel" userId="e42fbd901342fc2d" providerId="LiveId" clId="{0A8D391F-53C1-4AF7-B166-8807BF5C4076}" dt="2024-02-14T16:13:30.754" v="9" actId="14100"/>
          <ac:graphicFrameMkLst>
            <pc:docMk/>
            <pc:sldMk cId="2091674349" sldId="261"/>
            <ac:graphicFrameMk id="5" creationId="{449D11CC-F1D5-FFBC-9FDE-8DCEB4220D51}"/>
          </ac:graphicFrameMkLst>
        </pc:graphicFrameChg>
      </pc:sldChg>
      <pc:sldChg chg="modSp mod">
        <pc:chgData name="cristian pavel" userId="e42fbd901342fc2d" providerId="LiveId" clId="{0A8D391F-53C1-4AF7-B166-8807BF5C4076}" dt="2024-02-14T16:14:07.215" v="12" actId="14100"/>
        <pc:sldMkLst>
          <pc:docMk/>
          <pc:sldMk cId="385394801" sldId="262"/>
        </pc:sldMkLst>
        <pc:graphicFrameChg chg="mod modGraphic">
          <ac:chgData name="cristian pavel" userId="e42fbd901342fc2d" providerId="LiveId" clId="{0A8D391F-53C1-4AF7-B166-8807BF5C4076}" dt="2024-02-14T16:14:07.215" v="12" actId="14100"/>
          <ac:graphicFrameMkLst>
            <pc:docMk/>
            <pc:sldMk cId="385394801" sldId="262"/>
            <ac:graphicFrameMk id="5" creationId="{7054F09A-ED4E-BB8B-1C81-3625A57DE1CD}"/>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EAF9EF-297A-4F40-8543-E2E65351E88A}" type="datetimeFigureOut">
              <a:rPr lang="en-IN" smtClean="0"/>
              <a:t>14-02-2024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981084-3DF8-4CC0-8F05-BE17D0854869}" type="slidenum">
              <a:rPr lang="en-IN" smtClean="0"/>
              <a:t>‹#›</a:t>
            </a:fld>
            <a:endParaRPr lang="en-IN"/>
          </a:p>
        </p:txBody>
      </p:sp>
    </p:spTree>
    <p:extLst>
      <p:ext uri="{BB962C8B-B14F-4D97-AF65-F5344CB8AC3E}">
        <p14:creationId xmlns:p14="http://schemas.microsoft.com/office/powerpoint/2010/main" val="2250854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mdpi.com/2305-6290/5/4/66/pdf" TargetMode="External"/><Relationship Id="rId13" Type="http://schemas.openxmlformats.org/officeDocument/2006/relationships/hyperlink" Target="https://www.ncbi.nlm.nih.gov/pmc/articles/PMC7340599/" TargetMode="External"/><Relationship Id="rId3" Type="http://schemas.openxmlformats.org/officeDocument/2006/relationships/hyperlink" Target="https://www.mdpi.com/2071-1050/12/9/3604/pdf" TargetMode="External"/><Relationship Id="rId7" Type="http://schemas.openxmlformats.org/officeDocument/2006/relationships/hyperlink" Target="https://centaur.reading.ac.uk/98861/1/Manuscript_IJCHM_AI_Anonymous_R4_final_Accepted.pdf" TargetMode="External"/><Relationship Id="rId12" Type="http://schemas.openxmlformats.org/officeDocument/2006/relationships/hyperlink" Target="https://radjapublika.com/index.php/IJEBAS/article/download/910/820"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nscpolteksby.ac.id/ebook/files/Ebook/Journal%20International/Jurnal%20Tourism/Tourism%20Management/Volume%2080%2C%20October%202020%2C%20104106.pdf" TargetMode="External"/><Relationship Id="rId11" Type="http://schemas.openxmlformats.org/officeDocument/2006/relationships/hyperlink" Target="https://www.statista.com/statistics/598098/travel-and-tourism-employment-contribution-united-kingdom-uk/#:~:text=Overall%2C%20travel%20and%20tourism%20contributed,in%20the%20country%20in%202022" TargetMode="External"/><Relationship Id="rId5" Type="http://schemas.openxmlformats.org/officeDocument/2006/relationships/hyperlink" Target="https://www.sciencedirect.com/science/article/pii/S0747563223003059" TargetMode="External"/><Relationship Id="rId10" Type="http://schemas.openxmlformats.org/officeDocument/2006/relationships/hyperlink" Target="https://www.statista.com/statistics/1378046/ai-revenue-share-travel-companies-worldwide/" TargetMode="External"/><Relationship Id="rId4" Type="http://schemas.openxmlformats.org/officeDocument/2006/relationships/hyperlink" Target="https://www.gov.uk/data-protection#:~:text=The%20Data%20Protection%20Act%202018%20is%20the%20UK's%20implementation%20of,used%20fairly%2C%20lawfully%20and%20transparently" TargetMode="External"/><Relationship Id="rId9" Type="http://schemas.openxmlformats.org/officeDocument/2006/relationships/hyperlink" Target="https://www.ncbi.nlm.nih.gov/pmc/articles/PMC7358760/"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(AI) is one of the most remarkable technologies that influence the operations of the global hospitality sector and also determine the growth of the industry. The impact of AI on the hospitality industry of the UK can be considered as the contemporary theme for this presentation and it is creating several issues within the industry.  It can be noticed that the rate of utilizing technologies is increasing day by day among hospitality companies across the UK. However, accommodation is the main area of the industry which will mainly be targeted while outlining the impact of the technology on the sector.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9981084-3DF8-4CC0-8F05-BE17D0854869}" type="slidenum">
              <a:rPr lang="en-IN" smtClean="0"/>
              <a:t>2</a:t>
            </a:fld>
            <a:endParaRPr lang="en-IN"/>
          </a:p>
        </p:txBody>
      </p:sp>
    </p:spTree>
    <p:extLst>
      <p:ext uri="{BB962C8B-B14F-4D97-AF65-F5344CB8AC3E}">
        <p14:creationId xmlns:p14="http://schemas.microsoft.com/office/powerpoint/2010/main" val="3535465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impacts of AI are quite evident in recent years and they influence the employment of the people. A decline in job opportunities can be observed in the UK and the same has been drastically declined to 3.64 million in 2022 from 4.28 million in 2019. Hence, it can be observed that technology is creating massive unemployment in the UK. The reports further outlined that the share of sales of the hospitality sector was 21% in 2021 and the same was 9% in 2018. Moreover, it has been identified in his study that 34% of companies in the hospitality sector of the UK are utilizing AI to offer better services to consumers.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9981084-3DF8-4CC0-8F05-BE17D0854869}" type="slidenum">
              <a:rPr lang="en-IN" smtClean="0"/>
              <a:t>3</a:t>
            </a:fld>
            <a:endParaRPr lang="en-IN"/>
          </a:p>
        </p:txBody>
      </p:sp>
    </p:spTree>
    <p:extLst>
      <p:ext uri="{BB962C8B-B14F-4D97-AF65-F5344CB8AC3E}">
        <p14:creationId xmlns:p14="http://schemas.microsoft.com/office/powerpoint/2010/main" val="1579828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00"/>
                </a:highlight>
                <a:latin typeface="Times New Roman" panose="02020603050405020304" pitchFamily="18" charset="0"/>
                <a:ea typeface="Calibri" panose="020F0502020204030204" pitchFamily="34" charset="0"/>
              </a:rPr>
              <a:t>By comparing and contrasting different pieces of literature, it can be found</a:t>
            </a:r>
            <a:r>
              <a:rPr lang="en-IN" sz="1800" dirty="0">
                <a:effectLst/>
                <a:latin typeface="Times New Roman" panose="02020603050405020304" pitchFamily="18" charset="0"/>
                <a:ea typeface="Calibri" panose="020F0502020204030204" pitchFamily="34" charset="0"/>
              </a:rPr>
              <a:t> that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increased efficiency of the companies operating within the sector is the most remarkable strength. The presence of this technology has made the process of offering better and more effective services to consumers quite common. This technology also plays an essential role in personalising services for customers by collecting information regarding their preferences. On the basis of this information, this technology developed recommendations for individual consumers which eventually increases customer loyalty and customer retention rate for the entities. As this technology aids in collecting information regarding consumers, evaluating the demand for the services offered by the hospitality sector of the UK becomes easier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the entities.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4</a:t>
            </a:fld>
            <a:endParaRPr lang="en-IN"/>
          </a:p>
        </p:txBody>
      </p:sp>
    </p:spTree>
    <p:extLst>
      <p:ext uri="{BB962C8B-B14F-4D97-AF65-F5344CB8AC3E}">
        <p14:creationId xmlns:p14="http://schemas.microsoft.com/office/powerpoint/2010/main" val="4110475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requirement for investment in technologies like AI is very high and for this reason, the overall investment of the hospitality companies of the UK has increased massively in the nation. </a:t>
            </a:r>
            <a:r>
              <a:rPr lang="en-IN" sz="1800" dirty="0">
                <a:effectLst/>
                <a:latin typeface="Times New Roman" panose="02020603050405020304" pitchFamily="18" charset="0"/>
                <a:ea typeface="Calibri" panose="020F0502020204030204" pitchFamily="34" charset="0"/>
              </a:rPr>
              <a:t>The literature indicates that 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higher amount of investment of the hospitality entities enhances the price of their services and reduces the profit margin of the organisations as well. As a result, both the revenue and productivity decline and eventually create challenges for the businesses to sustain in the long run. Artificial intelligence can replace human resources and for that reason, employment opportunities get reduced accordingly. In this way, the contribution of the hospitality sector of the United Kingdom to society reduces subsequently. High reliance on technology can create barriers for businesses to achieve success. With the help of the internet, some criminals spread the confidential information of consumers by using malware in the UK’s hospitality sector which is considered cybercrime.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5</a:t>
            </a:fld>
            <a:endParaRPr lang="en-IN"/>
          </a:p>
        </p:txBody>
      </p:sp>
    </p:spTree>
    <p:extLst>
      <p:ext uri="{BB962C8B-B14F-4D97-AF65-F5344CB8AC3E}">
        <p14:creationId xmlns:p14="http://schemas.microsoft.com/office/powerpoint/2010/main" val="3324410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AI can offer customisable services to consumers and thereby improve their level of satisfaction. It can be observed that the initial investment for implementing AI technology is very high but the operational costs of the companies are reduced by utilising such technology. It can be noticed that managing human resources requires more financial investment which is why the utilisation of artificial intelligence can be considered as a cost-effective approach. The use of this technology is an opportunity for businesses to differentiate their services from other organisations within the market. It will make the businesses capable of gaining a competitive advantage in the UK hospitality sector.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6</a:t>
            </a:fld>
            <a:endParaRPr lang="en-IN"/>
          </a:p>
        </p:txBody>
      </p:sp>
    </p:spTree>
    <p:extLst>
      <p:ext uri="{BB962C8B-B14F-4D97-AF65-F5344CB8AC3E}">
        <p14:creationId xmlns:p14="http://schemas.microsoft.com/office/powerpoint/2010/main" val="2655346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While outlining the threats of AI on the hospitality sector of the UK, system failure can be considered as one of the most remarkable threats. AI not only requires huge financial expenses for the organisation but also holds the potential of paralysing the process of offering services to consumers through sudden failure in operations due to technological issues. It will impose an adverse impact on the brand image and reputation of the entity. Moreover, the ability to sympathise and show empathy to people is the least among the AIs which is why appropriate solutions to all the problems faced by the customers cannot be ensured. Failure in systems that collect the personal information of the consumers can also reduce the confidentiality of the information which is another major threat.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7</a:t>
            </a:fld>
            <a:endParaRPr lang="en-IN"/>
          </a:p>
        </p:txBody>
      </p:sp>
    </p:spTree>
    <p:extLst>
      <p:ext uri="{BB962C8B-B14F-4D97-AF65-F5344CB8AC3E}">
        <p14:creationId xmlns:p14="http://schemas.microsoft.com/office/powerpoint/2010/main" val="1900168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plays a pivotal role in offering housekeeping facilities to consumers. It also provides the consumers of the hospitality sector of the UK with adequate customer service. The SWOT analysis has identified that lack of employment opportunities and customer dissatisfaction are the sociological impacts of AI on the hospitality sector of the UK. However, Marriott International took the initiative of offering training to the employees so that their efficiencies could be improved. As AI collected the personal information of the service users and created data privacy issues, Hilton Hotel developed policies and ethical guidelines for resolving the same.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8</a:t>
            </a:fld>
            <a:endParaRPr lang="en-IN"/>
          </a:p>
        </p:txBody>
      </p:sp>
    </p:spTree>
    <p:extLst>
      <p:ext uri="{BB962C8B-B14F-4D97-AF65-F5344CB8AC3E}">
        <p14:creationId xmlns:p14="http://schemas.microsoft.com/office/powerpoint/2010/main" val="4240743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It can be observed that the requirement of a huge initial investment amount can be considered as an adverse economic impact on the hospitality sector. Moreover, the lack of employment opportunities also creates economic challenges by reducing the earnings of the people of the community. In this situation, Premier Inn decided to invest in AI technology in phases and thereby mitigated the investment-related issue.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9</a:t>
            </a:fld>
            <a:endParaRPr lang="en-IN"/>
          </a:p>
        </p:txBody>
      </p:sp>
    </p:spTree>
    <p:extLst>
      <p:ext uri="{BB962C8B-B14F-4D97-AF65-F5344CB8AC3E}">
        <p14:creationId xmlns:p14="http://schemas.microsoft.com/office/powerpoint/2010/main" val="1259429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AI engage in collecting the personal information of consumers which creates ethical concerns for organisations because the privacy of the customers might be affected. In this situation, Accor developed an appropriate ethical framework for the organisation so that they can emphasise fairness and transparency appropriately while using the technology in their operations. </a:t>
            </a:r>
            <a:r>
              <a:rPr lang="en-GB" sz="1800" dirty="0">
                <a:effectLst/>
                <a:highlight>
                  <a:srgbClr val="FFFF00"/>
                </a:highlight>
                <a:latin typeface="Times New Roman" panose="02020603050405020304" pitchFamily="18" charset="0"/>
                <a:ea typeface="Calibri" panose="020F0502020204030204" pitchFamily="34" charset="0"/>
              </a:rPr>
              <a:t>It becomes quite challenging for AI to understand cultural differences and treat people accordingly. For this reason, several hospitality sectors took the initiative to use the technology by upgrading its features.</a:t>
            </a:r>
            <a:r>
              <a:rPr lang="en-GB" sz="1800" dirty="0">
                <a:effectLst/>
                <a:latin typeface="Times New Roman" panose="02020603050405020304" pitchFamily="18" charset="0"/>
                <a:ea typeface="Calibri" panose="020F0502020204030204" pitchFamily="34"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strategy of the entity played a vital role in increasing the satisfaction levels of their consumers.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10</a:t>
            </a:fld>
            <a:endParaRPr lang="en-IN"/>
          </a:p>
        </p:txBody>
      </p:sp>
    </p:spTree>
    <p:extLst>
      <p:ext uri="{BB962C8B-B14F-4D97-AF65-F5344CB8AC3E}">
        <p14:creationId xmlns:p14="http://schemas.microsoft.com/office/powerpoint/2010/main" val="1152112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After the analysis of the impact of AI on the hospitality industry of the UK, it is recommended that the sector should develop policies through which they can ensure that all the companies operating within the industry are complying with the legislation of the nation. It will reduce the ethical issues within the sector successfully. The sector should also focus on promoting inclusivity so that small companies can face fair competition and equal opportunities in the market. Besides, the management of the hospitality businesses of the UK should promote collaboration and cooperation between the technologies and human resources. With the help of it, they will be able to avoid complexities in business operations. The management practices of these businesses should include offering effective training services to the employees to increase their awareness and potential to deal with technologies.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11</a:t>
            </a:fld>
            <a:endParaRPr lang="en-IN"/>
          </a:p>
        </p:txBody>
      </p:sp>
    </p:spTree>
    <p:extLst>
      <p:ext uri="{BB962C8B-B14F-4D97-AF65-F5344CB8AC3E}">
        <p14:creationId xmlns:p14="http://schemas.microsoft.com/office/powerpoint/2010/main" val="2077433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Gomes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M.G., da Silva, V.H.C., Pinto, L.F.R.,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Centoamore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Digiesi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Facchini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 and Neto, G.C.D.O. (2020) ‘Economic, environmental and social gains of the implementation of artificial intelligence at dam operations toward Industry 4.0 principles’,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(9), p.3604.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https://www.mdpi.com/2071-1050/12/9/3604/pdf</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GOV.UK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Data Protection Act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https://www.gov.uk/data-protection#:~:text=The%20Data%20Protection%20Act%202018%20is%20the%20UK's%20implementation%20of,used%20fairly%2C%20lawfully%20and%20transparently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01 February 2024)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Janson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(2023) ‘How to leverage anthropomorphism for chatbot service interfaces: The interplay of communication style and personification’,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Computers in Human </a:t>
            </a:r>
            <a:r>
              <a:rPr lang="en-GB" sz="18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149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p.107954.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https://www.sciencedirect.com/science/article/pii/S0747563223003059</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Line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Dogru</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 El-</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Manstrly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Buoye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Malthouse, E.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 (2020) ‘Control, use and ownership of big data: A reciprocal view of customer big data value in the hospitality and tourism industry’,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80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p.104106.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https://nscpolteksby.ac.id/ebook/files/Ebook/Journal%20International/Jurnal%20Tourism/Tourism%20Management/Volume%2080%2C%20October%202020%2C%20104106.pdf</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 (2021) ‘Customers’ evaluation of mechanical artificial intelligence in hospitality services: a study using online reviews analytics’,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(11), pp.3956-3976.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https://centaur.reading.ac.uk/98861/1/Manuscript_IJCHM_AI_Anonymous_R4_final_Accepted.pdf</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Sharma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Gahlawat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V.K., Rahul, K., Mor, R.S. and Malik, M. (2021) ‘Sustainable innovations in the food industry through artificial intelligence and big data analytics’,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Logistics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5</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(4), p.66.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https://www.mdpi.com/2305-6290/5/4/66/pdf</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Sönmez</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Apostolopoulos, Y., Lemke, M.K. and Hsieh, Y.C.J. (2020) ‘Understanding the effects of COVID-19 on the health and safety of immigrant hospitality workers in the United States’,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 perspectives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p.100717.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https://www.ncbi.nlm.nih.gov/pmc/articles/PMC7358760/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Statista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Share of travel companies' revenue that was influenced by Artificial Intelligence (AI) worldwide in 2018 and 2021, with a forecast for 2024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https://www.statista.com/statistics/1378046/ai-revenue-share-travel-companies-worldwide/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01 February 2024)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Statista (2024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Total contribution of travel and tourism to employment in the United Kingdom (UK) in 2019 and 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https://www.statista.com/statistics/598098/travel-and-tourism-employment-contribution-united-kingdom-uk/#:~:text=Overall%2C%20travel%20and%20tourism%20contributed,in%20the%20country%20in%202022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01 February 2024)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Susilo, D. and Santos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M.C.K. (2023) ‘DIGITAL MARKETING COMMUNICATION SUSTAINABLE HOTEL PRACTICE OF ACCOR GROUP IN SOCIAL MEDIA’,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Economic, Business, Accounting, Agriculture Management and Sharia Administration (IJEBAS)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(3), pp.730-743.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https://radjapublika.com/index.php/IJEBAS/article/download/910/820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Yaacoub</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J.P.A., Salman, O., Noura, H.N.,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Kaaniche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 Chehab, A. and Malli, M. (2020) ‘Cyber-physical systems security: Limitations, issues and future trends’,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Microprocessors and microsystems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77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p.103201. Available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https://www.ncbi.nlm.nih.gov/pmc/articles/PMC7340599/</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12</a:t>
            </a:fld>
            <a:endParaRPr lang="en-IN"/>
          </a:p>
        </p:txBody>
      </p:sp>
    </p:spTree>
    <p:extLst>
      <p:ext uri="{BB962C8B-B14F-4D97-AF65-F5344CB8AC3E}">
        <p14:creationId xmlns:p14="http://schemas.microsoft.com/office/powerpoint/2010/main" val="3203590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9981084-3DF8-4CC0-8F05-BE17D0854869}" type="slidenum">
              <a:rPr lang="en-IN" smtClean="0"/>
              <a:t>13</a:t>
            </a:fld>
            <a:endParaRPr lang="en-IN"/>
          </a:p>
        </p:txBody>
      </p:sp>
    </p:spTree>
    <p:extLst>
      <p:ext uri="{BB962C8B-B14F-4D97-AF65-F5344CB8AC3E}">
        <p14:creationId xmlns:p14="http://schemas.microsoft.com/office/powerpoint/2010/main" val="34401197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1EECB003-BA31-4904-8985-B8F79EFE747A}"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3231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spTree>
    <p:extLst>
      <p:ext uri="{BB962C8B-B14F-4D97-AF65-F5344CB8AC3E}">
        <p14:creationId xmlns:p14="http://schemas.microsoft.com/office/powerpoint/2010/main" val="2767209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0185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E53E40-3876-42C2-A9B6-E964331D3316}" type="datetimeFigureOut">
              <a:rPr lang="en-IN" smtClean="0"/>
              <a:t>14-02-2024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ECB003-BA31-4904-8985-B8F79EFE747A}" type="slidenum">
              <a:rPr lang="en-IN" smtClean="0"/>
              <a:t>‹#›</a:t>
            </a:fld>
            <a:endParaRPr lang="en-IN"/>
          </a:p>
        </p:txBody>
      </p:sp>
    </p:spTree>
    <p:extLst>
      <p:ext uri="{BB962C8B-B14F-4D97-AF65-F5344CB8AC3E}">
        <p14:creationId xmlns:p14="http://schemas.microsoft.com/office/powerpoint/2010/main" val="960200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E53E40-3876-42C2-A9B6-E964331D3316}" type="datetimeFigureOut">
              <a:rPr lang="en-IN" smtClean="0"/>
              <a:t>14-02-2024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EECB003-BA31-4904-8985-B8F79EFE747A}"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8378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E53E40-3876-42C2-A9B6-E964331D3316}" type="datetimeFigureOut">
              <a:rPr lang="en-IN" smtClean="0"/>
              <a:t>14-02-2024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EECB003-BA31-4904-8985-B8F79EFE747A}"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8844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E53E40-3876-42C2-A9B6-E964331D3316}" type="datetimeFigureOut">
              <a:rPr lang="en-IN" smtClean="0"/>
              <a:t>14-02-2024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EECB003-BA31-4904-8985-B8F79EFE747A}" type="slidenum">
              <a:rPr lang="en-IN" smtClean="0"/>
              <a:t>‹#›</a:t>
            </a:fld>
            <a:endParaRPr lang="en-IN"/>
          </a:p>
        </p:txBody>
      </p:sp>
    </p:spTree>
    <p:extLst>
      <p:ext uri="{BB962C8B-B14F-4D97-AF65-F5344CB8AC3E}">
        <p14:creationId xmlns:p14="http://schemas.microsoft.com/office/powerpoint/2010/main" val="193815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E53E40-3876-42C2-A9B6-E964331D3316}" type="datetimeFigureOut">
              <a:rPr lang="en-IN" smtClean="0"/>
              <a:t>14-02-2024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ECB003-BA31-4904-8985-B8F79EFE747A}"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8156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E53E40-3876-42C2-A9B6-E964331D3316}" type="datetimeFigureOut">
              <a:rPr lang="en-IN" smtClean="0"/>
              <a:t>14-02-2024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ECB003-BA31-4904-8985-B8F79EFE747A}" type="slidenum">
              <a:rPr lang="en-IN" smtClean="0"/>
              <a:t>‹#›</a:t>
            </a:fld>
            <a:endParaRPr lang="en-IN"/>
          </a:p>
        </p:txBody>
      </p:sp>
    </p:spTree>
    <p:extLst>
      <p:ext uri="{BB962C8B-B14F-4D97-AF65-F5344CB8AC3E}">
        <p14:creationId xmlns:p14="http://schemas.microsoft.com/office/powerpoint/2010/main" val="1795733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E53E40-3876-42C2-A9B6-E964331D3316}" type="datetimeFigureOut">
              <a:rPr lang="en-IN" smtClean="0"/>
              <a:t>14-02-2024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ECB003-BA31-4904-8985-B8F79EFE747A}" type="slidenum">
              <a:rPr lang="en-IN" smtClean="0"/>
              <a:t>‹#›</a:t>
            </a:fld>
            <a:endParaRPr lang="en-IN"/>
          </a:p>
        </p:txBody>
      </p:sp>
    </p:spTree>
    <p:extLst>
      <p:ext uri="{BB962C8B-B14F-4D97-AF65-F5344CB8AC3E}">
        <p14:creationId xmlns:p14="http://schemas.microsoft.com/office/powerpoint/2010/main" val="1372270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3730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804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spTree>
    <p:extLst>
      <p:ext uri="{BB962C8B-B14F-4D97-AF65-F5344CB8AC3E}">
        <p14:creationId xmlns:p14="http://schemas.microsoft.com/office/powerpoint/2010/main" val="3785979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6268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74054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51328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E53E40-3876-42C2-A9B6-E964331D3316}" type="datetimeFigureOut">
              <a:rPr lang="en-IN" smtClean="0"/>
              <a:t>14-02-2024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ECB003-BA31-4904-8985-B8F79EFE747A}"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5597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E53E40-3876-42C2-A9B6-E964331D3316}" type="datetimeFigureOut">
              <a:rPr lang="en-IN" smtClean="0"/>
              <a:t>14-02-2024</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EECB003-BA31-4904-8985-B8F79EFE747A}" type="slidenum">
              <a:rPr lang="en-IN" smtClean="0"/>
              <a:t>‹#›</a:t>
            </a:fld>
            <a:endParaRPr lang="en-IN"/>
          </a:p>
        </p:txBody>
      </p:sp>
    </p:spTree>
    <p:extLst>
      <p:ext uri="{BB962C8B-B14F-4D97-AF65-F5344CB8AC3E}">
        <p14:creationId xmlns:p14="http://schemas.microsoft.com/office/powerpoint/2010/main" val="19824608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link.springer.com/article/10.1007/s10479-021-04287-7" TargetMode="External"/><Relationship Id="rId3" Type="http://schemas.openxmlformats.org/officeDocument/2006/relationships/hyperlink" Target="https://uk.finance.yahoo.com/news/hospitality-coronavirus-restaurants-contactless-payment-online-menus-services-sector-105330735.html?guccounter=1&amp;guce_referrer=aHR0cHM6Ly93d3cuZ29vZ2xlLmNvbS8&amp;guce_referrer_sig=AQAAAGBPd-xJobCT0iF2XkuMh8lPsfujS20afhnnsozgeY_TypelBwlCyhLKlLWnENs4_TuQOdCU2bkWdnBwJTNwcqvp1mxx6dlg2co0Eet8CxzsMtD09HN_jZhGbyzWmKZt6jEvpZ2tPyL7a_jYr9WP92Wc9Jcfodz2_Qh_y61jnOCQ" TargetMode="External"/><Relationship Id="rId7" Type="http://schemas.openxmlformats.org/officeDocument/2006/relationships/hyperlink" Target="https://link.springer.com/article/10.1007/s10018-020-00300-8"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researchgate.net/profile/Serhat-Alpagut-2/publication/366192593_The_Relationship_Between_Inflation_Public_Revenues_and_Public_Expenditure_A_Panel_Analysis_on_European_Countries/links/639715bc11e9f00cda3dc1fd/The-Relationship-Between-Inflation-Public-Revenues-and-Public-Expenditure-A-Panel-Analysis-on-European-Countries.pdf#page=364" TargetMode="External"/><Relationship Id="rId5" Type="http://schemas.openxmlformats.org/officeDocument/2006/relationships/hyperlink" Target="https://www.cell.com/heliyon/pdf/S2405-8440(21)01336-0.pdf" TargetMode="External"/><Relationship Id="rId4" Type="http://schemas.openxmlformats.org/officeDocument/2006/relationships/hyperlink" Target="https://www.diva-portal.org/smash/get/diva2:1538641/FULLTEXT01.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51C47-47D1-1136-7FD5-FE7473D31D97}"/>
              </a:ext>
            </a:extLst>
          </p:cNvPr>
          <p:cNvSpPr>
            <a:spLocks noGrp="1"/>
          </p:cNvSpPr>
          <p:nvPr>
            <p:ph type="ctrTitle"/>
          </p:nvPr>
        </p:nvSpPr>
        <p:spPr>
          <a:xfrm>
            <a:off x="2692399" y="1871132"/>
            <a:ext cx="6476315" cy="2466090"/>
          </a:xfrm>
        </p:spPr>
        <p:txBody>
          <a:bodyPr/>
          <a:lstStyle/>
          <a:p>
            <a:pPr>
              <a:lnSpc>
                <a:spcPct val="150000"/>
              </a:lnSpc>
              <a:spcAft>
                <a:spcPts val="800"/>
              </a:spcAft>
            </a:pPr>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Programme: International Hotel Management (BA)</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Module: Contemporary Themes</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Module code: BMIH6001</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Assignment Title: Assignment 2: Conference presentation</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Topic: Utilization of AI to offer contactless services in the hospitality sector of the UK</a:t>
            </a:r>
            <a:endParaRPr lang="en-IN" dirty="0"/>
          </a:p>
        </p:txBody>
      </p:sp>
    </p:spTree>
    <p:extLst>
      <p:ext uri="{BB962C8B-B14F-4D97-AF65-F5344CB8AC3E}">
        <p14:creationId xmlns:p14="http://schemas.microsoft.com/office/powerpoint/2010/main" val="17348919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851D-C0A5-18B1-C0E6-196EA4B7A347}"/>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 </a:t>
            </a:r>
            <a:endParaRPr lang="en-IN" dirty="0"/>
          </a:p>
        </p:txBody>
      </p:sp>
      <p:sp>
        <p:nvSpPr>
          <p:cNvPr id="3" name="Content Placeholder 2">
            <a:extLst>
              <a:ext uri="{FF2B5EF4-FFF2-40B4-BE49-F238E27FC236}">
                <a16:creationId xmlns:a16="http://schemas.microsoft.com/office/drawing/2014/main" id="{C9963569-9009-6D05-377A-A261EC30C795}"/>
              </a:ext>
            </a:extLst>
          </p:cNvPr>
          <p:cNvSpPr>
            <a:spLocks noGrp="1"/>
          </p:cNvSpPr>
          <p:nvPr>
            <p:ph idx="1"/>
          </p:nvPr>
        </p:nvSpPr>
        <p:spPr>
          <a:xfrm>
            <a:off x="1295401" y="2556932"/>
            <a:ext cx="5688105" cy="3318936"/>
          </a:xfrm>
        </p:spPr>
        <p:txBody>
          <a:bodyPr>
            <a:normAutofit fontScale="77500" lnSpcReduction="20000"/>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(AI) is one of the most remarkable technological trends that influence the operations and growth of the global hospitality sector (Sharma et al., 2021).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impact of AI on the hospitality industry of the UK can be considered as the contemporary theme and it is creating several issues within the industry.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rate of utilizing technologies is enhancing day by day among hospitality companies across the UK.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Accommodation is the main area of the industry which will mainly be targeted while outlining the impact of the technology on the sector.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Innovations through AI in the hotel industry | Roland Berger">
            <a:extLst>
              <a:ext uri="{FF2B5EF4-FFF2-40B4-BE49-F238E27FC236}">
                <a16:creationId xmlns:a16="http://schemas.microsoft.com/office/drawing/2014/main" id="{B7527D78-60AF-45C5-0B9F-B86BC8243B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89683" y="2777066"/>
            <a:ext cx="3606915" cy="2987126"/>
          </a:xfrm>
          <a:prstGeom prst="rect">
            <a:avLst/>
          </a:prstGeom>
          <a:noFill/>
          <a:ln>
            <a:noFill/>
          </a:ln>
        </p:spPr>
      </p:pic>
    </p:spTree>
    <p:extLst>
      <p:ext uri="{BB962C8B-B14F-4D97-AF65-F5344CB8AC3E}">
        <p14:creationId xmlns:p14="http://schemas.microsoft.com/office/powerpoint/2010/main" val="428740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6D79-514E-B4C5-893B-0AAB46722170}"/>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Prevalence of artificial intelligence in the hospitality sector</a:t>
            </a:r>
            <a:endParaRPr lang="en-IN" dirty="0"/>
          </a:p>
        </p:txBody>
      </p:sp>
      <p:sp>
        <p:nvSpPr>
          <p:cNvPr id="3" name="Content Placeholder 2">
            <a:extLst>
              <a:ext uri="{FF2B5EF4-FFF2-40B4-BE49-F238E27FC236}">
                <a16:creationId xmlns:a16="http://schemas.microsoft.com/office/drawing/2014/main" id="{BDF0093D-5911-E59D-ADEC-F2F0D91DC971}"/>
              </a:ext>
            </a:extLst>
          </p:cNvPr>
          <p:cNvSpPr>
            <a:spLocks noGrp="1"/>
          </p:cNvSpPr>
          <p:nvPr>
            <p:ph idx="1"/>
          </p:nvPr>
        </p:nvSpPr>
        <p:spPr>
          <a:xfrm>
            <a:off x="1295401" y="2556932"/>
            <a:ext cx="4422493" cy="3318936"/>
          </a:xfrm>
        </p:spPr>
        <p:txBody>
          <a:bodyPr>
            <a:noAutofit/>
          </a:bodyPr>
          <a:lstStyle/>
          <a:p>
            <a:pPr marL="342900" lvl="0" indent="-342900" algn="just">
              <a:lnSpc>
                <a:spcPct val="150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Focusing on the impacts of AI, it can be observed that the technology is creating massive unemployment in the UK and the job opportunities drastically declined to 3.64 million in 2022 from 4.28 million in 2019 (Statista, 2024)</a:t>
            </a:r>
            <a:endParaRPr lang="en-IN"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report of 2023 outlined that the share of sales of the hospitality sector was 21% in 2021 and the same was 9% in 2018 (Statista, 2023).</a:t>
            </a:r>
            <a:endParaRPr lang="en-IN"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dirty="0">
                <a:effectLst/>
                <a:latin typeface="Times New Roman" panose="02020603050405020304" pitchFamily="18" charset="0"/>
                <a:ea typeface="Calibri" panose="020F0502020204030204" pitchFamily="34" charset="0"/>
              </a:rPr>
              <a:t>Abdulla, (2021) has identified in his study that 34% of companies in the hospitality sector of the UK are utilizing AI for offering better services to the consumers.</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ACA54E1-E2DF-A226-7E04-210BEE517AFB}"/>
              </a:ext>
            </a:extLst>
          </p:cNvPr>
          <p:cNvPicPr>
            <a:picLocks noChangeAspect="1"/>
          </p:cNvPicPr>
          <p:nvPr/>
        </p:nvPicPr>
        <p:blipFill>
          <a:blip r:embed="rId3"/>
          <a:stretch>
            <a:fillRect/>
          </a:stretch>
        </p:blipFill>
        <p:spPr>
          <a:xfrm>
            <a:off x="5943022" y="2679057"/>
            <a:ext cx="2737992" cy="3196811"/>
          </a:xfrm>
          <a:prstGeom prst="rect">
            <a:avLst/>
          </a:prstGeom>
          <a:ln>
            <a:solidFill>
              <a:schemeClr val="tx1"/>
            </a:solidFill>
          </a:ln>
        </p:spPr>
      </p:pic>
      <p:pic>
        <p:nvPicPr>
          <p:cNvPr id="5" name="Picture 4">
            <a:extLst>
              <a:ext uri="{FF2B5EF4-FFF2-40B4-BE49-F238E27FC236}">
                <a16:creationId xmlns:a16="http://schemas.microsoft.com/office/drawing/2014/main" id="{E93515EF-49B4-FA88-19AA-FFF2CE876802}"/>
              </a:ext>
            </a:extLst>
          </p:cNvPr>
          <p:cNvPicPr>
            <a:picLocks noChangeAspect="1"/>
          </p:cNvPicPr>
          <p:nvPr/>
        </p:nvPicPr>
        <p:blipFill>
          <a:blip r:embed="rId4"/>
          <a:stretch>
            <a:fillRect/>
          </a:stretch>
        </p:blipFill>
        <p:spPr>
          <a:xfrm>
            <a:off x="8906142" y="2679057"/>
            <a:ext cx="1908810" cy="3196810"/>
          </a:xfrm>
          <a:prstGeom prst="rect">
            <a:avLst/>
          </a:prstGeom>
          <a:ln>
            <a:solidFill>
              <a:schemeClr val="tx1"/>
            </a:solidFill>
          </a:ln>
        </p:spPr>
      </p:pic>
    </p:spTree>
    <p:extLst>
      <p:ext uri="{BB962C8B-B14F-4D97-AF65-F5344CB8AC3E}">
        <p14:creationId xmlns:p14="http://schemas.microsoft.com/office/powerpoint/2010/main" val="15615173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26FA4-8E87-A332-548B-8F8CECE495E7}"/>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Overview of literature</a:t>
            </a:r>
            <a:endParaRPr lang="en-IN" dirty="0"/>
          </a:p>
        </p:txBody>
      </p:sp>
      <p:graphicFrame>
        <p:nvGraphicFramePr>
          <p:cNvPr id="5" name="Content Placeholder 4">
            <a:extLst>
              <a:ext uri="{FF2B5EF4-FFF2-40B4-BE49-F238E27FC236}">
                <a16:creationId xmlns:a16="http://schemas.microsoft.com/office/drawing/2014/main" id="{BA3B14FC-3BF5-CE7A-9A76-7EE9E38C47F2}"/>
              </a:ext>
            </a:extLst>
          </p:cNvPr>
          <p:cNvGraphicFramePr>
            <a:graphicFrameLocks noGrp="1"/>
          </p:cNvGraphicFramePr>
          <p:nvPr>
            <p:ph idx="1"/>
            <p:extLst>
              <p:ext uri="{D42A27DB-BD31-4B8C-83A1-F6EECF244321}">
                <p14:modId xmlns:p14="http://schemas.microsoft.com/office/powerpoint/2010/main" val="62361843"/>
              </p:ext>
            </p:extLst>
          </p:nvPr>
        </p:nvGraphicFramePr>
        <p:xfrm>
          <a:off x="1295403" y="2088292"/>
          <a:ext cx="9257268" cy="3886327"/>
        </p:xfrm>
        <a:graphic>
          <a:graphicData uri="http://schemas.openxmlformats.org/drawingml/2006/table">
            <a:tbl>
              <a:tblPr/>
              <a:tblGrid>
                <a:gridCol w="4813781">
                  <a:extLst>
                    <a:ext uri="{9D8B030D-6E8A-4147-A177-3AD203B41FA5}">
                      <a16:colId xmlns:a16="http://schemas.microsoft.com/office/drawing/2014/main" val="2275222289"/>
                    </a:ext>
                  </a:extLst>
                </a:gridCol>
                <a:gridCol w="4443487">
                  <a:extLst>
                    <a:ext uri="{9D8B030D-6E8A-4147-A177-3AD203B41FA5}">
                      <a16:colId xmlns:a16="http://schemas.microsoft.com/office/drawing/2014/main" val="3480221656"/>
                    </a:ext>
                  </a:extLst>
                </a:gridCol>
              </a:tblGrid>
              <a:tr h="417929">
                <a:tc>
                  <a:txBody>
                    <a:bodyPr/>
                    <a:lstStyle/>
                    <a:p>
                      <a:pPr algn="ctr">
                        <a:lnSpc>
                          <a:spcPct val="150000"/>
                        </a:lnSpc>
                      </a:pPr>
                      <a:r>
                        <a:rPr lang="en-US" sz="1800" b="1"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IN" sz="1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4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Weaknesses</a:t>
                      </a:r>
                      <a:endParaRPr lang="en-IN" sz="8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494527006"/>
                  </a:ext>
                </a:extLst>
              </a:tr>
              <a:tr h="3037358">
                <a:tc>
                  <a:txBody>
                    <a:bodyPr/>
                    <a:lstStyle/>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Increased efficiency</a:t>
                      </a:r>
                      <a:endParaRPr lang="en-IN" sz="1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Customizable services</a:t>
                      </a:r>
                      <a:endParaRPr lang="en-IN" sz="1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Evaluation of demands (</a:t>
                      </a:r>
                      <a:r>
                        <a:rPr lang="en-US" sz="1800" kern="100" dirty="0" err="1">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Mariani</a:t>
                      </a: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1800" kern="100" dirty="0" err="1">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Borghi</a:t>
                      </a: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IN" sz="1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4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High level of investment</a:t>
                      </a:r>
                      <a:endParaRPr lang="en-IN" sz="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4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contribution to society</a:t>
                      </a:r>
                      <a:endParaRPr lang="en-IN" sz="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4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Cybercrimes</a:t>
                      </a:r>
                      <a:endParaRPr lang="en-IN" sz="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3873354704"/>
                  </a:ext>
                </a:extLst>
              </a:tr>
              <a:tr h="101673">
                <a:tc>
                  <a:txBody>
                    <a:bodyPr/>
                    <a:lstStyle/>
                    <a:p>
                      <a:pPr algn="ctr">
                        <a:lnSpc>
                          <a:spcPct val="150000"/>
                        </a:lnSpc>
                      </a:pPr>
                      <a:r>
                        <a:rPr lang="en-US" sz="4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Opportunities</a:t>
                      </a:r>
                      <a:endParaRPr lang="en-IN" sz="8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4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Threat</a:t>
                      </a:r>
                      <a:endParaRPr lang="en-IN" sz="8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696041691"/>
                  </a:ext>
                </a:extLst>
              </a:tr>
              <a:tr h="329367">
                <a:tc>
                  <a:txBody>
                    <a:bodyPr/>
                    <a:lstStyle/>
                    <a:p>
                      <a:pPr marL="342900" lvl="0" indent="-342900">
                        <a:lnSpc>
                          <a:spcPct val="150000"/>
                        </a:lnSpc>
                        <a:buFont typeface="Symbol" panose="05050102010706020507" pitchFamily="18" charset="2"/>
                        <a:buChar char=""/>
                      </a:pPr>
                      <a:r>
                        <a:rPr lang="en-US" sz="4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Improved level of customer satisfaction</a:t>
                      </a:r>
                      <a:endParaRPr lang="en-IN" sz="8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4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Cost-effective approach</a:t>
                      </a:r>
                      <a:endParaRPr lang="en-IN" sz="8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4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Differentiation</a:t>
                      </a:r>
                      <a:endParaRPr lang="en-IN" sz="8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4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System failure</a:t>
                      </a:r>
                      <a:endParaRPr lang="en-IN" sz="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4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Lack of emotional intelligence</a:t>
                      </a:r>
                      <a:endParaRPr lang="en-IN" sz="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4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confidentiality</a:t>
                      </a:r>
                      <a:endParaRPr lang="en-IN" sz="8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50052" marR="50052"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393771181"/>
                  </a:ext>
                </a:extLst>
              </a:tr>
            </a:tbl>
          </a:graphicData>
        </a:graphic>
      </p:graphicFrame>
    </p:spTree>
    <p:extLst>
      <p:ext uri="{BB962C8B-B14F-4D97-AF65-F5344CB8AC3E}">
        <p14:creationId xmlns:p14="http://schemas.microsoft.com/office/powerpoint/2010/main" val="28743990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AD354-092A-DC93-1A5D-C6164E01D606}"/>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Overview of literature (Contd.)</a:t>
            </a:r>
            <a:endParaRPr lang="en-IN" dirty="0"/>
          </a:p>
        </p:txBody>
      </p:sp>
      <p:graphicFrame>
        <p:nvGraphicFramePr>
          <p:cNvPr id="5" name="Content Placeholder 4">
            <a:extLst>
              <a:ext uri="{FF2B5EF4-FFF2-40B4-BE49-F238E27FC236}">
                <a16:creationId xmlns:a16="http://schemas.microsoft.com/office/drawing/2014/main" id="{DF900453-4563-00CA-DC5E-E026CC0062B2}"/>
              </a:ext>
            </a:extLst>
          </p:cNvPr>
          <p:cNvGraphicFramePr>
            <a:graphicFrameLocks noGrp="1"/>
          </p:cNvGraphicFramePr>
          <p:nvPr>
            <p:ph idx="1"/>
            <p:extLst>
              <p:ext uri="{D42A27DB-BD31-4B8C-83A1-F6EECF244321}">
                <p14:modId xmlns:p14="http://schemas.microsoft.com/office/powerpoint/2010/main" val="1967878441"/>
              </p:ext>
            </p:extLst>
          </p:nvPr>
        </p:nvGraphicFramePr>
        <p:xfrm>
          <a:off x="1149182" y="2199503"/>
          <a:ext cx="9601195" cy="3676364"/>
        </p:xfrm>
        <a:graphic>
          <a:graphicData uri="http://schemas.openxmlformats.org/drawingml/2006/table">
            <a:tbl>
              <a:tblPr/>
              <a:tblGrid>
                <a:gridCol w="3084838">
                  <a:extLst>
                    <a:ext uri="{9D8B030D-6E8A-4147-A177-3AD203B41FA5}">
                      <a16:colId xmlns:a16="http://schemas.microsoft.com/office/drawing/2014/main" val="2890381940"/>
                    </a:ext>
                  </a:extLst>
                </a:gridCol>
                <a:gridCol w="6516357">
                  <a:extLst>
                    <a:ext uri="{9D8B030D-6E8A-4147-A177-3AD203B41FA5}">
                      <a16:colId xmlns:a16="http://schemas.microsoft.com/office/drawing/2014/main" val="415735045"/>
                    </a:ext>
                  </a:extLst>
                </a:gridCol>
              </a:tblGrid>
              <a:tr h="967505">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18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Weaknesses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1680141076"/>
                  </a:ext>
                </a:extLst>
              </a:tr>
              <a:tr h="2045692">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Increased efficiency</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Customizable services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Evaluation of demands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High level of investment (Chen et al., 2021)</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contribution to society (Sönmez et al., 2020)</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Cybercrimes</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636248617"/>
                  </a:ext>
                </a:extLst>
              </a:tr>
              <a:tr h="156426">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Opportunities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Threat</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1255224078"/>
                  </a:ext>
                </a:extLst>
              </a:tr>
              <a:tr h="506741">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Improved level of customer satisfaction</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Cost-effective approach</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Differentiation</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6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System failure</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Lack of emotional intelligence</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confidentiality</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3333110061"/>
                  </a:ext>
                </a:extLst>
              </a:tr>
            </a:tbl>
          </a:graphicData>
        </a:graphic>
      </p:graphicFrame>
    </p:spTree>
    <p:extLst>
      <p:ext uri="{BB962C8B-B14F-4D97-AF65-F5344CB8AC3E}">
        <p14:creationId xmlns:p14="http://schemas.microsoft.com/office/powerpoint/2010/main" val="2665487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9523A-95C0-666C-8F67-9856D40B0283}"/>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Overview of literature (Contd.)</a:t>
            </a:r>
            <a:endParaRPr lang="en-IN" dirty="0"/>
          </a:p>
        </p:txBody>
      </p:sp>
      <p:graphicFrame>
        <p:nvGraphicFramePr>
          <p:cNvPr id="5" name="Content Placeholder 4">
            <a:extLst>
              <a:ext uri="{FF2B5EF4-FFF2-40B4-BE49-F238E27FC236}">
                <a16:creationId xmlns:a16="http://schemas.microsoft.com/office/drawing/2014/main" id="{449D11CC-F1D5-FFBC-9FDE-8DCEB4220D51}"/>
              </a:ext>
            </a:extLst>
          </p:cNvPr>
          <p:cNvGraphicFramePr>
            <a:graphicFrameLocks noGrp="1"/>
          </p:cNvGraphicFramePr>
          <p:nvPr>
            <p:ph idx="1"/>
            <p:extLst>
              <p:ext uri="{D42A27DB-BD31-4B8C-83A1-F6EECF244321}">
                <p14:modId xmlns:p14="http://schemas.microsoft.com/office/powerpoint/2010/main" val="1044001446"/>
              </p:ext>
            </p:extLst>
          </p:nvPr>
        </p:nvGraphicFramePr>
        <p:xfrm>
          <a:off x="1295402" y="2187146"/>
          <a:ext cx="9601195" cy="3484450"/>
        </p:xfrm>
        <a:graphic>
          <a:graphicData uri="http://schemas.openxmlformats.org/drawingml/2006/table">
            <a:tbl>
              <a:tblPr/>
              <a:tblGrid>
                <a:gridCol w="6468610">
                  <a:extLst>
                    <a:ext uri="{9D8B030D-6E8A-4147-A177-3AD203B41FA5}">
                      <a16:colId xmlns:a16="http://schemas.microsoft.com/office/drawing/2014/main" val="3889293066"/>
                    </a:ext>
                  </a:extLst>
                </a:gridCol>
                <a:gridCol w="3132585">
                  <a:extLst>
                    <a:ext uri="{9D8B030D-6E8A-4147-A177-3AD203B41FA5}">
                      <a16:colId xmlns:a16="http://schemas.microsoft.com/office/drawing/2014/main" val="683672427"/>
                    </a:ext>
                  </a:extLst>
                </a:gridCol>
              </a:tblGrid>
              <a:tr h="750490">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Weaknesses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498759675"/>
                  </a:ext>
                </a:extLst>
              </a:tr>
              <a:tr h="554999">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Increased efficiency</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Customizable services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Evaluation of demands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High level of investment</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contribution to society</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Cybercrimes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494620256"/>
                  </a:ext>
                </a:extLst>
              </a:tr>
              <a:tr h="513967">
                <a:tc>
                  <a:txBody>
                    <a:bodyPr/>
                    <a:lstStyle/>
                    <a:p>
                      <a:pPr algn="ctr">
                        <a:lnSpc>
                          <a:spcPct val="150000"/>
                        </a:lnSpc>
                      </a:pPr>
                      <a:r>
                        <a:rPr lang="en-US" sz="18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Opportunities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Threat</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3636747225"/>
                  </a:ext>
                </a:extLst>
              </a:tr>
              <a:tr h="1664994">
                <a:tc>
                  <a:txBody>
                    <a:bodyPr/>
                    <a:lstStyle/>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Improved level of customer satisfaction</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Cost-effective approach (Gomes et al., 2020)</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Differentiation</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6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System failure</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Lack of emotional intelligence</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confidentiality</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853987408"/>
                  </a:ext>
                </a:extLst>
              </a:tr>
            </a:tbl>
          </a:graphicData>
        </a:graphic>
      </p:graphicFrame>
    </p:spTree>
    <p:extLst>
      <p:ext uri="{BB962C8B-B14F-4D97-AF65-F5344CB8AC3E}">
        <p14:creationId xmlns:p14="http://schemas.microsoft.com/office/powerpoint/2010/main" val="20916743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CA10D-2B1B-84B0-CE26-56F2A9C16D7D}"/>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Overview of literature (Contd.)</a:t>
            </a:r>
            <a:endParaRPr lang="en-IN" dirty="0"/>
          </a:p>
        </p:txBody>
      </p:sp>
      <p:graphicFrame>
        <p:nvGraphicFramePr>
          <p:cNvPr id="5" name="Content Placeholder 4">
            <a:extLst>
              <a:ext uri="{FF2B5EF4-FFF2-40B4-BE49-F238E27FC236}">
                <a16:creationId xmlns:a16="http://schemas.microsoft.com/office/drawing/2014/main" id="{7054F09A-ED4E-BB8B-1C81-3625A57DE1CD}"/>
              </a:ext>
            </a:extLst>
          </p:cNvPr>
          <p:cNvGraphicFramePr>
            <a:graphicFrameLocks noGrp="1"/>
          </p:cNvGraphicFramePr>
          <p:nvPr>
            <p:ph idx="1"/>
            <p:extLst>
              <p:ext uri="{D42A27DB-BD31-4B8C-83A1-F6EECF244321}">
                <p14:modId xmlns:p14="http://schemas.microsoft.com/office/powerpoint/2010/main" val="3562755728"/>
              </p:ext>
            </p:extLst>
          </p:nvPr>
        </p:nvGraphicFramePr>
        <p:xfrm>
          <a:off x="1295402" y="2372497"/>
          <a:ext cx="9601196" cy="3217176"/>
        </p:xfrm>
        <a:graphic>
          <a:graphicData uri="http://schemas.openxmlformats.org/drawingml/2006/table">
            <a:tbl>
              <a:tblPr/>
              <a:tblGrid>
                <a:gridCol w="3379621">
                  <a:extLst>
                    <a:ext uri="{9D8B030D-6E8A-4147-A177-3AD203B41FA5}">
                      <a16:colId xmlns:a16="http://schemas.microsoft.com/office/drawing/2014/main" val="2870558807"/>
                    </a:ext>
                  </a:extLst>
                </a:gridCol>
                <a:gridCol w="6221575">
                  <a:extLst>
                    <a:ext uri="{9D8B030D-6E8A-4147-A177-3AD203B41FA5}">
                      <a16:colId xmlns:a16="http://schemas.microsoft.com/office/drawing/2014/main" val="3328233262"/>
                    </a:ext>
                  </a:extLst>
                </a:gridCol>
              </a:tblGrid>
              <a:tr h="135888">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Weaknesses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1660566254"/>
                  </a:ext>
                </a:extLst>
              </a:tr>
              <a:tr h="625507">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Increased efficiency</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Customizable services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Evaluation of demands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High level of investment</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contribution to society</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Cybercrimes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186365202"/>
                  </a:ext>
                </a:extLst>
              </a:tr>
              <a:tr h="579262">
                <a:tc>
                  <a:txBody>
                    <a:bodyPr/>
                    <a:lstStyle/>
                    <a:p>
                      <a:pPr algn="ctr">
                        <a:lnSpc>
                          <a:spcPct val="150000"/>
                        </a:lnSpc>
                      </a:pPr>
                      <a:r>
                        <a:rPr lang="en-US" sz="600" b="1"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Opportunities</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algn="ctr">
                        <a:lnSpc>
                          <a:spcPct val="150000"/>
                        </a:lnSpc>
                      </a:pPr>
                      <a:r>
                        <a:rPr lang="en-US" sz="1800" b="1"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Threat</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2817159527"/>
                  </a:ext>
                </a:extLst>
              </a:tr>
              <a:tr h="1876519">
                <a:tc>
                  <a:txBody>
                    <a:bodyPr/>
                    <a:lstStyle/>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Improved level of customer satisfaction</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Cost-effective approach</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 kern="10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Differentiation</a:t>
                      </a:r>
                      <a:endParaRPr lang="en-IN" sz="1100" kern="10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tc>
                  <a:txBody>
                    <a:bodyPr/>
                    <a:lstStyle/>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System failure (</a:t>
                      </a:r>
                      <a:r>
                        <a:rPr lang="en-US" sz="1800" kern="100" dirty="0" err="1">
                          <a:solidFill>
                            <a:srgbClr val="538135"/>
                          </a:solidFill>
                          <a:effectLst/>
                          <a:latin typeface="Times New Roman" panose="02020603050405020304" pitchFamily="18" charset="0"/>
                          <a:ea typeface="Calibri" panose="020F0502020204030204" pitchFamily="34" charset="0"/>
                          <a:cs typeface="Times New Roman" panose="02020603050405020304" pitchFamily="18" charset="0"/>
                        </a:rPr>
                        <a:t>Yaacoub</a:t>
                      </a:r>
                      <a:r>
                        <a:rPr lang="en-IN" sz="1800" kern="100" dirty="0">
                          <a:solidFill>
                            <a:srgbClr val="538135"/>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Lack of emotional intelligence (Janson, 2023)</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solidFill>
                            <a:srgbClr val="538135"/>
                          </a:solidFill>
                          <a:effectLst/>
                          <a:latin typeface="Times New Roman" panose="02020603050405020304" pitchFamily="18" charset="0"/>
                          <a:ea typeface="Times New Roman" panose="02020603050405020304" pitchFamily="18" charset="0"/>
                          <a:cs typeface="Times New Roman" panose="02020603050405020304" pitchFamily="18" charset="0"/>
                        </a:rPr>
                        <a:t>Reduced confidentiality</a:t>
                      </a:r>
                      <a:endParaRPr lang="en-IN" sz="1100" kern="100" dirty="0">
                        <a:solidFill>
                          <a:srgbClr val="53813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A8D08D"/>
                      </a:solidFill>
                      <a:prstDash val="solid"/>
                      <a:round/>
                      <a:headEnd type="none" w="med" len="med"/>
                      <a:tailEnd type="none" w="med" len="med"/>
                    </a:lnL>
                    <a:lnR w="12700" cap="flat" cmpd="sng" algn="ctr">
                      <a:solidFill>
                        <a:srgbClr val="A8D08D"/>
                      </a:solidFill>
                      <a:prstDash val="solid"/>
                      <a:round/>
                      <a:headEnd type="none" w="med" len="med"/>
                      <a:tailEnd type="none" w="med" len="med"/>
                    </a:lnR>
                    <a:lnT w="12700" cap="flat" cmpd="sng" algn="ctr">
                      <a:solidFill>
                        <a:srgbClr val="A8D08D"/>
                      </a:solidFill>
                      <a:prstDash val="solid"/>
                      <a:round/>
                      <a:headEnd type="none" w="med" len="med"/>
                      <a:tailEnd type="none" w="med" len="med"/>
                    </a:lnT>
                    <a:lnB w="12700" cap="flat" cmpd="sng" algn="ctr">
                      <a:solidFill>
                        <a:srgbClr val="A8D08D"/>
                      </a:solidFill>
                      <a:prstDash val="solid"/>
                      <a:round/>
                      <a:headEnd type="none" w="med" len="med"/>
                      <a:tailEnd type="none" w="med" len="med"/>
                    </a:lnB>
                    <a:solidFill>
                      <a:srgbClr val="FFE599"/>
                    </a:solidFill>
                  </a:tcPr>
                </a:tc>
                <a:extLst>
                  <a:ext uri="{0D108BD9-81ED-4DB2-BD59-A6C34878D82A}">
                    <a16:rowId xmlns:a16="http://schemas.microsoft.com/office/drawing/2014/main" val="1408782955"/>
                  </a:ext>
                </a:extLst>
              </a:tr>
            </a:tbl>
          </a:graphicData>
        </a:graphic>
      </p:graphicFrame>
    </p:spTree>
    <p:extLst>
      <p:ext uri="{BB962C8B-B14F-4D97-AF65-F5344CB8AC3E}">
        <p14:creationId xmlns:p14="http://schemas.microsoft.com/office/powerpoint/2010/main" val="385394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F09E-A73B-0BF8-93B8-E18CFC4C8F99}"/>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Application to the hotel and hospitality sector</a:t>
            </a:r>
            <a:endParaRPr lang="en-IN" dirty="0"/>
          </a:p>
        </p:txBody>
      </p:sp>
      <p:sp>
        <p:nvSpPr>
          <p:cNvPr id="3" name="Content Placeholder 2">
            <a:extLst>
              <a:ext uri="{FF2B5EF4-FFF2-40B4-BE49-F238E27FC236}">
                <a16:creationId xmlns:a16="http://schemas.microsoft.com/office/drawing/2014/main" id="{8224B590-2C0B-A4F7-B796-EADA6D0AFDF3}"/>
              </a:ext>
            </a:extLst>
          </p:cNvPr>
          <p:cNvSpPr>
            <a:spLocks noGrp="1"/>
          </p:cNvSpPr>
          <p:nvPr>
            <p:ph idx="1"/>
          </p:nvPr>
        </p:nvSpPr>
        <p:spPr>
          <a:xfrm>
            <a:off x="1295401" y="2556932"/>
            <a:ext cx="4387769" cy="3318936"/>
          </a:xfrm>
        </p:spPr>
        <p:txBody>
          <a:bodyPr>
            <a:normAutofit/>
          </a:bodyPr>
          <a:lstStyle/>
          <a:p>
            <a:pPr marL="342900" lvl="0" indent="-342900" algn="just">
              <a:lnSpc>
                <a:spcPct val="150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mainly offers housekeeping facilities to consumers along with offering them adequate services.</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Lack of employment opportunities and customer dissatisfaction are the sociological impacts of AI on the hospitality sector of the UK.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Marriott International took the initiative of offering training to the employees so that their efficiencies could be improved.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utilization of AI created data privacy issues which is why Hilton Hotel developed policies and ethical guidelines for resolving the same (GOV.UK, 2024).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148" name="Picture 4" descr="AI use cases in hospitality">
            <a:extLst>
              <a:ext uri="{FF2B5EF4-FFF2-40B4-BE49-F238E27FC236}">
                <a16:creationId xmlns:a16="http://schemas.microsoft.com/office/drawing/2014/main" id="{BE63F8B2-FD90-1E1B-F064-861A1C1BCB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643488"/>
            <a:ext cx="4800598" cy="3109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7354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7D51A-CCFD-7299-9313-039E4FE35D21}"/>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Application to the hotel and hospitality sector (Contd.)</a:t>
            </a:r>
            <a:endParaRPr lang="en-IN" dirty="0"/>
          </a:p>
        </p:txBody>
      </p:sp>
      <p:sp>
        <p:nvSpPr>
          <p:cNvPr id="3" name="Content Placeholder 2">
            <a:extLst>
              <a:ext uri="{FF2B5EF4-FFF2-40B4-BE49-F238E27FC236}">
                <a16:creationId xmlns:a16="http://schemas.microsoft.com/office/drawing/2014/main" id="{00F6BF1E-C89A-3DCF-5C87-F0AA2E57D8BE}"/>
              </a:ext>
            </a:extLst>
          </p:cNvPr>
          <p:cNvSpPr>
            <a:spLocks noGrp="1"/>
          </p:cNvSpPr>
          <p:nvPr>
            <p:ph idx="1"/>
          </p:nvPr>
        </p:nvSpPr>
        <p:spPr>
          <a:xfrm>
            <a:off x="7361499" y="2556932"/>
            <a:ext cx="3535098" cy="3318936"/>
          </a:xfrm>
        </p:spPr>
        <p:txBody>
          <a:bodyPr>
            <a:normAutofit/>
          </a:bodyPr>
          <a:lstStyle/>
          <a:p>
            <a:pPr marL="342900" lvl="0" indent="-342900" algn="just">
              <a:lnSpc>
                <a:spcPct val="150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requirement of a huge initial investment amount can be considered as an adverse economic impact.</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lack of employment opportunities also creates economic challenges by reducing the earnings of the people of the community (Ben Amar, 2021).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Premier Inn, in this case, decided to invest in AI technology in phases and thereby mitigated the investment-related issue (Bas and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Sivaprasad</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2022).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170" name="Picture 2" descr="Premier Inn owner says inflation and labour shortages offer 'growth  opportunities'">
            <a:extLst>
              <a:ext uri="{FF2B5EF4-FFF2-40B4-BE49-F238E27FC236}">
                <a16:creationId xmlns:a16="http://schemas.microsoft.com/office/drawing/2014/main" id="{08A98B35-EADF-7E53-DF03-DE4EC5860F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2" y="2556932"/>
            <a:ext cx="5985074" cy="3318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5382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BF73-97F6-A138-169D-FEEADB0920B6}"/>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Application to the hotel and hospitality sector (Contd.)</a:t>
            </a:r>
            <a:endParaRPr lang="en-IN" dirty="0"/>
          </a:p>
        </p:txBody>
      </p:sp>
      <p:sp>
        <p:nvSpPr>
          <p:cNvPr id="3" name="Content Placeholder 2">
            <a:extLst>
              <a:ext uri="{FF2B5EF4-FFF2-40B4-BE49-F238E27FC236}">
                <a16:creationId xmlns:a16="http://schemas.microsoft.com/office/drawing/2014/main" id="{798F68B7-F97B-2720-297B-061957242BF1}"/>
              </a:ext>
            </a:extLst>
          </p:cNvPr>
          <p:cNvSpPr>
            <a:spLocks noGrp="1"/>
          </p:cNvSpPr>
          <p:nvPr>
            <p:ph idx="1"/>
          </p:nvPr>
        </p:nvSpPr>
        <p:spPr/>
        <p:txBody>
          <a:bodyPr>
            <a:normAutofit fontScale="85000" lnSpcReduction="20000"/>
          </a:bodyPr>
          <a:lstStyle/>
          <a:p>
            <a:pPr marL="342900" lvl="0" indent="-342900" algn="just">
              <a:lnSpc>
                <a:spcPct val="17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collection of personal information of consumers creates ethical concerns for organisations as the privacy of the customers might be affected (Line et al., 2020).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7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Accor developed an appropriate ethical framework for the organisation so that they can emphasise fairness and transparency appropriately while using the technology (Susilo and Santos, 2023).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7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AI does not have the efficiency to respect the culture of different individuals and they cannot efficiently serve the needs and expectations of the consumers in the hospitality sector.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7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this reason, Radisson Hotel modified the technology and ensured that it complimented and respected the cultural differences of its consumers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Akinboyewa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39201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08446-96D0-ADD5-60C2-607A919DD2FC}"/>
              </a:ext>
            </a:extLst>
          </p:cNvPr>
          <p:cNvSpPr>
            <a:spLocks noGrp="1"/>
          </p:cNvSpPr>
          <p:nvPr>
            <p:ph type="title"/>
          </p:nvPr>
        </p:nvSpPr>
        <p:spPr/>
        <p:txBody>
          <a:bodyPr/>
          <a:lstStyle/>
          <a:p>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Evaluate future policy and management options for dealing with this issue </a:t>
            </a:r>
            <a:endParaRPr lang="en-IN" dirty="0"/>
          </a:p>
        </p:txBody>
      </p:sp>
      <p:sp>
        <p:nvSpPr>
          <p:cNvPr id="3" name="Content Placeholder 2">
            <a:extLst>
              <a:ext uri="{FF2B5EF4-FFF2-40B4-BE49-F238E27FC236}">
                <a16:creationId xmlns:a16="http://schemas.microsoft.com/office/drawing/2014/main" id="{649DB7C0-62D2-3A85-3F47-B9D5C742B63C}"/>
              </a:ext>
            </a:extLst>
          </p:cNvPr>
          <p:cNvSpPr>
            <a:spLocks noGrp="1"/>
          </p:cNvSpPr>
          <p:nvPr>
            <p:ph idx="1"/>
          </p:nvPr>
        </p:nvSpPr>
        <p:spPr/>
        <p:txBody>
          <a:bodyPr>
            <a:normAutofit fontScale="85000" lnSpcReduction="20000"/>
          </a:bodyPr>
          <a:lstStyle/>
          <a:p>
            <a:pPr marL="342900" lvl="0" indent="-342900" algn="just">
              <a:lnSpc>
                <a:spcPct val="17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It is recommended that the UK hospitality sector should develop policies through which they can ensure that all the companies operating within the industry are complying with the legislation of the nation.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7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Moreover, they should also focus on promoting inclusivity so that small companies can face fair competition and equal opportunities.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7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hospitality businesses of the UK should promote collaboration and cooperation between the technologies and human resources to avoid complexities in operations (Azizi et al., 2021).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7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Besides, the management practices should include offering effective training services to the employees to increase their awareness and potential to deal with technologies.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094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0FFD2-E978-2BAE-8C8F-1C15A4D02986}"/>
              </a:ext>
            </a:extLst>
          </p:cNvPr>
          <p:cNvSpPr>
            <a:spLocks noGrp="1"/>
          </p:cNvSpPr>
          <p:nvPr>
            <p:ph type="title"/>
          </p:nvPr>
        </p:nvSpPr>
        <p:spPr/>
        <p:txBody>
          <a:bodyPr>
            <a:normAutofit/>
          </a:bodyPr>
          <a:lstStyle/>
          <a:p>
            <a:br>
              <a:rPr lang="en-GB" sz="1800" dirty="0">
                <a:effectLst/>
                <a:latin typeface="Times New Roman" panose="02020603050405020304" pitchFamily="18" charset="0"/>
                <a:ea typeface="Calibri" panose="020F0502020204030204" pitchFamily="34" charset="0"/>
              </a:rPr>
            </a:b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References List</a:t>
            </a:r>
            <a:endParaRPr lang="en-IN" dirty="0"/>
          </a:p>
        </p:txBody>
      </p:sp>
      <p:sp>
        <p:nvSpPr>
          <p:cNvPr id="3" name="Content Placeholder 2">
            <a:extLst>
              <a:ext uri="{FF2B5EF4-FFF2-40B4-BE49-F238E27FC236}">
                <a16:creationId xmlns:a16="http://schemas.microsoft.com/office/drawing/2014/main" id="{29BA9D5B-6CA5-BD7E-C3AE-92A2E94EE1DB}"/>
              </a:ext>
            </a:extLst>
          </p:cNvPr>
          <p:cNvSpPr>
            <a:spLocks noGrp="1"/>
          </p:cNvSpPr>
          <p:nvPr>
            <p:ph idx="1"/>
          </p:nvPr>
        </p:nvSpPr>
        <p:spPr/>
        <p:txBody>
          <a:bodyPr>
            <a:noAutofit/>
          </a:bodyPr>
          <a:lstStyle/>
          <a:p>
            <a:pPr algn="just">
              <a:lnSpc>
                <a:spcPct val="150000"/>
              </a:lnSpc>
              <a:spcAft>
                <a:spcPts val="800"/>
              </a:spcAft>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Abdulla, S. (2021) </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How COVID changed the UK's hospitality sector</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uk.finance.yahoo.com/news/hospitality-coronavirus-restaurants-contactless-payment-online-menus-services-sector-105330735.html?guccounter=1&amp;guce_referrer=aHR0cHM6Ly93d3cuZ29vZ2xlLmNvbS8&amp;guce_referrer_sig=AQAAAGBPd-xJobCT0iF2XkuMh8lPsfujS20afhnnsozgeY_TypelBwlCyhLKlLWnENs4_TuQOdCU2bkWdnBwJTNwcqvp1mxx6dlg2co0Eet8CxzsMtD09HN_jZhGbyzWmKZt6jEvpZ2tPyL7a_jYr9WP92Wc9Jcfodz2_Qh_y61jnOCQ</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(Accessed: 01 February 2024)</a:t>
            </a:r>
            <a:endParaRPr lang="en-IN" sz="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Akinboyewa</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C. (2020) ‘Sustainable Service Innovation: A Case Study at Radisson Blu Waterfront’, </a:t>
            </a: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https://www.diva-portal.org/smash/get/diva2:1538641/FULLTEXT01.pdf</a:t>
            </a:r>
            <a:endParaRPr lang="en-IN" sz="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Azizi</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M.R., </a:t>
            </a:r>
            <a:r>
              <a:rPr lang="en-GB" sz="800" kern="100" dirty="0" err="1">
                <a:effectLst/>
                <a:latin typeface="Times New Roman" panose="02020603050405020304" pitchFamily="18" charset="0"/>
                <a:ea typeface="Calibri" panose="020F0502020204030204" pitchFamily="34" charset="0"/>
                <a:cs typeface="Times New Roman" panose="02020603050405020304" pitchFamily="18" charset="0"/>
              </a:rPr>
              <a:t>Atlasi</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800" kern="100" dirty="0" err="1">
                <a:effectLst/>
                <a:latin typeface="Times New Roman" panose="02020603050405020304" pitchFamily="18" charset="0"/>
                <a:ea typeface="Calibri" panose="020F0502020204030204" pitchFamily="34" charset="0"/>
                <a:cs typeface="Times New Roman" panose="02020603050405020304" pitchFamily="18" charset="0"/>
              </a:rPr>
              <a:t>Ziapour</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 Abbas, J. and </a:t>
            </a:r>
            <a:r>
              <a:rPr lang="en-GB" sz="800" kern="100" dirty="0" err="1">
                <a:effectLst/>
                <a:latin typeface="Times New Roman" panose="02020603050405020304" pitchFamily="18" charset="0"/>
                <a:ea typeface="Calibri" panose="020F0502020204030204" pitchFamily="34" charset="0"/>
                <a:cs typeface="Times New Roman" panose="02020603050405020304" pitchFamily="18" charset="0"/>
              </a:rPr>
              <a:t>Naemi</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R. (2021) ‘Innovative human resource management strategies during the COVID-19 pandemic: A systematic narrative review approach’, </a:t>
            </a:r>
            <a:r>
              <a:rPr lang="en-GB" sz="800" i="1" kern="100" dirty="0" err="1">
                <a:effectLst/>
                <a:latin typeface="Times New Roman" panose="02020603050405020304" pitchFamily="18" charset="0"/>
                <a:ea typeface="Calibri" panose="020F0502020204030204" pitchFamily="34" charset="0"/>
                <a:cs typeface="Times New Roman" panose="02020603050405020304" pitchFamily="18" charset="0"/>
              </a:rPr>
              <a:t>Heliyon</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(6). Available at:</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https://www.cell.com/heliyon/pdf/S2405-8440(21)01336-0.pdf</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Bas, T. and </a:t>
            </a:r>
            <a:r>
              <a:rPr lang="en-GB" sz="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Sivaprasad</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S. (2022) ‘An Exploratory Insight into the Impact of COVID-19 on the Travel and Tourism Sector: UK Evidence’, </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Bas, T. &amp; </a:t>
            </a:r>
            <a:r>
              <a:rPr lang="en-GB" sz="800" i="1" kern="100" dirty="0" err="1">
                <a:effectLst/>
                <a:latin typeface="Times New Roman" panose="02020603050405020304" pitchFamily="18" charset="0"/>
                <a:ea typeface="Calibri" panose="020F0502020204030204" pitchFamily="34" charset="0"/>
                <a:cs typeface="Times New Roman" panose="02020603050405020304" pitchFamily="18" charset="0"/>
              </a:rPr>
              <a:t>Sivaprasad</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 S.(2022). An exploratory insight into the impact of COVID-19 on the travel and tourism sector: UK evidence. In S. </a:t>
            </a:r>
            <a:r>
              <a:rPr lang="en-GB" sz="800" i="1" kern="100" dirty="0" err="1">
                <a:effectLst/>
                <a:latin typeface="Times New Roman" panose="02020603050405020304" pitchFamily="18" charset="0"/>
                <a:ea typeface="Calibri" panose="020F0502020204030204" pitchFamily="34" charset="0"/>
                <a:cs typeface="Times New Roman" panose="02020603050405020304" pitchFamily="18" charset="0"/>
              </a:rPr>
              <a:t>Karabulut</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 (Ed.), Economic and Financial Analysis of Global and National Developments</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pp.355-369. Available at:</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researchgate.net/profile/Serhat-Alpagut-2/publication/366192593_The_Relationship_Between_Inflation_Public_Revenues_and_Public_Expenditure_A_Panel_Analysis_on_European_Countries/links/639715bc11e9f00cda3dc1fd/The-Relationship-Between-Inflation-Public-Revenues-and-Public-Expenditure-A-Panel-Analysis-on-European-Countries.pdf#page=364</a:t>
            </a:r>
            <a:endParaRPr lang="en-IN" sz="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Ben Amar</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 (2021) ‘Economic growth and environment in the United Kingdom: robust evidence using more than 250 years data’, </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Environmental Economics and Policy Studies</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pp.1-15. Available at:</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https://link.springer.com/article/10.1007/s10018-020-00300-8</a:t>
            </a:r>
            <a:endParaRPr lang="en-IN" sz="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Times New Roman" panose="02020603050405020304" pitchFamily="18" charset="0"/>
                <a:ea typeface="Calibri" panose="020F0502020204030204" pitchFamily="34" charset="0"/>
              </a:rPr>
              <a:t>Chen</a:t>
            </a:r>
            <a:r>
              <a:rPr lang="en-GB" sz="800" dirty="0">
                <a:effectLst/>
                <a:latin typeface="Times New Roman" panose="02020603050405020304" pitchFamily="18" charset="0"/>
                <a:ea typeface="Calibri" panose="020F0502020204030204" pitchFamily="34" charset="0"/>
              </a:rPr>
              <a:t>, Y., Kumara, E.K. and Sivakumar, V. (2021) ‘Investigation of finance industry on risk awareness model and digital economic growth’, </a:t>
            </a:r>
            <a:r>
              <a:rPr lang="en-GB" sz="800" i="1" dirty="0">
                <a:effectLst/>
                <a:latin typeface="Times New Roman" panose="02020603050405020304" pitchFamily="18" charset="0"/>
                <a:ea typeface="Calibri" panose="020F0502020204030204" pitchFamily="34" charset="0"/>
              </a:rPr>
              <a:t>Annals of Operations Research</a:t>
            </a:r>
            <a:r>
              <a:rPr lang="en-GB" sz="800" dirty="0">
                <a:effectLst/>
                <a:latin typeface="Times New Roman" panose="02020603050405020304" pitchFamily="18" charset="0"/>
                <a:ea typeface="Calibri" panose="020F0502020204030204" pitchFamily="34" charset="0"/>
              </a:rPr>
              <a:t>, pp.1-22. Available at:</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r>
              <a:rPr lang="en-GB" sz="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https://link.springer.com/article/10.1007/s10479-021-04287-7</a:t>
            </a:r>
            <a:endParaRPr lang="en-IN"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21466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22741-76A8-1BA4-88BB-0C1AA81E6786}"/>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5BC300A4-5924-F2E8-0705-F21CA44003F7}"/>
              </a:ext>
            </a:extLst>
          </p:cNvPr>
          <p:cNvSpPr>
            <a:spLocks noGrp="1"/>
          </p:cNvSpPr>
          <p:nvPr>
            <p:ph idx="1"/>
          </p:nvPr>
        </p:nvSpPr>
        <p:spPr/>
        <p:txBody>
          <a:bodyPr/>
          <a:lstStyle/>
          <a:p>
            <a:endParaRPr lang="en-IN"/>
          </a:p>
        </p:txBody>
      </p:sp>
      <p:pic>
        <p:nvPicPr>
          <p:cNvPr id="5122" name="Picture 2" descr="Thank You Images - Free Download on Freepik">
            <a:extLst>
              <a:ext uri="{FF2B5EF4-FFF2-40B4-BE49-F238E27FC236}">
                <a16:creationId xmlns:a16="http://schemas.microsoft.com/office/drawing/2014/main" id="{42896DB7-0521-8BCB-183C-75E44A594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710" y="451413"/>
            <a:ext cx="11181145" cy="5960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6612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41</TotalTime>
  <Words>3327</Words>
  <Application>Microsoft Office PowerPoint</Application>
  <PresentationFormat>Widescreen</PresentationFormat>
  <Paragraphs>139</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Garamond</vt:lpstr>
      <vt:lpstr>Symbol</vt:lpstr>
      <vt:lpstr>Times New Roman</vt:lpstr>
      <vt:lpstr>Organic</vt:lpstr>
      <vt:lpstr>Programme: International Hotel Management (BA) Module: Contemporary Themes Module code: BMIH6001 Assignment Title: Assignment 2: Conference presentation Topic: Utilization of AI to offer contactless services in the hospitality sector of the UK</vt:lpstr>
      <vt:lpstr>Introduction </vt:lpstr>
      <vt:lpstr>Prevalence of artificial intelligence in the hospitality sector</vt:lpstr>
      <vt:lpstr>Overview of literature</vt:lpstr>
      <vt:lpstr>Overview of literature (Contd.)</vt:lpstr>
      <vt:lpstr>Overview of literature (Contd.)</vt:lpstr>
      <vt:lpstr>Overview of literature (Contd.)</vt:lpstr>
      <vt:lpstr>Application to the hotel and hospitality sector</vt:lpstr>
      <vt:lpstr>Application to the hotel and hospitality sector (Contd.)</vt:lpstr>
      <vt:lpstr>Application to the hotel and hospitality sector (Contd.)</vt:lpstr>
      <vt:lpstr>Evaluate future policy and management options for dealing with this issue </vt:lpstr>
      <vt:lpstr> 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International Hotel Management (BA) Module: Contemporary Themes Module code: BMIH6001 Assignment Title: Assignment 2: Conference presentation Topic: Utilization of AI to offer contactless services in the hospitality sector of the UK</dc:title>
  <dc:creator>user</dc:creator>
  <cp:lastModifiedBy>cristian pavel</cp:lastModifiedBy>
  <cp:revision>8</cp:revision>
  <dcterms:created xsi:type="dcterms:W3CDTF">2024-02-02T09:47:58Z</dcterms:created>
  <dcterms:modified xsi:type="dcterms:W3CDTF">2024-02-14T16:29:41Z</dcterms:modified>
</cp:coreProperties>
</file>