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7"/>
  </p:notesMasterIdLst>
  <p:handoutMasterIdLst>
    <p:handoutMasterId r:id="rId18"/>
  </p:handoutMasterIdLst>
  <p:sldIdLst>
    <p:sldId id="256" r:id="rId5"/>
    <p:sldId id="257" r:id="rId6"/>
    <p:sldId id="258" r:id="rId7"/>
    <p:sldId id="276" r:id="rId8"/>
    <p:sldId id="277" r:id="rId9"/>
    <p:sldId id="278" r:id="rId10"/>
    <p:sldId id="279" r:id="rId11"/>
    <p:sldId id="280" r:id="rId12"/>
    <p:sldId id="282" r:id="rId13"/>
    <p:sldId id="281" r:id="rId14"/>
    <p:sldId id="283" r:id="rId15"/>
    <p:sldId id="284" r:id="rId1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98C8B3-79A5-2707-EC80-A7E4390A47C4}" v="34" dt="2025-07-29T11:59:34.266"/>
    <p1510:client id="{53DFDCB0-341C-D1B3-C6E4-0F01CF7E6F62}" v="17" dt="2025-07-29T12:05:56.084"/>
    <p1510:client id="{5A8AAF56-B281-1B4F-BEF1-84A02A202944}" v="31" dt="2025-07-28T19:28:15.317"/>
    <p1510:client id="{7912A50E-E798-0B71-4B5F-905549855795}" v="34" dt="2025-07-28T19:05:48.614"/>
    <p1510:client id="{D515191F-7472-556D-F9CF-065FCA01C48A}" v="205" dt="2025-07-28T16:24:29.555"/>
    <p1510:client id="{E336E22D-F765-5788-94CE-401B612C9136}" v="24" dt="2025-07-28T17:01:28.823"/>
    <p1510:client id="{EF2414AB-4232-CC0C-DDB0-465709627B56}" v="38" dt="2025-07-28T14:07:44.092"/>
    <p1510:client id="{FB993B57-F212-BCE2-9FE6-7FD0721C2F74}" v="188" dt="2025-07-28T11:34:29.4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B82CC1C-2EFA-41CD-8EE1-D64C4317C93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29F3A9A9-5F67-4774-9AE0-18456713EA3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A956093-EDCF-4DD8-9AE7-E9C61FFE6CA3}" type="datetime1">
              <a:rPr lang="en-GB" smtClean="0"/>
              <a:t>29/07/2025</a:t>
            </a:fld>
            <a:endParaRPr lang="en-GB"/>
          </a:p>
        </p:txBody>
      </p:sp>
      <p:sp>
        <p:nvSpPr>
          <p:cNvPr id="4" name="Footer Placeholder 3">
            <a:extLst>
              <a:ext uri="{FF2B5EF4-FFF2-40B4-BE49-F238E27FC236}">
                <a16:creationId xmlns:a16="http://schemas.microsoft.com/office/drawing/2014/main" id="{A822A631-0269-4E45-A3DF-4FA7D06E902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4069B2A7-A232-444D-B3CD-C3D1E5A8E24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20F9F022-6C35-409F-B2A6-FFC7C9918F09}" type="slidenum">
              <a:rPr lang="en-GB" smtClean="0"/>
              <a:t>‹#›</a:t>
            </a:fld>
            <a:endParaRPr lang="en-GB"/>
          </a:p>
        </p:txBody>
      </p:sp>
    </p:spTree>
    <p:extLst>
      <p:ext uri="{BB962C8B-B14F-4D97-AF65-F5344CB8AC3E}">
        <p14:creationId xmlns:p14="http://schemas.microsoft.com/office/powerpoint/2010/main" val="239049976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08B472-568D-400E-87C6-085D0E89D1DB}" type="datetime1">
              <a:rPr lang="en-GB" noProof="0" smtClean="0"/>
              <a:pPr/>
              <a:t>29/07/2025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97DC217-DF71-1A49-B3EA-559F1F43B0FF}" type="slidenum">
              <a:rPr lang="en-GB" noProof="0" smtClean="0"/>
              <a:t>‹#›</a:t>
            </a:fld>
            <a:endParaRPr lang="en-GB" noProof="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policepromotion.blog/2022/05/02/what-are-the-9-peelian-principles/"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adsadvance.co.uk/home-secretary-announces-major-policing-reforms.html"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r>
              <a:rPr lang="en-GB"/>
              <a:t>Hello everyone, I’m Katie Hoskins, and this presentation will explore three forces that shape modern UK policing—</a:t>
            </a:r>
            <a:r>
              <a:rPr lang="en-GB" b="1"/>
              <a:t>ethics, politics, and austerity</a:t>
            </a:r>
            <a:r>
              <a:rPr lang="en-GB"/>
              <a:t>. These are complex forces, but they deeply influence how public safety is experienced on the ground level by communities and officers.</a:t>
            </a:r>
            <a:endParaRPr lang="en-US"/>
          </a:p>
        </p:txBody>
      </p:sp>
      <p:sp>
        <p:nvSpPr>
          <p:cNvPr id="4" name="Slide Number Placeholder 3"/>
          <p:cNvSpPr>
            <a:spLocks noGrp="1"/>
          </p:cNvSpPr>
          <p:nvPr>
            <p:ph type="sldNum" sz="quarter" idx="5"/>
          </p:nvPr>
        </p:nvSpPr>
        <p:spPr/>
        <p:txBody>
          <a:bodyPr rtlCol="0"/>
          <a:lstStyle/>
          <a:p>
            <a:pPr rtl="0"/>
            <a:fld id="{F97DC217-DF71-1A49-B3EA-559F1F43B0FF}" type="slidenum">
              <a:rPr lang="en-GB" smtClean="0"/>
              <a:t>1</a:t>
            </a:fld>
            <a:endParaRPr lang="en-GB"/>
          </a:p>
        </p:txBody>
      </p:sp>
    </p:spTree>
    <p:extLst>
      <p:ext uri="{BB962C8B-B14F-4D97-AF65-F5344CB8AC3E}">
        <p14:creationId xmlns:p14="http://schemas.microsoft.com/office/powerpoint/2010/main" val="11696502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 will examine the symbolic power of the </a:t>
            </a:r>
            <a:r>
              <a:rPr lang="en-GB" err="1"/>
              <a:t>Peelian</a:t>
            </a:r>
            <a:r>
              <a:rPr lang="en-GB"/>
              <a:t> Principles. </a:t>
            </a:r>
            <a:endParaRPr lang="en-US"/>
          </a:p>
          <a:p>
            <a:r>
              <a:rPr lang="en-GB"/>
              <a:t>How political reform can be driven by strategy rather than public safety. </a:t>
            </a:r>
            <a:endParaRPr lang="en-US"/>
          </a:p>
          <a:p>
            <a:r>
              <a:rPr lang="en-GB"/>
              <a:t>And How austerity and budgetary constraints have reshaped neighbourhood policing. </a:t>
            </a:r>
            <a:endParaRPr lang="en-US"/>
          </a:p>
          <a:p>
            <a:endParaRPr lang="en-GB">
              <a:ea typeface="Calibri"/>
              <a:cs typeface="Calibri"/>
            </a:endParaRPr>
          </a:p>
        </p:txBody>
      </p:sp>
      <p:sp>
        <p:nvSpPr>
          <p:cNvPr id="4" name="Slide Number Placeholder 3"/>
          <p:cNvSpPr>
            <a:spLocks noGrp="1"/>
          </p:cNvSpPr>
          <p:nvPr>
            <p:ph type="sldNum" sz="quarter" idx="5"/>
          </p:nvPr>
        </p:nvSpPr>
        <p:spPr/>
        <p:txBody>
          <a:bodyPr/>
          <a:lstStyle/>
          <a:p>
            <a:pPr rtl="0"/>
            <a:fld id="{F97DC217-DF71-1A49-B3EA-559F1F43B0FF}" type="slidenum">
              <a:rPr lang="en-GB" smtClean="0"/>
              <a:t>2</a:t>
            </a:fld>
            <a:endParaRPr lang="en-GB"/>
          </a:p>
        </p:txBody>
      </p:sp>
    </p:spTree>
    <p:extLst>
      <p:ext uri="{BB962C8B-B14F-4D97-AF65-F5344CB8AC3E}">
        <p14:creationId xmlns:p14="http://schemas.microsoft.com/office/powerpoint/2010/main" val="32561746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The </a:t>
            </a:r>
            <a:r>
              <a:rPr lang="en-GB" err="1"/>
              <a:t>Peelian</a:t>
            </a:r>
            <a:r>
              <a:rPr lang="en-GB"/>
              <a:t> Principles were introduced in 1829 as ethical statecraft during times of civil unrest (Reith, 1956)</a:t>
            </a:r>
            <a:endParaRPr lang="en-GB" i="1">
              <a:ea typeface="Calibri"/>
              <a:cs typeface="Calibri"/>
            </a:endParaRPr>
          </a:p>
          <a:p>
            <a:endParaRPr lang="en-GB"/>
          </a:p>
          <a:p>
            <a:r>
              <a:rPr lang="en-GB"/>
              <a:t>While they promote restraint and cooperation, Reiner suggests they now function more as ideological branding. They can be seen everywhere—in police training, government speeches, press releases—but do they actually guide practice? Or are they used to project moral integrity without structural accountability?</a:t>
            </a:r>
            <a:endParaRPr lang="en-GB">
              <a:ea typeface="Calibri" panose="020F0502020204030204"/>
              <a:cs typeface="Calibri" panose="020F0502020204030204"/>
            </a:endParaRPr>
          </a:p>
          <a:p>
            <a:endParaRPr lang="en-GB"/>
          </a:p>
          <a:p>
            <a:r>
              <a:rPr lang="en-GB"/>
              <a:t>Reiner (2010) suggests the Principles have become part of the policing mythos, used to legitimise rather than guide practice. He argues that they can be seen in police training, competency and values framework and the code of ethics however may lack operational influence.</a:t>
            </a:r>
            <a:endParaRPr lang="en-GB">
              <a:ea typeface="Calibri" panose="020F0502020204030204"/>
              <a:cs typeface="Calibri" panose="020F0502020204030204"/>
            </a:endParaRPr>
          </a:p>
          <a:p>
            <a:endParaRPr lang="en-GB"/>
          </a:p>
          <a:p>
            <a:r>
              <a:rPr lang="en-GB"/>
              <a:t>They are often seen as an ideological view, creating an emotional and moral connection for serving officers, with their history and legacy connected to the core foundation of policing (Andrews, 2025).</a:t>
            </a:r>
            <a:endParaRPr lang="en-GB">
              <a:ea typeface="Calibri" panose="020F0502020204030204"/>
              <a:cs typeface="Calibri" panose="020F0502020204030204"/>
            </a:endParaRPr>
          </a:p>
          <a:p>
            <a:endParaRPr lang="en-GB"/>
          </a:p>
          <a:p>
            <a:r>
              <a:rPr lang="en-GB"/>
              <a:t>Barber’s (2022) strategic review of policing is seen as a modern reimagining of what policing should look like in the 21st century and it echoes the </a:t>
            </a:r>
            <a:r>
              <a:rPr lang="en-GB" err="1"/>
              <a:t>Peelian</a:t>
            </a:r>
            <a:r>
              <a:rPr lang="en-GB"/>
              <a:t> principles, especially principle 9 - Prevention is better than response (Andrews, 2025). Emphasising prevention over reaction, suggesting success should be measured by the absence of crime not just visible enforcement. Indicating a shift from performance metrics such as arrest rates and response times to outcomes like community safety and wellbeing (Hodgkinson, Caputo, &amp; McIntyre, 2019).</a:t>
            </a:r>
            <a:endParaRPr lang="en-GB">
              <a:ea typeface="Calibri" panose="020F0502020204030204"/>
              <a:cs typeface="Calibri" panose="020F0502020204030204"/>
            </a:endParaRPr>
          </a:p>
          <a:p>
            <a:endParaRPr lang="en-GB"/>
          </a:p>
          <a:p>
            <a:r>
              <a:rPr lang="en-GB"/>
              <a:t>Image. What Are the 9 </a:t>
            </a:r>
            <a:r>
              <a:rPr lang="en-GB" err="1"/>
              <a:t>Peelian</a:t>
            </a:r>
            <a:r>
              <a:rPr lang="en-GB"/>
              <a:t> Principles? 02/05/2022 – Retrieved from: Rank Success. Available at: </a:t>
            </a:r>
            <a:r>
              <a:rPr lang="en-GB">
                <a:hlinkClick r:id="rId3"/>
              </a:rPr>
              <a:t>https://policepromotion.blog/2022/05/02/what-are-the-9-peelian-principles/</a:t>
            </a:r>
            <a:r>
              <a:rPr lang="en-GB"/>
              <a:t> Accessed 28/07/2025</a:t>
            </a:r>
            <a:endParaRPr lang="en-GB">
              <a:ea typeface="Calibri" panose="020F0502020204030204"/>
              <a:cs typeface="Calibri" panose="020F0502020204030204"/>
            </a:endParaRPr>
          </a:p>
          <a:p>
            <a:pPr marL="171450" indent="-171450">
              <a:buFont typeface="Arial"/>
              <a:buChar char="•"/>
            </a:pPr>
            <a:endParaRPr lang="en-GB" i="1">
              <a:ea typeface="Calibri"/>
              <a:cs typeface="Calibri"/>
            </a:endParaRPr>
          </a:p>
          <a:p>
            <a:endParaRPr lang="en-GB">
              <a:ea typeface="Calibri"/>
              <a:cs typeface="Calibri"/>
            </a:endParaRPr>
          </a:p>
        </p:txBody>
      </p:sp>
      <p:sp>
        <p:nvSpPr>
          <p:cNvPr id="4" name="Slide Number Placeholder 3"/>
          <p:cNvSpPr>
            <a:spLocks noGrp="1"/>
          </p:cNvSpPr>
          <p:nvPr>
            <p:ph type="sldNum" sz="quarter" idx="5"/>
          </p:nvPr>
        </p:nvSpPr>
        <p:spPr/>
        <p:txBody>
          <a:bodyPr/>
          <a:lstStyle/>
          <a:p>
            <a:pPr rtl="0"/>
            <a:fld id="{F97DC217-DF71-1A49-B3EA-559F1F43B0FF}" type="slidenum">
              <a:rPr lang="en-GB" smtClean="0"/>
              <a:t>3</a:t>
            </a:fld>
            <a:endParaRPr lang="en-GB"/>
          </a:p>
        </p:txBody>
      </p:sp>
    </p:spTree>
    <p:extLst>
      <p:ext uri="{BB962C8B-B14F-4D97-AF65-F5344CB8AC3E}">
        <p14:creationId xmlns:p14="http://schemas.microsoft.com/office/powerpoint/2010/main" val="628770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CC3390-556B-6D39-9A99-61C6F7F771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1172D1-9EAE-6D47-8E52-D7F9BB5D6A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B92DBA9-6FAB-182C-02FE-B570B2A58C02}"/>
              </a:ext>
            </a:extLst>
          </p:cNvPr>
          <p:cNvSpPr>
            <a:spLocks noGrp="1"/>
          </p:cNvSpPr>
          <p:nvPr>
            <p:ph type="body" idx="1"/>
          </p:nvPr>
        </p:nvSpPr>
        <p:spPr/>
        <p:txBody>
          <a:bodyPr/>
          <a:lstStyle/>
          <a:p>
            <a:r>
              <a:rPr lang="en-GB"/>
              <a:t>This raises a big question—are the Principles fit for 21st-century policing?</a:t>
            </a:r>
            <a:endParaRPr lang="en-US"/>
          </a:p>
          <a:p>
            <a:endParaRPr lang="en-GB"/>
          </a:p>
          <a:p>
            <a:r>
              <a:rPr lang="en-GB"/>
              <a:t>Bradford et al. (2013) argue that public trust today is shaped less by tradition and more by how fairly people are treated. Attesting that procedural justice such as fair decision-making, respectful treatment, and transparency—has emerged as a stronger predictor of legitimacy than historical values or crime control alone.</a:t>
            </a:r>
            <a:endParaRPr lang="en-GB">
              <a:ea typeface="Calibri" panose="020F0502020204030204"/>
              <a:cs typeface="Calibri" panose="020F0502020204030204"/>
            </a:endParaRPr>
          </a:p>
          <a:p>
            <a:endParaRPr lang="en-GB"/>
          </a:p>
          <a:p>
            <a:r>
              <a:rPr lang="en-GB"/>
              <a:t>Models like trauma-informed or human rights–based policing, explored by Amnesty International (2021) may offer greater relevance. </a:t>
            </a:r>
            <a:endParaRPr lang="en-GB">
              <a:solidFill>
                <a:srgbClr val="000000"/>
              </a:solidFill>
            </a:endParaRPr>
          </a:p>
          <a:p>
            <a:r>
              <a:rPr lang="en-GB">
                <a:solidFill>
                  <a:srgbClr val="000000"/>
                </a:solidFill>
              </a:rPr>
              <a:t>Trauma informed models suggest officers should be trained to create environments where victims feel secure and respected, and to build rapport and gather intelligence with victims during critical windows (College of Policing, 2023).</a:t>
            </a:r>
            <a:endParaRPr lang="en-GB"/>
          </a:p>
          <a:p>
            <a:r>
              <a:rPr lang="en-GB">
                <a:solidFill>
                  <a:srgbClr val="000000"/>
                </a:solidFill>
              </a:rPr>
              <a:t>Human Rights based policing emphasises accountability, non-discrimination, and proportionality in police conduct. </a:t>
            </a:r>
            <a:endParaRPr lang="en-GB">
              <a:solidFill>
                <a:srgbClr val="000000"/>
              </a:solidFill>
              <a:ea typeface="Calibri" panose="020F0502020204030204"/>
              <a:cs typeface="Calibri" panose="020F0502020204030204"/>
            </a:endParaRPr>
          </a:p>
          <a:p>
            <a:r>
              <a:rPr lang="en-GB">
                <a:solidFill>
                  <a:srgbClr val="000000"/>
                </a:solidFill>
              </a:rPr>
              <a:t>Both models challenge the traditional enforcement first mindset and align with a commitment to ethical, community focussed policing. </a:t>
            </a:r>
            <a:endParaRPr lang="en-GB">
              <a:solidFill>
                <a:srgbClr val="000000"/>
              </a:solidFill>
              <a:ea typeface="Calibri" panose="020F0502020204030204"/>
              <a:cs typeface="Calibri" panose="020F0502020204030204"/>
            </a:endParaRPr>
          </a:p>
          <a:p>
            <a:r>
              <a:rPr lang="en-GB">
                <a:solidFill>
                  <a:srgbClr val="000000"/>
                </a:solidFill>
              </a:rPr>
              <a:t>However, implementing them isn’t just a policy shift—it’s a cultural transformation in how officers are trained, evaluated and supported.</a:t>
            </a:r>
            <a:endParaRPr lang="en-GB">
              <a:ea typeface="Calibri" panose="020F0502020204030204"/>
              <a:cs typeface="Calibri" panose="020F0502020204030204"/>
            </a:endParaRPr>
          </a:p>
          <a:p>
            <a:r>
              <a:rPr lang="en-GB">
                <a:solidFill>
                  <a:srgbClr val="000000"/>
                </a:solidFill>
              </a:rPr>
              <a:t>This includes how police officers and staff are investigated for misconduct and professional standards breaches, suggesting a more independent and impartial approach.</a:t>
            </a:r>
            <a:r>
              <a:rPr lang="en-GB">
                <a:solidFill>
                  <a:srgbClr val="FF0000"/>
                </a:solidFill>
              </a:rPr>
              <a:t> </a:t>
            </a:r>
            <a:endParaRPr lang="en-GB"/>
          </a:p>
          <a:p>
            <a:endParaRPr lang="en-GB"/>
          </a:p>
          <a:p>
            <a:r>
              <a:rPr lang="en-GB"/>
              <a:t>Barber (2022) suggests the creation of a Crime Prevention Agency to lead national, proactive safety strategies, putting a statutory duty on large companies to prevent crime and embed prevention into corporate responsibility. </a:t>
            </a:r>
          </a:p>
          <a:p>
            <a:r>
              <a:rPr lang="en-GB"/>
              <a:t>He goes on to suggest a renewable policing licence administered by the College of Policing, likened to the professional accreditation seen in medical or legal professions. Where officers would need to demonstrate and evidence their ongoing professional development and ethical competence. Support would be offered for those not meeting the standard, however, repeated failure of assessments could lead to licence revocation, effectively ending policing careers. </a:t>
            </a:r>
          </a:p>
          <a:p>
            <a:r>
              <a:rPr lang="en-GB"/>
              <a:t>These suggested reforms seek to professionalise policing, prioritising competence, integrity and accountability, and prioritising prevention over reaction, aligning with modern criminological thinking and public expectations.</a:t>
            </a:r>
            <a:endParaRPr lang="en-GB">
              <a:ea typeface="Calibri"/>
              <a:cs typeface="Calibri"/>
            </a:endParaRPr>
          </a:p>
          <a:p>
            <a:endParaRPr lang="en-GB">
              <a:ea typeface="Calibri"/>
              <a:cs typeface="Calibri"/>
            </a:endParaRPr>
          </a:p>
          <a:p>
            <a:r>
              <a:rPr lang="en-GB"/>
              <a:t>Microsoft Copilot. (2025). Licence to Practice as a Police Officer (AI-generated image). Retrieved from Microsoft Copilot 28/07/25.</a:t>
            </a:r>
            <a:endParaRPr lang="en-GB">
              <a:ea typeface="Calibri"/>
              <a:cs typeface="Calibri"/>
            </a:endParaRPr>
          </a:p>
          <a:p>
            <a:endParaRPr lang="en-GB">
              <a:ea typeface="Calibri"/>
              <a:cs typeface="Calibri"/>
            </a:endParaRPr>
          </a:p>
          <a:p>
            <a:endParaRPr lang="en-GB">
              <a:ea typeface="Calibri"/>
              <a:cs typeface="Calibri"/>
            </a:endParaRPr>
          </a:p>
        </p:txBody>
      </p:sp>
      <p:sp>
        <p:nvSpPr>
          <p:cNvPr id="4" name="Slide Number Placeholder 3">
            <a:extLst>
              <a:ext uri="{FF2B5EF4-FFF2-40B4-BE49-F238E27FC236}">
                <a16:creationId xmlns:a16="http://schemas.microsoft.com/office/drawing/2014/main" id="{4BA680C1-A422-03C5-2F94-5336DC338906}"/>
              </a:ext>
            </a:extLst>
          </p:cNvPr>
          <p:cNvSpPr>
            <a:spLocks noGrp="1"/>
          </p:cNvSpPr>
          <p:nvPr>
            <p:ph type="sldNum" sz="quarter" idx="5"/>
          </p:nvPr>
        </p:nvSpPr>
        <p:spPr/>
        <p:txBody>
          <a:bodyPr/>
          <a:lstStyle/>
          <a:p>
            <a:pPr rtl="0"/>
            <a:fld id="{F97DC217-DF71-1A49-B3EA-559F1F43B0FF}" type="slidenum">
              <a:rPr lang="en-GB" smtClean="0"/>
              <a:t>4</a:t>
            </a:fld>
            <a:endParaRPr lang="en-GB"/>
          </a:p>
        </p:txBody>
      </p:sp>
    </p:spTree>
    <p:extLst>
      <p:ext uri="{BB962C8B-B14F-4D97-AF65-F5344CB8AC3E}">
        <p14:creationId xmlns:p14="http://schemas.microsoft.com/office/powerpoint/2010/main" val="3826853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60393B-EE7A-120C-902E-EBAF387E82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9C2CB0-F308-B4EA-85E2-3E2FE93109F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C1BD77-3C40-AA8F-3F0F-5E721E5A25D2}"/>
              </a:ext>
            </a:extLst>
          </p:cNvPr>
          <p:cNvSpPr>
            <a:spLocks noGrp="1"/>
          </p:cNvSpPr>
          <p:nvPr>
            <p:ph type="body" idx="1"/>
          </p:nvPr>
        </p:nvSpPr>
        <p:spPr/>
        <p:txBody>
          <a:bodyPr/>
          <a:lstStyle/>
          <a:p>
            <a:endParaRPr lang="en-GB">
              <a:ea typeface="Calibri"/>
              <a:cs typeface="Calibri"/>
            </a:endParaRPr>
          </a:p>
          <a:p>
            <a:r>
              <a:rPr lang="en-GB"/>
              <a:t>Let’s shift to politics.</a:t>
            </a:r>
            <a:endParaRPr lang="en-GB">
              <a:ea typeface="Calibri"/>
              <a:cs typeface="Calibri"/>
            </a:endParaRPr>
          </a:p>
          <a:p>
            <a:endParaRPr lang="en-GB"/>
          </a:p>
          <a:p>
            <a:r>
              <a:rPr lang="en-GB"/>
              <a:t>Reforms often surface during moments of public anxiety.</a:t>
            </a:r>
            <a:endParaRPr lang="en-GB">
              <a:ea typeface="Calibri"/>
              <a:cs typeface="Calibri"/>
            </a:endParaRPr>
          </a:p>
          <a:p>
            <a:endParaRPr lang="en-GB"/>
          </a:p>
          <a:p>
            <a:r>
              <a:rPr lang="en-GB"/>
              <a:t>Waddington (1999) points out they’re closely tied to election cycles, reflecting political expediency rather than genuine institutional transformation. He argues that reforms are frequently reactive, arising during public crises or scandals and tend to align with electoral cycles rather than long-term strategic planning.</a:t>
            </a:r>
            <a:endParaRPr lang="en-GB">
              <a:ea typeface="Calibri"/>
              <a:cs typeface="Calibri"/>
            </a:endParaRPr>
          </a:p>
          <a:p>
            <a:r>
              <a:rPr lang="en-GB"/>
              <a:t>Reform becomes currency, not commitment (Waddington, 1999).</a:t>
            </a:r>
            <a:endParaRPr lang="en-GB">
              <a:ea typeface="Calibri"/>
              <a:cs typeface="Calibri"/>
            </a:endParaRPr>
          </a:p>
          <a:p>
            <a:endParaRPr lang="en-GB"/>
          </a:p>
          <a:p>
            <a:r>
              <a:rPr lang="en-GB"/>
              <a:t>Take Cooper’s (2024) Neighbourhood Policing Guarantee —it sounds promising, but is it about systemic change or political optics?</a:t>
            </a:r>
            <a:endParaRPr lang="en-GB">
              <a:ea typeface="Calibri"/>
              <a:cs typeface="Calibri"/>
            </a:endParaRPr>
          </a:p>
          <a:p>
            <a:r>
              <a:rPr lang="en-GB"/>
              <a:t>With the Cooper requesting the commitment of Chief Constables and PCCs to support the guarantee and bring it into reality, it begs the question where will the funding come from? and will it be supported for the long term. The guarantee pledges an additional 13,000 officers and PCSO’s, named, contactable officers in every community, increased patrols in hot spots and town centres in peak times and a dedicated Anti-Social behaviour lead in every force. </a:t>
            </a:r>
            <a:endParaRPr lang="en-GB">
              <a:ea typeface="Calibri"/>
              <a:cs typeface="Calibri"/>
            </a:endParaRPr>
          </a:p>
          <a:p>
            <a:r>
              <a:rPr lang="en-GB"/>
              <a:t>The Police Federation have raised concerns around the government’s approach including the creation of a new Home Office unit to monitor police performance (Police Federation, 2024). Critics could argue it is politically timed, being launched amid declining public trust and rising crime statistics. The guarantee’s aim to return bobbies to the beat (Cooper, 2025), echoes nostalgic imagery rather than systemic reform.</a:t>
            </a:r>
            <a:endParaRPr lang="en-GB">
              <a:ea typeface="Calibri"/>
              <a:cs typeface="Calibri"/>
            </a:endParaRPr>
          </a:p>
          <a:p>
            <a:endParaRPr lang="en-GB"/>
          </a:p>
          <a:p>
            <a:r>
              <a:rPr lang="en-GB"/>
              <a:t>Image Home Secretary announces major policing reforms 21/11/24 – Retrieved from: ADS Advance: </a:t>
            </a:r>
            <a:r>
              <a:rPr lang="en-GB">
                <a:hlinkClick r:id="rId3"/>
              </a:rPr>
              <a:t>https://www.adsadvance.co.uk/home-secretary-announces-major-policing-reforms.html</a:t>
            </a:r>
            <a:r>
              <a:rPr lang="en-GB"/>
              <a:t> Accessed 28/07/25</a:t>
            </a:r>
            <a:endParaRPr lang="en-GB">
              <a:ea typeface="Calibri"/>
              <a:cs typeface="Calibri"/>
            </a:endParaRPr>
          </a:p>
          <a:p>
            <a:endParaRPr lang="en-GB">
              <a:ea typeface="Calibri"/>
              <a:cs typeface="Calibri"/>
            </a:endParaRPr>
          </a:p>
        </p:txBody>
      </p:sp>
      <p:sp>
        <p:nvSpPr>
          <p:cNvPr id="4" name="Slide Number Placeholder 3">
            <a:extLst>
              <a:ext uri="{FF2B5EF4-FFF2-40B4-BE49-F238E27FC236}">
                <a16:creationId xmlns:a16="http://schemas.microsoft.com/office/drawing/2014/main" id="{6BBBE452-57C0-A52A-B903-6DD3CB5B69F7}"/>
              </a:ext>
            </a:extLst>
          </p:cNvPr>
          <p:cNvSpPr>
            <a:spLocks noGrp="1"/>
          </p:cNvSpPr>
          <p:nvPr>
            <p:ph type="sldNum" sz="quarter" idx="5"/>
          </p:nvPr>
        </p:nvSpPr>
        <p:spPr/>
        <p:txBody>
          <a:bodyPr/>
          <a:lstStyle/>
          <a:p>
            <a:pPr rtl="0"/>
            <a:fld id="{F97DC217-DF71-1A49-B3EA-559F1F43B0FF}" type="slidenum">
              <a:rPr lang="en-GB" smtClean="0"/>
              <a:t>5</a:t>
            </a:fld>
            <a:endParaRPr lang="en-GB"/>
          </a:p>
        </p:txBody>
      </p:sp>
    </p:spTree>
    <p:extLst>
      <p:ext uri="{BB962C8B-B14F-4D97-AF65-F5344CB8AC3E}">
        <p14:creationId xmlns:p14="http://schemas.microsoft.com/office/powerpoint/2010/main" val="7862846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D5D315-99E1-C971-B566-136DD8D112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22E7E8-20C2-8EF3-ACF8-7C9E585A8E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DB38A1-5C96-DD19-6B3B-BC97E66E5B1D}"/>
              </a:ext>
            </a:extLst>
          </p:cNvPr>
          <p:cNvSpPr>
            <a:spLocks noGrp="1"/>
          </p:cNvSpPr>
          <p:nvPr>
            <p:ph type="body" idx="1"/>
          </p:nvPr>
        </p:nvSpPr>
        <p:spPr/>
        <p:txBody>
          <a:bodyPr/>
          <a:lstStyle/>
          <a:p>
            <a:r>
              <a:rPr lang="en-GB"/>
              <a:t>Promises made on paper yet they are pressures in practice.</a:t>
            </a:r>
            <a:endParaRPr lang="en-US"/>
          </a:p>
          <a:p>
            <a:endParaRPr lang="en-GB"/>
          </a:p>
          <a:p>
            <a:r>
              <a:rPr lang="en-GB"/>
              <a:t>Chief Constables and PCCs bear the weight of reforms, tasked with implementation under tight deadlines, constrained budgets and limited resources. The result is often surface level compliance, merely scratching the surface rather than deep transformation (Archbold, 2025).</a:t>
            </a:r>
            <a:endParaRPr lang="en-GB">
              <a:ea typeface="Calibri" panose="020F0502020204030204"/>
              <a:cs typeface="Calibri" panose="020F0502020204030204"/>
            </a:endParaRPr>
          </a:p>
          <a:p>
            <a:endParaRPr lang="en-GB"/>
          </a:p>
          <a:p>
            <a:r>
              <a:rPr lang="en-GB"/>
              <a:t>Bullock &amp; Johnson (2017) argue that the repeated rebranding of initiatives (often driven by political cycles) lead to community disengagement and internal demoralisation.</a:t>
            </a:r>
            <a:endParaRPr lang="en-GB">
              <a:ea typeface="Calibri" panose="020F0502020204030204"/>
              <a:cs typeface="Calibri" panose="020F0502020204030204"/>
            </a:endParaRPr>
          </a:p>
          <a:p>
            <a:r>
              <a:rPr lang="en-GB"/>
              <a:t>This creates reform fatigue, where communities see promises but rarely sustained, tangible progress.</a:t>
            </a:r>
            <a:endParaRPr lang="en-GB">
              <a:ea typeface="Calibri"/>
              <a:cs typeface="Calibri"/>
            </a:endParaRPr>
          </a:p>
          <a:p>
            <a:endParaRPr lang="en-GB"/>
          </a:p>
          <a:p>
            <a:r>
              <a:rPr lang="en-GB"/>
              <a:t>The consequences include Leadership churn, short-termism, community scepticism and operational strain. Disrupting continuity, limiting the success of initiatives and long-term impact, eroding public trust and effecting the wellbeing of officers (Bowman, 2021).</a:t>
            </a:r>
            <a:endParaRPr lang="en-GB">
              <a:ea typeface="Calibri" panose="020F0502020204030204"/>
              <a:cs typeface="Calibri" panose="020F0502020204030204"/>
            </a:endParaRPr>
          </a:p>
          <a:p>
            <a:endParaRPr lang="en-GB"/>
          </a:p>
          <a:p>
            <a:r>
              <a:rPr lang="en-GB"/>
              <a:t>Without sustained investment, cultural buy-in, and time to embed change, these efforts risk becoming symbolic rather than substantive (Archbold, 2025).</a:t>
            </a:r>
            <a:endParaRPr lang="en-GB">
              <a:ea typeface="Calibri" panose="020F0502020204030204"/>
              <a:cs typeface="Calibri" panose="020F0502020204030204"/>
            </a:endParaRPr>
          </a:p>
          <a:p>
            <a:endParaRPr lang="en-GB">
              <a:ea typeface="Calibri" panose="020F0502020204030204"/>
              <a:cs typeface="Calibri" panose="020F0502020204030204"/>
            </a:endParaRPr>
          </a:p>
        </p:txBody>
      </p:sp>
      <p:sp>
        <p:nvSpPr>
          <p:cNvPr id="4" name="Slide Number Placeholder 3">
            <a:extLst>
              <a:ext uri="{FF2B5EF4-FFF2-40B4-BE49-F238E27FC236}">
                <a16:creationId xmlns:a16="http://schemas.microsoft.com/office/drawing/2014/main" id="{6FCFE631-DE1F-459C-B288-33086541DAE7}"/>
              </a:ext>
            </a:extLst>
          </p:cNvPr>
          <p:cNvSpPr>
            <a:spLocks noGrp="1"/>
          </p:cNvSpPr>
          <p:nvPr>
            <p:ph type="sldNum" sz="quarter" idx="5"/>
          </p:nvPr>
        </p:nvSpPr>
        <p:spPr/>
        <p:txBody>
          <a:bodyPr/>
          <a:lstStyle/>
          <a:p>
            <a:pPr rtl="0"/>
            <a:fld id="{F97DC217-DF71-1A49-B3EA-559F1F43B0FF}" type="slidenum">
              <a:rPr lang="en-GB" smtClean="0"/>
              <a:t>6</a:t>
            </a:fld>
            <a:endParaRPr lang="en-GB"/>
          </a:p>
        </p:txBody>
      </p:sp>
    </p:spTree>
    <p:extLst>
      <p:ext uri="{BB962C8B-B14F-4D97-AF65-F5344CB8AC3E}">
        <p14:creationId xmlns:p14="http://schemas.microsoft.com/office/powerpoint/2010/main" val="41255946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E10C49-88AB-EA3F-C008-9F031A6ECB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945C66-1990-2B9B-C630-E25ABCA0AC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F35900-53B5-AC72-7CD2-D02E591B94F9}"/>
              </a:ext>
            </a:extLst>
          </p:cNvPr>
          <p:cNvSpPr>
            <a:spLocks noGrp="1"/>
          </p:cNvSpPr>
          <p:nvPr>
            <p:ph type="body" idx="1"/>
          </p:nvPr>
        </p:nvSpPr>
        <p:spPr/>
        <p:txBody>
          <a:bodyPr/>
          <a:lstStyle/>
          <a:p>
            <a:endParaRPr lang="en-GB">
              <a:ea typeface="Calibri"/>
              <a:cs typeface="Calibri"/>
            </a:endParaRPr>
          </a:p>
          <a:p>
            <a:r>
              <a:rPr lang="en-GB"/>
              <a:t>Now, let’s talk austerity.</a:t>
            </a:r>
            <a:endParaRPr lang="en-GB">
              <a:ea typeface="Calibri"/>
              <a:cs typeface="Calibri"/>
            </a:endParaRPr>
          </a:p>
          <a:p>
            <a:endParaRPr lang="en-GB"/>
          </a:p>
          <a:p>
            <a:r>
              <a:rPr lang="en-GB"/>
              <a:t>After 2008, forces faced deep budget cuts, seen as a critical turning point in UK policing, where fiscal policy collided with frontline visibility and public trust.</a:t>
            </a:r>
            <a:endParaRPr lang="en-GB">
              <a:ea typeface="Calibri"/>
              <a:cs typeface="Calibri"/>
            </a:endParaRPr>
          </a:p>
          <a:p>
            <a:endParaRPr lang="en-GB"/>
          </a:p>
          <a:p>
            <a:r>
              <a:rPr lang="en-GB"/>
              <a:t>HMIC’s Policing in Austerity report (2013) documents massive reductions in PCSOs and community teams, reconfiguring resources towards reactive, demand-led models, prioritising response policing over proactive community engagement.</a:t>
            </a:r>
            <a:endParaRPr lang="en-GB">
              <a:ea typeface="Calibri" panose="020F0502020204030204"/>
              <a:cs typeface="Calibri" panose="020F0502020204030204"/>
            </a:endParaRPr>
          </a:p>
          <a:p>
            <a:endParaRPr lang="en-GB"/>
          </a:p>
          <a:p>
            <a:r>
              <a:rPr lang="en-GB"/>
              <a:t>Neighbourhood policing shifted from proactive engagement to reactive response, reducing visibility, problem solving and community partnerships.</a:t>
            </a:r>
            <a:endParaRPr lang="en-GB">
              <a:ea typeface="Calibri"/>
              <a:cs typeface="Calibri"/>
            </a:endParaRPr>
          </a:p>
          <a:p>
            <a:r>
              <a:rPr lang="en-GB"/>
              <a:t>Jackson &amp; Bradford (2009) highlight that police visibility is not only about deterrence, it is symbolic. They argue that public confidence is shaped less by crime rates and more by the public perception of social cohesion and collective efficacy where communities feel responsible for their shared environment and are willing to act for the common good. In this context, austerity didn’t only cut budgets, it severed symbolic ties between the police and public.</a:t>
            </a:r>
            <a:endParaRPr lang="en-GB">
              <a:ea typeface="Calibri"/>
              <a:cs typeface="Calibri"/>
            </a:endParaRPr>
          </a:p>
          <a:p>
            <a:endParaRPr lang="en-GB"/>
          </a:p>
          <a:p>
            <a:r>
              <a:rPr lang="en-GB"/>
              <a:t>Jackson &amp; Bradford (2009) argue that public trust erodes when police presence disappears.</a:t>
            </a:r>
            <a:endParaRPr lang="en-GB">
              <a:ea typeface="Calibri"/>
              <a:cs typeface="Calibri"/>
            </a:endParaRPr>
          </a:p>
          <a:p>
            <a:endParaRPr lang="en-GB">
              <a:ea typeface="Calibri"/>
              <a:cs typeface="Calibri"/>
            </a:endParaRPr>
          </a:p>
        </p:txBody>
      </p:sp>
      <p:sp>
        <p:nvSpPr>
          <p:cNvPr id="4" name="Slide Number Placeholder 3">
            <a:extLst>
              <a:ext uri="{FF2B5EF4-FFF2-40B4-BE49-F238E27FC236}">
                <a16:creationId xmlns:a16="http://schemas.microsoft.com/office/drawing/2014/main" id="{543E1BE5-DA38-FBF0-C8B5-5086F60BB352}"/>
              </a:ext>
            </a:extLst>
          </p:cNvPr>
          <p:cNvSpPr>
            <a:spLocks noGrp="1"/>
          </p:cNvSpPr>
          <p:nvPr>
            <p:ph type="sldNum" sz="quarter" idx="5"/>
          </p:nvPr>
        </p:nvSpPr>
        <p:spPr/>
        <p:txBody>
          <a:bodyPr/>
          <a:lstStyle/>
          <a:p>
            <a:pPr rtl="0"/>
            <a:fld id="{F97DC217-DF71-1A49-B3EA-559F1F43B0FF}" type="slidenum">
              <a:rPr lang="en-GB" smtClean="0"/>
              <a:t>7</a:t>
            </a:fld>
            <a:endParaRPr lang="en-GB"/>
          </a:p>
        </p:txBody>
      </p:sp>
    </p:spTree>
    <p:extLst>
      <p:ext uri="{BB962C8B-B14F-4D97-AF65-F5344CB8AC3E}">
        <p14:creationId xmlns:p14="http://schemas.microsoft.com/office/powerpoint/2010/main" val="25520374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26570E-9D64-F4A7-5CC3-38F9353114B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9DBF96-51AD-92C0-7AFD-3D64207AC0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23B1AEE-DA2C-8DAB-23EA-5B31E72021E5}"/>
              </a:ext>
            </a:extLst>
          </p:cNvPr>
          <p:cNvSpPr>
            <a:spLocks noGrp="1"/>
          </p:cNvSpPr>
          <p:nvPr>
            <p:ph type="body" idx="1"/>
          </p:nvPr>
        </p:nvSpPr>
        <p:spPr/>
        <p:txBody>
          <a:bodyPr/>
          <a:lstStyle/>
          <a:p>
            <a:r>
              <a:rPr lang="en-GB"/>
              <a:t>This isn’t just operational—it’s philosophical.</a:t>
            </a:r>
            <a:endParaRPr lang="en-US"/>
          </a:p>
          <a:p>
            <a:endParaRPr lang="en-GB"/>
          </a:p>
          <a:p>
            <a:r>
              <a:rPr lang="en-GB"/>
              <a:t>Loader &amp; Walker (2007) argue policing should reflect democratic ideals, not just economic logic. When trust fades, people could turn elsewhere—to private security, online forums, even vigilantism, taking matters into their own hands.</a:t>
            </a:r>
            <a:endParaRPr lang="en-GB">
              <a:ea typeface="Calibri" panose="020F0502020204030204"/>
              <a:cs typeface="Calibri" panose="020F0502020204030204"/>
            </a:endParaRPr>
          </a:p>
          <a:p>
            <a:endParaRPr lang="en-GB"/>
          </a:p>
          <a:p>
            <a:r>
              <a:rPr lang="en-GB"/>
              <a:t>Budget cuts and underfunding contribute to a loss of visibility. A reduction in police presence can lead to declining legitimacy particularly in underserved areas. Without meaningful investment, policing drifts from democratic ideals to cost efficiency models which can alienate the communities it serves (Public Accounts Committee, 2018).</a:t>
            </a:r>
            <a:endParaRPr lang="en-GB">
              <a:ea typeface="Calibri" panose="020F0502020204030204"/>
              <a:cs typeface="Calibri" panose="020F0502020204030204"/>
            </a:endParaRPr>
          </a:p>
          <a:p>
            <a:endParaRPr lang="en-GB"/>
          </a:p>
          <a:p>
            <a:r>
              <a:rPr lang="en-GB"/>
              <a:t>Loader &amp; Walker (2007) call for a policing model rooted in democratic theory—not just cost-effectiveness. Without investment, trust declines and legitimacy suffers.</a:t>
            </a:r>
          </a:p>
          <a:p>
            <a:r>
              <a:rPr lang="en-GB"/>
              <a:t>The withdrawal of public policing fuels the growth of fragmented, unequal and unaccountable security responses, heightening the risk of exclusion and social division.</a:t>
            </a:r>
            <a:endParaRPr lang="en-GB">
              <a:ea typeface="Calibri"/>
              <a:cs typeface="Calibri"/>
            </a:endParaRPr>
          </a:p>
          <a:p>
            <a:endParaRPr lang="en-GB"/>
          </a:p>
          <a:p>
            <a:r>
              <a:rPr lang="en-GB"/>
              <a:t>Research supporting the risk of fragmentation can be seen in </a:t>
            </a:r>
            <a:r>
              <a:rPr lang="en-GB" err="1"/>
              <a:t>Facchetti’s</a:t>
            </a:r>
            <a:r>
              <a:rPr lang="en-GB"/>
              <a:t> Police Infrastructure, Police Performance, and Crime: Evidence from Austerity Cuts report (</a:t>
            </a:r>
            <a:r>
              <a:rPr lang="en-GB" err="1"/>
              <a:t>Facchetti</a:t>
            </a:r>
            <a:r>
              <a:rPr lang="en-GB"/>
              <a:t>, 2022).</a:t>
            </a:r>
            <a:endParaRPr lang="en-GB">
              <a:ea typeface="Calibri"/>
              <a:cs typeface="Calibri"/>
            </a:endParaRPr>
          </a:p>
          <a:p>
            <a:r>
              <a:rPr lang="en-GB" err="1"/>
              <a:t>Facchetti</a:t>
            </a:r>
            <a:r>
              <a:rPr lang="en-GB"/>
              <a:t> (2022) argues that austerity–driven police station closures in London had significant negative impacts on crime, police effectiveness and community welfare. The closures did not reduce frontline patrol numbers but did increase distance to travel, weakening police response times. House prices fell by 5% annually in high-crime, low-income blocks, exacerbating social inequality.</a:t>
            </a:r>
            <a:endParaRPr lang="en-GB">
              <a:ea typeface="Calibri"/>
              <a:cs typeface="Calibri"/>
            </a:endParaRPr>
          </a:p>
          <a:p>
            <a:endParaRPr lang="en-GB">
              <a:ea typeface="Calibri"/>
              <a:cs typeface="Calibri"/>
            </a:endParaRPr>
          </a:p>
        </p:txBody>
      </p:sp>
      <p:sp>
        <p:nvSpPr>
          <p:cNvPr id="4" name="Slide Number Placeholder 3">
            <a:extLst>
              <a:ext uri="{FF2B5EF4-FFF2-40B4-BE49-F238E27FC236}">
                <a16:creationId xmlns:a16="http://schemas.microsoft.com/office/drawing/2014/main" id="{39DBFF8C-1552-4D5F-2653-B8B91A647055}"/>
              </a:ext>
            </a:extLst>
          </p:cNvPr>
          <p:cNvSpPr>
            <a:spLocks noGrp="1"/>
          </p:cNvSpPr>
          <p:nvPr>
            <p:ph type="sldNum" sz="quarter" idx="5"/>
          </p:nvPr>
        </p:nvSpPr>
        <p:spPr/>
        <p:txBody>
          <a:bodyPr/>
          <a:lstStyle/>
          <a:p>
            <a:pPr rtl="0"/>
            <a:fld id="{F97DC217-DF71-1A49-B3EA-559F1F43B0FF}" type="slidenum">
              <a:rPr lang="en-GB" smtClean="0"/>
              <a:t>8</a:t>
            </a:fld>
            <a:endParaRPr lang="en-GB"/>
          </a:p>
        </p:txBody>
      </p:sp>
    </p:spTree>
    <p:extLst>
      <p:ext uri="{BB962C8B-B14F-4D97-AF65-F5344CB8AC3E}">
        <p14:creationId xmlns:p14="http://schemas.microsoft.com/office/powerpoint/2010/main" val="5584492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309148-A8B2-8157-3E00-26301339712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F5DFE1-9E9C-F014-96CA-83EC318793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2D2CDA-5CD0-06CB-D02B-E85A25F244AB}"/>
              </a:ext>
            </a:extLst>
          </p:cNvPr>
          <p:cNvSpPr>
            <a:spLocks noGrp="1"/>
          </p:cNvSpPr>
          <p:nvPr>
            <p:ph type="body" idx="1"/>
          </p:nvPr>
        </p:nvSpPr>
        <p:spPr/>
        <p:txBody>
          <a:bodyPr/>
          <a:lstStyle/>
          <a:p>
            <a:r>
              <a:rPr lang="en-GB"/>
              <a:t>To conclude</a:t>
            </a:r>
            <a:endParaRPr lang="en-US"/>
          </a:p>
          <a:p>
            <a:endParaRPr lang="en-GB"/>
          </a:p>
          <a:p>
            <a:r>
              <a:rPr lang="en-GB" err="1"/>
              <a:t>Peelian</a:t>
            </a:r>
            <a:r>
              <a:rPr lang="en-GB"/>
              <a:t> Principles need critical rethinking, reshaping and bringing into the 21st century with an understanding of their emotional and moral dimensions to policing (Andrews, 2025). A 21</a:t>
            </a:r>
            <a:r>
              <a:rPr lang="en-GB" baseline="30000"/>
              <a:t>st </a:t>
            </a:r>
            <a:r>
              <a:rPr lang="en-GB"/>
              <a:t>century interpretation should move beyond procedural platitudes and embrace relational ethic, where legitimacy is not inherited but cultivated through empathy, fairness, and accountability. </a:t>
            </a:r>
            <a:endParaRPr lang="en-GB">
              <a:ea typeface="Calibri"/>
              <a:cs typeface="Calibri"/>
            </a:endParaRPr>
          </a:p>
          <a:p>
            <a:endParaRPr lang="en-GB"/>
          </a:p>
          <a:p>
            <a:r>
              <a:rPr lang="en-GB"/>
              <a:t>Political cycles and their frequency tend to obscure genuine reform, presenting a systemic challenge (Bullock &amp; Johnson, 2017). Frequent shifts in leadership and policy direction diminish reform efforts, creating a landscape where innovation is sacrificed for political expediency. </a:t>
            </a:r>
            <a:endParaRPr lang="en-GB">
              <a:ea typeface="Calibri"/>
              <a:cs typeface="Calibri"/>
            </a:endParaRPr>
          </a:p>
          <a:p>
            <a:r>
              <a:rPr lang="en-GB"/>
              <a:t> </a:t>
            </a:r>
            <a:endParaRPr lang="en-GB">
              <a:ea typeface="Calibri"/>
              <a:cs typeface="Calibri"/>
            </a:endParaRPr>
          </a:p>
          <a:p>
            <a:r>
              <a:rPr lang="en-GB"/>
              <a:t>Community policing cannot survive on inconsistency, symbolic gestures or budgetary neglect, there must be a sustained and long-term investment both culturally and financially, for it to come to fruition (Loader &amp; Walker, 2007).</a:t>
            </a:r>
            <a:endParaRPr lang="en-GB">
              <a:ea typeface="Calibri" panose="020F0502020204030204"/>
              <a:cs typeface="Calibri" panose="020F0502020204030204"/>
            </a:endParaRPr>
          </a:p>
          <a:p>
            <a:endParaRPr lang="en-GB"/>
          </a:p>
          <a:p>
            <a:r>
              <a:rPr lang="en-GB"/>
              <a:t>Bradford et </a:t>
            </a:r>
            <a:r>
              <a:rPr lang="en-GB" err="1"/>
              <a:t>al’s</a:t>
            </a:r>
            <a:r>
              <a:rPr lang="en-GB"/>
              <a:t>. (2013) work reminds us that legitimacy is earned—not assumed. It is a dynamic and moral contract between the public and the police. </a:t>
            </a:r>
            <a:endParaRPr lang="en-GB">
              <a:ea typeface="Calibri"/>
              <a:cs typeface="Calibri"/>
            </a:endParaRPr>
          </a:p>
          <a:p>
            <a:endParaRPr lang="en-GB">
              <a:ea typeface="Calibri"/>
              <a:cs typeface="Calibri"/>
            </a:endParaRPr>
          </a:p>
          <a:p>
            <a:r>
              <a:rPr lang="en-GB"/>
              <a:t>To evolve with integrity, policing must reflect contemporary ethics (Bradford, Jackson, Hough, Myhill, &amp; Quinton, 2013), pursue honest reform (Waddington, 1999) and maintain a sustained presence (Jackson &amp; Bradford, 2009). These three factors demand more than mere policies; it calls for cultural transformation</a:t>
            </a:r>
            <a:endParaRPr lang="en-GB">
              <a:ea typeface="Calibri"/>
              <a:cs typeface="Calibri"/>
            </a:endParaRPr>
          </a:p>
          <a:p>
            <a:endParaRPr lang="en-GB">
              <a:ea typeface="Calibri"/>
              <a:cs typeface="Calibri"/>
            </a:endParaRPr>
          </a:p>
        </p:txBody>
      </p:sp>
      <p:sp>
        <p:nvSpPr>
          <p:cNvPr id="4" name="Slide Number Placeholder 3">
            <a:extLst>
              <a:ext uri="{FF2B5EF4-FFF2-40B4-BE49-F238E27FC236}">
                <a16:creationId xmlns:a16="http://schemas.microsoft.com/office/drawing/2014/main" id="{4EC2B689-F748-E562-D69B-BDD7D3C1DA66}"/>
              </a:ext>
            </a:extLst>
          </p:cNvPr>
          <p:cNvSpPr>
            <a:spLocks noGrp="1"/>
          </p:cNvSpPr>
          <p:nvPr>
            <p:ph type="sldNum" sz="quarter" idx="5"/>
          </p:nvPr>
        </p:nvSpPr>
        <p:spPr/>
        <p:txBody>
          <a:bodyPr/>
          <a:lstStyle/>
          <a:p>
            <a:pPr rtl="0"/>
            <a:fld id="{F97DC217-DF71-1A49-B3EA-559F1F43B0FF}" type="slidenum">
              <a:rPr lang="en-GB" smtClean="0"/>
              <a:t>9</a:t>
            </a:fld>
            <a:endParaRPr lang="en-GB"/>
          </a:p>
        </p:txBody>
      </p:sp>
    </p:spTree>
    <p:extLst>
      <p:ext uri="{BB962C8B-B14F-4D97-AF65-F5344CB8AC3E}">
        <p14:creationId xmlns:p14="http://schemas.microsoft.com/office/powerpoint/2010/main" val="23093134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B2766A-249F-3DA8-3FFF-40FD4CB9EF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0646DD-DEA0-18A1-A947-9BA19CC40A2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5DE372-B35C-8444-7318-54C462DF3AB4}"/>
              </a:ext>
            </a:extLst>
          </p:cNvPr>
          <p:cNvSpPr>
            <a:spLocks noGrp="1"/>
          </p:cNvSpPr>
          <p:nvPr>
            <p:ph type="body" idx="1"/>
          </p:nvPr>
        </p:nvSpPr>
        <p:spPr/>
        <p:txBody>
          <a:bodyPr/>
          <a:lstStyle/>
          <a:p>
            <a:endParaRPr lang="en-GB" noProof="0"/>
          </a:p>
        </p:txBody>
      </p:sp>
      <p:sp>
        <p:nvSpPr>
          <p:cNvPr id="4" name="Slide Number Placeholder 3">
            <a:extLst>
              <a:ext uri="{FF2B5EF4-FFF2-40B4-BE49-F238E27FC236}">
                <a16:creationId xmlns:a16="http://schemas.microsoft.com/office/drawing/2014/main" id="{C5D4D1C3-5F5B-B6ED-7045-629A93B2DDE2}"/>
              </a:ext>
            </a:extLst>
          </p:cNvPr>
          <p:cNvSpPr>
            <a:spLocks noGrp="1"/>
          </p:cNvSpPr>
          <p:nvPr>
            <p:ph type="sldNum" sz="quarter" idx="5"/>
          </p:nvPr>
        </p:nvSpPr>
        <p:spPr/>
        <p:txBody>
          <a:bodyPr/>
          <a:lstStyle/>
          <a:p>
            <a:pPr rtl="0"/>
            <a:fld id="{F97DC217-DF71-1A49-B3EA-559F1F43B0FF}" type="slidenum">
              <a:rPr lang="en-GB" smtClean="0"/>
              <a:t>10</a:t>
            </a:fld>
            <a:endParaRPr lang="en-GB"/>
          </a:p>
        </p:txBody>
      </p:sp>
    </p:spTree>
    <p:extLst>
      <p:ext uri="{BB962C8B-B14F-4D97-AF65-F5344CB8AC3E}">
        <p14:creationId xmlns:p14="http://schemas.microsoft.com/office/powerpoint/2010/main" val="7744423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55CB04-4918-7602-8277-0E2751DD89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8726709-0A69-F02A-5FC5-345348C572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75B39E-6E2A-296B-CAFF-E2B6E7CFC3F2}"/>
              </a:ext>
            </a:extLst>
          </p:cNvPr>
          <p:cNvSpPr>
            <a:spLocks noGrp="1"/>
          </p:cNvSpPr>
          <p:nvPr>
            <p:ph type="body" idx="1"/>
          </p:nvPr>
        </p:nvSpPr>
        <p:spPr/>
        <p:txBody>
          <a:bodyPr/>
          <a:lstStyle/>
          <a:p>
            <a:endParaRPr lang="en-GB" noProof="0"/>
          </a:p>
        </p:txBody>
      </p:sp>
      <p:sp>
        <p:nvSpPr>
          <p:cNvPr id="4" name="Slide Number Placeholder 3">
            <a:extLst>
              <a:ext uri="{FF2B5EF4-FFF2-40B4-BE49-F238E27FC236}">
                <a16:creationId xmlns:a16="http://schemas.microsoft.com/office/drawing/2014/main" id="{97448E83-B6BA-2A6D-AB77-9498DC49A2B2}"/>
              </a:ext>
            </a:extLst>
          </p:cNvPr>
          <p:cNvSpPr>
            <a:spLocks noGrp="1"/>
          </p:cNvSpPr>
          <p:nvPr>
            <p:ph type="sldNum" sz="quarter" idx="5"/>
          </p:nvPr>
        </p:nvSpPr>
        <p:spPr/>
        <p:txBody>
          <a:bodyPr/>
          <a:lstStyle/>
          <a:p>
            <a:pPr rtl="0"/>
            <a:fld id="{F97DC217-DF71-1A49-B3EA-559F1F43B0FF}" type="slidenum">
              <a:rPr lang="en-GB" smtClean="0"/>
              <a:t>11</a:t>
            </a:fld>
            <a:endParaRPr lang="en-GB"/>
          </a:p>
        </p:txBody>
      </p:sp>
    </p:spTree>
    <p:extLst>
      <p:ext uri="{BB962C8B-B14F-4D97-AF65-F5344CB8AC3E}">
        <p14:creationId xmlns:p14="http://schemas.microsoft.com/office/powerpoint/2010/main" val="29718297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FA6E6-D4D5-09FD-A758-ECFEF6976A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7A7766E-CA7B-5451-8221-43BEB8BB44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577723B-6EDF-0297-BBA0-409024C235EF}"/>
              </a:ext>
            </a:extLst>
          </p:cNvPr>
          <p:cNvSpPr>
            <a:spLocks noGrp="1"/>
          </p:cNvSpPr>
          <p:nvPr>
            <p:ph type="body" idx="1"/>
          </p:nvPr>
        </p:nvSpPr>
        <p:spPr/>
        <p:txBody>
          <a:bodyPr/>
          <a:lstStyle/>
          <a:p>
            <a:endParaRPr lang="en-GB" noProof="0"/>
          </a:p>
        </p:txBody>
      </p:sp>
      <p:sp>
        <p:nvSpPr>
          <p:cNvPr id="4" name="Slide Number Placeholder 3">
            <a:extLst>
              <a:ext uri="{FF2B5EF4-FFF2-40B4-BE49-F238E27FC236}">
                <a16:creationId xmlns:a16="http://schemas.microsoft.com/office/drawing/2014/main" id="{193FF2AF-9A82-254D-D165-E292C2680D01}"/>
              </a:ext>
            </a:extLst>
          </p:cNvPr>
          <p:cNvSpPr>
            <a:spLocks noGrp="1"/>
          </p:cNvSpPr>
          <p:nvPr>
            <p:ph type="sldNum" sz="quarter" idx="5"/>
          </p:nvPr>
        </p:nvSpPr>
        <p:spPr/>
        <p:txBody>
          <a:bodyPr/>
          <a:lstStyle/>
          <a:p>
            <a:pPr rtl="0"/>
            <a:fld id="{F97DC217-DF71-1A49-B3EA-559F1F43B0FF}" type="slidenum">
              <a:rPr lang="en-GB" smtClean="0"/>
              <a:t>12</a:t>
            </a:fld>
            <a:endParaRPr lang="en-GB"/>
          </a:p>
        </p:txBody>
      </p:sp>
    </p:spTree>
    <p:extLst>
      <p:ext uri="{BB962C8B-B14F-4D97-AF65-F5344CB8AC3E}">
        <p14:creationId xmlns:p14="http://schemas.microsoft.com/office/powerpoint/2010/main" val="9004322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3" y="1122363"/>
            <a:ext cx="7096933" cy="2387600"/>
          </a:xfrm>
        </p:spPr>
        <p:txBody>
          <a:bodyPr rtlCol="0" anchor="b">
            <a:noAutofit/>
          </a:bodyPr>
          <a:lstStyle>
            <a:lvl1pPr algn="l">
              <a:defRPr sz="6000" b="1">
                <a:latin typeface="+mj-lt"/>
              </a:defRPr>
            </a:lvl1pPr>
          </a:lstStyle>
          <a:p>
            <a:pPr rtl="0"/>
            <a:r>
              <a:rPr lang="en-GB" noProof="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9500507" cy="806675"/>
          </a:xfrm>
        </p:spPr>
        <p:txBody>
          <a:bodyPr rtlCol="0">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Rectangle 3">
            <a:extLst>
              <a:ext uri="{FF2B5EF4-FFF2-40B4-BE49-F238E27FC236}">
                <a16:creationId xmlns:a16="http://schemas.microsoft.com/office/drawing/2014/main" id="{9AC79249-FDC0-364D-A734-AE1DE1605D28}"/>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17467"/>
            <a:ext cx="9779182" cy="3366815"/>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fld id="{EA09586C-5A81-443E-A8F0-7DBA8A56A402}" type="datetime1">
              <a:rPr lang="en-GB" noProof="0" smtClean="0"/>
              <a:t>29/07/2025</a:t>
            </a:fld>
            <a:endParaRPr lang="en-GB" noProof="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rtl="0"/>
              <a:t>‹#›</a:t>
            </a:fld>
            <a:endParaRPr lang="en-GB" noProof="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167492" y="2653167"/>
            <a:ext cx="9779183" cy="3436483"/>
          </a:xfrm>
        </p:spPr>
        <p:txBody>
          <a:bodyPr rtlCol="0">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fld id="{640C98F9-CB0E-4FA9-9591-FB0CE9CF7143}" type="datetime1">
              <a:rPr lang="en-GB" noProof="0" smtClean="0"/>
              <a:t>29/07/2025</a:t>
            </a:fld>
            <a:endParaRPr lang="en-GB" noProof="0"/>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rtl="0"/>
              <a:t>‹#›</a:t>
            </a:fld>
            <a:endParaRPr lang="en-GB" noProof="0"/>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059400"/>
            <a:ext cx="6245912" cy="2387600"/>
          </a:xfrm>
        </p:spPr>
        <p:txBody>
          <a:bodyPr rtlCol="0" anchor="b">
            <a:noAutofit/>
          </a:bodyPr>
          <a:lstStyle>
            <a:lvl1pPr algn="l">
              <a:defRPr sz="6000" b="1">
                <a:solidFill>
                  <a:schemeClr val="bg1"/>
                </a:solidFill>
                <a:latin typeface="+mj-lt"/>
              </a:defRPr>
            </a:lvl1pPr>
          </a:lstStyle>
          <a:p>
            <a:pPr rtl="0"/>
            <a:r>
              <a:rPr lang="en-GB" noProof="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4" y="3539075"/>
            <a:ext cx="6245912" cy="1406101"/>
          </a:xfrm>
        </p:spPr>
        <p:txBody>
          <a:bodyPr rtlCol="0">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Grap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fld id="{DEF7267A-46F7-4D2F-B4E6-AE992D5484B8}" type="datetime1">
              <a:rPr lang="en-GB" noProof="0" smtClean="0"/>
              <a:t>29/07/2025</a:t>
            </a:fld>
            <a:endParaRPr lang="en-GB" noProof="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pPr rtl="0"/>
            <a:fld id="{294A09A9-5501-47C1-A89A-A340965A2BE2}" type="slidenum">
              <a:rPr lang="en-GB" noProof="0" smtClean="0"/>
              <a:pPr rtl="0"/>
              <a:t>‹#›</a:t>
            </a:fld>
            <a:endParaRPr lang="en-GB" noProof="0"/>
          </a:p>
        </p:txBody>
      </p:sp>
    </p:spTree>
    <p:extLst>
      <p:ext uri="{BB962C8B-B14F-4D97-AF65-F5344CB8AC3E}">
        <p14:creationId xmlns:p14="http://schemas.microsoft.com/office/powerpoint/2010/main" val="369781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Chart 2">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3"/>
            <a:ext cx="9779182" cy="3366813"/>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fld id="{D016F812-AB39-4F48-B1E8-95605A3EF510}" type="datetime1">
              <a:rPr lang="en-GB" noProof="0" smtClean="0"/>
              <a:t>29/07/2025</a:t>
            </a:fld>
            <a:endParaRPr lang="en-GB" noProof="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pPr rtl="0"/>
            <a:fld id="{294A09A9-5501-47C1-A89A-A340965A2BE2}" type="slidenum">
              <a:rPr lang="en-GB" noProof="0" smtClean="0"/>
              <a:pPr rtl="0"/>
              <a:t>‹#›</a:t>
            </a:fld>
            <a:endParaRPr lang="en-GB" noProof="0"/>
          </a:p>
        </p:txBody>
      </p:sp>
    </p:spTree>
    <p:extLst>
      <p:ext uri="{BB962C8B-B14F-4D97-AF65-F5344CB8AC3E}">
        <p14:creationId xmlns:p14="http://schemas.microsoft.com/office/powerpoint/2010/main" val="3190945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798721" y="1684338"/>
            <a:ext cx="8594558" cy="2810460"/>
          </a:xfrm>
        </p:spPr>
        <p:txBody>
          <a:bodyPr rtlCol="0">
            <a:noAutofit/>
          </a:bodyPr>
          <a:lstStyle>
            <a:lvl1pPr algn="ctr">
              <a:lnSpc>
                <a:spcPct val="100000"/>
              </a:lnSpc>
              <a:defRPr sz="4600">
                <a:solidFill>
                  <a:schemeClr val="bg1"/>
                </a:solidFill>
                <a:latin typeface="+mj-lt"/>
              </a:defRPr>
            </a:lvl1pPr>
          </a:lstStyle>
          <a:p>
            <a:pPr rtl="0"/>
            <a:r>
              <a:rPr lang="en-GB" noProof="0"/>
              <a:t>Click to edit Master title style</a:t>
            </a:r>
          </a:p>
        </p:txBody>
      </p:sp>
      <p:sp>
        <p:nvSpPr>
          <p:cNvPr id="8" name="Text Placeholder 7">
            <a:extLst>
              <a:ext uri="{FF2B5EF4-FFF2-40B4-BE49-F238E27FC236}">
                <a16:creationId xmlns:a16="http://schemas.microsoft.com/office/drawing/2014/main" id="{4C91C146-F9A8-9A4C-9508-8590923B8D9A}"/>
              </a:ext>
            </a:extLst>
          </p:cNvPr>
          <p:cNvSpPr>
            <a:spLocks noGrp="1"/>
          </p:cNvSpPr>
          <p:nvPr>
            <p:ph type="body" sz="quarter" idx="13" hasCustomPrompt="1"/>
          </p:nvPr>
        </p:nvSpPr>
        <p:spPr>
          <a:xfrm>
            <a:off x="381000" y="519405"/>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10" name="Text Placeholder 9">
            <a:extLst>
              <a:ext uri="{FF2B5EF4-FFF2-40B4-BE49-F238E27FC236}">
                <a16:creationId xmlns:a16="http://schemas.microsoft.com/office/drawing/2014/main" id="{322D6C2B-78AC-DD47-9289-067C968B06C1}"/>
              </a:ext>
            </a:extLst>
          </p:cNvPr>
          <p:cNvSpPr>
            <a:spLocks noGrp="1"/>
          </p:cNvSpPr>
          <p:nvPr>
            <p:ph type="body" sz="quarter" idx="14"/>
          </p:nvPr>
        </p:nvSpPr>
        <p:spPr>
          <a:xfrm>
            <a:off x="6881813" y="4494213"/>
            <a:ext cx="3511550" cy="679450"/>
          </a:xfrm>
        </p:spPr>
        <p:txBody>
          <a:bodyPr rtlCol="0">
            <a:noAutofit/>
          </a:bodyPr>
          <a:lstStyle>
            <a:lvl1pPr marL="0" indent="0" algn="r">
              <a:buNone/>
              <a:defRPr sz="2000">
                <a:solidFill>
                  <a:schemeClr val="bg1"/>
                </a:solidFill>
                <a:latin typeface="+mn-lt"/>
              </a:defRPr>
            </a:lvl1pPr>
            <a:lvl2pPr marL="457200" indent="0" algn="r">
              <a:buNone/>
              <a:defRPr sz="1800">
                <a:solidFill>
                  <a:schemeClr val="bg1"/>
                </a:solidFill>
                <a:latin typeface="Tenorite" pitchFamily="2" charset="0"/>
              </a:defRPr>
            </a:lvl2pPr>
            <a:lvl3pPr marL="914400" indent="0" algn="r">
              <a:buNone/>
              <a:defRPr sz="1600">
                <a:solidFill>
                  <a:schemeClr val="bg1"/>
                </a:solidFill>
                <a:latin typeface="Tenorite" pitchFamily="2" charset="0"/>
              </a:defRPr>
            </a:lvl3pPr>
            <a:lvl4pPr marL="1371600" indent="0" algn="r">
              <a:buNone/>
              <a:defRPr sz="1400">
                <a:solidFill>
                  <a:schemeClr val="bg1"/>
                </a:solidFill>
                <a:latin typeface="Tenorite" pitchFamily="2" charset="0"/>
              </a:defRPr>
            </a:lvl4pPr>
            <a:lvl5pPr marL="1828800" indent="0" algn="r">
              <a:buNone/>
              <a:defRPr sz="1400">
                <a:solidFill>
                  <a:schemeClr val="bg1"/>
                </a:solidFill>
                <a:latin typeface="Tenorite" pitchFamily="2" charset="0"/>
              </a:defRPr>
            </a:lvl5pPr>
          </a:lstStyle>
          <a:p>
            <a:pPr lvl="0" rtl="0"/>
            <a:r>
              <a:rPr lang="en-GB" noProof="0"/>
              <a:t>Click to edit Master text styles</a:t>
            </a:r>
          </a:p>
        </p:txBody>
      </p:sp>
      <p:sp>
        <p:nvSpPr>
          <p:cNvPr id="9" name="Text Placeholder 7">
            <a:extLst>
              <a:ext uri="{FF2B5EF4-FFF2-40B4-BE49-F238E27FC236}">
                <a16:creationId xmlns:a16="http://schemas.microsoft.com/office/drawing/2014/main" id="{612193CD-03AD-D74D-A5CD-747A9B53F49A}"/>
              </a:ext>
            </a:extLst>
          </p:cNvPr>
          <p:cNvSpPr>
            <a:spLocks noGrp="1"/>
          </p:cNvSpPr>
          <p:nvPr>
            <p:ph type="body" sz="quarter" idx="15" hasCustomPrompt="1"/>
          </p:nvPr>
        </p:nvSpPr>
        <p:spPr>
          <a:xfrm>
            <a:off x="10609104" y="3399692"/>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fld id="{82570B71-EA3C-4900-991E-6BBB6BBDE064}" type="datetime1">
              <a:rPr lang="en-GB" noProof="0" smtClean="0"/>
              <a:t>29/07/2025</a:t>
            </a:fld>
            <a:endParaRPr lang="en-GB" noProof="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noAutofit/>
          </a:bodyPr>
          <a:lstStyle>
            <a:lvl1pPr>
              <a:defRPr>
                <a:solidFill>
                  <a:schemeClr val="accent2"/>
                </a:solidFill>
                <a:latin typeface="+mn-lt"/>
              </a:defRPr>
            </a:lvl1pPr>
          </a:lstStyle>
          <a:p>
            <a:pPr rtl="0"/>
            <a:fld id="{294A09A9-5501-47C1-A89A-A340965A2BE2}" type="slidenum">
              <a:rPr lang="en-GB" noProof="0" smtClean="0"/>
              <a:pPr rtl="0"/>
              <a:t>‹#›</a:t>
            </a:fld>
            <a:endParaRPr lang="en-GB" noProof="0"/>
          </a:p>
        </p:txBody>
      </p:sp>
    </p:spTree>
    <p:extLst>
      <p:ext uri="{BB962C8B-B14F-4D97-AF65-F5344CB8AC3E}">
        <p14:creationId xmlns:p14="http://schemas.microsoft.com/office/powerpoint/2010/main" val="147694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8C225EC-F6EF-1144-834A-F0B91974AA41}"/>
              </a:ext>
            </a:extLst>
          </p:cNvPr>
          <p:cNvSpPr/>
          <p:nvPr userDrawn="1"/>
        </p:nvSpPr>
        <p:spPr>
          <a:xfrm>
            <a:off x="0" y="-1664"/>
            <a:ext cx="9857012" cy="68596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Title 1">
            <a:extLst>
              <a:ext uri="{FF2B5EF4-FFF2-40B4-BE49-F238E27FC236}">
                <a16:creationId xmlns:a16="http://schemas.microsoft.com/office/drawing/2014/main" id="{1E40CEAF-B1BB-174E-A798-3BA60D9C0458}"/>
              </a:ext>
            </a:extLst>
          </p:cNvPr>
          <p:cNvSpPr>
            <a:spLocks noGrp="1"/>
          </p:cNvSpPr>
          <p:nvPr>
            <p:ph type="title"/>
          </p:nvPr>
        </p:nvSpPr>
        <p:spPr>
          <a:xfrm>
            <a:off x="750430" y="381000"/>
            <a:ext cx="8401624" cy="1325563"/>
          </a:xfrm>
        </p:spPr>
        <p:txBody>
          <a:bodyPr lIns="0" rtlCol="0" anchor="b">
            <a:noAutofit/>
          </a:bodyPr>
          <a:lstStyle>
            <a:lvl1pPr>
              <a:defRPr sz="4800" b="1">
                <a:latin typeface="+mj-lt"/>
              </a:defRPr>
            </a:lvl1pPr>
          </a:lstStyle>
          <a:p>
            <a:pPr rtl="0"/>
            <a:r>
              <a:rPr lang="en-GB" noProof="0"/>
              <a:t>Click to edit Master title style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227758"/>
            <a:ext cx="1200374" cy="1201242"/>
          </a:xfrm>
        </p:spPr>
        <p:txBody>
          <a:bodyPr rtlCol="0">
            <a:noAutofit/>
          </a:bodyPr>
          <a:lstStyle>
            <a:lvl1pPr marL="0" indent="0">
              <a:buNone/>
              <a:defRPr sz="1400">
                <a:solidFill>
                  <a:schemeClr val="tx1"/>
                </a:solidFill>
                <a:latin typeface="+mn-lt"/>
              </a:defRPr>
            </a:lvl1pPr>
          </a:lstStyle>
          <a:p>
            <a:pPr rtl="0"/>
            <a:endParaRPr lang="en-GB" noProof="0"/>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2123351" y="2426400"/>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2123350" y="2811646"/>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5495813" y="2227758"/>
            <a:ext cx="1200374" cy="1201242"/>
          </a:xfrm>
        </p:spPr>
        <p:txBody>
          <a:bodyPr rtlCol="0">
            <a:noAutofit/>
          </a:bodyPr>
          <a:lstStyle>
            <a:lvl1pPr marL="0" indent="0">
              <a:buNone/>
              <a:defRPr sz="1400">
                <a:solidFill>
                  <a:schemeClr val="tx1"/>
                </a:solidFill>
                <a:latin typeface="+mn-lt"/>
              </a:defRPr>
            </a:lvl1pPr>
          </a:lstStyle>
          <a:p>
            <a:pPr rtl="0"/>
            <a:endParaRPr lang="en-GB" noProof="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6870817" y="242256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6870816" y="280781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750429" y="4254273"/>
            <a:ext cx="1200374" cy="1201242"/>
          </a:xfrm>
        </p:spPr>
        <p:txBody>
          <a:bodyPr rtlCol="0">
            <a:noAutofit/>
          </a:bodyPr>
          <a:lstStyle>
            <a:lvl1pPr marL="0" indent="0">
              <a:buNone/>
              <a:defRPr sz="1400">
                <a:solidFill>
                  <a:schemeClr val="tx1"/>
                </a:solidFill>
                <a:latin typeface="+mn-lt"/>
              </a:defRPr>
            </a:lvl1pPr>
          </a:lstStyle>
          <a:p>
            <a:pPr rtl="0"/>
            <a:endParaRPr lang="en-GB" noProof="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2123351" y="4498793"/>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2123350" y="4884039"/>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5495813" y="4254273"/>
            <a:ext cx="1200374" cy="1201242"/>
          </a:xfrm>
        </p:spPr>
        <p:txBody>
          <a:bodyPr rtlCol="0">
            <a:noAutofit/>
          </a:bodyPr>
          <a:lstStyle>
            <a:lvl1pPr marL="0" indent="0">
              <a:buNone/>
              <a:defRPr sz="1400">
                <a:solidFill>
                  <a:schemeClr val="tx1"/>
                </a:solidFill>
                <a:latin typeface="+mn-lt"/>
              </a:defRPr>
            </a:lvl1pPr>
          </a:lstStyle>
          <a:p>
            <a:pPr rtl="0"/>
            <a:endParaRPr lang="en-GB" noProof="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6870817" y="4498793"/>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6870816" y="4884039"/>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a:xfrm>
            <a:off x="381000" y="6356350"/>
            <a:ext cx="1569803" cy="365125"/>
          </a:xfrm>
        </p:spPr>
        <p:txBody>
          <a:bodyPr rtlCol="0">
            <a:noAutofit/>
          </a:bodyPr>
          <a:lstStyle>
            <a:lvl1pPr>
              <a:defRPr>
                <a:solidFill>
                  <a:schemeClr val="accent3"/>
                </a:solidFill>
                <a:latin typeface="+mn-lt"/>
              </a:defRPr>
            </a:lvl1pPr>
          </a:lstStyle>
          <a:p>
            <a:pPr rtl="0"/>
            <a:fld id="{DADE8980-1565-4B47-9723-42A8A150F178}" type="datetime1">
              <a:rPr lang="en-GB" noProof="0" smtClean="0"/>
              <a:t>29/07/2025</a:t>
            </a:fld>
            <a:endParaRPr lang="en-GB" noProof="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2871106" y="6356350"/>
            <a:ext cx="4114800" cy="365125"/>
          </a:xfrm>
        </p:spPr>
        <p:txBody>
          <a:bodyPr rtlCol="0">
            <a:noAutofit/>
          </a:bodyPr>
          <a:lstStyle>
            <a:lvl1pPr>
              <a:defRPr>
                <a:solidFill>
                  <a:schemeClr val="accent3"/>
                </a:solidFill>
                <a:latin typeface="+mn-lt"/>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8332334" y="6356350"/>
            <a:ext cx="1167495"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rtl="0"/>
              <a:t>‹#›</a:t>
            </a:fld>
            <a:endParaRPr lang="en-GB" noProof="0"/>
          </a:p>
        </p:txBody>
      </p:sp>
      <p:sp>
        <p:nvSpPr>
          <p:cNvPr id="19" name="Freeform 18">
            <a:extLst>
              <a:ext uri="{FF2B5EF4-FFF2-40B4-BE49-F238E27FC236}">
                <a16:creationId xmlns:a16="http://schemas.microsoft.com/office/drawing/2014/main" id="{AAB3BC7E-B34F-EF47-B125-1574C5484E22}"/>
              </a:ext>
            </a:extLst>
          </p:cNvPr>
          <p:cNvSpPr/>
          <p:nvPr userDrawn="1"/>
        </p:nvSpPr>
        <p:spPr>
          <a:xfrm rot="16200000" flipV="1">
            <a:off x="9499940" y="355410"/>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1" name="Freeform 20">
            <a:extLst>
              <a:ext uri="{FF2B5EF4-FFF2-40B4-BE49-F238E27FC236}">
                <a16:creationId xmlns:a16="http://schemas.microsoft.com/office/drawing/2014/main" id="{7CBC82D0-4F72-C649-8B7F-D4B087957B6C}"/>
              </a:ext>
            </a:extLst>
          </p:cNvPr>
          <p:cNvSpPr/>
          <p:nvPr userDrawn="1"/>
        </p:nvSpPr>
        <p:spPr>
          <a:xfrm flipH="1">
            <a:off x="10866436" y="1879977"/>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5" name="Freeform 24">
            <a:extLst>
              <a:ext uri="{FF2B5EF4-FFF2-40B4-BE49-F238E27FC236}">
                <a16:creationId xmlns:a16="http://schemas.microsoft.com/office/drawing/2014/main" id="{9383F23A-D872-2A4C-B386-A9D269BE694D}"/>
              </a:ext>
            </a:extLst>
          </p:cNvPr>
          <p:cNvSpPr/>
          <p:nvPr userDrawn="1"/>
        </p:nvSpPr>
        <p:spPr>
          <a:xfrm>
            <a:off x="11024507" y="-1664"/>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6" name="Oval 25">
            <a:extLst>
              <a:ext uri="{FF2B5EF4-FFF2-40B4-BE49-F238E27FC236}">
                <a16:creationId xmlns:a16="http://schemas.microsoft.com/office/drawing/2014/main" id="{9221FFDB-AAE2-5943-97A1-82D66AE05DB4}"/>
              </a:ext>
            </a:extLst>
          </p:cNvPr>
          <p:cNvSpPr/>
          <p:nvPr userDrawn="1"/>
        </p:nvSpPr>
        <p:spPr>
          <a:xfrm>
            <a:off x="10334091" y="2737752"/>
            <a:ext cx="1380830" cy="138083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27" name="Freeform 26">
            <a:extLst>
              <a:ext uri="{FF2B5EF4-FFF2-40B4-BE49-F238E27FC236}">
                <a16:creationId xmlns:a16="http://schemas.microsoft.com/office/drawing/2014/main" id="{2E58EEF7-63CA-A845-BAC4-9D3BE05918B5}"/>
              </a:ext>
            </a:extLst>
          </p:cNvPr>
          <p:cNvSpPr/>
          <p:nvPr userDrawn="1"/>
        </p:nvSpPr>
        <p:spPr>
          <a:xfrm rot="16200000" flipH="1">
            <a:off x="10667432" y="5333432"/>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8" name="Freeform 27">
            <a:extLst>
              <a:ext uri="{FF2B5EF4-FFF2-40B4-BE49-F238E27FC236}">
                <a16:creationId xmlns:a16="http://schemas.microsoft.com/office/drawing/2014/main" id="{757A4624-D8ED-2E4B-AF8C-00DFA6A72D5F}"/>
              </a:ext>
            </a:extLst>
          </p:cNvPr>
          <p:cNvSpPr/>
          <p:nvPr userDrawn="1"/>
        </p:nvSpPr>
        <p:spPr>
          <a:xfrm flipV="1">
            <a:off x="9857012" y="3651505"/>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9" name="Freeform 28">
            <a:extLst>
              <a:ext uri="{FF2B5EF4-FFF2-40B4-BE49-F238E27FC236}">
                <a16:creationId xmlns:a16="http://schemas.microsoft.com/office/drawing/2014/main" id="{DF312EF8-91BE-5946-BE31-8CFE107A2FEA}"/>
              </a:ext>
            </a:extLst>
          </p:cNvPr>
          <p:cNvSpPr/>
          <p:nvPr userDrawn="1"/>
        </p:nvSpPr>
        <p:spPr>
          <a:xfrm flipH="1" flipV="1">
            <a:off x="9857013" y="4976359"/>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Whole team">
    <p:bg>
      <p:bgPr>
        <a:solidFill>
          <a:schemeClr val="accent2"/>
        </a:solidFill>
        <a:effectLst/>
      </p:bgPr>
    </p:bg>
    <p:spTree>
      <p:nvGrpSpPr>
        <p:cNvPr id="1" name=""/>
        <p:cNvGrpSpPr/>
        <p:nvPr/>
      </p:nvGrpSpPr>
      <p:grpSpPr>
        <a:xfrm>
          <a:off x="0" y="0"/>
          <a:ext cx="0" cy="0"/>
          <a:chOff x="0" y="0"/>
          <a:chExt cx="0" cy="0"/>
        </a:xfrm>
      </p:grpSpPr>
      <p:sp>
        <p:nvSpPr>
          <p:cNvPr id="54" name="Title 1">
            <a:extLst>
              <a:ext uri="{FF2B5EF4-FFF2-40B4-BE49-F238E27FC236}">
                <a16:creationId xmlns:a16="http://schemas.microsoft.com/office/drawing/2014/main" id="{6825B690-1AD7-4243-AC42-D2CF19B7B02C}"/>
              </a:ext>
            </a:extLst>
          </p:cNvPr>
          <p:cNvSpPr>
            <a:spLocks noGrp="1"/>
          </p:cNvSpPr>
          <p:nvPr>
            <p:ph type="title"/>
          </p:nvPr>
        </p:nvSpPr>
        <p:spPr>
          <a:xfrm>
            <a:off x="750430" y="381000"/>
            <a:ext cx="10678142" cy="1325563"/>
          </a:xfrm>
        </p:spPr>
        <p:txBody>
          <a:bodyPr lIns="0" rtlCol="0" anchor="b">
            <a:noAutofit/>
          </a:bodyPr>
          <a:lstStyle>
            <a:lvl1pPr>
              <a:defRPr sz="4800" b="1">
                <a:latin typeface="+mj-lt"/>
              </a:defRPr>
            </a:lvl1pPr>
          </a:lstStyle>
          <a:p>
            <a:pPr rtl="0"/>
            <a:r>
              <a:rPr lang="en-GB" noProof="0"/>
              <a:t>Click to edit Master title style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068734"/>
            <a:ext cx="904987" cy="905641"/>
          </a:xfrm>
        </p:spPr>
        <p:txBody>
          <a:bodyPr rtlCol="0">
            <a:noAutofit/>
          </a:bodyPr>
          <a:lstStyle>
            <a:lvl1pPr marL="0" indent="0">
              <a:buNone/>
              <a:defRPr sz="1400">
                <a:solidFill>
                  <a:schemeClr val="tx1"/>
                </a:solidFill>
              </a:defRPr>
            </a:lvl1pPr>
          </a:lstStyle>
          <a:p>
            <a:pPr rtl="0"/>
            <a:endParaRPr lang="en-GB" noProof="0"/>
          </a:p>
        </p:txBody>
      </p:sp>
      <p:sp>
        <p:nvSpPr>
          <p:cNvPr id="31" name="Text Placeholder 28">
            <a:extLst>
              <a:ext uri="{FF2B5EF4-FFF2-40B4-BE49-F238E27FC236}">
                <a16:creationId xmlns:a16="http://schemas.microsoft.com/office/drawing/2014/main" id="{1825005B-0520-EC49-9A5C-554CB700387B}"/>
              </a:ext>
            </a:extLst>
          </p:cNvPr>
          <p:cNvSpPr>
            <a:spLocks noGrp="1"/>
          </p:cNvSpPr>
          <p:nvPr>
            <p:ph type="body" sz="quarter" idx="17" hasCustomPrompt="1"/>
          </p:nvPr>
        </p:nvSpPr>
        <p:spPr>
          <a:xfrm>
            <a:off x="750430"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2" name="Text Placeholder 28">
            <a:extLst>
              <a:ext uri="{FF2B5EF4-FFF2-40B4-BE49-F238E27FC236}">
                <a16:creationId xmlns:a16="http://schemas.microsoft.com/office/drawing/2014/main" id="{B6697B92-AF89-2C46-BC1E-6CB47E8EA421}"/>
              </a:ext>
            </a:extLst>
          </p:cNvPr>
          <p:cNvSpPr>
            <a:spLocks noGrp="1"/>
          </p:cNvSpPr>
          <p:nvPr>
            <p:ph type="body" sz="quarter" idx="18" hasCustomPrompt="1"/>
          </p:nvPr>
        </p:nvSpPr>
        <p:spPr>
          <a:xfrm>
            <a:off x="750429"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3" name="Picture Placeholder 23">
            <a:extLst>
              <a:ext uri="{FF2B5EF4-FFF2-40B4-BE49-F238E27FC236}">
                <a16:creationId xmlns:a16="http://schemas.microsoft.com/office/drawing/2014/main" id="{FA9FEBB0-45F1-DF45-89C4-B343F8B20BA0}"/>
              </a:ext>
            </a:extLst>
          </p:cNvPr>
          <p:cNvSpPr>
            <a:spLocks noGrp="1"/>
          </p:cNvSpPr>
          <p:nvPr>
            <p:ph type="pic" sz="quarter" idx="28"/>
          </p:nvPr>
        </p:nvSpPr>
        <p:spPr>
          <a:xfrm>
            <a:off x="3549397" y="2068734"/>
            <a:ext cx="904987" cy="905641"/>
          </a:xfrm>
        </p:spPr>
        <p:txBody>
          <a:bodyPr rtlCol="0">
            <a:noAutofit/>
          </a:bodyPr>
          <a:lstStyle>
            <a:lvl1pPr marL="0" indent="0">
              <a:buNone/>
              <a:defRPr sz="1400">
                <a:solidFill>
                  <a:schemeClr val="tx1"/>
                </a:solidFill>
              </a:defRPr>
            </a:lvl1pPr>
          </a:lstStyle>
          <a:p>
            <a:pPr rtl="0"/>
            <a:endParaRPr lang="en-GB" noProof="0"/>
          </a:p>
        </p:txBody>
      </p:sp>
      <p:sp>
        <p:nvSpPr>
          <p:cNvPr id="34" name="Text Placeholder 28">
            <a:extLst>
              <a:ext uri="{FF2B5EF4-FFF2-40B4-BE49-F238E27FC236}">
                <a16:creationId xmlns:a16="http://schemas.microsoft.com/office/drawing/2014/main" id="{EF331731-A7FC-C245-A9C1-0B1A2E994DB6}"/>
              </a:ext>
            </a:extLst>
          </p:cNvPr>
          <p:cNvSpPr>
            <a:spLocks noGrp="1"/>
          </p:cNvSpPr>
          <p:nvPr>
            <p:ph type="body" sz="quarter" idx="29" hasCustomPrompt="1"/>
          </p:nvPr>
        </p:nvSpPr>
        <p:spPr>
          <a:xfrm>
            <a:off x="354939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5" name="Text Placeholder 28">
            <a:extLst>
              <a:ext uri="{FF2B5EF4-FFF2-40B4-BE49-F238E27FC236}">
                <a16:creationId xmlns:a16="http://schemas.microsoft.com/office/drawing/2014/main" id="{313B974E-E762-EE48-B2DF-C8F10DF73444}"/>
              </a:ext>
            </a:extLst>
          </p:cNvPr>
          <p:cNvSpPr>
            <a:spLocks noGrp="1"/>
          </p:cNvSpPr>
          <p:nvPr>
            <p:ph type="body" sz="quarter" idx="30" hasCustomPrompt="1"/>
          </p:nvPr>
        </p:nvSpPr>
        <p:spPr>
          <a:xfrm>
            <a:off x="354939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6" name="Picture Placeholder 23">
            <a:extLst>
              <a:ext uri="{FF2B5EF4-FFF2-40B4-BE49-F238E27FC236}">
                <a16:creationId xmlns:a16="http://schemas.microsoft.com/office/drawing/2014/main" id="{8BA62E8C-79E6-D245-B706-FFB1E051B2D6}"/>
              </a:ext>
            </a:extLst>
          </p:cNvPr>
          <p:cNvSpPr>
            <a:spLocks noGrp="1"/>
          </p:cNvSpPr>
          <p:nvPr>
            <p:ph type="pic" sz="quarter" idx="31"/>
          </p:nvPr>
        </p:nvSpPr>
        <p:spPr>
          <a:xfrm>
            <a:off x="6348367" y="2068734"/>
            <a:ext cx="904987" cy="905641"/>
          </a:xfrm>
        </p:spPr>
        <p:txBody>
          <a:bodyPr rtlCol="0">
            <a:noAutofit/>
          </a:bodyPr>
          <a:lstStyle>
            <a:lvl1pPr marL="0" indent="0">
              <a:buNone/>
              <a:defRPr sz="1400">
                <a:solidFill>
                  <a:schemeClr val="tx1"/>
                </a:solidFill>
              </a:defRPr>
            </a:lvl1pPr>
          </a:lstStyle>
          <a:p>
            <a:pPr rtl="0"/>
            <a:endParaRPr lang="en-GB" noProof="0"/>
          </a:p>
        </p:txBody>
      </p:sp>
      <p:sp>
        <p:nvSpPr>
          <p:cNvPr id="37" name="Text Placeholder 28">
            <a:extLst>
              <a:ext uri="{FF2B5EF4-FFF2-40B4-BE49-F238E27FC236}">
                <a16:creationId xmlns:a16="http://schemas.microsoft.com/office/drawing/2014/main" id="{4199EE50-5386-0446-8ADA-23C1B0D6EA4F}"/>
              </a:ext>
            </a:extLst>
          </p:cNvPr>
          <p:cNvSpPr>
            <a:spLocks noGrp="1"/>
          </p:cNvSpPr>
          <p:nvPr>
            <p:ph type="body" sz="quarter" idx="32" hasCustomPrompt="1"/>
          </p:nvPr>
        </p:nvSpPr>
        <p:spPr>
          <a:xfrm>
            <a:off x="634836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8" name="Text Placeholder 28">
            <a:extLst>
              <a:ext uri="{FF2B5EF4-FFF2-40B4-BE49-F238E27FC236}">
                <a16:creationId xmlns:a16="http://schemas.microsoft.com/office/drawing/2014/main" id="{478AB5CA-B5A5-934D-BF51-1485953A703D}"/>
              </a:ext>
            </a:extLst>
          </p:cNvPr>
          <p:cNvSpPr>
            <a:spLocks noGrp="1"/>
          </p:cNvSpPr>
          <p:nvPr>
            <p:ph type="body" sz="quarter" idx="33" hasCustomPrompt="1"/>
          </p:nvPr>
        </p:nvSpPr>
        <p:spPr>
          <a:xfrm>
            <a:off x="634836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9" name="Picture Placeholder 23">
            <a:extLst>
              <a:ext uri="{FF2B5EF4-FFF2-40B4-BE49-F238E27FC236}">
                <a16:creationId xmlns:a16="http://schemas.microsoft.com/office/drawing/2014/main" id="{3D78BE06-1FC7-3C43-BD15-F4137B564B58}"/>
              </a:ext>
            </a:extLst>
          </p:cNvPr>
          <p:cNvSpPr>
            <a:spLocks noGrp="1"/>
          </p:cNvSpPr>
          <p:nvPr>
            <p:ph type="pic" sz="quarter" idx="34"/>
          </p:nvPr>
        </p:nvSpPr>
        <p:spPr>
          <a:xfrm>
            <a:off x="9147335" y="2068734"/>
            <a:ext cx="904987" cy="905641"/>
          </a:xfrm>
        </p:spPr>
        <p:txBody>
          <a:bodyPr rtlCol="0">
            <a:noAutofit/>
          </a:bodyPr>
          <a:lstStyle>
            <a:lvl1pPr marL="0" indent="0">
              <a:buNone/>
              <a:defRPr sz="1400">
                <a:solidFill>
                  <a:schemeClr val="tx1"/>
                </a:solidFill>
              </a:defRPr>
            </a:lvl1pPr>
          </a:lstStyle>
          <a:p>
            <a:pPr rtl="0"/>
            <a:endParaRPr lang="en-GB" noProof="0"/>
          </a:p>
        </p:txBody>
      </p:sp>
      <p:sp>
        <p:nvSpPr>
          <p:cNvPr id="40" name="Text Placeholder 28">
            <a:extLst>
              <a:ext uri="{FF2B5EF4-FFF2-40B4-BE49-F238E27FC236}">
                <a16:creationId xmlns:a16="http://schemas.microsoft.com/office/drawing/2014/main" id="{14F01FCC-4797-0343-8739-20331C751C18}"/>
              </a:ext>
            </a:extLst>
          </p:cNvPr>
          <p:cNvSpPr>
            <a:spLocks noGrp="1"/>
          </p:cNvSpPr>
          <p:nvPr>
            <p:ph type="body" sz="quarter" idx="35" hasCustomPrompt="1"/>
          </p:nvPr>
        </p:nvSpPr>
        <p:spPr>
          <a:xfrm>
            <a:off x="9147336"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1" name="Text Placeholder 28">
            <a:extLst>
              <a:ext uri="{FF2B5EF4-FFF2-40B4-BE49-F238E27FC236}">
                <a16:creationId xmlns:a16="http://schemas.microsoft.com/office/drawing/2014/main" id="{33FBE6CA-EC7A-1A4B-ADA3-6B78F2DE09C2}"/>
              </a:ext>
            </a:extLst>
          </p:cNvPr>
          <p:cNvSpPr>
            <a:spLocks noGrp="1"/>
          </p:cNvSpPr>
          <p:nvPr>
            <p:ph type="body" sz="quarter" idx="36" hasCustomPrompt="1"/>
          </p:nvPr>
        </p:nvSpPr>
        <p:spPr>
          <a:xfrm>
            <a:off x="9147335"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2" name="Picture Placeholder 23">
            <a:extLst>
              <a:ext uri="{FF2B5EF4-FFF2-40B4-BE49-F238E27FC236}">
                <a16:creationId xmlns:a16="http://schemas.microsoft.com/office/drawing/2014/main" id="{6DD7CCE4-AD48-B64F-909E-F88961FBDFC5}"/>
              </a:ext>
            </a:extLst>
          </p:cNvPr>
          <p:cNvSpPr>
            <a:spLocks noGrp="1"/>
          </p:cNvSpPr>
          <p:nvPr>
            <p:ph type="pic" sz="quarter" idx="37"/>
          </p:nvPr>
        </p:nvSpPr>
        <p:spPr>
          <a:xfrm>
            <a:off x="750429" y="4118551"/>
            <a:ext cx="904987" cy="905641"/>
          </a:xfrm>
        </p:spPr>
        <p:txBody>
          <a:bodyPr rtlCol="0">
            <a:noAutofit/>
          </a:bodyPr>
          <a:lstStyle>
            <a:lvl1pPr marL="0" indent="0">
              <a:buNone/>
              <a:defRPr sz="1400">
                <a:solidFill>
                  <a:schemeClr val="tx1"/>
                </a:solidFill>
              </a:defRPr>
            </a:lvl1pPr>
          </a:lstStyle>
          <a:p>
            <a:pPr rtl="0"/>
            <a:endParaRPr lang="en-GB" noProof="0"/>
          </a:p>
        </p:txBody>
      </p:sp>
      <p:sp>
        <p:nvSpPr>
          <p:cNvPr id="43" name="Text Placeholder 28">
            <a:extLst>
              <a:ext uri="{FF2B5EF4-FFF2-40B4-BE49-F238E27FC236}">
                <a16:creationId xmlns:a16="http://schemas.microsoft.com/office/drawing/2014/main" id="{C076E7E2-3D95-EA47-BF86-444615F1F141}"/>
              </a:ext>
            </a:extLst>
          </p:cNvPr>
          <p:cNvSpPr>
            <a:spLocks noGrp="1"/>
          </p:cNvSpPr>
          <p:nvPr>
            <p:ph type="body" sz="quarter" idx="38" hasCustomPrompt="1"/>
          </p:nvPr>
        </p:nvSpPr>
        <p:spPr>
          <a:xfrm>
            <a:off x="750430"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4" name="Text Placeholder 28">
            <a:extLst>
              <a:ext uri="{FF2B5EF4-FFF2-40B4-BE49-F238E27FC236}">
                <a16:creationId xmlns:a16="http://schemas.microsoft.com/office/drawing/2014/main" id="{612499D2-373C-3940-97A5-FCA8B245BE45}"/>
              </a:ext>
            </a:extLst>
          </p:cNvPr>
          <p:cNvSpPr>
            <a:spLocks noGrp="1"/>
          </p:cNvSpPr>
          <p:nvPr>
            <p:ph type="body" sz="quarter" idx="39" hasCustomPrompt="1"/>
          </p:nvPr>
        </p:nvSpPr>
        <p:spPr>
          <a:xfrm>
            <a:off x="750429"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5" name="Picture Placeholder 23">
            <a:extLst>
              <a:ext uri="{FF2B5EF4-FFF2-40B4-BE49-F238E27FC236}">
                <a16:creationId xmlns:a16="http://schemas.microsoft.com/office/drawing/2014/main" id="{24B34D6D-4F7E-3942-B8D7-9970BDE53C10}"/>
              </a:ext>
            </a:extLst>
          </p:cNvPr>
          <p:cNvSpPr>
            <a:spLocks noGrp="1"/>
          </p:cNvSpPr>
          <p:nvPr>
            <p:ph type="pic" sz="quarter" idx="40"/>
          </p:nvPr>
        </p:nvSpPr>
        <p:spPr>
          <a:xfrm>
            <a:off x="3549397" y="4118551"/>
            <a:ext cx="904987" cy="905641"/>
          </a:xfrm>
        </p:spPr>
        <p:txBody>
          <a:bodyPr rtlCol="0">
            <a:noAutofit/>
          </a:bodyPr>
          <a:lstStyle>
            <a:lvl1pPr marL="0" indent="0">
              <a:buNone/>
              <a:defRPr sz="1400">
                <a:solidFill>
                  <a:schemeClr val="tx1"/>
                </a:solidFill>
              </a:defRPr>
            </a:lvl1pPr>
          </a:lstStyle>
          <a:p>
            <a:pPr rtl="0"/>
            <a:endParaRPr lang="en-GB" noProof="0"/>
          </a:p>
        </p:txBody>
      </p:sp>
      <p:sp>
        <p:nvSpPr>
          <p:cNvPr id="46" name="Text Placeholder 28">
            <a:extLst>
              <a:ext uri="{FF2B5EF4-FFF2-40B4-BE49-F238E27FC236}">
                <a16:creationId xmlns:a16="http://schemas.microsoft.com/office/drawing/2014/main" id="{D34EDB1D-7E85-D242-B6AE-F6D6907D325A}"/>
              </a:ext>
            </a:extLst>
          </p:cNvPr>
          <p:cNvSpPr>
            <a:spLocks noGrp="1"/>
          </p:cNvSpPr>
          <p:nvPr>
            <p:ph type="body" sz="quarter" idx="41" hasCustomPrompt="1"/>
          </p:nvPr>
        </p:nvSpPr>
        <p:spPr>
          <a:xfrm>
            <a:off x="354939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7" name="Text Placeholder 28">
            <a:extLst>
              <a:ext uri="{FF2B5EF4-FFF2-40B4-BE49-F238E27FC236}">
                <a16:creationId xmlns:a16="http://schemas.microsoft.com/office/drawing/2014/main" id="{3E3BFFF0-114B-6D42-B5E0-8020AC2E26BF}"/>
              </a:ext>
            </a:extLst>
          </p:cNvPr>
          <p:cNvSpPr>
            <a:spLocks noGrp="1"/>
          </p:cNvSpPr>
          <p:nvPr>
            <p:ph type="body" sz="quarter" idx="42" hasCustomPrompt="1"/>
          </p:nvPr>
        </p:nvSpPr>
        <p:spPr>
          <a:xfrm>
            <a:off x="354939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8" name="Picture Placeholder 23">
            <a:extLst>
              <a:ext uri="{FF2B5EF4-FFF2-40B4-BE49-F238E27FC236}">
                <a16:creationId xmlns:a16="http://schemas.microsoft.com/office/drawing/2014/main" id="{EB4488EE-E854-724E-95AE-B9943EE249EA}"/>
              </a:ext>
            </a:extLst>
          </p:cNvPr>
          <p:cNvSpPr>
            <a:spLocks noGrp="1"/>
          </p:cNvSpPr>
          <p:nvPr>
            <p:ph type="pic" sz="quarter" idx="43"/>
          </p:nvPr>
        </p:nvSpPr>
        <p:spPr>
          <a:xfrm>
            <a:off x="6348367" y="4118551"/>
            <a:ext cx="904987" cy="905641"/>
          </a:xfrm>
        </p:spPr>
        <p:txBody>
          <a:bodyPr rtlCol="0">
            <a:noAutofit/>
          </a:bodyPr>
          <a:lstStyle>
            <a:lvl1pPr marL="0" indent="0">
              <a:buNone/>
              <a:defRPr sz="1400">
                <a:solidFill>
                  <a:schemeClr val="tx1"/>
                </a:solidFill>
              </a:defRPr>
            </a:lvl1pPr>
          </a:lstStyle>
          <a:p>
            <a:pPr rtl="0"/>
            <a:endParaRPr lang="en-GB" noProof="0"/>
          </a:p>
        </p:txBody>
      </p:sp>
      <p:sp>
        <p:nvSpPr>
          <p:cNvPr id="49" name="Text Placeholder 28">
            <a:extLst>
              <a:ext uri="{FF2B5EF4-FFF2-40B4-BE49-F238E27FC236}">
                <a16:creationId xmlns:a16="http://schemas.microsoft.com/office/drawing/2014/main" id="{C5551B4D-583E-D644-9069-EC096CE76F50}"/>
              </a:ext>
            </a:extLst>
          </p:cNvPr>
          <p:cNvSpPr>
            <a:spLocks noGrp="1"/>
          </p:cNvSpPr>
          <p:nvPr>
            <p:ph type="body" sz="quarter" idx="44" hasCustomPrompt="1"/>
          </p:nvPr>
        </p:nvSpPr>
        <p:spPr>
          <a:xfrm>
            <a:off x="634836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0" name="Text Placeholder 28">
            <a:extLst>
              <a:ext uri="{FF2B5EF4-FFF2-40B4-BE49-F238E27FC236}">
                <a16:creationId xmlns:a16="http://schemas.microsoft.com/office/drawing/2014/main" id="{E30C4783-1643-2243-BB4F-E99E04D9216B}"/>
              </a:ext>
            </a:extLst>
          </p:cNvPr>
          <p:cNvSpPr>
            <a:spLocks noGrp="1"/>
          </p:cNvSpPr>
          <p:nvPr>
            <p:ph type="body" sz="quarter" idx="45" hasCustomPrompt="1"/>
          </p:nvPr>
        </p:nvSpPr>
        <p:spPr>
          <a:xfrm>
            <a:off x="634836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51" name="Picture Placeholder 23">
            <a:extLst>
              <a:ext uri="{FF2B5EF4-FFF2-40B4-BE49-F238E27FC236}">
                <a16:creationId xmlns:a16="http://schemas.microsoft.com/office/drawing/2014/main" id="{7BBADCE0-02E8-3249-8CBA-17D3783DFE70}"/>
              </a:ext>
            </a:extLst>
          </p:cNvPr>
          <p:cNvSpPr>
            <a:spLocks noGrp="1"/>
          </p:cNvSpPr>
          <p:nvPr>
            <p:ph type="pic" sz="quarter" idx="46"/>
          </p:nvPr>
        </p:nvSpPr>
        <p:spPr>
          <a:xfrm>
            <a:off x="9147335" y="4118551"/>
            <a:ext cx="904987" cy="905641"/>
          </a:xfrm>
        </p:spPr>
        <p:txBody>
          <a:bodyPr rtlCol="0">
            <a:noAutofit/>
          </a:bodyPr>
          <a:lstStyle>
            <a:lvl1pPr marL="0" indent="0">
              <a:buNone/>
              <a:defRPr sz="1400">
                <a:solidFill>
                  <a:schemeClr val="tx1"/>
                </a:solidFill>
              </a:defRPr>
            </a:lvl1pPr>
          </a:lstStyle>
          <a:p>
            <a:pPr rtl="0"/>
            <a:endParaRPr lang="en-GB" noProof="0"/>
          </a:p>
        </p:txBody>
      </p:sp>
      <p:sp>
        <p:nvSpPr>
          <p:cNvPr id="52" name="Text Placeholder 28">
            <a:extLst>
              <a:ext uri="{FF2B5EF4-FFF2-40B4-BE49-F238E27FC236}">
                <a16:creationId xmlns:a16="http://schemas.microsoft.com/office/drawing/2014/main" id="{8D294C40-97E4-FF4F-8A02-10FC7D0EE8B0}"/>
              </a:ext>
            </a:extLst>
          </p:cNvPr>
          <p:cNvSpPr>
            <a:spLocks noGrp="1"/>
          </p:cNvSpPr>
          <p:nvPr>
            <p:ph type="body" sz="quarter" idx="47" hasCustomPrompt="1"/>
          </p:nvPr>
        </p:nvSpPr>
        <p:spPr>
          <a:xfrm>
            <a:off x="9147336"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3" name="Text Placeholder 28">
            <a:extLst>
              <a:ext uri="{FF2B5EF4-FFF2-40B4-BE49-F238E27FC236}">
                <a16:creationId xmlns:a16="http://schemas.microsoft.com/office/drawing/2014/main" id="{8B38241F-01B5-574C-A827-67C6352C463C}"/>
              </a:ext>
            </a:extLst>
          </p:cNvPr>
          <p:cNvSpPr>
            <a:spLocks noGrp="1"/>
          </p:cNvSpPr>
          <p:nvPr>
            <p:ph type="body" sz="quarter" idx="48" hasCustomPrompt="1"/>
          </p:nvPr>
        </p:nvSpPr>
        <p:spPr>
          <a:xfrm>
            <a:off x="9147335"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18" name="Date Placeholder 17">
            <a:extLst>
              <a:ext uri="{FF2B5EF4-FFF2-40B4-BE49-F238E27FC236}">
                <a16:creationId xmlns:a16="http://schemas.microsoft.com/office/drawing/2014/main" id="{30445668-2DC5-E84C-8B16-922BC95F13F2}"/>
              </a:ext>
            </a:extLst>
          </p:cNvPr>
          <p:cNvSpPr>
            <a:spLocks noGrp="1"/>
          </p:cNvSpPr>
          <p:nvPr>
            <p:ph type="dt" sz="half" idx="25"/>
          </p:nvPr>
        </p:nvSpPr>
        <p:spPr/>
        <p:txBody>
          <a:bodyPr rtlCol="0">
            <a:noAutofit/>
          </a:bodyPr>
          <a:lstStyle>
            <a:lvl1pPr>
              <a:defRPr>
                <a:solidFill>
                  <a:schemeClr val="accent3"/>
                </a:solidFill>
                <a:latin typeface="+mn-lt"/>
              </a:defRPr>
            </a:lvl1pPr>
          </a:lstStyle>
          <a:p>
            <a:pPr rtl="0"/>
            <a:fld id="{975CEC1F-EF25-4059-ABBA-8FEB7C2BFD5C}" type="datetime1">
              <a:rPr lang="en-GB" noProof="0" smtClean="0"/>
              <a:t>29/07/2025</a:t>
            </a:fld>
            <a:endParaRPr lang="en-GB" noProof="0"/>
          </a:p>
        </p:txBody>
      </p:sp>
      <p:sp>
        <p:nvSpPr>
          <p:cNvPr id="22" name="Footer Placeholder 21">
            <a:extLst>
              <a:ext uri="{FF2B5EF4-FFF2-40B4-BE49-F238E27FC236}">
                <a16:creationId xmlns:a16="http://schemas.microsoft.com/office/drawing/2014/main" id="{D9227732-A878-814C-8621-64ED1B2CCF9F}"/>
              </a:ext>
            </a:extLst>
          </p:cNvPr>
          <p:cNvSpPr>
            <a:spLocks noGrp="1"/>
          </p:cNvSpPr>
          <p:nvPr>
            <p:ph type="ftr" sz="quarter" idx="26"/>
          </p:nvPr>
        </p:nvSpPr>
        <p:spPr/>
        <p:txBody>
          <a:bodyPr rtlCol="0">
            <a:noAutofit/>
          </a:bodyPr>
          <a:lstStyle>
            <a:lvl1pPr>
              <a:defRPr>
                <a:solidFill>
                  <a:schemeClr val="accent3"/>
                </a:solidFill>
                <a:latin typeface="+mn-lt"/>
              </a:defRPr>
            </a:lvl1pPr>
          </a:lstStyle>
          <a:p>
            <a:pPr rtl="0"/>
            <a:r>
              <a:rPr lang="en-GB" noProof="0"/>
              <a:t>PRESENTATION TITLE</a:t>
            </a:r>
          </a:p>
        </p:txBody>
      </p:sp>
      <p:sp>
        <p:nvSpPr>
          <p:cNvPr id="23" name="Slide Number Placeholder 22">
            <a:extLst>
              <a:ext uri="{FF2B5EF4-FFF2-40B4-BE49-F238E27FC236}">
                <a16:creationId xmlns:a16="http://schemas.microsoft.com/office/drawing/2014/main" id="{CE9F02AC-6DFB-0C47-BC8E-4B0594007F33}"/>
              </a:ext>
            </a:extLst>
          </p:cNvPr>
          <p:cNvSpPr>
            <a:spLocks noGrp="1"/>
          </p:cNvSpPr>
          <p:nvPr>
            <p:ph type="sldNum" sz="quarter" idx="27"/>
          </p:nvPr>
        </p:nvSpPr>
        <p:spPr/>
        <p:txBody>
          <a:bodyPr rtlCol="0">
            <a:noAutofit/>
          </a:bodyPr>
          <a:lstStyle>
            <a:lvl1pPr>
              <a:defRPr>
                <a:solidFill>
                  <a:schemeClr val="accent3"/>
                </a:solidFill>
                <a:latin typeface="+mn-lt"/>
              </a:defRPr>
            </a:lvl1pPr>
          </a:lstStyle>
          <a:p>
            <a:pPr rtl="0"/>
            <a:fld id="{294A09A9-5501-47C1-A89A-A340965A2BE2}" type="slidenum">
              <a:rPr lang="en-GB" noProof="0" smtClean="0"/>
              <a:pPr rtl="0"/>
              <a:t>‹#›</a:t>
            </a:fld>
            <a:endParaRPr lang="en-GB" noProof="0"/>
          </a:p>
        </p:txBody>
      </p:sp>
    </p:spTree>
    <p:extLst>
      <p:ext uri="{BB962C8B-B14F-4D97-AF65-F5344CB8AC3E}">
        <p14:creationId xmlns:p14="http://schemas.microsoft.com/office/powerpoint/2010/main" val="2005721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bg>
      <p:bgPr>
        <a:solidFill>
          <a:schemeClr val="accent1"/>
        </a:solidFill>
        <a:effectLst/>
      </p:bgPr>
    </p:bg>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solidFill>
                  <a:schemeClr val="bg1"/>
                </a:solidFill>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rtlCol="0">
            <a:noAutofit/>
          </a:bodyPr>
          <a:lstStyle>
            <a:lvl1pPr marL="0" indent="0">
              <a:buNone/>
              <a:defRPr>
                <a:solidFill>
                  <a:schemeClr val="bg1"/>
                </a:solidFill>
                <a:latin typeface="+mn-lt"/>
              </a:defRPr>
            </a:lvl1pPr>
            <a:lvl2pPr marL="457200" indent="0">
              <a:buNone/>
              <a:defRPr>
                <a:solidFill>
                  <a:schemeClr val="bg1"/>
                </a:solidFill>
                <a:latin typeface="+mn-lt"/>
              </a:defRPr>
            </a:lvl2pPr>
            <a:lvl3pPr marL="914400" indent="0">
              <a:buNone/>
              <a:defRPr>
                <a:solidFill>
                  <a:schemeClr val="bg1"/>
                </a:solidFill>
                <a:latin typeface="+mn-lt"/>
              </a:defRPr>
            </a:lvl3pPr>
            <a:lvl4pPr marL="1371600" indent="0">
              <a:buNone/>
              <a:defRPr>
                <a:solidFill>
                  <a:schemeClr val="bg1"/>
                </a:solidFill>
                <a:latin typeface="+mn-lt"/>
              </a:defRPr>
            </a:lvl4pPr>
            <a:lvl5pPr marL="1828800" indent="0">
              <a:buNone/>
              <a:defRPr>
                <a:solidFill>
                  <a:schemeClr val="bg1"/>
                </a:solidFill>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fld id="{726E9C68-1964-4A8A-9427-98F10662CAE8}" type="datetime1">
              <a:rPr lang="en-GB" noProof="0" smtClean="0"/>
              <a:t>29/07/2025</a:t>
            </a:fld>
            <a:endParaRPr lang="en-GB" noProof="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rtl="0"/>
              <a:t>‹#›</a:t>
            </a:fld>
            <a:endParaRPr lang="en-GB" noProof="0"/>
          </a:p>
        </p:txBody>
      </p:sp>
    </p:spTree>
    <p:extLst>
      <p:ext uri="{BB962C8B-B14F-4D97-AF65-F5344CB8AC3E}">
        <p14:creationId xmlns:p14="http://schemas.microsoft.com/office/powerpoint/2010/main" val="569275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2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fld id="{046A679D-7D96-4BF4-98D0-1033E9142F9A}" type="datetime1">
              <a:rPr lang="en-GB" noProof="0" smtClean="0"/>
              <a:t>29/07/2025</a:t>
            </a:fld>
            <a:endParaRPr lang="en-GB" noProof="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rtl="0"/>
              <a:t>‹#›</a:t>
            </a:fld>
            <a:endParaRPr lang="en-GB" noProof="0"/>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6283235"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6283235"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2131912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3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1" y="2526318"/>
            <a:ext cx="3218688"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rot="5400000" flipH="1">
            <a:off x="11258144" y="5924144"/>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fld id="{496CE679-96C2-428D-9AAE-1AD24CC6A009}" type="datetime1">
              <a:rPr lang="en-GB" noProof="0" smtClean="0"/>
              <a:t>29/07/2025</a:t>
            </a:fld>
            <a:endParaRPr lang="en-GB" noProof="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4683787"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4683788"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6" name="Content Placeholder 2">
            <a:extLst>
              <a:ext uri="{FF2B5EF4-FFF2-40B4-BE49-F238E27FC236}">
                <a16:creationId xmlns:a16="http://schemas.microsoft.com/office/drawing/2014/main" id="{43D62993-A055-DF4F-9286-4FFE3A5C7FD7}"/>
              </a:ext>
            </a:extLst>
          </p:cNvPr>
          <p:cNvSpPr>
            <a:spLocks noGrp="1"/>
          </p:cNvSpPr>
          <p:nvPr>
            <p:ph idx="13"/>
          </p:nvPr>
        </p:nvSpPr>
        <p:spPr>
          <a:xfrm>
            <a:off x="8200082"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7" name="Content Placeholder 2">
            <a:extLst>
              <a:ext uri="{FF2B5EF4-FFF2-40B4-BE49-F238E27FC236}">
                <a16:creationId xmlns:a16="http://schemas.microsoft.com/office/drawing/2014/main" id="{A896DA2E-4448-254C-86D1-9E16E63CC6A0}"/>
              </a:ext>
            </a:extLst>
          </p:cNvPr>
          <p:cNvSpPr>
            <a:spLocks noGrp="1"/>
          </p:cNvSpPr>
          <p:nvPr>
            <p:ph idx="14"/>
          </p:nvPr>
        </p:nvSpPr>
        <p:spPr>
          <a:xfrm>
            <a:off x="820008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rtl="0"/>
              <a:t>‹#›</a:t>
            </a:fld>
            <a:endParaRPr lang="en-GB" noProof="0"/>
          </a:p>
        </p:txBody>
      </p:sp>
    </p:spTree>
    <p:extLst>
      <p:ext uri="{BB962C8B-B14F-4D97-AF65-F5344CB8AC3E}">
        <p14:creationId xmlns:p14="http://schemas.microsoft.com/office/powerpoint/2010/main" val="2756976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122363"/>
            <a:ext cx="6220278" cy="2387600"/>
          </a:xfrm>
        </p:spPr>
        <p:txBody>
          <a:bodyPr rtlCol="0" anchor="b">
            <a:noAutofit/>
          </a:bodyPr>
          <a:lstStyle>
            <a:lvl1pPr algn="l">
              <a:defRPr sz="6000" b="1">
                <a:latin typeface="+mj-lt"/>
              </a:defRPr>
            </a:lvl1pPr>
          </a:lstStyle>
          <a:p>
            <a:pPr rtl="0"/>
            <a:r>
              <a:rPr lang="en-GB" noProof="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6220277" cy="2247219"/>
          </a:xfrm>
        </p:spPr>
        <p:txBody>
          <a:bodyPr rtlCol="0">
            <a:no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pPr rtl="0"/>
            <a:fld id="{0FAF51C5-1188-4161-A3AE-51B85A4E9234}" type="datetime1">
              <a:rPr lang="en-GB" noProof="0" smtClean="0"/>
              <a:t>29/07/2025</a:t>
            </a:fld>
            <a:endParaRPr lang="en-GB" noProof="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pPr rtl="0"/>
            <a:fld id="{294A09A9-5501-47C1-A89A-A340965A2BE2}" type="slidenum">
              <a:rPr lang="en-GB" noProof="0" smtClean="0"/>
              <a:pPr rtl="0"/>
              <a:t>‹#›</a:t>
            </a:fld>
            <a:endParaRPr lang="en-GB" noProof="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9" r:id="rId4"/>
    <p:sldLayoutId id="2147483660" r:id="rId5"/>
    <p:sldLayoutId id="2147483661" r:id="rId6"/>
    <p:sldLayoutId id="2147483654" r:id="rId7"/>
    <p:sldLayoutId id="2147483658" r:id="rId8"/>
    <p:sldLayoutId id="2147483662" r:id="rId9"/>
    <p:sldLayoutId id="2147483663" r:id="rId10"/>
    <p:sldLayoutId id="2147483664" r:id="rId11"/>
    <p:sldLayoutId id="2147483665" r:id="rId12"/>
    <p:sldLayoutId id="2147483666"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hyperlink" Target="https://policepromotion.blog/2022/05/02/what-are-the-9-peelian-principles/"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openxmlformats.org/officeDocument/2006/relationships/hyperlink" Target="https://www.adsadvance.co.uk/home-secretary-announces-major-policing-reforms.html"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college.police.uk/article/using-trauma-informed-approach-serious-violence-victims"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polfed.org/dyfedpowys/news/2024/support-not-scrutiny-fed-chair-criticises-new-home-office-unit/"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publications.parliament.uk/pa/cm201719/cmselect/cmpubacc/1513/151306.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167493" y="1122363"/>
            <a:ext cx="7096933" cy="2387600"/>
          </a:xfrm>
        </p:spPr>
        <p:txBody>
          <a:bodyPr rtlCol="0"/>
          <a:lstStyle/>
          <a:p>
            <a:r>
              <a:rPr lang="en-GB" sz="3600" b="0" i="1">
                <a:ea typeface="+mj-lt"/>
                <a:cs typeface="+mj-lt"/>
              </a:rPr>
              <a:t>Policing and Political Influence: Principles, Reform, and Reality</a:t>
            </a:r>
            <a:r>
              <a:rPr lang="en-GB" sz="2800" b="0">
                <a:ea typeface="+mj-lt"/>
                <a:cs typeface="+mj-lt"/>
              </a:rPr>
              <a:t> </a:t>
            </a:r>
            <a:br>
              <a:rPr lang="en-GB" sz="2800" b="0">
                <a:ea typeface="+mj-lt"/>
                <a:cs typeface="+mj-lt"/>
              </a:rPr>
            </a:br>
            <a:endParaRPr lang="en-GB" sz="2800" b="0"/>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2150719" y="4601983"/>
            <a:ext cx="5821476" cy="2248311"/>
          </a:xfrm>
        </p:spPr>
        <p:txBody>
          <a:bodyPr vert="horz" lIns="91440" tIns="45720" rIns="91440" bIns="45720" rtlCol="0" anchor="t">
            <a:noAutofit/>
          </a:bodyPr>
          <a:lstStyle/>
          <a:p>
            <a:r>
              <a:rPr lang="en-GB" sz="2000" b="1"/>
              <a:t>Presented by</a:t>
            </a:r>
            <a:r>
              <a:rPr lang="en-GB" sz="2000"/>
              <a:t>: Katie Hoskins 2416452 </a:t>
            </a:r>
            <a:br>
              <a:rPr lang="en-GB" sz="2000"/>
            </a:br>
            <a:r>
              <a:rPr lang="en-GB" sz="2000" b="1"/>
              <a:t>Course:</a:t>
            </a:r>
            <a:r>
              <a:rPr lang="en-GB" sz="2000"/>
              <a:t> MSc Policing – Operational and Strategic Leadership </a:t>
            </a:r>
          </a:p>
          <a:p>
            <a:r>
              <a:rPr lang="en-GB" sz="2000" b="1"/>
              <a:t>Assignment:</a:t>
            </a:r>
            <a:r>
              <a:rPr lang="en-GB" sz="2000"/>
              <a:t> Policing and the Political Landscape</a:t>
            </a:r>
            <a:endParaRPr lang="en-US" sz="2000"/>
          </a:p>
          <a:p>
            <a:r>
              <a:rPr lang="en-GB" sz="2000" b="1"/>
              <a:t>Course code</a:t>
            </a:r>
            <a:r>
              <a:rPr lang="en-GB" sz="2000"/>
              <a:t>: BMPO7003D</a:t>
            </a:r>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167492" y="381000"/>
            <a:ext cx="9779183" cy="1325563"/>
          </a:xfrm>
        </p:spPr>
        <p:txBody>
          <a:bodyPr rtlCol="0"/>
          <a:lstStyle/>
          <a:p>
            <a:r>
              <a:rPr lang="en-GB"/>
              <a:t>PRESENTATION OVERVIEW</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1167493" y="2017467"/>
            <a:ext cx="9779182" cy="3366815"/>
          </a:xfrm>
        </p:spPr>
        <p:txBody>
          <a:bodyPr vert="horz" lIns="91440" tIns="45720" rIns="91440" bIns="45720" rtlCol="0" anchor="t">
            <a:normAutofit/>
          </a:bodyPr>
          <a:lstStyle/>
          <a:p>
            <a:pPr rtl="0"/>
            <a:endParaRPr lang="en-GB"/>
          </a:p>
          <a:p>
            <a:pPr marL="285750" indent="-285750">
              <a:buFont typeface="Arial"/>
              <a:buChar char="•"/>
            </a:pPr>
            <a:r>
              <a:rPr lang="en-GB">
                <a:ea typeface="+mn-lt"/>
                <a:cs typeface="+mn-lt"/>
              </a:rPr>
              <a:t>The </a:t>
            </a:r>
            <a:r>
              <a:rPr lang="en-GB" err="1">
                <a:ea typeface="+mn-lt"/>
                <a:cs typeface="+mn-lt"/>
              </a:rPr>
              <a:t>Peelian</a:t>
            </a:r>
            <a:r>
              <a:rPr lang="en-GB">
                <a:ea typeface="+mn-lt"/>
                <a:cs typeface="+mn-lt"/>
              </a:rPr>
              <a:t> Principles as ideological tools</a:t>
            </a:r>
            <a:endParaRPr lang="en-GB"/>
          </a:p>
          <a:p>
            <a:pPr marL="285750" indent="-285750">
              <a:buFont typeface="Arial"/>
              <a:buChar char="•"/>
            </a:pPr>
            <a:r>
              <a:rPr lang="en-GB">
                <a:ea typeface="+mn-lt"/>
                <a:cs typeface="+mn-lt"/>
              </a:rPr>
              <a:t>The political </a:t>
            </a:r>
            <a:r>
              <a:rPr lang="en-GB" err="1">
                <a:ea typeface="+mn-lt"/>
                <a:cs typeface="+mn-lt"/>
              </a:rPr>
              <a:t>instrumentalisation</a:t>
            </a:r>
            <a:r>
              <a:rPr lang="en-GB">
                <a:ea typeface="+mn-lt"/>
                <a:cs typeface="+mn-lt"/>
              </a:rPr>
              <a:t> of police reform</a:t>
            </a:r>
            <a:endParaRPr lang="en-GB"/>
          </a:p>
          <a:p>
            <a:pPr marL="285750" indent="-285750">
              <a:buFont typeface="Arial"/>
              <a:buChar char="•"/>
            </a:pPr>
            <a:r>
              <a:rPr lang="en-GB">
                <a:ea typeface="+mn-lt"/>
                <a:cs typeface="+mn-lt"/>
              </a:rPr>
              <a:t>Budgetary constraints and austerity’s impact on neighbourhood policing</a:t>
            </a:r>
            <a:endParaRPr lang="en-GB"/>
          </a:p>
          <a:p>
            <a:endParaRPr lang="en-GB"/>
          </a:p>
        </p:txBody>
      </p:sp>
      <p:sp>
        <p:nvSpPr>
          <p:cNvPr id="5" name="Footer Placeholder 4">
            <a:extLst>
              <a:ext uri="{FF2B5EF4-FFF2-40B4-BE49-F238E27FC236}">
                <a16:creationId xmlns:a16="http://schemas.microsoft.com/office/drawing/2014/main" id="{6209FEB4-4C5C-EB43-9696-7B42453DB79B}"/>
              </a:ext>
            </a:extLst>
          </p:cNvPr>
          <p:cNvSpPr>
            <a:spLocks noGrp="1"/>
          </p:cNvSpPr>
          <p:nvPr>
            <p:ph type="ftr" sz="quarter" idx="3"/>
          </p:nvPr>
        </p:nvSpPr>
        <p:spPr>
          <a:xfrm>
            <a:off x="4038600" y="6356350"/>
            <a:ext cx="4114800" cy="365125"/>
          </a:xfrm>
        </p:spPr>
        <p:txBody>
          <a:bodyPr rtlCol="0"/>
          <a:lstStyle/>
          <a:p>
            <a:pPr rtl="0"/>
            <a:endParaRPr lang="en-GB"/>
          </a:p>
        </p:txBody>
      </p:sp>
      <p:sp>
        <p:nvSpPr>
          <p:cNvPr id="6" name="Slide Number Placeholder 5">
            <a:extLst>
              <a:ext uri="{FF2B5EF4-FFF2-40B4-BE49-F238E27FC236}">
                <a16:creationId xmlns:a16="http://schemas.microsoft.com/office/drawing/2014/main" id="{60D470D0-6D64-5E42-9515-048F8779CD5E}"/>
              </a:ext>
            </a:extLst>
          </p:cNvPr>
          <p:cNvSpPr>
            <a:spLocks noGrp="1"/>
          </p:cNvSpPr>
          <p:nvPr>
            <p:ph type="sldNum" sz="quarter" idx="4"/>
          </p:nvPr>
        </p:nvSpPr>
        <p:spPr>
          <a:xfrm>
            <a:off x="10153276" y="6356350"/>
            <a:ext cx="1657723" cy="365125"/>
          </a:xfrm>
        </p:spPr>
        <p:txBody>
          <a:bodyPr rtlCol="0"/>
          <a:lstStyle/>
          <a:p>
            <a:pPr rtl="0"/>
            <a:fld id="{294A09A9-5501-47C1-A89A-A340965A2BE2}" type="slidenum">
              <a:rPr lang="en-GB" smtClean="0"/>
              <a:pPr rtl="0"/>
              <a:t>2</a:t>
            </a:fld>
            <a:endParaRPr lang="en-GB"/>
          </a:p>
        </p:txBody>
      </p:sp>
    </p:spTree>
    <p:extLst>
      <p:ext uri="{BB962C8B-B14F-4D97-AF65-F5344CB8AC3E}">
        <p14:creationId xmlns:p14="http://schemas.microsoft.com/office/powerpoint/2010/main" val="132560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a:xfrm>
            <a:off x="1167492" y="381000"/>
            <a:ext cx="9779183" cy="1325563"/>
          </a:xfrm>
        </p:spPr>
        <p:txBody>
          <a:bodyPr rtlCol="0"/>
          <a:lstStyle/>
          <a:p>
            <a:r>
              <a:rPr lang="en-GB" b="0">
                <a:ea typeface="+mj-lt"/>
                <a:cs typeface="+mj-lt"/>
              </a:rPr>
              <a:t>The </a:t>
            </a:r>
            <a:r>
              <a:rPr lang="en-GB" b="0" err="1">
                <a:ea typeface="+mj-lt"/>
                <a:cs typeface="+mj-lt"/>
              </a:rPr>
              <a:t>Peelian</a:t>
            </a:r>
            <a:r>
              <a:rPr lang="en-GB" b="0">
                <a:ea typeface="+mj-lt"/>
                <a:cs typeface="+mj-lt"/>
              </a:rPr>
              <a:t> Principles as Ideological Tools</a:t>
            </a:r>
            <a:endParaRPr lang="en-US"/>
          </a:p>
        </p:txBody>
      </p:sp>
      <p:sp>
        <p:nvSpPr>
          <p:cNvPr id="3" name="Content Placeholder 2">
            <a:extLst>
              <a:ext uri="{FF2B5EF4-FFF2-40B4-BE49-F238E27FC236}">
                <a16:creationId xmlns:a16="http://schemas.microsoft.com/office/drawing/2014/main" id="{95B371F2-DBA5-415A-82C8-651F587B857A}"/>
              </a:ext>
            </a:extLst>
          </p:cNvPr>
          <p:cNvSpPr>
            <a:spLocks noGrp="1"/>
          </p:cNvSpPr>
          <p:nvPr>
            <p:ph type="body" idx="1"/>
          </p:nvPr>
        </p:nvSpPr>
        <p:spPr>
          <a:xfrm>
            <a:off x="1167492" y="2284459"/>
            <a:ext cx="6559119" cy="4075578"/>
          </a:xfrm>
        </p:spPr>
        <p:txBody>
          <a:bodyPr vert="horz" lIns="91440" tIns="45720" rIns="91440" bIns="45720" rtlCol="0" anchor="t">
            <a:normAutofit fontScale="85000" lnSpcReduction="10000"/>
          </a:bodyPr>
          <a:lstStyle/>
          <a:p>
            <a:r>
              <a:rPr lang="en-GB">
                <a:ea typeface="+mn-lt"/>
                <a:cs typeface="+mn-lt"/>
              </a:rPr>
              <a:t> </a:t>
            </a:r>
            <a:r>
              <a:rPr lang="en-GB" i="1">
                <a:ea typeface="+mn-lt"/>
                <a:cs typeface="+mn-lt"/>
              </a:rPr>
              <a:t>Principles or Propaganda? The </a:t>
            </a:r>
            <a:r>
              <a:rPr lang="en-GB" i="1" err="1">
                <a:ea typeface="+mn-lt"/>
                <a:cs typeface="+mn-lt"/>
              </a:rPr>
              <a:t>Peelian</a:t>
            </a:r>
            <a:r>
              <a:rPr lang="en-GB" i="1">
                <a:ea typeface="+mn-lt"/>
                <a:cs typeface="+mn-lt"/>
              </a:rPr>
              <a:t> Legacy</a:t>
            </a:r>
            <a:endParaRPr lang="en-US"/>
          </a:p>
          <a:p>
            <a:pPr marL="285750" indent="-285750">
              <a:buFont typeface="Arial"/>
              <a:buChar char="•"/>
            </a:pPr>
            <a:r>
              <a:rPr lang="en-GB">
                <a:ea typeface="+mn-lt"/>
                <a:cs typeface="+mn-lt"/>
              </a:rPr>
              <a:t>Introduced in 1829 as ethical statecraft during unrest</a:t>
            </a:r>
            <a:endParaRPr lang="en-GB"/>
          </a:p>
          <a:p>
            <a:pPr marL="285750" indent="-285750">
              <a:buFont typeface="Arial"/>
              <a:buChar char="•"/>
            </a:pPr>
            <a:r>
              <a:rPr lang="en-GB">
                <a:ea typeface="+mn-lt"/>
                <a:cs typeface="+mn-lt"/>
              </a:rPr>
              <a:t>Used today as symbolic language promoting legitimacy</a:t>
            </a:r>
            <a:endParaRPr lang="en-GB"/>
          </a:p>
          <a:p>
            <a:pPr marL="285750" indent="-285750">
              <a:buFont typeface="Arial"/>
              <a:buChar char="•"/>
            </a:pPr>
            <a:r>
              <a:rPr lang="en-GB">
                <a:ea typeface="+mn-lt"/>
                <a:cs typeface="+mn-lt"/>
              </a:rPr>
              <a:t>Institutional branding reinforces perception of ethical policing</a:t>
            </a:r>
            <a:endParaRPr lang="en-GB"/>
          </a:p>
          <a:p>
            <a:pPr marL="285750" indent="-285750">
              <a:buFont typeface="Arial"/>
              <a:buChar char="•"/>
            </a:pPr>
            <a:r>
              <a:rPr lang="en-GB">
                <a:ea typeface="+mn-lt"/>
                <a:cs typeface="+mn-lt"/>
              </a:rPr>
              <a:t>Critiques suggest they distract from structural issues (Loader, Thompson)</a:t>
            </a:r>
            <a:endParaRPr lang="en-GB"/>
          </a:p>
          <a:p>
            <a:endParaRPr lang="en-GB"/>
          </a:p>
        </p:txBody>
      </p:sp>
      <p:sp>
        <p:nvSpPr>
          <p:cNvPr id="5" name="Footer Placeholder 4">
            <a:extLst>
              <a:ext uri="{FF2B5EF4-FFF2-40B4-BE49-F238E27FC236}">
                <a16:creationId xmlns:a16="http://schemas.microsoft.com/office/drawing/2014/main" id="{D593FA18-50D6-0344-B477-1D7C91CF4029}"/>
              </a:ext>
            </a:extLst>
          </p:cNvPr>
          <p:cNvSpPr>
            <a:spLocks noGrp="1"/>
          </p:cNvSpPr>
          <p:nvPr>
            <p:ph type="ftr" sz="quarter" idx="11"/>
          </p:nvPr>
        </p:nvSpPr>
        <p:spPr>
          <a:xfrm>
            <a:off x="4038600" y="6356350"/>
            <a:ext cx="4114800" cy="365125"/>
          </a:xfrm>
        </p:spPr>
        <p:txBody>
          <a:bodyPr rtlCol="0"/>
          <a:lstStyle/>
          <a:p>
            <a:pPr rtl="0"/>
            <a:endParaRPr lang="en-GB"/>
          </a:p>
        </p:txBody>
      </p:sp>
      <p:sp>
        <p:nvSpPr>
          <p:cNvPr id="6" name="Slide Number Placeholder 5">
            <a:extLst>
              <a:ext uri="{FF2B5EF4-FFF2-40B4-BE49-F238E27FC236}">
                <a16:creationId xmlns:a16="http://schemas.microsoft.com/office/drawing/2014/main" id="{134C72D2-EFDF-844A-8472-CB49A59B127B}"/>
              </a:ext>
            </a:extLst>
          </p:cNvPr>
          <p:cNvSpPr>
            <a:spLocks noGrp="1"/>
          </p:cNvSpPr>
          <p:nvPr>
            <p:ph type="sldNum" sz="quarter" idx="12"/>
          </p:nvPr>
        </p:nvSpPr>
        <p:spPr>
          <a:xfrm>
            <a:off x="10206318" y="6356350"/>
            <a:ext cx="1604682" cy="365125"/>
          </a:xfrm>
        </p:spPr>
        <p:txBody>
          <a:bodyPr rtlCol="0"/>
          <a:lstStyle/>
          <a:p>
            <a:pPr rtl="0"/>
            <a:fld id="{294A09A9-5501-47C1-A89A-A340965A2BE2}" type="slidenum">
              <a:rPr lang="en-GB" smtClean="0"/>
              <a:pPr rtl="0"/>
              <a:t>3</a:t>
            </a:fld>
            <a:endParaRPr lang="en-GB"/>
          </a:p>
        </p:txBody>
      </p:sp>
      <p:pic>
        <p:nvPicPr>
          <p:cNvPr id="4" name="Picture 3" descr="The 9 Peelian Principles">
            <a:extLst>
              <a:ext uri="{FF2B5EF4-FFF2-40B4-BE49-F238E27FC236}">
                <a16:creationId xmlns:a16="http://schemas.microsoft.com/office/drawing/2014/main" id="{5F5C1ACE-EC4D-BA45-9565-4E500C579717}"/>
              </a:ext>
            </a:extLst>
          </p:cNvPr>
          <p:cNvPicPr>
            <a:picLocks noChangeAspect="1"/>
          </p:cNvPicPr>
          <p:nvPr/>
        </p:nvPicPr>
        <p:blipFill>
          <a:blip r:embed="rId3"/>
          <a:stretch>
            <a:fillRect/>
          </a:stretch>
        </p:blipFill>
        <p:spPr>
          <a:xfrm>
            <a:off x="8703085" y="908562"/>
            <a:ext cx="3486613" cy="2757949"/>
          </a:xfrm>
          <a:prstGeom prst="rect">
            <a:avLst/>
          </a:prstGeom>
        </p:spPr>
      </p:pic>
      <p:sp>
        <p:nvSpPr>
          <p:cNvPr id="8" name="TextBox 7">
            <a:extLst>
              <a:ext uri="{FF2B5EF4-FFF2-40B4-BE49-F238E27FC236}">
                <a16:creationId xmlns:a16="http://schemas.microsoft.com/office/drawing/2014/main" id="{F7E45676-4213-F08A-AE58-C1EF8FEEC5A0}"/>
              </a:ext>
            </a:extLst>
          </p:cNvPr>
          <p:cNvSpPr txBox="1"/>
          <p:nvPr/>
        </p:nvSpPr>
        <p:spPr>
          <a:xfrm>
            <a:off x="8702170" y="3666445"/>
            <a:ext cx="3695699"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Calibri"/>
                <a:cs typeface="Segoe UI"/>
              </a:rPr>
              <a:t>​</a:t>
            </a:r>
            <a:r>
              <a:rPr lang="en-GB" sz="1100">
                <a:latin typeface="Arial"/>
                <a:cs typeface="Segoe UI"/>
              </a:rPr>
              <a:t>I</a:t>
            </a:r>
            <a:r>
              <a:rPr lang="en-GB" sz="1050">
                <a:latin typeface="Arial"/>
                <a:cs typeface="Segoe UI"/>
              </a:rPr>
              <a:t>mage. What Are the 9 </a:t>
            </a:r>
            <a:r>
              <a:rPr lang="en-GB" sz="1050" err="1">
                <a:latin typeface="Arial"/>
                <a:cs typeface="Segoe UI"/>
              </a:rPr>
              <a:t>Peelian</a:t>
            </a:r>
            <a:r>
              <a:rPr lang="en-GB" sz="1050">
                <a:latin typeface="Arial"/>
                <a:cs typeface="Segoe UI"/>
              </a:rPr>
              <a:t> Principles? 02/05/2022 – Retrieved from: Rank Success. Available at: </a:t>
            </a:r>
            <a:r>
              <a:rPr lang="en-GB" sz="1050" u="sng">
                <a:latin typeface="Arial"/>
                <a:cs typeface="Segoe UI"/>
                <a:hlinkClick r:id="rId4">
                  <a:extLst>
                    <a:ext uri="{A12FA001-AC4F-418D-AE19-62706E023703}">
                      <ahyp:hlinkClr xmlns:ahyp="http://schemas.microsoft.com/office/drawing/2018/hyperlinkcolor" val="tx"/>
                    </a:ext>
                  </a:extLst>
                </a:hlinkClick>
              </a:rPr>
              <a:t>https://policepromotion.blog/2022/05/02/what-are-the-9-peelian-principles/</a:t>
            </a:r>
            <a:r>
              <a:rPr lang="en-GB" sz="1050">
                <a:latin typeface="Arial"/>
                <a:cs typeface="Segoe UI"/>
              </a:rPr>
              <a:t> Accessed 28/07/2025</a:t>
            </a:r>
            <a:r>
              <a:rPr lang="en-GB" sz="1100">
                <a:latin typeface="Arial"/>
                <a:cs typeface="Arial"/>
              </a:rPr>
              <a:t> </a:t>
            </a:r>
            <a:endParaRPr lang="en-GB" sz="1100"/>
          </a:p>
        </p:txBody>
      </p:sp>
    </p:spTree>
    <p:extLst>
      <p:ext uri="{BB962C8B-B14F-4D97-AF65-F5344CB8AC3E}">
        <p14:creationId xmlns:p14="http://schemas.microsoft.com/office/powerpoint/2010/main" val="16397991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98194D-6166-57A8-56E7-A49D806C8B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AEACC3-1A2A-E2DF-A55D-15FCFE545B00}"/>
              </a:ext>
            </a:extLst>
          </p:cNvPr>
          <p:cNvSpPr>
            <a:spLocks noGrp="1"/>
          </p:cNvSpPr>
          <p:nvPr>
            <p:ph type="title"/>
          </p:nvPr>
        </p:nvSpPr>
        <p:spPr>
          <a:xfrm>
            <a:off x="1167492" y="381000"/>
            <a:ext cx="9779183" cy="1325563"/>
          </a:xfrm>
        </p:spPr>
        <p:txBody>
          <a:bodyPr rtlCol="0"/>
          <a:lstStyle/>
          <a:p>
            <a:r>
              <a:rPr lang="en-GB" b="0">
                <a:ea typeface="+mj-lt"/>
                <a:cs typeface="+mj-lt"/>
              </a:rPr>
              <a:t>Rethinking Ethical Frameworks</a:t>
            </a:r>
            <a:endParaRPr lang="en-US"/>
          </a:p>
        </p:txBody>
      </p:sp>
      <p:sp>
        <p:nvSpPr>
          <p:cNvPr id="3" name="Content Placeholder 2">
            <a:extLst>
              <a:ext uri="{FF2B5EF4-FFF2-40B4-BE49-F238E27FC236}">
                <a16:creationId xmlns:a16="http://schemas.microsoft.com/office/drawing/2014/main" id="{3E208466-8738-C42C-955A-580FC7BF1427}"/>
              </a:ext>
            </a:extLst>
          </p:cNvPr>
          <p:cNvSpPr>
            <a:spLocks noGrp="1"/>
          </p:cNvSpPr>
          <p:nvPr>
            <p:ph type="body" idx="1"/>
          </p:nvPr>
        </p:nvSpPr>
        <p:spPr>
          <a:xfrm>
            <a:off x="1167492" y="2653167"/>
            <a:ext cx="8759087" cy="3436483"/>
          </a:xfrm>
        </p:spPr>
        <p:txBody>
          <a:bodyPr vert="horz" lIns="91440" tIns="45720" rIns="91440" bIns="45720" rtlCol="0" anchor="t">
            <a:normAutofit fontScale="92500" lnSpcReduction="10000"/>
          </a:bodyPr>
          <a:lstStyle/>
          <a:p>
            <a:r>
              <a:rPr lang="en-GB" i="1">
                <a:ea typeface="+mn-lt"/>
                <a:cs typeface="+mn-lt"/>
              </a:rPr>
              <a:t>From Nostalgia to Necessity</a:t>
            </a:r>
            <a:endParaRPr lang="en-US"/>
          </a:p>
          <a:p>
            <a:pPr marL="285750" indent="-285750">
              <a:buFont typeface="Arial"/>
              <a:buChar char="•"/>
            </a:pPr>
            <a:r>
              <a:rPr lang="en-GB">
                <a:ea typeface="+mn-lt"/>
                <a:cs typeface="+mn-lt"/>
              </a:rPr>
              <a:t>Time to explore alternatives: human-rights or trauma-informed policing</a:t>
            </a:r>
            <a:endParaRPr lang="en-US"/>
          </a:p>
          <a:p>
            <a:pPr marL="285750" indent="-285750">
              <a:buFont typeface="Arial"/>
              <a:buChar char="•"/>
            </a:pPr>
            <a:r>
              <a:rPr lang="en-GB">
                <a:ea typeface="+mn-lt"/>
                <a:cs typeface="+mn-lt"/>
              </a:rPr>
              <a:t>Can new ethical models improve transparency and accountability?</a:t>
            </a:r>
            <a:endParaRPr lang="en-GB"/>
          </a:p>
          <a:p>
            <a:pPr marL="285750" indent="-285750">
              <a:buFont typeface="Arial"/>
              <a:buChar char="•"/>
            </a:pPr>
            <a:r>
              <a:rPr lang="en-GB">
                <a:ea typeface="+mn-lt"/>
                <a:cs typeface="+mn-lt"/>
              </a:rPr>
              <a:t>Risk of fracturing public trust vs opportunity to rebuild it</a:t>
            </a:r>
            <a:endParaRPr lang="en-GB"/>
          </a:p>
          <a:p>
            <a:endParaRPr lang="en-GB" i="1"/>
          </a:p>
          <a:p>
            <a:endParaRPr lang="en-GB"/>
          </a:p>
        </p:txBody>
      </p:sp>
      <p:sp>
        <p:nvSpPr>
          <p:cNvPr id="5" name="Footer Placeholder 4">
            <a:extLst>
              <a:ext uri="{FF2B5EF4-FFF2-40B4-BE49-F238E27FC236}">
                <a16:creationId xmlns:a16="http://schemas.microsoft.com/office/drawing/2014/main" id="{97992A97-1F6D-12AD-06C6-3A74F5D4D98B}"/>
              </a:ext>
            </a:extLst>
          </p:cNvPr>
          <p:cNvSpPr>
            <a:spLocks noGrp="1"/>
          </p:cNvSpPr>
          <p:nvPr>
            <p:ph type="ftr" sz="quarter" idx="11"/>
          </p:nvPr>
        </p:nvSpPr>
        <p:spPr>
          <a:xfrm>
            <a:off x="4038600" y="6356350"/>
            <a:ext cx="4114800" cy="365125"/>
          </a:xfrm>
        </p:spPr>
        <p:txBody>
          <a:bodyPr rtlCol="0"/>
          <a:lstStyle/>
          <a:p>
            <a:pPr rtl="0"/>
            <a:endParaRPr lang="en-GB"/>
          </a:p>
        </p:txBody>
      </p:sp>
      <p:sp>
        <p:nvSpPr>
          <p:cNvPr id="6" name="Slide Number Placeholder 5">
            <a:extLst>
              <a:ext uri="{FF2B5EF4-FFF2-40B4-BE49-F238E27FC236}">
                <a16:creationId xmlns:a16="http://schemas.microsoft.com/office/drawing/2014/main" id="{3A4B6D49-DBEA-F680-1A43-F41E7F622FE5}"/>
              </a:ext>
            </a:extLst>
          </p:cNvPr>
          <p:cNvSpPr>
            <a:spLocks noGrp="1"/>
          </p:cNvSpPr>
          <p:nvPr>
            <p:ph type="sldNum" sz="quarter" idx="12"/>
          </p:nvPr>
        </p:nvSpPr>
        <p:spPr>
          <a:xfrm>
            <a:off x="10206318" y="6356350"/>
            <a:ext cx="1604682" cy="365125"/>
          </a:xfrm>
        </p:spPr>
        <p:txBody>
          <a:bodyPr rtlCol="0"/>
          <a:lstStyle/>
          <a:p>
            <a:pPr rtl="0"/>
            <a:fld id="{294A09A9-5501-47C1-A89A-A340965A2BE2}" type="slidenum">
              <a:rPr lang="en-GB" smtClean="0"/>
              <a:pPr rtl="0"/>
              <a:t>4</a:t>
            </a:fld>
            <a:endParaRPr lang="en-GB"/>
          </a:p>
        </p:txBody>
      </p:sp>
      <p:pic>
        <p:nvPicPr>
          <p:cNvPr id="4" name="Picture 3" descr="Thumbnail Image A UK-style official license card for police officers to practice law enforcement. The card should include the title 'Licence to Practice as Police Officer' at the top in bold, official font. Include the 'College of Policing Accredited' seal or logo, a UK police badge emblem, a photo placeholder, name and ID number fields, a holographic security seal, and a barcode. The design should be sleek and professional, using a blue and silver color scheme, and should reflect UK government document aesthetics.">
            <a:extLst>
              <a:ext uri="{FF2B5EF4-FFF2-40B4-BE49-F238E27FC236}">
                <a16:creationId xmlns:a16="http://schemas.microsoft.com/office/drawing/2014/main" id="{860B7B13-DC32-2EA4-0359-EE0F1D7E08AE}"/>
              </a:ext>
            </a:extLst>
          </p:cNvPr>
          <p:cNvPicPr>
            <a:picLocks noChangeAspect="1"/>
          </p:cNvPicPr>
          <p:nvPr/>
        </p:nvPicPr>
        <p:blipFill>
          <a:blip r:embed="rId3"/>
          <a:srcRect l="3608" t="8629" r="2577" b="6091"/>
          <a:stretch>
            <a:fillRect/>
          </a:stretch>
        </p:blipFill>
        <p:spPr>
          <a:xfrm>
            <a:off x="9929428" y="1369986"/>
            <a:ext cx="2236842" cy="2054298"/>
          </a:xfrm>
          <a:prstGeom prst="rect">
            <a:avLst/>
          </a:prstGeom>
        </p:spPr>
      </p:pic>
      <p:sp>
        <p:nvSpPr>
          <p:cNvPr id="7" name="TextBox 6">
            <a:extLst>
              <a:ext uri="{FF2B5EF4-FFF2-40B4-BE49-F238E27FC236}">
                <a16:creationId xmlns:a16="http://schemas.microsoft.com/office/drawing/2014/main" id="{5AA46BBE-B051-8745-4EE1-A1D43C5078C6}"/>
              </a:ext>
            </a:extLst>
          </p:cNvPr>
          <p:cNvSpPr txBox="1"/>
          <p:nvPr/>
        </p:nvSpPr>
        <p:spPr>
          <a:xfrm>
            <a:off x="9910830" y="3425305"/>
            <a:ext cx="2197775" cy="9387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latin typeface="Arial"/>
                <a:cs typeface="Arial"/>
              </a:rPr>
              <a:t>Microsoft Copilot. (2025). Licence to Practice as a Police Officer (AI-generated image). Retrieved from Microsoft Copilot 28/07/25.</a:t>
            </a:r>
            <a:endParaRPr lang="en-US" sz="1100"/>
          </a:p>
        </p:txBody>
      </p:sp>
    </p:spTree>
    <p:extLst>
      <p:ext uri="{BB962C8B-B14F-4D97-AF65-F5344CB8AC3E}">
        <p14:creationId xmlns:p14="http://schemas.microsoft.com/office/powerpoint/2010/main" val="30916450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EB8039-87C9-0EA4-C3B1-D4EC0A540B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28CAFB-1EF3-E888-4147-CC27FD2CFF12}"/>
              </a:ext>
            </a:extLst>
          </p:cNvPr>
          <p:cNvSpPr>
            <a:spLocks noGrp="1"/>
          </p:cNvSpPr>
          <p:nvPr>
            <p:ph type="title"/>
          </p:nvPr>
        </p:nvSpPr>
        <p:spPr>
          <a:xfrm>
            <a:off x="1167492" y="381000"/>
            <a:ext cx="9779183" cy="1325563"/>
          </a:xfrm>
        </p:spPr>
        <p:txBody>
          <a:bodyPr rtlCol="0"/>
          <a:lstStyle/>
          <a:p>
            <a:r>
              <a:rPr lang="en-GB" b="0">
                <a:ea typeface="+mj-lt"/>
                <a:cs typeface="+mj-lt"/>
              </a:rPr>
              <a:t>Police Reform as Political Currency</a:t>
            </a:r>
            <a:endParaRPr lang="en-US"/>
          </a:p>
        </p:txBody>
      </p:sp>
      <p:sp>
        <p:nvSpPr>
          <p:cNvPr id="3" name="Content Placeholder 2">
            <a:extLst>
              <a:ext uri="{FF2B5EF4-FFF2-40B4-BE49-F238E27FC236}">
                <a16:creationId xmlns:a16="http://schemas.microsoft.com/office/drawing/2014/main" id="{AD7716BC-0B03-906F-1FBA-E7E01FD00BB3}"/>
              </a:ext>
            </a:extLst>
          </p:cNvPr>
          <p:cNvSpPr>
            <a:spLocks noGrp="1"/>
          </p:cNvSpPr>
          <p:nvPr>
            <p:ph type="body" idx="1"/>
          </p:nvPr>
        </p:nvSpPr>
        <p:spPr>
          <a:xfrm>
            <a:off x="1167492" y="2653167"/>
            <a:ext cx="8144571" cy="3436483"/>
          </a:xfrm>
        </p:spPr>
        <p:txBody>
          <a:bodyPr vert="horz" lIns="91440" tIns="45720" rIns="91440" bIns="45720" rtlCol="0" anchor="t">
            <a:normAutofit/>
          </a:bodyPr>
          <a:lstStyle/>
          <a:p>
            <a:r>
              <a:rPr lang="en-GB" i="1">
                <a:ea typeface="+mn-lt"/>
                <a:cs typeface="+mn-lt"/>
              </a:rPr>
              <a:t>Reform or Rhetoric?</a:t>
            </a:r>
            <a:endParaRPr lang="en-US">
              <a:ea typeface="+mn-lt"/>
              <a:cs typeface="+mn-lt"/>
            </a:endParaRPr>
          </a:p>
          <a:p>
            <a:pPr marL="285750" indent="-285750">
              <a:buFont typeface="Arial"/>
              <a:buChar char="•"/>
            </a:pPr>
            <a:r>
              <a:rPr lang="en-GB">
                <a:ea typeface="+mn-lt"/>
                <a:cs typeface="+mn-lt"/>
              </a:rPr>
              <a:t>Reform often coincides with public distrust or political need</a:t>
            </a:r>
            <a:endParaRPr lang="en-GB"/>
          </a:p>
          <a:p>
            <a:pPr marL="285750" indent="-285750">
              <a:buFont typeface="Arial"/>
              <a:buChar char="•"/>
            </a:pPr>
            <a:r>
              <a:rPr lang="en-GB">
                <a:ea typeface="+mn-lt"/>
                <a:cs typeface="+mn-lt"/>
              </a:rPr>
              <a:t>Example: Cooper’s Neighbourhood Policing Guarantee</a:t>
            </a:r>
            <a:endParaRPr lang="en-GB"/>
          </a:p>
          <a:p>
            <a:pPr marL="285750" indent="-285750">
              <a:buFont typeface="Arial"/>
              <a:buChar char="•"/>
            </a:pPr>
            <a:r>
              <a:rPr lang="en-GB">
                <a:ea typeface="+mn-lt"/>
                <a:cs typeface="+mn-lt"/>
              </a:rPr>
              <a:t>Electoral cycles influence reform agendas and messaging</a:t>
            </a:r>
            <a:endParaRPr lang="en-GB"/>
          </a:p>
          <a:p>
            <a:endParaRPr lang="en-GB" i="1"/>
          </a:p>
          <a:p>
            <a:endParaRPr lang="en-GB"/>
          </a:p>
        </p:txBody>
      </p:sp>
      <p:sp>
        <p:nvSpPr>
          <p:cNvPr id="5" name="Footer Placeholder 4">
            <a:extLst>
              <a:ext uri="{FF2B5EF4-FFF2-40B4-BE49-F238E27FC236}">
                <a16:creationId xmlns:a16="http://schemas.microsoft.com/office/drawing/2014/main" id="{A145E39C-864A-E171-CC5E-EB14554E5953}"/>
              </a:ext>
            </a:extLst>
          </p:cNvPr>
          <p:cNvSpPr>
            <a:spLocks noGrp="1"/>
          </p:cNvSpPr>
          <p:nvPr>
            <p:ph type="ftr" sz="quarter" idx="11"/>
          </p:nvPr>
        </p:nvSpPr>
        <p:spPr>
          <a:xfrm>
            <a:off x="4038600" y="6356350"/>
            <a:ext cx="4114800" cy="365125"/>
          </a:xfrm>
        </p:spPr>
        <p:txBody>
          <a:bodyPr rtlCol="0"/>
          <a:lstStyle/>
          <a:p>
            <a:pPr rtl="0"/>
            <a:endParaRPr lang="en-GB"/>
          </a:p>
        </p:txBody>
      </p:sp>
      <p:sp>
        <p:nvSpPr>
          <p:cNvPr id="6" name="Slide Number Placeholder 5">
            <a:extLst>
              <a:ext uri="{FF2B5EF4-FFF2-40B4-BE49-F238E27FC236}">
                <a16:creationId xmlns:a16="http://schemas.microsoft.com/office/drawing/2014/main" id="{E94B3251-981B-F6CA-73D1-BB786B3649F0}"/>
              </a:ext>
            </a:extLst>
          </p:cNvPr>
          <p:cNvSpPr>
            <a:spLocks noGrp="1"/>
          </p:cNvSpPr>
          <p:nvPr>
            <p:ph type="sldNum" sz="quarter" idx="12"/>
          </p:nvPr>
        </p:nvSpPr>
        <p:spPr>
          <a:xfrm>
            <a:off x="10206318" y="6356350"/>
            <a:ext cx="1604682" cy="365125"/>
          </a:xfrm>
        </p:spPr>
        <p:txBody>
          <a:bodyPr rtlCol="0"/>
          <a:lstStyle/>
          <a:p>
            <a:pPr rtl="0"/>
            <a:fld id="{294A09A9-5501-47C1-A89A-A340965A2BE2}" type="slidenum">
              <a:rPr lang="en-GB" smtClean="0"/>
              <a:pPr rtl="0"/>
              <a:t>5</a:t>
            </a:fld>
            <a:endParaRPr lang="en-GB"/>
          </a:p>
        </p:txBody>
      </p:sp>
      <p:pic>
        <p:nvPicPr>
          <p:cNvPr id="4" name="Picture 3" descr="Home Secretary announces major policing reforms - ADS Advance">
            <a:extLst>
              <a:ext uri="{FF2B5EF4-FFF2-40B4-BE49-F238E27FC236}">
                <a16:creationId xmlns:a16="http://schemas.microsoft.com/office/drawing/2014/main" id="{1E06409F-6902-DDBB-A2B9-DB32E91A989B}"/>
              </a:ext>
            </a:extLst>
          </p:cNvPr>
          <p:cNvPicPr>
            <a:picLocks noChangeAspect="1"/>
          </p:cNvPicPr>
          <p:nvPr/>
        </p:nvPicPr>
        <p:blipFill>
          <a:blip r:embed="rId3"/>
          <a:stretch>
            <a:fillRect/>
          </a:stretch>
        </p:blipFill>
        <p:spPr>
          <a:xfrm>
            <a:off x="9315910" y="1511557"/>
            <a:ext cx="2876244" cy="1930272"/>
          </a:xfrm>
          <a:prstGeom prst="rect">
            <a:avLst/>
          </a:prstGeom>
        </p:spPr>
      </p:pic>
      <p:sp>
        <p:nvSpPr>
          <p:cNvPr id="8" name="TextBox 7">
            <a:extLst>
              <a:ext uri="{FF2B5EF4-FFF2-40B4-BE49-F238E27FC236}">
                <a16:creationId xmlns:a16="http://schemas.microsoft.com/office/drawing/2014/main" id="{3A997942-03BE-EE8C-74C9-2386252771E1}"/>
              </a:ext>
            </a:extLst>
          </p:cNvPr>
          <p:cNvSpPr txBox="1"/>
          <p:nvPr/>
        </p:nvSpPr>
        <p:spPr>
          <a:xfrm>
            <a:off x="9308306" y="3438525"/>
            <a:ext cx="2743200" cy="11233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Calibri"/>
                <a:cs typeface="Segoe UI"/>
              </a:rPr>
              <a:t>​</a:t>
            </a:r>
            <a:r>
              <a:rPr lang="en-GB" sz="1200">
                <a:latin typeface="Arial"/>
                <a:cs typeface="Segoe UI"/>
              </a:rPr>
              <a:t>I</a:t>
            </a:r>
            <a:r>
              <a:rPr lang="en-GB" sz="1100">
                <a:latin typeface="Arial"/>
                <a:cs typeface="Segoe UI"/>
              </a:rPr>
              <a:t>mage. </a:t>
            </a:r>
            <a:r>
              <a:rPr lang="en-GB" sz="1100" u="sng">
                <a:latin typeface="Arial"/>
                <a:cs typeface="Segoe UI"/>
                <a:hlinkClick r:id="rId4">
                  <a:extLst>
                    <a:ext uri="{A12FA001-AC4F-418D-AE19-62706E023703}">
                      <ahyp:hlinkClr xmlns:ahyp="http://schemas.microsoft.com/office/drawing/2018/hyperlinkcolor" val="tx"/>
                    </a:ext>
                  </a:extLst>
                </a:hlinkClick>
              </a:rPr>
              <a:t>Home Secretary announces major policing reforms </a:t>
            </a:r>
            <a:r>
              <a:rPr lang="en-GB" sz="1100">
                <a:latin typeface="Arial"/>
                <a:cs typeface="Segoe UI"/>
                <a:hlinkClick r:id="rId4">
                  <a:extLst>
                    <a:ext uri="{A12FA001-AC4F-418D-AE19-62706E023703}">
                      <ahyp:hlinkClr xmlns:ahyp="http://schemas.microsoft.com/office/drawing/2018/hyperlinkcolor" val="tx"/>
                    </a:ext>
                  </a:extLst>
                </a:hlinkClick>
              </a:rPr>
              <a:t>21/11/24 </a:t>
            </a:r>
            <a:r>
              <a:rPr lang="en-GB" sz="1100" u="sng">
                <a:latin typeface="Arial"/>
                <a:cs typeface="Segoe UI"/>
                <a:hlinkClick r:id="rId4">
                  <a:extLst>
                    <a:ext uri="{A12FA001-AC4F-418D-AE19-62706E023703}">
                      <ahyp:hlinkClr xmlns:ahyp="http://schemas.microsoft.com/office/drawing/2018/hyperlinkcolor" val="tx"/>
                    </a:ext>
                  </a:extLst>
                </a:hlinkClick>
              </a:rPr>
              <a:t>– Retrieved from: ADS Advance</a:t>
            </a:r>
            <a:r>
              <a:rPr lang="en-GB" sz="1100">
                <a:latin typeface="Arial"/>
                <a:cs typeface="Segoe UI"/>
              </a:rPr>
              <a:t> Available at: https://www.adsadvance.co.uk/home-secretary-announces-major-policing-reforms.html Accessed 28/07/25</a:t>
            </a:r>
            <a:r>
              <a:rPr lang="en-GB" sz="1100">
                <a:latin typeface="Arial"/>
                <a:cs typeface="Arial"/>
              </a:rPr>
              <a:t> </a:t>
            </a:r>
            <a:endParaRPr lang="en-GB" sz="1100"/>
          </a:p>
        </p:txBody>
      </p:sp>
    </p:spTree>
    <p:extLst>
      <p:ext uri="{BB962C8B-B14F-4D97-AF65-F5344CB8AC3E}">
        <p14:creationId xmlns:p14="http://schemas.microsoft.com/office/powerpoint/2010/main" val="21914750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93B0AC-385C-4008-1A0E-28BD0AD692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548A26-09D9-8C38-EA2E-39B1F9009FCD}"/>
              </a:ext>
            </a:extLst>
          </p:cNvPr>
          <p:cNvSpPr>
            <a:spLocks noGrp="1"/>
          </p:cNvSpPr>
          <p:nvPr>
            <p:ph type="title"/>
          </p:nvPr>
        </p:nvSpPr>
        <p:spPr>
          <a:xfrm>
            <a:off x="1167492" y="381000"/>
            <a:ext cx="9779183" cy="1325563"/>
          </a:xfrm>
        </p:spPr>
        <p:txBody>
          <a:bodyPr rtlCol="0"/>
          <a:lstStyle/>
          <a:p>
            <a:r>
              <a:rPr lang="en-GB" b="0">
                <a:ea typeface="+mj-lt"/>
                <a:cs typeface="+mj-lt"/>
              </a:rPr>
              <a:t>Leadership &amp; Reform Lifecycle</a:t>
            </a:r>
            <a:endParaRPr lang="en-US"/>
          </a:p>
        </p:txBody>
      </p:sp>
      <p:sp>
        <p:nvSpPr>
          <p:cNvPr id="3" name="Content Placeholder 2">
            <a:extLst>
              <a:ext uri="{FF2B5EF4-FFF2-40B4-BE49-F238E27FC236}">
                <a16:creationId xmlns:a16="http://schemas.microsoft.com/office/drawing/2014/main" id="{A2F63660-8635-8FDB-6707-D6D32C101FB9}"/>
              </a:ext>
            </a:extLst>
          </p:cNvPr>
          <p:cNvSpPr>
            <a:spLocks noGrp="1"/>
          </p:cNvSpPr>
          <p:nvPr>
            <p:ph type="body" idx="1"/>
          </p:nvPr>
        </p:nvSpPr>
        <p:spPr>
          <a:xfrm>
            <a:off x="1167492" y="2653167"/>
            <a:ext cx="9779183" cy="3436483"/>
          </a:xfrm>
        </p:spPr>
        <p:txBody>
          <a:bodyPr vert="horz" lIns="91440" tIns="45720" rIns="91440" bIns="45720" rtlCol="0" anchor="t">
            <a:normAutofit/>
          </a:bodyPr>
          <a:lstStyle/>
          <a:p>
            <a:r>
              <a:rPr lang="en-GB" i="1">
                <a:ea typeface="+mn-lt"/>
                <a:cs typeface="+mn-lt"/>
              </a:rPr>
              <a:t>Promises on Paper, Pressure in Practice</a:t>
            </a:r>
            <a:endParaRPr lang="en-US"/>
          </a:p>
          <a:p>
            <a:pPr marL="285750" indent="-285750">
              <a:buFont typeface="Arial"/>
              <a:buChar char="•"/>
            </a:pPr>
            <a:r>
              <a:rPr lang="en-GB">
                <a:ea typeface="+mn-lt"/>
                <a:cs typeface="+mn-lt"/>
              </a:rPr>
              <a:t>PCCs and Chiefs must interpret reforms within tight budgets</a:t>
            </a:r>
            <a:endParaRPr lang="en-US"/>
          </a:p>
          <a:p>
            <a:pPr marL="285750" indent="-285750">
              <a:buFont typeface="Arial"/>
              <a:buChar char="•"/>
            </a:pPr>
            <a:r>
              <a:rPr lang="en-GB">
                <a:ea typeface="+mn-lt"/>
                <a:cs typeface="+mn-lt"/>
              </a:rPr>
              <a:t>Frequent rebranding can breed fatigue</a:t>
            </a:r>
            <a:endParaRPr lang="en-GB"/>
          </a:p>
          <a:p>
            <a:pPr marL="285750" indent="-285750">
              <a:buFont typeface="Arial"/>
              <a:buChar char="•"/>
            </a:pPr>
            <a:r>
              <a:rPr lang="en-GB">
                <a:ea typeface="+mn-lt"/>
                <a:cs typeface="+mn-lt"/>
              </a:rPr>
              <a:t>Real change requires consistent long-term investment</a:t>
            </a:r>
            <a:endParaRPr lang="en-GB"/>
          </a:p>
          <a:p>
            <a:endParaRPr lang="en-GB" i="1"/>
          </a:p>
          <a:p>
            <a:endParaRPr lang="en-GB" i="1"/>
          </a:p>
          <a:p>
            <a:endParaRPr lang="en-GB"/>
          </a:p>
        </p:txBody>
      </p:sp>
      <p:sp>
        <p:nvSpPr>
          <p:cNvPr id="5" name="Footer Placeholder 4">
            <a:extLst>
              <a:ext uri="{FF2B5EF4-FFF2-40B4-BE49-F238E27FC236}">
                <a16:creationId xmlns:a16="http://schemas.microsoft.com/office/drawing/2014/main" id="{0A38A46F-E415-B994-010F-2705E8DB9440}"/>
              </a:ext>
            </a:extLst>
          </p:cNvPr>
          <p:cNvSpPr>
            <a:spLocks noGrp="1"/>
          </p:cNvSpPr>
          <p:nvPr>
            <p:ph type="ftr" sz="quarter" idx="11"/>
          </p:nvPr>
        </p:nvSpPr>
        <p:spPr>
          <a:xfrm>
            <a:off x="4038600" y="6356350"/>
            <a:ext cx="4114800" cy="365125"/>
          </a:xfrm>
        </p:spPr>
        <p:txBody>
          <a:bodyPr rtlCol="0"/>
          <a:lstStyle/>
          <a:p>
            <a:pPr rtl="0"/>
            <a:endParaRPr lang="en-GB"/>
          </a:p>
        </p:txBody>
      </p:sp>
      <p:sp>
        <p:nvSpPr>
          <p:cNvPr id="6" name="Slide Number Placeholder 5">
            <a:extLst>
              <a:ext uri="{FF2B5EF4-FFF2-40B4-BE49-F238E27FC236}">
                <a16:creationId xmlns:a16="http://schemas.microsoft.com/office/drawing/2014/main" id="{9DC71087-D0B3-D326-4CF2-8E37A289FB0A}"/>
              </a:ext>
            </a:extLst>
          </p:cNvPr>
          <p:cNvSpPr>
            <a:spLocks noGrp="1"/>
          </p:cNvSpPr>
          <p:nvPr>
            <p:ph type="sldNum" sz="quarter" idx="12"/>
          </p:nvPr>
        </p:nvSpPr>
        <p:spPr>
          <a:xfrm>
            <a:off x="10206318" y="6356350"/>
            <a:ext cx="1604682" cy="365125"/>
          </a:xfrm>
        </p:spPr>
        <p:txBody>
          <a:bodyPr rtlCol="0"/>
          <a:lstStyle/>
          <a:p>
            <a:pPr rtl="0"/>
            <a:fld id="{294A09A9-5501-47C1-A89A-A340965A2BE2}" type="slidenum">
              <a:rPr lang="en-GB" smtClean="0"/>
              <a:pPr rtl="0"/>
              <a:t>6</a:t>
            </a:fld>
            <a:endParaRPr lang="en-GB"/>
          </a:p>
        </p:txBody>
      </p:sp>
    </p:spTree>
    <p:extLst>
      <p:ext uri="{BB962C8B-B14F-4D97-AF65-F5344CB8AC3E}">
        <p14:creationId xmlns:p14="http://schemas.microsoft.com/office/powerpoint/2010/main" val="42672358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E4562A-BAA1-4AF4-6D17-38D0132700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0604DD-183E-127D-93D4-FB34970BCAD0}"/>
              </a:ext>
            </a:extLst>
          </p:cNvPr>
          <p:cNvSpPr>
            <a:spLocks noGrp="1"/>
          </p:cNvSpPr>
          <p:nvPr>
            <p:ph type="title"/>
          </p:nvPr>
        </p:nvSpPr>
        <p:spPr>
          <a:xfrm>
            <a:off x="1167492" y="381000"/>
            <a:ext cx="9779183" cy="1325563"/>
          </a:xfrm>
        </p:spPr>
        <p:txBody>
          <a:bodyPr rtlCol="0"/>
          <a:lstStyle/>
          <a:p>
            <a:r>
              <a:rPr lang="en-GB" b="0">
                <a:ea typeface="+mj-lt"/>
                <a:cs typeface="+mj-lt"/>
              </a:rPr>
              <a:t>Austerity’s Impact on Neighbourhood Policing</a:t>
            </a:r>
            <a:endParaRPr lang="en-US"/>
          </a:p>
        </p:txBody>
      </p:sp>
      <p:sp>
        <p:nvSpPr>
          <p:cNvPr id="3" name="Content Placeholder 2">
            <a:extLst>
              <a:ext uri="{FF2B5EF4-FFF2-40B4-BE49-F238E27FC236}">
                <a16:creationId xmlns:a16="http://schemas.microsoft.com/office/drawing/2014/main" id="{C1897626-8175-EE21-D2DB-9CBE6E96742E}"/>
              </a:ext>
            </a:extLst>
          </p:cNvPr>
          <p:cNvSpPr>
            <a:spLocks noGrp="1"/>
          </p:cNvSpPr>
          <p:nvPr>
            <p:ph type="body" idx="1"/>
          </p:nvPr>
        </p:nvSpPr>
        <p:spPr>
          <a:xfrm>
            <a:off x="1167492" y="2653167"/>
            <a:ext cx="9779183" cy="3436483"/>
          </a:xfrm>
        </p:spPr>
        <p:txBody>
          <a:bodyPr vert="horz" lIns="91440" tIns="45720" rIns="91440" bIns="45720" rtlCol="0" anchor="t">
            <a:normAutofit/>
          </a:bodyPr>
          <a:lstStyle/>
          <a:p>
            <a:r>
              <a:rPr lang="en-GB" i="1">
                <a:ea typeface="+mn-lt"/>
                <a:cs typeface="+mn-lt"/>
              </a:rPr>
              <a:t>Policing Presence Shrinking in the Shadows</a:t>
            </a:r>
            <a:endParaRPr lang="en-US"/>
          </a:p>
          <a:p>
            <a:pPr marL="285750" indent="-285750">
              <a:buFont typeface="Arial"/>
              <a:buChar char="•"/>
            </a:pPr>
            <a:r>
              <a:rPr lang="en-GB">
                <a:ea typeface="+mn-lt"/>
                <a:cs typeface="+mn-lt"/>
              </a:rPr>
              <a:t>Budget cuts reduce visibility and erode local trust</a:t>
            </a:r>
            <a:endParaRPr lang="en-GB"/>
          </a:p>
          <a:p>
            <a:pPr marL="285750" indent="-285750">
              <a:buFont typeface="Arial"/>
              <a:buChar char="•"/>
            </a:pPr>
            <a:r>
              <a:rPr lang="en-GB">
                <a:ea typeface="+mn-lt"/>
                <a:cs typeface="+mn-lt"/>
              </a:rPr>
              <a:t>High demand, low staffing = reactive strategies</a:t>
            </a:r>
            <a:endParaRPr lang="en-US"/>
          </a:p>
          <a:p>
            <a:pPr marL="285750" indent="-285750">
              <a:buFont typeface="Arial"/>
              <a:buChar char="•"/>
            </a:pPr>
            <a:r>
              <a:rPr lang="en-GB">
                <a:ea typeface="+mn-lt"/>
                <a:cs typeface="+mn-lt"/>
              </a:rPr>
              <a:t>Preventative engagement sacrificed</a:t>
            </a:r>
            <a:endParaRPr lang="en-GB"/>
          </a:p>
          <a:p>
            <a:endParaRPr lang="en-GB" i="1"/>
          </a:p>
          <a:p>
            <a:endParaRPr lang="en-GB" i="1"/>
          </a:p>
          <a:p>
            <a:endParaRPr lang="en-GB" i="1"/>
          </a:p>
          <a:p>
            <a:endParaRPr lang="en-GB"/>
          </a:p>
        </p:txBody>
      </p:sp>
      <p:sp>
        <p:nvSpPr>
          <p:cNvPr id="5" name="Footer Placeholder 4">
            <a:extLst>
              <a:ext uri="{FF2B5EF4-FFF2-40B4-BE49-F238E27FC236}">
                <a16:creationId xmlns:a16="http://schemas.microsoft.com/office/drawing/2014/main" id="{09B18F0C-9A41-5385-2839-768DB37F09C2}"/>
              </a:ext>
            </a:extLst>
          </p:cNvPr>
          <p:cNvSpPr>
            <a:spLocks noGrp="1"/>
          </p:cNvSpPr>
          <p:nvPr>
            <p:ph type="ftr" sz="quarter" idx="11"/>
          </p:nvPr>
        </p:nvSpPr>
        <p:spPr>
          <a:xfrm>
            <a:off x="4038600" y="6356350"/>
            <a:ext cx="4114800" cy="365125"/>
          </a:xfrm>
        </p:spPr>
        <p:txBody>
          <a:bodyPr rtlCol="0"/>
          <a:lstStyle/>
          <a:p>
            <a:pPr rtl="0"/>
            <a:endParaRPr lang="en-GB"/>
          </a:p>
        </p:txBody>
      </p:sp>
      <p:sp>
        <p:nvSpPr>
          <p:cNvPr id="6" name="Slide Number Placeholder 5">
            <a:extLst>
              <a:ext uri="{FF2B5EF4-FFF2-40B4-BE49-F238E27FC236}">
                <a16:creationId xmlns:a16="http://schemas.microsoft.com/office/drawing/2014/main" id="{C87D82BC-E355-9955-D865-AE5296130B72}"/>
              </a:ext>
            </a:extLst>
          </p:cNvPr>
          <p:cNvSpPr>
            <a:spLocks noGrp="1"/>
          </p:cNvSpPr>
          <p:nvPr>
            <p:ph type="sldNum" sz="quarter" idx="12"/>
          </p:nvPr>
        </p:nvSpPr>
        <p:spPr>
          <a:xfrm>
            <a:off x="10206318" y="6356350"/>
            <a:ext cx="1604682" cy="365125"/>
          </a:xfrm>
        </p:spPr>
        <p:txBody>
          <a:bodyPr rtlCol="0"/>
          <a:lstStyle/>
          <a:p>
            <a:pPr rtl="0"/>
            <a:fld id="{294A09A9-5501-47C1-A89A-A340965A2BE2}" type="slidenum">
              <a:rPr lang="en-GB" smtClean="0"/>
              <a:pPr rtl="0"/>
              <a:t>7</a:t>
            </a:fld>
            <a:endParaRPr lang="en-GB"/>
          </a:p>
        </p:txBody>
      </p:sp>
    </p:spTree>
    <p:extLst>
      <p:ext uri="{BB962C8B-B14F-4D97-AF65-F5344CB8AC3E}">
        <p14:creationId xmlns:p14="http://schemas.microsoft.com/office/powerpoint/2010/main" val="25795762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46A81A-793D-F2F6-6C9C-EE12165A72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AD50EE-7CA0-CBEA-161E-495E0977868A}"/>
              </a:ext>
            </a:extLst>
          </p:cNvPr>
          <p:cNvSpPr>
            <a:spLocks noGrp="1"/>
          </p:cNvSpPr>
          <p:nvPr>
            <p:ph type="title"/>
          </p:nvPr>
        </p:nvSpPr>
        <p:spPr>
          <a:xfrm>
            <a:off x="1167492" y="381000"/>
            <a:ext cx="9779183" cy="1325563"/>
          </a:xfrm>
        </p:spPr>
        <p:txBody>
          <a:bodyPr rtlCol="0"/>
          <a:lstStyle/>
          <a:p>
            <a:r>
              <a:rPr lang="en-GB" b="0">
                <a:ea typeface="+mj-lt"/>
                <a:cs typeface="+mj-lt"/>
              </a:rPr>
              <a:t>Long-Term Risks of Underfunding</a:t>
            </a:r>
            <a:endParaRPr lang="en-US"/>
          </a:p>
        </p:txBody>
      </p:sp>
      <p:sp>
        <p:nvSpPr>
          <p:cNvPr id="3" name="Content Placeholder 2">
            <a:extLst>
              <a:ext uri="{FF2B5EF4-FFF2-40B4-BE49-F238E27FC236}">
                <a16:creationId xmlns:a16="http://schemas.microsoft.com/office/drawing/2014/main" id="{57472768-BE3B-D3AA-4BF7-4B0D500EC15C}"/>
              </a:ext>
            </a:extLst>
          </p:cNvPr>
          <p:cNvSpPr>
            <a:spLocks noGrp="1"/>
          </p:cNvSpPr>
          <p:nvPr>
            <p:ph type="body" idx="1"/>
          </p:nvPr>
        </p:nvSpPr>
        <p:spPr>
          <a:xfrm>
            <a:off x="1167492" y="2653167"/>
            <a:ext cx="9779183" cy="3436483"/>
          </a:xfrm>
        </p:spPr>
        <p:txBody>
          <a:bodyPr vert="horz" lIns="91440" tIns="45720" rIns="91440" bIns="45720" rtlCol="0" anchor="t">
            <a:normAutofit/>
          </a:bodyPr>
          <a:lstStyle/>
          <a:p>
            <a:r>
              <a:rPr lang="en-GB" i="1">
                <a:ea typeface="+mn-lt"/>
                <a:cs typeface="+mn-lt"/>
              </a:rPr>
              <a:t>Fractured Trust and Institutional Drift</a:t>
            </a:r>
            <a:endParaRPr lang="en-US"/>
          </a:p>
          <a:p>
            <a:pPr marL="285750" indent="-285750">
              <a:buFont typeface="Arial"/>
              <a:buChar char="•"/>
            </a:pPr>
            <a:r>
              <a:rPr lang="en-GB">
                <a:ea typeface="+mn-lt"/>
                <a:cs typeface="+mn-lt"/>
              </a:rPr>
              <a:t>Communities seek alternate security (private patrols, community groups)</a:t>
            </a:r>
            <a:endParaRPr lang="en-GB"/>
          </a:p>
          <a:p>
            <a:pPr marL="285750" indent="-285750">
              <a:buFont typeface="Arial"/>
              <a:buChar char="•"/>
            </a:pPr>
            <a:r>
              <a:rPr lang="en-GB">
                <a:ea typeface="+mn-lt"/>
                <a:cs typeface="+mn-lt"/>
              </a:rPr>
              <a:t>Loss of visibility = loss of legitimacy</a:t>
            </a:r>
            <a:endParaRPr lang="en-GB"/>
          </a:p>
          <a:p>
            <a:pPr marL="285750" indent="-285750">
              <a:buFont typeface="Arial"/>
              <a:buChar char="•"/>
            </a:pPr>
            <a:r>
              <a:rPr lang="en-GB">
                <a:ea typeface="+mn-lt"/>
                <a:cs typeface="+mn-lt"/>
              </a:rPr>
              <a:t>Risk of fragmentation in community relationships</a:t>
            </a:r>
            <a:endParaRPr lang="en-US"/>
          </a:p>
          <a:p>
            <a:endParaRPr lang="en-GB" i="1"/>
          </a:p>
          <a:p>
            <a:endParaRPr lang="en-GB" i="1"/>
          </a:p>
          <a:p>
            <a:endParaRPr lang="en-GB" i="1"/>
          </a:p>
          <a:p>
            <a:endParaRPr lang="en-GB" i="1"/>
          </a:p>
          <a:p>
            <a:endParaRPr lang="en-GB"/>
          </a:p>
        </p:txBody>
      </p:sp>
      <p:sp>
        <p:nvSpPr>
          <p:cNvPr id="5" name="Footer Placeholder 4">
            <a:extLst>
              <a:ext uri="{FF2B5EF4-FFF2-40B4-BE49-F238E27FC236}">
                <a16:creationId xmlns:a16="http://schemas.microsoft.com/office/drawing/2014/main" id="{C024396B-20D7-A6E7-4770-4DC6EEF4C1A3}"/>
              </a:ext>
            </a:extLst>
          </p:cNvPr>
          <p:cNvSpPr>
            <a:spLocks noGrp="1"/>
          </p:cNvSpPr>
          <p:nvPr>
            <p:ph type="ftr" sz="quarter" idx="11"/>
          </p:nvPr>
        </p:nvSpPr>
        <p:spPr>
          <a:xfrm>
            <a:off x="4038600" y="6356350"/>
            <a:ext cx="4114800" cy="365125"/>
          </a:xfrm>
        </p:spPr>
        <p:txBody>
          <a:bodyPr rtlCol="0"/>
          <a:lstStyle/>
          <a:p>
            <a:pPr rtl="0"/>
            <a:endParaRPr lang="en-GB"/>
          </a:p>
        </p:txBody>
      </p:sp>
      <p:sp>
        <p:nvSpPr>
          <p:cNvPr id="6" name="Slide Number Placeholder 5">
            <a:extLst>
              <a:ext uri="{FF2B5EF4-FFF2-40B4-BE49-F238E27FC236}">
                <a16:creationId xmlns:a16="http://schemas.microsoft.com/office/drawing/2014/main" id="{8DDE4F99-91BA-D8D9-301B-A3F1DCF761DC}"/>
              </a:ext>
            </a:extLst>
          </p:cNvPr>
          <p:cNvSpPr>
            <a:spLocks noGrp="1"/>
          </p:cNvSpPr>
          <p:nvPr>
            <p:ph type="sldNum" sz="quarter" idx="12"/>
          </p:nvPr>
        </p:nvSpPr>
        <p:spPr>
          <a:xfrm>
            <a:off x="10206318" y="6356350"/>
            <a:ext cx="1604682" cy="365125"/>
          </a:xfrm>
        </p:spPr>
        <p:txBody>
          <a:bodyPr rtlCol="0"/>
          <a:lstStyle/>
          <a:p>
            <a:pPr rtl="0"/>
            <a:fld id="{294A09A9-5501-47C1-A89A-A340965A2BE2}" type="slidenum">
              <a:rPr lang="en-GB" smtClean="0"/>
              <a:pPr rtl="0"/>
              <a:t>8</a:t>
            </a:fld>
            <a:endParaRPr lang="en-GB"/>
          </a:p>
        </p:txBody>
      </p:sp>
    </p:spTree>
    <p:extLst>
      <p:ext uri="{BB962C8B-B14F-4D97-AF65-F5344CB8AC3E}">
        <p14:creationId xmlns:p14="http://schemas.microsoft.com/office/powerpoint/2010/main" val="36926167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A46B59-F412-A1F1-555E-B7092FB375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60FCB1-DF84-9F62-D2A6-DDEAE908C34E}"/>
              </a:ext>
            </a:extLst>
          </p:cNvPr>
          <p:cNvSpPr>
            <a:spLocks noGrp="1"/>
          </p:cNvSpPr>
          <p:nvPr>
            <p:ph type="title"/>
          </p:nvPr>
        </p:nvSpPr>
        <p:spPr>
          <a:xfrm>
            <a:off x="1167492" y="381000"/>
            <a:ext cx="9817283" cy="792163"/>
          </a:xfrm>
        </p:spPr>
        <p:txBody>
          <a:bodyPr rtlCol="0"/>
          <a:lstStyle/>
          <a:p>
            <a:r>
              <a:rPr lang="en-GB"/>
              <a:t>CONCLUSION</a:t>
            </a:r>
          </a:p>
        </p:txBody>
      </p:sp>
      <p:sp>
        <p:nvSpPr>
          <p:cNvPr id="3" name="Content Placeholder 2">
            <a:extLst>
              <a:ext uri="{FF2B5EF4-FFF2-40B4-BE49-F238E27FC236}">
                <a16:creationId xmlns:a16="http://schemas.microsoft.com/office/drawing/2014/main" id="{F25A1232-7AD3-5978-28CB-20A60725868E}"/>
              </a:ext>
            </a:extLst>
          </p:cNvPr>
          <p:cNvSpPr>
            <a:spLocks noGrp="1"/>
          </p:cNvSpPr>
          <p:nvPr>
            <p:ph idx="1"/>
          </p:nvPr>
        </p:nvSpPr>
        <p:spPr>
          <a:xfrm>
            <a:off x="1167493" y="2017467"/>
            <a:ext cx="8124214" cy="3366815"/>
          </a:xfrm>
        </p:spPr>
        <p:txBody>
          <a:bodyPr vert="horz" lIns="91440" tIns="45720" rIns="91440" bIns="45720" rtlCol="0" anchor="t">
            <a:normAutofit/>
          </a:bodyPr>
          <a:lstStyle/>
          <a:p>
            <a:pPr rtl="0"/>
            <a:endParaRPr lang="en-GB"/>
          </a:p>
          <a:p>
            <a:pPr marL="285750" indent="-285750">
              <a:lnSpc>
                <a:spcPct val="150000"/>
              </a:lnSpc>
              <a:buFont typeface="Arial,Sans-Serif"/>
              <a:buChar char="•"/>
            </a:pPr>
            <a:r>
              <a:rPr lang="en-GB" sz="2400" err="1">
                <a:ea typeface="+mn-lt"/>
                <a:cs typeface="+mn-lt"/>
              </a:rPr>
              <a:t>Peelian</a:t>
            </a:r>
            <a:r>
              <a:rPr lang="en-GB" sz="2400">
                <a:ea typeface="+mn-lt"/>
                <a:cs typeface="+mn-lt"/>
              </a:rPr>
              <a:t> principles need modernization and clarity</a:t>
            </a:r>
            <a:endParaRPr lang="en-US" sz="2400"/>
          </a:p>
          <a:p>
            <a:pPr marL="285750" indent="-285750">
              <a:lnSpc>
                <a:spcPct val="150000"/>
              </a:lnSpc>
              <a:buFont typeface="Arial,Sans-Serif"/>
              <a:buChar char="•"/>
            </a:pPr>
            <a:r>
              <a:rPr lang="en-GB" sz="2400">
                <a:ea typeface="+mn-lt"/>
                <a:cs typeface="+mn-lt"/>
              </a:rPr>
              <a:t>Reform must move beyond political theatre</a:t>
            </a:r>
            <a:endParaRPr lang="en-GB" sz="2400"/>
          </a:p>
          <a:p>
            <a:pPr marL="285750" indent="-285750">
              <a:lnSpc>
                <a:spcPct val="150000"/>
              </a:lnSpc>
              <a:buFont typeface="Arial,Sans-Serif"/>
              <a:buChar char="•"/>
            </a:pPr>
            <a:r>
              <a:rPr lang="en-GB" sz="2400">
                <a:ea typeface="+mn-lt"/>
                <a:cs typeface="+mn-lt"/>
              </a:rPr>
              <a:t>Neighbourhood policing depends on consistent investment, not popularity</a:t>
            </a:r>
            <a:endParaRPr lang="en-GB"/>
          </a:p>
          <a:p>
            <a:endParaRPr lang="en-GB"/>
          </a:p>
        </p:txBody>
      </p:sp>
      <p:sp>
        <p:nvSpPr>
          <p:cNvPr id="5" name="Footer Placeholder 4">
            <a:extLst>
              <a:ext uri="{FF2B5EF4-FFF2-40B4-BE49-F238E27FC236}">
                <a16:creationId xmlns:a16="http://schemas.microsoft.com/office/drawing/2014/main" id="{66279D92-21A4-FE35-98FE-E7AA13794555}"/>
              </a:ext>
            </a:extLst>
          </p:cNvPr>
          <p:cNvSpPr>
            <a:spLocks noGrp="1"/>
          </p:cNvSpPr>
          <p:nvPr>
            <p:ph type="ftr" sz="quarter" idx="3"/>
          </p:nvPr>
        </p:nvSpPr>
        <p:spPr>
          <a:xfrm>
            <a:off x="4038600" y="6356350"/>
            <a:ext cx="4114800" cy="365125"/>
          </a:xfrm>
        </p:spPr>
        <p:txBody>
          <a:bodyPr rtlCol="0"/>
          <a:lstStyle/>
          <a:p>
            <a:pPr rtl="0"/>
            <a:endParaRPr lang="en-GB"/>
          </a:p>
        </p:txBody>
      </p:sp>
      <p:sp>
        <p:nvSpPr>
          <p:cNvPr id="6" name="Slide Number Placeholder 5">
            <a:extLst>
              <a:ext uri="{FF2B5EF4-FFF2-40B4-BE49-F238E27FC236}">
                <a16:creationId xmlns:a16="http://schemas.microsoft.com/office/drawing/2014/main" id="{28F689B0-BDFA-34FA-6FB8-55EE9ECADED6}"/>
              </a:ext>
            </a:extLst>
          </p:cNvPr>
          <p:cNvSpPr>
            <a:spLocks noGrp="1"/>
          </p:cNvSpPr>
          <p:nvPr>
            <p:ph type="sldNum" sz="quarter" idx="4"/>
          </p:nvPr>
        </p:nvSpPr>
        <p:spPr>
          <a:xfrm>
            <a:off x="10153276" y="6356350"/>
            <a:ext cx="1657723" cy="365125"/>
          </a:xfrm>
        </p:spPr>
        <p:txBody>
          <a:bodyPr rtlCol="0"/>
          <a:lstStyle/>
          <a:p>
            <a:pPr rtl="0"/>
            <a:fld id="{294A09A9-5501-47C1-A89A-A340965A2BE2}" type="slidenum">
              <a:rPr lang="en-GB" smtClean="0"/>
              <a:pPr rtl="0"/>
              <a:t>9</a:t>
            </a:fld>
            <a:endParaRPr lang="en-GB"/>
          </a:p>
        </p:txBody>
      </p:sp>
    </p:spTree>
    <p:extLst>
      <p:ext uri="{BB962C8B-B14F-4D97-AF65-F5344CB8AC3E}">
        <p14:creationId xmlns:p14="http://schemas.microsoft.com/office/powerpoint/2010/main" val="39377844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4F51C7-23AB-2AC6-FD77-254A212076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5C1233-98EF-A568-63A8-6D5DDE1AD7C5}"/>
              </a:ext>
            </a:extLst>
          </p:cNvPr>
          <p:cNvSpPr>
            <a:spLocks noGrp="1"/>
          </p:cNvSpPr>
          <p:nvPr>
            <p:ph type="title"/>
          </p:nvPr>
        </p:nvSpPr>
        <p:spPr>
          <a:xfrm>
            <a:off x="1167492" y="381000"/>
            <a:ext cx="9817283" cy="373063"/>
          </a:xfrm>
        </p:spPr>
        <p:txBody>
          <a:bodyPr rtlCol="0"/>
          <a:lstStyle/>
          <a:p>
            <a:r>
              <a:rPr lang="en-GB" sz="2000"/>
              <a:t>REFERENCE LIST</a:t>
            </a:r>
          </a:p>
        </p:txBody>
      </p:sp>
      <p:sp>
        <p:nvSpPr>
          <p:cNvPr id="3" name="Content Placeholder 2">
            <a:extLst>
              <a:ext uri="{FF2B5EF4-FFF2-40B4-BE49-F238E27FC236}">
                <a16:creationId xmlns:a16="http://schemas.microsoft.com/office/drawing/2014/main" id="{BC83EC32-6999-9654-DCDB-6E6A1034BD2F}"/>
              </a:ext>
            </a:extLst>
          </p:cNvPr>
          <p:cNvSpPr>
            <a:spLocks noGrp="1"/>
          </p:cNvSpPr>
          <p:nvPr>
            <p:ph idx="1"/>
          </p:nvPr>
        </p:nvSpPr>
        <p:spPr>
          <a:xfrm>
            <a:off x="1167493" y="760167"/>
            <a:ext cx="9807757" cy="4624115"/>
          </a:xfrm>
        </p:spPr>
        <p:txBody>
          <a:bodyPr vert="horz" lIns="91440" tIns="45720" rIns="91440" bIns="45720" rtlCol="0" anchor="t">
            <a:normAutofit/>
          </a:bodyPr>
          <a:lstStyle/>
          <a:p>
            <a:pPr rtl="0"/>
            <a:endParaRPr lang="en-GB"/>
          </a:p>
          <a:p>
            <a:pPr marL="285750" indent="-285750">
              <a:buFont typeface="Arial"/>
              <a:buChar char="•"/>
            </a:pPr>
            <a:endParaRPr lang="en-GB"/>
          </a:p>
          <a:p>
            <a:endParaRPr lang="en-GB"/>
          </a:p>
        </p:txBody>
      </p:sp>
      <p:sp>
        <p:nvSpPr>
          <p:cNvPr id="5" name="Footer Placeholder 4">
            <a:extLst>
              <a:ext uri="{FF2B5EF4-FFF2-40B4-BE49-F238E27FC236}">
                <a16:creationId xmlns:a16="http://schemas.microsoft.com/office/drawing/2014/main" id="{A9112250-B1B3-DD25-2022-818F1C3ADE2C}"/>
              </a:ext>
            </a:extLst>
          </p:cNvPr>
          <p:cNvSpPr>
            <a:spLocks noGrp="1"/>
          </p:cNvSpPr>
          <p:nvPr>
            <p:ph type="ftr" sz="quarter" idx="3"/>
          </p:nvPr>
        </p:nvSpPr>
        <p:spPr>
          <a:xfrm>
            <a:off x="4038600" y="6356350"/>
            <a:ext cx="4114800" cy="365125"/>
          </a:xfrm>
        </p:spPr>
        <p:txBody>
          <a:bodyPr rtlCol="0"/>
          <a:lstStyle/>
          <a:p>
            <a:pPr rtl="0"/>
            <a:endParaRPr lang="en-GB"/>
          </a:p>
        </p:txBody>
      </p:sp>
      <p:sp>
        <p:nvSpPr>
          <p:cNvPr id="6" name="Slide Number Placeholder 5">
            <a:extLst>
              <a:ext uri="{FF2B5EF4-FFF2-40B4-BE49-F238E27FC236}">
                <a16:creationId xmlns:a16="http://schemas.microsoft.com/office/drawing/2014/main" id="{24EDFCA3-9194-18EF-B32E-57DFBC0839B6}"/>
              </a:ext>
            </a:extLst>
          </p:cNvPr>
          <p:cNvSpPr>
            <a:spLocks noGrp="1"/>
          </p:cNvSpPr>
          <p:nvPr>
            <p:ph type="sldNum" sz="quarter" idx="4"/>
          </p:nvPr>
        </p:nvSpPr>
        <p:spPr>
          <a:xfrm>
            <a:off x="10153276" y="6356350"/>
            <a:ext cx="1657723" cy="365125"/>
          </a:xfrm>
        </p:spPr>
        <p:txBody>
          <a:bodyPr rtlCol="0"/>
          <a:lstStyle/>
          <a:p>
            <a:pPr rtl="0"/>
            <a:fld id="{294A09A9-5501-47C1-A89A-A340965A2BE2}" type="slidenum">
              <a:rPr lang="en-GB" smtClean="0"/>
              <a:pPr rtl="0"/>
              <a:t>10</a:t>
            </a:fld>
            <a:endParaRPr lang="en-GB"/>
          </a:p>
        </p:txBody>
      </p:sp>
      <p:sp>
        <p:nvSpPr>
          <p:cNvPr id="4" name="TextBox 3">
            <a:extLst>
              <a:ext uri="{FF2B5EF4-FFF2-40B4-BE49-F238E27FC236}">
                <a16:creationId xmlns:a16="http://schemas.microsoft.com/office/drawing/2014/main" id="{9E6E7FB8-688A-D0AC-FA11-6BD22C397476}"/>
              </a:ext>
            </a:extLst>
          </p:cNvPr>
          <p:cNvSpPr txBox="1"/>
          <p:nvPr/>
        </p:nvSpPr>
        <p:spPr>
          <a:xfrm>
            <a:off x="1033463" y="1033462"/>
            <a:ext cx="9966324" cy="58458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Amnesty International. (2021). Amnesty International Report 2020/21: The state of the world’s human rights. London: Amnesty International.</a:t>
            </a:r>
          </a:p>
          <a:p>
            <a:r>
              <a:rPr lang="en-US"/>
              <a:t>Andrews, T. (2025). The ‘</a:t>
            </a:r>
            <a:r>
              <a:rPr lang="en-US" err="1"/>
              <a:t>Peelian</a:t>
            </a:r>
            <a:r>
              <a:rPr lang="en-US"/>
              <a:t> Principles’: their historical and contemporary veracity. In Policing and Society, 35(5 (pp. 584-602). London: Routledge.</a:t>
            </a:r>
          </a:p>
          <a:p>
            <a:r>
              <a:rPr lang="en-US"/>
              <a:t>Archbold, C. A. (2025). ‘Special issue on police reform’. Policing: A Journal of Policy and Practice, 19.</a:t>
            </a:r>
          </a:p>
          <a:p>
            <a:r>
              <a:rPr lang="en-US"/>
              <a:t>Barber, M. (2022). A new mode of protection: Redesigning policing and public safety for the 21st century. London: Police Foundation.</a:t>
            </a:r>
          </a:p>
          <a:p>
            <a:r>
              <a:rPr lang="en-US"/>
              <a:t>Bowman, A. D. (2021). ‘Servant Leadership: Propositions for Improving Police/Community Relationships’. International Journal of Arts, Humanities &amp; Social Science, 2(10), pp. 1-10.</a:t>
            </a:r>
          </a:p>
          <a:p>
            <a:r>
              <a:rPr lang="en-US"/>
              <a:t>Bradford, B., Jackson, J., Hough, M., Myhill, A., &amp; Quinton, P. (2013). ‘Procedural justice, trust, and institutional legitimacy’. Policing: A Journal of Policy and Practice, 4(3), pp. 203-210.</a:t>
            </a:r>
          </a:p>
          <a:p>
            <a:r>
              <a:rPr lang="en-US"/>
              <a:t>Bullock, K., &amp; Johnson, P. (2017). ‘Community engagement and policing’. Policing and Society, Volume 28, Issue 8, pp. 879-897.</a:t>
            </a:r>
          </a:p>
          <a:p>
            <a:r>
              <a:rPr lang="en-US"/>
              <a:t>College of Policing. (2023, December 7) Using a Trauma-informed approach for serious violence victims. Retrieved from College of policing: </a:t>
            </a:r>
            <a:r>
              <a:rPr lang="en-US" dirty="0">
                <a:hlinkClick r:id="rId3">
                  <a:extLst>
                    <a:ext uri="{A12FA001-AC4F-418D-AE19-62706E023703}">
                      <ahyp:hlinkClr xmlns:ahyp="http://schemas.microsoft.com/office/drawing/2018/hyperlinkcolor" val="tx"/>
                    </a:ext>
                  </a:extLst>
                </a:hlinkClick>
              </a:rPr>
              <a:t>https://</a:t>
            </a:r>
            <a:r>
              <a:rPr lang="en-US" dirty="0">
                <a:ea typeface="+mn-lt"/>
                <a:cs typeface="+mn-lt"/>
                <a:hlinkClick r:id="rId3">
                  <a:extLst>
                    <a:ext uri="{A12FA001-AC4F-418D-AE19-62706E023703}">
                      <ahyp:hlinkClr xmlns:ahyp="http://schemas.microsoft.com/office/drawing/2018/hyperlinkcolor" val="tx"/>
                    </a:ext>
                  </a:extLst>
                </a:hlinkClick>
              </a:rPr>
              <a:t>www.college.police.uk/article/using-trauma-informed-approach-serious-violence-victims</a:t>
            </a:r>
            <a:r>
              <a:rPr lang="en-US">
                <a:ea typeface="+mn-lt"/>
                <a:cs typeface="+mn-lt"/>
              </a:rPr>
              <a:t> Accessed 28/07/2025.</a:t>
            </a:r>
          </a:p>
          <a:p>
            <a:r>
              <a:rPr lang="en-US"/>
              <a:t>Cooper, Y. (2024, November 19). Home Secretary announces major policing reforms. Retrieved from Gov.uk: https://www.gov.uk/government/news/home-secretary-announces-major-policing-reforms Accessed 28/07/2025</a:t>
            </a:r>
          </a:p>
        </p:txBody>
      </p:sp>
    </p:spTree>
    <p:extLst>
      <p:ext uri="{BB962C8B-B14F-4D97-AF65-F5344CB8AC3E}">
        <p14:creationId xmlns:p14="http://schemas.microsoft.com/office/powerpoint/2010/main" val="27889438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6B2061-0DA4-8BA9-E59E-EED4B978271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0A09F96-932B-5BAC-52AF-0C88E143F35B}"/>
              </a:ext>
            </a:extLst>
          </p:cNvPr>
          <p:cNvSpPr>
            <a:spLocks noGrp="1"/>
          </p:cNvSpPr>
          <p:nvPr>
            <p:ph type="title"/>
          </p:nvPr>
        </p:nvSpPr>
        <p:spPr>
          <a:xfrm>
            <a:off x="1167492" y="381000"/>
            <a:ext cx="9805377" cy="111126"/>
          </a:xfrm>
        </p:spPr>
        <p:txBody>
          <a:bodyPr rtlCol="0"/>
          <a:lstStyle/>
          <a:p>
            <a:endParaRPr lang="en-GB" sz="2000"/>
          </a:p>
        </p:txBody>
      </p:sp>
      <p:sp>
        <p:nvSpPr>
          <p:cNvPr id="3" name="Content Placeholder 2">
            <a:extLst>
              <a:ext uri="{FF2B5EF4-FFF2-40B4-BE49-F238E27FC236}">
                <a16:creationId xmlns:a16="http://schemas.microsoft.com/office/drawing/2014/main" id="{01C9B252-C336-7493-3121-CF9D35AEB1A4}"/>
              </a:ext>
            </a:extLst>
          </p:cNvPr>
          <p:cNvSpPr>
            <a:spLocks noGrp="1"/>
          </p:cNvSpPr>
          <p:nvPr>
            <p:ph idx="1"/>
          </p:nvPr>
        </p:nvSpPr>
        <p:spPr>
          <a:xfrm>
            <a:off x="1167493" y="760167"/>
            <a:ext cx="9807757" cy="4624115"/>
          </a:xfrm>
        </p:spPr>
        <p:txBody>
          <a:bodyPr vert="horz" lIns="91440" tIns="45720" rIns="91440" bIns="45720" rtlCol="0" anchor="t">
            <a:normAutofit/>
          </a:bodyPr>
          <a:lstStyle/>
          <a:p>
            <a:pPr rtl="0"/>
            <a:endParaRPr lang="en-GB"/>
          </a:p>
          <a:p>
            <a:pPr marL="285750" indent="-285750">
              <a:buFont typeface="Arial"/>
              <a:buChar char="•"/>
            </a:pPr>
            <a:endParaRPr lang="en-GB"/>
          </a:p>
          <a:p>
            <a:endParaRPr lang="en-GB"/>
          </a:p>
        </p:txBody>
      </p:sp>
      <p:sp>
        <p:nvSpPr>
          <p:cNvPr id="5" name="Footer Placeholder 4">
            <a:extLst>
              <a:ext uri="{FF2B5EF4-FFF2-40B4-BE49-F238E27FC236}">
                <a16:creationId xmlns:a16="http://schemas.microsoft.com/office/drawing/2014/main" id="{C0E0B80C-2F07-BE13-AB7B-DB4AA2BCC735}"/>
              </a:ext>
            </a:extLst>
          </p:cNvPr>
          <p:cNvSpPr>
            <a:spLocks noGrp="1"/>
          </p:cNvSpPr>
          <p:nvPr>
            <p:ph type="ftr" sz="quarter" idx="3"/>
          </p:nvPr>
        </p:nvSpPr>
        <p:spPr>
          <a:xfrm>
            <a:off x="4038600" y="6356350"/>
            <a:ext cx="4114800" cy="365125"/>
          </a:xfrm>
        </p:spPr>
        <p:txBody>
          <a:bodyPr rtlCol="0"/>
          <a:lstStyle/>
          <a:p>
            <a:pPr rtl="0"/>
            <a:endParaRPr lang="en-GB"/>
          </a:p>
        </p:txBody>
      </p:sp>
      <p:sp>
        <p:nvSpPr>
          <p:cNvPr id="6" name="Slide Number Placeholder 5">
            <a:extLst>
              <a:ext uri="{FF2B5EF4-FFF2-40B4-BE49-F238E27FC236}">
                <a16:creationId xmlns:a16="http://schemas.microsoft.com/office/drawing/2014/main" id="{234E7005-DC6B-F94F-F4FC-C3B7F27EDFE2}"/>
              </a:ext>
            </a:extLst>
          </p:cNvPr>
          <p:cNvSpPr>
            <a:spLocks noGrp="1"/>
          </p:cNvSpPr>
          <p:nvPr>
            <p:ph type="sldNum" sz="quarter" idx="4"/>
          </p:nvPr>
        </p:nvSpPr>
        <p:spPr>
          <a:xfrm>
            <a:off x="10153276" y="6356350"/>
            <a:ext cx="1657723" cy="365125"/>
          </a:xfrm>
        </p:spPr>
        <p:txBody>
          <a:bodyPr rtlCol="0"/>
          <a:lstStyle/>
          <a:p>
            <a:pPr rtl="0"/>
            <a:fld id="{294A09A9-5501-47C1-A89A-A340965A2BE2}" type="slidenum">
              <a:rPr lang="en-GB" smtClean="0"/>
              <a:pPr rtl="0"/>
              <a:t>11</a:t>
            </a:fld>
            <a:endParaRPr lang="en-GB"/>
          </a:p>
        </p:txBody>
      </p:sp>
      <p:sp>
        <p:nvSpPr>
          <p:cNvPr id="4" name="TextBox 3">
            <a:extLst>
              <a:ext uri="{FF2B5EF4-FFF2-40B4-BE49-F238E27FC236}">
                <a16:creationId xmlns:a16="http://schemas.microsoft.com/office/drawing/2014/main" id="{DAB486D2-FDCE-7CEF-34AB-7449ACAE4265}"/>
              </a:ext>
            </a:extLst>
          </p:cNvPr>
          <p:cNvSpPr txBox="1"/>
          <p:nvPr/>
        </p:nvSpPr>
        <p:spPr>
          <a:xfrm>
            <a:off x="1164432" y="759619"/>
            <a:ext cx="8220074"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Cooper, Y. (2025, April 10). Home Secretary letter on the </a:t>
            </a:r>
            <a:r>
              <a:rPr lang="en-US" err="1"/>
              <a:t>Neighbourhood</a:t>
            </a:r>
            <a:r>
              <a:rPr lang="en-US"/>
              <a:t> Policing Guarantee. Retrieved from Gov.uk: https://www.gov.uk/government/publications/home-secretary-letter-on-the-neighbourhood-policing-guarantee Accessed 28/07/2025.</a:t>
            </a:r>
          </a:p>
          <a:p>
            <a:r>
              <a:rPr lang="en-US" err="1"/>
              <a:t>Facchetti</a:t>
            </a:r>
            <a:r>
              <a:rPr lang="en-US"/>
              <a:t>, E. (2022). Police Infrastructure, Police Performance, and Crime: Evidence from Austerity Cuts. Working Paper 24/16. London: Institute for Fiscal Studies.</a:t>
            </a:r>
          </a:p>
          <a:p>
            <a:r>
              <a:rPr lang="en-US"/>
              <a:t>HMIC. (2013, July 18). Policing in Austerity: Rising to the Challenge. Retrieved from HMICFRS: https://assets-hmicfrs.justiceinspectorates.gov.uk/uploads/policing-in-austerity-rising-to-the-challenge.pdf Accessed 28/07/2025.</a:t>
            </a:r>
          </a:p>
          <a:p>
            <a:r>
              <a:rPr lang="en-US"/>
              <a:t>Hodgkinson, T., Caputo, T., &amp; McIntyre, M. L. (2019). ‘Beyond crime rates and community surveys: a new approach to police accountability and performance measurement’. Crime Science 8(13). </a:t>
            </a:r>
          </a:p>
          <a:p>
            <a:r>
              <a:rPr lang="en-US"/>
              <a:t>Image. Home Secretary announces major policing reforms 21/11/24 – Retrieved from: ADS Advance Available at: https://www.adsadvance.co.uk/home-secretary-announces-major-policing-reforms.html Accessed 28/07/25</a:t>
            </a:r>
          </a:p>
          <a:p>
            <a:r>
              <a:rPr lang="en-US"/>
              <a:t>Image. What Are the 9 </a:t>
            </a:r>
            <a:r>
              <a:rPr lang="en-US" err="1"/>
              <a:t>Peelian</a:t>
            </a:r>
            <a:r>
              <a:rPr lang="en-US"/>
              <a:t> Principles? 02/05/2022 – Retrieved from: Rank Success. Available at: https://policepromotion.blog/2022/05/02/what-are-the-9-peelian-principles/ Accessed 28/07/2025</a:t>
            </a:r>
          </a:p>
        </p:txBody>
      </p:sp>
    </p:spTree>
    <p:extLst>
      <p:ext uri="{BB962C8B-B14F-4D97-AF65-F5344CB8AC3E}">
        <p14:creationId xmlns:p14="http://schemas.microsoft.com/office/powerpoint/2010/main" val="25267133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D94371-D7F9-8796-8D31-4AFCCF5D57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DF4920-1470-A646-25AA-478A2C2384A7}"/>
              </a:ext>
            </a:extLst>
          </p:cNvPr>
          <p:cNvSpPr>
            <a:spLocks noGrp="1"/>
          </p:cNvSpPr>
          <p:nvPr>
            <p:ph type="title"/>
          </p:nvPr>
        </p:nvSpPr>
        <p:spPr>
          <a:xfrm>
            <a:off x="1167492" y="381000"/>
            <a:ext cx="9805377" cy="111126"/>
          </a:xfrm>
        </p:spPr>
        <p:txBody>
          <a:bodyPr rtlCol="0"/>
          <a:lstStyle/>
          <a:p>
            <a:endParaRPr lang="en-GB" sz="2000"/>
          </a:p>
        </p:txBody>
      </p:sp>
      <p:sp>
        <p:nvSpPr>
          <p:cNvPr id="3" name="Content Placeholder 2">
            <a:extLst>
              <a:ext uri="{FF2B5EF4-FFF2-40B4-BE49-F238E27FC236}">
                <a16:creationId xmlns:a16="http://schemas.microsoft.com/office/drawing/2014/main" id="{327E0A7E-E943-432A-C00D-E3FFE831231B}"/>
              </a:ext>
            </a:extLst>
          </p:cNvPr>
          <p:cNvSpPr>
            <a:spLocks noGrp="1"/>
          </p:cNvSpPr>
          <p:nvPr>
            <p:ph idx="1"/>
          </p:nvPr>
        </p:nvSpPr>
        <p:spPr>
          <a:xfrm>
            <a:off x="1167493" y="760167"/>
            <a:ext cx="9807757" cy="4624115"/>
          </a:xfrm>
        </p:spPr>
        <p:txBody>
          <a:bodyPr vert="horz" lIns="91440" tIns="45720" rIns="91440" bIns="45720" rtlCol="0" anchor="t">
            <a:normAutofit/>
          </a:bodyPr>
          <a:lstStyle/>
          <a:p>
            <a:pPr rtl="0"/>
            <a:endParaRPr lang="en-GB"/>
          </a:p>
          <a:p>
            <a:pPr marL="285750" indent="-285750">
              <a:buFont typeface="Arial"/>
              <a:buChar char="•"/>
            </a:pPr>
            <a:endParaRPr lang="en-GB"/>
          </a:p>
          <a:p>
            <a:endParaRPr lang="en-GB"/>
          </a:p>
        </p:txBody>
      </p:sp>
      <p:sp>
        <p:nvSpPr>
          <p:cNvPr id="5" name="Footer Placeholder 4">
            <a:extLst>
              <a:ext uri="{FF2B5EF4-FFF2-40B4-BE49-F238E27FC236}">
                <a16:creationId xmlns:a16="http://schemas.microsoft.com/office/drawing/2014/main" id="{F91D5B18-E2A8-2354-6A33-E14EBF611E29}"/>
              </a:ext>
            </a:extLst>
          </p:cNvPr>
          <p:cNvSpPr>
            <a:spLocks noGrp="1"/>
          </p:cNvSpPr>
          <p:nvPr>
            <p:ph type="ftr" sz="quarter" idx="3"/>
          </p:nvPr>
        </p:nvSpPr>
        <p:spPr>
          <a:xfrm>
            <a:off x="4038600" y="6356350"/>
            <a:ext cx="4114800" cy="365125"/>
          </a:xfrm>
        </p:spPr>
        <p:txBody>
          <a:bodyPr rtlCol="0"/>
          <a:lstStyle/>
          <a:p>
            <a:pPr rtl="0"/>
            <a:endParaRPr lang="en-GB"/>
          </a:p>
        </p:txBody>
      </p:sp>
      <p:sp>
        <p:nvSpPr>
          <p:cNvPr id="6" name="Slide Number Placeholder 5">
            <a:extLst>
              <a:ext uri="{FF2B5EF4-FFF2-40B4-BE49-F238E27FC236}">
                <a16:creationId xmlns:a16="http://schemas.microsoft.com/office/drawing/2014/main" id="{935152B3-8779-F36B-D2B5-33A0D9E9CB06}"/>
              </a:ext>
            </a:extLst>
          </p:cNvPr>
          <p:cNvSpPr>
            <a:spLocks noGrp="1"/>
          </p:cNvSpPr>
          <p:nvPr>
            <p:ph type="sldNum" sz="quarter" idx="4"/>
          </p:nvPr>
        </p:nvSpPr>
        <p:spPr>
          <a:xfrm>
            <a:off x="10153276" y="6356350"/>
            <a:ext cx="1657723" cy="365125"/>
          </a:xfrm>
        </p:spPr>
        <p:txBody>
          <a:bodyPr rtlCol="0"/>
          <a:lstStyle/>
          <a:p>
            <a:pPr rtl="0"/>
            <a:fld id="{294A09A9-5501-47C1-A89A-A340965A2BE2}" type="slidenum">
              <a:rPr lang="en-GB" smtClean="0"/>
              <a:pPr rtl="0"/>
              <a:t>12</a:t>
            </a:fld>
            <a:endParaRPr lang="en-GB"/>
          </a:p>
        </p:txBody>
      </p:sp>
      <p:sp>
        <p:nvSpPr>
          <p:cNvPr id="4" name="TextBox 3">
            <a:extLst>
              <a:ext uri="{FF2B5EF4-FFF2-40B4-BE49-F238E27FC236}">
                <a16:creationId xmlns:a16="http://schemas.microsoft.com/office/drawing/2014/main" id="{58AA957D-0B61-14C2-61E4-2452C0A8C002}"/>
              </a:ext>
            </a:extLst>
          </p:cNvPr>
          <p:cNvSpPr txBox="1"/>
          <p:nvPr/>
        </p:nvSpPr>
        <p:spPr>
          <a:xfrm>
            <a:off x="1164432" y="759619"/>
            <a:ext cx="8220074"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Tenorite"/>
                <a:cs typeface="Times New Roman"/>
              </a:rPr>
              <a:t>Jackson, J., &amp; Bradford, B. (2009). ‘Crime, policing and social order’. British Journal of Criminology, Volume 60, Issue 3, pp. 535-555.</a:t>
            </a:r>
            <a:endParaRPr lang="en-US">
              <a:latin typeface="Tenorite"/>
            </a:endParaRPr>
          </a:p>
          <a:p>
            <a:r>
              <a:rPr lang="en-US">
                <a:latin typeface="Tenorite"/>
                <a:cs typeface="Times New Roman"/>
              </a:rPr>
              <a:t>Loader, I., &amp; Walker, N. (2007). </a:t>
            </a:r>
            <a:r>
              <a:rPr lang="en-US" err="1">
                <a:latin typeface="Tenorite"/>
                <a:cs typeface="Times New Roman"/>
              </a:rPr>
              <a:t>Civilising</a:t>
            </a:r>
            <a:r>
              <a:rPr lang="en-US">
                <a:latin typeface="Tenorite"/>
                <a:cs typeface="Times New Roman"/>
              </a:rPr>
              <a:t> Security. Cambridge: Cambridge University Press.</a:t>
            </a:r>
            <a:endParaRPr lang="en-US">
              <a:latin typeface="Tenorite"/>
            </a:endParaRPr>
          </a:p>
          <a:p>
            <a:r>
              <a:rPr lang="en-US">
                <a:latin typeface="Tenorite"/>
                <a:cs typeface="Times New Roman"/>
              </a:rPr>
              <a:t>Microsoft Copilot. (2025). </a:t>
            </a:r>
            <a:r>
              <a:rPr lang="en-US" err="1">
                <a:latin typeface="Tenorite"/>
                <a:cs typeface="Times New Roman"/>
              </a:rPr>
              <a:t>Licence</a:t>
            </a:r>
            <a:r>
              <a:rPr lang="en-US">
                <a:latin typeface="Tenorite"/>
                <a:cs typeface="Times New Roman"/>
              </a:rPr>
              <a:t> to Practice as a Police Officer (AI-generated image). Retrieved from Microsoft Copilot 28/07/25.</a:t>
            </a:r>
            <a:endParaRPr lang="en-US">
              <a:latin typeface="Tenorite"/>
            </a:endParaRPr>
          </a:p>
          <a:p>
            <a:r>
              <a:rPr lang="en-US">
                <a:latin typeface="Tenorite"/>
                <a:cs typeface="Times New Roman"/>
              </a:rPr>
              <a:t>Police Federation. (2024, November 19). ‘Support not scrutiny’: Fed chair </a:t>
            </a:r>
            <a:r>
              <a:rPr lang="en-US" err="1">
                <a:latin typeface="Tenorite"/>
                <a:cs typeface="Times New Roman"/>
              </a:rPr>
              <a:t>criticises</a:t>
            </a:r>
            <a:r>
              <a:rPr lang="en-US">
                <a:latin typeface="Tenorite"/>
                <a:cs typeface="Times New Roman"/>
              </a:rPr>
              <a:t> new Home Office unit. Retrieved from Police Federation News: </a:t>
            </a:r>
            <a:r>
              <a:rPr lang="en-US" dirty="0">
                <a:latin typeface="Tenorite"/>
                <a:cs typeface="Times New Roman"/>
                <a:hlinkClick r:id="rId3">
                  <a:extLst>
                    <a:ext uri="{A12FA001-AC4F-418D-AE19-62706E023703}">
                      <ahyp:hlinkClr xmlns:ahyp="http://schemas.microsoft.com/office/drawing/2018/hyperlinkcolor" val="tx"/>
                    </a:ext>
                  </a:extLst>
                </a:hlinkClick>
              </a:rPr>
              <a:t>https://www.polfed.org/dyfedpowys/news/2024/support-not-scrutiny-fed-chair-criticises-new-home-office-unit/</a:t>
            </a:r>
            <a:r>
              <a:rPr lang="en-US">
                <a:latin typeface="Tenorite"/>
                <a:cs typeface="Times New Roman"/>
              </a:rPr>
              <a:t> Accessed 28/07/2025.</a:t>
            </a:r>
            <a:endParaRPr lang="en-US">
              <a:latin typeface="Tenorite"/>
            </a:endParaRPr>
          </a:p>
          <a:p>
            <a:r>
              <a:rPr lang="en-US">
                <a:latin typeface="Tenorite"/>
                <a:cs typeface="Times New Roman"/>
              </a:rPr>
              <a:t>Public Accounts Committee. (2018, November 7). Financial Sustainability of Police Forces in England and Wales. Retrieved from House of Commons: </a:t>
            </a:r>
            <a:r>
              <a:rPr lang="en-US" dirty="0">
                <a:latin typeface="Tenorite"/>
                <a:cs typeface="Times New Roman"/>
                <a:hlinkClick r:id="rId4">
                  <a:extLst>
                    <a:ext uri="{A12FA001-AC4F-418D-AE19-62706E023703}">
                      <ahyp:hlinkClr xmlns:ahyp="http://schemas.microsoft.com/office/drawing/2018/hyperlinkcolor" val="tx"/>
                    </a:ext>
                  </a:extLst>
                </a:hlinkClick>
              </a:rPr>
              <a:t>https://publications.parliament.uk/pa/cm201719/cmselect/cmpubacc/1513/151306.htm</a:t>
            </a:r>
            <a:r>
              <a:rPr lang="en-US">
                <a:latin typeface="Tenorite"/>
                <a:cs typeface="Times New Roman"/>
              </a:rPr>
              <a:t> Accessed 28/07/2025.</a:t>
            </a:r>
            <a:endParaRPr lang="en-US">
              <a:latin typeface="Tenorite"/>
            </a:endParaRPr>
          </a:p>
          <a:p>
            <a:r>
              <a:rPr lang="en-US">
                <a:latin typeface="Tenorite"/>
                <a:cs typeface="Times New Roman"/>
              </a:rPr>
              <a:t>Reiner, R. (2010). The Politics of the Police. Oxford: Oxford university Press.</a:t>
            </a:r>
            <a:endParaRPr lang="en-US">
              <a:latin typeface="Tenorite"/>
            </a:endParaRPr>
          </a:p>
          <a:p>
            <a:r>
              <a:rPr lang="en-US">
                <a:latin typeface="Tenorite"/>
                <a:cs typeface="Times New Roman"/>
              </a:rPr>
              <a:t>Reith, C. (1956). A New Study of Police History. Edinburgh: Oliver and Boyd. Edinburgh: Oliver and Boyd.</a:t>
            </a:r>
            <a:endParaRPr lang="en-US">
              <a:latin typeface="Tenorite"/>
            </a:endParaRPr>
          </a:p>
          <a:p>
            <a:r>
              <a:rPr lang="en-US">
                <a:latin typeface="Tenorite"/>
                <a:cs typeface="Times New Roman"/>
              </a:rPr>
              <a:t>Waddington, P. A. (1999). Policing Citizens: Police, Power and the State. London: Routledge.</a:t>
            </a:r>
            <a:endParaRPr lang="en-US">
              <a:latin typeface="Tenorite"/>
            </a:endParaRPr>
          </a:p>
          <a:p>
            <a:endParaRPr lang="en-US"/>
          </a:p>
        </p:txBody>
      </p:sp>
    </p:spTree>
    <p:extLst>
      <p:ext uri="{BB962C8B-B14F-4D97-AF65-F5344CB8AC3E}">
        <p14:creationId xmlns:p14="http://schemas.microsoft.com/office/powerpoint/2010/main" val="738466720"/>
      </p:ext>
    </p:extLst>
  </p:cSld>
  <p:clrMapOvr>
    <a:masterClrMapping/>
  </p:clrMapOvr>
</p:sld>
</file>

<file path=ppt/theme/theme1.xml><?xml version="1.0" encoding="utf-8"?>
<a:theme xmlns:a="http://schemas.openxmlformats.org/drawingml/2006/main" name="Office Theme">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342FAFE-88B4-49B4-9588-86CB0E564E50}">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2.xml><?xml version="1.0" encoding="utf-8"?>
<ds:datastoreItem xmlns:ds="http://schemas.openxmlformats.org/officeDocument/2006/customXml" ds:itemID="{2F1176D5-513E-4E73-98C9-4CEA832F576D}">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42076B5C-85B0-4D30-852D-5E5312EEA93B}">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TM45331398</Template>
  <Application>Microsoft Office PowerPoint</Application>
  <PresentationFormat>Widescreen</PresentationFormat>
  <Slides>12</Slides>
  <Notes>12</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Policing and Political Influence: Principles, Reform, and Reality  </vt:lpstr>
      <vt:lpstr>PRESENTATION OVERVIEW</vt:lpstr>
      <vt:lpstr>The Peelian Principles as Ideological Tools</vt:lpstr>
      <vt:lpstr>Rethinking Ethical Frameworks</vt:lpstr>
      <vt:lpstr>Police Reform as Political Currency</vt:lpstr>
      <vt:lpstr>Leadership &amp; Reform Lifecycle</vt:lpstr>
      <vt:lpstr>Austerity’s Impact on Neighbourhood Policing</vt:lpstr>
      <vt:lpstr>Long-Term Risks of Underfunding</vt:lpstr>
      <vt:lpstr>CONCLUSION</vt:lpstr>
      <vt:lpstr>REFERENCE LIST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20</cp:revision>
  <dcterms:created xsi:type="dcterms:W3CDTF">2025-07-28T07:50:40Z</dcterms:created>
  <dcterms:modified xsi:type="dcterms:W3CDTF">2025-07-29T12:09:42Z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