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7C9AD-480B-4F01-819B-E21BCBCFCDAD}" v="917" dt="2026-02-10T19:47:48.834"/>
    <p1510:client id="{10CB3454-8B57-898E-F6DF-86321EBD7B16}" v="562" dt="2026-02-10T20:45:41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hyperlink" Target="https://www.mrgscience.com/get-organized.html" TargetMode="External"/><Relationship Id="rId3" Type="http://schemas.openxmlformats.org/officeDocument/2006/relationships/hyperlink" Target="https://librarysearch.uwtsd.ac.uk/discovery/fulldisplay?context=L&amp;vid=44WHELF_UWTSD:44WHELF_UWTSD_VU1&amp;search_scope=MyInst_and_CI&amp;tab=Everything&amp;docid=alma99100436002502421" TargetMode="External"/><Relationship Id="rId7" Type="http://schemas.openxmlformats.org/officeDocument/2006/relationships/hyperlink" Target="https://stock.adobe.com/images/funny-and-cool-blue-brain-in-simple-cartoon-style/368896760" TargetMode="External"/><Relationship Id="rId12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jpeg"/><Relationship Id="rId11" Type="http://schemas.openxmlformats.org/officeDocument/2006/relationships/hyperlink" Target="http://www.thejakartapost.com/life/2018/04/06/new-brain-cells-in-the-old-study-stokes-debate.html" TargetMode="External"/><Relationship Id="rId5" Type="http://schemas.openxmlformats.org/officeDocument/2006/relationships/hyperlink" Target="https://facts.net/general/20-facts-about-emotional-intelligence/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2.jpeg"/><Relationship Id="rId9" Type="http://schemas.openxmlformats.org/officeDocument/2006/relationships/hyperlink" Target="https://researchleap.com/influence-leadership-based-emotional-intelligence-concerning-climate-organis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9F79D8D-6DF9-423E-CC37-1EC17D52CE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154325"/>
              </p:ext>
            </p:extLst>
          </p:nvPr>
        </p:nvGraphicFramePr>
        <p:xfrm>
          <a:off x="733245" y="460075"/>
          <a:ext cx="11306759" cy="56627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30823">
                  <a:extLst>
                    <a:ext uri="{9D8B030D-6E8A-4147-A177-3AD203B41FA5}">
                      <a16:colId xmlns:a16="http://schemas.microsoft.com/office/drawing/2014/main" val="3749147128"/>
                    </a:ext>
                  </a:extLst>
                </a:gridCol>
                <a:gridCol w="2191880">
                  <a:extLst>
                    <a:ext uri="{9D8B030D-6E8A-4147-A177-3AD203B41FA5}">
                      <a16:colId xmlns:a16="http://schemas.microsoft.com/office/drawing/2014/main" val="4269513503"/>
                    </a:ext>
                  </a:extLst>
                </a:gridCol>
                <a:gridCol w="2261352">
                  <a:extLst>
                    <a:ext uri="{9D8B030D-6E8A-4147-A177-3AD203B41FA5}">
                      <a16:colId xmlns:a16="http://schemas.microsoft.com/office/drawing/2014/main" val="3963287747"/>
                    </a:ext>
                  </a:extLst>
                </a:gridCol>
                <a:gridCol w="2261352">
                  <a:extLst>
                    <a:ext uri="{9D8B030D-6E8A-4147-A177-3AD203B41FA5}">
                      <a16:colId xmlns:a16="http://schemas.microsoft.com/office/drawing/2014/main" val="3660210449"/>
                    </a:ext>
                  </a:extLst>
                </a:gridCol>
                <a:gridCol w="2261352">
                  <a:extLst>
                    <a:ext uri="{9D8B030D-6E8A-4147-A177-3AD203B41FA5}">
                      <a16:colId xmlns:a16="http://schemas.microsoft.com/office/drawing/2014/main" val="4140240374"/>
                    </a:ext>
                  </a:extLst>
                </a:gridCol>
              </a:tblGrid>
              <a:tr h="2831382">
                <a:tc>
                  <a:txBody>
                    <a:bodyPr/>
                    <a:lstStyle/>
                    <a:p>
                      <a:r>
                        <a:rPr lang="en-GB" sz="2400" b="1" dirty="0"/>
                        <a:t>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/>
                        <a:t>STUDENT NUMBER</a:t>
                      </a:r>
                      <a:r>
                        <a:rPr lang="en-GB" sz="24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LECTURER 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dirty="0"/>
                        <a:t>ASSIGMENT TITLE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UNIT CODE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576535"/>
                  </a:ext>
                </a:extLst>
              </a:tr>
              <a:tr h="2831382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Aptos"/>
                        </a:rPr>
                        <a:t>ENODOGBAN</a:t>
                      </a:r>
                    </a:p>
                    <a:p>
                      <a:pPr lvl="0">
                        <a:buNone/>
                      </a:pPr>
                      <a:r>
                        <a:rPr lang="en-GB" sz="2400" b="1" dirty="0">
                          <a:latin typeface="Aptos"/>
                        </a:rPr>
                        <a:t>AIBANGBEE</a:t>
                      </a:r>
                    </a:p>
                    <a:p>
                      <a:pPr lvl="0">
                        <a:buNone/>
                      </a:pPr>
                      <a:r>
                        <a:rPr lang="en-GB" sz="2400" b="1" dirty="0">
                          <a:latin typeface="Aptos"/>
                        </a:rPr>
                        <a:t>IYEKHU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u="none" strike="noStrike" noProof="0">
                          <a:latin typeface="Aptos"/>
                        </a:rPr>
                        <a:t>2330350.</a:t>
                      </a:r>
                      <a:endParaRPr lang="en-US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u="none" strike="noStrike" noProof="0" dirty="0">
                          <a:latin typeface="Aptos"/>
                        </a:rPr>
                        <a:t>ASO</a:t>
                      </a:r>
                    </a:p>
                    <a:p>
                      <a:pPr lvl="0">
                        <a:buNone/>
                      </a:pPr>
                      <a:r>
                        <a:rPr lang="en-GB" sz="2400" b="1" i="0" u="none" strike="noStrike" noProof="0" dirty="0">
                          <a:latin typeface="Aptos"/>
                        </a:rPr>
                        <a:t>ABDULLAH</a:t>
                      </a:r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dirty="0">
                          <a:latin typeface="Aptos"/>
                        </a:rPr>
                        <a:t>EMOTIONAL INTELLIGENCE IN STUDENT SUCESS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Aptos"/>
                        </a:rPr>
                        <a:t>5006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146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5EE708C-888A-7C1F-C598-8EC0FED23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73956"/>
            <a:ext cx="6641432" cy="450460"/>
          </a:xfrm>
        </p:spPr>
        <p:txBody>
          <a:bodyPr>
            <a:normAutofit fontScale="90000"/>
          </a:bodyPr>
          <a:lstStyle/>
          <a:p>
            <a:r>
              <a:rPr lang="en-GB" sz="2000" b="1" dirty="0">
                <a:latin typeface="Fairwater Script"/>
              </a:rPr>
              <a:t>"if you are turned out your own emotions you will be poor at reading them in other people"</a:t>
            </a:r>
            <a:r>
              <a:rPr lang="en-GB" sz="1800" b="1" dirty="0">
                <a:latin typeface="Fairwater Script"/>
              </a:rPr>
              <a:t>-</a:t>
            </a:r>
            <a:r>
              <a:rPr lang="en-GB" dirty="0">
                <a:latin typeface="Fairwater Script"/>
              </a:rPr>
              <a:t> </a:t>
            </a:r>
            <a:r>
              <a:rPr lang="en-GB" sz="1600" dirty="0">
                <a:latin typeface="Calibri"/>
                <a:ea typeface="Calibri"/>
                <a:cs typeface="Calibri"/>
              </a:rPr>
              <a:t>Daniel Golman</a:t>
            </a:r>
          </a:p>
        </p:txBody>
      </p:sp>
      <p:pic>
        <p:nvPicPr>
          <p:cNvPr id="3" name="Picture 2" descr="A close up of a sign&#10;&#10;AI-generated content may be incorrect.">
            <a:extLst>
              <a:ext uri="{FF2B5EF4-FFF2-40B4-BE49-F238E27FC236}">
                <a16:creationId xmlns:a16="http://schemas.microsoft.com/office/drawing/2014/main" id="{E7759291-3982-C5EB-E27D-5F96B921C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655" y="59157"/>
            <a:ext cx="2269051" cy="1021448"/>
          </a:xfrm>
          <a:prstGeom prst="rect">
            <a:avLst/>
          </a:prstGeom>
        </p:spPr>
      </p:pic>
      <p:pic>
        <p:nvPicPr>
          <p:cNvPr id="19" name="Picture 18" descr="A colorful circles with icons and text">
            <a:extLst>
              <a:ext uri="{FF2B5EF4-FFF2-40B4-BE49-F238E27FC236}">
                <a16:creationId xmlns:a16="http://schemas.microsoft.com/office/drawing/2014/main" id="{73F82A46-A3FF-1C3C-68A5-4D523894F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797425" y="12205"/>
            <a:ext cx="2394575" cy="1325705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94F20E2B-17F2-5371-CEC1-76BA8CAB3DF0}"/>
              </a:ext>
            </a:extLst>
          </p:cNvPr>
          <p:cNvSpPr/>
          <p:nvPr/>
        </p:nvSpPr>
        <p:spPr>
          <a:xfrm>
            <a:off x="6433129" y="2631508"/>
            <a:ext cx="2855795" cy="13257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Social awareness:</a:t>
            </a:r>
          </a:p>
          <a:p>
            <a:pPr algn="ctr"/>
            <a:r>
              <a:rPr lang="en-GB" dirty="0"/>
              <a:t>Listen carefully notice body language show empathy.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52C21AB-BBB8-32E2-4A56-E31DF0CC80DD}"/>
              </a:ext>
            </a:extLst>
          </p:cNvPr>
          <p:cNvCxnSpPr>
            <a:cxnSpLocks/>
          </p:cNvCxnSpPr>
          <p:nvPr/>
        </p:nvCxnSpPr>
        <p:spPr>
          <a:xfrm>
            <a:off x="75192" y="1281059"/>
            <a:ext cx="1214069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D5F47594-3251-3FFF-B306-ECE256D0CA22}"/>
              </a:ext>
            </a:extLst>
          </p:cNvPr>
          <p:cNvSpPr/>
          <p:nvPr/>
        </p:nvSpPr>
        <p:spPr>
          <a:xfrm>
            <a:off x="9288928" y="1308611"/>
            <a:ext cx="2855795" cy="13257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Self-regulation:</a:t>
            </a:r>
          </a:p>
          <a:p>
            <a:pPr algn="ctr"/>
            <a:r>
              <a:rPr lang="en-GB" dirty="0"/>
              <a:t>Pause before reacting</a:t>
            </a:r>
          </a:p>
          <a:p>
            <a:pPr algn="ctr"/>
            <a:r>
              <a:rPr lang="en-GB" dirty="0"/>
              <a:t>Practice breathing techniques</a:t>
            </a:r>
          </a:p>
          <a:p>
            <a:pPr algn="ctr"/>
            <a:r>
              <a:rPr lang="en-GB" dirty="0"/>
              <a:t>Manages stress positively 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BE0A63B-9396-AFDF-CECD-8C883671B1D5}"/>
              </a:ext>
            </a:extLst>
          </p:cNvPr>
          <p:cNvSpPr/>
          <p:nvPr/>
        </p:nvSpPr>
        <p:spPr>
          <a:xfrm>
            <a:off x="9288927" y="2631506"/>
            <a:ext cx="2855795" cy="13257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Social awareness:</a:t>
            </a:r>
          </a:p>
          <a:p>
            <a:pPr algn="ctr"/>
            <a:r>
              <a:rPr lang="en-GB" dirty="0"/>
              <a:t>Listen actively</a:t>
            </a:r>
          </a:p>
          <a:p>
            <a:pPr algn="ctr"/>
            <a:r>
              <a:rPr lang="en-GB" dirty="0"/>
              <a:t>Notice body language </a:t>
            </a:r>
          </a:p>
          <a:p>
            <a:pPr algn="ctr"/>
            <a:r>
              <a:rPr lang="en-GB" dirty="0"/>
              <a:t>Show empathy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2811DB1-10B0-A248-05F8-3BFCB5AADAEE}"/>
              </a:ext>
            </a:extLst>
          </p:cNvPr>
          <p:cNvSpPr/>
          <p:nvPr/>
        </p:nvSpPr>
        <p:spPr>
          <a:xfrm>
            <a:off x="6437170" y="1308612"/>
            <a:ext cx="2851759" cy="13257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Self awareness:</a:t>
            </a:r>
          </a:p>
          <a:p>
            <a:pPr algn="ctr"/>
            <a:r>
              <a:rPr lang="en-GB" dirty="0"/>
              <a:t>recognise your emotions</a:t>
            </a:r>
          </a:p>
          <a:p>
            <a:pPr algn="ctr"/>
            <a:r>
              <a:rPr lang="en-GB" dirty="0"/>
              <a:t>Identify triggers </a:t>
            </a:r>
          </a:p>
          <a:p>
            <a:pPr algn="ctr"/>
            <a:r>
              <a:rPr lang="en-GB" dirty="0"/>
              <a:t>Reflect your feelings through journaling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7D762A64-D321-D466-DCAB-255D0315B6E5}"/>
              </a:ext>
            </a:extLst>
          </p:cNvPr>
          <p:cNvSpPr/>
          <p:nvPr/>
        </p:nvSpPr>
        <p:spPr>
          <a:xfrm>
            <a:off x="-4034" y="1623961"/>
            <a:ext cx="5758866" cy="2714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E642748-C31C-A061-8EE0-1F1731C433D9}"/>
              </a:ext>
            </a:extLst>
          </p:cNvPr>
          <p:cNvSpPr/>
          <p:nvPr/>
        </p:nvSpPr>
        <p:spPr>
          <a:xfrm>
            <a:off x="-1" y="1909763"/>
            <a:ext cx="5758867" cy="42052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Emotional intelligence is the ability to recognise understand manage, an influence emotions in ourselves and others. For students it plays a major role in academic success, developing emotional intelligence helps students handle stress, stay motivated, and communicate efficiently.</a:t>
            </a:r>
          </a:p>
          <a:p>
            <a:pPr algn="ctr"/>
            <a:r>
              <a:rPr lang="en-GB" b="1" dirty="0"/>
              <a:t>Controlling Emotions&amp; Developing mindfulness as </a:t>
            </a:r>
            <a:r>
              <a:rPr lang="en-GB" dirty="0"/>
              <a:t>a student: Practical strategies, Mindful breathing</a:t>
            </a:r>
          </a:p>
          <a:p>
            <a:pPr algn="ctr"/>
            <a:r>
              <a:rPr lang="en-GB" dirty="0"/>
              <a:t>(5-10mins daily).Time management to reduce stress positive self-talk, Taking breaks when overwhelmed, Reflective journaling after challenging days</a:t>
            </a:r>
          </a:p>
          <a:p>
            <a:pPr algn="ctr"/>
            <a:r>
              <a:rPr lang="en-GB" dirty="0"/>
              <a:t>Personal refection example: When facing deadlines, stress can affect focus, Practising mindfulness and planning tasks reduces anxiety and improves performance. </a:t>
            </a:r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9C9B5129-73C0-2DC4-D2BD-B4734E11868C}"/>
              </a:ext>
            </a:extLst>
          </p:cNvPr>
          <p:cNvSpPr/>
          <p:nvPr/>
        </p:nvSpPr>
        <p:spPr>
          <a:xfrm>
            <a:off x="-4034" y="6200398"/>
            <a:ext cx="12219915" cy="65760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REFRENCES: </a:t>
            </a:r>
            <a:r>
              <a:rPr lang="en-GB" dirty="0"/>
              <a:t>Daniel Gorman 1995 emotional intelligence Batman books John D Mayer pizza Solvay and David R Caruso 2001 emotional intelligence theory findings and implications  psychological inquiry.</a:t>
            </a:r>
          </a:p>
        </p:txBody>
      </p:sp>
      <p:pic>
        <p:nvPicPr>
          <p:cNvPr id="67" name="Picture 66" descr="A blue brain with white veins&#10;&#10;AI-generated content may be incorrect.">
            <a:extLst>
              <a:ext uri="{FF2B5EF4-FFF2-40B4-BE49-F238E27FC236}">
                <a16:creationId xmlns:a16="http://schemas.microsoft.com/office/drawing/2014/main" id="{B3CAD177-4BE8-C76F-3A5D-BF134CC2C5C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969836" y="2918374"/>
            <a:ext cx="638176" cy="529048"/>
          </a:xfrm>
          <a:prstGeom prst="rect">
            <a:avLst/>
          </a:prstGeom>
        </p:spPr>
      </p:pic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1CF2A0E5-E5F5-0F73-65CD-EF73746DD8A8}"/>
              </a:ext>
            </a:extLst>
          </p:cNvPr>
          <p:cNvSpPr/>
          <p:nvPr/>
        </p:nvSpPr>
        <p:spPr>
          <a:xfrm>
            <a:off x="2218493" y="0"/>
            <a:ext cx="6538266" cy="74295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  <a:r>
              <a:rPr lang="en-GB" sz="3200" b="1" dirty="0"/>
              <a:t>Emotional intelligence </a:t>
            </a:r>
            <a:r>
              <a:rPr lang="en-GB" dirty="0"/>
              <a:t>in student success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4088CA4-D475-61DB-D161-8ABB65B26B77}"/>
              </a:ext>
            </a:extLst>
          </p:cNvPr>
          <p:cNvSpPr/>
          <p:nvPr/>
        </p:nvSpPr>
        <p:spPr>
          <a:xfrm>
            <a:off x="6433132" y="3957211"/>
            <a:ext cx="5711589" cy="186067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 Factors for study success and addressing emotional intelligence challenges: </a:t>
            </a:r>
            <a:r>
              <a:rPr lang="en-GB" dirty="0"/>
              <a:t>effective time management, building resilience to challenges, seeking support from peers and mentors. Emotional intelligence changes identify emotional triggers develop coping strategies used campus resources counselling and workshops</a:t>
            </a:r>
          </a:p>
        </p:txBody>
      </p:sp>
      <p:pic>
        <p:nvPicPr>
          <p:cNvPr id="71" name="Picture 70" descr="A hand holding a human brain&#10;&#10;AI-generated content may be incorrect.">
            <a:extLst>
              <a:ext uri="{FF2B5EF4-FFF2-40B4-BE49-F238E27FC236}">
                <a16:creationId xmlns:a16="http://schemas.microsoft.com/office/drawing/2014/main" id="{0A930277-493A-118A-7C4A-368A63271B4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780641" y="675058"/>
            <a:ext cx="1072352" cy="606000"/>
          </a:xfrm>
          <a:prstGeom prst="rect">
            <a:avLst/>
          </a:prstGeom>
        </p:spPr>
      </p:pic>
      <p:pic>
        <p:nvPicPr>
          <p:cNvPr id="74" name="Picture 73" descr="A human brain with a blue light&#10;&#10;AI-generated content may be incorrect.">
            <a:extLst>
              <a:ext uri="{FF2B5EF4-FFF2-40B4-BE49-F238E27FC236}">
                <a16:creationId xmlns:a16="http://schemas.microsoft.com/office/drawing/2014/main" id="{33F8426A-5FC8-1169-77DB-80EC67E5FAA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215952" y="419451"/>
            <a:ext cx="1637041" cy="866061"/>
          </a:xfrm>
          <a:prstGeom prst="rect">
            <a:avLst/>
          </a:prstGeom>
        </p:spPr>
      </p:pic>
      <p:pic>
        <p:nvPicPr>
          <p:cNvPr id="62" name="Picture 61" descr="A person writing on a book&#10;&#10;AI-generated content may be incorrect.">
            <a:extLst>
              <a:ext uri="{FF2B5EF4-FFF2-40B4-BE49-F238E27FC236}">
                <a16:creationId xmlns:a16="http://schemas.microsoft.com/office/drawing/2014/main" id="{9454800F-E86B-E568-7F1C-F38DC010370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083862" y="1782392"/>
            <a:ext cx="647803" cy="48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00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2751</TotalTime>
  <Words>270</Words>
  <Application>Microsoft Office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Fairwater Script</vt:lpstr>
      <vt:lpstr>office theme</vt:lpstr>
      <vt:lpstr>PowerPoint Presentation</vt:lpstr>
      <vt:lpstr>"if you are turned out your own emotions you will be poor at reading them in other people"- Daniel Golman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Aibangbee Enodogban (2330350)</cp:lastModifiedBy>
  <cp:revision>521</cp:revision>
  <dcterms:created xsi:type="dcterms:W3CDTF">2026-02-10T18:48:30Z</dcterms:created>
  <dcterms:modified xsi:type="dcterms:W3CDTF">2026-02-15T01:01:14Z</dcterms:modified>
</cp:coreProperties>
</file>