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6"/>
  </p:notesMasterIdLst>
  <p:handoutMasterIdLst>
    <p:handoutMasterId r:id="rId27"/>
  </p:handoutMasterIdLst>
  <p:sldIdLst>
    <p:sldId id="256" r:id="rId2"/>
    <p:sldId id="291" r:id="rId3"/>
    <p:sldId id="274" r:id="rId4"/>
    <p:sldId id="284" r:id="rId5"/>
    <p:sldId id="289" r:id="rId6"/>
    <p:sldId id="287" r:id="rId7"/>
    <p:sldId id="260" r:id="rId8"/>
    <p:sldId id="266" r:id="rId9"/>
    <p:sldId id="258" r:id="rId10"/>
    <p:sldId id="259" r:id="rId11"/>
    <p:sldId id="288" r:id="rId12"/>
    <p:sldId id="283" r:id="rId13"/>
    <p:sldId id="277" r:id="rId14"/>
    <p:sldId id="268" r:id="rId15"/>
    <p:sldId id="273" r:id="rId16"/>
    <p:sldId id="281" r:id="rId17"/>
    <p:sldId id="286" r:id="rId18"/>
    <p:sldId id="261" r:id="rId19"/>
    <p:sldId id="290" r:id="rId20"/>
    <p:sldId id="270" r:id="rId21"/>
    <p:sldId id="267" r:id="rId22"/>
    <p:sldId id="285" r:id="rId23"/>
    <p:sldId id="271" r:id="rId24"/>
    <p:sldId id="278" r:id="rId25"/>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4C8"/>
    <a:srgbClr val="007CA8"/>
    <a:srgbClr val="363438"/>
    <a:srgbClr val="4F4F4F"/>
    <a:srgbClr val="666666"/>
    <a:srgbClr val="909090"/>
    <a:srgbClr val="FFD13F"/>
    <a:srgbClr val="3320C2"/>
    <a:srgbClr val="4A36DE"/>
    <a:srgbClr val="5A25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8" d="100"/>
          <a:sy n="78" d="100"/>
        </p:scale>
        <p:origin x="802" y="62"/>
      </p:cViewPr>
      <p:guideLst>
        <p:guide orient="horz" pos="2160"/>
        <p:guide pos="2880"/>
      </p:guideLst>
    </p:cSldViewPr>
  </p:slideViewPr>
  <p:notesTextViewPr>
    <p:cViewPr>
      <p:scale>
        <a:sx n="100" d="100"/>
        <a:sy n="100" d="100"/>
      </p:scale>
      <p:origin x="0" y="0"/>
    </p:cViewPr>
  </p:notesTextViewPr>
  <p:sorterViewPr>
    <p:cViewPr>
      <p:scale>
        <a:sx n="150" d="100"/>
        <a:sy n="150" d="100"/>
      </p:scale>
      <p:origin x="0" y="368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8478F636-AF9E-4D9A-A5FD-C1C126F56FEA}" type="datetimeFigureOut">
              <a:rPr lang="en-GB" smtClean="0"/>
              <a:t>27/12/2018</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34A7CE8C-28C8-4C16-938F-BDE3253A2FC7}" type="slidenum">
              <a:rPr lang="en-GB" smtClean="0"/>
              <a:t>‹#›</a:t>
            </a:fld>
            <a:endParaRPr lang="en-GB"/>
          </a:p>
        </p:txBody>
      </p:sp>
    </p:spTree>
    <p:extLst>
      <p:ext uri="{BB962C8B-B14F-4D97-AF65-F5344CB8AC3E}">
        <p14:creationId xmlns:p14="http://schemas.microsoft.com/office/powerpoint/2010/main" val="421287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pPr>
              <a:defRPr/>
            </a:pPr>
            <a:fld id="{A18ACDB0-FED4-4D60-BEEC-D6C416C7023E}" type="datetimeFigureOut">
              <a:rPr lang="en-GB"/>
              <a:pPr>
                <a:defRPr/>
              </a:pPr>
              <a:t>27/12/2018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pPr>
              <a:defRPr/>
            </a:pPr>
            <a:fld id="{172BE280-A83E-404A-8585-E5AE81967288}" type="slidenum">
              <a:rPr lang="en-GB"/>
              <a:pPr>
                <a:defRPr/>
              </a:pPr>
              <a:t>‹#›</a:t>
            </a:fld>
            <a:endParaRPr lang="en-GB"/>
          </a:p>
        </p:txBody>
      </p:sp>
    </p:spTree>
    <p:extLst>
      <p:ext uri="{BB962C8B-B14F-4D97-AF65-F5344CB8AC3E}">
        <p14:creationId xmlns:p14="http://schemas.microsoft.com/office/powerpoint/2010/main" val="231452355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ltLang="en-US"/>
          </a:p>
        </p:txBody>
      </p:sp>
      <p:sp>
        <p:nvSpPr>
          <p:cNvPr id="286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9CF1EAB-F9AA-4F23-A178-1B8578271167}" type="slidenum">
              <a:rPr lang="en-GB" altLang="en-US" smtClean="0"/>
              <a:pPr/>
              <a:t>6</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lstStyle>
            <a:lvl1pPr>
              <a:lnSpc>
                <a:spcPct val="100000"/>
              </a:lnSpc>
              <a:defRPr sz="8000"/>
            </a:lvl1pPr>
          </a:lstStyle>
          <a:p>
            <a:r>
              <a:rPr lang="en-US"/>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D4D3C4A-7107-4065-A18F-AFC8807F8E1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406B780-A6A8-460D-81B5-450044685F5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Oval 3"/>
          <p:cNvSpPr/>
          <p:nvPr/>
        </p:nvSpPr>
        <p:spPr>
          <a:xfrm>
            <a:off x="4495800"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 name="Oval 4"/>
          <p:cNvSpPr/>
          <p:nvPr/>
        </p:nvSpPr>
        <p:spPr>
          <a:xfrm>
            <a:off x="4695825"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Oval 5"/>
          <p:cNvSpPr/>
          <p:nvPr/>
        </p:nvSpPr>
        <p:spPr>
          <a:xfrm>
            <a:off x="4297363" y="3924300"/>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722313" y="1371600"/>
            <a:ext cx="7772400" cy="2505075"/>
          </a:xfrm>
        </p:spPr>
        <p:txBody>
          <a:bodyPr/>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C003EAF-183D-4C8A-B4BB-879EE5C90A4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8"/>
          <p:cNvSpPr>
            <a:spLocks noGrp="1"/>
          </p:cNvSpPr>
          <p:nvPr>
            <p:ph sz="quarter" idx="13"/>
          </p:nvPr>
        </p:nvSpPr>
        <p:spPr>
          <a:xfrm>
            <a:off x="365760" y="1600200"/>
            <a:ext cx="4041648"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4"/>
          </p:nvPr>
        </p:nvSpPr>
        <p:spPr/>
        <p:txBody>
          <a:bodyPr/>
          <a:lstStyle>
            <a:lvl1pPr>
              <a:defRPr/>
            </a:lvl1pPr>
          </a:lstStyle>
          <a:p>
            <a:pPr>
              <a:defRPr/>
            </a:pPr>
            <a:endParaRPr lang="en-GB"/>
          </a:p>
        </p:txBody>
      </p:sp>
      <p:sp>
        <p:nvSpPr>
          <p:cNvPr id="6" name="Footer Placeholder 4"/>
          <p:cNvSpPr>
            <a:spLocks noGrp="1"/>
          </p:cNvSpPr>
          <p:nvPr>
            <p:ph type="ftr" sz="quarter" idx="15"/>
          </p:nvPr>
        </p:nvSpPr>
        <p:spPr/>
        <p:txBody>
          <a:bodyPr/>
          <a:lstStyle>
            <a:lvl1pPr>
              <a:defRPr/>
            </a:lvl1pPr>
          </a:lstStyle>
          <a:p>
            <a:pPr>
              <a:defRPr/>
            </a:pPr>
            <a:endParaRPr lang="en-GB"/>
          </a:p>
        </p:txBody>
      </p:sp>
      <p:sp>
        <p:nvSpPr>
          <p:cNvPr id="7" name="Slide Number Placeholder 5"/>
          <p:cNvSpPr>
            <a:spLocks noGrp="1"/>
          </p:cNvSpPr>
          <p:nvPr>
            <p:ph type="sldNum" sz="quarter" idx="16"/>
          </p:nvPr>
        </p:nvSpPr>
        <p:spPr/>
        <p:txBody>
          <a:bodyPr/>
          <a:lstStyle>
            <a:lvl1pPr>
              <a:defRPr/>
            </a:lvl1pPr>
          </a:lstStyle>
          <a:p>
            <a:pPr>
              <a:defRPr/>
            </a:pPr>
            <a:fld id="{C2350E78-94C7-4F5E-B6BA-54630C845C92}"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10"/>
          <p:cNvSpPr>
            <a:spLocks noGrp="1"/>
          </p:cNvSpPr>
          <p:nvPr>
            <p:ph sz="quarter" idx="13"/>
          </p:nvPr>
        </p:nvSpPr>
        <p:spPr>
          <a:xfrm>
            <a:off x="457200" y="2212848"/>
            <a:ext cx="4041648"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5"/>
          </p:nvPr>
        </p:nvSpPr>
        <p:spPr/>
        <p:txBody>
          <a:bodyPr/>
          <a:lstStyle>
            <a:lvl1pPr>
              <a:defRPr/>
            </a:lvl1pPr>
          </a:lstStyle>
          <a:p>
            <a:pPr>
              <a:defRPr/>
            </a:pPr>
            <a:endParaRPr lang="en-GB"/>
          </a:p>
        </p:txBody>
      </p:sp>
      <p:sp>
        <p:nvSpPr>
          <p:cNvPr id="8" name="Footer Placeholder 4"/>
          <p:cNvSpPr>
            <a:spLocks noGrp="1"/>
          </p:cNvSpPr>
          <p:nvPr>
            <p:ph type="ftr" sz="quarter" idx="16"/>
          </p:nvPr>
        </p:nvSpPr>
        <p:spPr/>
        <p:txBody>
          <a:bodyPr/>
          <a:lstStyle>
            <a:lvl1pPr>
              <a:defRPr/>
            </a:lvl1pPr>
          </a:lstStyle>
          <a:p>
            <a:pPr>
              <a:defRPr/>
            </a:pPr>
            <a:endParaRPr lang="en-GB"/>
          </a:p>
        </p:txBody>
      </p:sp>
      <p:sp>
        <p:nvSpPr>
          <p:cNvPr id="9" name="Slide Number Placeholder 5"/>
          <p:cNvSpPr>
            <a:spLocks noGrp="1"/>
          </p:cNvSpPr>
          <p:nvPr>
            <p:ph type="sldNum" sz="quarter" idx="17"/>
          </p:nvPr>
        </p:nvSpPr>
        <p:spPr/>
        <p:txBody>
          <a:bodyPr/>
          <a:lstStyle>
            <a:lvl1pPr>
              <a:defRPr/>
            </a:lvl1pPr>
          </a:lstStyle>
          <a:p>
            <a:pPr>
              <a:defRPr/>
            </a:pPr>
            <a:fld id="{C49CA3E0-7244-457B-8863-CB5AFCB21A3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D61E5C79-7560-4042-8492-25AE689A9A99}"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568C7A99-8311-434E-B77D-D86224F8E448}"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411A44C-13DE-4CDB-8A0E-ABDE3651B276}"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lstStyle>
            <a:lvl1pPr algn="ctr">
              <a:lnSpc>
                <a:spcPct val="100000"/>
              </a:lnSpc>
              <a:defRPr sz="2800" b="0"/>
            </a:lvl1pPr>
          </a:lstStyle>
          <a:p>
            <a:r>
              <a:rPr lang="en-US"/>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rtlCol="0">
            <a:norm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5CC9B61-C9E8-4E30-80B2-DA05A1675A8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65C6510-57E9-4126-8E0E-B7A6E36C5AB8}"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51F11D-0BDF-45A3-BB30-6ECCB1CB195E}"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363438"/>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362700"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pPr>
              <a:defRPr/>
            </a:pPr>
            <a:endParaRPr lang="en-GB"/>
          </a:p>
        </p:txBody>
      </p:sp>
      <p:sp>
        <p:nvSpPr>
          <p:cNvPr id="5" name="Footer Placeholder 4"/>
          <p:cNvSpPr>
            <a:spLocks noGrp="1"/>
          </p:cNvSpPr>
          <p:nvPr>
            <p:ph type="ftr" sz="quarter" idx="3"/>
          </p:nvPr>
        </p:nvSpPr>
        <p:spPr>
          <a:xfrm>
            <a:off x="658813"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pPr>
              <a:defRPr/>
            </a:pPr>
            <a:endParaRPr lang="en-GB"/>
          </a:p>
        </p:txBody>
      </p:sp>
      <p:sp>
        <p:nvSpPr>
          <p:cNvPr id="6" name="Slide Number Placeholder 5"/>
          <p:cNvSpPr>
            <a:spLocks noGrp="1"/>
          </p:cNvSpPr>
          <p:nvPr>
            <p:ph type="sldNum" sz="quarter" idx="4"/>
          </p:nvPr>
        </p:nvSpPr>
        <p:spPr>
          <a:xfrm>
            <a:off x="8543925"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pPr>
              <a:defRPr/>
            </a:pPr>
            <a:fld id="{C04F5CC8-F4BA-4B3C-A667-168E4F5F1EDC}" type="slidenum">
              <a:rPr lang="en-GB"/>
              <a:pPr>
                <a:defRPr/>
              </a:pPr>
              <a:t>‹#›</a:t>
            </a:fld>
            <a:endParaRPr lang="en-GB"/>
          </a:p>
        </p:txBody>
      </p:sp>
      <p:sp>
        <p:nvSpPr>
          <p:cNvPr id="7" name="Oval 6"/>
          <p:cNvSpPr/>
          <p:nvPr/>
        </p:nvSpPr>
        <p:spPr>
          <a:xfrm>
            <a:off x="8458200" y="6499225"/>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Oval 7"/>
          <p:cNvSpPr/>
          <p:nvPr/>
        </p:nvSpPr>
        <p:spPr>
          <a:xfrm>
            <a:off x="569913" y="6499225"/>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31"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ctr" rtl="0" eaLnBrk="0" fontAlgn="base" hangingPunct="0">
        <a:lnSpc>
          <a:spcPts val="5800"/>
        </a:lnSpc>
        <a:spcBef>
          <a:spcPct val="0"/>
        </a:spcBef>
        <a:spcAft>
          <a:spcPct val="0"/>
        </a:spcAft>
        <a:defRPr sz="5400" kern="1200">
          <a:solidFill>
            <a:schemeClr val="tx2"/>
          </a:solidFill>
          <a:effectLst>
            <a:outerShdw blurRad="63500" dist="38100" dir="5400000" algn="t" rotWithShape="0">
              <a:prstClr val="black">
                <a:alpha val="25000"/>
              </a:prstClr>
            </a:outerShdw>
          </a:effectLst>
          <a:latin typeface="+mn-lt"/>
          <a:ea typeface="+mj-ea"/>
          <a:cs typeface="+mj-cs"/>
        </a:defRPr>
      </a:lvl1pPr>
      <a:lvl2pPr algn="ctr" rtl="0" eaLnBrk="0" fontAlgn="base" hangingPunct="0">
        <a:lnSpc>
          <a:spcPts val="5800"/>
        </a:lnSpc>
        <a:spcBef>
          <a:spcPct val="0"/>
        </a:spcBef>
        <a:spcAft>
          <a:spcPct val="0"/>
        </a:spcAft>
        <a:defRPr sz="5400">
          <a:solidFill>
            <a:schemeClr val="tx2"/>
          </a:solidFill>
          <a:latin typeface="Palatino Linotype" pitchFamily="18" charset="0"/>
        </a:defRPr>
      </a:lvl2pPr>
      <a:lvl3pPr algn="ctr" rtl="0" eaLnBrk="0" fontAlgn="base" hangingPunct="0">
        <a:lnSpc>
          <a:spcPts val="5800"/>
        </a:lnSpc>
        <a:spcBef>
          <a:spcPct val="0"/>
        </a:spcBef>
        <a:spcAft>
          <a:spcPct val="0"/>
        </a:spcAft>
        <a:defRPr sz="5400">
          <a:solidFill>
            <a:schemeClr val="tx2"/>
          </a:solidFill>
          <a:latin typeface="Palatino Linotype" pitchFamily="18" charset="0"/>
        </a:defRPr>
      </a:lvl3pPr>
      <a:lvl4pPr algn="ctr" rtl="0" eaLnBrk="0" fontAlgn="base" hangingPunct="0">
        <a:lnSpc>
          <a:spcPts val="5800"/>
        </a:lnSpc>
        <a:spcBef>
          <a:spcPct val="0"/>
        </a:spcBef>
        <a:spcAft>
          <a:spcPct val="0"/>
        </a:spcAft>
        <a:defRPr sz="5400">
          <a:solidFill>
            <a:schemeClr val="tx2"/>
          </a:solidFill>
          <a:latin typeface="Palatino Linotype" pitchFamily="18" charset="0"/>
        </a:defRPr>
      </a:lvl4pPr>
      <a:lvl5pPr algn="ctr" rtl="0" eaLnBrk="0" fontAlgn="base" hangingPunct="0">
        <a:lnSpc>
          <a:spcPts val="5800"/>
        </a:lnSpc>
        <a:spcBef>
          <a:spcPct val="0"/>
        </a:spcBef>
        <a:spcAft>
          <a:spcPct val="0"/>
        </a:spcAft>
        <a:defRPr sz="5400">
          <a:solidFill>
            <a:schemeClr val="tx2"/>
          </a:solidFill>
          <a:latin typeface="Palatino Linotype" pitchFamily="18" charset="0"/>
        </a:defRPr>
      </a:lvl5pPr>
      <a:lvl6pPr marL="457200" algn="ctr" rtl="0" fontAlgn="base">
        <a:lnSpc>
          <a:spcPts val="5800"/>
        </a:lnSpc>
        <a:spcBef>
          <a:spcPct val="0"/>
        </a:spcBef>
        <a:spcAft>
          <a:spcPct val="0"/>
        </a:spcAft>
        <a:defRPr sz="5400">
          <a:solidFill>
            <a:schemeClr val="tx2"/>
          </a:solidFill>
          <a:latin typeface="Palatino Linotype" pitchFamily="18" charset="0"/>
        </a:defRPr>
      </a:lvl6pPr>
      <a:lvl7pPr marL="914400" algn="ctr" rtl="0" fontAlgn="base">
        <a:lnSpc>
          <a:spcPts val="5800"/>
        </a:lnSpc>
        <a:spcBef>
          <a:spcPct val="0"/>
        </a:spcBef>
        <a:spcAft>
          <a:spcPct val="0"/>
        </a:spcAft>
        <a:defRPr sz="5400">
          <a:solidFill>
            <a:schemeClr val="tx2"/>
          </a:solidFill>
          <a:latin typeface="Palatino Linotype" pitchFamily="18" charset="0"/>
        </a:defRPr>
      </a:lvl7pPr>
      <a:lvl8pPr marL="1371600" algn="ctr" rtl="0" fontAlgn="base">
        <a:lnSpc>
          <a:spcPts val="5800"/>
        </a:lnSpc>
        <a:spcBef>
          <a:spcPct val="0"/>
        </a:spcBef>
        <a:spcAft>
          <a:spcPct val="0"/>
        </a:spcAft>
        <a:defRPr sz="5400">
          <a:solidFill>
            <a:schemeClr val="tx2"/>
          </a:solidFill>
          <a:latin typeface="Palatino Linotype" pitchFamily="18" charset="0"/>
        </a:defRPr>
      </a:lvl8pPr>
      <a:lvl9pPr marL="1828800" algn="ctr" rtl="0" fontAlgn="base">
        <a:lnSpc>
          <a:spcPts val="5800"/>
        </a:lnSpc>
        <a:spcBef>
          <a:spcPct val="0"/>
        </a:spcBef>
        <a:spcAft>
          <a:spcPct val="0"/>
        </a:spcAft>
        <a:defRPr sz="5400">
          <a:solidFill>
            <a:schemeClr val="tx2"/>
          </a:solidFill>
          <a:latin typeface="Palatino Linotype" pitchFamily="18" charset="0"/>
        </a:defRPr>
      </a:lvl9pPr>
    </p:titleStyle>
    <p:bodyStyle>
      <a:lvl1pPr marL="342900" indent="-342900" algn="l" rtl="0" eaLnBrk="0" fontAlgn="base" hangingPunct="0">
        <a:spcBef>
          <a:spcPct val="20000"/>
        </a:spcBef>
        <a:spcAft>
          <a:spcPct val="0"/>
        </a:spcAft>
        <a:buFont typeface="Arial" charset="0"/>
        <a:buChar char="•"/>
        <a:defRPr sz="2400" kern="1200">
          <a:solidFill>
            <a:srgbClr val="7F7F7F"/>
          </a:solidFill>
          <a:latin typeface="+mj-lt"/>
          <a:ea typeface="+mn-ea"/>
          <a:cs typeface="+mn-cs"/>
        </a:defRPr>
      </a:lvl1pPr>
      <a:lvl2pPr marL="742950" indent="-285750" algn="l" rtl="0" eaLnBrk="0" fontAlgn="base" hangingPunct="0">
        <a:spcBef>
          <a:spcPct val="20000"/>
        </a:spcBef>
        <a:spcAft>
          <a:spcPct val="0"/>
        </a:spcAft>
        <a:buFont typeface="Courier New" pitchFamily="49" charset="0"/>
        <a:buChar char="o"/>
        <a:defRPr sz="1600" kern="1200">
          <a:solidFill>
            <a:srgbClr val="7F7F7F"/>
          </a:solidFill>
          <a:latin typeface="+mj-lt"/>
          <a:ea typeface="+mn-ea"/>
          <a:cs typeface="+mn-cs"/>
        </a:defRPr>
      </a:lvl2pPr>
      <a:lvl3pPr marL="1143000" indent="-228600" algn="l" rtl="0" eaLnBrk="0" fontAlgn="base" hangingPunct="0">
        <a:spcBef>
          <a:spcPct val="20000"/>
        </a:spcBef>
        <a:spcAft>
          <a:spcPct val="0"/>
        </a:spcAft>
        <a:buFont typeface="Arial" charset="0"/>
        <a:buChar char="•"/>
        <a:defRPr sz="1600" kern="1200">
          <a:solidFill>
            <a:srgbClr val="7F7F7F"/>
          </a:solidFill>
          <a:latin typeface="+mj-lt"/>
          <a:ea typeface="+mn-ea"/>
          <a:cs typeface="+mn-cs"/>
        </a:defRPr>
      </a:lvl3pPr>
      <a:lvl4pPr marL="1600200" indent="-228600" algn="l" rtl="0" eaLnBrk="0" fontAlgn="base" hangingPunct="0">
        <a:spcBef>
          <a:spcPct val="20000"/>
        </a:spcBef>
        <a:spcAft>
          <a:spcPct val="0"/>
        </a:spcAft>
        <a:buFont typeface="Courier New" pitchFamily="49" charset="0"/>
        <a:buChar char="o"/>
        <a:defRPr sz="1600" kern="1200">
          <a:solidFill>
            <a:srgbClr val="7F7F7F"/>
          </a:solidFill>
          <a:latin typeface="+mj-lt"/>
          <a:ea typeface="+mn-ea"/>
          <a:cs typeface="+mn-cs"/>
        </a:defRPr>
      </a:lvl4pPr>
      <a:lvl5pPr marL="2057400" indent="-228600" algn="l" rtl="0" eaLnBrk="0" fontAlgn="base" hangingPunct="0">
        <a:spcBef>
          <a:spcPct val="20000"/>
        </a:spcBef>
        <a:spcAft>
          <a:spcPct val="0"/>
        </a:spcAft>
        <a:buFont typeface="Arial" charset="0"/>
        <a:buChar char="•"/>
        <a:defRPr sz="1600" kern="1200">
          <a:solidFill>
            <a:srgbClr val="7F7F7F"/>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bwMode="auto">
          <a:xfrm>
            <a:off x="4140200" y="260648"/>
            <a:ext cx="4679950" cy="3933527"/>
          </a:xfrm>
        </p:spPr>
        <p:txBody>
          <a:bodyPr wrap="square" numCol="1" anchorCtr="0" compatLnSpc="1">
            <a:prstTxWarp prst="textNoShape">
              <a:avLst/>
            </a:prstTxWarp>
          </a:bodyPr>
          <a:lstStyle/>
          <a:p>
            <a:pPr eaLnBrk="1" hangingPunct="1"/>
            <a:r>
              <a:rPr lang="en-GB" altLang="en-US" sz="3600" dirty="0">
                <a:solidFill>
                  <a:srgbClr val="00B0F0"/>
                </a:solidFill>
                <a:effectLst/>
                <a:latin typeface="Felix Titling" pitchFamily="82" charset="0"/>
              </a:rPr>
              <a:t>HPEN 6006/5006 THE RATIONAL WORLD</a:t>
            </a:r>
            <a:br>
              <a:rPr lang="en-GB" altLang="en-US" sz="3600" b="1" i="1" dirty="0">
                <a:solidFill>
                  <a:schemeClr val="bg1"/>
                </a:solidFill>
                <a:effectLst/>
                <a:latin typeface="Felix Titling" pitchFamily="82" charset="0"/>
              </a:rPr>
            </a:br>
            <a:br>
              <a:rPr lang="en-GB" altLang="en-US" sz="2000" b="1" i="1" dirty="0">
                <a:solidFill>
                  <a:schemeClr val="bg1"/>
                </a:solidFill>
                <a:effectLst/>
              </a:rPr>
            </a:br>
            <a:r>
              <a:rPr lang="en-GB" altLang="en-US" sz="2800" dirty="0">
                <a:solidFill>
                  <a:schemeClr val="bg1"/>
                </a:solidFill>
                <a:effectLst/>
              </a:rPr>
              <a:t>Laurence Sterne, </a:t>
            </a:r>
            <a:r>
              <a:rPr lang="en-GB" altLang="en-US" sz="2800" i="1" dirty="0">
                <a:solidFill>
                  <a:schemeClr val="bg1"/>
                </a:solidFill>
                <a:effectLst/>
              </a:rPr>
              <a:t>The Life and Opinions of Tristram </a:t>
            </a:r>
            <a:r>
              <a:rPr lang="en-GB" altLang="en-US" sz="2800" i="1" dirty="0" err="1">
                <a:solidFill>
                  <a:schemeClr val="bg1"/>
                </a:solidFill>
                <a:effectLst/>
              </a:rPr>
              <a:t>Shandy</a:t>
            </a:r>
            <a:r>
              <a:rPr lang="en-GB" altLang="en-US" sz="2800" i="1" dirty="0">
                <a:solidFill>
                  <a:schemeClr val="bg1"/>
                </a:solidFill>
                <a:effectLst/>
              </a:rPr>
              <a:t>, Gentleman</a:t>
            </a:r>
          </a:p>
        </p:txBody>
      </p:sp>
      <p:pic>
        <p:nvPicPr>
          <p:cNvPr id="3" name="Picture 2"/>
          <p:cNvPicPr>
            <a:picLocks noChangeAspect="1"/>
          </p:cNvPicPr>
          <p:nvPr/>
        </p:nvPicPr>
        <p:blipFill>
          <a:blip r:embed="rId2" cstate="print"/>
          <a:stretch>
            <a:fillRect/>
          </a:stretch>
        </p:blipFill>
        <p:spPr>
          <a:xfrm>
            <a:off x="312738" y="620713"/>
            <a:ext cx="3657600" cy="5727700"/>
          </a:xfrm>
          <a:prstGeom prst="rect">
            <a:avLst/>
          </a:prstGeom>
          <a:ln w="38100" cap="sq">
            <a:solidFill>
              <a:schemeClr val="bg1"/>
            </a:solidFill>
            <a:prstDash val="solid"/>
            <a:miter lim="800000"/>
          </a:ln>
          <a:effectLst>
            <a:outerShdw blurRad="50800" dist="38100" dir="2700000" algn="tl" rotWithShape="0">
              <a:srgbClr val="000000">
                <a:alpha val="43000"/>
              </a:srgbClr>
            </a:outerShdw>
          </a:effectLst>
        </p:spPr>
      </p:pic>
      <p:sp>
        <p:nvSpPr>
          <p:cNvPr id="3076" name="Rectangle 4"/>
          <p:cNvSpPr>
            <a:spLocks noChangeArrowheads="1"/>
          </p:cNvSpPr>
          <p:nvPr/>
        </p:nvSpPr>
        <p:spPr bwMode="auto">
          <a:xfrm>
            <a:off x="4427984" y="5517232"/>
            <a:ext cx="4572000" cy="707886"/>
          </a:xfrm>
          <a:prstGeom prst="rect">
            <a:avLst/>
          </a:prstGeom>
          <a:noFill/>
          <a:ln w="9525">
            <a:noFill/>
            <a:miter lim="800000"/>
            <a:headEnd/>
            <a:tailEnd/>
          </a:ln>
        </p:spPr>
        <p:txBody>
          <a:bodyPr>
            <a:spAutoFit/>
          </a:bodyPr>
          <a:lstStyle/>
          <a:p>
            <a:pPr algn="ctr"/>
            <a:r>
              <a:rPr lang="en-GB" sz="2000" dirty="0">
                <a:solidFill>
                  <a:srgbClr val="0094C8"/>
                </a:solidFill>
                <a:latin typeface="Garamond" pitchFamily="18" charset="0"/>
              </a:rPr>
              <a:t>‘[Sterne is] the most liberated spirit of all time.’ (Nietzsche)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A7A420-8EDF-4460-884E-01BE836F462A}"/>
              </a:ext>
            </a:extLst>
          </p:cNvPr>
          <p:cNvSpPr>
            <a:spLocks noGrp="1"/>
          </p:cNvSpPr>
          <p:nvPr>
            <p:ph idx="1"/>
          </p:nvPr>
        </p:nvSpPr>
        <p:spPr>
          <a:xfrm>
            <a:off x="323528" y="116632"/>
            <a:ext cx="8640960" cy="6575040"/>
          </a:xfrm>
        </p:spPr>
        <p:txBody>
          <a:bodyPr>
            <a:normAutofit fontScale="70000" lnSpcReduction="20000"/>
          </a:bodyPr>
          <a:lstStyle/>
          <a:p>
            <a:pPr marL="0" indent="0">
              <a:lnSpc>
                <a:spcPct val="120000"/>
              </a:lnSpc>
              <a:spcBef>
                <a:spcPts val="600"/>
              </a:spcBef>
              <a:buNone/>
            </a:pPr>
            <a:r>
              <a:rPr lang="en-GB" sz="3400" dirty="0">
                <a:solidFill>
                  <a:srgbClr val="00B0F0"/>
                </a:solidFill>
              </a:rPr>
              <a:t>AIM(S)</a:t>
            </a:r>
          </a:p>
          <a:p>
            <a:pPr marL="0" indent="0">
              <a:lnSpc>
                <a:spcPct val="120000"/>
              </a:lnSpc>
              <a:spcBef>
                <a:spcPts val="600"/>
              </a:spcBef>
              <a:buNone/>
            </a:pPr>
            <a:r>
              <a:rPr lang="en-GB" sz="2900" dirty="0">
                <a:solidFill>
                  <a:schemeClr val="bg1"/>
                </a:solidFill>
              </a:rPr>
              <a:t>To explore critically the emergence of the novel as a literary mode understood through its complex relation to the social, political and ideological contexts of its Enlightenment inception and its development into the nineteenth century</a:t>
            </a:r>
          </a:p>
          <a:p>
            <a:pPr marL="0" indent="0">
              <a:lnSpc>
                <a:spcPct val="120000"/>
              </a:lnSpc>
              <a:spcBef>
                <a:spcPts val="600"/>
              </a:spcBef>
              <a:buNone/>
            </a:pPr>
            <a:endParaRPr lang="en-GB" sz="2900" dirty="0">
              <a:solidFill>
                <a:schemeClr val="bg1"/>
              </a:solidFill>
            </a:endParaRPr>
          </a:p>
          <a:p>
            <a:pPr marL="0" indent="0">
              <a:lnSpc>
                <a:spcPct val="120000"/>
              </a:lnSpc>
              <a:spcBef>
                <a:spcPts val="600"/>
              </a:spcBef>
              <a:buNone/>
            </a:pPr>
            <a:r>
              <a:rPr lang="en-GB" sz="3400" dirty="0">
                <a:solidFill>
                  <a:srgbClr val="00B0F0"/>
                </a:solidFill>
              </a:rPr>
              <a:t>LEARNING OUTCOMES</a:t>
            </a:r>
          </a:p>
          <a:p>
            <a:pPr marL="0" indent="0">
              <a:lnSpc>
                <a:spcPct val="120000"/>
              </a:lnSpc>
              <a:spcBef>
                <a:spcPts val="600"/>
              </a:spcBef>
              <a:buNone/>
            </a:pPr>
            <a:r>
              <a:rPr lang="en-GB" sz="2400" i="1" dirty="0">
                <a:solidFill>
                  <a:schemeClr val="bg1"/>
                </a:solidFill>
              </a:rPr>
              <a:t>Upon the successful completion of this module, the student should be able to:</a:t>
            </a:r>
          </a:p>
          <a:p>
            <a:pPr>
              <a:lnSpc>
                <a:spcPct val="120000"/>
              </a:lnSpc>
              <a:spcBef>
                <a:spcPts val="600"/>
              </a:spcBef>
              <a:buFont typeface="Arial" panose="020B0604020202020204" pitchFamily="34" charset="0"/>
              <a:buChar char="•"/>
            </a:pPr>
            <a:r>
              <a:rPr lang="en-GB" sz="2900" dirty="0">
                <a:solidFill>
                  <a:schemeClr val="bg1"/>
                </a:solidFill>
              </a:rPr>
              <a:t>to critically evaluate the emergence and development of the novel in the light of a broad backdrop of Enlightenment and post-enlightenment thought, particularly in relation to concepts of rationality and the individual;</a:t>
            </a:r>
          </a:p>
          <a:p>
            <a:pPr>
              <a:lnSpc>
                <a:spcPct val="120000"/>
              </a:lnSpc>
              <a:spcBef>
                <a:spcPts val="600"/>
              </a:spcBef>
              <a:buFont typeface="Arial" panose="020B0604020202020204" pitchFamily="34" charset="0"/>
              <a:buChar char="•"/>
            </a:pPr>
            <a:endParaRPr lang="en-GB" sz="1100" dirty="0">
              <a:solidFill>
                <a:schemeClr val="bg1"/>
              </a:solidFill>
            </a:endParaRPr>
          </a:p>
          <a:p>
            <a:pPr>
              <a:lnSpc>
                <a:spcPct val="120000"/>
              </a:lnSpc>
              <a:spcBef>
                <a:spcPts val="600"/>
              </a:spcBef>
              <a:buFont typeface="Arial" panose="020B0604020202020204" pitchFamily="34" charset="0"/>
              <a:buChar char="•"/>
            </a:pPr>
            <a:r>
              <a:rPr lang="en-GB" sz="2900" dirty="0">
                <a:solidFill>
                  <a:schemeClr val="bg1"/>
                </a:solidFill>
              </a:rPr>
              <a:t>exhibit a secure knowledge and theorised understanding of a range of novels from the eighteenth and nineteenth centuries in relation to the social and political contexts to which they contributed, and which shaped their development</a:t>
            </a:r>
            <a:endParaRPr lang="en-GB" dirty="0">
              <a:solidFill>
                <a:schemeClr val="bg1"/>
              </a:solidFill>
            </a:endParaRPr>
          </a:p>
        </p:txBody>
      </p:sp>
    </p:spTree>
    <p:extLst>
      <p:ext uri="{BB962C8B-B14F-4D97-AF65-F5344CB8AC3E}">
        <p14:creationId xmlns:p14="http://schemas.microsoft.com/office/powerpoint/2010/main" val="3362000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xfrm>
            <a:off x="468313" y="260350"/>
            <a:ext cx="8229600" cy="561975"/>
          </a:xfrm>
        </p:spPr>
        <p:txBody>
          <a:bodyPr wrap="square" numCol="1" anchorCtr="0" compatLnSpc="1">
            <a:prstTxWarp prst="textNoShape">
              <a:avLst/>
            </a:prstTxWarp>
          </a:bodyPr>
          <a:lstStyle/>
          <a:p>
            <a:pPr eaLnBrk="1" hangingPunct="1"/>
            <a:r>
              <a:rPr lang="en-GB" altLang="en-US" sz="3600" dirty="0">
                <a:solidFill>
                  <a:srgbClr val="00B0F0"/>
                </a:solidFill>
                <a:effectLst/>
                <a:latin typeface="Felix Titling" pitchFamily="82" charset="0"/>
              </a:rPr>
              <a:t>Exploring human nature</a:t>
            </a:r>
          </a:p>
        </p:txBody>
      </p:sp>
      <p:sp>
        <p:nvSpPr>
          <p:cNvPr id="5123" name="Rectangle 3"/>
          <p:cNvSpPr>
            <a:spLocks noGrp="1" noChangeArrowheads="1"/>
          </p:cNvSpPr>
          <p:nvPr>
            <p:ph idx="1"/>
          </p:nvPr>
        </p:nvSpPr>
        <p:spPr>
          <a:xfrm>
            <a:off x="250825" y="981075"/>
            <a:ext cx="8642350" cy="5616575"/>
          </a:xfrm>
        </p:spPr>
        <p:txBody>
          <a:bodyPr/>
          <a:lstStyle/>
          <a:p>
            <a:pPr eaLnBrk="1" hangingPunct="1">
              <a:lnSpc>
                <a:spcPct val="80000"/>
              </a:lnSpc>
              <a:buFontTx/>
              <a:buNone/>
            </a:pPr>
            <a:r>
              <a:rPr lang="en-GB" altLang="en-US" u="sng" dirty="0">
                <a:solidFill>
                  <a:schemeClr val="bg1"/>
                </a:solidFill>
                <a:latin typeface="Garamond" pitchFamily="18" charset="0"/>
              </a:rPr>
              <a:t>Chapter 1.XXIII</a:t>
            </a:r>
            <a:r>
              <a:rPr lang="en-GB" altLang="en-US" dirty="0">
                <a:solidFill>
                  <a:schemeClr val="bg1"/>
                </a:solidFill>
                <a:latin typeface="Garamond" pitchFamily="18" charset="0"/>
              </a:rPr>
              <a:t>.</a:t>
            </a:r>
          </a:p>
          <a:p>
            <a:pPr eaLnBrk="1" hangingPunct="1">
              <a:lnSpc>
                <a:spcPct val="80000"/>
              </a:lnSpc>
              <a:buFontTx/>
              <a:buNone/>
            </a:pPr>
            <a:r>
              <a:rPr lang="en-GB" altLang="en-US" dirty="0">
                <a:solidFill>
                  <a:schemeClr val="bg1"/>
                </a:solidFill>
                <a:latin typeface="Garamond" pitchFamily="18" charset="0"/>
              </a:rPr>
              <a:t>	I have a strong propensity in me to begin this chapter very non-</a:t>
            </a:r>
            <a:r>
              <a:rPr lang="en-GB" altLang="en-US" dirty="0" err="1">
                <a:solidFill>
                  <a:schemeClr val="bg1"/>
                </a:solidFill>
                <a:latin typeface="Garamond" pitchFamily="18" charset="0"/>
              </a:rPr>
              <a:t>sensically</a:t>
            </a:r>
            <a:r>
              <a:rPr lang="en-GB" altLang="en-US" dirty="0">
                <a:solidFill>
                  <a:schemeClr val="bg1"/>
                </a:solidFill>
                <a:latin typeface="Garamond" pitchFamily="18" charset="0"/>
              </a:rPr>
              <a:t>, and I will not balk my fancy.—Accordingly I set off thus: .... </a:t>
            </a:r>
          </a:p>
          <a:p>
            <a:pPr eaLnBrk="1" hangingPunct="1">
              <a:lnSpc>
                <a:spcPct val="80000"/>
              </a:lnSpc>
              <a:buFontTx/>
              <a:buNone/>
            </a:pPr>
            <a:r>
              <a:rPr lang="en-GB" altLang="en-US" u="sng" dirty="0">
                <a:solidFill>
                  <a:schemeClr val="bg1"/>
                </a:solidFill>
                <a:latin typeface="Garamond" pitchFamily="18" charset="0"/>
              </a:rPr>
              <a:t>Chapter 1.XXVII.</a:t>
            </a:r>
            <a:endParaRPr lang="en-GB" altLang="en-US" dirty="0">
              <a:solidFill>
                <a:schemeClr val="bg1"/>
              </a:solidFill>
              <a:latin typeface="Garamond" pitchFamily="18" charset="0"/>
            </a:endParaRPr>
          </a:p>
          <a:p>
            <a:pPr eaLnBrk="1" hangingPunct="1">
              <a:lnSpc>
                <a:spcPct val="80000"/>
              </a:lnSpc>
              <a:buFontTx/>
              <a:buNone/>
            </a:pPr>
            <a:r>
              <a:rPr lang="en-GB" altLang="en-US" dirty="0">
                <a:solidFill>
                  <a:schemeClr val="bg1"/>
                </a:solidFill>
                <a:latin typeface="Garamond" pitchFamily="18" charset="0"/>
              </a:rPr>
              <a:t>	Pray, Sir, in all the reading which you have ever read, did you ever read such a book as Locke's </a:t>
            </a:r>
            <a:r>
              <a:rPr lang="en-GB" altLang="en-US" i="1" dirty="0">
                <a:solidFill>
                  <a:schemeClr val="bg1"/>
                </a:solidFill>
                <a:latin typeface="Garamond" pitchFamily="18" charset="0"/>
              </a:rPr>
              <a:t>Essay upon the Human Understanding</a:t>
            </a:r>
            <a:r>
              <a:rPr lang="en-GB" altLang="en-US" dirty="0">
                <a:solidFill>
                  <a:schemeClr val="bg1"/>
                </a:solidFill>
                <a:latin typeface="Garamond" pitchFamily="18" charset="0"/>
              </a:rPr>
              <a:t>?—Don't answer me rashly—because </a:t>
            </a:r>
            <a:r>
              <a:rPr lang="en-GB" altLang="en-US" dirty="0">
                <a:solidFill>
                  <a:srgbClr val="00B0F0"/>
                </a:solidFill>
                <a:latin typeface="Garamond" pitchFamily="18" charset="0"/>
              </a:rPr>
              <a:t>many, I know, quote the book, who have not read it—and many have read it who understand it not:—</a:t>
            </a:r>
            <a:r>
              <a:rPr lang="en-GB" altLang="en-US" dirty="0">
                <a:solidFill>
                  <a:schemeClr val="bg1"/>
                </a:solidFill>
                <a:latin typeface="Garamond" pitchFamily="18" charset="0"/>
              </a:rPr>
              <a:t>If either of these is your case, as I write to instruct, I will tell you in three words what the book is.—It is a history.—A history! of who? what? where? when? Don't hurry yourself</a:t>
            </a:r>
            <a:r>
              <a:rPr lang="en-GB" altLang="en-US" dirty="0">
                <a:solidFill>
                  <a:srgbClr val="00B0F0"/>
                </a:solidFill>
                <a:latin typeface="Garamond" pitchFamily="18" charset="0"/>
              </a:rPr>
              <a:t>—It is a history-book, Sir, (which may possibly recommend it to the world) of what passes in a man's own mind</a:t>
            </a:r>
            <a:r>
              <a:rPr lang="en-GB" altLang="en-US" dirty="0">
                <a:solidFill>
                  <a:schemeClr val="bg1"/>
                </a:solidFill>
                <a:latin typeface="Garamond" pitchFamily="18" charset="0"/>
              </a:rPr>
              <a:t>; and if you will say so much of the book, and no more, believe me, you will cut no contemptible figure in a </a:t>
            </a:r>
            <a:r>
              <a:rPr lang="en-GB" altLang="en-US" dirty="0" err="1">
                <a:solidFill>
                  <a:schemeClr val="bg1"/>
                </a:solidFill>
                <a:latin typeface="Garamond" pitchFamily="18" charset="0"/>
              </a:rPr>
              <a:t>metaphysick</a:t>
            </a:r>
            <a:r>
              <a:rPr lang="en-GB" altLang="en-US" dirty="0">
                <a:solidFill>
                  <a:schemeClr val="bg1"/>
                </a:solidFill>
                <a:latin typeface="Garamond" pitchFamily="18" charset="0"/>
              </a:rPr>
              <a:t> circle.</a:t>
            </a:r>
          </a:p>
          <a:p>
            <a:pPr eaLnBrk="1" hangingPunct="1">
              <a:lnSpc>
                <a:spcPct val="80000"/>
              </a:lnSpc>
              <a:buFontTx/>
              <a:buNone/>
            </a:pPr>
            <a:r>
              <a:rPr lang="en-GB" altLang="en-US" dirty="0">
                <a:solidFill>
                  <a:schemeClr val="bg1"/>
                </a:solidFill>
                <a:latin typeface="Garamond" pitchFamily="18" charset="0"/>
              </a:rPr>
              <a:t>	But this by the way.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bwMode="auto">
          <a:xfrm>
            <a:off x="755650" y="0"/>
            <a:ext cx="7056438" cy="981075"/>
          </a:xfrm>
        </p:spPr>
        <p:txBody>
          <a:bodyPr wrap="square" numCol="1" anchorCtr="0" compatLnSpc="1">
            <a:prstTxWarp prst="textNoShape">
              <a:avLst/>
            </a:prstTxWarp>
          </a:bodyPr>
          <a:lstStyle/>
          <a:p>
            <a:pPr eaLnBrk="1" hangingPunct="1"/>
            <a:r>
              <a:rPr lang="en-GB" sz="3600" dirty="0">
                <a:solidFill>
                  <a:srgbClr val="0094C8"/>
                </a:solidFill>
                <a:effectLst/>
                <a:latin typeface="Felix Titling" pitchFamily="82" charset="0"/>
              </a:rPr>
              <a:t>kindness</a:t>
            </a:r>
          </a:p>
        </p:txBody>
      </p:sp>
      <p:sp>
        <p:nvSpPr>
          <p:cNvPr id="6147" name="Content Placeholder 2"/>
          <p:cNvSpPr>
            <a:spLocks noGrp="1"/>
          </p:cNvSpPr>
          <p:nvPr>
            <p:ph idx="1"/>
          </p:nvPr>
        </p:nvSpPr>
        <p:spPr>
          <a:xfrm>
            <a:off x="323850" y="1196975"/>
            <a:ext cx="8496300" cy="5256213"/>
          </a:xfrm>
        </p:spPr>
        <p:txBody>
          <a:bodyPr/>
          <a:lstStyle/>
          <a:p>
            <a:pPr marL="0" indent="0" eaLnBrk="1" hangingPunct="1">
              <a:buFont typeface="Arial" charset="0"/>
              <a:buNone/>
            </a:pPr>
            <a:r>
              <a:rPr lang="en-GB" altLang="en-US" sz="2600" dirty="0">
                <a:solidFill>
                  <a:schemeClr val="bg1"/>
                </a:solidFill>
              </a:rPr>
              <a:t>[</a:t>
            </a:r>
            <a:r>
              <a:rPr lang="en-GB" altLang="en-US" sz="2600" dirty="0">
                <a:solidFill>
                  <a:schemeClr val="bg1"/>
                </a:solidFill>
                <a:latin typeface="Garamond" pitchFamily="18" charset="0"/>
              </a:rPr>
              <a:t>Uncle Toby] was of a peaceful, placid nature, — no jarring element in it, — all was mixed up so kindly within him; my uncle Toby had scarce a heart to retaliate upon a fly. </a:t>
            </a:r>
          </a:p>
          <a:p>
            <a:pPr marL="0" indent="0" eaLnBrk="1" hangingPunct="1">
              <a:buFont typeface="Arial" charset="0"/>
              <a:buNone/>
            </a:pPr>
            <a:r>
              <a:rPr lang="en-GB" altLang="en-US" sz="2600" dirty="0">
                <a:solidFill>
                  <a:schemeClr val="bg1"/>
                </a:solidFill>
                <a:latin typeface="Garamond" pitchFamily="18" charset="0"/>
              </a:rPr>
              <a:t>— Go — says he, one day at dinner, to an over-grown one which had buzzed about his nose, and tormented him cruelly all dinner-time, — and which after infinite attempts, he had caught at last, as it flew by him; — I'll not hurt thee, says my uncle Toby, rising from his chair, and going across the room, with the fly in his hand, — I'll not hurt a hair of thy head: — Go, says he, lifting up the sash, and opening his hand as he spoke, to let it escape; — go, poor devil, get thee gone, why should I hurt thee? — This world surely is wide enough to hold both thee and me. </a:t>
            </a:r>
          </a:p>
          <a:p>
            <a:pPr marL="0" indent="0" eaLnBrk="1" hangingPunct="1">
              <a:buFont typeface="Arial" charset="0"/>
              <a:buNone/>
            </a:pPr>
            <a:endParaRPr lang="en-GB" altLang="en-US"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bwMode="auto">
          <a:xfrm>
            <a:off x="457200" y="260648"/>
            <a:ext cx="8229600" cy="791865"/>
          </a:xfrm>
        </p:spPr>
        <p:txBody>
          <a:bodyPr wrap="square" numCol="1" anchorCtr="0" compatLnSpc="1">
            <a:prstTxWarp prst="textNoShape">
              <a:avLst/>
            </a:prstTxWarp>
          </a:bodyPr>
          <a:lstStyle/>
          <a:p>
            <a:pPr eaLnBrk="1" hangingPunct="1"/>
            <a:r>
              <a:rPr lang="en-GB" altLang="en-US" sz="3600" dirty="0">
                <a:solidFill>
                  <a:srgbClr val="0094C8"/>
                </a:solidFill>
                <a:effectLst/>
                <a:latin typeface="Felix Titling" pitchFamily="82" charset="0"/>
              </a:rPr>
              <a:t>The purpose </a:t>
            </a:r>
            <a:r>
              <a:rPr lang="en-GB" altLang="en-US" sz="3600" dirty="0">
                <a:solidFill>
                  <a:schemeClr val="bg1"/>
                </a:solidFill>
                <a:effectLst/>
                <a:latin typeface="Felix Titling" pitchFamily="82" charset="0"/>
              </a:rPr>
              <a:t>of</a:t>
            </a:r>
            <a:r>
              <a:rPr lang="en-GB" altLang="en-US" sz="3600" dirty="0">
                <a:solidFill>
                  <a:srgbClr val="0094C8"/>
                </a:solidFill>
                <a:effectLst/>
                <a:latin typeface="Felix Titling" pitchFamily="82" charset="0"/>
              </a:rPr>
              <a:t> talking</a:t>
            </a:r>
          </a:p>
        </p:txBody>
      </p:sp>
      <p:sp>
        <p:nvSpPr>
          <p:cNvPr id="7171" name="Content Placeholder 2"/>
          <p:cNvSpPr>
            <a:spLocks noGrp="1"/>
          </p:cNvSpPr>
          <p:nvPr>
            <p:ph idx="1"/>
          </p:nvPr>
        </p:nvSpPr>
        <p:spPr>
          <a:xfrm>
            <a:off x="395288" y="1268413"/>
            <a:ext cx="8229600" cy="5113337"/>
          </a:xfrm>
        </p:spPr>
        <p:txBody>
          <a:bodyPr/>
          <a:lstStyle/>
          <a:p>
            <a:pPr marL="0" indent="0" eaLnBrk="1" hangingPunct="1">
              <a:buFont typeface="Arial" charset="0"/>
              <a:buNone/>
            </a:pPr>
            <a:r>
              <a:rPr lang="en-GB" altLang="en-US" sz="2600" dirty="0">
                <a:solidFill>
                  <a:schemeClr val="bg1"/>
                </a:solidFill>
              </a:rPr>
              <a:t>[</a:t>
            </a:r>
            <a:r>
              <a:rPr lang="en-GB" altLang="en-US" sz="2600" dirty="0">
                <a:solidFill>
                  <a:schemeClr val="bg1"/>
                </a:solidFill>
                <a:latin typeface="Garamond" panose="02020404030301010803" pitchFamily="18" charset="0"/>
              </a:rPr>
              <a:t>observe my uncle Toby's deportment]— what great attention he gave to every word — and as oft as he took his pipe from his mouth, with what wonderful seriousness he contemplated the length of it — surveying it transversely as he held it betwixt his finger and his thumb — then fore-right — then this way, and then that, in all its possible directions and foreshortenings ... This, by the bye, was more than </a:t>
            </a:r>
            <a:r>
              <a:rPr lang="en-GB" altLang="en-US" sz="2600" dirty="0" err="1">
                <a:solidFill>
                  <a:schemeClr val="bg1"/>
                </a:solidFill>
                <a:latin typeface="Garamond" panose="02020404030301010803" pitchFamily="18" charset="0"/>
              </a:rPr>
              <a:t>mv</a:t>
            </a:r>
            <a:r>
              <a:rPr lang="en-GB" altLang="en-US" sz="2600" dirty="0">
                <a:solidFill>
                  <a:schemeClr val="bg1"/>
                </a:solidFill>
                <a:latin typeface="Garamond" panose="02020404030301010803" pitchFamily="18" charset="0"/>
              </a:rPr>
              <a:t> father wanted — </a:t>
            </a:r>
            <a:r>
              <a:rPr lang="en-GB" altLang="en-US" sz="2600" dirty="0">
                <a:solidFill>
                  <a:srgbClr val="0094C8"/>
                </a:solidFill>
                <a:latin typeface="Garamond" panose="02020404030301010803" pitchFamily="18" charset="0"/>
              </a:rPr>
              <a:t>his aim in all the pains he was at in these philosophic lectures — was to enable my uncle Toby not to discuss — but comprehend — to hold the grains and scruples of learning — not to weigh them. — </a:t>
            </a:r>
            <a:r>
              <a:rPr lang="en-GB" altLang="en-US" sz="2600" dirty="0">
                <a:solidFill>
                  <a:schemeClr val="bg1"/>
                </a:solidFill>
                <a:latin typeface="Garamond" panose="02020404030301010803" pitchFamily="18" charset="0"/>
              </a:rPr>
              <a:t>My uncle Toby, as you will read in the next chapter, did neither the one or the other....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bwMode="auto">
          <a:xfrm>
            <a:off x="323850" y="-171450"/>
            <a:ext cx="8362950" cy="908050"/>
          </a:xfrm>
        </p:spPr>
        <p:txBody>
          <a:bodyPr wrap="square" numCol="1" anchorCtr="0" compatLnSpc="1">
            <a:prstTxWarp prst="textNoShape">
              <a:avLst/>
            </a:prstTxWarp>
          </a:bodyPr>
          <a:lstStyle/>
          <a:p>
            <a:pPr eaLnBrk="1" hangingPunct="1"/>
            <a:r>
              <a:rPr lang="en-GB" sz="3200" dirty="0">
                <a:solidFill>
                  <a:srgbClr val="0094C8"/>
                </a:solidFill>
                <a:effectLst/>
                <a:latin typeface="Felix Titling" pitchFamily="82" charset="0"/>
              </a:rPr>
              <a:t>perception </a:t>
            </a:r>
            <a:r>
              <a:rPr lang="en-GB" sz="3200" dirty="0">
                <a:solidFill>
                  <a:schemeClr val="bg1"/>
                </a:solidFill>
                <a:effectLst/>
                <a:latin typeface="Felix Titling" pitchFamily="82" charset="0"/>
              </a:rPr>
              <a:t>&amp;</a:t>
            </a:r>
            <a:r>
              <a:rPr lang="en-GB" sz="3200" dirty="0">
                <a:solidFill>
                  <a:srgbClr val="0094C8"/>
                </a:solidFill>
                <a:effectLst/>
                <a:latin typeface="Felix Titling" pitchFamily="82" charset="0"/>
              </a:rPr>
              <a:t> the limits of reason</a:t>
            </a:r>
          </a:p>
        </p:txBody>
      </p:sp>
      <p:sp>
        <p:nvSpPr>
          <p:cNvPr id="3" name="Content Placeholder 2"/>
          <p:cNvSpPr>
            <a:spLocks noGrp="1"/>
          </p:cNvSpPr>
          <p:nvPr>
            <p:ph idx="1"/>
          </p:nvPr>
        </p:nvSpPr>
        <p:spPr>
          <a:xfrm>
            <a:off x="323850" y="692150"/>
            <a:ext cx="8569325" cy="5976938"/>
          </a:xfrm>
        </p:spPr>
        <p:txBody>
          <a:bodyPr rtlCol="0">
            <a:noAutofit/>
          </a:bodyPr>
          <a:lstStyle/>
          <a:p>
            <a:pPr marL="0" indent="0" eaLnBrk="1" fontAlgn="auto" hangingPunct="1">
              <a:spcAft>
                <a:spcPts val="0"/>
              </a:spcAft>
              <a:buFont typeface="Arial" pitchFamily="34" charset="0"/>
              <a:buNone/>
              <a:defRPr/>
            </a:pPr>
            <a:r>
              <a:rPr lang="en-GB" dirty="0">
                <a:solidFill>
                  <a:schemeClr val="bg1"/>
                </a:solidFill>
                <a:latin typeface="Garamond" panose="02020404030301010803" pitchFamily="18" charset="0"/>
              </a:rPr>
              <a:t>Obadiah had led him in as he was, unwiped, </a:t>
            </a:r>
            <a:r>
              <a:rPr lang="en-GB" dirty="0" err="1">
                <a:solidFill>
                  <a:schemeClr val="bg1"/>
                </a:solidFill>
                <a:latin typeface="Garamond" panose="02020404030301010803" pitchFamily="18" charset="0"/>
              </a:rPr>
              <a:t>unappointed</a:t>
            </a:r>
            <a:r>
              <a:rPr lang="en-GB" dirty="0">
                <a:solidFill>
                  <a:schemeClr val="bg1"/>
                </a:solidFill>
                <a:latin typeface="Garamond" panose="02020404030301010803" pitchFamily="18" charset="0"/>
              </a:rPr>
              <a:t>, </a:t>
            </a:r>
            <a:r>
              <a:rPr lang="en-GB" dirty="0" err="1">
                <a:solidFill>
                  <a:schemeClr val="bg1"/>
                </a:solidFill>
                <a:latin typeface="Garamond" panose="02020404030301010803" pitchFamily="18" charset="0"/>
              </a:rPr>
              <a:t>unanealed</a:t>
            </a:r>
            <a:r>
              <a:rPr lang="en-GB" dirty="0">
                <a:solidFill>
                  <a:schemeClr val="bg1"/>
                </a:solidFill>
                <a:latin typeface="Garamond" panose="02020404030301010803" pitchFamily="18" charset="0"/>
              </a:rPr>
              <a:t>, with all his stains and blotches on him. ---- He stood like Hamlet's ghost, motionless and speechless, for a full minute and a half, at the parlour door, (Obadiah still holding his hand) with all the majesty of mud. His hinder parts, upon which he had received his fall, totally </a:t>
            </a:r>
            <a:r>
              <a:rPr lang="en-GB" dirty="0" err="1">
                <a:solidFill>
                  <a:schemeClr val="bg1"/>
                </a:solidFill>
                <a:latin typeface="Garamond" panose="02020404030301010803" pitchFamily="18" charset="0"/>
              </a:rPr>
              <a:t>besmear'd</a:t>
            </a:r>
            <a:r>
              <a:rPr lang="en-GB" dirty="0">
                <a:solidFill>
                  <a:schemeClr val="bg1"/>
                </a:solidFill>
                <a:latin typeface="Garamond" panose="02020404030301010803" pitchFamily="18" charset="0"/>
              </a:rPr>
              <a:t>, -- and in every other part of him, blotched over in such a manner with Obadiah's explosion, that you would have sworn, (without mental reservation) that every grain of it had taken effect. </a:t>
            </a:r>
          </a:p>
          <a:p>
            <a:pPr marL="0" indent="0" eaLnBrk="1" fontAlgn="auto" hangingPunct="1">
              <a:spcBef>
                <a:spcPts val="0"/>
              </a:spcBef>
              <a:spcAft>
                <a:spcPts val="0"/>
              </a:spcAft>
              <a:buFont typeface="Arial" pitchFamily="34" charset="0"/>
              <a:buNone/>
              <a:defRPr/>
            </a:pPr>
            <a:endParaRPr lang="en-GB" sz="800" dirty="0">
              <a:solidFill>
                <a:schemeClr val="bg1"/>
              </a:solidFill>
              <a:latin typeface="Garamond" panose="02020404030301010803" pitchFamily="18" charset="0"/>
            </a:endParaRPr>
          </a:p>
          <a:p>
            <a:pPr marL="0" indent="0" eaLnBrk="1" fontAlgn="auto" hangingPunct="1">
              <a:spcBef>
                <a:spcPts val="0"/>
              </a:spcBef>
              <a:spcAft>
                <a:spcPts val="0"/>
              </a:spcAft>
              <a:buFont typeface="Arial" pitchFamily="34" charset="0"/>
              <a:buNone/>
              <a:defRPr/>
            </a:pPr>
            <a:r>
              <a:rPr lang="en-GB" dirty="0">
                <a:solidFill>
                  <a:srgbClr val="0094C8"/>
                </a:solidFill>
                <a:latin typeface="Garamond" panose="02020404030301010803" pitchFamily="18" charset="0"/>
              </a:rPr>
              <a:t>Here was a fair opportunity for my uncle Toby to have </a:t>
            </a:r>
            <a:r>
              <a:rPr lang="en-GB" dirty="0" err="1">
                <a:solidFill>
                  <a:srgbClr val="0094C8"/>
                </a:solidFill>
                <a:latin typeface="Garamond" panose="02020404030301010803" pitchFamily="18" charset="0"/>
              </a:rPr>
              <a:t>triumph'd</a:t>
            </a:r>
            <a:r>
              <a:rPr lang="en-GB" dirty="0">
                <a:solidFill>
                  <a:srgbClr val="0094C8"/>
                </a:solidFill>
                <a:latin typeface="Garamond" panose="02020404030301010803" pitchFamily="18" charset="0"/>
              </a:rPr>
              <a:t> over my father in his turn ; --</a:t>
            </a:r>
            <a:r>
              <a:rPr lang="en-GB" dirty="0">
                <a:solidFill>
                  <a:schemeClr val="bg1"/>
                </a:solidFill>
                <a:latin typeface="Garamond" panose="02020404030301010803" pitchFamily="18" charset="0"/>
              </a:rPr>
              <a:t> for no mortal, who had beheld </a:t>
            </a:r>
            <a:r>
              <a:rPr lang="en-GB" dirty="0" err="1">
                <a:solidFill>
                  <a:schemeClr val="bg1"/>
                </a:solidFill>
                <a:latin typeface="Garamond" panose="02020404030301010803" pitchFamily="18" charset="0"/>
              </a:rPr>
              <a:t>Dr.</a:t>
            </a:r>
            <a:r>
              <a:rPr lang="en-GB" dirty="0">
                <a:solidFill>
                  <a:schemeClr val="bg1"/>
                </a:solidFill>
                <a:latin typeface="Garamond" panose="02020404030301010803" pitchFamily="18" charset="0"/>
              </a:rPr>
              <a:t> Slop in that pickle, could have dissented from so much, at least, of my uncle Toby's opinion, ``That mayhap his sister might not care to let `such a </a:t>
            </a:r>
            <a:r>
              <a:rPr lang="en-GB" dirty="0" err="1">
                <a:solidFill>
                  <a:schemeClr val="bg1"/>
                </a:solidFill>
                <a:latin typeface="Garamond" panose="02020404030301010803" pitchFamily="18" charset="0"/>
              </a:rPr>
              <a:t>Dr.</a:t>
            </a:r>
            <a:r>
              <a:rPr lang="en-GB" dirty="0">
                <a:solidFill>
                  <a:schemeClr val="bg1"/>
                </a:solidFill>
                <a:latin typeface="Garamond" panose="02020404030301010803" pitchFamily="18" charset="0"/>
              </a:rPr>
              <a:t> Slop come so near her “ * * * *” But it was the </a:t>
            </a:r>
            <a:r>
              <a:rPr lang="en-GB" i="1" dirty="0">
                <a:solidFill>
                  <a:schemeClr val="bg1"/>
                </a:solidFill>
                <a:latin typeface="Garamond" panose="02020404030301010803" pitchFamily="18" charset="0"/>
              </a:rPr>
              <a:t>Argumentum ad hominem </a:t>
            </a:r>
            <a:r>
              <a:rPr lang="en-GB" dirty="0">
                <a:solidFill>
                  <a:schemeClr val="bg1"/>
                </a:solidFill>
                <a:latin typeface="Garamond" panose="02020404030301010803" pitchFamily="18" charset="0"/>
              </a:rPr>
              <a:t>; and if my uncle Toby was not very expert at it, you may think, he might not care to use it. </a:t>
            </a:r>
            <a:r>
              <a:rPr lang="en-GB" dirty="0">
                <a:solidFill>
                  <a:srgbClr val="0094C8"/>
                </a:solidFill>
                <a:latin typeface="Garamond" panose="02020404030301010803" pitchFamily="18" charset="0"/>
              </a:rPr>
              <a:t>–No ; the reason was, -- 'twas not his nature to insult</a:t>
            </a:r>
            <a:r>
              <a:rPr lang="en-GB" sz="2500" dirty="0">
                <a:solidFill>
                  <a:srgbClr val="0094C8"/>
                </a:solidFill>
                <a:latin typeface="Garamond" panose="02020404030301010803" pitchFamily="18" charset="0"/>
              </a:rPr>
              <a:t>. </a:t>
            </a:r>
          </a:p>
          <a:p>
            <a:pPr eaLnBrk="1" fontAlgn="auto" hangingPunct="1">
              <a:spcAft>
                <a:spcPts val="0"/>
              </a:spcAft>
              <a:buFont typeface="Arial" pitchFamily="34" charset="0"/>
              <a:buChar char="•"/>
              <a:defRPr/>
            </a:pPr>
            <a:endParaRPr lang="en-GB" sz="2500" dirty="0">
              <a:solidFill>
                <a:schemeClr val="bg1"/>
              </a:solidFill>
              <a:latin typeface="Garamond" panose="02020404030301010803"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68313" y="333375"/>
            <a:ext cx="8135937" cy="914400"/>
          </a:xfrm>
        </p:spPr>
        <p:txBody>
          <a:bodyPr/>
          <a:lstStyle/>
          <a:p>
            <a:pPr eaLnBrk="1" fontAlgn="auto" hangingPunct="1">
              <a:spcAft>
                <a:spcPts val="0"/>
              </a:spcAft>
              <a:defRPr/>
            </a:pPr>
            <a:r>
              <a:rPr lang="en-GB" altLang="en-US" sz="3600" dirty="0">
                <a:solidFill>
                  <a:srgbClr val="0094C8"/>
                </a:solidFill>
                <a:effectLst/>
                <a:latin typeface="Felix Titling" panose="04060505060202020A04" pitchFamily="82" charset="0"/>
              </a:rPr>
              <a:t>STRAIGHT LINES &amp; LABYRINTHS</a:t>
            </a:r>
          </a:p>
        </p:txBody>
      </p:sp>
      <p:sp>
        <p:nvSpPr>
          <p:cNvPr id="9219" name="Rectangle 3"/>
          <p:cNvSpPr>
            <a:spLocks noGrp="1" noChangeArrowheads="1"/>
          </p:cNvSpPr>
          <p:nvPr>
            <p:ph idx="1"/>
          </p:nvPr>
        </p:nvSpPr>
        <p:spPr>
          <a:xfrm>
            <a:off x="250825" y="1557338"/>
            <a:ext cx="8686800" cy="4997450"/>
          </a:xfrm>
        </p:spPr>
        <p:txBody>
          <a:bodyPr/>
          <a:lstStyle/>
          <a:p>
            <a:pPr eaLnBrk="1" hangingPunct="1">
              <a:spcBef>
                <a:spcPts val="0"/>
              </a:spcBef>
              <a:buFontTx/>
              <a:buNone/>
            </a:pPr>
            <a:r>
              <a:rPr lang="en-GB" altLang="en-US" i="1" dirty="0"/>
              <a:t>	</a:t>
            </a:r>
            <a:r>
              <a:rPr lang="en-GB" altLang="en-US" i="1" dirty="0" err="1">
                <a:solidFill>
                  <a:schemeClr val="bg1"/>
                </a:solidFill>
              </a:rPr>
              <a:t>Tristram</a:t>
            </a:r>
            <a:r>
              <a:rPr lang="en-GB" altLang="en-US" i="1" dirty="0">
                <a:solidFill>
                  <a:schemeClr val="bg1"/>
                </a:solidFill>
              </a:rPr>
              <a:t> </a:t>
            </a:r>
            <a:r>
              <a:rPr lang="en-GB" altLang="en-US" i="1" dirty="0" err="1">
                <a:solidFill>
                  <a:schemeClr val="bg1"/>
                </a:solidFill>
              </a:rPr>
              <a:t>Shandy</a:t>
            </a:r>
            <a:r>
              <a:rPr lang="en-GB" altLang="en-US" dirty="0">
                <a:solidFill>
                  <a:schemeClr val="bg1"/>
                </a:solidFill>
              </a:rPr>
              <a:t> embodies Sterne's most fundamental insight into human nature: </a:t>
            </a:r>
            <a:r>
              <a:rPr lang="en-GB" altLang="en-US" dirty="0">
                <a:solidFill>
                  <a:srgbClr val="0094C8"/>
                </a:solidFill>
              </a:rPr>
              <a:t>as temporal, mundane beings we are compelled to impose upon a labyrinthine world our self-made labyrinths that work, albeit unsuccessfully, to satisfy our urge for coherence amidst chaos. </a:t>
            </a:r>
            <a:r>
              <a:rPr lang="en-GB" altLang="en-US" dirty="0">
                <a:solidFill>
                  <a:schemeClr val="bg1"/>
                </a:solidFill>
              </a:rPr>
              <a:t>Toby discovers in his labyrinth that the "desire of knowledge, like the thirst of riches, increases ever with the acquisition of it" (II.3.102), and ultimately </a:t>
            </a:r>
            <a:r>
              <a:rPr lang="en-GB" altLang="en-US" dirty="0" err="1">
                <a:solidFill>
                  <a:schemeClr val="bg1"/>
                </a:solidFill>
              </a:rPr>
              <a:t>Tristram</a:t>
            </a:r>
            <a:r>
              <a:rPr lang="en-GB" altLang="en-US" dirty="0">
                <a:solidFill>
                  <a:schemeClr val="bg1"/>
                </a:solidFill>
              </a:rPr>
              <a:t> must declare of his uncle, "Endless is the Search of Truth!"</a:t>
            </a:r>
          </a:p>
          <a:p>
            <a:pPr lvl="1" eaLnBrk="1" hangingPunct="1">
              <a:lnSpc>
                <a:spcPct val="90000"/>
              </a:lnSpc>
              <a:buFontTx/>
              <a:buNone/>
            </a:pPr>
            <a:r>
              <a:rPr lang="en-GB" altLang="en-US" sz="2000" dirty="0">
                <a:solidFill>
                  <a:schemeClr val="bg1"/>
                </a:solidFill>
              </a:rPr>
              <a:t>	</a:t>
            </a:r>
            <a:r>
              <a:rPr lang="en-GB" altLang="en-US" sz="2400" dirty="0">
                <a:solidFill>
                  <a:schemeClr val="bg1"/>
                </a:solidFill>
                <a:latin typeface="Garamond" pitchFamily="18" charset="0"/>
              </a:rPr>
              <a:t>Stephen </a:t>
            </a:r>
            <a:r>
              <a:rPr lang="en-GB" altLang="en-US" sz="2400" dirty="0" err="1">
                <a:solidFill>
                  <a:schemeClr val="bg1"/>
                </a:solidFill>
                <a:latin typeface="Garamond" pitchFamily="18" charset="0"/>
              </a:rPr>
              <a:t>Soud</a:t>
            </a:r>
            <a:r>
              <a:rPr lang="en-GB" altLang="en-US" sz="2400" dirty="0">
                <a:solidFill>
                  <a:schemeClr val="bg1"/>
                </a:solidFill>
                <a:latin typeface="Garamond" pitchFamily="18" charset="0"/>
              </a:rPr>
              <a:t>, ‘"Weavers, Gardeners, and Gladiators": Labyrinths in </a:t>
            </a:r>
            <a:r>
              <a:rPr lang="en-GB" altLang="en-US" sz="2400" i="1" dirty="0" err="1">
                <a:solidFill>
                  <a:schemeClr val="bg1"/>
                </a:solidFill>
                <a:latin typeface="Garamond" pitchFamily="18" charset="0"/>
              </a:rPr>
              <a:t>Tristram</a:t>
            </a:r>
            <a:r>
              <a:rPr lang="en-GB" altLang="en-US" sz="2400" i="1" dirty="0">
                <a:solidFill>
                  <a:schemeClr val="bg1"/>
                </a:solidFill>
                <a:latin typeface="Garamond" pitchFamily="18" charset="0"/>
              </a:rPr>
              <a:t> </a:t>
            </a:r>
            <a:r>
              <a:rPr lang="en-GB" altLang="en-US" sz="2400" i="1" dirty="0" err="1">
                <a:solidFill>
                  <a:schemeClr val="bg1"/>
                </a:solidFill>
                <a:latin typeface="Garamond" pitchFamily="18" charset="0"/>
              </a:rPr>
              <a:t>Shandy</a:t>
            </a:r>
            <a:r>
              <a:rPr lang="en-GB" altLang="en-US" sz="2400" dirty="0">
                <a:solidFill>
                  <a:schemeClr val="bg1"/>
                </a:solidFill>
                <a:latin typeface="Garamond" pitchFamily="18" charset="0"/>
              </a:rPr>
              <a:t>’  </a:t>
            </a:r>
            <a:r>
              <a:rPr lang="en-GB" altLang="en-US" sz="2400" i="1" dirty="0">
                <a:solidFill>
                  <a:schemeClr val="bg1"/>
                </a:solidFill>
                <a:latin typeface="Garamond" pitchFamily="18" charset="0"/>
              </a:rPr>
              <a:t>Eighteenth-Century Studies</a:t>
            </a:r>
            <a:r>
              <a:rPr lang="en-GB" altLang="en-US" sz="2400" dirty="0">
                <a:solidFill>
                  <a:schemeClr val="bg1"/>
                </a:solidFill>
                <a:latin typeface="Garamond" pitchFamily="18" charset="0"/>
              </a:rPr>
              <a:t>, Vol. 28, No. 4 (Summer, 1995), 397-411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p:cNvSpPr>
            <a:spLocks noGrp="1" noChangeArrowheads="1"/>
          </p:cNvSpPr>
          <p:nvPr>
            <p:ph idx="1"/>
          </p:nvPr>
        </p:nvSpPr>
        <p:spPr>
          <a:xfrm>
            <a:off x="323850" y="1268413"/>
            <a:ext cx="8445500" cy="4608859"/>
          </a:xfrm>
        </p:spPr>
        <p:txBody>
          <a:bodyPr rtlCol="0">
            <a:normAutofit fontScale="92500" lnSpcReduction="10000"/>
          </a:bodyPr>
          <a:lstStyle/>
          <a:p>
            <a:pPr eaLnBrk="1" fontAlgn="auto" hangingPunct="1">
              <a:lnSpc>
                <a:spcPct val="90000"/>
              </a:lnSpc>
              <a:spcAft>
                <a:spcPts val="0"/>
              </a:spcAft>
              <a:buFontTx/>
              <a:buNone/>
              <a:defRPr/>
            </a:pPr>
            <a:r>
              <a:rPr lang="en-GB" altLang="en-US" sz="2800" u="sng" dirty="0">
                <a:solidFill>
                  <a:schemeClr val="bg1"/>
                </a:solidFill>
                <a:latin typeface="Garamond" pitchFamily="18" charset="0"/>
              </a:rPr>
              <a:t>Chapter 1.XXXVI</a:t>
            </a:r>
            <a:r>
              <a:rPr lang="en-GB" altLang="en-US" sz="2800" dirty="0">
                <a:solidFill>
                  <a:schemeClr val="bg1"/>
                </a:solidFill>
                <a:latin typeface="Garamond" pitchFamily="18" charset="0"/>
              </a:rPr>
              <a:t>.</a:t>
            </a:r>
          </a:p>
          <a:p>
            <a:pPr eaLnBrk="1" fontAlgn="auto" hangingPunct="1">
              <a:lnSpc>
                <a:spcPct val="90000"/>
              </a:lnSpc>
              <a:spcAft>
                <a:spcPts val="0"/>
              </a:spcAft>
              <a:buFontTx/>
              <a:buNone/>
              <a:defRPr/>
            </a:pPr>
            <a:r>
              <a:rPr lang="en-GB" altLang="en-US" sz="2800" dirty="0">
                <a:solidFill>
                  <a:schemeClr val="bg1"/>
                </a:solidFill>
                <a:latin typeface="Garamond" pitchFamily="18" charset="0"/>
              </a:rPr>
              <a:t>	Writing, when properly managed (as you may be sure I think mine is) is but a different name for conversation. As no one, who knows what he is about in good company, would venture to talk all;—so no author, who understands the just boundaries of decorum and good-breeding, would presume to think all</a:t>
            </a:r>
            <a:r>
              <a:rPr lang="en-GB" altLang="en-US" sz="2800" dirty="0">
                <a:solidFill>
                  <a:srgbClr val="FFFF00"/>
                </a:solidFill>
                <a:latin typeface="Garamond" pitchFamily="18" charset="0"/>
              </a:rPr>
              <a:t>: </a:t>
            </a:r>
            <a:r>
              <a:rPr lang="en-GB" altLang="en-US" sz="2800" dirty="0">
                <a:solidFill>
                  <a:srgbClr val="0094C8"/>
                </a:solidFill>
                <a:latin typeface="Garamond" pitchFamily="18" charset="0"/>
              </a:rPr>
              <a:t>The truest respect which you can pay to the reader's understanding, is to halve this matter amicably, and leave him something to imagine, in his turn, as well as yourself.</a:t>
            </a:r>
          </a:p>
          <a:p>
            <a:pPr eaLnBrk="1" fontAlgn="auto" hangingPunct="1">
              <a:lnSpc>
                <a:spcPct val="90000"/>
              </a:lnSpc>
              <a:spcAft>
                <a:spcPts val="0"/>
              </a:spcAft>
              <a:buFontTx/>
              <a:buNone/>
              <a:defRPr/>
            </a:pPr>
            <a:r>
              <a:rPr lang="en-GB" altLang="en-US" sz="2800" dirty="0">
                <a:solidFill>
                  <a:schemeClr val="bg1"/>
                </a:solidFill>
                <a:latin typeface="Garamond" pitchFamily="18" charset="0"/>
              </a:rPr>
              <a:t>	For my own part, I am eternally paying him compliments of this kind, and do all that lies in my power to keep his imagination as busy as my own.</a:t>
            </a:r>
            <a:endParaRPr lang="en-GB" altLang="en-US" dirty="0">
              <a:solidFill>
                <a:schemeClr val="bg1"/>
              </a:solidFill>
              <a:latin typeface="Garamond" pitchFamily="18" charset="0"/>
            </a:endParaRPr>
          </a:p>
        </p:txBody>
      </p:sp>
      <p:sp>
        <p:nvSpPr>
          <p:cNvPr id="10243" name="Rectangle 1"/>
          <p:cNvSpPr>
            <a:spLocks noChangeArrowheads="1"/>
          </p:cNvSpPr>
          <p:nvPr/>
        </p:nvSpPr>
        <p:spPr bwMode="auto">
          <a:xfrm>
            <a:off x="684213" y="241300"/>
            <a:ext cx="7704137" cy="646113"/>
          </a:xfrm>
          <a:prstGeom prst="rect">
            <a:avLst/>
          </a:prstGeom>
          <a:noFill/>
          <a:ln w="9525">
            <a:noFill/>
            <a:miter lim="800000"/>
            <a:headEnd/>
            <a:tailEnd/>
          </a:ln>
        </p:spPr>
        <p:txBody>
          <a:bodyPr>
            <a:spAutoFit/>
          </a:bodyPr>
          <a:lstStyle/>
          <a:p>
            <a:pPr algn="ctr"/>
            <a:r>
              <a:rPr lang="en-GB" altLang="en-US" sz="3600" dirty="0">
                <a:solidFill>
                  <a:srgbClr val="0094C8"/>
                </a:solidFill>
                <a:latin typeface="Felix Titling" pitchFamily="82" charset="0"/>
              </a:rPr>
              <a:t>Writing </a:t>
            </a:r>
            <a:r>
              <a:rPr lang="en-GB" altLang="en-US" sz="3600" dirty="0">
                <a:solidFill>
                  <a:schemeClr val="bg1"/>
                </a:solidFill>
                <a:latin typeface="Felix Titling" pitchFamily="82" charset="0"/>
              </a:rPr>
              <a:t>&amp;</a:t>
            </a:r>
            <a:r>
              <a:rPr lang="en-GB" altLang="en-US" sz="3600" dirty="0">
                <a:solidFill>
                  <a:srgbClr val="0094C8"/>
                </a:solidFill>
                <a:latin typeface="Felix Titling" pitchFamily="82" charset="0"/>
              </a:rPr>
              <a:t> reading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46917" y="31324"/>
            <a:ext cx="9180513" cy="633412"/>
          </a:xfrm>
        </p:spPr>
        <p:txBody>
          <a:bodyPr wrap="square" numCol="1" anchorCtr="0" compatLnSpc="1">
            <a:prstTxWarp prst="textNoShape">
              <a:avLst/>
            </a:prstTxWarp>
          </a:bodyPr>
          <a:lstStyle/>
          <a:p>
            <a:pPr eaLnBrk="1" hangingPunct="1"/>
            <a:r>
              <a:rPr lang="en-GB" altLang="en-US" sz="3000" dirty="0">
                <a:solidFill>
                  <a:srgbClr val="0094C8"/>
                </a:solidFill>
                <a:effectLst/>
                <a:latin typeface="Felix Titling" pitchFamily="82" charset="0"/>
              </a:rPr>
              <a:t>CONSTRUCTION: </a:t>
            </a:r>
            <a:r>
              <a:rPr lang="en-GB" altLang="en-US" sz="3000" dirty="0">
                <a:solidFill>
                  <a:schemeClr val="bg1"/>
                </a:solidFill>
                <a:effectLst/>
                <a:latin typeface="Felix Titling" pitchFamily="82" charset="0"/>
              </a:rPr>
              <a:t>RATIONAL PLAY </a:t>
            </a:r>
            <a:r>
              <a:rPr lang="en-GB" altLang="en-US" sz="3000" dirty="0">
                <a:solidFill>
                  <a:srgbClr val="007CA8"/>
                </a:solidFill>
                <a:effectLst/>
                <a:latin typeface="Felix Titling" pitchFamily="82" charset="0"/>
              </a:rPr>
              <a:t>&amp;</a:t>
            </a:r>
            <a:r>
              <a:rPr lang="en-GB" altLang="en-US" sz="3000" dirty="0">
                <a:solidFill>
                  <a:schemeClr val="bg1"/>
                </a:solidFill>
                <a:effectLst/>
                <a:latin typeface="Felix Titling" pitchFamily="82" charset="0"/>
              </a:rPr>
              <a:t> PARODY</a:t>
            </a:r>
          </a:p>
        </p:txBody>
      </p:sp>
      <p:sp>
        <p:nvSpPr>
          <p:cNvPr id="6147" name="Rectangle 3"/>
          <p:cNvSpPr>
            <a:spLocks noGrp="1" noChangeArrowheads="1"/>
          </p:cNvSpPr>
          <p:nvPr>
            <p:ph idx="1"/>
          </p:nvPr>
        </p:nvSpPr>
        <p:spPr>
          <a:xfrm>
            <a:off x="107727" y="836712"/>
            <a:ext cx="8928546" cy="6165304"/>
          </a:xfrm>
        </p:spPr>
        <p:txBody>
          <a:bodyPr rtlCol="0">
            <a:normAutofit fontScale="85000" lnSpcReduction="10000"/>
          </a:bodyPr>
          <a:lstStyle/>
          <a:p>
            <a:pPr marL="0" indent="0" eaLnBrk="1" fontAlgn="auto" hangingPunct="1">
              <a:lnSpc>
                <a:spcPct val="120000"/>
              </a:lnSpc>
              <a:spcBef>
                <a:spcPts val="0"/>
              </a:spcBef>
              <a:spcAft>
                <a:spcPts val="0"/>
              </a:spcAft>
              <a:buFontTx/>
              <a:buNone/>
              <a:defRPr/>
            </a:pPr>
            <a:r>
              <a:rPr lang="en-GB" altLang="en-US" sz="2300" dirty="0">
                <a:solidFill>
                  <a:schemeClr val="bg1"/>
                </a:solidFill>
              </a:rPr>
              <a:t>    The way </a:t>
            </a:r>
            <a:r>
              <a:rPr lang="en-GB" altLang="en-US" sz="2300" i="1" dirty="0">
                <a:solidFill>
                  <a:schemeClr val="bg1"/>
                </a:solidFill>
              </a:rPr>
              <a:t>Tristram </a:t>
            </a:r>
            <a:r>
              <a:rPr lang="en-GB" altLang="en-US" sz="2300" i="1" dirty="0" err="1">
                <a:solidFill>
                  <a:schemeClr val="bg1"/>
                </a:solidFill>
              </a:rPr>
              <a:t>Shandy</a:t>
            </a:r>
            <a:r>
              <a:rPr lang="en-GB" altLang="en-US" sz="2300" dirty="0">
                <a:solidFill>
                  <a:schemeClr val="bg1"/>
                </a:solidFill>
              </a:rPr>
              <a:t> digests bits of this and chunks of that, it does not seem surprising to find an entire Sterne sermon included, word for word (Vol. II, </a:t>
            </a:r>
            <a:r>
              <a:rPr lang="en-GB" altLang="en-US" sz="2300" dirty="0" err="1">
                <a:solidFill>
                  <a:schemeClr val="bg1"/>
                </a:solidFill>
              </a:rPr>
              <a:t>ch.</a:t>
            </a:r>
            <a:r>
              <a:rPr lang="en-GB" altLang="en-US" sz="2300" dirty="0">
                <a:solidFill>
                  <a:schemeClr val="bg1"/>
                </a:solidFill>
              </a:rPr>
              <a:t> 17). ...this stratagem is like a host of other </a:t>
            </a:r>
            <a:r>
              <a:rPr lang="en-GB" altLang="en-US" sz="2300" dirty="0" err="1">
                <a:solidFill>
                  <a:schemeClr val="bg1"/>
                </a:solidFill>
              </a:rPr>
              <a:t>Sternean</a:t>
            </a:r>
            <a:r>
              <a:rPr lang="en-GB" altLang="en-US" sz="2300" dirty="0">
                <a:solidFill>
                  <a:schemeClr val="bg1"/>
                </a:solidFill>
              </a:rPr>
              <a:t> stratagems </a:t>
            </a:r>
            <a:r>
              <a:rPr lang="en-GB" altLang="en-US" sz="2300" dirty="0">
                <a:solidFill>
                  <a:srgbClr val="0094C8"/>
                </a:solidFill>
              </a:rPr>
              <a:t>where themes, ideas, or systems from all sorts of places are bodily taken over and absorbed into the </a:t>
            </a:r>
            <a:r>
              <a:rPr lang="en-GB" altLang="en-US" sz="2300" dirty="0" err="1">
                <a:solidFill>
                  <a:srgbClr val="0094C8"/>
                </a:solidFill>
              </a:rPr>
              <a:t>Sternean</a:t>
            </a:r>
            <a:r>
              <a:rPr lang="en-GB" altLang="en-US" sz="2300" dirty="0">
                <a:solidFill>
                  <a:srgbClr val="0094C8"/>
                </a:solidFill>
              </a:rPr>
              <a:t> purposes of the work.</a:t>
            </a:r>
            <a:r>
              <a:rPr lang="en-GB" altLang="en-US" sz="2300" dirty="0">
                <a:solidFill>
                  <a:srgbClr val="FFFF00"/>
                </a:solidFill>
              </a:rPr>
              <a:t> </a:t>
            </a:r>
            <a:r>
              <a:rPr lang="en-GB" altLang="en-US" dirty="0">
                <a:solidFill>
                  <a:schemeClr val="bg1"/>
                </a:solidFill>
              </a:rPr>
              <a:t>It </a:t>
            </a:r>
            <a:r>
              <a:rPr lang="en-GB" altLang="en-US" sz="2300" dirty="0">
                <a:solidFill>
                  <a:schemeClr val="bg1"/>
                </a:solidFill>
              </a:rPr>
              <a:t>happens to </a:t>
            </a:r>
            <a:r>
              <a:rPr lang="en-GB" altLang="en-US" sz="2300" i="1" dirty="0">
                <a:solidFill>
                  <a:schemeClr val="bg1"/>
                </a:solidFill>
              </a:rPr>
              <a:t>Hamlet</a:t>
            </a:r>
            <a:r>
              <a:rPr lang="en-GB" altLang="en-US" sz="2300" dirty="0">
                <a:solidFill>
                  <a:schemeClr val="bg1"/>
                </a:solidFill>
              </a:rPr>
              <a:t> and </a:t>
            </a:r>
            <a:r>
              <a:rPr lang="en-GB" altLang="en-US" sz="2300" i="1" dirty="0">
                <a:solidFill>
                  <a:schemeClr val="bg1"/>
                </a:solidFill>
              </a:rPr>
              <a:t>Don Quixote</a:t>
            </a:r>
            <a:r>
              <a:rPr lang="en-GB" altLang="en-US" sz="2300" dirty="0">
                <a:solidFill>
                  <a:schemeClr val="bg1"/>
                </a:solidFill>
              </a:rPr>
              <a:t>, suggestively at first and then overwhelmingly; it happens to Rabelais, Swift, and Fielding; to the Church Fathers; and to learning so arcane that the standard edition of </a:t>
            </a:r>
            <a:r>
              <a:rPr lang="en-GB" altLang="en-US" sz="2300" i="1" dirty="0">
                <a:solidFill>
                  <a:schemeClr val="bg1"/>
                </a:solidFill>
              </a:rPr>
              <a:t>Tristram </a:t>
            </a:r>
            <a:r>
              <a:rPr lang="en-GB" altLang="en-US" sz="2300" i="1" dirty="0" err="1">
                <a:solidFill>
                  <a:schemeClr val="bg1"/>
                </a:solidFill>
              </a:rPr>
              <a:t>Shandy</a:t>
            </a:r>
            <a:r>
              <a:rPr lang="en-GB" altLang="en-US" sz="2300" dirty="0">
                <a:solidFill>
                  <a:schemeClr val="bg1"/>
                </a:solidFill>
              </a:rPr>
              <a:t> is overwhelmed by foot-note descriptions of "sources." </a:t>
            </a:r>
            <a:r>
              <a:rPr lang="en-GB" altLang="en-US" sz="2300" dirty="0">
                <a:solidFill>
                  <a:srgbClr val="0094C8"/>
                </a:solidFill>
              </a:rPr>
              <a:t>Such allusiveness makes fun of itself, and we are continually made wary of becoming the pedant who sees all, recognizes all, systematizes all. </a:t>
            </a:r>
            <a:r>
              <a:rPr lang="en-GB" altLang="en-US" sz="2300" u="sng" dirty="0">
                <a:solidFill>
                  <a:schemeClr val="bg1"/>
                </a:solidFill>
              </a:rPr>
              <a:t>Yet we are guided by a writer who does all that but is not the prisoner of his learning-who, rather than being confined by the borders of his predecessors, invites all learning into his own work, there transforming it into something that fits his own artistic needs</a:t>
            </a:r>
            <a:r>
              <a:rPr lang="en-GB" altLang="en-US" sz="2300" dirty="0">
                <a:solidFill>
                  <a:schemeClr val="bg1"/>
                </a:solidFill>
              </a:rPr>
              <a:t>.</a:t>
            </a:r>
            <a:r>
              <a:rPr lang="en-GB" altLang="en-US" sz="800" dirty="0">
                <a:solidFill>
                  <a:schemeClr val="bg1"/>
                </a:solidFill>
              </a:rPr>
              <a:t>	</a:t>
            </a:r>
          </a:p>
          <a:p>
            <a:pPr eaLnBrk="1" fontAlgn="auto" hangingPunct="1">
              <a:lnSpc>
                <a:spcPct val="120000"/>
              </a:lnSpc>
              <a:spcBef>
                <a:spcPts val="0"/>
              </a:spcBef>
              <a:spcAft>
                <a:spcPts val="0"/>
              </a:spcAft>
              <a:buFont typeface="Arial" pitchFamily="34" charset="0"/>
              <a:buNone/>
              <a:defRPr/>
            </a:pPr>
            <a:endParaRPr lang="en-GB" altLang="en-US" sz="800" dirty="0">
              <a:solidFill>
                <a:schemeClr val="bg1"/>
              </a:solidFill>
              <a:latin typeface="Garamond" panose="02020404030301010803" pitchFamily="18" charset="0"/>
            </a:endParaRPr>
          </a:p>
          <a:p>
            <a:pPr eaLnBrk="1" fontAlgn="auto" hangingPunct="1">
              <a:lnSpc>
                <a:spcPct val="120000"/>
              </a:lnSpc>
              <a:spcBef>
                <a:spcPts val="0"/>
              </a:spcBef>
              <a:spcAft>
                <a:spcPts val="0"/>
              </a:spcAft>
              <a:buFont typeface="Arial" pitchFamily="34" charset="0"/>
              <a:buNone/>
              <a:defRPr/>
            </a:pPr>
            <a:r>
              <a:rPr lang="en-GB" altLang="en-US" sz="2200" dirty="0">
                <a:solidFill>
                  <a:schemeClr val="bg1"/>
                </a:solidFill>
                <a:latin typeface="Garamond" panose="02020404030301010803" pitchFamily="18" charset="0"/>
              </a:rPr>
              <a:t>	</a:t>
            </a:r>
            <a:r>
              <a:rPr lang="en-GB" altLang="en-US" sz="2300" dirty="0">
                <a:solidFill>
                  <a:schemeClr val="bg1"/>
                </a:solidFill>
                <a:latin typeface="Garamond" panose="02020404030301010803" pitchFamily="18" charset="0"/>
              </a:rPr>
              <a:t>J. Paul Hunter ‘Response as Reformation: </a:t>
            </a:r>
            <a:r>
              <a:rPr lang="en-GB" altLang="en-US" sz="2300" i="1" dirty="0">
                <a:solidFill>
                  <a:schemeClr val="bg1"/>
                </a:solidFill>
                <a:latin typeface="Garamond" panose="02020404030301010803" pitchFamily="18" charset="0"/>
              </a:rPr>
              <a:t>Tristram </a:t>
            </a:r>
            <a:r>
              <a:rPr lang="en-GB" altLang="en-US" sz="2300" i="1" dirty="0" err="1">
                <a:solidFill>
                  <a:schemeClr val="bg1"/>
                </a:solidFill>
                <a:latin typeface="Garamond" panose="02020404030301010803" pitchFamily="18" charset="0"/>
              </a:rPr>
              <a:t>Shandy</a:t>
            </a:r>
            <a:r>
              <a:rPr lang="en-GB" altLang="en-US" sz="2300" dirty="0">
                <a:solidFill>
                  <a:schemeClr val="bg1"/>
                </a:solidFill>
                <a:latin typeface="Garamond" panose="02020404030301010803" pitchFamily="18" charset="0"/>
              </a:rPr>
              <a:t> and the Art of Interruption’, </a:t>
            </a:r>
            <a:r>
              <a:rPr lang="en-GB" altLang="en-US" sz="2300" i="1" dirty="0">
                <a:solidFill>
                  <a:schemeClr val="bg1"/>
                </a:solidFill>
                <a:latin typeface="Garamond" panose="02020404030301010803" pitchFamily="18" charset="0"/>
              </a:rPr>
              <a:t>NOVEL: A Forum on Fiction</a:t>
            </a:r>
            <a:r>
              <a:rPr lang="en-GB" altLang="en-US" sz="2300" dirty="0">
                <a:solidFill>
                  <a:schemeClr val="bg1"/>
                </a:solidFill>
                <a:latin typeface="Garamond" panose="02020404030301010803" pitchFamily="18" charset="0"/>
              </a:rPr>
              <a:t>, Vol. 4, No. 2 (Winter, 1971), 132-146; 132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idx="1"/>
          </p:nvPr>
        </p:nvSpPr>
        <p:spPr>
          <a:xfrm>
            <a:off x="539552" y="332656"/>
            <a:ext cx="8604448" cy="6785992"/>
          </a:xfrm>
        </p:spPr>
        <p:txBody>
          <a:bodyPr rtlCol="0">
            <a:normAutofit fontScale="92500"/>
          </a:bodyPr>
          <a:lstStyle/>
          <a:p>
            <a:pPr algn="r" eaLnBrk="1" fontAlgn="auto" hangingPunct="1">
              <a:lnSpc>
                <a:spcPct val="120000"/>
              </a:lnSpc>
              <a:spcBef>
                <a:spcPts val="0"/>
              </a:spcBef>
              <a:spcAft>
                <a:spcPts val="0"/>
              </a:spcAft>
              <a:buFont typeface="Arial" pitchFamily="34" charset="0"/>
              <a:buNone/>
              <a:defRPr/>
            </a:pPr>
            <a:r>
              <a:rPr lang="en-GB" altLang="en-US" sz="2100" dirty="0">
                <a:solidFill>
                  <a:schemeClr val="bg1"/>
                </a:solidFill>
              </a:rPr>
              <a:t>	</a:t>
            </a:r>
            <a:r>
              <a:rPr lang="en-GB" altLang="en-US" sz="2000" u="sng" dirty="0">
                <a:solidFill>
                  <a:schemeClr val="bg1"/>
                </a:solidFill>
                <a:latin typeface="Garamond" panose="02020404030301010803" pitchFamily="18" charset="0"/>
              </a:rPr>
              <a:t>(Hunter </a:t>
            </a:r>
            <a:r>
              <a:rPr lang="en-GB" altLang="en-US" sz="2000" u="sng" dirty="0" err="1">
                <a:solidFill>
                  <a:schemeClr val="bg1"/>
                </a:solidFill>
                <a:latin typeface="Garamond" panose="02020404030301010803" pitchFamily="18" charset="0"/>
              </a:rPr>
              <a:t>con’t</a:t>
            </a:r>
            <a:r>
              <a:rPr lang="en-GB" altLang="en-US" sz="2000" u="sng" dirty="0">
                <a:solidFill>
                  <a:schemeClr val="bg1"/>
                </a:solidFill>
                <a:latin typeface="Garamond" panose="02020404030301010803" pitchFamily="18" charset="0"/>
              </a:rPr>
              <a:t> p.138)</a:t>
            </a:r>
          </a:p>
          <a:p>
            <a:pPr eaLnBrk="1" fontAlgn="auto" hangingPunct="1">
              <a:lnSpc>
                <a:spcPct val="120000"/>
              </a:lnSpc>
              <a:spcBef>
                <a:spcPts val="0"/>
              </a:spcBef>
              <a:spcAft>
                <a:spcPts val="0"/>
              </a:spcAft>
              <a:buFontTx/>
              <a:buNone/>
              <a:defRPr/>
            </a:pPr>
            <a:endParaRPr lang="en-GB" altLang="en-US" sz="600" dirty="0">
              <a:solidFill>
                <a:schemeClr val="bg1"/>
              </a:solidFill>
            </a:endParaRPr>
          </a:p>
          <a:p>
            <a:pPr marL="0" indent="0" eaLnBrk="1" fontAlgn="auto" hangingPunct="1">
              <a:lnSpc>
                <a:spcPct val="120000"/>
              </a:lnSpc>
              <a:spcBef>
                <a:spcPts val="0"/>
              </a:spcBef>
              <a:spcAft>
                <a:spcPts val="0"/>
              </a:spcAft>
              <a:buFontTx/>
              <a:buNone/>
              <a:defRPr/>
            </a:pPr>
            <a:r>
              <a:rPr lang="en-GB" altLang="en-US" dirty="0">
                <a:solidFill>
                  <a:schemeClr val="bg1"/>
                </a:solidFill>
              </a:rPr>
              <a:t>To define the possible, he exposes the impossible, those straightforward methods which </a:t>
            </a:r>
            <a:r>
              <a:rPr lang="en-GB" altLang="en-US" dirty="0">
                <a:solidFill>
                  <a:srgbClr val="0094C8"/>
                </a:solidFill>
              </a:rPr>
              <a:t>assume that a reader will pay attention and learn what he is told to learn</a:t>
            </a:r>
            <a:r>
              <a:rPr lang="en-GB" altLang="en-US" dirty="0">
                <a:solidFill>
                  <a:schemeClr val="bg1"/>
                </a:solidFill>
              </a:rPr>
              <a:t>. The sermon is one form that uses such methods, though it is only one. Akin to it are various </a:t>
            </a:r>
            <a:r>
              <a:rPr lang="en-GB" altLang="en-US" dirty="0" err="1">
                <a:solidFill>
                  <a:schemeClr val="bg1"/>
                </a:solidFill>
              </a:rPr>
              <a:t>panegyrical</a:t>
            </a:r>
            <a:r>
              <a:rPr lang="en-GB" altLang="en-US" dirty="0">
                <a:solidFill>
                  <a:schemeClr val="bg1"/>
                </a:solidFill>
              </a:rPr>
              <a:t> and hortatory forms, in prose and verse, which portray the ideal and </a:t>
            </a:r>
            <a:r>
              <a:rPr lang="en-GB" altLang="en-US" dirty="0">
                <a:solidFill>
                  <a:srgbClr val="0094C8"/>
                </a:solidFill>
              </a:rPr>
              <a:t>assume that man, limited and fallen though he may be, will readily respond to reason and appeals to the benevolent part of his nature. </a:t>
            </a:r>
            <a:r>
              <a:rPr lang="en-GB" altLang="en-US" dirty="0">
                <a:solidFill>
                  <a:schemeClr val="bg1"/>
                </a:solidFill>
              </a:rPr>
              <a:t>... Augustan writers are increasingly nervous about these forms and assumptions, not only because of their traditional Augustinian view of fallen human nature but because eighteenth-century events seemed to conspire in illustrating the depravity and perversity that man is capable of engraving on civilization. </a:t>
            </a:r>
          </a:p>
          <a:p>
            <a:pPr eaLnBrk="1" fontAlgn="auto" hangingPunct="1">
              <a:lnSpc>
                <a:spcPct val="120000"/>
              </a:lnSpc>
              <a:spcBef>
                <a:spcPts val="0"/>
              </a:spcBef>
              <a:spcAft>
                <a:spcPts val="0"/>
              </a:spcAft>
              <a:buFontTx/>
              <a:buNone/>
              <a:defRPr/>
            </a:pPr>
            <a:r>
              <a:rPr lang="en-GB" altLang="en-US" dirty="0">
                <a:solidFill>
                  <a:schemeClr val="bg1"/>
                </a:solidFill>
              </a:rPr>
              <a:t>	</a:t>
            </a:r>
            <a:endParaRPr lang="en-GB" altLang="en-US" dirty="0">
              <a:solidFill>
                <a:schemeClr val="bg1"/>
              </a:solidFill>
              <a:latin typeface="Garamond" panose="02020404030301010803"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1"/>
            <a:ext cx="8785225" cy="764704"/>
          </a:xfrm>
        </p:spPr>
        <p:txBody>
          <a:bodyPr/>
          <a:lstStyle/>
          <a:p>
            <a:pPr eaLnBrk="1" fontAlgn="auto" hangingPunct="1">
              <a:spcAft>
                <a:spcPts val="0"/>
              </a:spcAft>
              <a:defRPr/>
            </a:pPr>
            <a:r>
              <a:rPr lang="en-GB" sz="3200" dirty="0">
                <a:solidFill>
                  <a:srgbClr val="0094C8"/>
                </a:solidFill>
                <a:effectLst/>
                <a:latin typeface="Felix Titling" panose="04060505060202020A04" pitchFamily="82" charset="0"/>
              </a:rPr>
              <a:t>Association of ideas: </a:t>
            </a:r>
            <a:r>
              <a:rPr lang="en-GB" sz="3200" dirty="0">
                <a:solidFill>
                  <a:schemeClr val="bg1"/>
                </a:solidFill>
                <a:effectLst/>
                <a:latin typeface="Felix Titling" panose="04060505060202020A04" pitchFamily="82" charset="0"/>
              </a:rPr>
              <a:t>the human mind</a:t>
            </a:r>
          </a:p>
        </p:txBody>
      </p:sp>
      <p:sp>
        <p:nvSpPr>
          <p:cNvPr id="3" name="Content Placeholder 2"/>
          <p:cNvSpPr>
            <a:spLocks noGrp="1"/>
          </p:cNvSpPr>
          <p:nvPr>
            <p:ph idx="1"/>
          </p:nvPr>
        </p:nvSpPr>
        <p:spPr>
          <a:xfrm>
            <a:off x="323180" y="836652"/>
            <a:ext cx="8640514" cy="6048672"/>
          </a:xfrm>
        </p:spPr>
        <p:txBody>
          <a:bodyPr rtlCol="0">
            <a:normAutofit fontScale="85000" lnSpcReduction="20000"/>
          </a:bodyPr>
          <a:lstStyle/>
          <a:p>
            <a:pPr marL="0" indent="0" eaLnBrk="1" fontAlgn="auto" hangingPunct="1">
              <a:spcAft>
                <a:spcPts val="0"/>
              </a:spcAft>
              <a:buFont typeface="Arial" pitchFamily="34" charset="0"/>
              <a:buNone/>
              <a:defRPr/>
            </a:pPr>
            <a:r>
              <a:rPr lang="en-GB" sz="2800" dirty="0">
                <a:solidFill>
                  <a:schemeClr val="bg1"/>
                </a:solidFill>
                <a:latin typeface="Garamond" panose="02020404030301010803" pitchFamily="18" charset="0"/>
              </a:rPr>
              <a:t>YOUR sudden and unexpected arrival, </a:t>
            </a:r>
            <a:r>
              <a:rPr lang="en-GB" sz="2800" dirty="0" err="1">
                <a:solidFill>
                  <a:schemeClr val="bg1"/>
                </a:solidFill>
                <a:latin typeface="Garamond" panose="02020404030301010803" pitchFamily="18" charset="0"/>
              </a:rPr>
              <a:t>quoth</a:t>
            </a:r>
            <a:r>
              <a:rPr lang="en-GB" sz="2800" dirty="0">
                <a:solidFill>
                  <a:schemeClr val="bg1"/>
                </a:solidFill>
                <a:latin typeface="Garamond" panose="02020404030301010803" pitchFamily="18" charset="0"/>
              </a:rPr>
              <a:t> my uncle Toby, addressing himself to </a:t>
            </a:r>
            <a:r>
              <a:rPr lang="en-GB" sz="2800" dirty="0" err="1">
                <a:solidFill>
                  <a:schemeClr val="bg1"/>
                </a:solidFill>
                <a:latin typeface="Garamond" panose="02020404030301010803" pitchFamily="18" charset="0"/>
              </a:rPr>
              <a:t>Dr.</a:t>
            </a:r>
            <a:r>
              <a:rPr lang="en-GB" sz="2800" dirty="0">
                <a:solidFill>
                  <a:schemeClr val="bg1"/>
                </a:solidFill>
                <a:latin typeface="Garamond" panose="02020404030301010803" pitchFamily="18" charset="0"/>
              </a:rPr>
              <a:t> Slop, (all three of them sitting down to the fire together, as my uncle Toby began to speak) -- instantly brought the great </a:t>
            </a:r>
            <a:r>
              <a:rPr lang="en-GB" sz="2800" dirty="0" err="1">
                <a:solidFill>
                  <a:schemeClr val="bg1"/>
                </a:solidFill>
                <a:latin typeface="Garamond" panose="02020404030301010803" pitchFamily="18" charset="0"/>
              </a:rPr>
              <a:t>Stevinus</a:t>
            </a:r>
            <a:r>
              <a:rPr lang="en-GB" sz="2800" dirty="0">
                <a:solidFill>
                  <a:schemeClr val="bg1"/>
                </a:solidFill>
                <a:latin typeface="Garamond" panose="02020404030301010803" pitchFamily="18" charset="0"/>
              </a:rPr>
              <a:t> into my head, who, you must know, is a favourite author with me. ------ Then, added my father, making use of the argument </a:t>
            </a:r>
            <a:r>
              <a:rPr lang="en-GB" sz="2800" i="1" dirty="0">
                <a:solidFill>
                  <a:schemeClr val="bg1"/>
                </a:solidFill>
                <a:latin typeface="Garamond" panose="02020404030301010803" pitchFamily="18" charset="0"/>
              </a:rPr>
              <a:t>Ad </a:t>
            </a:r>
            <a:r>
              <a:rPr lang="en-GB" sz="2800" i="1" dirty="0" err="1">
                <a:solidFill>
                  <a:schemeClr val="bg1"/>
                </a:solidFill>
                <a:latin typeface="Garamond" panose="02020404030301010803" pitchFamily="18" charset="0"/>
              </a:rPr>
              <a:t>Crumenam</a:t>
            </a:r>
            <a:r>
              <a:rPr lang="en-GB" sz="2800" dirty="0">
                <a:solidFill>
                  <a:schemeClr val="bg1"/>
                </a:solidFill>
                <a:latin typeface="Garamond" panose="02020404030301010803" pitchFamily="18" charset="0"/>
              </a:rPr>
              <a:t>, ---- I will lay twenty guineas to a single crown piece, (which will serve to give away to Obadiah when he gets back) that this same </a:t>
            </a:r>
            <a:r>
              <a:rPr lang="en-GB" sz="2800" dirty="0" err="1">
                <a:solidFill>
                  <a:schemeClr val="bg1"/>
                </a:solidFill>
                <a:latin typeface="Garamond" panose="02020404030301010803" pitchFamily="18" charset="0"/>
              </a:rPr>
              <a:t>Stevinus</a:t>
            </a:r>
            <a:r>
              <a:rPr lang="en-GB" sz="2800" dirty="0">
                <a:solidFill>
                  <a:schemeClr val="bg1"/>
                </a:solidFill>
                <a:latin typeface="Garamond" panose="02020404030301010803" pitchFamily="18" charset="0"/>
              </a:rPr>
              <a:t> was some engineer or other, -- or has wrote something or other, either directly or indirectly, upon the science of fortification.</a:t>
            </a:r>
          </a:p>
          <a:p>
            <a:pPr marL="0" indent="0" eaLnBrk="1" fontAlgn="auto" hangingPunct="1">
              <a:spcAft>
                <a:spcPts val="0"/>
              </a:spcAft>
              <a:buFont typeface="Arial" pitchFamily="34" charset="0"/>
              <a:buNone/>
              <a:defRPr/>
            </a:pPr>
            <a:endParaRPr lang="en-GB" sz="1900" dirty="0">
              <a:solidFill>
                <a:schemeClr val="bg1"/>
              </a:solidFill>
              <a:latin typeface="Garamond" panose="02020404030301010803" pitchFamily="18" charset="0"/>
            </a:endParaRPr>
          </a:p>
          <a:p>
            <a:pPr marL="0" indent="0" eaLnBrk="1" fontAlgn="auto" hangingPunct="1">
              <a:spcAft>
                <a:spcPts val="0"/>
              </a:spcAft>
              <a:buFont typeface="Arial" pitchFamily="34" charset="0"/>
              <a:buNone/>
              <a:defRPr/>
            </a:pPr>
            <a:r>
              <a:rPr lang="en-GB" sz="2800" dirty="0">
                <a:solidFill>
                  <a:schemeClr val="bg1"/>
                </a:solidFill>
                <a:latin typeface="Garamond" panose="02020404030301010803" pitchFamily="18" charset="0"/>
              </a:rPr>
              <a:t>He has so, -- replied my uncle Toby. -- I knew it, said my father ; -- </a:t>
            </a:r>
            <a:r>
              <a:rPr lang="en-GB" sz="2800" dirty="0" err="1">
                <a:solidFill>
                  <a:schemeClr val="bg1"/>
                </a:solidFill>
                <a:latin typeface="Garamond" panose="02020404030301010803" pitchFamily="18" charset="0"/>
              </a:rPr>
              <a:t>tho</a:t>
            </a:r>
            <a:r>
              <a:rPr lang="en-GB" sz="2800" dirty="0">
                <a:solidFill>
                  <a:schemeClr val="bg1"/>
                </a:solidFill>
                <a:latin typeface="Garamond" panose="02020404030301010803" pitchFamily="18" charset="0"/>
              </a:rPr>
              <a:t>', for the soul of me, </a:t>
            </a:r>
            <a:r>
              <a:rPr lang="en-GB" sz="2800" dirty="0">
                <a:solidFill>
                  <a:srgbClr val="0094C8"/>
                </a:solidFill>
                <a:latin typeface="Garamond" panose="02020404030301010803" pitchFamily="18" charset="0"/>
              </a:rPr>
              <a:t>I cannot see what kind of connection there can be betwixt </a:t>
            </a:r>
            <a:r>
              <a:rPr lang="en-GB" sz="2800" dirty="0" err="1">
                <a:solidFill>
                  <a:srgbClr val="0094C8"/>
                </a:solidFill>
                <a:latin typeface="Garamond" panose="02020404030301010803" pitchFamily="18" charset="0"/>
              </a:rPr>
              <a:t>Dr.</a:t>
            </a:r>
            <a:r>
              <a:rPr lang="en-GB" sz="2800" dirty="0">
                <a:solidFill>
                  <a:srgbClr val="0094C8"/>
                </a:solidFill>
                <a:latin typeface="Garamond" panose="02020404030301010803" pitchFamily="18" charset="0"/>
              </a:rPr>
              <a:t> Slop's sudden coming, and a discourse upon fortification ; -- yet I </a:t>
            </a:r>
            <a:r>
              <a:rPr lang="en-GB" sz="2800" dirty="0" err="1">
                <a:solidFill>
                  <a:srgbClr val="0094C8"/>
                </a:solidFill>
                <a:latin typeface="Garamond" panose="02020404030301010803" pitchFamily="18" charset="0"/>
              </a:rPr>
              <a:t>fear'd</a:t>
            </a:r>
            <a:r>
              <a:rPr lang="en-GB" sz="2800" dirty="0">
                <a:solidFill>
                  <a:srgbClr val="0094C8"/>
                </a:solidFill>
                <a:latin typeface="Garamond" panose="02020404030301010803" pitchFamily="18" charset="0"/>
              </a:rPr>
              <a:t> it. </a:t>
            </a:r>
            <a:r>
              <a:rPr lang="en-GB" sz="2800" dirty="0">
                <a:solidFill>
                  <a:schemeClr val="bg1"/>
                </a:solidFill>
                <a:latin typeface="Garamond" panose="02020404030301010803" pitchFamily="18" charset="0"/>
              </a:rPr>
              <a:t>-- Talk of what we will, brother, -- or let the occasion be never so foreign or unfit for the subject, -- you are sure to bring it in : I would not, brother Toby, continued my father, -- I declare I would not have my head so full of </a:t>
            </a:r>
            <a:r>
              <a:rPr lang="en-GB" sz="2800" dirty="0" err="1">
                <a:solidFill>
                  <a:schemeClr val="bg1"/>
                </a:solidFill>
                <a:latin typeface="Garamond" panose="02020404030301010803" pitchFamily="18" charset="0"/>
              </a:rPr>
              <a:t>curtins</a:t>
            </a:r>
            <a:r>
              <a:rPr lang="en-GB" sz="2800" dirty="0">
                <a:solidFill>
                  <a:schemeClr val="bg1"/>
                </a:solidFill>
                <a:latin typeface="Garamond" panose="02020404030301010803" pitchFamily="18" charset="0"/>
              </a:rPr>
              <a:t> and horn-works. ---- </a:t>
            </a:r>
            <a:r>
              <a:rPr lang="en-GB" sz="2800" dirty="0">
                <a:solidFill>
                  <a:srgbClr val="0094C8"/>
                </a:solidFill>
                <a:latin typeface="Garamond" panose="02020404030301010803" pitchFamily="18" charset="0"/>
              </a:rPr>
              <a:t>That, I dare say, you would not, </a:t>
            </a:r>
            <a:r>
              <a:rPr lang="en-GB" sz="2800" dirty="0" err="1">
                <a:solidFill>
                  <a:srgbClr val="0094C8"/>
                </a:solidFill>
                <a:latin typeface="Garamond" panose="02020404030301010803" pitchFamily="18" charset="0"/>
              </a:rPr>
              <a:t>quoth</a:t>
            </a:r>
            <a:r>
              <a:rPr lang="en-GB" sz="2800" dirty="0">
                <a:solidFill>
                  <a:srgbClr val="0094C8"/>
                </a:solidFill>
                <a:latin typeface="Garamond" panose="02020404030301010803" pitchFamily="18" charset="0"/>
              </a:rPr>
              <a:t> </a:t>
            </a:r>
            <a:r>
              <a:rPr lang="en-GB" sz="2800" dirty="0" err="1">
                <a:solidFill>
                  <a:srgbClr val="0094C8"/>
                </a:solidFill>
                <a:latin typeface="Garamond" panose="02020404030301010803" pitchFamily="18" charset="0"/>
              </a:rPr>
              <a:t>Dr.</a:t>
            </a:r>
            <a:r>
              <a:rPr lang="en-GB" sz="2800" dirty="0">
                <a:solidFill>
                  <a:srgbClr val="0094C8"/>
                </a:solidFill>
                <a:latin typeface="Garamond" panose="02020404030301010803" pitchFamily="18" charset="0"/>
              </a:rPr>
              <a:t> Slop, interrupting him, and laughing most immoderately at his pun.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2"/>
          <p:cNvSpPr>
            <a:spLocks noGrp="1"/>
          </p:cNvSpPr>
          <p:nvPr>
            <p:ph idx="1"/>
          </p:nvPr>
        </p:nvSpPr>
        <p:spPr>
          <a:xfrm>
            <a:off x="179388" y="188913"/>
            <a:ext cx="8785225" cy="6524625"/>
          </a:xfrm>
        </p:spPr>
        <p:txBody>
          <a:bodyPr/>
          <a:lstStyle/>
          <a:p>
            <a:pPr marL="0" indent="0" eaLnBrk="1" hangingPunct="1">
              <a:buFont typeface="Arial" charset="0"/>
              <a:buNone/>
            </a:pPr>
            <a:r>
              <a:rPr lang="en-GB" altLang="en-US" sz="2100" dirty="0">
                <a:solidFill>
                  <a:schemeClr val="bg1"/>
                </a:solidFill>
              </a:rPr>
              <a:t>In 1766, at the height of the debate about slavery, Ignatius Sancho wrote to Laurence Sterne encouraging the famous writer to use his pen to lobby for the abolition of the slave trade. Sterne's widely publicised response became an integral part of 18th century abolitionist literature</a:t>
            </a:r>
            <a:r>
              <a:rPr lang="en-GB" altLang="en-US" sz="2000" dirty="0">
                <a:solidFill>
                  <a:schemeClr val="bg1"/>
                </a:solidFill>
              </a:rPr>
              <a:t>.</a:t>
            </a:r>
          </a:p>
          <a:p>
            <a:pPr marL="0" indent="0" eaLnBrk="1" hangingPunct="1">
              <a:buFont typeface="Arial" charset="0"/>
              <a:buNone/>
            </a:pPr>
            <a:r>
              <a:rPr lang="en-GB" altLang="en-US" dirty="0">
                <a:solidFill>
                  <a:schemeClr val="bg1">
                    <a:lumMod val="95000"/>
                  </a:schemeClr>
                </a:solidFill>
                <a:latin typeface="Garamond" pitchFamily="18" charset="0"/>
              </a:rPr>
              <a:t>"There is a strange coincidence, Sancho, in the little events (as well as in the great ones) of this world: for I had been writing a tender tale of the sorrows of a FRIENDLESS poor negro-girl, and my eyes had scarce done smarting with it, when your letter of recommendation in behalf of so many of her brethren and sisters, came to me — but </a:t>
            </a:r>
            <a:r>
              <a:rPr lang="en-GB" altLang="en-US" dirty="0">
                <a:solidFill>
                  <a:srgbClr val="0094C8"/>
                </a:solidFill>
                <a:latin typeface="Garamond" pitchFamily="18" charset="0"/>
              </a:rPr>
              <a:t>why her brethren? — or yours, Sancho! any more than mine?</a:t>
            </a:r>
            <a:r>
              <a:rPr lang="en-GB" altLang="en-US" dirty="0">
                <a:solidFill>
                  <a:srgbClr val="FFFF00"/>
                </a:solidFill>
                <a:latin typeface="Garamond" pitchFamily="18" charset="0"/>
              </a:rPr>
              <a:t> </a:t>
            </a:r>
            <a:r>
              <a:rPr lang="en-GB" altLang="en-US" dirty="0">
                <a:solidFill>
                  <a:schemeClr val="bg1">
                    <a:lumMod val="95000"/>
                  </a:schemeClr>
                </a:solidFill>
                <a:latin typeface="Garamond" pitchFamily="18" charset="0"/>
              </a:rPr>
              <a:t>It is by the finest tints, and most insensible gradations, that nature descends from the fairest face about St. James’s, to the sootiest complexion in Africa: at which tint of these, is it, that the ties of blood are to cease? and how many shades must we descend lower still in the scale, ere mercy is to vanish with them?—but </a:t>
            </a:r>
            <a:r>
              <a:rPr lang="en-GB" altLang="en-US" dirty="0">
                <a:solidFill>
                  <a:srgbClr val="0094C8"/>
                </a:solidFill>
                <a:latin typeface="Garamond" pitchFamily="18" charset="0"/>
              </a:rPr>
              <a:t>’tis no uncommon thing, my good Sancho, for one half of the world to use the other half of it like brutes, &amp; then </a:t>
            </a:r>
            <a:r>
              <a:rPr lang="en-GB" altLang="en-US" dirty="0" err="1">
                <a:solidFill>
                  <a:srgbClr val="0094C8"/>
                </a:solidFill>
                <a:latin typeface="Garamond" pitchFamily="18" charset="0"/>
              </a:rPr>
              <a:t>endeavor</a:t>
            </a:r>
            <a:r>
              <a:rPr lang="en-GB" altLang="en-US" dirty="0">
                <a:solidFill>
                  <a:srgbClr val="0094C8"/>
                </a:solidFill>
                <a:latin typeface="Garamond" pitchFamily="18" charset="0"/>
              </a:rPr>
              <a:t> to make ’em so."</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bwMode="auto">
          <a:xfrm>
            <a:off x="468313" y="188913"/>
            <a:ext cx="8229600" cy="561975"/>
          </a:xfrm>
        </p:spPr>
        <p:txBody>
          <a:bodyPr wrap="square" numCol="1" anchorCtr="0" compatLnSpc="1">
            <a:prstTxWarp prst="textNoShape">
              <a:avLst/>
            </a:prstTxWarp>
          </a:bodyPr>
          <a:lstStyle/>
          <a:p>
            <a:pPr eaLnBrk="1" hangingPunct="1"/>
            <a:r>
              <a:rPr lang="en-GB" altLang="en-US" sz="3600" dirty="0">
                <a:solidFill>
                  <a:schemeClr val="bg1"/>
                </a:solidFill>
                <a:effectLst/>
                <a:latin typeface="Felix Titling" pitchFamily="82" charset="0"/>
              </a:rPr>
              <a:t>Force  &amp; Reason </a:t>
            </a:r>
          </a:p>
        </p:txBody>
      </p:sp>
      <p:sp>
        <p:nvSpPr>
          <p:cNvPr id="8195" name="Rectangle 3"/>
          <p:cNvSpPr>
            <a:spLocks noGrp="1" noChangeArrowheads="1"/>
          </p:cNvSpPr>
          <p:nvPr>
            <p:ph idx="1"/>
          </p:nvPr>
        </p:nvSpPr>
        <p:spPr>
          <a:xfrm>
            <a:off x="0" y="836613"/>
            <a:ext cx="8820150" cy="5832475"/>
          </a:xfrm>
        </p:spPr>
        <p:txBody>
          <a:bodyPr rtlCol="0">
            <a:normAutofit fontScale="92500" lnSpcReduction="10000"/>
          </a:bodyPr>
          <a:lstStyle/>
          <a:p>
            <a:pPr eaLnBrk="1" fontAlgn="auto" hangingPunct="1">
              <a:lnSpc>
                <a:spcPct val="80000"/>
              </a:lnSpc>
              <a:spcAft>
                <a:spcPts val="0"/>
              </a:spcAft>
              <a:buFontTx/>
              <a:buNone/>
              <a:defRPr/>
            </a:pPr>
            <a:r>
              <a:rPr lang="en-GB" altLang="en-US" dirty="0">
                <a:solidFill>
                  <a:schemeClr val="bg1">
                    <a:lumMod val="95000"/>
                  </a:schemeClr>
                </a:solidFill>
                <a:latin typeface="Garamond" pitchFamily="18" charset="0"/>
              </a:rPr>
              <a:t>	</a:t>
            </a:r>
            <a:r>
              <a:rPr lang="en-GB" altLang="en-US" sz="2800" dirty="0">
                <a:solidFill>
                  <a:schemeClr val="bg1">
                    <a:lumMod val="95000"/>
                  </a:schemeClr>
                </a:solidFill>
                <a:latin typeface="Garamond" pitchFamily="18" charset="0"/>
              </a:rPr>
              <a:t>A negro has a soul? an' please your honour, said the corporal (doubtingly).</a:t>
            </a:r>
          </a:p>
          <a:p>
            <a:pPr eaLnBrk="1" fontAlgn="auto" hangingPunct="1">
              <a:lnSpc>
                <a:spcPct val="80000"/>
              </a:lnSpc>
              <a:spcAft>
                <a:spcPts val="0"/>
              </a:spcAft>
              <a:buFontTx/>
              <a:buNone/>
              <a:defRPr/>
            </a:pPr>
            <a:r>
              <a:rPr lang="en-GB" altLang="en-US" sz="2800" dirty="0">
                <a:solidFill>
                  <a:schemeClr val="bg1">
                    <a:lumMod val="95000"/>
                  </a:schemeClr>
                </a:solidFill>
                <a:latin typeface="Garamond" pitchFamily="18" charset="0"/>
              </a:rPr>
              <a:t>	I am not much versed, corporal, </a:t>
            </a:r>
            <a:r>
              <a:rPr lang="en-GB" altLang="en-US" sz="2800" dirty="0" err="1">
                <a:solidFill>
                  <a:schemeClr val="bg1">
                    <a:lumMod val="95000"/>
                  </a:schemeClr>
                </a:solidFill>
                <a:latin typeface="Garamond" pitchFamily="18" charset="0"/>
              </a:rPr>
              <a:t>quoth</a:t>
            </a:r>
            <a:r>
              <a:rPr lang="en-GB" altLang="en-US" sz="2800" dirty="0">
                <a:solidFill>
                  <a:schemeClr val="bg1">
                    <a:lumMod val="95000"/>
                  </a:schemeClr>
                </a:solidFill>
                <a:latin typeface="Garamond" pitchFamily="18" charset="0"/>
              </a:rPr>
              <a:t> my uncle Toby, in things of that kind; but I suppose, God would not leave him without one, any more than thee or me—</a:t>
            </a:r>
          </a:p>
          <a:p>
            <a:pPr eaLnBrk="1" fontAlgn="auto" hangingPunct="1">
              <a:lnSpc>
                <a:spcPct val="80000"/>
              </a:lnSpc>
              <a:spcAft>
                <a:spcPts val="0"/>
              </a:spcAft>
              <a:buFontTx/>
              <a:buNone/>
              <a:defRPr/>
            </a:pPr>
            <a:r>
              <a:rPr lang="en-GB" altLang="en-US" sz="2800" dirty="0">
                <a:solidFill>
                  <a:schemeClr val="bg1">
                    <a:lumMod val="95000"/>
                  </a:schemeClr>
                </a:solidFill>
                <a:latin typeface="Garamond" pitchFamily="18" charset="0"/>
              </a:rPr>
              <a:t>	—It would be putting one sadly over the head of another, </a:t>
            </a:r>
            <a:r>
              <a:rPr lang="en-GB" altLang="en-US" sz="2800" dirty="0" err="1">
                <a:solidFill>
                  <a:schemeClr val="bg1">
                    <a:lumMod val="95000"/>
                  </a:schemeClr>
                </a:solidFill>
                <a:latin typeface="Garamond" pitchFamily="18" charset="0"/>
              </a:rPr>
              <a:t>quoth</a:t>
            </a:r>
            <a:r>
              <a:rPr lang="en-GB" altLang="en-US" sz="2800" dirty="0">
                <a:solidFill>
                  <a:schemeClr val="bg1">
                    <a:lumMod val="95000"/>
                  </a:schemeClr>
                </a:solidFill>
                <a:latin typeface="Garamond" pitchFamily="18" charset="0"/>
              </a:rPr>
              <a:t> the corporal.</a:t>
            </a:r>
          </a:p>
          <a:p>
            <a:pPr eaLnBrk="1" fontAlgn="auto" hangingPunct="1">
              <a:lnSpc>
                <a:spcPct val="80000"/>
              </a:lnSpc>
              <a:spcAft>
                <a:spcPts val="0"/>
              </a:spcAft>
              <a:buFontTx/>
              <a:buNone/>
              <a:defRPr/>
            </a:pPr>
            <a:r>
              <a:rPr lang="en-GB" altLang="en-US" sz="2800" dirty="0">
                <a:solidFill>
                  <a:schemeClr val="bg1">
                    <a:lumMod val="95000"/>
                  </a:schemeClr>
                </a:solidFill>
                <a:latin typeface="Garamond" pitchFamily="18" charset="0"/>
              </a:rPr>
              <a:t>	It would so; said my uncle Toby. Why then, an' please your honour, is a black wench to be used worse than a white one?</a:t>
            </a:r>
          </a:p>
          <a:p>
            <a:pPr eaLnBrk="1" fontAlgn="auto" hangingPunct="1">
              <a:lnSpc>
                <a:spcPct val="80000"/>
              </a:lnSpc>
              <a:spcAft>
                <a:spcPts val="0"/>
              </a:spcAft>
              <a:buFontTx/>
              <a:buNone/>
              <a:defRPr/>
            </a:pPr>
            <a:r>
              <a:rPr lang="en-GB" altLang="en-US" sz="2800" dirty="0">
                <a:solidFill>
                  <a:schemeClr val="bg1">
                    <a:lumMod val="95000"/>
                  </a:schemeClr>
                </a:solidFill>
                <a:latin typeface="Garamond" pitchFamily="18" charset="0"/>
              </a:rPr>
              <a:t>	I can give no reason, said my uncle Toby—</a:t>
            </a:r>
          </a:p>
          <a:p>
            <a:pPr eaLnBrk="1" fontAlgn="auto" hangingPunct="1">
              <a:lnSpc>
                <a:spcPct val="80000"/>
              </a:lnSpc>
              <a:spcAft>
                <a:spcPts val="0"/>
              </a:spcAft>
              <a:buFontTx/>
              <a:buNone/>
              <a:defRPr/>
            </a:pPr>
            <a:r>
              <a:rPr lang="en-GB" altLang="en-US" sz="2800" dirty="0">
                <a:solidFill>
                  <a:schemeClr val="bg1">
                    <a:lumMod val="95000"/>
                  </a:schemeClr>
                </a:solidFill>
                <a:latin typeface="Garamond" pitchFamily="18" charset="0"/>
              </a:rPr>
              <a:t>	—Only, cried the corporal, shaking his head, because she has no one to stand up for her—</a:t>
            </a:r>
          </a:p>
          <a:p>
            <a:pPr eaLnBrk="1" fontAlgn="auto" hangingPunct="1">
              <a:lnSpc>
                <a:spcPct val="80000"/>
              </a:lnSpc>
              <a:spcAft>
                <a:spcPts val="0"/>
              </a:spcAft>
              <a:buFontTx/>
              <a:buNone/>
              <a:defRPr/>
            </a:pPr>
            <a:r>
              <a:rPr lang="en-GB" altLang="en-US" sz="2800" dirty="0">
                <a:solidFill>
                  <a:schemeClr val="bg1">
                    <a:lumMod val="95000"/>
                  </a:schemeClr>
                </a:solidFill>
                <a:latin typeface="Garamond" pitchFamily="18" charset="0"/>
              </a:rPr>
              <a:t>	—</a:t>
            </a:r>
            <a:r>
              <a:rPr lang="en-GB" altLang="en-US" sz="2800" dirty="0" err="1">
                <a:solidFill>
                  <a:schemeClr val="bg1">
                    <a:lumMod val="95000"/>
                  </a:schemeClr>
                </a:solidFill>
                <a:latin typeface="Garamond" pitchFamily="18" charset="0"/>
              </a:rPr>
              <a:t>'Tis</a:t>
            </a:r>
            <a:r>
              <a:rPr lang="en-GB" altLang="en-US" sz="2800" dirty="0">
                <a:solidFill>
                  <a:schemeClr val="bg1">
                    <a:lumMod val="95000"/>
                  </a:schemeClr>
                </a:solidFill>
                <a:latin typeface="Garamond" pitchFamily="18" charset="0"/>
              </a:rPr>
              <a:t> that very thing, Trim, </a:t>
            </a:r>
            <a:r>
              <a:rPr lang="en-GB" altLang="en-US" sz="2800" dirty="0" err="1">
                <a:solidFill>
                  <a:schemeClr val="bg1">
                    <a:lumMod val="95000"/>
                  </a:schemeClr>
                </a:solidFill>
                <a:latin typeface="Garamond" pitchFamily="18" charset="0"/>
              </a:rPr>
              <a:t>quoth</a:t>
            </a:r>
            <a:r>
              <a:rPr lang="en-GB" altLang="en-US" sz="2800" dirty="0">
                <a:solidFill>
                  <a:schemeClr val="bg1">
                    <a:lumMod val="95000"/>
                  </a:schemeClr>
                </a:solidFill>
                <a:latin typeface="Garamond" pitchFamily="18" charset="0"/>
              </a:rPr>
              <a:t> my uncle Toby,—which recommends her to protection—and her brethren with her; </a:t>
            </a:r>
            <a:r>
              <a:rPr lang="en-GB" altLang="en-US" sz="2800" dirty="0">
                <a:solidFill>
                  <a:srgbClr val="0094C8"/>
                </a:solidFill>
                <a:latin typeface="Garamond" pitchFamily="18" charset="0"/>
              </a:rPr>
              <a:t>'tis the fortune of war which has put the whip into our hands now—where it may be hereafter, heaven knows!—</a:t>
            </a:r>
            <a:r>
              <a:rPr lang="en-GB" altLang="en-US" sz="2800" dirty="0">
                <a:solidFill>
                  <a:schemeClr val="bg1">
                    <a:lumMod val="95000"/>
                  </a:schemeClr>
                </a:solidFill>
                <a:latin typeface="Garamond" pitchFamily="18" charset="0"/>
              </a:rPr>
              <a:t>but be it where it will, the brave, Trim! will not use it </a:t>
            </a:r>
            <a:r>
              <a:rPr lang="en-GB" altLang="en-US" sz="2800" u="sng" dirty="0">
                <a:solidFill>
                  <a:schemeClr val="bg1">
                    <a:lumMod val="95000"/>
                  </a:schemeClr>
                </a:solidFill>
                <a:latin typeface="Garamond" pitchFamily="18" charset="0"/>
              </a:rPr>
              <a:t>unkindly</a:t>
            </a:r>
            <a:r>
              <a:rPr lang="en-GB" altLang="en-US" sz="2800" dirty="0">
                <a:solidFill>
                  <a:schemeClr val="bg1">
                    <a:lumMod val="95000"/>
                  </a:schemeClr>
                </a:solidFill>
                <a:latin typeface="Garamond" pitchFamily="18" charset="0"/>
              </a:rPr>
              <a:t>.</a:t>
            </a:r>
          </a:p>
          <a:p>
            <a:pPr eaLnBrk="1" fontAlgn="auto" hangingPunct="1">
              <a:lnSpc>
                <a:spcPct val="80000"/>
              </a:lnSpc>
              <a:spcAft>
                <a:spcPts val="0"/>
              </a:spcAft>
              <a:buFont typeface="Arial" pitchFamily="34" charset="0"/>
              <a:buNone/>
              <a:defRPr/>
            </a:pPr>
            <a:r>
              <a:rPr lang="en-GB" altLang="en-US" sz="2800" dirty="0">
                <a:solidFill>
                  <a:schemeClr val="bg1">
                    <a:lumMod val="95000"/>
                  </a:schemeClr>
                </a:solidFill>
                <a:latin typeface="Garamond" pitchFamily="18" charset="0"/>
              </a:rPr>
              <a:t>	—God forbid, said the corporal.</a:t>
            </a:r>
            <a:r>
              <a:rPr lang="en-GB" altLang="en-US" sz="2200" dirty="0">
                <a:solidFill>
                  <a:schemeClr val="bg1">
                    <a:lumMod val="95000"/>
                  </a:schemeClr>
                </a:solidFill>
                <a:latin typeface="Felix Titling" panose="04060505060202020A04" pitchFamily="82" charset="0"/>
              </a:rPr>
              <a:t>     (Chapter 4.LXV)</a:t>
            </a:r>
            <a:endParaRPr lang="en-GB" altLang="en-US" sz="2200" b="1" dirty="0">
              <a:solidFill>
                <a:schemeClr val="bg1">
                  <a:lumMod val="95000"/>
                </a:schemeClr>
              </a:solidFill>
              <a:latin typeface="Felix Titling" panose="04060505060202020A04" pitchFamily="82" charset="0"/>
            </a:endParaRPr>
          </a:p>
          <a:p>
            <a:pPr eaLnBrk="1" fontAlgn="auto" hangingPunct="1">
              <a:lnSpc>
                <a:spcPct val="80000"/>
              </a:lnSpc>
              <a:spcAft>
                <a:spcPts val="0"/>
              </a:spcAft>
              <a:buFontTx/>
              <a:buNone/>
              <a:defRPr/>
            </a:pPr>
            <a:endParaRPr lang="en-GB" altLang="en-US" sz="2800" dirty="0">
              <a:solidFill>
                <a:schemeClr val="bg1">
                  <a:lumMod val="95000"/>
                </a:schemeClr>
              </a:solidFill>
              <a:latin typeface="Garamond"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bwMode="auto">
          <a:xfrm>
            <a:off x="395288" y="188913"/>
            <a:ext cx="8229600" cy="576262"/>
          </a:xfrm>
        </p:spPr>
        <p:txBody>
          <a:bodyPr wrap="square" numCol="1" anchorCtr="0" compatLnSpc="1">
            <a:prstTxWarp prst="textNoShape">
              <a:avLst/>
            </a:prstTxWarp>
          </a:bodyPr>
          <a:lstStyle/>
          <a:p>
            <a:pPr eaLnBrk="1" hangingPunct="1"/>
            <a:r>
              <a:rPr lang="en-GB" altLang="en-US" sz="3200" dirty="0">
                <a:solidFill>
                  <a:schemeClr val="bg1"/>
                </a:solidFill>
                <a:effectLst/>
                <a:latin typeface="Felix Titling" pitchFamily="82" charset="0"/>
              </a:rPr>
              <a:t>Language &amp; meaning</a:t>
            </a:r>
            <a:r>
              <a:rPr lang="en-GB" altLang="en-US" sz="4400" dirty="0">
                <a:solidFill>
                  <a:schemeClr val="bg1"/>
                </a:solidFill>
                <a:effectLst/>
                <a:latin typeface="Felix Titling" pitchFamily="82" charset="0"/>
              </a:rPr>
              <a:t> </a:t>
            </a:r>
          </a:p>
        </p:txBody>
      </p:sp>
      <p:sp>
        <p:nvSpPr>
          <p:cNvPr id="16387" name="Rectangle 3"/>
          <p:cNvSpPr>
            <a:spLocks noGrp="1" noChangeArrowheads="1"/>
          </p:cNvSpPr>
          <p:nvPr>
            <p:ph idx="1"/>
          </p:nvPr>
        </p:nvSpPr>
        <p:spPr>
          <a:xfrm>
            <a:off x="0" y="692696"/>
            <a:ext cx="9144000" cy="5876379"/>
          </a:xfrm>
        </p:spPr>
        <p:txBody>
          <a:bodyPr/>
          <a:lstStyle/>
          <a:p>
            <a:pPr eaLnBrk="1" hangingPunct="1">
              <a:buFontTx/>
              <a:buNone/>
            </a:pPr>
            <a:r>
              <a:rPr lang="en-GB" altLang="en-US" sz="2200" dirty="0">
                <a:solidFill>
                  <a:schemeClr val="bg1">
                    <a:lumMod val="95000"/>
                  </a:schemeClr>
                </a:solidFill>
              </a:rPr>
              <a:t>	</a:t>
            </a:r>
            <a:r>
              <a:rPr lang="en-GB" altLang="en-US" sz="2000" dirty="0">
                <a:solidFill>
                  <a:schemeClr val="bg1">
                    <a:lumMod val="95000"/>
                  </a:schemeClr>
                </a:solidFill>
              </a:rPr>
              <a:t>The major difficulty presented by language is that it is not a stable form of signification. </a:t>
            </a:r>
            <a:r>
              <a:rPr lang="en-GB" altLang="en-US" sz="2000" dirty="0">
                <a:solidFill>
                  <a:srgbClr val="0094C8"/>
                </a:solidFill>
              </a:rPr>
              <a:t>Following Locke, Sterne realizes that words refer not to things, but to the ideas we have of things, and that such ideas are based on sensory impressions of an ultimately ineffable empirical reality.</a:t>
            </a:r>
            <a:r>
              <a:rPr lang="en-GB" altLang="en-US" sz="2000" dirty="0">
                <a:solidFill>
                  <a:schemeClr val="bg1">
                    <a:lumMod val="95000"/>
                  </a:schemeClr>
                </a:solidFill>
              </a:rPr>
              <a:t> Reason, according to the sermon, can discern the eternal verities, but in daily life, </a:t>
            </a:r>
            <a:r>
              <a:rPr lang="en-GB" altLang="en-US" sz="2000" dirty="0" err="1">
                <a:solidFill>
                  <a:schemeClr val="bg1">
                    <a:lumMod val="95000"/>
                  </a:schemeClr>
                </a:solidFill>
              </a:rPr>
              <a:t>Tristram</a:t>
            </a:r>
            <a:r>
              <a:rPr lang="en-GB" altLang="en-US" sz="2000" dirty="0">
                <a:solidFill>
                  <a:schemeClr val="bg1">
                    <a:lumMod val="95000"/>
                  </a:schemeClr>
                </a:solidFill>
              </a:rPr>
              <a:t> asserts, "we live amongst riddles and mysteries." This </a:t>
            </a:r>
            <a:r>
              <a:rPr lang="en-GB" altLang="en-US" sz="2000" dirty="0">
                <a:solidFill>
                  <a:srgbClr val="0094C8"/>
                </a:solidFill>
              </a:rPr>
              <a:t>removal of the signified from the objective realm of the thing to the subjective realm of the idea means that the signified must always be based on the experience of the individual, </a:t>
            </a:r>
            <a:r>
              <a:rPr lang="en-GB" altLang="en-US" sz="2000" dirty="0">
                <a:solidFill>
                  <a:schemeClr val="bg1">
                    <a:lumMod val="95000"/>
                  </a:schemeClr>
                </a:solidFill>
              </a:rPr>
              <a:t>always more or less private, which under-cuts the notion of an integral relation between a signifier and a precise, particular signified. Locke resolved the difficulty thus raised by asserting that men tend to form universal "clear and determinate ideas" of things. Sterne, however, realizes that </a:t>
            </a:r>
            <a:r>
              <a:rPr lang="en-GB" altLang="en-US" sz="2000" dirty="0" err="1">
                <a:solidFill>
                  <a:schemeClr val="bg1">
                    <a:lumMod val="95000"/>
                  </a:schemeClr>
                </a:solidFill>
              </a:rPr>
              <a:t>polysemy</a:t>
            </a:r>
            <a:r>
              <a:rPr lang="en-GB" altLang="en-US" sz="2000" dirty="0">
                <a:solidFill>
                  <a:schemeClr val="bg1">
                    <a:lumMod val="95000"/>
                  </a:schemeClr>
                </a:solidFill>
              </a:rPr>
              <a:t>, the multiple meanings a word may carry, and the continual play of connotation and contextual suggestion render it impossible to restrict a word to a clear and determinate idea.</a:t>
            </a:r>
            <a:endParaRPr lang="en-GB" altLang="en-US" sz="2200" dirty="0">
              <a:solidFill>
                <a:schemeClr val="bg1">
                  <a:lumMod val="95000"/>
                </a:schemeClr>
              </a:solidFill>
            </a:endParaRPr>
          </a:p>
          <a:p>
            <a:pPr eaLnBrk="1" hangingPunct="1">
              <a:buFontTx/>
              <a:buNone/>
            </a:pPr>
            <a:r>
              <a:rPr lang="en-GB" altLang="en-US" sz="1800" dirty="0">
                <a:solidFill>
                  <a:schemeClr val="bg1">
                    <a:lumMod val="95000"/>
                  </a:schemeClr>
                </a:solidFill>
              </a:rPr>
              <a:t>		Dennis W. Allen, ‘Sexuality/</a:t>
            </a:r>
            <a:r>
              <a:rPr lang="en-GB" altLang="en-US" sz="1800" dirty="0" err="1">
                <a:solidFill>
                  <a:schemeClr val="bg1">
                    <a:lumMod val="95000"/>
                  </a:schemeClr>
                </a:solidFill>
              </a:rPr>
              <a:t>Textuality</a:t>
            </a:r>
            <a:r>
              <a:rPr lang="en-GB" altLang="en-US" sz="1800" dirty="0">
                <a:solidFill>
                  <a:schemeClr val="bg1">
                    <a:lumMod val="95000"/>
                  </a:schemeClr>
                </a:solidFill>
              </a:rPr>
              <a:t> in </a:t>
            </a:r>
            <a:r>
              <a:rPr lang="en-GB" altLang="en-US" sz="1800" i="1" dirty="0" err="1">
                <a:solidFill>
                  <a:schemeClr val="bg1">
                    <a:lumMod val="95000"/>
                  </a:schemeClr>
                </a:solidFill>
              </a:rPr>
              <a:t>Tristram</a:t>
            </a:r>
            <a:r>
              <a:rPr lang="en-GB" altLang="en-US" sz="1800" i="1" dirty="0">
                <a:solidFill>
                  <a:schemeClr val="bg1">
                    <a:lumMod val="95000"/>
                  </a:schemeClr>
                </a:solidFill>
              </a:rPr>
              <a:t> </a:t>
            </a:r>
            <a:r>
              <a:rPr lang="en-GB" altLang="en-US" sz="1800" i="1" dirty="0" err="1">
                <a:solidFill>
                  <a:schemeClr val="bg1">
                    <a:lumMod val="95000"/>
                  </a:schemeClr>
                </a:solidFill>
              </a:rPr>
              <a:t>Shandy</a:t>
            </a:r>
            <a:r>
              <a:rPr lang="en-GB" altLang="en-US" sz="1800" dirty="0" err="1">
                <a:solidFill>
                  <a:schemeClr val="bg1">
                    <a:lumMod val="95000"/>
                  </a:schemeClr>
                </a:solidFill>
              </a:rPr>
              <a:t>,’</a:t>
            </a:r>
            <a:r>
              <a:rPr lang="en-GB" altLang="en-US" sz="1800" i="1" dirty="0" err="1">
                <a:solidFill>
                  <a:schemeClr val="bg1">
                    <a:lumMod val="95000"/>
                  </a:schemeClr>
                </a:solidFill>
              </a:rPr>
              <a:t>Studies</a:t>
            </a:r>
            <a:r>
              <a:rPr lang="en-GB" altLang="en-US" sz="1800" i="1" dirty="0">
                <a:solidFill>
                  <a:schemeClr val="bg1">
                    <a:lumMod val="95000"/>
                  </a:schemeClr>
                </a:solidFill>
              </a:rPr>
              <a:t> in 	English Literature, 1500-1900, </a:t>
            </a:r>
            <a:r>
              <a:rPr lang="en-GB" altLang="en-US" sz="1800" dirty="0">
                <a:solidFill>
                  <a:schemeClr val="bg1">
                    <a:lumMod val="95000"/>
                  </a:schemeClr>
                </a:solidFill>
              </a:rPr>
              <a:t>Vol. 25, No. 3, Restoration </a:t>
            </a:r>
            <a:r>
              <a:rPr lang="en-GB" altLang="en-US" sz="1800" i="1" dirty="0">
                <a:solidFill>
                  <a:schemeClr val="bg1">
                    <a:lumMod val="95000"/>
                  </a:schemeClr>
                </a:solidFill>
                <a:latin typeface="Garamond" pitchFamily="18" charset="0"/>
              </a:rPr>
              <a:t>&amp; 	</a:t>
            </a:r>
            <a:r>
              <a:rPr lang="en-GB" altLang="en-US" sz="1800" dirty="0">
                <a:solidFill>
                  <a:schemeClr val="bg1">
                    <a:lumMod val="95000"/>
                  </a:schemeClr>
                </a:solidFill>
              </a:rPr>
              <a:t>Eighteenth 	Century (Summer, 1985), 651-670; 651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bwMode="auto">
          <a:xfrm>
            <a:off x="457200" y="274638"/>
            <a:ext cx="8229600" cy="633412"/>
          </a:xfrm>
        </p:spPr>
        <p:txBody>
          <a:bodyPr wrap="square" numCol="1" anchorCtr="0" compatLnSpc="1">
            <a:prstTxWarp prst="textNoShape">
              <a:avLst/>
            </a:prstTxWarp>
          </a:bodyPr>
          <a:lstStyle/>
          <a:p>
            <a:pPr eaLnBrk="1" hangingPunct="1"/>
            <a:r>
              <a:rPr lang="en-GB" altLang="en-US" sz="3600" dirty="0">
                <a:solidFill>
                  <a:schemeClr val="bg1"/>
                </a:solidFill>
                <a:effectLst/>
                <a:latin typeface="Felix Titling" pitchFamily="82" charset="0"/>
              </a:rPr>
              <a:t>Encouraging ambivalence</a:t>
            </a:r>
          </a:p>
        </p:txBody>
      </p:sp>
      <p:sp>
        <p:nvSpPr>
          <p:cNvPr id="17411" name="Rectangle 3"/>
          <p:cNvSpPr>
            <a:spLocks noGrp="1" noChangeArrowheads="1"/>
          </p:cNvSpPr>
          <p:nvPr>
            <p:ph idx="1"/>
          </p:nvPr>
        </p:nvSpPr>
        <p:spPr>
          <a:xfrm>
            <a:off x="107950" y="1196975"/>
            <a:ext cx="8856663" cy="5256213"/>
          </a:xfrm>
        </p:spPr>
        <p:txBody>
          <a:bodyPr/>
          <a:lstStyle/>
          <a:p>
            <a:pPr eaLnBrk="1" hangingPunct="1">
              <a:buFontTx/>
              <a:buNone/>
            </a:pPr>
            <a:r>
              <a:rPr lang="en-GB" altLang="en-US" sz="2600" dirty="0">
                <a:solidFill>
                  <a:schemeClr val="bg1">
                    <a:lumMod val="95000"/>
                  </a:schemeClr>
                </a:solidFill>
                <a:latin typeface="Garamond" pitchFamily="18" charset="0"/>
              </a:rPr>
              <a:t>	</a:t>
            </a:r>
            <a:r>
              <a:rPr lang="en-GB" altLang="en-US" sz="2500" dirty="0">
                <a:solidFill>
                  <a:schemeClr val="bg1">
                    <a:lumMod val="95000"/>
                  </a:schemeClr>
                </a:solidFill>
                <a:latin typeface="Garamond" pitchFamily="18" charset="0"/>
              </a:rPr>
              <a:t>Now before I venture to make use of the word Nose a second time—to avoid all confusion in what will be said upon it, in this interesting part of my story, it may not be amiss to </a:t>
            </a:r>
            <a:r>
              <a:rPr lang="en-GB" altLang="en-US" sz="2500" dirty="0">
                <a:solidFill>
                  <a:srgbClr val="0094C8"/>
                </a:solidFill>
                <a:latin typeface="Garamond" pitchFamily="18" charset="0"/>
              </a:rPr>
              <a:t>explain my own meaning, and define, with all possible exactness and precision, what I would willingly be understood to mean by the term: being of opinion, that 'tis owing to the negligence and perverseness of writers in despising this precaution, and to nothing else—</a:t>
            </a:r>
            <a:r>
              <a:rPr lang="en-GB" altLang="en-US" sz="2500" dirty="0">
                <a:solidFill>
                  <a:schemeClr val="bg1">
                    <a:lumMod val="95000"/>
                  </a:schemeClr>
                </a:solidFill>
                <a:latin typeface="Garamond" pitchFamily="18" charset="0"/>
              </a:rPr>
              <a:t> ...</a:t>
            </a:r>
          </a:p>
          <a:p>
            <a:pPr eaLnBrk="1" hangingPunct="1">
              <a:buFont typeface="Arial" charset="0"/>
              <a:buNone/>
            </a:pPr>
            <a:r>
              <a:rPr lang="en-GB" altLang="en-US" sz="2500" dirty="0">
                <a:solidFill>
                  <a:schemeClr val="bg1">
                    <a:lumMod val="95000"/>
                  </a:schemeClr>
                </a:solidFill>
                <a:latin typeface="Garamond" pitchFamily="18" charset="0"/>
              </a:rPr>
              <a:t>	In books of strict morality and close reasoning, such as I am engaged in—the neglect is inexcusable; and Heaven is witness, how </a:t>
            </a:r>
            <a:r>
              <a:rPr lang="en-GB" altLang="en-US" sz="2500" dirty="0">
                <a:solidFill>
                  <a:srgbClr val="0094C8"/>
                </a:solidFill>
                <a:latin typeface="Garamond" pitchFamily="18" charset="0"/>
              </a:rPr>
              <a:t>the world has revenged itself upon me for leaving so many openings to equivocal strictures</a:t>
            </a:r>
            <a:r>
              <a:rPr lang="en-GB" altLang="en-US" sz="2500" dirty="0">
                <a:solidFill>
                  <a:schemeClr val="bg1">
                    <a:lumMod val="95000"/>
                  </a:schemeClr>
                </a:solidFill>
                <a:latin typeface="Garamond" pitchFamily="18" charset="0"/>
              </a:rPr>
              <a:t>—and </a:t>
            </a:r>
            <a:r>
              <a:rPr lang="en-GB" altLang="en-US" sz="2500" u="sng" dirty="0">
                <a:solidFill>
                  <a:schemeClr val="bg1">
                    <a:lumMod val="95000"/>
                  </a:schemeClr>
                </a:solidFill>
                <a:latin typeface="Garamond" pitchFamily="18" charset="0"/>
              </a:rPr>
              <a:t>for depending so much as I have done, all along, upon the cleanliness of my readers imaginations</a:t>
            </a:r>
            <a:r>
              <a:rPr lang="en-GB" altLang="en-US" sz="2000" dirty="0">
                <a:solidFill>
                  <a:schemeClr val="bg1">
                    <a:lumMod val="95000"/>
                  </a:schemeClr>
                </a:solidFill>
                <a:latin typeface="Garamond" pitchFamily="18" charset="0"/>
              </a:rPr>
              <a:t>.</a:t>
            </a:r>
            <a:endParaRPr lang="en-GB" altLang="en-US" sz="2600" dirty="0">
              <a:solidFill>
                <a:schemeClr val="bg1">
                  <a:lumMod val="95000"/>
                </a:schemeClr>
              </a:solidFill>
              <a:latin typeface="Garamond"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4"/>
          <p:cNvSpPr>
            <a:spLocks noChangeArrowheads="1"/>
          </p:cNvSpPr>
          <p:nvPr/>
        </p:nvSpPr>
        <p:spPr bwMode="auto">
          <a:xfrm>
            <a:off x="395536" y="428625"/>
            <a:ext cx="8497887" cy="6000750"/>
          </a:xfrm>
          <a:prstGeom prst="rect">
            <a:avLst/>
          </a:prstGeom>
          <a:noFill/>
          <a:ln w="9525">
            <a:noFill/>
            <a:miter lim="800000"/>
            <a:headEnd/>
            <a:tailEnd/>
          </a:ln>
        </p:spPr>
        <p:txBody>
          <a:bodyPr>
            <a:spAutoFit/>
          </a:bodyPr>
          <a:lstStyle/>
          <a:p>
            <a:r>
              <a:rPr lang="en-GB" altLang="en-US" sz="2400" dirty="0">
                <a:solidFill>
                  <a:schemeClr val="bg1">
                    <a:lumMod val="95000"/>
                  </a:schemeClr>
                </a:solidFill>
                <a:latin typeface="Garamond" pitchFamily="18" charset="0"/>
              </a:rPr>
              <a:t>I define a nose as follows — </a:t>
            </a:r>
            <a:r>
              <a:rPr lang="en-GB" altLang="en-US" sz="2400" dirty="0" err="1">
                <a:solidFill>
                  <a:schemeClr val="bg1">
                    <a:lumMod val="95000"/>
                  </a:schemeClr>
                </a:solidFill>
                <a:latin typeface="Garamond" pitchFamily="18" charset="0"/>
              </a:rPr>
              <a:t>intreating</a:t>
            </a:r>
            <a:r>
              <a:rPr lang="en-GB" altLang="en-US" sz="2400" dirty="0">
                <a:solidFill>
                  <a:schemeClr val="bg1">
                    <a:lumMod val="95000"/>
                  </a:schemeClr>
                </a:solidFill>
                <a:latin typeface="Garamond" pitchFamily="18" charset="0"/>
              </a:rPr>
              <a:t> only beforehand, and beseeching my readers, both male and female, of what age, complexion, and condition </a:t>
            </a:r>
            <a:r>
              <a:rPr lang="en-GB" altLang="en-US" sz="2400" dirty="0" err="1">
                <a:solidFill>
                  <a:schemeClr val="bg1">
                    <a:lumMod val="95000"/>
                  </a:schemeClr>
                </a:solidFill>
                <a:latin typeface="Garamond" pitchFamily="18" charset="0"/>
              </a:rPr>
              <a:t>soever</a:t>
            </a:r>
            <a:r>
              <a:rPr lang="en-GB" altLang="en-US" sz="2400" dirty="0">
                <a:solidFill>
                  <a:schemeClr val="bg1">
                    <a:lumMod val="95000"/>
                  </a:schemeClr>
                </a:solidFill>
                <a:latin typeface="Garamond" pitchFamily="18" charset="0"/>
              </a:rPr>
              <a:t>, for the love of God and their own souls, to guard against the temptations and suggestions of the devil, and suffer him by no art or wile to put any other ideas into their minds, than what I put into my definition — For by the word Nose, throughout all this long chapter of noses, and in every other part of my work, where the word Nose occurs — I declare, by that word I mean a nose, and nothing more, or less. </a:t>
            </a:r>
          </a:p>
          <a:p>
            <a:pPr algn="ctr"/>
            <a:r>
              <a:rPr lang="en-GB" altLang="en-US" sz="2400" dirty="0">
                <a:solidFill>
                  <a:srgbClr val="0094C8"/>
                </a:solidFill>
                <a:latin typeface="Garamond" pitchFamily="18" charset="0"/>
              </a:rPr>
              <a:t>_________________________________</a:t>
            </a:r>
          </a:p>
          <a:p>
            <a:pPr algn="ctr"/>
            <a:endParaRPr lang="en-GB" altLang="en-US" sz="2400" dirty="0">
              <a:solidFill>
                <a:schemeClr val="bg1">
                  <a:lumMod val="95000"/>
                </a:schemeClr>
              </a:solidFill>
              <a:latin typeface="Garamond" pitchFamily="18" charset="0"/>
            </a:endParaRPr>
          </a:p>
          <a:p>
            <a:r>
              <a:rPr lang="en-GB" altLang="en-US" sz="2400" dirty="0">
                <a:solidFill>
                  <a:schemeClr val="bg1">
                    <a:lumMod val="95000"/>
                  </a:schemeClr>
                </a:solidFill>
                <a:latin typeface="Garamond" pitchFamily="18" charset="0"/>
              </a:rPr>
              <a:t>---- Fair and softly, gentle reader ! --- </a:t>
            </a:r>
            <a:r>
              <a:rPr lang="en-GB" altLang="en-US" sz="2400" dirty="0">
                <a:solidFill>
                  <a:srgbClr val="0094C8"/>
                </a:solidFill>
                <a:latin typeface="Garamond" pitchFamily="18" charset="0"/>
              </a:rPr>
              <a:t>where is thy fancy carrying thee? </a:t>
            </a:r>
            <a:r>
              <a:rPr lang="en-GB" altLang="en-US" sz="2400" dirty="0">
                <a:solidFill>
                  <a:schemeClr val="bg1">
                    <a:lumMod val="95000"/>
                  </a:schemeClr>
                </a:solidFill>
                <a:latin typeface="Garamond" pitchFamily="18" charset="0"/>
              </a:rPr>
              <a:t>---- If there is truth in man, by my great grandfather's nose, I mean the external organ of smelling, or that part of man which stands prominent in his face, </a:t>
            </a:r>
          </a:p>
          <a:p>
            <a:endParaRPr lang="en-GB" altLang="en-US" sz="2400" dirty="0">
              <a:solidFill>
                <a:schemeClr val="bg1">
                  <a:lumMod val="95000"/>
                </a:schemeClr>
              </a:solidFill>
              <a:latin typeface="Garamond"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2"/>
          <p:cNvSpPr>
            <a:spLocks noGrp="1"/>
          </p:cNvSpPr>
          <p:nvPr>
            <p:ph idx="1"/>
          </p:nvPr>
        </p:nvSpPr>
        <p:spPr>
          <a:xfrm>
            <a:off x="323850" y="115888"/>
            <a:ext cx="8569325" cy="6553200"/>
          </a:xfrm>
        </p:spPr>
        <p:txBody>
          <a:bodyPr/>
          <a:lstStyle/>
          <a:p>
            <a:pPr marL="0" indent="0" eaLnBrk="1" hangingPunct="1">
              <a:spcBef>
                <a:spcPct val="0"/>
              </a:spcBef>
              <a:buFont typeface="Arial" charset="0"/>
              <a:buNone/>
            </a:pPr>
            <a:r>
              <a:rPr lang="en-GB" altLang="en-US" sz="2300" dirty="0">
                <a:solidFill>
                  <a:schemeClr val="bg1">
                    <a:lumMod val="95000"/>
                  </a:schemeClr>
                </a:solidFill>
                <a:latin typeface="Garamond" pitchFamily="18" charset="0"/>
              </a:rPr>
              <a:t>The master of the inn and his wife kept both their eyes fixed full upon the stranger's nose — By saint </a:t>
            </a:r>
            <a:r>
              <a:rPr lang="en-GB" altLang="en-US" sz="2300" dirty="0" err="1">
                <a:solidFill>
                  <a:schemeClr val="bg1">
                    <a:lumMod val="95000"/>
                  </a:schemeClr>
                </a:solidFill>
                <a:latin typeface="Garamond" pitchFamily="18" charset="0"/>
              </a:rPr>
              <a:t>Radagunda</a:t>
            </a:r>
            <a:r>
              <a:rPr lang="en-GB" altLang="en-US" sz="2300" dirty="0">
                <a:solidFill>
                  <a:schemeClr val="bg1">
                    <a:lumMod val="95000"/>
                  </a:schemeClr>
                </a:solidFill>
                <a:latin typeface="Garamond" pitchFamily="18" charset="0"/>
              </a:rPr>
              <a:t>, said the inn-keeper's wife to herself, there is more of it than in any dozen of the largest noses put together in all Strasburg! is it not, said she, whispering her husband in his ear, is it not a noble nose? </a:t>
            </a:r>
          </a:p>
          <a:p>
            <a:pPr marL="0" indent="0" eaLnBrk="1" hangingPunct="1">
              <a:spcBef>
                <a:spcPct val="0"/>
              </a:spcBef>
              <a:buFont typeface="Arial" charset="0"/>
              <a:buNone/>
            </a:pPr>
            <a:r>
              <a:rPr lang="en-GB" altLang="en-US" sz="2200" dirty="0" err="1">
                <a:solidFill>
                  <a:schemeClr val="bg1">
                    <a:lumMod val="95000"/>
                  </a:schemeClr>
                </a:solidFill>
                <a:latin typeface="Garamond" pitchFamily="18" charset="0"/>
              </a:rPr>
              <a:t>'Tis</a:t>
            </a:r>
            <a:r>
              <a:rPr lang="en-GB" altLang="en-US" sz="2200" dirty="0">
                <a:solidFill>
                  <a:schemeClr val="bg1">
                    <a:lumMod val="95000"/>
                  </a:schemeClr>
                </a:solidFill>
                <a:latin typeface="Garamond" pitchFamily="18" charset="0"/>
              </a:rPr>
              <a:t> an imposture, mv dear, said the master of the inn — 'tis a false nose. </a:t>
            </a:r>
          </a:p>
          <a:p>
            <a:pPr marL="0" indent="0" eaLnBrk="1" hangingPunct="1">
              <a:spcBef>
                <a:spcPct val="0"/>
              </a:spcBef>
              <a:buFont typeface="Arial" charset="0"/>
              <a:buNone/>
            </a:pPr>
            <a:r>
              <a:rPr lang="en-GB" altLang="en-US" sz="2200" dirty="0" err="1">
                <a:solidFill>
                  <a:schemeClr val="bg1">
                    <a:lumMod val="95000"/>
                  </a:schemeClr>
                </a:solidFill>
                <a:latin typeface="Garamond" pitchFamily="18" charset="0"/>
              </a:rPr>
              <a:t>'Tis</a:t>
            </a:r>
            <a:r>
              <a:rPr lang="en-GB" altLang="en-US" sz="2200" dirty="0">
                <a:solidFill>
                  <a:schemeClr val="bg1">
                    <a:lumMod val="95000"/>
                  </a:schemeClr>
                </a:solidFill>
                <a:latin typeface="Garamond" pitchFamily="18" charset="0"/>
              </a:rPr>
              <a:t> a true nose, said his wife. </a:t>
            </a:r>
          </a:p>
          <a:p>
            <a:pPr marL="0" indent="0" eaLnBrk="1" hangingPunct="1">
              <a:spcBef>
                <a:spcPct val="0"/>
              </a:spcBef>
              <a:buFont typeface="Arial" charset="0"/>
              <a:buNone/>
            </a:pPr>
            <a:r>
              <a:rPr lang="en-GB" altLang="en-US" sz="2200" dirty="0" err="1">
                <a:solidFill>
                  <a:schemeClr val="bg1">
                    <a:lumMod val="95000"/>
                  </a:schemeClr>
                </a:solidFill>
                <a:latin typeface="Garamond" pitchFamily="18" charset="0"/>
              </a:rPr>
              <a:t>'Tis</a:t>
            </a:r>
            <a:r>
              <a:rPr lang="en-GB" altLang="en-US" sz="2200" dirty="0">
                <a:solidFill>
                  <a:schemeClr val="bg1">
                    <a:lumMod val="95000"/>
                  </a:schemeClr>
                </a:solidFill>
                <a:latin typeface="Garamond" pitchFamily="18" charset="0"/>
              </a:rPr>
              <a:t> made of fir-tree, said he, I smell the turpentine. — </a:t>
            </a:r>
          </a:p>
          <a:p>
            <a:pPr marL="0" indent="0" eaLnBrk="1" hangingPunct="1">
              <a:spcBef>
                <a:spcPct val="0"/>
              </a:spcBef>
              <a:buFont typeface="Arial" charset="0"/>
              <a:buNone/>
            </a:pPr>
            <a:r>
              <a:rPr lang="en-GB" altLang="en-US" sz="2200" dirty="0">
                <a:solidFill>
                  <a:schemeClr val="bg1">
                    <a:lumMod val="95000"/>
                  </a:schemeClr>
                </a:solidFill>
                <a:latin typeface="Garamond" pitchFamily="18" charset="0"/>
              </a:rPr>
              <a:t>There's a pimple on it, said she. </a:t>
            </a:r>
          </a:p>
          <a:p>
            <a:pPr marL="0" indent="0" eaLnBrk="1" hangingPunct="1">
              <a:spcBef>
                <a:spcPct val="0"/>
              </a:spcBef>
              <a:buFont typeface="Arial" charset="0"/>
              <a:buNone/>
            </a:pPr>
            <a:r>
              <a:rPr lang="en-GB" altLang="en-US" sz="2200" dirty="0" err="1">
                <a:solidFill>
                  <a:schemeClr val="bg1">
                    <a:lumMod val="95000"/>
                  </a:schemeClr>
                </a:solidFill>
                <a:latin typeface="Garamond" pitchFamily="18" charset="0"/>
              </a:rPr>
              <a:t>'Tis</a:t>
            </a:r>
            <a:r>
              <a:rPr lang="en-GB" altLang="en-US" sz="2200" dirty="0">
                <a:solidFill>
                  <a:schemeClr val="bg1">
                    <a:lumMod val="95000"/>
                  </a:schemeClr>
                </a:solidFill>
                <a:latin typeface="Garamond" pitchFamily="18" charset="0"/>
              </a:rPr>
              <a:t> a dead nose, replied the inn-keeper. </a:t>
            </a:r>
          </a:p>
          <a:p>
            <a:pPr marL="0" indent="0" eaLnBrk="1" hangingPunct="1">
              <a:spcBef>
                <a:spcPct val="0"/>
              </a:spcBef>
              <a:buFont typeface="Arial" charset="0"/>
              <a:buNone/>
            </a:pPr>
            <a:r>
              <a:rPr lang="en-GB" altLang="en-US" sz="2200" dirty="0" err="1">
                <a:solidFill>
                  <a:schemeClr val="bg1">
                    <a:lumMod val="95000"/>
                  </a:schemeClr>
                </a:solidFill>
                <a:latin typeface="Garamond" pitchFamily="18" charset="0"/>
              </a:rPr>
              <a:t>'Tis</a:t>
            </a:r>
            <a:r>
              <a:rPr lang="en-GB" altLang="en-US" sz="2200" dirty="0">
                <a:solidFill>
                  <a:schemeClr val="bg1">
                    <a:lumMod val="95000"/>
                  </a:schemeClr>
                </a:solidFill>
                <a:latin typeface="Garamond" pitchFamily="18" charset="0"/>
              </a:rPr>
              <a:t> a live nose, and if I am alive myself, said the innkeeper's wife, I will touch it. </a:t>
            </a:r>
          </a:p>
          <a:p>
            <a:pPr marL="0" indent="0" eaLnBrk="1" hangingPunct="1">
              <a:spcBef>
                <a:spcPct val="0"/>
              </a:spcBef>
              <a:buFont typeface="Arial" charset="0"/>
              <a:buNone/>
            </a:pPr>
            <a:r>
              <a:rPr lang="en-GB" altLang="en-US" sz="2300" dirty="0">
                <a:solidFill>
                  <a:schemeClr val="bg1">
                    <a:lumMod val="95000"/>
                  </a:schemeClr>
                </a:solidFill>
                <a:latin typeface="Garamond" pitchFamily="18" charset="0"/>
              </a:rPr>
              <a:t>I have made a vow to Saint Nicolas this day, said the stranger, that my nose shall not be touched till — Here the stranger, suspending his voice, looked up. — Till when: said she hastily. It never shall be touched, said he, clasping his hands and bringing them close to his breast, till that hour — What hour? cried the inn-keeper's wife  — Never! — never! said the stranger, never till I am got — For Heaven's sake, into what place? said she — The stranger rode away without saying a word.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bwMode="auto">
          <a:xfrm>
            <a:off x="250825" y="0"/>
            <a:ext cx="8893175" cy="777875"/>
          </a:xfrm>
        </p:spPr>
        <p:txBody>
          <a:bodyPr wrap="square" numCol="1" anchorCtr="0" compatLnSpc="1">
            <a:prstTxWarp prst="textNoShape">
              <a:avLst/>
            </a:prstTxWarp>
          </a:bodyPr>
          <a:lstStyle/>
          <a:p>
            <a:pPr eaLnBrk="1" hangingPunct="1"/>
            <a:r>
              <a:rPr lang="en-GB" altLang="en-US" sz="2800" dirty="0">
                <a:solidFill>
                  <a:schemeClr val="bg1"/>
                </a:solidFill>
                <a:effectLst/>
                <a:latin typeface="Felix Titling" panose="04060505060202020A04" pitchFamily="82" charset="0"/>
              </a:rPr>
              <a:t>18</a:t>
            </a:r>
            <a:r>
              <a:rPr lang="en-GB" altLang="en-US" sz="2800" baseline="30000" dirty="0">
                <a:solidFill>
                  <a:schemeClr val="bg1"/>
                </a:solidFill>
                <a:effectLst/>
                <a:latin typeface="Felix Titling" panose="04060505060202020A04" pitchFamily="82" charset="0"/>
              </a:rPr>
              <a:t>TH</a:t>
            </a:r>
            <a:r>
              <a:rPr lang="en-GB" altLang="en-US" sz="2800" dirty="0">
                <a:solidFill>
                  <a:schemeClr val="bg1"/>
                </a:solidFill>
                <a:effectLst/>
                <a:latin typeface="Felix Titling" panose="04060505060202020A04" pitchFamily="82" charset="0"/>
              </a:rPr>
              <a:t> C </a:t>
            </a:r>
            <a:r>
              <a:rPr lang="en-GB" altLang="en-US" sz="2800" dirty="0">
                <a:solidFill>
                  <a:srgbClr val="0094C8"/>
                </a:solidFill>
                <a:effectLst/>
                <a:latin typeface="Felix Titling" panose="04060505060202020A04" pitchFamily="82" charset="0"/>
              </a:rPr>
              <a:t>EXPLORATIONS OF GENDER &amp; POWER</a:t>
            </a:r>
          </a:p>
        </p:txBody>
      </p:sp>
      <p:sp>
        <p:nvSpPr>
          <p:cNvPr id="20483" name="Rectangle 3"/>
          <p:cNvSpPr>
            <a:spLocks noGrp="1" noChangeArrowheads="1"/>
          </p:cNvSpPr>
          <p:nvPr>
            <p:ph idx="1"/>
          </p:nvPr>
        </p:nvSpPr>
        <p:spPr>
          <a:xfrm>
            <a:off x="250825" y="836712"/>
            <a:ext cx="8713788" cy="5805487"/>
          </a:xfrm>
        </p:spPr>
        <p:txBody>
          <a:bodyPr/>
          <a:lstStyle/>
          <a:p>
            <a:pPr marL="0" indent="0" eaLnBrk="1" hangingPunct="1">
              <a:spcBef>
                <a:spcPts val="0"/>
              </a:spcBef>
              <a:buFontTx/>
              <a:buNone/>
            </a:pPr>
            <a:r>
              <a:rPr lang="en-GB" altLang="en-US" sz="2100" dirty="0">
                <a:solidFill>
                  <a:schemeClr val="bg1">
                    <a:lumMod val="95000"/>
                  </a:schemeClr>
                </a:solidFill>
              </a:rPr>
              <a:t>In one sense, then, Tristram's narrative resists his father's cut and thrust linearity as a sign of his castration, his effeminacy. </a:t>
            </a:r>
            <a:r>
              <a:rPr lang="en-GB" altLang="en-US" sz="2100" dirty="0" err="1">
                <a:solidFill>
                  <a:schemeClr val="bg1">
                    <a:lumMod val="95000"/>
                  </a:schemeClr>
                </a:solidFill>
              </a:rPr>
              <a:t>Tristram's</a:t>
            </a:r>
            <a:r>
              <a:rPr lang="en-GB" altLang="en-US" sz="2100" dirty="0">
                <a:solidFill>
                  <a:schemeClr val="bg1">
                    <a:lumMod val="95000"/>
                  </a:schemeClr>
                </a:solidFill>
              </a:rPr>
              <a:t> digressions are at odds with Walter's "skirmishing, cutting kind of a slashing way with him in his disputations, thrusting and ripping" (8.34). But that textual "femininity" is also re-routed as heterosexual in its coy addresses to female readers, and as </a:t>
            </a:r>
            <a:r>
              <a:rPr lang="en-GB" altLang="en-US" sz="2100" dirty="0" err="1">
                <a:solidFill>
                  <a:schemeClr val="bg1">
                    <a:lumMod val="95000"/>
                  </a:schemeClr>
                </a:solidFill>
              </a:rPr>
              <a:t>homosocial</a:t>
            </a:r>
            <a:r>
              <a:rPr lang="en-GB" altLang="en-US" sz="2100" dirty="0">
                <a:solidFill>
                  <a:schemeClr val="bg1">
                    <a:lumMod val="95000"/>
                  </a:schemeClr>
                </a:solidFill>
              </a:rPr>
              <a:t> in its complicity with male bonding in the narrative, over and against female silence and enigmatic otherness </a:t>
            </a:r>
          </a:p>
          <a:p>
            <a:pPr marL="0" indent="0" eaLnBrk="1" hangingPunct="1">
              <a:spcBef>
                <a:spcPts val="0"/>
              </a:spcBef>
              <a:buFontTx/>
              <a:buNone/>
            </a:pPr>
            <a:endParaRPr lang="en-GB" altLang="en-US" sz="1100" dirty="0">
              <a:solidFill>
                <a:schemeClr val="bg1">
                  <a:lumMod val="95000"/>
                </a:schemeClr>
              </a:solidFill>
            </a:endParaRPr>
          </a:p>
          <a:p>
            <a:pPr marL="0" indent="0" eaLnBrk="1" hangingPunct="1">
              <a:spcBef>
                <a:spcPts val="0"/>
              </a:spcBef>
              <a:buFontTx/>
              <a:buNone/>
            </a:pPr>
            <a:r>
              <a:rPr lang="en-GB" altLang="en-US" sz="2100" dirty="0">
                <a:solidFill>
                  <a:schemeClr val="bg1">
                    <a:lumMod val="95000"/>
                  </a:schemeClr>
                </a:solidFill>
              </a:rPr>
              <a:t>Sterne was shrewdly observant of how, amidst the socio-technical developments of his day, </a:t>
            </a:r>
            <a:r>
              <a:rPr lang="en-GB" altLang="en-US" sz="2100" dirty="0">
                <a:solidFill>
                  <a:srgbClr val="0094C8"/>
                </a:solidFill>
              </a:rPr>
              <a:t>birth had come to have rather more to do with male anxieties and social regulation than it did with biology or medicine. </a:t>
            </a:r>
            <a:r>
              <a:rPr lang="en-GB" altLang="en-US" sz="2100" dirty="0">
                <a:solidFill>
                  <a:schemeClr val="bg1">
                    <a:lumMod val="95000"/>
                  </a:schemeClr>
                </a:solidFill>
              </a:rPr>
              <a:t>After all, </a:t>
            </a:r>
            <a:r>
              <a:rPr lang="en-GB" altLang="en-US" sz="2100" dirty="0">
                <a:solidFill>
                  <a:srgbClr val="0094C8"/>
                </a:solidFill>
              </a:rPr>
              <a:t>marriage in the novel remains a social institution largely concerned with negotiating property relations</a:t>
            </a:r>
            <a:r>
              <a:rPr lang="en-GB" altLang="en-US" sz="2100" dirty="0">
                <a:solidFill>
                  <a:srgbClr val="FFFF00"/>
                </a:solidFill>
              </a:rPr>
              <a:t> </a:t>
            </a:r>
            <a:r>
              <a:rPr lang="en-GB" altLang="en-US" sz="2100" dirty="0">
                <a:solidFill>
                  <a:schemeClr val="bg1">
                    <a:lumMod val="95000"/>
                  </a:schemeClr>
                </a:solidFill>
              </a:rPr>
              <a:t>and only secondarily with matters of romantic love and sexual affection </a:t>
            </a:r>
          </a:p>
          <a:p>
            <a:pPr marL="0" indent="0" eaLnBrk="1" hangingPunct="1">
              <a:spcBef>
                <a:spcPts val="0"/>
              </a:spcBef>
              <a:buFontTx/>
              <a:buNone/>
            </a:pPr>
            <a:r>
              <a:rPr lang="en-GB" altLang="en-US" sz="2000" dirty="0">
                <a:solidFill>
                  <a:schemeClr val="bg1">
                    <a:lumMod val="95000"/>
                  </a:schemeClr>
                </a:solidFill>
                <a:latin typeface="Garamond" pitchFamily="18" charset="0"/>
              </a:rPr>
              <a:t>   Donna Landry and Gerald MacLean, ‘Of Forceps, Patents, and Paternity: </a:t>
            </a:r>
            <a:r>
              <a:rPr lang="en-GB" altLang="en-US" sz="2000" i="1" dirty="0" err="1">
                <a:solidFill>
                  <a:schemeClr val="bg1">
                    <a:lumMod val="95000"/>
                  </a:schemeClr>
                </a:solidFill>
                <a:latin typeface="Garamond" pitchFamily="18" charset="0"/>
              </a:rPr>
              <a:t>Tristram</a:t>
            </a:r>
            <a:r>
              <a:rPr lang="en-GB" altLang="en-US" sz="2000" i="1" dirty="0">
                <a:solidFill>
                  <a:schemeClr val="bg1">
                    <a:lumMod val="95000"/>
                  </a:schemeClr>
                </a:solidFill>
                <a:latin typeface="Garamond" pitchFamily="18" charset="0"/>
              </a:rPr>
              <a:t> </a:t>
            </a:r>
            <a:r>
              <a:rPr lang="en-GB" altLang="en-US" sz="2000" i="1" dirty="0" err="1">
                <a:solidFill>
                  <a:schemeClr val="bg1">
                    <a:lumMod val="95000"/>
                  </a:schemeClr>
                </a:solidFill>
                <a:latin typeface="Garamond" pitchFamily="18" charset="0"/>
              </a:rPr>
              <a:t>Shandy</a:t>
            </a:r>
            <a:r>
              <a:rPr lang="en-GB" altLang="en-US" sz="2000" i="1" dirty="0">
                <a:solidFill>
                  <a:schemeClr val="bg1">
                    <a:lumMod val="95000"/>
                  </a:schemeClr>
                </a:solidFill>
                <a:latin typeface="Garamond" pitchFamily="18" charset="0"/>
              </a:rPr>
              <a:t>’</a:t>
            </a:r>
            <a:r>
              <a:rPr lang="en-GB" altLang="en-US" sz="2000" dirty="0">
                <a:solidFill>
                  <a:schemeClr val="bg1">
                    <a:lumMod val="95000"/>
                  </a:schemeClr>
                </a:solidFill>
                <a:latin typeface="Garamond" pitchFamily="18" charset="0"/>
              </a:rPr>
              <a:t>, </a:t>
            </a:r>
            <a:r>
              <a:rPr lang="en-GB" altLang="en-US" sz="2000" i="1" dirty="0">
                <a:solidFill>
                  <a:schemeClr val="bg1">
                    <a:lumMod val="95000"/>
                  </a:schemeClr>
                </a:solidFill>
                <a:latin typeface="Garamond" pitchFamily="18" charset="0"/>
              </a:rPr>
              <a:t>Eighteenth-Century Studies</a:t>
            </a:r>
            <a:r>
              <a:rPr lang="en-GB" altLang="en-US" sz="2000" dirty="0">
                <a:solidFill>
                  <a:schemeClr val="bg1">
                    <a:lumMod val="95000"/>
                  </a:schemeClr>
                </a:solidFill>
                <a:latin typeface="Garamond" pitchFamily="18" charset="0"/>
              </a:rPr>
              <a:t>, Vol. 23, No. 4, (Summer, 1990), 522-543; 524; 525</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bwMode="auto">
          <a:xfrm>
            <a:off x="395288" y="476250"/>
            <a:ext cx="8229600" cy="836613"/>
          </a:xfrm>
        </p:spPr>
        <p:txBody>
          <a:bodyPr wrap="square" numCol="1" anchorCtr="0" compatLnSpc="1">
            <a:prstTxWarp prst="textNoShape">
              <a:avLst/>
            </a:prstTxWarp>
          </a:bodyPr>
          <a:lstStyle/>
          <a:p>
            <a:pPr eaLnBrk="1" hangingPunct="1">
              <a:lnSpc>
                <a:spcPct val="100000"/>
              </a:lnSpc>
            </a:pPr>
            <a:r>
              <a:rPr lang="en-GB" sz="3600" dirty="0">
                <a:solidFill>
                  <a:srgbClr val="0094C8"/>
                </a:solidFill>
                <a:effectLst/>
                <a:latin typeface="Felix Titling" pitchFamily="82" charset="0"/>
              </a:rPr>
              <a:t>Language  </a:t>
            </a:r>
            <a:r>
              <a:rPr lang="en-GB" sz="3600" dirty="0">
                <a:solidFill>
                  <a:schemeClr val="bg1"/>
                </a:solidFill>
                <a:effectLst/>
                <a:latin typeface="Felix Titling" pitchFamily="82" charset="0"/>
              </a:rPr>
              <a:t>obscuring  reality </a:t>
            </a:r>
          </a:p>
        </p:txBody>
      </p:sp>
      <p:sp>
        <p:nvSpPr>
          <p:cNvPr id="21507" name="Content Placeholder 2"/>
          <p:cNvSpPr>
            <a:spLocks noGrp="1"/>
          </p:cNvSpPr>
          <p:nvPr>
            <p:ph idx="1"/>
          </p:nvPr>
        </p:nvSpPr>
        <p:spPr>
          <a:xfrm>
            <a:off x="457200" y="1844675"/>
            <a:ext cx="8229600" cy="4032597"/>
          </a:xfrm>
        </p:spPr>
        <p:txBody>
          <a:bodyPr/>
          <a:lstStyle/>
          <a:p>
            <a:pPr marL="0" indent="0" eaLnBrk="1" hangingPunct="1">
              <a:buFont typeface="Arial" charset="0"/>
              <a:buNone/>
            </a:pPr>
            <a:r>
              <a:rPr lang="en-GB" altLang="en-US" dirty="0">
                <a:solidFill>
                  <a:schemeClr val="bg1">
                    <a:lumMod val="95000"/>
                  </a:schemeClr>
                </a:solidFill>
              </a:rPr>
              <a:t>about essences, and about </a:t>
            </a:r>
            <a:r>
              <a:rPr lang="en-GB" altLang="en-US" dirty="0" err="1">
                <a:solidFill>
                  <a:schemeClr val="bg1">
                    <a:lumMod val="95000"/>
                  </a:schemeClr>
                </a:solidFill>
              </a:rPr>
              <a:t>quintessences</a:t>
            </a:r>
            <a:r>
              <a:rPr lang="en-GB" altLang="en-US" dirty="0">
                <a:solidFill>
                  <a:schemeClr val="bg1">
                    <a:lumMod val="95000"/>
                  </a:schemeClr>
                </a:solidFill>
              </a:rPr>
              <a:t> ; ----about substances, and about space. ---- What confusion in greater THEATRES from words of little meaning, and as in-determinate a sense; -- when thou considers this, thou wilt not wonder at my uncle Toby's perplexities, -- thou wilt drop a tear of pity upon his scarp and his counterscarp ; -- his glacis and his covered-way ; -- his </a:t>
            </a:r>
            <a:r>
              <a:rPr lang="en-GB" altLang="en-US" dirty="0" err="1">
                <a:solidFill>
                  <a:schemeClr val="bg1">
                    <a:lumMod val="95000"/>
                  </a:schemeClr>
                </a:solidFill>
              </a:rPr>
              <a:t>ravelin</a:t>
            </a:r>
            <a:r>
              <a:rPr lang="en-GB" altLang="en-US" dirty="0">
                <a:solidFill>
                  <a:schemeClr val="bg1">
                    <a:lumMod val="95000"/>
                  </a:schemeClr>
                </a:solidFill>
              </a:rPr>
              <a:t> and his half-moon : </a:t>
            </a:r>
            <a:r>
              <a:rPr lang="en-GB" altLang="en-US" dirty="0" err="1">
                <a:solidFill>
                  <a:srgbClr val="0094C8"/>
                </a:solidFill>
              </a:rPr>
              <a:t>'Twas</a:t>
            </a:r>
            <a:r>
              <a:rPr lang="en-GB" altLang="en-US" dirty="0">
                <a:solidFill>
                  <a:srgbClr val="0094C8"/>
                </a:solidFill>
              </a:rPr>
              <a:t> not by ideas, ---- by heaven ! </a:t>
            </a:r>
            <a:r>
              <a:rPr lang="en-GB" altLang="en-US" u="sng" dirty="0">
                <a:solidFill>
                  <a:srgbClr val="0094C8"/>
                </a:solidFill>
              </a:rPr>
              <a:t>his life was put in jeopardy by words.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Grp="1" noChangeArrowheads="1"/>
          </p:cNvSpPr>
          <p:nvPr>
            <p:ph idx="1"/>
          </p:nvPr>
        </p:nvSpPr>
        <p:spPr>
          <a:xfrm>
            <a:off x="218323" y="849313"/>
            <a:ext cx="8892479" cy="5805264"/>
          </a:xfrm>
        </p:spPr>
        <p:txBody>
          <a:bodyPr rtlCol="0">
            <a:normAutofit fontScale="92500" lnSpcReduction="10000"/>
          </a:bodyPr>
          <a:lstStyle/>
          <a:p>
            <a:pPr eaLnBrk="1" fontAlgn="auto" hangingPunct="1">
              <a:lnSpc>
                <a:spcPct val="110000"/>
              </a:lnSpc>
              <a:spcBef>
                <a:spcPts val="0"/>
              </a:spcBef>
              <a:spcAft>
                <a:spcPts val="0"/>
              </a:spcAft>
              <a:buFontTx/>
              <a:buNone/>
              <a:defRPr/>
            </a:pPr>
            <a:r>
              <a:rPr lang="en-GB" altLang="en-US" sz="2000" dirty="0">
                <a:solidFill>
                  <a:schemeClr val="bg1">
                    <a:lumMod val="95000"/>
                  </a:schemeClr>
                </a:solidFill>
              </a:rPr>
              <a:t>	</a:t>
            </a:r>
            <a:r>
              <a:rPr lang="en-GB" altLang="en-US" sz="2500" dirty="0">
                <a:solidFill>
                  <a:schemeClr val="bg1">
                    <a:lumMod val="95000"/>
                  </a:schemeClr>
                </a:solidFill>
              </a:rPr>
              <a:t>Because </a:t>
            </a:r>
            <a:r>
              <a:rPr lang="en-GB" altLang="en-US" sz="2500" dirty="0">
                <a:solidFill>
                  <a:srgbClr val="0094C8"/>
                </a:solidFill>
              </a:rPr>
              <a:t>words signify ideas rather than things, Tristram, in his attempts to reflect reality, is continually led into digression by the association of his ideas. </a:t>
            </a:r>
            <a:r>
              <a:rPr lang="en-GB" altLang="en-US" sz="2500" dirty="0">
                <a:solidFill>
                  <a:schemeClr val="bg1">
                    <a:lumMod val="95000"/>
                  </a:schemeClr>
                </a:solidFill>
              </a:rPr>
              <a:t>[...] </a:t>
            </a:r>
          </a:p>
          <a:p>
            <a:pPr eaLnBrk="1" fontAlgn="auto" hangingPunct="1">
              <a:lnSpc>
                <a:spcPct val="110000"/>
              </a:lnSpc>
              <a:spcBef>
                <a:spcPts val="0"/>
              </a:spcBef>
              <a:spcAft>
                <a:spcPts val="0"/>
              </a:spcAft>
              <a:buFont typeface="Arial" pitchFamily="34" charset="0"/>
              <a:buNone/>
              <a:defRPr/>
            </a:pPr>
            <a:r>
              <a:rPr lang="en-GB" altLang="en-US" sz="2500" dirty="0">
                <a:solidFill>
                  <a:schemeClr val="bg1">
                    <a:lumMod val="95000"/>
                  </a:schemeClr>
                </a:solidFill>
              </a:rPr>
              <a:t>	The point is not simply that the association of ideas, a structure existing in language, makes it hard for a writer to stick to his record of a sequence of events, a structure existing in the world. </a:t>
            </a:r>
            <a:r>
              <a:rPr lang="en-GB" altLang="en-US" sz="2500" dirty="0">
                <a:solidFill>
                  <a:srgbClr val="0094C8"/>
                </a:solidFill>
              </a:rPr>
              <a:t>Reality itself is so protean and various, so filled with relations which stop nowhere, that it is virtually intractable. </a:t>
            </a:r>
            <a:r>
              <a:rPr lang="en-GB" altLang="en-US" sz="2500" dirty="0">
                <a:solidFill>
                  <a:schemeClr val="bg1">
                    <a:lumMod val="95000"/>
                  </a:schemeClr>
                </a:solidFill>
              </a:rPr>
              <a:t>Language can only inadequately convey to others our conceptions of what happened, if only because it imposes a linear order on our sense of the multiple inter-connections of experience. </a:t>
            </a:r>
            <a:r>
              <a:rPr lang="en-GB" sz="2500" dirty="0">
                <a:solidFill>
                  <a:schemeClr val="bg1">
                    <a:lumMod val="95000"/>
                  </a:schemeClr>
                </a:solidFill>
              </a:rPr>
              <a:t>There is always more to be told, always "a hundred difficulties to be cleared up" in five minutes less than no time at all, and the impossibility of ordering the diversity of life renders the writer's task virtually impossible </a:t>
            </a:r>
            <a:r>
              <a:rPr lang="en-GB" altLang="en-US" sz="2500" dirty="0">
                <a:solidFill>
                  <a:schemeClr val="bg1">
                    <a:lumMod val="95000"/>
                  </a:schemeClr>
                </a:solidFill>
              </a:rPr>
              <a:t>		</a:t>
            </a:r>
            <a:r>
              <a:rPr lang="en-GB" altLang="en-US" sz="2500" dirty="0">
                <a:solidFill>
                  <a:schemeClr val="bg1">
                    <a:lumMod val="95000"/>
                  </a:schemeClr>
                </a:solidFill>
                <a:latin typeface="Garamond" panose="02020404030301010803" pitchFamily="18" charset="0"/>
              </a:rPr>
              <a:t>(Allen, 652)</a:t>
            </a:r>
          </a:p>
        </p:txBody>
      </p:sp>
      <p:sp>
        <p:nvSpPr>
          <p:cNvPr id="22531" name="Rectangle 2"/>
          <p:cNvSpPr>
            <a:spLocks noChangeArrowheads="1"/>
          </p:cNvSpPr>
          <p:nvPr/>
        </p:nvSpPr>
        <p:spPr bwMode="auto">
          <a:xfrm>
            <a:off x="395288" y="201613"/>
            <a:ext cx="7777162" cy="647700"/>
          </a:xfrm>
          <a:prstGeom prst="rect">
            <a:avLst/>
          </a:prstGeom>
          <a:noFill/>
          <a:ln w="9525">
            <a:noFill/>
            <a:miter lim="800000"/>
            <a:headEnd/>
            <a:tailEnd/>
          </a:ln>
        </p:spPr>
        <p:txBody>
          <a:bodyPr>
            <a:spAutoFit/>
          </a:bodyPr>
          <a:lstStyle/>
          <a:p>
            <a:pPr algn="ctr"/>
            <a:r>
              <a:rPr lang="en-GB" altLang="en-US" sz="3600" dirty="0">
                <a:solidFill>
                  <a:schemeClr val="bg1"/>
                </a:solidFill>
                <a:latin typeface="Felix Titling" pitchFamily="82" charset="0"/>
              </a:rPr>
              <a:t>Words  confusing  reality</a:t>
            </a:r>
            <a:endParaRPr lang="en-GB" sz="2000" dirty="0">
              <a:solidFill>
                <a:schemeClr val="bg1"/>
              </a:solidFill>
              <a:latin typeface="Felix Titling" pitchFamily="82"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p:cNvSpPr>
            <a:spLocks noGrp="1" noChangeArrowheads="1"/>
          </p:cNvSpPr>
          <p:nvPr>
            <p:ph idx="1"/>
          </p:nvPr>
        </p:nvSpPr>
        <p:spPr>
          <a:xfrm>
            <a:off x="179388" y="1125538"/>
            <a:ext cx="8785225" cy="5327650"/>
          </a:xfrm>
        </p:spPr>
        <p:txBody>
          <a:bodyPr/>
          <a:lstStyle/>
          <a:p>
            <a:pPr eaLnBrk="1" hangingPunct="1">
              <a:lnSpc>
                <a:spcPct val="80000"/>
              </a:lnSpc>
              <a:buFontTx/>
              <a:buNone/>
            </a:pPr>
            <a:r>
              <a:rPr lang="en-GB" altLang="en-US" sz="1800" dirty="0">
                <a:solidFill>
                  <a:schemeClr val="bg1">
                    <a:lumMod val="95000"/>
                  </a:schemeClr>
                </a:solidFill>
              </a:rPr>
              <a:t>	</a:t>
            </a:r>
            <a:r>
              <a:rPr lang="en-GB" altLang="en-US" sz="2600" dirty="0" err="1">
                <a:solidFill>
                  <a:schemeClr val="bg1">
                    <a:lumMod val="95000"/>
                  </a:schemeClr>
                </a:solidFill>
                <a:latin typeface="Garamond" pitchFamily="18" charset="0"/>
              </a:rPr>
              <a:t>'Tis</a:t>
            </a:r>
            <a:r>
              <a:rPr lang="en-GB" altLang="en-US" sz="2600" dirty="0">
                <a:solidFill>
                  <a:schemeClr val="bg1">
                    <a:lumMod val="95000"/>
                  </a:schemeClr>
                </a:solidFill>
                <a:latin typeface="Garamond" pitchFamily="18" charset="0"/>
              </a:rPr>
              <a:t> owing to this, replied my father, that in our computations of time, we are so used to minutes, hours, weeks, and months—and of clocks (I wish there was not a clock in the kingdom) to measure out their several portions to us, and to those who belong to us—that </a:t>
            </a:r>
            <a:r>
              <a:rPr lang="en-GB" altLang="en-US" sz="2600" dirty="0">
                <a:solidFill>
                  <a:srgbClr val="0094C8"/>
                </a:solidFill>
                <a:latin typeface="Garamond" pitchFamily="18" charset="0"/>
              </a:rPr>
              <a:t>'twill be well, if in time to come, the succession of our ideas be of any use or service to us at all.</a:t>
            </a:r>
          </a:p>
          <a:p>
            <a:pPr eaLnBrk="1" hangingPunct="1">
              <a:lnSpc>
                <a:spcPct val="80000"/>
              </a:lnSpc>
              <a:buFont typeface="Arial" charset="0"/>
              <a:buNone/>
            </a:pPr>
            <a:r>
              <a:rPr lang="en-GB" altLang="en-US" sz="2600" dirty="0">
                <a:solidFill>
                  <a:schemeClr val="bg1">
                    <a:lumMod val="95000"/>
                  </a:schemeClr>
                </a:solidFill>
                <a:latin typeface="Garamond" pitchFamily="18" charset="0"/>
              </a:rPr>
              <a:t>	Now, whether we observe it or no, continued my father, </a:t>
            </a:r>
            <a:r>
              <a:rPr lang="en-GB" altLang="en-US" sz="2600" dirty="0">
                <a:solidFill>
                  <a:srgbClr val="0094C8"/>
                </a:solidFill>
                <a:latin typeface="Garamond" pitchFamily="18" charset="0"/>
              </a:rPr>
              <a:t>in every sound man's head, there is a regular succession of ideas of one sort or other, which follow each other in train just like</a:t>
            </a:r>
            <a:r>
              <a:rPr lang="en-GB" altLang="en-US" sz="2600" dirty="0">
                <a:solidFill>
                  <a:schemeClr val="bg1">
                    <a:lumMod val="95000"/>
                  </a:schemeClr>
                </a:solidFill>
                <a:latin typeface="Garamond" pitchFamily="18" charset="0"/>
              </a:rPr>
              <a:t>—A train of artillery? said my uncle Toby—A train of a fiddle-stick!—</a:t>
            </a:r>
            <a:r>
              <a:rPr lang="en-GB" altLang="en-US" sz="2600" dirty="0" err="1">
                <a:solidFill>
                  <a:schemeClr val="bg1">
                    <a:lumMod val="95000"/>
                  </a:schemeClr>
                </a:solidFill>
                <a:latin typeface="Garamond" pitchFamily="18" charset="0"/>
              </a:rPr>
              <a:t>quoth</a:t>
            </a:r>
            <a:r>
              <a:rPr lang="en-GB" altLang="en-US" sz="2600" dirty="0">
                <a:solidFill>
                  <a:schemeClr val="bg1">
                    <a:lumMod val="95000"/>
                  </a:schemeClr>
                </a:solidFill>
                <a:latin typeface="Garamond" pitchFamily="18" charset="0"/>
              </a:rPr>
              <a:t> my father—</a:t>
            </a:r>
            <a:r>
              <a:rPr lang="en-GB" altLang="en-US" sz="2600" dirty="0">
                <a:solidFill>
                  <a:srgbClr val="0094C8"/>
                </a:solidFill>
                <a:latin typeface="Garamond" pitchFamily="18" charset="0"/>
              </a:rPr>
              <a:t>which follow and succeed one another in our minds at certain distances, </a:t>
            </a:r>
            <a:r>
              <a:rPr lang="en-GB" altLang="en-US" sz="2600" dirty="0">
                <a:solidFill>
                  <a:schemeClr val="bg1">
                    <a:lumMod val="95000"/>
                  </a:schemeClr>
                </a:solidFill>
                <a:latin typeface="Garamond" pitchFamily="18" charset="0"/>
              </a:rPr>
              <a:t>just like the images in the inside of a lanthorn turned round by the heat of a candle.—I declare, </a:t>
            </a:r>
            <a:r>
              <a:rPr lang="en-GB" altLang="en-US" sz="2600" dirty="0" err="1">
                <a:solidFill>
                  <a:schemeClr val="bg1">
                    <a:lumMod val="95000"/>
                  </a:schemeClr>
                </a:solidFill>
                <a:latin typeface="Garamond" pitchFamily="18" charset="0"/>
              </a:rPr>
              <a:t>quoth</a:t>
            </a:r>
            <a:r>
              <a:rPr lang="en-GB" altLang="en-US" sz="2600" dirty="0">
                <a:solidFill>
                  <a:schemeClr val="bg1">
                    <a:lumMod val="95000"/>
                  </a:schemeClr>
                </a:solidFill>
                <a:latin typeface="Garamond" pitchFamily="18" charset="0"/>
              </a:rPr>
              <a:t> my uncle Toby, mine are more like a smoke-jack,—Then, brother Toby, I have nothing more to say to you upon that subject, said my father</a:t>
            </a:r>
            <a:r>
              <a:rPr lang="en-GB" altLang="en-US" sz="2600" dirty="0">
                <a:solidFill>
                  <a:schemeClr val="bg1">
                    <a:lumMod val="95000"/>
                  </a:schemeClr>
                </a:solidFill>
              </a:rPr>
              <a:t>.   (</a:t>
            </a:r>
            <a:r>
              <a:rPr lang="en-GB" altLang="en-US" dirty="0">
                <a:solidFill>
                  <a:schemeClr val="bg1">
                    <a:lumMod val="95000"/>
                  </a:schemeClr>
                </a:solidFill>
                <a:latin typeface="Garamond" pitchFamily="18" charset="0"/>
              </a:rPr>
              <a:t>Chapter 2.XI)</a:t>
            </a:r>
          </a:p>
          <a:p>
            <a:pPr eaLnBrk="1" hangingPunct="1">
              <a:lnSpc>
                <a:spcPct val="80000"/>
              </a:lnSpc>
              <a:buFontTx/>
              <a:buNone/>
            </a:pPr>
            <a:endParaRPr lang="en-GB" altLang="en-US" sz="2600" dirty="0">
              <a:solidFill>
                <a:schemeClr val="bg1">
                  <a:lumMod val="95000"/>
                </a:schemeClr>
              </a:solidFill>
            </a:endParaRPr>
          </a:p>
        </p:txBody>
      </p:sp>
      <p:sp>
        <p:nvSpPr>
          <p:cNvPr id="23555" name="Rectangle 1"/>
          <p:cNvSpPr>
            <a:spLocks noChangeArrowheads="1"/>
          </p:cNvSpPr>
          <p:nvPr/>
        </p:nvSpPr>
        <p:spPr bwMode="auto">
          <a:xfrm>
            <a:off x="1043781" y="188640"/>
            <a:ext cx="7056437" cy="646331"/>
          </a:xfrm>
          <a:prstGeom prst="rect">
            <a:avLst/>
          </a:prstGeom>
          <a:noFill/>
          <a:ln w="9525">
            <a:noFill/>
            <a:miter lim="800000"/>
            <a:headEnd/>
            <a:tailEnd/>
          </a:ln>
        </p:spPr>
        <p:txBody>
          <a:bodyPr wrap="square">
            <a:spAutoFit/>
          </a:bodyPr>
          <a:lstStyle/>
          <a:p>
            <a:pPr algn="ctr"/>
            <a:r>
              <a:rPr lang="en-GB" sz="3600" dirty="0">
                <a:solidFill>
                  <a:srgbClr val="0094C8"/>
                </a:solidFill>
                <a:latin typeface="Felix Titling" pitchFamily="82" charset="0"/>
              </a:rPr>
              <a:t>Time, reason </a:t>
            </a:r>
            <a:r>
              <a:rPr lang="en-GB" sz="3600" dirty="0">
                <a:solidFill>
                  <a:schemeClr val="bg1">
                    <a:lumMod val="95000"/>
                  </a:schemeClr>
                </a:solidFill>
                <a:latin typeface="Felix Titling" pitchFamily="82" charset="0"/>
              </a:rPr>
              <a:t>&amp; </a:t>
            </a:r>
            <a:r>
              <a:rPr lang="en-GB" sz="3600" dirty="0">
                <a:solidFill>
                  <a:srgbClr val="0094C8"/>
                </a:solidFill>
                <a:latin typeface="Felix Titling" pitchFamily="82" charset="0"/>
              </a:rPr>
              <a:t>masculinity</a:t>
            </a:r>
            <a:r>
              <a:rPr lang="en-GB" sz="3600" dirty="0">
                <a:solidFill>
                  <a:schemeClr val="bg1">
                    <a:lumMod val="95000"/>
                  </a:schemeClr>
                </a:solidFill>
                <a:latin typeface="Felix Titling" pitchFamily="82" charset="0"/>
              </a:rPr>
              <a:t> </a:t>
            </a:r>
            <a:endParaRPr lang="en-GB" sz="2000" dirty="0">
              <a:solidFill>
                <a:schemeClr val="bg1">
                  <a:lumMod val="95000"/>
                </a:schemeClr>
              </a:solidFill>
              <a:latin typeface="Felix Titling" pitchFamily="82"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bwMode="auto">
          <a:xfrm>
            <a:off x="457200" y="260350"/>
            <a:ext cx="8218488" cy="792163"/>
          </a:xfrm>
        </p:spPr>
        <p:txBody>
          <a:bodyPr wrap="square" numCol="1" anchorCtr="0" compatLnSpc="1">
            <a:prstTxWarp prst="textNoShape">
              <a:avLst/>
            </a:prstTxWarp>
          </a:bodyPr>
          <a:lstStyle/>
          <a:p>
            <a:pPr eaLnBrk="1" hangingPunct="1">
              <a:lnSpc>
                <a:spcPct val="100000"/>
              </a:lnSpc>
            </a:pPr>
            <a:r>
              <a:rPr lang="en-GB" sz="3400" dirty="0">
                <a:solidFill>
                  <a:srgbClr val="0094C8"/>
                </a:solidFill>
                <a:effectLst/>
                <a:latin typeface="Felix Titling" pitchFamily="82" charset="0"/>
              </a:rPr>
              <a:t>secular ideas </a:t>
            </a:r>
            <a:r>
              <a:rPr lang="en-GB" sz="3400" dirty="0">
                <a:solidFill>
                  <a:schemeClr val="bg1"/>
                </a:solidFill>
                <a:effectLst/>
                <a:latin typeface="Felix Titling" pitchFamily="82" charset="0"/>
              </a:rPr>
              <a:t>of </a:t>
            </a:r>
            <a:r>
              <a:rPr lang="en-GB" sz="3400" dirty="0">
                <a:solidFill>
                  <a:srgbClr val="0094C8"/>
                </a:solidFill>
                <a:effectLst/>
                <a:latin typeface="Felix Titling" pitchFamily="82" charset="0"/>
              </a:rPr>
              <a:t>predestination</a:t>
            </a:r>
          </a:p>
        </p:txBody>
      </p:sp>
      <p:sp>
        <p:nvSpPr>
          <p:cNvPr id="3" name="Content Placeholder 2"/>
          <p:cNvSpPr>
            <a:spLocks noGrp="1"/>
          </p:cNvSpPr>
          <p:nvPr>
            <p:ph idx="1"/>
          </p:nvPr>
        </p:nvSpPr>
        <p:spPr>
          <a:xfrm>
            <a:off x="468313" y="1700213"/>
            <a:ext cx="8229600" cy="4525962"/>
          </a:xfrm>
        </p:spPr>
        <p:txBody>
          <a:bodyPr rtlCol="0">
            <a:normAutofit/>
          </a:bodyPr>
          <a:lstStyle/>
          <a:p>
            <a:pPr marL="0" indent="0" eaLnBrk="1" fontAlgn="auto" hangingPunct="1">
              <a:spcAft>
                <a:spcPts val="0"/>
              </a:spcAft>
              <a:buFont typeface="Arial" pitchFamily="34" charset="0"/>
              <a:buNone/>
              <a:defRPr/>
            </a:pPr>
            <a:r>
              <a:rPr lang="en-GB" dirty="0">
                <a:solidFill>
                  <a:schemeClr val="bg1">
                    <a:lumMod val="95000"/>
                  </a:schemeClr>
                </a:solidFill>
              </a:rPr>
              <a:t>[Three man midwives.]</a:t>
            </a:r>
          </a:p>
          <a:p>
            <a:pPr eaLnBrk="1" fontAlgn="auto" hangingPunct="1">
              <a:spcAft>
                <a:spcPts val="0"/>
              </a:spcAft>
              <a:buFont typeface="Arial" pitchFamily="34" charset="0"/>
              <a:buChar char="•"/>
              <a:defRPr/>
            </a:pPr>
            <a:r>
              <a:rPr lang="en-GB" dirty="0">
                <a:solidFill>
                  <a:schemeClr val="bg1">
                    <a:lumMod val="95000"/>
                  </a:schemeClr>
                </a:solidFill>
              </a:rPr>
              <a:t>Walter desperately wants to control through science and categorization – such as noses, names, legal codicils </a:t>
            </a:r>
            <a:r>
              <a:rPr lang="en-GB" dirty="0" err="1">
                <a:solidFill>
                  <a:schemeClr val="bg1">
                    <a:lumMod val="95000"/>
                  </a:schemeClr>
                </a:solidFill>
              </a:rPr>
              <a:t>etc</a:t>
            </a:r>
            <a:r>
              <a:rPr lang="en-GB" dirty="0">
                <a:solidFill>
                  <a:schemeClr val="bg1">
                    <a:lumMod val="95000"/>
                  </a:schemeClr>
                </a:solidFill>
              </a:rPr>
              <a:t> all of which attempt, magically. to control the future.</a:t>
            </a:r>
          </a:p>
          <a:p>
            <a:pPr eaLnBrk="1" fontAlgn="auto" hangingPunct="1">
              <a:spcAft>
                <a:spcPts val="0"/>
              </a:spcAft>
              <a:buFont typeface="Arial" pitchFamily="34" charset="0"/>
              <a:buChar char="•"/>
              <a:defRPr/>
            </a:pPr>
            <a:r>
              <a:rPr lang="en-GB" dirty="0">
                <a:solidFill>
                  <a:schemeClr val="bg1">
                    <a:lumMod val="95000"/>
                  </a:schemeClr>
                </a:solidFill>
              </a:rPr>
              <a:t>Uncle Toby accepts everything and is soft and sweet. It’s not clear even if he IS a man after receiving his wound.</a:t>
            </a:r>
          </a:p>
          <a:p>
            <a:pPr eaLnBrk="1" fontAlgn="auto" hangingPunct="1">
              <a:spcAft>
                <a:spcPts val="0"/>
              </a:spcAft>
              <a:buFont typeface="Arial" pitchFamily="34" charset="0"/>
              <a:buChar char="•"/>
              <a:defRPr/>
            </a:pPr>
            <a:r>
              <a:rPr lang="en-GB" dirty="0">
                <a:solidFill>
                  <a:schemeClr val="bg1">
                    <a:lumMod val="95000"/>
                  </a:schemeClr>
                </a:solidFill>
              </a:rPr>
              <a:t>Dr Slop – filters everything through the filter of Catholicism</a:t>
            </a:r>
          </a:p>
          <a:p>
            <a:pPr eaLnBrk="1" fontAlgn="auto" hangingPunct="1">
              <a:spcAft>
                <a:spcPts val="0"/>
              </a:spcAft>
              <a:buFont typeface="Arial" pitchFamily="34" charset="0"/>
              <a:buChar char="•"/>
              <a:defRPr/>
            </a:pPr>
            <a:endParaRPr lang="en-GB" dirty="0">
              <a:solidFill>
                <a:schemeClr val="tx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bwMode="auto">
          <a:xfrm>
            <a:off x="323850" y="404813"/>
            <a:ext cx="8569325" cy="792162"/>
          </a:xfrm>
        </p:spPr>
        <p:txBody>
          <a:bodyPr wrap="square" numCol="1" anchorCtr="0" compatLnSpc="1">
            <a:prstTxWarp prst="textNoShape">
              <a:avLst/>
            </a:prstTxWarp>
          </a:bodyPr>
          <a:lstStyle/>
          <a:p>
            <a:pPr eaLnBrk="1" hangingPunct="1"/>
            <a:r>
              <a:rPr lang="en-GB" altLang="en-US" sz="3200" dirty="0">
                <a:solidFill>
                  <a:srgbClr val="0094C8"/>
                </a:solidFill>
                <a:effectLst/>
                <a:latin typeface="Felix Titling" pitchFamily="82" charset="0"/>
              </a:rPr>
              <a:t>The human need </a:t>
            </a:r>
            <a:r>
              <a:rPr lang="en-GB" altLang="en-US" sz="3200" dirty="0">
                <a:solidFill>
                  <a:schemeClr val="bg1"/>
                </a:solidFill>
                <a:effectLst/>
                <a:latin typeface="Felix Titling" pitchFamily="82" charset="0"/>
              </a:rPr>
              <a:t>FOR </a:t>
            </a:r>
            <a:r>
              <a:rPr lang="en-GB" altLang="en-US" sz="3200" dirty="0">
                <a:solidFill>
                  <a:srgbClr val="0094C8"/>
                </a:solidFill>
                <a:effectLst/>
                <a:latin typeface="Felix Titling" pitchFamily="82" charset="0"/>
              </a:rPr>
              <a:t>digressions</a:t>
            </a:r>
          </a:p>
        </p:txBody>
      </p:sp>
      <p:sp>
        <p:nvSpPr>
          <p:cNvPr id="25603" name="Rectangle 3"/>
          <p:cNvSpPr>
            <a:spLocks noGrp="1" noChangeArrowheads="1"/>
          </p:cNvSpPr>
          <p:nvPr>
            <p:ph idx="1"/>
          </p:nvPr>
        </p:nvSpPr>
        <p:spPr>
          <a:xfrm>
            <a:off x="250825" y="1631950"/>
            <a:ext cx="8424863" cy="4392613"/>
          </a:xfrm>
        </p:spPr>
        <p:txBody>
          <a:bodyPr/>
          <a:lstStyle/>
          <a:p>
            <a:pPr eaLnBrk="1" hangingPunct="1">
              <a:lnSpc>
                <a:spcPct val="80000"/>
              </a:lnSpc>
              <a:buFontTx/>
              <a:buNone/>
            </a:pPr>
            <a:r>
              <a:rPr lang="en-GB" altLang="en-US" dirty="0">
                <a:latin typeface="Garamond" pitchFamily="18" charset="0"/>
              </a:rPr>
              <a:t>	</a:t>
            </a:r>
            <a:r>
              <a:rPr lang="en-GB" altLang="en-US" sz="2600" dirty="0">
                <a:solidFill>
                  <a:schemeClr val="bg1">
                    <a:lumMod val="95000"/>
                  </a:schemeClr>
                </a:solidFill>
                <a:latin typeface="Garamond" pitchFamily="18" charset="0"/>
              </a:rPr>
              <a:t>Could a historiographer drive on his history, as a muleteer drives on his mule,—straight forward;—for instance, from Rome all the way to </a:t>
            </a:r>
            <a:r>
              <a:rPr lang="en-GB" altLang="en-US" sz="2600" dirty="0" err="1">
                <a:solidFill>
                  <a:schemeClr val="bg1">
                    <a:lumMod val="95000"/>
                  </a:schemeClr>
                </a:solidFill>
                <a:latin typeface="Garamond" pitchFamily="18" charset="0"/>
              </a:rPr>
              <a:t>Loretto</a:t>
            </a:r>
            <a:r>
              <a:rPr lang="en-GB" altLang="en-US" sz="2600" dirty="0">
                <a:solidFill>
                  <a:schemeClr val="bg1">
                    <a:lumMod val="95000"/>
                  </a:schemeClr>
                </a:solidFill>
                <a:latin typeface="Garamond" pitchFamily="18" charset="0"/>
              </a:rPr>
              <a:t>, without ever once turning his head aside, either to the right hand or to the left,—he might venture to foretell you to an hour when he should get to his journey's end;—but the thing is, morally speaking, impossible: For, </a:t>
            </a:r>
            <a:r>
              <a:rPr lang="en-GB" altLang="en-US" sz="2600" dirty="0">
                <a:solidFill>
                  <a:srgbClr val="0094C8"/>
                </a:solidFill>
                <a:latin typeface="Garamond" pitchFamily="18" charset="0"/>
              </a:rPr>
              <a:t>if he is a man of the least spirit, he will have fifty deviations from a straight line to make with this or that party as he goes along, which he can no ways avoid. </a:t>
            </a:r>
            <a:r>
              <a:rPr lang="en-GB" altLang="en-US" sz="2600" dirty="0">
                <a:solidFill>
                  <a:schemeClr val="bg1">
                    <a:lumMod val="95000"/>
                  </a:schemeClr>
                </a:solidFill>
                <a:latin typeface="Garamond" pitchFamily="18" charset="0"/>
              </a:rPr>
              <a:t>He will have views and prospects to himself perpetually soliciting his eye, which he can no more help standing still to look at than he can fly; he will moreover have various accounts to reconcile:</a:t>
            </a:r>
          </a:p>
        </p:txBody>
      </p:sp>
      <p:sp>
        <p:nvSpPr>
          <p:cNvPr id="25604" name="Rectangle 5"/>
          <p:cNvSpPr>
            <a:spLocks noChangeArrowheads="1"/>
          </p:cNvSpPr>
          <p:nvPr/>
        </p:nvSpPr>
        <p:spPr bwMode="auto">
          <a:xfrm>
            <a:off x="3635375" y="6035675"/>
            <a:ext cx="4535488" cy="822325"/>
          </a:xfrm>
          <a:prstGeom prst="rect">
            <a:avLst/>
          </a:prstGeom>
          <a:noFill/>
          <a:ln w="9525">
            <a:noFill/>
            <a:miter lim="800000"/>
            <a:headEnd/>
            <a:tailEnd/>
          </a:ln>
          <a:effectLst/>
        </p:spPr>
        <p:txBody>
          <a:bodyPr lIns="1321971" rIns="1321971" anchor="ctr">
            <a:spAutoFit/>
          </a:bodyPr>
          <a:lstStyle/>
          <a:p>
            <a:endParaRPr lang="en-GB" altLang="en-US" sz="2400" b="1">
              <a:latin typeface="Garamond" pitchFamily="18" charset="0"/>
            </a:endParaRPr>
          </a:p>
          <a:p>
            <a:pPr eaLnBrk="0" hangingPunct="0"/>
            <a:endParaRPr lang="en-GB" altLang="en-US" sz="2400">
              <a:latin typeface="Garamond"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323850" y="404813"/>
            <a:ext cx="8362950" cy="5976937"/>
          </a:xfrm>
        </p:spPr>
        <p:txBody>
          <a:bodyPr rtlCol="0">
            <a:normAutofit fontScale="92500"/>
          </a:bodyPr>
          <a:lstStyle/>
          <a:p>
            <a:pPr lvl="1" eaLnBrk="1" fontAlgn="auto" hangingPunct="1">
              <a:lnSpc>
                <a:spcPct val="90000"/>
              </a:lnSpc>
              <a:spcAft>
                <a:spcPts val="0"/>
              </a:spcAft>
              <a:defRPr/>
            </a:pPr>
            <a:r>
              <a:rPr lang="en-GB" altLang="en-US" sz="2400" dirty="0">
                <a:solidFill>
                  <a:schemeClr val="bg1">
                    <a:lumMod val="95000"/>
                  </a:schemeClr>
                </a:solidFill>
                <a:latin typeface="Garamond" pitchFamily="18" charset="0"/>
              </a:rPr>
              <a:t>Anecdotes to pick up:</a:t>
            </a:r>
          </a:p>
          <a:p>
            <a:pPr lvl="1" eaLnBrk="1" fontAlgn="auto" hangingPunct="1">
              <a:lnSpc>
                <a:spcPct val="90000"/>
              </a:lnSpc>
              <a:spcAft>
                <a:spcPts val="0"/>
              </a:spcAft>
              <a:defRPr/>
            </a:pPr>
            <a:r>
              <a:rPr lang="en-GB" altLang="en-US" sz="2400" dirty="0">
                <a:solidFill>
                  <a:schemeClr val="bg1">
                    <a:lumMod val="95000"/>
                  </a:schemeClr>
                </a:solidFill>
                <a:latin typeface="Garamond" pitchFamily="18" charset="0"/>
              </a:rPr>
              <a:t>Inscriptions to make out:</a:t>
            </a:r>
          </a:p>
          <a:p>
            <a:pPr lvl="1" eaLnBrk="1" fontAlgn="auto" hangingPunct="1">
              <a:lnSpc>
                <a:spcPct val="90000"/>
              </a:lnSpc>
              <a:spcAft>
                <a:spcPts val="0"/>
              </a:spcAft>
              <a:defRPr/>
            </a:pPr>
            <a:r>
              <a:rPr lang="en-GB" altLang="en-US" sz="2400" dirty="0">
                <a:solidFill>
                  <a:schemeClr val="bg1">
                    <a:lumMod val="95000"/>
                  </a:schemeClr>
                </a:solidFill>
                <a:latin typeface="Garamond" pitchFamily="18" charset="0"/>
              </a:rPr>
              <a:t>Stories to weave in:</a:t>
            </a:r>
          </a:p>
          <a:p>
            <a:pPr lvl="1" eaLnBrk="1" fontAlgn="auto" hangingPunct="1">
              <a:lnSpc>
                <a:spcPct val="90000"/>
              </a:lnSpc>
              <a:spcAft>
                <a:spcPts val="0"/>
              </a:spcAft>
              <a:defRPr/>
            </a:pPr>
            <a:r>
              <a:rPr lang="en-GB" altLang="en-US" sz="2400" dirty="0">
                <a:solidFill>
                  <a:schemeClr val="bg1">
                    <a:lumMod val="95000"/>
                  </a:schemeClr>
                </a:solidFill>
                <a:latin typeface="Garamond" pitchFamily="18" charset="0"/>
              </a:rPr>
              <a:t>Traditions to sift:</a:t>
            </a:r>
          </a:p>
          <a:p>
            <a:pPr lvl="1" eaLnBrk="1" fontAlgn="auto" hangingPunct="1">
              <a:lnSpc>
                <a:spcPct val="90000"/>
              </a:lnSpc>
              <a:spcAft>
                <a:spcPts val="0"/>
              </a:spcAft>
              <a:defRPr/>
            </a:pPr>
            <a:r>
              <a:rPr lang="en-GB" altLang="en-US" sz="2400" dirty="0">
                <a:solidFill>
                  <a:schemeClr val="bg1">
                    <a:lumMod val="95000"/>
                  </a:schemeClr>
                </a:solidFill>
                <a:latin typeface="Garamond" pitchFamily="18" charset="0"/>
              </a:rPr>
              <a:t>Personages to call upon:</a:t>
            </a:r>
          </a:p>
          <a:p>
            <a:pPr lvl="1" eaLnBrk="1" fontAlgn="auto" hangingPunct="1">
              <a:lnSpc>
                <a:spcPct val="90000"/>
              </a:lnSpc>
              <a:spcAft>
                <a:spcPts val="0"/>
              </a:spcAft>
              <a:defRPr/>
            </a:pPr>
            <a:r>
              <a:rPr lang="en-GB" altLang="en-US" sz="2400" dirty="0" err="1">
                <a:solidFill>
                  <a:schemeClr val="bg1">
                    <a:lumMod val="95000"/>
                  </a:schemeClr>
                </a:solidFill>
                <a:latin typeface="Garamond" pitchFamily="18" charset="0"/>
              </a:rPr>
              <a:t>Panegyricks</a:t>
            </a:r>
            <a:r>
              <a:rPr lang="en-GB" altLang="en-US" sz="2400" dirty="0">
                <a:solidFill>
                  <a:schemeClr val="bg1">
                    <a:lumMod val="95000"/>
                  </a:schemeClr>
                </a:solidFill>
                <a:latin typeface="Garamond" pitchFamily="18" charset="0"/>
              </a:rPr>
              <a:t> to paste up at this door;</a:t>
            </a:r>
          </a:p>
          <a:p>
            <a:pPr lvl="1" eaLnBrk="1" fontAlgn="auto" hangingPunct="1">
              <a:lnSpc>
                <a:spcPct val="90000"/>
              </a:lnSpc>
              <a:spcAft>
                <a:spcPts val="0"/>
              </a:spcAft>
              <a:defRPr/>
            </a:pPr>
            <a:r>
              <a:rPr lang="en-GB" altLang="en-US" sz="2400" dirty="0" err="1">
                <a:solidFill>
                  <a:schemeClr val="bg1">
                    <a:lumMod val="95000"/>
                  </a:schemeClr>
                </a:solidFill>
                <a:latin typeface="Garamond" pitchFamily="18" charset="0"/>
              </a:rPr>
              <a:t>Pasquinades</a:t>
            </a:r>
            <a:r>
              <a:rPr lang="en-GB" altLang="en-US" sz="2400" dirty="0">
                <a:solidFill>
                  <a:schemeClr val="bg1">
                    <a:lumMod val="95000"/>
                  </a:schemeClr>
                </a:solidFill>
                <a:latin typeface="Garamond" pitchFamily="18" charset="0"/>
              </a:rPr>
              <a:t> at that:</a:t>
            </a:r>
          </a:p>
          <a:p>
            <a:pPr marL="457200" lvl="1" indent="0" eaLnBrk="1" fontAlgn="auto" hangingPunct="1">
              <a:lnSpc>
                <a:spcPct val="90000"/>
              </a:lnSpc>
              <a:spcAft>
                <a:spcPts val="0"/>
              </a:spcAft>
              <a:buFont typeface="Courier New" pitchFamily="49" charset="0"/>
              <a:buNone/>
              <a:defRPr/>
            </a:pPr>
            <a:endParaRPr lang="en-GB" altLang="en-US" sz="1100" dirty="0">
              <a:solidFill>
                <a:schemeClr val="bg1">
                  <a:lumMod val="95000"/>
                </a:schemeClr>
              </a:solidFill>
              <a:latin typeface="Garamond" pitchFamily="18" charset="0"/>
            </a:endParaRPr>
          </a:p>
          <a:p>
            <a:pPr eaLnBrk="1" fontAlgn="auto" hangingPunct="1">
              <a:lnSpc>
                <a:spcPct val="90000"/>
              </a:lnSpc>
              <a:spcAft>
                <a:spcPts val="0"/>
              </a:spcAft>
              <a:buFontTx/>
              <a:buNone/>
              <a:defRPr/>
            </a:pPr>
            <a:r>
              <a:rPr lang="en-GB" altLang="en-US" dirty="0">
                <a:solidFill>
                  <a:schemeClr val="bg1">
                    <a:lumMod val="95000"/>
                  </a:schemeClr>
                </a:solidFill>
                <a:latin typeface="Garamond" pitchFamily="18" charset="0"/>
              </a:rPr>
              <a:t>	</a:t>
            </a:r>
            <a:r>
              <a:rPr lang="en-GB" altLang="en-US" sz="2600" dirty="0">
                <a:solidFill>
                  <a:schemeClr val="bg1">
                    <a:lumMod val="95000"/>
                  </a:schemeClr>
                </a:solidFill>
                <a:latin typeface="Garamond" pitchFamily="18" charset="0"/>
              </a:rPr>
              <a:t>All which both the man and his mule are quite exempt from. To sum up all; there are archives at every stage to be </a:t>
            </a:r>
            <a:r>
              <a:rPr lang="en-GB" altLang="en-US" sz="2600" dirty="0" err="1">
                <a:solidFill>
                  <a:schemeClr val="bg1">
                    <a:lumMod val="95000"/>
                  </a:schemeClr>
                </a:solidFill>
                <a:latin typeface="Garamond" pitchFamily="18" charset="0"/>
              </a:rPr>
              <a:t>look'd</a:t>
            </a:r>
            <a:r>
              <a:rPr lang="en-GB" altLang="en-US" sz="2600" dirty="0">
                <a:solidFill>
                  <a:schemeClr val="bg1">
                    <a:lumMod val="95000"/>
                  </a:schemeClr>
                </a:solidFill>
                <a:latin typeface="Garamond" pitchFamily="18" charset="0"/>
              </a:rPr>
              <a:t> into, and rolls, records, documents, and endless genealogies, which justice ever and anon calls him back to stay the reading of:—In short there is no end of it;—</a:t>
            </a:r>
            <a:r>
              <a:rPr lang="en-GB" altLang="en-US" sz="2600" dirty="0">
                <a:solidFill>
                  <a:srgbClr val="0094C8"/>
                </a:solidFill>
                <a:latin typeface="Garamond" pitchFamily="18" charset="0"/>
              </a:rPr>
              <a:t>for my own part, I declare I have been at it these six weeks, making all the speed I possibly could,—and am not yet born:—I have just been able, and that's all, to tell you when it </a:t>
            </a:r>
            <a:r>
              <a:rPr lang="en-GB" altLang="en-US" sz="2600" dirty="0" err="1">
                <a:solidFill>
                  <a:srgbClr val="0094C8"/>
                </a:solidFill>
                <a:latin typeface="Garamond" pitchFamily="18" charset="0"/>
              </a:rPr>
              <a:t>happen'd</a:t>
            </a:r>
            <a:r>
              <a:rPr lang="en-GB" altLang="en-US" sz="2600" dirty="0">
                <a:solidFill>
                  <a:srgbClr val="0094C8"/>
                </a:solidFill>
                <a:latin typeface="Garamond" pitchFamily="18" charset="0"/>
              </a:rPr>
              <a:t>, but not how;—</a:t>
            </a:r>
            <a:r>
              <a:rPr lang="en-GB" altLang="en-US" sz="2600" dirty="0">
                <a:solidFill>
                  <a:schemeClr val="bg1">
                    <a:lumMod val="95000"/>
                  </a:schemeClr>
                </a:solidFill>
                <a:latin typeface="Garamond" pitchFamily="18" charset="0"/>
              </a:rPr>
              <a:t>so that you see the thing is yet far from being accomplished.</a:t>
            </a:r>
          </a:p>
          <a:p>
            <a:pPr eaLnBrk="1" fontAlgn="auto" hangingPunct="1">
              <a:lnSpc>
                <a:spcPct val="90000"/>
              </a:lnSpc>
              <a:spcAft>
                <a:spcPts val="0"/>
              </a:spcAft>
              <a:buFont typeface="Arial" pitchFamily="34" charset="0"/>
              <a:buChar char="•"/>
              <a:defRPr/>
            </a:pPr>
            <a:endParaRPr lang="en-GB" altLang="en-US" dirty="0">
              <a:solidFill>
                <a:schemeClr val="bg1">
                  <a:lumMod val="95000"/>
                </a:schemeClr>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781</TotalTime>
  <Words>2358</Words>
  <Application>Microsoft Office PowerPoint</Application>
  <PresentationFormat>On-screen Show (4:3)</PresentationFormat>
  <Paragraphs>103</Paragraphs>
  <Slides>24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Century Gothic</vt:lpstr>
      <vt:lpstr>Courier New</vt:lpstr>
      <vt:lpstr>Felix Titling</vt:lpstr>
      <vt:lpstr>Garamond</vt:lpstr>
      <vt:lpstr>Palatino Linotype</vt:lpstr>
      <vt:lpstr>Executive</vt:lpstr>
      <vt:lpstr>HPEN 6006/5006 THE RATIONAL WORLD  Laurence Sterne, The Life and Opinions of Tristram Shandy, Gentleman</vt:lpstr>
      <vt:lpstr>PowerPoint Presentation</vt:lpstr>
      <vt:lpstr>Exploring human nature</vt:lpstr>
      <vt:lpstr>kindness</vt:lpstr>
      <vt:lpstr>The purpose of talking</vt:lpstr>
      <vt:lpstr>perception &amp; the limits of reason</vt:lpstr>
      <vt:lpstr>STRAIGHT LINES &amp; LABYRINTHS</vt:lpstr>
      <vt:lpstr>PowerPoint Presentation</vt:lpstr>
      <vt:lpstr>CONSTRUCTION: RATIONAL PLAY &amp; PARODY</vt:lpstr>
      <vt:lpstr>PowerPoint Presentation</vt:lpstr>
      <vt:lpstr>Association of ideas: the human mind</vt:lpstr>
      <vt:lpstr>PowerPoint Presentation</vt:lpstr>
      <vt:lpstr>Force  &amp; Reason </vt:lpstr>
      <vt:lpstr>Language &amp; meaning </vt:lpstr>
      <vt:lpstr>Encouraging ambivalence</vt:lpstr>
      <vt:lpstr>PowerPoint Presentation</vt:lpstr>
      <vt:lpstr>PowerPoint Presentation</vt:lpstr>
      <vt:lpstr>18TH C EXPLORATIONS OF GENDER &amp; POWER</vt:lpstr>
      <vt:lpstr>Language  obscuring  reality </vt:lpstr>
      <vt:lpstr>PowerPoint Presentation</vt:lpstr>
      <vt:lpstr>PowerPoint Presentation</vt:lpstr>
      <vt:lpstr>secular ideas of predestination</vt:lpstr>
      <vt:lpstr>The human need FOR digressions</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clientadmin</dc:creator>
  <cp:lastModifiedBy>Jeni Williams</cp:lastModifiedBy>
  <cp:revision>40</cp:revision>
  <dcterms:created xsi:type="dcterms:W3CDTF">2011-02-20T22:50:02Z</dcterms:created>
  <dcterms:modified xsi:type="dcterms:W3CDTF">2018-12-27T15:52:14Z</dcterms:modified>
</cp:coreProperties>
</file>