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 id="260" r:id="rId7"/>
    <p:sldId id="261" r:id="rId8"/>
    <p:sldId id="262" r:id="rId9"/>
    <p:sldId id="264"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6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4" Type="http://schemas.openxmlformats.org/officeDocument/2006/relationships/tableStyles" Target="tableStyles.xml"/><Relationship Id="rId13" Type="http://schemas.openxmlformats.org/officeDocument/2006/relationships/viewProps" Target="viewProps.xml"/><Relationship Id="rId12" Type="http://schemas.openxmlformats.org/officeDocument/2006/relationships/presProps" Target="presProps.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a:fillRect/>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a:fillRect/>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5E5FD342-7F8B-4585-A2AB-44578401B177}" type="slidenum">
              <a:rPr lang="en-GB" smtClean="0"/>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Date Placeholder 4"/>
          <p:cNvSpPr>
            <a:spLocks noGrp="1"/>
          </p:cNvSpPr>
          <p:nvPr>
            <p:ph type="dt" sz="half" idx="10"/>
          </p:nvPr>
        </p:nvSpPr>
        <p:spPr/>
        <p:txBody>
          <a:bodyPr/>
          <a:lstStyle/>
          <a:p>
            <a:fld id="{2BC9DF6C-2A51-43F3-9A6B-0825DD203D4B}"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5FD342-7F8B-4585-A2AB-44578401B177}" type="slidenum">
              <a:rPr lang="en-GB" smtClean="0"/>
            </a:fld>
            <a:endParaRPr lang="en-GB"/>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7" name="Date Placeholder 6"/>
          <p:cNvSpPr>
            <a:spLocks noGrp="1"/>
          </p:cNvSpPr>
          <p:nvPr>
            <p:ph type="dt" sz="half" idx="10"/>
          </p:nvPr>
        </p:nvSpPr>
        <p:spPr/>
        <p:txBody>
          <a:bodyPr/>
          <a:lstStyle/>
          <a:p>
            <a:fld id="{2BC9DF6C-2A51-43F3-9A6B-0825DD203D4B}"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5FD342-7F8B-4585-A2AB-44578401B177}" type="slidenum">
              <a:rPr lang="en-GB" smtClean="0"/>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BC9DF6C-2A51-43F3-9A6B-0825DD203D4B}"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5FD342-7F8B-4585-A2AB-44578401B177}" type="slidenum">
              <a:rPr lang="en-GB" smtClean="0"/>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C9DF6C-2A51-43F3-9A6B-0825DD203D4B}"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5FD342-7F8B-4585-A2AB-44578401B177}"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2BC9DF6C-2A51-43F3-9A6B-0825DD203D4B}"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5FD342-7F8B-4585-A2AB-44578401B177}" type="slidenum">
              <a:rPr lang="en-GB" smtClean="0"/>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2BC9DF6C-2A51-43F3-9A6B-0825DD203D4B}" type="datetimeFigureOut">
              <a:rPr lang="en-GB" smtClean="0"/>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E5FD342-7F8B-4585-A2AB-44578401B177}"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2BC9DF6C-2A51-43F3-9A6B-0825DD203D4B}"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5FD342-7F8B-4585-A2AB-44578401B177}"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endParaRPr lang="en-US" smtClean="0"/>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endParaRPr lang="en-US" sz="8000" dirty="0">
              <a:solidFill>
                <a:schemeClr val="tx1"/>
              </a:solidFill>
              <a:effectLst/>
            </a:endParaRP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endParaRPr lang="en-US" sz="8000" dirty="0">
              <a:solidFill>
                <a:schemeClr val="tx1"/>
              </a:solidFill>
              <a:effectLst/>
            </a:endParaRP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endParaRPr lang="en-US" sz="8000" dirty="0">
              <a:solidFill>
                <a:schemeClr val="tx1"/>
              </a:solidFill>
              <a:effectLst/>
            </a:endParaRP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endParaRPr lang="en-US" sz="8000" dirty="0">
              <a:solidFill>
                <a:schemeClr val="tx1"/>
              </a:solidFill>
              <a:effectLst/>
            </a:endParaRP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2BC9DF6C-2A51-43F3-9A6B-0825DD203D4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FD342-7F8B-4585-A2AB-44578401B177}" type="slidenum">
              <a:rPr lang="en-GB" smtClean="0"/>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0" Type="http://schemas.openxmlformats.org/officeDocument/2006/relationships/theme" Target="../theme/theme1.xml"/><Relationship Id="rId2" Type="http://schemas.openxmlformats.org/officeDocument/2006/relationships/slideLayout" Target="../slideLayouts/slideLayout2.xml"/><Relationship Id="rId19" Type="http://schemas.openxmlformats.org/officeDocument/2006/relationships/image" Target="../media/image4.png"/><Relationship Id="rId18" Type="http://schemas.openxmlformats.org/officeDocument/2006/relationships/image" Target="../media/image3.pn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19">
              <a:extLst>
                <a:ext uri="{28A0092B-C50C-407E-A947-70E740481C1C}">
                  <a14:useLocalDpi xmlns:a14="http://schemas.microsoft.com/office/drawing/2010/main" val="0"/>
                </a:ext>
              </a:extLst>
            </a:blip>
            <a:srcRect r="5093"/>
            <a:stretch>
              <a:fillRect/>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19">
              <a:extLst>
                <a:ext uri="{28A0092B-C50C-407E-A947-70E740481C1C}">
                  <a14:useLocalDpi xmlns:a14="http://schemas.microsoft.com/office/drawing/2010/main" val="0"/>
                </a:ext>
              </a:extLst>
            </a:blip>
            <a:srcRect r="5093"/>
            <a:stretch>
              <a:fillRect/>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BC9DF6C-2A51-43F3-9A6B-0825DD203D4B}" type="datetimeFigureOut">
              <a:rPr lang="en-GB" smtClean="0"/>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E5FD342-7F8B-4585-A2AB-44578401B177}"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panose="020B0604020202020204"/>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panose="020B0604020202020204"/>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panose="020B0604020202020204"/>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panose="020B0604020202020204"/>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7.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8.jpe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9.jpe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0.jpe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1.jpeg"/></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13.jpeg"/><Relationship Id="rId2" Type="http://schemas.openxmlformats.org/officeDocument/2006/relationships/image" Target="../media/image7.jpeg"/><Relationship Id="rId1" Type="http://schemas.openxmlformats.org/officeDocument/2006/relationships/image" Target="../media/image12.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86025" y="1861606"/>
            <a:ext cx="7315200" cy="1515533"/>
          </a:xfrm>
        </p:spPr>
        <p:txBody>
          <a:bodyPr/>
          <a:lstStyle/>
          <a:p>
            <a:r>
              <a:rPr lang="en-US" sz="6000" b="1" dirty="0" smtClean="0">
                <a:latin typeface="Colonna MT" panose="04020805060202030203" pitchFamily="82" charset="0"/>
              </a:rPr>
              <a:t>International Business Communication</a:t>
            </a:r>
            <a:endParaRPr lang="en-GB" sz="6000" b="1" dirty="0">
              <a:latin typeface="Colonna MT" panose="04020805060202030203" pitchFamily="82" charset="0"/>
            </a:endParaRPr>
          </a:p>
        </p:txBody>
      </p:sp>
      <p:sp>
        <p:nvSpPr>
          <p:cNvPr id="3" name="Subtitle 2"/>
          <p:cNvSpPr>
            <a:spLocks noGrp="1"/>
          </p:cNvSpPr>
          <p:nvPr>
            <p:ph type="subTitle" idx="1"/>
          </p:nvPr>
        </p:nvSpPr>
        <p:spPr>
          <a:xfrm>
            <a:off x="6021265" y="3865647"/>
            <a:ext cx="1434612" cy="521831"/>
          </a:xfrm>
        </p:spPr>
        <p:txBody>
          <a:bodyPr>
            <a:noAutofit/>
          </a:bodyPr>
          <a:lstStyle/>
          <a:p>
            <a:pPr algn="l"/>
            <a:r>
              <a:rPr lang="en-US" sz="3200" dirty="0" smtClean="0">
                <a:latin typeface="Adobe Gothic Std B" panose="020B0800000000000000" pitchFamily="34" charset="-128"/>
                <a:ea typeface="Adobe Gothic Std B" panose="020B0800000000000000" pitchFamily="34" charset="-128"/>
              </a:rPr>
              <a:t>In US</a:t>
            </a:r>
            <a:endParaRPr lang="en-GB" sz="3200" dirty="0">
              <a:latin typeface="Adobe Gothic Std B" panose="020B0800000000000000" pitchFamily="34" charset="-128"/>
              <a:ea typeface="Adobe Gothic Std B" panose="020B0800000000000000" pitchFamily="34" charset="-128"/>
            </a:endParaRPr>
          </a:p>
        </p:txBody>
      </p:sp>
      <p:pic>
        <p:nvPicPr>
          <p:cNvPr id="5" name="Picture 4"/>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4240090" y="3865647"/>
            <a:ext cx="1781175" cy="479298"/>
          </a:xfrm>
          <a:prstGeom prst="rect">
            <a:avLst/>
          </a:prstGeom>
          <a:solidFill>
            <a:schemeClr val="accent1"/>
          </a:solidFill>
        </p:spPr>
      </p:pic>
      <p:sp>
        <p:nvSpPr>
          <p:cNvPr id="7" name="TextBox 6"/>
          <p:cNvSpPr txBox="1"/>
          <p:nvPr/>
        </p:nvSpPr>
        <p:spPr>
          <a:xfrm>
            <a:off x="7455877" y="4875986"/>
            <a:ext cx="1608992" cy="369332"/>
          </a:xfrm>
          <a:prstGeom prst="rect">
            <a:avLst/>
          </a:prstGeom>
          <a:noFill/>
        </p:spPr>
        <p:txBody>
          <a:bodyPr wrap="square" rtlCol="0">
            <a:spAutoFit/>
          </a:bodyPr>
          <a:lstStyle/>
          <a:p>
            <a:r>
              <a:rPr lang="en-US" dirty="0" smtClean="0"/>
              <a:t>Zilei Zhang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smtClean="0"/>
              <a:t>TESCO history</a:t>
            </a:r>
            <a:endParaRPr lang="en-US" sz="4800" b="1" dirty="0" smtClean="0"/>
          </a:p>
        </p:txBody>
      </p:sp>
      <p:sp>
        <p:nvSpPr>
          <p:cNvPr id="3" name="Content Placeholder 2"/>
          <p:cNvSpPr>
            <a:spLocks noGrp="1"/>
          </p:cNvSpPr>
          <p:nvPr>
            <p:ph idx="1"/>
          </p:nvPr>
        </p:nvSpPr>
        <p:spPr>
          <a:xfrm>
            <a:off x="1295402" y="2556932"/>
            <a:ext cx="9601195" cy="3351500"/>
          </a:xfrm>
        </p:spPr>
        <p:txBody>
          <a:bodyPr>
            <a:noAutofit/>
          </a:bodyPr>
          <a:lstStyle/>
          <a:p>
            <a:r>
              <a:rPr lang="en-GB" sz="2000" dirty="0">
                <a:latin typeface="Times New Roman" panose="02020603050405020304" charset="0"/>
              </a:rPr>
              <a:t>TESCO was founded in 1919, initially in the form of a small stall established by Mr. Jack Cohen in the market. TESCO has become a leading retailer in the UK and one of the top three retail companies in the world. </a:t>
            </a:r>
            <a:r>
              <a:rPr lang="en-GB" sz="2000">
                <a:latin typeface="Times New Roman" panose="02020603050405020304" charset="0"/>
              </a:rPr>
              <a:t>TESCO conduct business in 13 countries and employs more than 500,000 people a week to more than 50 million customers. TESCO Group's businesses include not only retail, but also including the areas of finance, gas stations, telecommunications and medicine. In addition, TESCO also actively expand online retail business, favored by the majority of customers.</a:t>
            </a:r>
            <a:endParaRPr lang="en-GB" sz="2000">
              <a:latin typeface="Times New Roman" panose="02020603050405020304" charset="0"/>
            </a:endParaRPr>
          </a:p>
          <a:p>
            <a:r>
              <a:rPr lang="en-GB" sz="2000" dirty="0" smtClean="0">
                <a:latin typeface="Times New Roman" panose="02020603050405020304" charset="0"/>
              </a:rPr>
              <a:t>TESCO </a:t>
            </a:r>
            <a:r>
              <a:rPr lang="en-GB" sz="2000" dirty="0">
                <a:latin typeface="Times New Roman" panose="02020603050405020304" charset="0"/>
              </a:rPr>
              <a:t>is the pioneer in launching its own brand. In the United Kingdom, TESCO has a range of own-brand Tesco Value, Tesco Standard and Tesco Finest of. TESCO customer-centric, customer-oriented, and constantly adjust the product and sales.</a:t>
            </a:r>
            <a:endParaRPr lang="en-GB" sz="2000" dirty="0">
              <a:latin typeface="Times New Roman" panose="020206030504050203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b="1" dirty="0" smtClean="0"/>
              <a:t>TESCO In US</a:t>
            </a:r>
            <a:endParaRPr lang="en-GB" sz="4800" b="1" dirty="0"/>
          </a:p>
        </p:txBody>
      </p:sp>
      <p:sp>
        <p:nvSpPr>
          <p:cNvPr id="3" name="Content Placeholder 2"/>
          <p:cNvSpPr>
            <a:spLocks noGrp="1"/>
          </p:cNvSpPr>
          <p:nvPr>
            <p:ph idx="1"/>
          </p:nvPr>
        </p:nvSpPr>
        <p:spPr>
          <a:xfrm>
            <a:off x="5867402" y="2523392"/>
            <a:ext cx="5029195" cy="3352476"/>
          </a:xfrm>
        </p:spPr>
        <p:txBody>
          <a:bodyPr/>
          <a:lstStyle/>
          <a:p>
            <a:r>
              <a:rPr lang="en-GB" dirty="0">
                <a:latin typeface="Times New Roman" panose="02020603050405020304" charset="0"/>
              </a:rPr>
              <a:t>Tesco's Fresh &amp; Easy, a chain of grocery supermarkets, has failed by its inability to capture the hearts and minds of its American customers, resulting in a loss of some 2 billion U.S. </a:t>
            </a:r>
            <a:r>
              <a:rPr lang="en-GB" dirty="0" smtClean="0">
                <a:latin typeface="Times New Roman" panose="02020603050405020304" charset="0"/>
              </a:rPr>
              <a:t>dollars.</a:t>
            </a:r>
            <a:endParaRPr lang="en-GB" dirty="0">
              <a:latin typeface="Times New Roman" panose="02020603050405020304" charset="0"/>
            </a:endParaRPr>
          </a:p>
        </p:txBody>
      </p:sp>
      <p:pic>
        <p:nvPicPr>
          <p:cNvPr id="5" name="Picture 4"/>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1295402" y="2523392"/>
            <a:ext cx="4572000" cy="3429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Why Tesco will fail in the United States?</a:t>
            </a:r>
            <a:endParaRPr lang="en-GB" b="1" dirty="0"/>
          </a:p>
        </p:txBody>
      </p:sp>
      <p:sp>
        <p:nvSpPr>
          <p:cNvPr id="3" name="Content Placeholder 2"/>
          <p:cNvSpPr>
            <a:spLocks noGrp="1"/>
          </p:cNvSpPr>
          <p:nvPr>
            <p:ph idx="1"/>
          </p:nvPr>
        </p:nvSpPr>
        <p:spPr>
          <a:xfrm>
            <a:off x="1295400" y="2557145"/>
            <a:ext cx="5270500" cy="3319145"/>
          </a:xfrm>
        </p:spPr>
        <p:txBody>
          <a:bodyPr>
            <a:normAutofit lnSpcReduction="10000"/>
          </a:bodyPr>
          <a:lstStyle/>
          <a:p>
            <a:pPr marL="0" indent="0">
              <a:buNone/>
            </a:pPr>
            <a:r>
              <a:rPr lang="en-US" dirty="0">
                <a:latin typeface="Times New Roman" panose="02020603050405020304" charset="0"/>
              </a:rPr>
              <a:t>T</a:t>
            </a:r>
            <a:r>
              <a:rPr dirty="0">
                <a:latin typeface="Times New Roman" panose="02020603050405020304" charset="0"/>
              </a:rPr>
              <a:t>esco did not know enough about US customers, even though they also asked anthropologists to study California's diet and shopping habits to help them do market research and market innovations. In fact, however, they still did not understand the shopping habits of American customers and did not get a good turnaround later.</a:t>
            </a:r>
            <a:endParaRPr dirty="0">
              <a:latin typeface="Times New Roman" panose="02020603050405020304" charset="0"/>
            </a:endParaRPr>
          </a:p>
        </p:txBody>
      </p:sp>
      <p:pic>
        <p:nvPicPr>
          <p:cNvPr id="4" name="图片 3" descr="timg"/>
          <p:cNvPicPr>
            <a:picLocks noChangeAspect="1"/>
          </p:cNvPicPr>
          <p:nvPr/>
        </p:nvPicPr>
        <p:blipFill>
          <a:blip r:embed="rId1"/>
          <a:srcRect l="8096" t="13443" r="8556" b="10386"/>
          <a:stretch>
            <a:fillRect/>
          </a:stretch>
        </p:blipFill>
        <p:spPr>
          <a:xfrm>
            <a:off x="6565900" y="2440940"/>
            <a:ext cx="4471035" cy="3551555"/>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atin typeface="Times New Roman" panose="02020603050405020304" charset="0"/>
                <a:sym typeface="+mn-ea"/>
              </a:rPr>
              <a:t>Shopping habits</a:t>
            </a:r>
            <a:endParaRPr lang="en-GB"/>
          </a:p>
        </p:txBody>
      </p:sp>
      <p:sp>
        <p:nvSpPr>
          <p:cNvPr id="3" name="Content Placeholder 2"/>
          <p:cNvSpPr>
            <a:spLocks noGrp="1"/>
          </p:cNvSpPr>
          <p:nvPr>
            <p:ph idx="1"/>
          </p:nvPr>
        </p:nvSpPr>
        <p:spPr>
          <a:xfrm>
            <a:off x="6070600" y="2557145"/>
            <a:ext cx="4761230" cy="3319145"/>
          </a:xfrm>
        </p:spPr>
        <p:txBody>
          <a:bodyPr>
            <a:normAutofit lnSpcReduction="10000"/>
          </a:bodyPr>
          <a:lstStyle/>
          <a:p>
            <a:r>
              <a:rPr lang="en-GB">
                <a:latin typeface="Times New Roman" panose="02020603050405020304" charset="0"/>
              </a:rPr>
              <a:t>In different parts of the United States, there is a big difference in shopping habits. Tesco focus on the development of the West Coast people, used to drive shopping, one-time purchase of future goods. This is a habit that makes Tesco's little packaging different in different ways.</a:t>
            </a:r>
            <a:endParaRPr lang="en-GB">
              <a:latin typeface="Times New Roman" panose="02020603050405020304" charset="0"/>
            </a:endParaRPr>
          </a:p>
        </p:txBody>
      </p:sp>
      <p:pic>
        <p:nvPicPr>
          <p:cNvPr id="4" name="图片 3" descr="timg"/>
          <p:cNvPicPr>
            <a:picLocks noChangeAspect="1"/>
          </p:cNvPicPr>
          <p:nvPr/>
        </p:nvPicPr>
        <p:blipFill>
          <a:blip r:embed="rId1"/>
          <a:stretch>
            <a:fillRect/>
          </a:stretch>
        </p:blipFill>
        <p:spPr>
          <a:xfrm>
            <a:off x="1190625" y="2590165"/>
            <a:ext cx="4879975" cy="325310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GB"/>
              <a:t>C</a:t>
            </a:r>
            <a:r>
              <a:rPr lang="en-GB"/>
              <a:t>ultural </a:t>
            </a:r>
            <a:r>
              <a:rPr lang="en-US" altLang="en-GB"/>
              <a:t>D</a:t>
            </a:r>
            <a:r>
              <a:rPr lang="en-GB"/>
              <a:t>ifference</a:t>
            </a:r>
            <a:endParaRPr lang="en-GB"/>
          </a:p>
        </p:txBody>
      </p:sp>
      <p:sp>
        <p:nvSpPr>
          <p:cNvPr id="3" name="Content Placeholder 2"/>
          <p:cNvSpPr>
            <a:spLocks noGrp="1"/>
          </p:cNvSpPr>
          <p:nvPr>
            <p:ph idx="1"/>
          </p:nvPr>
        </p:nvSpPr>
        <p:spPr>
          <a:xfrm>
            <a:off x="1295400" y="2557145"/>
            <a:ext cx="4686935" cy="3319145"/>
          </a:xfrm>
        </p:spPr>
        <p:txBody>
          <a:bodyPr/>
          <a:lstStyle/>
          <a:p>
            <a:r>
              <a:rPr lang="en-GB">
                <a:latin typeface="Times New Roman" panose="02020603050405020304" charset="0"/>
              </a:rPr>
              <a:t>Tesco has a self-service payment method and people can self-pay through the machine. But in the United States, people prefer to have a clerk-assisted payment method</a:t>
            </a:r>
            <a:endParaRPr lang="en-GB">
              <a:latin typeface="Times New Roman" panose="02020603050405020304" charset="0"/>
            </a:endParaRPr>
          </a:p>
        </p:txBody>
      </p:sp>
      <p:pic>
        <p:nvPicPr>
          <p:cNvPr id="4" name="图片 3" descr="u=3816683553,3767801398&amp;fm=27&amp;gp=0"/>
          <p:cNvPicPr>
            <a:picLocks noChangeAspect="1"/>
          </p:cNvPicPr>
          <p:nvPr/>
        </p:nvPicPr>
        <p:blipFill>
          <a:blip r:embed="rId1"/>
          <a:stretch>
            <a:fillRect/>
          </a:stretch>
        </p:blipFill>
        <p:spPr>
          <a:xfrm>
            <a:off x="6339840" y="2826385"/>
            <a:ext cx="4180205" cy="278066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About the brand</a:t>
            </a:r>
            <a:endParaRPr lang="en-GB"/>
          </a:p>
        </p:txBody>
      </p:sp>
      <p:pic>
        <p:nvPicPr>
          <p:cNvPr id="4" name="图片 3" descr="timg"/>
          <p:cNvPicPr>
            <a:picLocks noChangeAspect="1"/>
          </p:cNvPicPr>
          <p:nvPr/>
        </p:nvPicPr>
        <p:blipFill>
          <a:blip r:embed="rId1"/>
          <a:stretch>
            <a:fillRect/>
          </a:stretch>
        </p:blipFill>
        <p:spPr>
          <a:xfrm rot="720000">
            <a:off x="7092315" y="2882900"/>
            <a:ext cx="3950335" cy="1092200"/>
          </a:xfrm>
          <a:prstGeom prst="rect">
            <a:avLst/>
          </a:prstGeom>
        </p:spPr>
      </p:pic>
      <p:pic>
        <p:nvPicPr>
          <p:cNvPr id="5" name="Picture 4"/>
          <p:cNvPicPr>
            <a:picLocks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21240000">
            <a:off x="5840730" y="4065270"/>
            <a:ext cx="2252345" cy="603885"/>
          </a:xfrm>
          <a:prstGeom prst="rect">
            <a:avLst/>
          </a:prstGeom>
          <a:solidFill>
            <a:schemeClr val="accent1"/>
          </a:solidFill>
        </p:spPr>
      </p:pic>
      <p:pic>
        <p:nvPicPr>
          <p:cNvPr id="6" name="图片 5" descr="timg"/>
          <p:cNvPicPr>
            <a:picLocks noChangeAspect="1"/>
          </p:cNvPicPr>
          <p:nvPr/>
        </p:nvPicPr>
        <p:blipFill>
          <a:blip r:embed="rId3"/>
          <a:stretch>
            <a:fillRect/>
          </a:stretch>
        </p:blipFill>
        <p:spPr>
          <a:xfrm rot="600000">
            <a:off x="8246745" y="4347845"/>
            <a:ext cx="1403985" cy="1600200"/>
          </a:xfrm>
          <a:prstGeom prst="rect">
            <a:avLst/>
          </a:prstGeom>
        </p:spPr>
      </p:pic>
      <p:sp>
        <p:nvSpPr>
          <p:cNvPr id="7" name="Content Placeholder 2"/>
          <p:cNvSpPr>
            <a:spLocks noGrp="1"/>
          </p:cNvSpPr>
          <p:nvPr/>
        </p:nvSpPr>
        <p:spPr>
          <a:xfrm>
            <a:off x="1295400" y="2557145"/>
            <a:ext cx="4686935" cy="3319145"/>
          </a:xfrm>
          <a:prstGeom prst="rect">
            <a:avLst/>
          </a:prstGeom>
        </p:spPr>
        <p:txBody>
          <a:bodyPr vert="horz" lIns="91440" tIns="45720" rIns="91440" bIns="45720" rtlCol="0" anchor="t">
            <a:normAutofit fontScale="90000" lnSpcReduction="10000"/>
          </a:bodyPr>
          <a:lstStyle>
            <a:lvl1pPr marL="285750" indent="-285750" algn="l" defTabSz="457200" rtl="0" eaLnBrk="1" latinLnBrk="0" hangingPunct="1">
              <a:spcBef>
                <a:spcPct val="20000"/>
              </a:spcBef>
              <a:spcAft>
                <a:spcPts val="600"/>
              </a:spcAft>
              <a:buClr>
                <a:schemeClr val="accent1"/>
              </a:buClr>
              <a:buSzPct val="115000"/>
              <a:buFont typeface="Arial" panose="020B0604020202020204"/>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panose="020B0604020202020204"/>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panose="020B0604020202020204"/>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panose="020B0604020202020204"/>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9pPr>
          </a:lstStyle>
          <a:p>
            <a:r>
              <a:rPr lang="en-GB">
                <a:latin typeface="Times New Roman" panose="02020603050405020304" charset="0"/>
              </a:rPr>
              <a:t>fresh&amp;easy </a:t>
            </a:r>
            <a:r>
              <a:rPr lang="en-US" altLang="en-GB">
                <a:latin typeface="Times New Roman" panose="02020603050405020304" charset="0"/>
              </a:rPr>
              <a:t>depend on</a:t>
            </a:r>
            <a:r>
              <a:rPr lang="en-GB">
                <a:latin typeface="Times New Roman" panose="02020603050405020304" charset="0"/>
              </a:rPr>
              <a:t> Hall’s low context theory</a:t>
            </a:r>
            <a:r>
              <a:rPr lang="en-US" altLang="en-GB">
                <a:latin typeface="Times New Roman" panose="02020603050405020304" charset="0"/>
              </a:rPr>
              <a:t>. </a:t>
            </a:r>
            <a:r>
              <a:rPr lang="en-GB">
                <a:latin typeface="Times New Roman" panose="02020603050405020304" charset="0"/>
              </a:rPr>
              <a:t>In a low-context country, too straightforward brand names are not easily remembered, do not have enough brand recognition, and Tesco's competitor, Aldi, is also opening up the U.S. market at the same time. Coupled with the then global recession. Tesco's failure seems doomed.</a:t>
            </a:r>
            <a:endParaRPr lang="en-GB">
              <a:latin typeface="Times New Roman" panose="0202060305040502030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 Recommendations</a:t>
            </a:r>
            <a:endParaRPr lang="en-US" altLang="zh-CN"/>
          </a:p>
        </p:txBody>
      </p:sp>
      <p:sp>
        <p:nvSpPr>
          <p:cNvPr id="3" name="内容占位符 2"/>
          <p:cNvSpPr>
            <a:spLocks noGrp="1"/>
          </p:cNvSpPr>
          <p:nvPr>
            <p:ph idx="1"/>
          </p:nvPr>
        </p:nvSpPr>
        <p:spPr/>
        <p:txBody>
          <a:bodyPr/>
          <a:p>
            <a:r>
              <a:rPr lang="zh-CN" altLang="en-US"/>
              <a:t>Tesco should use Tesco extre to enter the US West Coast market. This large warehouse will be more in line with the shopping habits of people on the west coast of the </a:t>
            </a:r>
            <a:r>
              <a:rPr lang="en-US" altLang="zh-CN"/>
              <a:t>US.</a:t>
            </a:r>
            <a:endParaRPr lang="en-US" altLang="zh-CN"/>
          </a:p>
          <a:p>
            <a:r>
              <a:rPr lang="zh-CN" altLang="en-US">
                <a:ea typeface="宋体" panose="02010600030101010101" pitchFamily="2" charset="-122"/>
              </a:rPr>
              <a:t>Tesco should improve customer service, after all, to enter the US market, you need to do a better job of localization, such as checkout.</a:t>
            </a:r>
            <a:endParaRPr lang="zh-CN" altLang="en-US">
              <a:ea typeface="宋体" panose="02010600030101010101" pitchFamily="2" charset="-122"/>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a:latin typeface="Times New Roman" panose="02020603050405020304" charset="0"/>
              </a:rPr>
              <a:t>References</a:t>
            </a:r>
            <a:endParaRPr lang="en-GB">
              <a:latin typeface="Times New Roman" panose="02020603050405020304" charset="0"/>
            </a:endParaRPr>
          </a:p>
        </p:txBody>
      </p:sp>
      <p:sp>
        <p:nvSpPr>
          <p:cNvPr id="4" name="Content Placeholder 2"/>
          <p:cNvSpPr>
            <a:spLocks noGrp="1"/>
          </p:cNvSpPr>
          <p:nvPr>
            <p:ph idx="1"/>
          </p:nvPr>
        </p:nvSpPr>
        <p:spPr/>
        <p:txBody>
          <a:bodyPr>
            <a:normAutofit fontScale="90000" lnSpcReduction="10000"/>
          </a:bodyPr>
          <a:p>
            <a:r>
              <a:rPr lang="en-GB" dirty="0">
                <a:latin typeface="Times New Roman" panose="02020603050405020304" charset="0"/>
              </a:rPr>
              <a:t>Fresh &amp; Easy failure: Can UK firms make it in the US?</a:t>
            </a:r>
            <a:r>
              <a:rPr lang="en-US" altLang="en-GB" dirty="0">
                <a:latin typeface="Times New Roman" panose="02020603050405020304" charset="0"/>
              </a:rPr>
              <a:t>(2013)[Online]      Available at: </a:t>
            </a:r>
            <a:r>
              <a:rPr lang="en-GB" dirty="0">
                <a:latin typeface="Times New Roman" panose="02020603050405020304" charset="0"/>
              </a:rPr>
              <a:t>http://www.bbc.co.uk/news/business-22168463[Access date: </a:t>
            </a:r>
            <a:r>
              <a:rPr lang="en-US" altLang="en-GB" dirty="0">
                <a:latin typeface="Times New Roman" panose="02020603050405020304" charset="0"/>
              </a:rPr>
              <a:t>Dec, 2</a:t>
            </a:r>
            <a:r>
              <a:rPr lang="en-GB" dirty="0">
                <a:latin typeface="Times New Roman" panose="02020603050405020304" charset="0"/>
              </a:rPr>
              <a:t>, 2017]</a:t>
            </a:r>
            <a:endParaRPr lang="en-GB" dirty="0">
              <a:latin typeface="Times New Roman" panose="02020603050405020304" charset="0"/>
            </a:endParaRPr>
          </a:p>
          <a:p>
            <a:r>
              <a:rPr lang="en-GB" dirty="0">
                <a:latin typeface="Times New Roman" panose="02020603050405020304" charset="0"/>
                <a:sym typeface="+mn-ea"/>
              </a:rPr>
              <a:t>Tesco Comes To America As Fresh and Easy[Online]                               </a:t>
            </a:r>
            <a:r>
              <a:rPr lang="en-US" altLang="en-GB" dirty="0">
                <a:latin typeface="Times New Roman" panose="02020603050405020304" charset="0"/>
                <a:sym typeface="+mn-ea"/>
              </a:rPr>
              <a:t>Available at: </a:t>
            </a:r>
            <a:r>
              <a:rPr lang="en-GB" dirty="0">
                <a:latin typeface="Times New Roman" panose="02020603050405020304" charset="0"/>
                <a:sym typeface="+mn-ea"/>
              </a:rPr>
              <a:t>http://www.perishablepundit.com/index.php?hot=tesco[Access date: </a:t>
            </a:r>
            <a:r>
              <a:rPr lang="en-US" altLang="en-GB" dirty="0">
                <a:latin typeface="Times New Roman" panose="02020603050405020304" charset="0"/>
                <a:sym typeface="+mn-ea"/>
              </a:rPr>
              <a:t>Dec, 2</a:t>
            </a:r>
            <a:r>
              <a:rPr lang="en-GB" dirty="0">
                <a:latin typeface="Times New Roman" panose="02020603050405020304" charset="0"/>
                <a:sym typeface="+mn-ea"/>
              </a:rPr>
              <a:t>, 2017]</a:t>
            </a:r>
            <a:endParaRPr lang="en-GB" dirty="0">
              <a:latin typeface="Times New Roman" panose="02020603050405020304" charset="0"/>
            </a:endParaRPr>
          </a:p>
          <a:p>
            <a:r>
              <a:rPr lang="en-GB" dirty="0">
                <a:latin typeface="Times New Roman" panose="02020603050405020304" charset="0"/>
                <a:sym typeface="+mn-ea"/>
              </a:rPr>
              <a:t>Why Tesco's Fresh &amp; Easy turned Americans off </a:t>
            </a:r>
            <a:r>
              <a:rPr lang="en-US" altLang="en-GB" dirty="0">
                <a:latin typeface="Times New Roman" panose="02020603050405020304" charset="0"/>
                <a:sym typeface="+mn-ea"/>
              </a:rPr>
              <a:t>(2012)[Online]             Available at: </a:t>
            </a:r>
            <a:r>
              <a:rPr lang="en-GB" dirty="0">
                <a:latin typeface="Times New Roman" panose="02020603050405020304" charset="0"/>
                <a:sym typeface="+mn-ea"/>
              </a:rPr>
              <a:t>https://www.theguardian.com/business/2012/dec/05/tesco-fresh-easy-turned-americans-off[Access date: </a:t>
            </a:r>
            <a:r>
              <a:rPr lang="en-US" altLang="en-GB" dirty="0">
                <a:latin typeface="Times New Roman" panose="02020603050405020304" charset="0"/>
                <a:sym typeface="+mn-ea"/>
              </a:rPr>
              <a:t>Dec, 1</a:t>
            </a:r>
            <a:r>
              <a:rPr lang="en-GB" dirty="0">
                <a:latin typeface="Times New Roman" panose="02020603050405020304" charset="0"/>
                <a:sym typeface="+mn-ea"/>
              </a:rPr>
              <a:t>, 2017]</a:t>
            </a:r>
            <a:endParaRPr lang="en-GB" dirty="0">
              <a:latin typeface="Times New Roman" panose="02020603050405020304" charset="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image" Target="../media/image5.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3121</Words>
  <Application>WPS 演示</Application>
  <PresentationFormat>Widescreen</PresentationFormat>
  <Paragraphs>42</Paragraphs>
  <Slides>9</Slides>
  <Notes>0</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9</vt:i4>
      </vt:variant>
    </vt:vector>
  </HeadingPairs>
  <TitlesOfParts>
    <vt:vector size="25" baseType="lpstr">
      <vt:lpstr>Arial</vt:lpstr>
      <vt:lpstr>宋体</vt:lpstr>
      <vt:lpstr>Wingdings</vt:lpstr>
      <vt:lpstr>Arial</vt:lpstr>
      <vt:lpstr>Colonna MT</vt:lpstr>
      <vt:lpstr>Adobe Gothic Std B</vt:lpstr>
      <vt:lpstr>Times New Roman</vt:lpstr>
      <vt:lpstr>Gabriola</vt:lpstr>
      <vt:lpstr>MS UI Gothic</vt:lpstr>
      <vt:lpstr>Garamond</vt:lpstr>
      <vt:lpstr>Segoe Print</vt:lpstr>
      <vt:lpstr>微软雅黑</vt:lpstr>
      <vt:lpstr>Arial Unicode MS</vt:lpstr>
      <vt:lpstr>方正舒体</vt:lpstr>
      <vt:lpstr>Calibri</vt:lpstr>
      <vt:lpstr>Organic</vt:lpstr>
      <vt:lpstr>International Business Communication</vt:lpstr>
      <vt:lpstr>TESCO history</vt:lpstr>
      <vt:lpstr>TESCO In US</vt:lpstr>
      <vt:lpstr>Why Tesco will fail in the United States?</vt:lpstr>
      <vt:lpstr>Shopping habits</vt:lpstr>
      <vt:lpstr>Cultural Difference</vt:lpstr>
      <vt:lpstr>About the brand</vt:lpstr>
      <vt:lpstr> Recommendations</vt:lpstr>
      <vt:lpstr>References</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Zilei Zhang (1705945)</dc:creator>
  <cp:lastModifiedBy>Dark Templar</cp:lastModifiedBy>
  <cp:revision>8</cp:revision>
  <dcterms:created xsi:type="dcterms:W3CDTF">2017-11-08T11:28:00Z</dcterms:created>
  <dcterms:modified xsi:type="dcterms:W3CDTF">2017-12-05T08:55:43Z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2052-10.1.0.7023</vt:lpwstr>
  </property>
</Properties>
</file>