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16" r:id="rId1"/>
  </p:sldMasterIdLst>
  <p:notesMasterIdLst>
    <p:notesMasterId r:id="rId47"/>
  </p:notesMasterIdLst>
  <p:handoutMasterIdLst>
    <p:handoutMasterId r:id="rId48"/>
  </p:handoutMasterIdLst>
  <p:sldIdLst>
    <p:sldId id="355" r:id="rId2"/>
    <p:sldId id="366" r:id="rId3"/>
    <p:sldId id="378" r:id="rId4"/>
    <p:sldId id="380" r:id="rId5"/>
    <p:sldId id="381" r:id="rId6"/>
    <p:sldId id="357" r:id="rId7"/>
    <p:sldId id="358" r:id="rId8"/>
    <p:sldId id="393" r:id="rId9"/>
    <p:sldId id="394" r:id="rId10"/>
    <p:sldId id="396" r:id="rId11"/>
    <p:sldId id="386" r:id="rId12"/>
    <p:sldId id="395" r:id="rId13"/>
    <p:sldId id="397" r:id="rId14"/>
    <p:sldId id="387" r:id="rId15"/>
    <p:sldId id="398" r:id="rId16"/>
    <p:sldId id="399" r:id="rId17"/>
    <p:sldId id="365" r:id="rId18"/>
    <p:sldId id="385" r:id="rId19"/>
    <p:sldId id="359" r:id="rId20"/>
    <p:sldId id="400" r:id="rId21"/>
    <p:sldId id="401" r:id="rId22"/>
    <p:sldId id="402" r:id="rId23"/>
    <p:sldId id="372" r:id="rId24"/>
    <p:sldId id="403" r:id="rId25"/>
    <p:sldId id="404" r:id="rId26"/>
    <p:sldId id="405" r:id="rId27"/>
    <p:sldId id="360" r:id="rId28"/>
    <p:sldId id="361" r:id="rId29"/>
    <p:sldId id="391" r:id="rId30"/>
    <p:sldId id="363" r:id="rId31"/>
    <p:sldId id="364" r:id="rId32"/>
    <p:sldId id="367" r:id="rId33"/>
    <p:sldId id="383" r:id="rId34"/>
    <p:sldId id="406" r:id="rId35"/>
    <p:sldId id="392" r:id="rId36"/>
    <p:sldId id="368" r:id="rId37"/>
    <p:sldId id="369" r:id="rId38"/>
    <p:sldId id="389" r:id="rId39"/>
    <p:sldId id="390" r:id="rId40"/>
    <p:sldId id="375" r:id="rId41"/>
    <p:sldId id="384" r:id="rId42"/>
    <p:sldId id="407" r:id="rId43"/>
    <p:sldId id="376" r:id="rId44"/>
    <p:sldId id="377" r:id="rId45"/>
    <p:sldId id="388" r:id="rId46"/>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FF99"/>
    <a:srgbClr val="000000"/>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54" autoAdjust="0"/>
    <p:restoredTop sz="95373" autoAdjust="0"/>
  </p:normalViewPr>
  <p:slideViewPr>
    <p:cSldViewPr>
      <p:cViewPr varScale="1">
        <p:scale>
          <a:sx n="87" d="100"/>
          <a:sy n="87" d="100"/>
        </p:scale>
        <p:origin x="981" y="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3885AD58-324C-4EAB-9141-C1B9328D902F}" type="slidenum">
              <a:rPr lang="cy-GB" altLang="en-US"/>
              <a:pPr>
                <a:defRPr/>
              </a:pPr>
              <a:t>‹#›</a:t>
            </a:fld>
            <a:endParaRPr lang="cy-GB" altLang="en-US"/>
          </a:p>
        </p:txBody>
      </p:sp>
    </p:spTree>
    <p:extLst>
      <p:ext uri="{BB962C8B-B14F-4D97-AF65-F5344CB8AC3E}">
        <p14:creationId xmlns:p14="http://schemas.microsoft.com/office/powerpoint/2010/main" val="13001717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25604"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66598" y="4632687"/>
            <a:ext cx="5335893" cy="4389354"/>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B8726B7F-6056-4D0E-BBC9-42255EC90977}" type="slidenum">
              <a:rPr lang="cy-GB" altLang="en-US"/>
              <a:pPr>
                <a:defRPr/>
              </a:pPr>
              <a:t>‹#›</a:t>
            </a:fld>
            <a:endParaRPr lang="cy-GB" altLang="en-US"/>
          </a:p>
        </p:txBody>
      </p:sp>
    </p:spTree>
    <p:extLst>
      <p:ext uri="{BB962C8B-B14F-4D97-AF65-F5344CB8AC3E}">
        <p14:creationId xmlns:p14="http://schemas.microsoft.com/office/powerpoint/2010/main" val="229940065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pPr defTabSz="897849" eaLnBrk="1" hangingPunct="1">
              <a:defRPr/>
            </a:pPr>
            <a:fld id="{A994E75A-A71B-440E-9B17-439E2B400284}" type="slidenum">
              <a:rPr lang="en-GB" altLang="en-US">
                <a:solidFill>
                  <a:srgbClr val="000000"/>
                </a:solidFill>
                <a:ea typeface="+mn-ea"/>
              </a:rPr>
              <a:pPr defTabSz="897849" eaLnBrk="1" hangingPunct="1">
                <a:defRPr/>
              </a:pPr>
              <a:t>1</a:t>
            </a:fld>
            <a:endParaRPr lang="en-GB" altLang="en-US">
              <a:solidFill>
                <a:srgbClr val="000000"/>
              </a:solidFill>
              <a:ea typeface="+mn-ea"/>
            </a:endParaRPr>
          </a:p>
        </p:txBody>
      </p:sp>
    </p:spTree>
    <p:extLst>
      <p:ext uri="{BB962C8B-B14F-4D97-AF65-F5344CB8AC3E}">
        <p14:creationId xmlns:p14="http://schemas.microsoft.com/office/powerpoint/2010/main" val="3965087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pPr defTabSz="897849" eaLnBrk="1" hangingPunct="1">
              <a:defRPr/>
            </a:pPr>
            <a:fld id="{A994E75A-A71B-440E-9B17-439E2B400284}" type="slidenum">
              <a:rPr lang="en-GB" altLang="en-US">
                <a:solidFill>
                  <a:srgbClr val="000000"/>
                </a:solidFill>
                <a:ea typeface="+mn-ea"/>
              </a:rPr>
              <a:pPr defTabSz="897849" eaLnBrk="1" hangingPunct="1">
                <a:defRPr/>
              </a:pPr>
              <a:t>2</a:t>
            </a:fld>
            <a:endParaRPr lang="en-GB" altLang="en-US">
              <a:solidFill>
                <a:srgbClr val="000000"/>
              </a:solidFill>
              <a:ea typeface="+mn-ea"/>
            </a:endParaRPr>
          </a:p>
        </p:txBody>
      </p:sp>
    </p:spTree>
    <p:extLst>
      <p:ext uri="{BB962C8B-B14F-4D97-AF65-F5344CB8AC3E}">
        <p14:creationId xmlns:p14="http://schemas.microsoft.com/office/powerpoint/2010/main" val="3937007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smtClean="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6559B3F-CD2B-4420-A2B3-F84EF43EB13B}" type="slidenum">
              <a:rPr lang="en-GB" altLang="en-US" sz="1200">
                <a:solidFill>
                  <a:srgbClr val="000000"/>
                </a:solidFill>
                <a:latin typeface="Arial" panose="020B0604020202020204" pitchFamily="34" charset="0"/>
              </a:rPr>
              <a:pPr/>
              <a:t>3</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593192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smtClean="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6559B3F-CD2B-4420-A2B3-F84EF43EB13B}" type="slidenum">
              <a:rPr lang="en-GB" altLang="en-US" sz="1200">
                <a:solidFill>
                  <a:srgbClr val="000000"/>
                </a:solidFill>
                <a:latin typeface="Arial" panose="020B0604020202020204" pitchFamily="34" charset="0"/>
              </a:rPr>
              <a:pPr/>
              <a:t>4</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776547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smtClean="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6559B3F-CD2B-4420-A2B3-F84EF43EB13B}" type="slidenum">
              <a:rPr lang="en-GB" altLang="en-US" sz="1200">
                <a:solidFill>
                  <a:srgbClr val="000000"/>
                </a:solidFill>
                <a:latin typeface="Arial" panose="020B0604020202020204" pitchFamily="34" charset="0"/>
              </a:rPr>
              <a:pPr/>
              <a:t>5</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964402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896938" y="731838"/>
            <a:ext cx="4875212" cy="3657600"/>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smtClean="0">
              <a:latin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4670DD6-37DD-4EC9-A24D-E69C056182B7}" type="slidenum">
              <a:rPr lang="en-GB" altLang="en-US" sz="1200">
                <a:solidFill>
                  <a:srgbClr val="000000"/>
                </a:solidFill>
                <a:latin typeface="Arial" panose="020B0604020202020204" pitchFamily="34" charset="0"/>
              </a:rPr>
              <a:pPr/>
              <a:t>6</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4190504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B51C22-CED4-4B46-A515-CAC59FBFF5DE}" type="slidenum">
              <a:rPr lang="en-GB" altLang="en-US" sz="1200">
                <a:solidFill>
                  <a:srgbClr val="000000"/>
                </a:solidFill>
                <a:latin typeface="Arial" panose="020B0604020202020204" pitchFamily="34" charset="0"/>
              </a:rPr>
              <a:pPr/>
              <a:t>7</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1000808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B51C22-CED4-4B46-A515-CAC59FBFF5DE}" type="slidenum">
              <a:rPr lang="en-GB" altLang="en-US" sz="1200">
                <a:solidFill>
                  <a:srgbClr val="000000"/>
                </a:solidFill>
                <a:latin typeface="Arial" panose="020B0604020202020204" pitchFamily="34" charset="0"/>
              </a:rPr>
              <a:pPr/>
              <a:t>8</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352006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B51C22-CED4-4B46-A515-CAC59FBFF5DE}" type="slidenum">
              <a:rPr lang="en-GB" altLang="en-US" sz="1200">
                <a:solidFill>
                  <a:srgbClr val="000000"/>
                </a:solidFill>
                <a:latin typeface="Arial" panose="020B0604020202020204" pitchFamily="34" charset="0"/>
              </a:rPr>
              <a:pPr/>
              <a:t>9</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2805601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B51C22-CED4-4B46-A515-CAC59FBFF5DE}" type="slidenum">
              <a:rPr lang="en-GB" altLang="en-US" sz="1200">
                <a:solidFill>
                  <a:srgbClr val="000000"/>
                </a:solidFill>
                <a:latin typeface="Arial" panose="020B0604020202020204" pitchFamily="34" charset="0"/>
              </a:rPr>
              <a:pPr/>
              <a:t>10</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184291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B51C22-CED4-4B46-A515-CAC59FBFF5DE}" type="slidenum">
              <a:rPr lang="en-GB" altLang="en-US" sz="1200">
                <a:solidFill>
                  <a:srgbClr val="000000"/>
                </a:solidFill>
                <a:latin typeface="Arial" panose="020B0604020202020204" pitchFamily="34" charset="0"/>
              </a:rPr>
              <a:pPr/>
              <a:t>11</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188400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marL="0" indent="0">
              <a:buFontTx/>
              <a:buNone/>
              <a:defRPr/>
            </a:pPr>
            <a:endParaRPr lang="cy-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B51C22-CED4-4B46-A515-CAC59FBFF5DE}" type="slidenum">
              <a:rPr lang="en-GB" altLang="en-US" sz="1200">
                <a:solidFill>
                  <a:srgbClr val="000000"/>
                </a:solidFill>
                <a:latin typeface="Arial" panose="020B0604020202020204" pitchFamily="34" charset="0"/>
              </a:rPr>
              <a:pPr/>
              <a:t>12</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5780768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marL="0" indent="0">
              <a:buFontTx/>
              <a:buNone/>
              <a:defRPr/>
            </a:pPr>
            <a:endParaRPr lang="en-GB" altLang="cy-GB" dirty="0" smtClean="0">
              <a:solidFill>
                <a:srgbClr val="000000"/>
              </a:solidFill>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B51C22-CED4-4B46-A515-CAC59FBFF5DE}" type="slidenum">
              <a:rPr lang="en-GB" altLang="en-US" sz="1200">
                <a:solidFill>
                  <a:srgbClr val="000000"/>
                </a:solidFill>
                <a:latin typeface="Arial" panose="020B0604020202020204" pitchFamily="34" charset="0"/>
              </a:rPr>
              <a:pPr/>
              <a:t>13</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622665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B51C22-CED4-4B46-A515-CAC59FBFF5DE}" type="slidenum">
              <a:rPr lang="en-GB" altLang="en-US" sz="1200">
                <a:solidFill>
                  <a:srgbClr val="000000"/>
                </a:solidFill>
                <a:latin typeface="Arial" panose="020B0604020202020204" pitchFamily="34" charset="0"/>
              </a:rPr>
              <a:pPr/>
              <a:t>14</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0352914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B51C22-CED4-4B46-A515-CAC59FBFF5DE}" type="slidenum">
              <a:rPr lang="en-GB" altLang="en-US" sz="1200">
                <a:solidFill>
                  <a:srgbClr val="000000"/>
                </a:solidFill>
                <a:latin typeface="Arial" panose="020B0604020202020204" pitchFamily="34" charset="0"/>
              </a:rPr>
              <a:pPr/>
              <a:t>15</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4776920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marL="0" indent="0">
              <a:buFontTx/>
              <a:buNone/>
              <a:defRPr/>
            </a:pPr>
            <a:endParaRPr lang="cy-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B51C22-CED4-4B46-A515-CAC59FBFF5DE}" type="slidenum">
              <a:rPr lang="en-GB" altLang="en-US" sz="1200">
                <a:solidFill>
                  <a:srgbClr val="000000"/>
                </a:solidFill>
                <a:latin typeface="Arial" panose="020B0604020202020204" pitchFamily="34" charset="0"/>
              </a:rPr>
              <a:pPr/>
              <a:t>16</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2156242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0C030B2-98E6-473B-88FB-1918AEA1363B}" type="slidenum">
              <a:rPr lang="en-GB" altLang="en-US" sz="1200">
                <a:solidFill>
                  <a:srgbClr val="000000"/>
                </a:solidFill>
                <a:latin typeface="Arial" panose="020B0604020202020204" pitchFamily="34" charset="0"/>
              </a:rPr>
              <a:pPr/>
              <a:t>17</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0684088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baseline="0" dirty="0"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0C030B2-98E6-473B-88FB-1918AEA1363B}" type="slidenum">
              <a:rPr lang="en-GB" altLang="en-US" sz="1200">
                <a:solidFill>
                  <a:srgbClr val="000000"/>
                </a:solidFill>
                <a:latin typeface="Arial" panose="020B0604020202020204" pitchFamily="34" charset="0"/>
              </a:rPr>
              <a:pPr/>
              <a:t>18</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10823376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marL="0" indent="0">
              <a:buFont typeface="Arial" panose="020B0604020202020204" pitchFamily="34" charset="0"/>
              <a:buNone/>
              <a:defRPr/>
            </a:pPr>
            <a:endParaRPr lang="en-GB" dirty="0" smtClean="0">
              <a:solidFill>
                <a:srgbClr val="000000"/>
              </a:solidFill>
            </a:endParaRPr>
          </a:p>
          <a:p>
            <a:pPr marL="168347" indent="-168347">
              <a:buFont typeface="Arial" panose="020B0604020202020204" pitchFamily="34" charset="0"/>
              <a:buChar char="•"/>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0C030B2-98E6-473B-88FB-1918AEA1363B}" type="slidenum">
              <a:rPr lang="en-GB" altLang="en-US" sz="1200">
                <a:solidFill>
                  <a:srgbClr val="000000"/>
                </a:solidFill>
                <a:latin typeface="Arial" panose="020B0604020202020204" pitchFamily="34" charset="0"/>
              </a:rPr>
              <a:pPr/>
              <a:t>19</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7070731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marL="0" indent="0">
              <a:buFont typeface="Arial" panose="020B0604020202020204" pitchFamily="34" charset="0"/>
              <a:buNone/>
              <a:defRPr/>
            </a:pPr>
            <a:endParaRPr lang="en-GB" dirty="0" smtClean="0">
              <a:solidFill>
                <a:srgbClr val="000000"/>
              </a:solidFill>
            </a:endParaRPr>
          </a:p>
          <a:p>
            <a:pPr marL="168347" indent="-168347">
              <a:buFont typeface="Arial" panose="020B0604020202020204" pitchFamily="34" charset="0"/>
              <a:buChar char="•"/>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0C030B2-98E6-473B-88FB-1918AEA1363B}" type="slidenum">
              <a:rPr lang="en-GB" altLang="en-US" sz="1200">
                <a:solidFill>
                  <a:srgbClr val="000000"/>
                </a:solidFill>
                <a:latin typeface="Arial" panose="020B0604020202020204" pitchFamily="34" charset="0"/>
              </a:rPr>
              <a:pPr/>
              <a:t>20</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15130320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marL="0" indent="0">
              <a:buFont typeface="Arial" panose="020B0604020202020204" pitchFamily="34" charset="0"/>
              <a:buNone/>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0C030B2-98E6-473B-88FB-1918AEA1363B}" type="slidenum">
              <a:rPr lang="en-GB" altLang="en-US" sz="1200">
                <a:solidFill>
                  <a:srgbClr val="000000"/>
                </a:solidFill>
                <a:latin typeface="Arial" panose="020B0604020202020204" pitchFamily="34" charset="0"/>
              </a:rPr>
              <a:pPr/>
              <a:t>21</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40226229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marL="0" indent="0">
              <a:buFont typeface="Arial" panose="020B0604020202020204" pitchFamily="34" charset="0"/>
              <a:buNone/>
              <a:defRPr/>
            </a:pPr>
            <a:endParaRPr lang="en-GB" dirty="0" smtClean="0">
              <a:solidFill>
                <a:srgbClr val="000000"/>
              </a:solidFill>
            </a:endParaRPr>
          </a:p>
          <a:p>
            <a:pPr marL="168347" indent="-168347">
              <a:buFont typeface="Arial" panose="020B0604020202020204" pitchFamily="34" charset="0"/>
              <a:buChar char="•"/>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0C030B2-98E6-473B-88FB-1918AEA1363B}" type="slidenum">
              <a:rPr lang="en-GB" altLang="en-US" sz="1200">
                <a:solidFill>
                  <a:srgbClr val="000000"/>
                </a:solidFill>
                <a:latin typeface="Arial" panose="020B0604020202020204" pitchFamily="34" charset="0"/>
              </a:rPr>
              <a:pPr/>
              <a:t>22</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15511339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xfrm>
            <a:off x="896938" y="731838"/>
            <a:ext cx="4875212" cy="3657600"/>
          </a:xfrm>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dirty="0" smtClean="0">
              <a:solidFill>
                <a:srgbClr val="000000"/>
              </a:solidFill>
              <a:latin typeface="Arial" panose="020B0604020202020204" pitchFamily="34" charset="0"/>
            </a:endParaRPr>
          </a:p>
          <a:p>
            <a:endParaRPr lang="en-GB" altLang="cy-GB" dirty="0" smtClean="0">
              <a:solidFill>
                <a:srgbClr val="000000"/>
              </a:solidFill>
              <a:latin typeface="Arial" panose="020B0604020202020204" pitchFamily="34" charset="0"/>
            </a:endParaRPr>
          </a:p>
          <a:p>
            <a:endParaRPr lang="en-GB" altLang="cy-GB" dirty="0" smtClean="0">
              <a:solidFill>
                <a:srgbClr val="000000"/>
              </a:solidFill>
              <a:latin typeface="Arial" panose="020B0604020202020204" pitchFamily="34" charset="0"/>
            </a:endParaRPr>
          </a:p>
          <a:p>
            <a:endParaRPr lang="en-GB" altLang="en-US" dirty="0" smtClean="0">
              <a:solidFill>
                <a:srgbClr val="000000"/>
              </a:solidFill>
              <a:latin typeface="Arial" panose="020B0604020202020204" pitchFamily="34" charset="0"/>
            </a:endParaRPr>
          </a:p>
          <a:p>
            <a:endParaRPr lang="cy-GB" altLang="en-US" dirty="0" smtClean="0">
              <a:latin typeface="Arial" panose="020B0604020202020204" pitchFamily="34" charset="0"/>
            </a:endParaRP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8D5D4A0-3916-47DC-8391-CA078B954D9D}" type="slidenum">
              <a:rPr lang="en-GB" altLang="en-US" sz="1200">
                <a:solidFill>
                  <a:srgbClr val="000000"/>
                </a:solidFill>
                <a:latin typeface="Arial" panose="020B0604020202020204" pitchFamily="34" charset="0"/>
              </a:rPr>
              <a:pPr/>
              <a:t>23</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1896256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marL="0" indent="0">
              <a:buFont typeface="Arial" panose="020B0604020202020204" pitchFamily="34" charset="0"/>
              <a:buNone/>
              <a:defRPr/>
            </a:pPr>
            <a:endParaRPr lang="en-GB" dirty="0" smtClean="0">
              <a:solidFill>
                <a:srgbClr val="000000"/>
              </a:solidFill>
            </a:endParaRPr>
          </a:p>
          <a:p>
            <a:pPr marL="168347" indent="-168347">
              <a:buFont typeface="Arial" panose="020B0604020202020204" pitchFamily="34" charset="0"/>
              <a:buChar char="•"/>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0C030B2-98E6-473B-88FB-1918AEA1363B}" type="slidenum">
              <a:rPr lang="en-GB" altLang="en-US" sz="1200">
                <a:solidFill>
                  <a:srgbClr val="000000"/>
                </a:solidFill>
                <a:latin typeface="Arial" panose="020B0604020202020204" pitchFamily="34" charset="0"/>
              </a:rPr>
              <a:pPr/>
              <a:t>24</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8631110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marL="0" indent="0">
              <a:buFont typeface="Arial" panose="020B0604020202020204" pitchFamily="34" charset="0"/>
              <a:buNone/>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0C030B2-98E6-473B-88FB-1918AEA1363B}" type="slidenum">
              <a:rPr lang="en-GB" altLang="en-US" sz="1200">
                <a:solidFill>
                  <a:srgbClr val="000000"/>
                </a:solidFill>
                <a:latin typeface="Arial" panose="020B0604020202020204" pitchFamily="34" charset="0"/>
              </a:rPr>
              <a:pPr/>
              <a:t>25</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3102094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marL="0" indent="0">
              <a:buFont typeface="Arial" panose="020B0604020202020204" pitchFamily="34" charset="0"/>
              <a:buNone/>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0C030B2-98E6-473B-88FB-1918AEA1363B}" type="slidenum">
              <a:rPr lang="en-GB" altLang="en-US" sz="1200">
                <a:solidFill>
                  <a:srgbClr val="000000"/>
                </a:solidFill>
                <a:latin typeface="Arial" panose="020B0604020202020204" pitchFamily="34" charset="0"/>
              </a:rPr>
              <a:pPr/>
              <a:t>26</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1687336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896938" y="731838"/>
            <a:ext cx="4875212" cy="3657600"/>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a:p>
            <a:endParaRPr lang="en-GB" altLang="en-US" dirty="0" smtClean="0">
              <a:solidFill>
                <a:srgbClr val="000000"/>
              </a:solidFill>
              <a:latin typeface="Arial" panose="020B0604020202020204" pitchFamily="34" charset="0"/>
            </a:endParaRPr>
          </a:p>
          <a:p>
            <a:endParaRPr lang="cy-GB" altLang="en-US" dirty="0" smtClean="0">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89F6DF2-9109-4AB8-80CE-01A57323E9E4}" type="slidenum">
              <a:rPr lang="en-GB" altLang="en-US" sz="1200">
                <a:solidFill>
                  <a:srgbClr val="000000"/>
                </a:solidFill>
                <a:latin typeface="Arial" panose="020B0604020202020204" pitchFamily="34" charset="0"/>
              </a:rPr>
              <a:pPr/>
              <a:t>27</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12488874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896938" y="731838"/>
            <a:ext cx="4875212" cy="3657600"/>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798FD96-EB7C-49C9-936B-603E10769759}" type="slidenum">
              <a:rPr lang="en-GB" altLang="en-US" sz="1200">
                <a:solidFill>
                  <a:srgbClr val="000000"/>
                </a:solidFill>
                <a:latin typeface="Arial" panose="020B0604020202020204" pitchFamily="34" charset="0"/>
              </a:rPr>
              <a:pPr/>
              <a:t>28</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5167066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xfrm>
            <a:off x="917575" y="744538"/>
            <a:ext cx="4962525" cy="3722687"/>
          </a:xfrm>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a:p>
            <a:endParaRPr lang="cy-GB" altLang="en-US" dirty="0" smtClean="0">
              <a:latin typeface="Arial" panose="020B0604020202020204"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CBDD5F3-0A6D-46CE-A7D1-39EF33667A53}" type="slidenum">
              <a:rPr lang="en-GB" altLang="en-US" sz="1200" smtClean="0">
                <a:solidFill>
                  <a:srgbClr val="000000"/>
                </a:solidFill>
                <a:latin typeface="Arial" panose="020B0604020202020204" pitchFamily="34" charset="0"/>
              </a:rPr>
              <a:pPr/>
              <a:t>29</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16142744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896938" y="731838"/>
            <a:ext cx="4875212" cy="3657600"/>
          </a:xfrm>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a:p>
            <a:endParaRPr lang="cy-GB" altLang="en-US" dirty="0" smtClean="0">
              <a:latin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3BDFCDD-7F6C-40D3-8FE8-FDDBB0B86D3F}" type="slidenum">
              <a:rPr lang="en-GB" altLang="en-US" sz="1200">
                <a:solidFill>
                  <a:srgbClr val="000000"/>
                </a:solidFill>
                <a:latin typeface="Arial" panose="020B0604020202020204" pitchFamily="34" charset="0"/>
              </a:rPr>
              <a:pPr/>
              <a:t>30</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749087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896938" y="731838"/>
            <a:ext cx="4875212" cy="3657600"/>
          </a:xfrm>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smtClean="0">
              <a:latin typeface="Arial" panose="020B0604020202020204" pitchFamily="34" charset="0"/>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7633D9D-A634-43BF-A72E-DF0C88FCB832}" type="slidenum">
              <a:rPr lang="en-GB" altLang="en-US" sz="1200">
                <a:solidFill>
                  <a:srgbClr val="000000"/>
                </a:solidFill>
                <a:latin typeface="Arial" panose="020B0604020202020204" pitchFamily="34" charset="0"/>
              </a:rPr>
              <a:pPr/>
              <a:t>31</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6671504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xfrm>
            <a:off x="896938" y="731838"/>
            <a:ext cx="4875212" cy="3657600"/>
          </a:xfrm>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smtClean="0">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C69D90C-03B9-4D81-B1F8-062AEE2D42F4}" type="slidenum">
              <a:rPr lang="en-GB" altLang="en-US" sz="1200">
                <a:solidFill>
                  <a:srgbClr val="000000"/>
                </a:solidFill>
                <a:latin typeface="Arial" panose="020B0604020202020204" pitchFamily="34" charset="0"/>
              </a:rPr>
              <a:pPr/>
              <a:t>32</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2284692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xfrm>
            <a:off x="896938" y="731838"/>
            <a:ext cx="4875212" cy="3657600"/>
          </a:xfrm>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C69D90C-03B9-4D81-B1F8-062AEE2D42F4}" type="slidenum">
              <a:rPr lang="en-GB" altLang="en-US" sz="1200">
                <a:solidFill>
                  <a:srgbClr val="000000"/>
                </a:solidFill>
                <a:latin typeface="Arial" panose="020B0604020202020204" pitchFamily="34" charset="0"/>
              </a:rPr>
              <a:pPr/>
              <a:t>33</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74829249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xfrm>
            <a:off x="896938" y="731838"/>
            <a:ext cx="4875212" cy="3657600"/>
          </a:xfrm>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C69D90C-03B9-4D81-B1F8-062AEE2D42F4}" type="slidenum">
              <a:rPr lang="en-GB" altLang="en-US" sz="1200">
                <a:solidFill>
                  <a:srgbClr val="000000"/>
                </a:solidFill>
                <a:latin typeface="Arial" panose="020B0604020202020204" pitchFamily="34" charset="0"/>
              </a:rPr>
              <a:pPr/>
              <a:t>34</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9215197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xfrm>
            <a:off x="917575" y="744538"/>
            <a:ext cx="4962525" cy="3722687"/>
          </a:xfrm>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C69D90C-03B9-4D81-B1F8-062AEE2D42F4}" type="slidenum">
              <a:rPr lang="en-GB" altLang="en-US" sz="1200" smtClean="0">
                <a:solidFill>
                  <a:srgbClr val="000000"/>
                </a:solidFill>
                <a:latin typeface="Arial" panose="020B0604020202020204" pitchFamily="34" charset="0"/>
              </a:rPr>
              <a:pPr/>
              <a:t>35</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16204034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BD801F9-FD95-4587-99EB-29F65348847E}" type="slidenum">
              <a:rPr lang="en-GB" altLang="en-US" sz="1200">
                <a:solidFill>
                  <a:srgbClr val="000000"/>
                </a:solidFill>
                <a:latin typeface="Arial" panose="020B0604020202020204" pitchFamily="34" charset="0"/>
              </a:rPr>
              <a:pPr/>
              <a:t>36</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19256082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buFont typeface="Arial" panose="020B0604020202020204" pitchFamily="34" charset="0"/>
              <a:buNone/>
              <a:defRPr/>
            </a:pPr>
            <a:endParaRPr lang="en-GB" dirty="0" smtClean="0">
              <a:solidFill>
                <a:srgbClr val="000000"/>
              </a:solidFill>
            </a:endParaRPr>
          </a:p>
          <a:p>
            <a:pPr>
              <a:buFont typeface="Arial" panose="020B0604020202020204" pitchFamily="34" charset="0"/>
              <a:buNone/>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BD801F9-FD95-4587-99EB-29F65348847E}" type="slidenum">
              <a:rPr lang="en-GB" altLang="en-US" sz="1200">
                <a:solidFill>
                  <a:srgbClr val="000000"/>
                </a:solidFill>
                <a:latin typeface="Arial" panose="020B0604020202020204" pitchFamily="34" charset="0"/>
              </a:rPr>
              <a:pPr/>
              <a:t>37</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1957126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b="1" dirty="0" smtClean="0">
              <a:solidFill>
                <a:srgbClr val="000000"/>
              </a:solidFill>
              <a:latin typeface="Arial" panose="020B0604020202020204" pitchFamily="34" charset="0"/>
            </a:endParaRPr>
          </a:p>
          <a:p>
            <a:pPr>
              <a:buFont typeface="Arial" panose="020B0604020202020204" pitchFamily="34" charset="0"/>
              <a:buNone/>
              <a:defRPr/>
            </a:pPr>
            <a:endParaRPr lang="en-GB" dirty="0" smtClean="0">
              <a:solidFill>
                <a:srgbClr val="000000"/>
              </a:solidFill>
            </a:endParaRPr>
          </a:p>
          <a:p>
            <a:pPr>
              <a:defRPr/>
            </a:pPr>
            <a:endParaRPr lang="cy-GB" altLang="en-US" dirty="0" smtClean="0">
              <a:latin typeface="Arial" panose="020B0604020202020204" pitchFamily="34"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BD801F9-FD95-4587-99EB-29F65348847E}" type="slidenum">
              <a:rPr lang="en-GB" altLang="en-US" sz="1200">
                <a:solidFill>
                  <a:srgbClr val="000000"/>
                </a:solidFill>
                <a:latin typeface="Arial" panose="020B0604020202020204" pitchFamily="34" charset="0"/>
              </a:rPr>
              <a:pPr/>
              <a:t>38</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6663957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buFont typeface="Arial" panose="020B0604020202020204" pitchFamily="34" charset="0"/>
              <a:buNone/>
              <a:defRPr/>
            </a:pPr>
            <a:endParaRPr lang="cy-GB" altLang="en-US" dirty="0" smtClean="0">
              <a:latin typeface="Arial" panose="020B0604020202020204" pitchFamily="34"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BD801F9-FD95-4587-99EB-29F65348847E}" type="slidenum">
              <a:rPr lang="en-GB" altLang="en-US" sz="1200">
                <a:solidFill>
                  <a:srgbClr val="000000"/>
                </a:solidFill>
                <a:latin typeface="Arial" panose="020B0604020202020204" pitchFamily="34" charset="0"/>
              </a:rPr>
              <a:pPr/>
              <a:t>39</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404941506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DFA8B1-2AF9-4448-9E8D-E5BA3DC86ADC}" type="slidenum">
              <a:rPr lang="en-GB" altLang="en-US" sz="1200">
                <a:solidFill>
                  <a:srgbClr val="000000"/>
                </a:solidFill>
                <a:latin typeface="Arial" panose="020B0604020202020204" pitchFamily="34" charset="0"/>
              </a:rPr>
              <a:pPr/>
              <a:t>40</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0934181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p:txBody>
          <a:bodyPr/>
          <a:lstStyle/>
          <a:p>
            <a:pPr>
              <a:defRPr/>
            </a:pPr>
            <a:endParaRPr lang="cy-GB" altLang="en-US" dirty="0" smtClean="0">
              <a:latin typeface="Arial" panose="020B0604020202020204" pitchFamily="34" charset="0"/>
            </a:endParaRPr>
          </a:p>
          <a:p>
            <a:pPr>
              <a:defRPr/>
            </a:pPr>
            <a:endParaRPr lang="cy-GB" altLang="en-US" dirty="0" smtClean="0">
              <a:latin typeface="Arial" panose="020B0604020202020204" pitchFamily="34" charset="0"/>
            </a:endParaRPr>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DFA8B1-2AF9-4448-9E8D-E5BA3DC86ADC}" type="slidenum">
              <a:rPr lang="en-GB" altLang="en-US" sz="1200">
                <a:solidFill>
                  <a:srgbClr val="000000"/>
                </a:solidFill>
                <a:latin typeface="Arial" panose="020B0604020202020204" pitchFamily="34" charset="0"/>
              </a:rPr>
              <a:pPr/>
              <a:t>41</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38512277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8726B7F-6056-4D0E-BBC9-42255EC90977}" type="slidenum">
              <a:rPr lang="cy-GB" altLang="en-US" smtClean="0"/>
              <a:pPr>
                <a:defRPr/>
              </a:pPr>
              <a:t>42</a:t>
            </a:fld>
            <a:endParaRPr lang="cy-GB" altLang="en-US"/>
          </a:p>
        </p:txBody>
      </p:sp>
    </p:spTree>
    <p:extLst>
      <p:ext uri="{BB962C8B-B14F-4D97-AF65-F5344CB8AC3E}">
        <p14:creationId xmlns:p14="http://schemas.microsoft.com/office/powerpoint/2010/main" val="22117918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xfrm>
            <a:off x="896938" y="731838"/>
            <a:ext cx="4875212" cy="3657600"/>
          </a:xfrm>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solidFill>
                <a:srgbClr val="000000"/>
              </a:solidFill>
              <a:latin typeface="Arial" panose="020B0604020202020204" pitchFamily="34" charset="0"/>
            </a:endParaRPr>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469B375-0E59-4FBB-B991-4D05C2EE0357}" type="slidenum">
              <a:rPr lang="en-GB" altLang="en-US" sz="1200">
                <a:solidFill>
                  <a:srgbClr val="000000"/>
                </a:solidFill>
                <a:latin typeface="Arial" panose="020B0604020202020204" pitchFamily="34" charset="0"/>
              </a:rPr>
              <a:pPr/>
              <a:t>43</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39257922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xfrm>
            <a:off x="896938" y="731838"/>
            <a:ext cx="4875212" cy="3657600"/>
          </a:xfrm>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smtClean="0">
              <a:solidFill>
                <a:srgbClr val="000000"/>
              </a:solidFill>
              <a:latin typeface="Arial" panose="020B0604020202020204" pitchFamily="34" charset="0"/>
            </a:endParaRPr>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2280C8E-7383-465E-A941-6519D7BF9EE6}" type="slidenum">
              <a:rPr lang="en-GB" altLang="en-US" sz="1200">
                <a:solidFill>
                  <a:srgbClr val="000000"/>
                </a:solidFill>
                <a:latin typeface="Arial" panose="020B0604020202020204" pitchFamily="34" charset="0"/>
              </a:rPr>
              <a:pPr/>
              <a:t>44</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159387586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xfrm>
            <a:off x="896938" y="731838"/>
            <a:ext cx="4875212" cy="3657600"/>
          </a:xfrm>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smtClean="0">
              <a:solidFill>
                <a:srgbClr val="000000"/>
              </a:solidFill>
              <a:latin typeface="Arial" panose="020B0604020202020204" pitchFamily="34" charset="0"/>
            </a:endParaRPr>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2280C8E-7383-465E-A941-6519D7BF9EE6}" type="slidenum">
              <a:rPr lang="en-GB" altLang="en-US" sz="1200">
                <a:solidFill>
                  <a:srgbClr val="000000"/>
                </a:solidFill>
                <a:latin typeface="Arial" panose="020B0604020202020204" pitchFamily="34" charset="0"/>
              </a:rPr>
              <a:pPr/>
              <a:t>45</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305871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30604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59574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5/25/2021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08804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5/25/2021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91935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5/25/2021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66200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5/25/2021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3647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5/25/2021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31046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5/25/2021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04063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5/25/2021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22695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5/25/2021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58030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5/25/2021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362029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EBFD72A8-5A75-4023-A77D-94C17FE4DEE8}" type="datetimeFigureOut">
              <a:rPr lang="en-GB"/>
              <a:pPr>
                <a:defRPr/>
              </a:pPr>
              <a:t>25/05/2021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ea typeface="MS PGothic" panose="020B0600070205080204" pitchFamily="34" charset="-128"/>
              </a:defRPr>
            </a:lvl1pPr>
          </a:lstStyle>
          <a:p>
            <a:pPr>
              <a:defRPr/>
            </a:pPr>
            <a:fld id="{2C3A2455-D1C4-488C-BFCD-5CBB15561338}" type="slidenum">
              <a:rPr lang="en-GB"/>
              <a:pPr>
                <a:defRPr/>
              </a:pPr>
              <a:t>‹#›</a:t>
            </a:fld>
            <a:endParaRPr lang="en-GB"/>
          </a:p>
        </p:txBody>
      </p:sp>
    </p:spTree>
    <p:extLst>
      <p:ext uri="{BB962C8B-B14F-4D97-AF65-F5344CB8AC3E}">
        <p14:creationId xmlns:p14="http://schemas.microsoft.com/office/powerpoint/2010/main" val="2874309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5/25/2021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866122871"/>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llyw.cymru/sites/default/files/publications/2018-03/ady-cwestiynau-cyffredin.pdf"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gov.wales/sites/default/files/publications/2019-02/aln-frequently-asked-questions-2_0.pdf"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llyw.cymru/deddf-anghenion-dysgu-ychwanegol-ar-tribiwnlys-addysg-cymru?_ga=2.172818211.1254166663.1587457586-1371672828.1579515802"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gov.wales/additional-learning-needs-and-education-tribunal-wales-act"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nB-3gwmtyHQ"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DEL-lkGuQ8"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educationengland.org.uk/documents/warnock/warnock1978.html#20"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news.bbc.co.uk/1/hi/education/4071122.stm"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tV9CrMzpioE"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hyperlink" Target="mailto:SENreforms@wales.gsi.gov.uk" TargetMode="External"/><Relationship Id="rId3" Type="http://schemas.openxmlformats.org/officeDocument/2006/relationships/hyperlink" Target="http://www.llyw.cymru/ADY" TargetMode="External"/><Relationship Id="rId7" Type="http://schemas.openxmlformats.org/officeDocument/2006/relationships/hyperlink" Target="http://www.assembly.wales/" TargetMode="External"/><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hyperlink" Target="http://www.gov.wales/ALN" TargetMode="External"/><Relationship Id="rId5" Type="http://schemas.openxmlformats.org/officeDocument/2006/relationships/hyperlink" Target="mailto:SENReforms@cyru.gsi.gov.uk" TargetMode="External"/><Relationship Id="rId4" Type="http://schemas.openxmlformats.org/officeDocument/2006/relationships/hyperlink" Target="http://www.cynulliad.cymru/"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www.assembly.wales/Research%20Documents/16-059%20SEN/16-059-Web-%20English.pdf" TargetMode="External"/><Relationship Id="rId2" Type="http://schemas.openxmlformats.org/officeDocument/2006/relationships/notesSlide" Target="../notesSlides/notesSlide30.xml"/><Relationship Id="rId1" Type="http://schemas.openxmlformats.org/officeDocument/2006/relationships/slideLayout" Target="../slideLayouts/slideLayout12.xml"/><Relationship Id="rId4" Type="http://schemas.openxmlformats.org/officeDocument/2006/relationships/hyperlink" Target="https://moodle.uwtsd.ac.uk/pluginfile.php/470606/mod_resource/content/1/Dauncey%20March%202018%20Act%20Summary%20ALN%20%20Ed%20Tribunal%20%28Wales%29%20Act.pdf"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00gHqzWowPg" TargetMode="External"/><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learning.gov.wales/docs/learningwales/publications/131016-sen-code-of-practice-for-wales-cy.pdf" TargetMode="External"/><Relationship Id="rId2" Type="http://schemas.openxmlformats.org/officeDocument/2006/relationships/notesSlide" Target="../notesSlides/notesSlide32.xml"/><Relationship Id="rId1" Type="http://schemas.openxmlformats.org/officeDocument/2006/relationships/slideLayout" Target="../slideLayouts/slideLayout12.xml"/><Relationship Id="rId4" Type="http://schemas.openxmlformats.org/officeDocument/2006/relationships/hyperlink" Target="http://learning.gov.wales/docs/learningwales/publications/131016-sen-code-of-practice-for-wales-en.pdf"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gov.wales/sites/default/files/publications/2021-03/210326-the-additional-learning-needs-code-for-wales-2021.pdf" TargetMode="External"/><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www.estyn.llyw.cymru/system/files/2020-07/Readiness%2520for%2520ALN%2520reforms%2520-%2520cy_0.pdf"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hyperlink" Target="https://www.estyn.gov.wales/system/files/2020-07/Readiness%2520for%2520ALN%2520reforms%2520-%2520en_0.pdf"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www.snapcymru.org/wp-content/uploads/2014/09/IDP-Booklet.pdf"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8" Type="http://schemas.openxmlformats.org/officeDocument/2006/relationships/hyperlink" Target="https://www.youtube.com/watch?v=-DEL-lkGuQ8" TargetMode="External"/><Relationship Id="rId3" Type="http://schemas.openxmlformats.org/officeDocument/2006/relationships/hyperlink" Target="http://news.bbc.co.uk/1/hi/education/4071122.stm" TargetMode="External"/><Relationship Id="rId7" Type="http://schemas.openxmlformats.org/officeDocument/2006/relationships/hyperlink" Target="https://www.dewis.wales/additional-learning-needs-cyp" TargetMode="External"/><Relationship Id="rId2" Type="http://schemas.openxmlformats.org/officeDocument/2006/relationships/notesSlide" Target="../notesSlides/notesSlide44.xml"/><Relationship Id="rId1" Type="http://schemas.openxmlformats.org/officeDocument/2006/relationships/slideLayout" Target="../slideLayouts/slideLayout12.xml"/><Relationship Id="rId6" Type="http://schemas.openxmlformats.org/officeDocument/2006/relationships/hyperlink" Target="http://www.assembly.wales/Research%20Documents/16-059%20SEN/16-059-Web-%20English.pdf" TargetMode="External"/><Relationship Id="rId5" Type="http://schemas.openxmlformats.org/officeDocument/2006/relationships/hyperlink" Target="http://www.cafamily.org.uk/advice-and-support/sen-national-advice-service/the-statementing-process/" TargetMode="External"/><Relationship Id="rId10" Type="http://schemas.openxmlformats.org/officeDocument/2006/relationships/hyperlink" Target="http://www.eteach.com/DataFiles/VacDocs/19215/464009/ALNCo%20jd.pdf" TargetMode="External"/><Relationship Id="rId4" Type="http://schemas.openxmlformats.org/officeDocument/2006/relationships/hyperlink" Target="https://www.youtube.com/watch?v=nB-3gwmtyHQ" TargetMode="External"/><Relationship Id="rId9" Type="http://schemas.openxmlformats.org/officeDocument/2006/relationships/hyperlink" Target="https://www.estyn.gov.wales/sites/default/files/documents/Readiness%20for%20ALN%20reforms%20-%20en_0.pdf"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www.legislation.gov.uk/anaw/2018/2/section/2" TargetMode="External"/><Relationship Id="rId2" Type="http://schemas.openxmlformats.org/officeDocument/2006/relationships/notesSlide" Target="../notesSlides/notesSlide45.xml"/><Relationship Id="rId1" Type="http://schemas.openxmlformats.org/officeDocument/2006/relationships/slideLayout" Target="../slideLayouts/slideLayout12.xml"/><Relationship Id="rId5" Type="http://schemas.openxmlformats.org/officeDocument/2006/relationships/hyperlink" Target="https://gov.wales/sites/default/files/publications/2021-03/210326-the-additional-learning-needs-code-for-wales-2021.pdf" TargetMode="External"/><Relationship Id="rId4" Type="http://schemas.openxmlformats.org/officeDocument/2006/relationships/hyperlink" Target="https://www.youtube.com/watch?v=tV9CrMzpio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marL="0" indent="0">
              <a:buNone/>
              <a:defRPr/>
            </a:pPr>
            <a:r>
              <a:rPr lang="cy-GB" altLang="en-US" sz="4000" kern="0" dirty="0" smtClean="0">
                <a:solidFill>
                  <a:srgbClr val="000000"/>
                </a:solidFill>
                <a:latin typeface="Lucida Sans" panose="020B0602030504020204" pitchFamily="34" charset="0"/>
                <a:ea typeface="ＭＳ Ｐゴシック" panose="020B0600070205080204" pitchFamily="34" charset="-128"/>
              </a:rPr>
              <a:t>EAEE6002C</a:t>
            </a:r>
          </a:p>
          <a:p>
            <a:pPr marL="0" indent="0">
              <a:buNone/>
              <a:defRPr/>
            </a:pPr>
            <a:r>
              <a:rPr lang="cy-GB" altLang="en-US" sz="4000" kern="0" dirty="0" smtClean="0">
                <a:solidFill>
                  <a:srgbClr val="000000"/>
                </a:solidFill>
                <a:latin typeface="Lucida Sans" panose="020B0602030504020204" pitchFamily="34" charset="0"/>
                <a:ea typeface="ＭＳ Ｐゴシック" panose="020B0600070205080204" pitchFamily="34" charset="-128"/>
              </a:rPr>
              <a:t>Darlith 4</a:t>
            </a:r>
          </a:p>
          <a:p>
            <a:pPr marL="0" indent="0">
              <a:buNone/>
              <a:defRPr/>
            </a:pPr>
            <a:endParaRPr lang="cy-GB" altLang="en-US" sz="4000" kern="0" dirty="0">
              <a:solidFill>
                <a:srgbClr val="000000"/>
              </a:solidFill>
              <a:latin typeface="Lucida Sans" panose="020B0602030504020204" pitchFamily="34" charset="0"/>
              <a:ea typeface="ＭＳ Ｐゴシック" panose="020B0600070205080204" pitchFamily="34" charset="-128"/>
            </a:endParaRPr>
          </a:p>
          <a:p>
            <a:pPr marL="0" indent="0">
              <a:buNone/>
              <a:defRPr/>
            </a:pPr>
            <a:r>
              <a:rPr lang="cy-GB" altLang="en-US" sz="4000" kern="0" dirty="0" smtClean="0">
                <a:solidFill>
                  <a:srgbClr val="000000"/>
                </a:solidFill>
                <a:latin typeface="Lucida Sans" panose="020B0602030504020204" pitchFamily="34" charset="0"/>
                <a:ea typeface="ＭＳ Ｐゴシック" panose="020B0600070205080204" pitchFamily="34" charset="-128"/>
              </a:rPr>
              <a:t>Deddfwriaeth</a:t>
            </a:r>
            <a:endParaRPr lang="cy-GB" altLang="en-US" sz="4000" kern="0" dirty="0">
              <a:solidFill>
                <a:srgbClr val="000000"/>
              </a:solidFill>
              <a:latin typeface="Lucida Sans" panose="020B0602030504020204" pitchFamily="34" charset="0"/>
              <a:ea typeface="ＭＳ Ｐゴシック" panose="020B0600070205080204" pitchFamily="34" charset="-128"/>
            </a:endParaRPr>
          </a:p>
          <a:p>
            <a:pPr eaLnBrk="1" fontAlgn="auto" hangingPunct="1">
              <a:spcAft>
                <a:spcPts val="0"/>
              </a:spcAft>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marL="0" indent="0">
              <a:buNone/>
              <a:defRPr/>
            </a:pPr>
            <a:r>
              <a:rPr lang="en-GB" altLang="en-US" sz="4000" kern="0" dirty="0" smtClean="0">
                <a:solidFill>
                  <a:srgbClr val="002060"/>
                </a:solidFill>
                <a:latin typeface="Lucida Sans" panose="020B0602030504020204" pitchFamily="34" charset="0"/>
                <a:ea typeface="ＭＳ Ｐゴシック" panose="020B0600070205080204" pitchFamily="34" charset="-128"/>
              </a:rPr>
              <a:t>EAEE6002</a:t>
            </a:r>
          </a:p>
          <a:p>
            <a:pPr marL="0" indent="0">
              <a:buNone/>
              <a:defRPr/>
            </a:pPr>
            <a:r>
              <a:rPr lang="en-GB" altLang="en-US" sz="4000" kern="0" dirty="0" smtClean="0">
                <a:solidFill>
                  <a:srgbClr val="002060"/>
                </a:solidFill>
                <a:latin typeface="Lucida Sans" panose="020B0602030504020204" pitchFamily="34" charset="0"/>
                <a:ea typeface="ＭＳ Ｐゴシック" panose="020B0600070205080204" pitchFamily="34" charset="-128"/>
              </a:rPr>
              <a:t>Lecture 4</a:t>
            </a:r>
          </a:p>
          <a:p>
            <a:pPr marL="0" indent="0">
              <a:buNone/>
              <a:defRPr/>
            </a:pPr>
            <a:endParaRPr lang="en-GB" altLang="en-US" sz="4000" kern="0" dirty="0">
              <a:solidFill>
                <a:srgbClr val="002060"/>
              </a:solidFill>
              <a:latin typeface="Lucida Sans" panose="020B0602030504020204" pitchFamily="34" charset="0"/>
              <a:ea typeface="ＭＳ Ｐゴシック" panose="020B0600070205080204" pitchFamily="34" charset="-128"/>
            </a:endParaRPr>
          </a:p>
          <a:p>
            <a:pPr marL="0" indent="0">
              <a:buNone/>
              <a:defRPr/>
            </a:pPr>
            <a:r>
              <a:rPr lang="en-GB" altLang="en-US" sz="4000" kern="0" dirty="0" smtClean="0">
                <a:solidFill>
                  <a:srgbClr val="002060"/>
                </a:solidFill>
                <a:latin typeface="Lucida Sans" panose="020B0602030504020204" pitchFamily="34" charset="0"/>
                <a:ea typeface="ＭＳ Ｐゴシック" panose="020B0600070205080204" pitchFamily="34" charset="-128"/>
              </a:rPr>
              <a:t>Legislation</a:t>
            </a:r>
            <a:endParaRPr lang="en-GB" altLang="en-US" sz="4000" kern="0" dirty="0">
              <a:solidFill>
                <a:srgbClr val="00206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36217958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Diffiniadau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Hanes</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Deddfwriaeth</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Diwygiadau newydd</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Tasg </a:t>
            </a:r>
            <a:r>
              <a:rPr lang="cy-GB" altLang="en-US" sz="2400" kern="0" dirty="0" smtClean="0">
                <a:solidFill>
                  <a:srgbClr val="000000"/>
                </a:solidFill>
                <a:latin typeface="Lucida Sans" panose="020B0602030504020204" pitchFamily="34" charset="0"/>
                <a:ea typeface="ＭＳ Ｐゴシック" panose="020B0600070205080204" pitchFamily="34" charset="-128"/>
              </a:rPr>
              <a:t>ymchwil</a:t>
            </a: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eaLnBrk="1" fontAlgn="auto" hangingPunct="1">
              <a:spcAft>
                <a:spcPts val="0"/>
              </a:spcAft>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Definitions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History</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Legislation</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New reforms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Research task</a:t>
            </a: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27074675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sz="2800" kern="0" dirty="0">
                <a:solidFill>
                  <a:srgbClr val="000000"/>
                </a:solidFill>
                <a:latin typeface="Lucida Sans" panose="020B0602040502020204" pitchFamily="34" charset="0"/>
                <a:ea typeface="MS PGothic" pitchFamily="34" charset="-128"/>
              </a:rPr>
              <a:t>Diffiniad o </a:t>
            </a:r>
            <a:r>
              <a:rPr lang="cy-GB" sz="2800" b="1" kern="0" dirty="0">
                <a:solidFill>
                  <a:srgbClr val="000000"/>
                </a:solidFill>
                <a:latin typeface="Lucida Sans" panose="020B0602040502020204" pitchFamily="34" charset="0"/>
                <a:ea typeface="MS PGothic" pitchFamily="34" charset="-128"/>
              </a:rPr>
              <a:t>A</a:t>
            </a:r>
            <a:r>
              <a:rPr lang="cy-GB" sz="2800" kern="0" dirty="0">
                <a:solidFill>
                  <a:srgbClr val="000000"/>
                </a:solidFill>
                <a:latin typeface="Lucida Sans" panose="020B0602040502020204" pitchFamily="34" charset="0"/>
                <a:ea typeface="MS PGothic" pitchFamily="34" charset="-128"/>
              </a:rPr>
              <a:t>nghenion </a:t>
            </a:r>
            <a:r>
              <a:rPr lang="cy-GB" sz="2800" b="1" kern="0" dirty="0" smtClean="0">
                <a:solidFill>
                  <a:srgbClr val="000000"/>
                </a:solidFill>
                <a:latin typeface="Lucida Sans" panose="020B0602040502020204" pitchFamily="34" charset="0"/>
                <a:ea typeface="MS PGothic" pitchFamily="34" charset="-128"/>
              </a:rPr>
              <a:t>D</a:t>
            </a:r>
            <a:r>
              <a:rPr lang="cy-GB" sz="2800" kern="0" dirty="0" smtClean="0">
                <a:solidFill>
                  <a:srgbClr val="000000"/>
                </a:solidFill>
                <a:latin typeface="Lucida Sans" panose="020B0602040502020204" pitchFamily="34" charset="0"/>
                <a:ea typeface="MS PGothic" pitchFamily="34" charset="-128"/>
              </a:rPr>
              <a:t>ysgu </a:t>
            </a:r>
            <a:r>
              <a:rPr lang="cy-GB" sz="2800" b="1" kern="0" dirty="0" smtClean="0">
                <a:solidFill>
                  <a:srgbClr val="000000"/>
                </a:solidFill>
                <a:latin typeface="Lucida Sans" panose="020B0602040502020204" pitchFamily="34" charset="0"/>
                <a:ea typeface="MS PGothic" pitchFamily="34" charset="-128"/>
              </a:rPr>
              <a:t>Y</a:t>
            </a:r>
            <a:r>
              <a:rPr lang="cy-GB" sz="2800" kern="0" dirty="0" smtClean="0">
                <a:solidFill>
                  <a:srgbClr val="000000"/>
                </a:solidFill>
                <a:latin typeface="Lucida Sans" panose="020B0602040502020204" pitchFamily="34" charset="0"/>
                <a:ea typeface="MS PGothic" pitchFamily="34" charset="-128"/>
              </a:rPr>
              <a:t>chwanegol</a:t>
            </a:r>
            <a:r>
              <a:rPr lang="cy-GB" sz="2800" kern="0" dirty="0">
                <a:solidFill>
                  <a:srgbClr val="3333CC">
                    <a:lumMod val="75000"/>
                  </a:srgbClr>
                </a:solidFill>
                <a:latin typeface="Lucida Sans" panose="020B0602040502020204" pitchFamily="34" charset="0"/>
                <a:ea typeface="MS PGothic" pitchFamily="34" charset="-128"/>
              </a:rPr>
              <a:t/>
            </a:r>
            <a:br>
              <a:rPr lang="cy-GB" sz="2800" kern="0" dirty="0">
                <a:solidFill>
                  <a:srgbClr val="3333CC">
                    <a:lumMod val="75000"/>
                  </a:srgbClr>
                </a:solidFill>
                <a:latin typeface="Lucida Sans" panose="020B0602040502020204" pitchFamily="34" charset="0"/>
                <a:ea typeface="MS PGothic" pitchFamily="34" charset="-128"/>
              </a:rPr>
            </a:br>
            <a:r>
              <a:rPr lang="en-GB" sz="2800" kern="0" dirty="0">
                <a:solidFill>
                  <a:srgbClr val="002060"/>
                </a:solidFill>
                <a:latin typeface="Lucida Sans" panose="020B0602040502020204" pitchFamily="34" charset="0"/>
                <a:ea typeface="MS PGothic" pitchFamily="34" charset="-128"/>
              </a:rPr>
              <a:t>Definition of </a:t>
            </a:r>
            <a:r>
              <a:rPr lang="en-GB" sz="2800" b="1" kern="0" dirty="0" smtClean="0">
                <a:solidFill>
                  <a:srgbClr val="002060"/>
                </a:solidFill>
                <a:latin typeface="Lucida Sans" panose="020B0602040502020204" pitchFamily="34" charset="0"/>
                <a:ea typeface="MS PGothic" pitchFamily="34" charset="-128"/>
              </a:rPr>
              <a:t>A</a:t>
            </a:r>
            <a:r>
              <a:rPr lang="en-GB" sz="2800" kern="0" dirty="0" smtClean="0">
                <a:solidFill>
                  <a:srgbClr val="002060"/>
                </a:solidFill>
                <a:latin typeface="Lucida Sans" panose="020B0602040502020204" pitchFamily="34" charset="0"/>
                <a:ea typeface="MS PGothic" pitchFamily="34" charset="-128"/>
              </a:rPr>
              <a:t>dditional </a:t>
            </a:r>
            <a:r>
              <a:rPr lang="en-GB" sz="2800" b="1" kern="0" dirty="0" smtClean="0">
                <a:solidFill>
                  <a:srgbClr val="002060"/>
                </a:solidFill>
                <a:latin typeface="Lucida Sans" panose="020B0602040502020204" pitchFamily="34" charset="0"/>
                <a:ea typeface="MS PGothic" pitchFamily="34" charset="-128"/>
              </a:rPr>
              <a:t>L</a:t>
            </a:r>
            <a:r>
              <a:rPr lang="en-GB" sz="2800" kern="0" dirty="0" smtClean="0">
                <a:solidFill>
                  <a:srgbClr val="002060"/>
                </a:solidFill>
                <a:latin typeface="Lucida Sans" panose="020B0602040502020204" pitchFamily="34" charset="0"/>
                <a:ea typeface="MS PGothic" pitchFamily="34" charset="-128"/>
              </a:rPr>
              <a:t>earning </a:t>
            </a:r>
            <a:r>
              <a:rPr lang="en-GB" sz="2800" b="1" kern="0" dirty="0" smtClean="0">
                <a:solidFill>
                  <a:srgbClr val="002060"/>
                </a:solidFill>
                <a:latin typeface="Lucida Sans" panose="020B0602040502020204" pitchFamily="34" charset="0"/>
                <a:ea typeface="MS PGothic" pitchFamily="34" charset="-128"/>
              </a:rPr>
              <a:t>N</a:t>
            </a:r>
            <a:r>
              <a:rPr lang="en-GB" sz="2800" kern="0" dirty="0" smtClean="0">
                <a:solidFill>
                  <a:srgbClr val="002060"/>
                </a:solidFill>
                <a:latin typeface="Lucida Sans" panose="020B0602040502020204" pitchFamily="34" charset="0"/>
                <a:ea typeface="MS PGothic" pitchFamily="34" charset="-128"/>
              </a:rPr>
              <a:t>eeds</a:t>
            </a:r>
            <a:endParaRPr lang="en-GB" altLang="cy-GB" sz="2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628775"/>
            <a:ext cx="4098106" cy="4114800"/>
          </a:xfrm>
        </p:spPr>
        <p:txBody>
          <a:bodyPr rtlCol="0">
            <a:normAutofit lnSpcReduction="10000"/>
          </a:bodyPr>
          <a:lstStyle/>
          <a:p>
            <a:pPr>
              <a:defRPr/>
            </a:pPr>
            <a:r>
              <a:rPr lang="cy-GB" sz="2200" kern="0" dirty="0">
                <a:solidFill>
                  <a:srgbClr val="000000"/>
                </a:solidFill>
                <a:latin typeface="Lucida Sans" panose="020B0602040502020204" pitchFamily="34" charset="0"/>
                <a:ea typeface="MS PGothic" pitchFamily="34" charset="-128"/>
              </a:rPr>
              <a:t>Diffiniad cyfreithiol</a:t>
            </a:r>
          </a:p>
          <a:p>
            <a:pPr>
              <a:defRPr/>
            </a:pPr>
            <a:r>
              <a:rPr lang="cy-GB" sz="2200" kern="0" dirty="0">
                <a:solidFill>
                  <a:srgbClr val="000000"/>
                </a:solidFill>
                <a:latin typeface="Lucida Sans" panose="020B0602040502020204" pitchFamily="34" charset="0"/>
                <a:ea typeface="MS PGothic" pitchFamily="34" charset="-128"/>
              </a:rPr>
              <a:t>Anghenion dysgu, corfforol, synhwyraidd</a:t>
            </a:r>
          </a:p>
          <a:p>
            <a:pPr>
              <a:defRPr/>
            </a:pPr>
            <a:r>
              <a:rPr lang="cy-GB" sz="2200" kern="0" dirty="0">
                <a:solidFill>
                  <a:srgbClr val="000000"/>
                </a:solidFill>
                <a:latin typeface="Lucida Sans" panose="020B0602040502020204" pitchFamily="34" charset="0"/>
                <a:ea typeface="MS PGothic" pitchFamily="34" charset="-128"/>
              </a:rPr>
              <a:t>Plant </a:t>
            </a:r>
            <a:r>
              <a:rPr lang="cy-GB" sz="2200" kern="0" dirty="0" smtClean="0">
                <a:solidFill>
                  <a:srgbClr val="000000"/>
                </a:solidFill>
                <a:latin typeface="Lucida Sans" panose="020B0602040502020204" pitchFamily="34" charset="0"/>
                <a:ea typeface="MS PGothic" pitchFamily="34" charset="-128"/>
              </a:rPr>
              <a:t>sydd yn gweld dysgu'n </a:t>
            </a:r>
            <a:r>
              <a:rPr lang="cy-GB" sz="2200" kern="0" dirty="0">
                <a:solidFill>
                  <a:srgbClr val="000000"/>
                </a:solidFill>
                <a:latin typeface="Lucida Sans" panose="020B0602040502020204" pitchFamily="34" charset="0"/>
                <a:ea typeface="MS PGothic" pitchFamily="34" charset="-128"/>
              </a:rPr>
              <a:t>fwy heriol</a:t>
            </a:r>
          </a:p>
          <a:p>
            <a:pPr>
              <a:defRPr/>
            </a:pPr>
            <a:r>
              <a:rPr lang="cy-GB" sz="2200" kern="0" dirty="0">
                <a:solidFill>
                  <a:srgbClr val="000000"/>
                </a:solidFill>
                <a:latin typeface="Lucida Sans" panose="020B0602040502020204" pitchFamily="34" charset="0"/>
                <a:ea typeface="MS PGothic" pitchFamily="34" charset="-128"/>
              </a:rPr>
              <a:t>Gellir addysgu mwyafrif </a:t>
            </a:r>
            <a:r>
              <a:rPr lang="cy-GB" sz="2200" kern="0" dirty="0" smtClean="0">
                <a:solidFill>
                  <a:srgbClr val="000000"/>
                </a:solidFill>
                <a:latin typeface="Lucida Sans" panose="020B0602040502020204" pitchFamily="34" charset="0"/>
                <a:ea typeface="MS PGothic" pitchFamily="34" charset="-128"/>
              </a:rPr>
              <a:t>o blant </a:t>
            </a:r>
            <a:r>
              <a:rPr lang="cy-GB" sz="2200" kern="0" dirty="0">
                <a:solidFill>
                  <a:srgbClr val="000000"/>
                </a:solidFill>
                <a:latin typeface="Lucida Sans" panose="020B0602040502020204" pitchFamily="34" charset="0"/>
                <a:ea typeface="MS PGothic" pitchFamily="34" charset="-128"/>
              </a:rPr>
              <a:t>mewn lleoliadau prif ffrwd</a:t>
            </a:r>
          </a:p>
          <a:p>
            <a:pPr>
              <a:defRPr/>
            </a:pPr>
            <a:r>
              <a:rPr lang="cy-GB" sz="2200" kern="0" dirty="0">
                <a:solidFill>
                  <a:srgbClr val="000000"/>
                </a:solidFill>
                <a:latin typeface="Lucida Sans" panose="020B0602040502020204" pitchFamily="34" charset="0"/>
                <a:ea typeface="MS PGothic" pitchFamily="34" charset="-128"/>
              </a:rPr>
              <a:t>Efallai y bydd angen mynediad at </a:t>
            </a:r>
            <a:r>
              <a:rPr lang="cy-GB" sz="2200" kern="0" dirty="0">
                <a:solidFill>
                  <a:srgbClr val="000000"/>
                </a:solidFill>
                <a:latin typeface="Lucida Sans" panose="020B0602040502020204" pitchFamily="34" charset="0"/>
                <a:ea typeface="MS PGothic" pitchFamily="34" charset="-128"/>
                <a:hlinkClick r:id="rId3"/>
              </a:rPr>
              <a:t>Ddarpariaeth Ddysgu Ychwanegol </a:t>
            </a:r>
            <a:r>
              <a:rPr lang="cy-GB" sz="2200" kern="0" dirty="0" smtClean="0">
                <a:solidFill>
                  <a:srgbClr val="000000"/>
                </a:solidFill>
                <a:latin typeface="Lucida Sans" panose="020B0602040502020204" pitchFamily="34" charset="0"/>
                <a:ea typeface="MS PGothic" pitchFamily="34" charset="-128"/>
                <a:hlinkClick r:id="rId3"/>
              </a:rPr>
              <a:t>(DDY) </a:t>
            </a:r>
            <a:r>
              <a:rPr lang="cy-GB" sz="2200" kern="0" dirty="0" smtClean="0">
                <a:solidFill>
                  <a:srgbClr val="000000"/>
                </a:solidFill>
                <a:latin typeface="Lucida Sans" panose="020B0602040502020204" pitchFamily="34" charset="0"/>
                <a:ea typeface="MS PGothic" pitchFamily="34" charset="-128"/>
              </a:rPr>
              <a:t>ar </a:t>
            </a:r>
            <a:r>
              <a:rPr lang="cy-GB" sz="2200" kern="0" dirty="0">
                <a:solidFill>
                  <a:srgbClr val="000000"/>
                </a:solidFill>
                <a:latin typeface="Lucida Sans" panose="020B0602040502020204" pitchFamily="34" charset="0"/>
                <a:ea typeface="MS PGothic" pitchFamily="34" charset="-128"/>
              </a:rPr>
              <a:t>rai plant</a:t>
            </a:r>
            <a:endParaRPr lang="cy-GB" altLang="cy-GB" sz="2200" dirty="0" smtClean="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lnSpcReduction="10000"/>
          </a:bodyPr>
          <a:lstStyle/>
          <a:p>
            <a:pPr>
              <a:defRPr/>
            </a:pPr>
            <a:r>
              <a:rPr lang="en-GB" sz="2200" kern="0" dirty="0" smtClean="0">
                <a:solidFill>
                  <a:srgbClr val="002060"/>
                </a:solidFill>
                <a:latin typeface="Lucida Sans" panose="020B0602040502020204" pitchFamily="34" charset="0"/>
                <a:ea typeface="MS PGothic" pitchFamily="34" charset="-128"/>
              </a:rPr>
              <a:t>Legal definition</a:t>
            </a:r>
          </a:p>
          <a:p>
            <a:pPr>
              <a:defRPr/>
            </a:pPr>
            <a:r>
              <a:rPr lang="en-GB" sz="2200" kern="0" dirty="0" smtClean="0">
                <a:solidFill>
                  <a:srgbClr val="002060"/>
                </a:solidFill>
                <a:latin typeface="Lucida Sans" panose="020B0602040502020204" pitchFamily="34" charset="0"/>
                <a:ea typeface="MS PGothic" pitchFamily="34" charset="-128"/>
              </a:rPr>
              <a:t>Learning, physical, sensory needs</a:t>
            </a:r>
          </a:p>
          <a:p>
            <a:pPr>
              <a:defRPr/>
            </a:pPr>
            <a:r>
              <a:rPr lang="en-GB" sz="2200" kern="0" dirty="0" smtClean="0">
                <a:solidFill>
                  <a:srgbClr val="002060"/>
                </a:solidFill>
                <a:latin typeface="Lucida Sans" panose="020B0602040502020204" pitchFamily="34" charset="0"/>
                <a:ea typeface="MS PGothic" pitchFamily="34" charset="-128"/>
              </a:rPr>
              <a:t>Children who find learning more challenging</a:t>
            </a:r>
          </a:p>
          <a:p>
            <a:pPr>
              <a:defRPr/>
            </a:pPr>
            <a:r>
              <a:rPr lang="en-GB" sz="2200" kern="0" dirty="0" smtClean="0">
                <a:solidFill>
                  <a:srgbClr val="002060"/>
                </a:solidFill>
                <a:latin typeface="Lucida Sans" panose="020B0602040502020204" pitchFamily="34" charset="0"/>
                <a:ea typeface="MS PGothic" pitchFamily="34" charset="-128"/>
              </a:rPr>
              <a:t>Majority of children can be educated in mainstream settings</a:t>
            </a:r>
          </a:p>
          <a:p>
            <a:pPr>
              <a:defRPr/>
            </a:pPr>
            <a:r>
              <a:rPr lang="en-GB" sz="2200" kern="0" dirty="0" smtClean="0">
                <a:solidFill>
                  <a:srgbClr val="002060"/>
                </a:solidFill>
                <a:latin typeface="Lucida Sans" panose="020B0602040502020204" pitchFamily="34" charset="0"/>
                <a:ea typeface="MS PGothic" pitchFamily="34" charset="-128"/>
              </a:rPr>
              <a:t>Some children may need access to </a:t>
            </a:r>
            <a:r>
              <a:rPr lang="en-GB" sz="2200" kern="0" dirty="0" smtClean="0">
                <a:solidFill>
                  <a:srgbClr val="002060"/>
                </a:solidFill>
                <a:latin typeface="Lucida Sans" panose="020B0602040502020204" pitchFamily="34" charset="0"/>
                <a:ea typeface="MS PGothic" pitchFamily="34" charset="-128"/>
                <a:hlinkClick r:id="rId4"/>
              </a:rPr>
              <a:t>Additional Learning Provision (ALP)</a:t>
            </a:r>
            <a:endParaRPr lang="en-GB" sz="2200" kern="0" dirty="0" smtClean="0">
              <a:solidFill>
                <a:srgbClr val="002060"/>
              </a:solidFill>
              <a:latin typeface="Lucida Sans" panose="020B0602040502020204" pitchFamily="34" charset="0"/>
              <a:ea typeface="MS PGothic" pitchFamily="34" charset="-128"/>
            </a:endParaRPr>
          </a:p>
          <a:p>
            <a:pPr marL="0" indent="0" algn="r">
              <a:buNone/>
              <a:defRPr/>
            </a:pPr>
            <a:r>
              <a:rPr lang="en-GB" sz="1800" kern="0" dirty="0" smtClean="0">
                <a:solidFill>
                  <a:srgbClr val="002060"/>
                </a:solidFill>
                <a:latin typeface="Lucida Sans" panose="020B0602040502020204" pitchFamily="34" charset="0"/>
                <a:ea typeface="MS PGothic" pitchFamily="34" charset="-128"/>
              </a:rPr>
              <a:t>(</a:t>
            </a:r>
            <a:r>
              <a:rPr lang="en-GB" sz="1800" kern="0" dirty="0" err="1" smtClean="0">
                <a:solidFill>
                  <a:srgbClr val="002060"/>
                </a:solidFill>
                <a:latin typeface="Lucida Sans" panose="020B0602040502020204" pitchFamily="34" charset="0"/>
                <a:ea typeface="MS PGothic" pitchFamily="34" charset="-128"/>
              </a:rPr>
              <a:t>Dewis</a:t>
            </a:r>
            <a:r>
              <a:rPr lang="en-GB" sz="1800" kern="0" dirty="0" smtClean="0">
                <a:solidFill>
                  <a:srgbClr val="002060"/>
                </a:solidFill>
                <a:latin typeface="Lucida Sans" panose="020B0602040502020204" pitchFamily="34" charset="0"/>
                <a:ea typeface="MS PGothic" pitchFamily="34" charset="-128"/>
              </a:rPr>
              <a:t> </a:t>
            </a:r>
            <a:r>
              <a:rPr lang="en-GB" sz="1800" kern="0" dirty="0" err="1" smtClean="0">
                <a:solidFill>
                  <a:srgbClr val="002060"/>
                </a:solidFill>
                <a:latin typeface="Lucida Sans" panose="020B0602040502020204" pitchFamily="34" charset="0"/>
                <a:ea typeface="MS PGothic" pitchFamily="34" charset="-128"/>
              </a:rPr>
              <a:t>Cymru</a:t>
            </a:r>
            <a:r>
              <a:rPr lang="en-GB" sz="1800" kern="0" dirty="0" smtClean="0">
                <a:solidFill>
                  <a:srgbClr val="002060"/>
                </a:solidFill>
                <a:latin typeface="Lucida Sans" panose="020B0602040502020204" pitchFamily="34" charset="0"/>
                <a:ea typeface="MS PGothic" pitchFamily="34" charset="-128"/>
              </a:rPr>
              <a:t>, 2020)</a:t>
            </a:r>
          </a:p>
          <a:p>
            <a:pPr>
              <a:defRPr/>
            </a:pPr>
            <a:endParaRPr lang="en-GB" sz="2200" kern="0" dirty="0">
              <a:solidFill>
                <a:srgbClr val="002060"/>
              </a:solidFill>
              <a:latin typeface="Lucida Sans" panose="020B0602040502020204" pitchFamily="34" charset="0"/>
              <a:ea typeface="MS PGothic" pitchFamily="34" charset="-128"/>
            </a:endParaRPr>
          </a:p>
          <a:p>
            <a:pPr marL="0" indent="0">
              <a:buNone/>
              <a:defRPr/>
            </a:pPr>
            <a:endParaRPr lang="en-GB" sz="2200" kern="0" dirty="0" smtClean="0">
              <a:solidFill>
                <a:srgbClr val="002060"/>
              </a:solidFill>
              <a:latin typeface="Lucida Sans" panose="020B0602040502020204" pitchFamily="34" charset="0"/>
              <a:ea typeface="MS PGothic" pitchFamily="34" charset="-128"/>
            </a:endParaRPr>
          </a:p>
          <a:p>
            <a:pPr marL="457200" indent="-457200">
              <a:buAutoNum type="arabicPeriod"/>
              <a:defRPr/>
            </a:pPr>
            <a:endParaRPr lang="en-GB" sz="2000" kern="0" dirty="0" smtClean="0">
              <a:solidFill>
                <a:srgbClr val="00206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1030978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923"/>
          </a:xfrm>
        </p:spPr>
        <p:txBody>
          <a:bodyPr rtlCol="0">
            <a:noAutofit/>
          </a:bodyPr>
          <a:lstStyle/>
          <a:p>
            <a:pPr eaLnBrk="1" fontAlgn="auto" hangingPunct="1">
              <a:spcAft>
                <a:spcPts val="0"/>
              </a:spcAft>
              <a:defRPr/>
            </a:pPr>
            <a:r>
              <a:rPr lang="cy-GB" sz="2800" kern="0" dirty="0" smtClean="0">
                <a:solidFill>
                  <a:srgbClr val="000000"/>
                </a:solidFill>
                <a:latin typeface="Lucida Sans" panose="020B0602040502020204" pitchFamily="34" charset="0"/>
                <a:ea typeface="MS PGothic" pitchFamily="34" charset="-128"/>
              </a:rPr>
              <a:t>Blynyddoedd Cynnar</a:t>
            </a:r>
            <a:r>
              <a:rPr lang="cy-GB" sz="2800" kern="0" dirty="0">
                <a:solidFill>
                  <a:srgbClr val="3333CC">
                    <a:lumMod val="75000"/>
                  </a:srgbClr>
                </a:solidFill>
                <a:latin typeface="Lucida Sans" panose="020B0602040502020204" pitchFamily="34" charset="0"/>
                <a:ea typeface="MS PGothic" pitchFamily="34" charset="-128"/>
              </a:rPr>
              <a:t/>
            </a:r>
            <a:br>
              <a:rPr lang="cy-GB" sz="2800" kern="0" dirty="0">
                <a:solidFill>
                  <a:srgbClr val="3333CC">
                    <a:lumMod val="75000"/>
                  </a:srgbClr>
                </a:solidFill>
                <a:latin typeface="Lucida Sans" panose="020B0602040502020204" pitchFamily="34" charset="0"/>
                <a:ea typeface="MS PGothic" pitchFamily="34" charset="-128"/>
              </a:rPr>
            </a:br>
            <a:r>
              <a:rPr lang="en-GB" sz="2800" kern="0" dirty="0" smtClean="0">
                <a:solidFill>
                  <a:srgbClr val="002060"/>
                </a:solidFill>
                <a:latin typeface="Lucida Sans" panose="020B0602040502020204" pitchFamily="34" charset="0"/>
                <a:ea typeface="MS PGothic" pitchFamily="34" charset="-128"/>
              </a:rPr>
              <a:t>Early Years</a:t>
            </a:r>
            <a:endParaRPr lang="en-GB" altLang="cy-GB" sz="2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268760"/>
            <a:ext cx="4386138" cy="4474815"/>
          </a:xfrm>
        </p:spPr>
        <p:txBody>
          <a:bodyPr rtlCol="0">
            <a:normAutofit fontScale="62500" lnSpcReduction="20000"/>
          </a:bodyPr>
          <a:lstStyle/>
          <a:p>
            <a:pPr>
              <a:defRPr/>
            </a:pPr>
            <a:r>
              <a:rPr lang="cy-GB" altLang="cy-GB" dirty="0">
                <a:latin typeface="Lucida Sans" pitchFamily="34" charset="0"/>
              </a:rPr>
              <a:t>Mae gan blentyn o dan oedran ysgol gorfodol anhawster dysgu neu anabledd os yw'n debygol o (neu y byddai'n debygol pe na bai ALP yn cael ei wneud) gael cryn dipyn </a:t>
            </a:r>
            <a:r>
              <a:rPr lang="cy-GB" altLang="cy-GB" dirty="0" smtClean="0">
                <a:latin typeface="Lucida Sans" pitchFamily="34" charset="0"/>
              </a:rPr>
              <a:t>fwy </a:t>
            </a:r>
            <a:r>
              <a:rPr lang="cy-GB" altLang="cy-GB" dirty="0">
                <a:latin typeface="Lucida Sans" pitchFamily="34" charset="0"/>
              </a:rPr>
              <a:t>o anhawster dysgu na mwyafrif eu cyfoedion pan fyddant yn cyrraedd oedran ysgol gorfodol.</a:t>
            </a:r>
          </a:p>
          <a:p>
            <a:pPr>
              <a:defRPr/>
            </a:pPr>
            <a:r>
              <a:rPr lang="cy-GB" altLang="cy-GB" dirty="0">
                <a:latin typeface="Lucida Sans" pitchFamily="34" charset="0"/>
              </a:rPr>
              <a:t>Mae </a:t>
            </a:r>
            <a:r>
              <a:rPr lang="cy-GB" altLang="cy-GB" dirty="0" smtClean="0">
                <a:latin typeface="Lucida Sans" pitchFamily="34" charset="0"/>
              </a:rPr>
              <a:t>DDY </a:t>
            </a:r>
            <a:r>
              <a:rPr lang="cy-GB" altLang="cy-GB" dirty="0">
                <a:latin typeface="Lucida Sans" pitchFamily="34" charset="0"/>
              </a:rPr>
              <a:t>ar gyfer dysgwr dros 3 oed yn golygu darpariaeth addysgol neu hyfforddiant sy'n ychwanegol at, neu'n wahanol i'r hyn a wneir yn gyffredinol ar gyfer eraill o'r un oed mewn ysgol brif ffrwd, SAB neu leoliad addysg feithrin yng Nghymru.</a:t>
            </a:r>
          </a:p>
          <a:p>
            <a:pPr>
              <a:defRPr/>
            </a:pPr>
            <a:r>
              <a:rPr lang="cy-GB" altLang="cy-GB" dirty="0">
                <a:latin typeface="Lucida Sans" pitchFamily="34" charset="0"/>
              </a:rPr>
              <a:t>I'r rhai dan 3 oed mae'n golygu darpariaeth addysgol o unrhyw fath.</a:t>
            </a:r>
          </a:p>
          <a:p>
            <a:pPr marL="0" inden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96752"/>
            <a:ext cx="4249042" cy="4824536"/>
          </a:xfrm>
        </p:spPr>
        <p:txBody>
          <a:bodyPr rtlCol="0">
            <a:normAutofit fontScale="70000" lnSpcReduction="20000"/>
          </a:bodyPr>
          <a:lstStyle/>
          <a:p>
            <a:pPr>
              <a:defRPr/>
            </a:pPr>
            <a:r>
              <a:rPr lang="en-GB" sz="2400" dirty="0">
                <a:solidFill>
                  <a:srgbClr val="002060"/>
                </a:solidFill>
                <a:latin typeface="Lucida Sans" panose="020B0602030504020204" pitchFamily="34" charset="0"/>
              </a:rPr>
              <a:t>A child under compulsory school age has a learning difficulty or disability if he or she is likely to (or would be likely to if no ALP were made) have significantly greater difficulty in learning than the majority of their peers when they reach compulsory school age. </a:t>
            </a:r>
            <a:endParaRPr lang="en-GB" sz="2400" dirty="0" smtClean="0">
              <a:solidFill>
                <a:srgbClr val="002060"/>
              </a:solidFill>
              <a:latin typeface="Lucida Sans" panose="020B0602030504020204" pitchFamily="34" charset="0"/>
            </a:endParaRPr>
          </a:p>
          <a:p>
            <a:pPr>
              <a:defRPr/>
            </a:pPr>
            <a:r>
              <a:rPr lang="en-GB" altLang="cy-GB" sz="2400" dirty="0">
                <a:solidFill>
                  <a:srgbClr val="002060"/>
                </a:solidFill>
                <a:latin typeface="Lucida Sans" pitchFamily="34" charset="0"/>
              </a:rPr>
              <a:t>ALP for a learner aged over 3 years means educational or training </a:t>
            </a:r>
            <a:r>
              <a:rPr lang="en-GB" altLang="cy-GB" sz="2400" dirty="0" smtClean="0">
                <a:solidFill>
                  <a:srgbClr val="002060"/>
                </a:solidFill>
                <a:latin typeface="Lucida Sans" pitchFamily="34" charset="0"/>
              </a:rPr>
              <a:t>provision that </a:t>
            </a:r>
            <a:r>
              <a:rPr lang="en-GB" altLang="cy-GB" sz="2400" dirty="0">
                <a:solidFill>
                  <a:srgbClr val="002060"/>
                </a:solidFill>
                <a:latin typeface="Lucida Sans" pitchFamily="34" charset="0"/>
              </a:rPr>
              <a:t>is additional to, or different from, that made generally for others of </a:t>
            </a:r>
            <a:r>
              <a:rPr lang="en-GB" altLang="cy-GB" sz="2400" dirty="0" smtClean="0">
                <a:solidFill>
                  <a:srgbClr val="002060"/>
                </a:solidFill>
                <a:latin typeface="Lucida Sans" pitchFamily="34" charset="0"/>
              </a:rPr>
              <a:t>the same </a:t>
            </a:r>
            <a:r>
              <a:rPr lang="en-GB" altLang="cy-GB" sz="2400" dirty="0">
                <a:solidFill>
                  <a:srgbClr val="002060"/>
                </a:solidFill>
                <a:latin typeface="Lucida Sans" pitchFamily="34" charset="0"/>
              </a:rPr>
              <a:t>age in a mainstream school, FEI or nursery education setting In Wales.</a:t>
            </a:r>
          </a:p>
          <a:p>
            <a:pPr>
              <a:defRPr/>
            </a:pPr>
            <a:r>
              <a:rPr lang="en-GB" altLang="cy-GB" sz="2400" dirty="0">
                <a:solidFill>
                  <a:srgbClr val="002060"/>
                </a:solidFill>
                <a:latin typeface="Lucida Sans" pitchFamily="34" charset="0"/>
              </a:rPr>
              <a:t>For those under 3 years old it means educational provision of any kind</a:t>
            </a:r>
            <a:r>
              <a:rPr lang="en-GB" altLang="cy-GB" sz="2400" dirty="0" smtClean="0">
                <a:solidFill>
                  <a:srgbClr val="002060"/>
                </a:solidFill>
                <a:latin typeface="Lucida Sans" pitchFamily="34" charset="0"/>
              </a:rPr>
              <a:t>.</a:t>
            </a:r>
            <a:endParaRPr lang="en-GB" altLang="cy-GB" sz="2400" dirty="0">
              <a:solidFill>
                <a:srgbClr val="002060"/>
              </a:solidFill>
              <a:latin typeface="Lucida Sans" pitchFamily="34" charset="0"/>
            </a:endParaRPr>
          </a:p>
          <a:p>
            <a:pPr marL="0" indent="0" algn="r">
              <a:buNone/>
              <a:defRPr/>
            </a:pPr>
            <a:r>
              <a:rPr lang="en-GB" altLang="cy-GB" sz="2400" dirty="0" smtClean="0">
                <a:solidFill>
                  <a:srgbClr val="002060"/>
                </a:solidFill>
                <a:latin typeface="Lucida Sans" pitchFamily="34" charset="0"/>
              </a:rPr>
              <a:t>(Welsh Government, 2019: 2-3).</a:t>
            </a:r>
          </a:p>
        </p:txBody>
      </p:sp>
    </p:spTree>
    <p:extLst>
      <p:ext uri="{BB962C8B-B14F-4D97-AF65-F5344CB8AC3E}">
        <p14:creationId xmlns:p14="http://schemas.microsoft.com/office/powerpoint/2010/main" val="29333804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sz="2800" kern="0" dirty="0">
                <a:solidFill>
                  <a:srgbClr val="000000"/>
                </a:solidFill>
                <a:latin typeface="Lucida Sans" panose="020B0602040502020204" pitchFamily="34" charset="0"/>
                <a:ea typeface="MS PGothic" pitchFamily="34" charset="-128"/>
              </a:rPr>
              <a:t>Diffiniad o </a:t>
            </a:r>
            <a:r>
              <a:rPr lang="cy-GB" sz="2800" b="1" kern="0" dirty="0">
                <a:solidFill>
                  <a:srgbClr val="000000"/>
                </a:solidFill>
                <a:latin typeface="Lucida Sans" panose="020B0602040502020204" pitchFamily="34" charset="0"/>
                <a:ea typeface="MS PGothic" pitchFamily="34" charset="-128"/>
              </a:rPr>
              <a:t>A</a:t>
            </a:r>
            <a:r>
              <a:rPr lang="cy-GB" sz="2800" kern="0" dirty="0">
                <a:solidFill>
                  <a:srgbClr val="000000"/>
                </a:solidFill>
                <a:latin typeface="Lucida Sans" panose="020B0602040502020204" pitchFamily="34" charset="0"/>
                <a:ea typeface="MS PGothic" pitchFamily="34" charset="-128"/>
              </a:rPr>
              <a:t>nghenion </a:t>
            </a:r>
            <a:r>
              <a:rPr lang="cy-GB" sz="2800" b="1" kern="0" dirty="0" smtClean="0">
                <a:solidFill>
                  <a:srgbClr val="000000"/>
                </a:solidFill>
                <a:latin typeface="Lucida Sans" panose="020B0602040502020204" pitchFamily="34" charset="0"/>
                <a:ea typeface="MS PGothic" pitchFamily="34" charset="-128"/>
              </a:rPr>
              <a:t>D</a:t>
            </a:r>
            <a:r>
              <a:rPr lang="cy-GB" sz="2800" kern="0" dirty="0" smtClean="0">
                <a:solidFill>
                  <a:srgbClr val="000000"/>
                </a:solidFill>
                <a:latin typeface="Lucida Sans" panose="020B0602040502020204" pitchFamily="34" charset="0"/>
                <a:ea typeface="MS PGothic" pitchFamily="34" charset="-128"/>
              </a:rPr>
              <a:t>ysgu </a:t>
            </a:r>
            <a:r>
              <a:rPr lang="cy-GB" sz="2800" b="1" kern="0" dirty="0" smtClean="0">
                <a:solidFill>
                  <a:srgbClr val="000000"/>
                </a:solidFill>
                <a:latin typeface="Lucida Sans" panose="020B0602040502020204" pitchFamily="34" charset="0"/>
                <a:ea typeface="MS PGothic" pitchFamily="34" charset="-128"/>
              </a:rPr>
              <a:t>Y</a:t>
            </a:r>
            <a:r>
              <a:rPr lang="cy-GB" sz="2800" kern="0" dirty="0" smtClean="0">
                <a:solidFill>
                  <a:srgbClr val="000000"/>
                </a:solidFill>
                <a:latin typeface="Lucida Sans" panose="020B0602040502020204" pitchFamily="34" charset="0"/>
                <a:ea typeface="MS PGothic" pitchFamily="34" charset="-128"/>
              </a:rPr>
              <a:t>chwanegol</a:t>
            </a:r>
            <a:r>
              <a:rPr lang="cy-GB" sz="2800" kern="0" dirty="0">
                <a:solidFill>
                  <a:srgbClr val="3333CC">
                    <a:lumMod val="75000"/>
                  </a:srgbClr>
                </a:solidFill>
                <a:latin typeface="Lucida Sans" panose="020B0602040502020204" pitchFamily="34" charset="0"/>
                <a:ea typeface="MS PGothic" pitchFamily="34" charset="-128"/>
              </a:rPr>
              <a:t/>
            </a:r>
            <a:br>
              <a:rPr lang="cy-GB" sz="2800" kern="0" dirty="0">
                <a:solidFill>
                  <a:srgbClr val="3333CC">
                    <a:lumMod val="75000"/>
                  </a:srgbClr>
                </a:solidFill>
                <a:latin typeface="Lucida Sans" panose="020B0602040502020204" pitchFamily="34" charset="0"/>
                <a:ea typeface="MS PGothic" pitchFamily="34" charset="-128"/>
              </a:rPr>
            </a:br>
            <a:r>
              <a:rPr lang="en-GB" sz="2800" kern="0" dirty="0">
                <a:solidFill>
                  <a:srgbClr val="002060"/>
                </a:solidFill>
                <a:latin typeface="Lucida Sans" panose="020B0602040502020204" pitchFamily="34" charset="0"/>
                <a:ea typeface="MS PGothic" pitchFamily="34" charset="-128"/>
              </a:rPr>
              <a:t>Definition of </a:t>
            </a:r>
            <a:r>
              <a:rPr lang="en-GB" sz="2800" b="1" kern="0" dirty="0" smtClean="0">
                <a:solidFill>
                  <a:srgbClr val="002060"/>
                </a:solidFill>
                <a:latin typeface="Lucida Sans" panose="020B0602040502020204" pitchFamily="34" charset="0"/>
                <a:ea typeface="MS PGothic" pitchFamily="34" charset="-128"/>
              </a:rPr>
              <a:t>A</a:t>
            </a:r>
            <a:r>
              <a:rPr lang="en-GB" sz="2800" kern="0" dirty="0" smtClean="0">
                <a:solidFill>
                  <a:srgbClr val="002060"/>
                </a:solidFill>
                <a:latin typeface="Lucida Sans" panose="020B0602040502020204" pitchFamily="34" charset="0"/>
                <a:ea typeface="MS PGothic" pitchFamily="34" charset="-128"/>
              </a:rPr>
              <a:t>dditional </a:t>
            </a:r>
            <a:r>
              <a:rPr lang="en-GB" sz="2800" b="1" kern="0" dirty="0" smtClean="0">
                <a:solidFill>
                  <a:srgbClr val="002060"/>
                </a:solidFill>
                <a:latin typeface="Lucida Sans" panose="020B0602040502020204" pitchFamily="34" charset="0"/>
                <a:ea typeface="MS PGothic" pitchFamily="34" charset="-128"/>
              </a:rPr>
              <a:t>L</a:t>
            </a:r>
            <a:r>
              <a:rPr lang="en-GB" sz="2800" kern="0" dirty="0" smtClean="0">
                <a:solidFill>
                  <a:srgbClr val="002060"/>
                </a:solidFill>
                <a:latin typeface="Lucida Sans" panose="020B0602040502020204" pitchFamily="34" charset="0"/>
                <a:ea typeface="MS PGothic" pitchFamily="34" charset="-128"/>
              </a:rPr>
              <a:t>earning </a:t>
            </a:r>
            <a:r>
              <a:rPr lang="en-GB" sz="2800" b="1" kern="0" dirty="0" smtClean="0">
                <a:solidFill>
                  <a:srgbClr val="002060"/>
                </a:solidFill>
                <a:latin typeface="Lucida Sans" panose="020B0602040502020204" pitchFamily="34" charset="0"/>
                <a:ea typeface="MS PGothic" pitchFamily="34" charset="-128"/>
              </a:rPr>
              <a:t>N</a:t>
            </a:r>
            <a:r>
              <a:rPr lang="en-GB" sz="2800" kern="0" dirty="0" smtClean="0">
                <a:solidFill>
                  <a:srgbClr val="002060"/>
                </a:solidFill>
                <a:latin typeface="Lucida Sans" panose="020B0602040502020204" pitchFamily="34" charset="0"/>
                <a:ea typeface="MS PGothic" pitchFamily="34" charset="-128"/>
              </a:rPr>
              <a:t>eeds</a:t>
            </a:r>
            <a:endParaRPr lang="en-GB" altLang="cy-GB" sz="2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628775"/>
            <a:ext cx="4386138" cy="4114800"/>
          </a:xfrm>
        </p:spPr>
        <p:txBody>
          <a:bodyPr rtlCol="0">
            <a:normAutofit fontScale="85000" lnSpcReduction="20000"/>
          </a:bodyPr>
          <a:lstStyle/>
          <a:p>
            <a:pPr marL="0" indent="0">
              <a:buNone/>
              <a:defRPr/>
            </a:pPr>
            <a:r>
              <a:rPr lang="cy-GB" altLang="cy-GB" dirty="0" smtClean="0">
                <a:latin typeface="Lucida Sans" pitchFamily="34" charset="0"/>
              </a:rPr>
              <a:t>Edrychwch hefyd ar:</a:t>
            </a:r>
          </a:p>
          <a:p>
            <a:pPr marL="0" indent="0">
              <a:buNone/>
              <a:defRPr/>
            </a:pPr>
            <a:endParaRPr lang="cy-GB" altLang="cy-GB" dirty="0">
              <a:latin typeface="Lucida Sans" pitchFamily="34" charset="0"/>
            </a:endParaRPr>
          </a:p>
          <a:p>
            <a:pPr marL="0" indent="0">
              <a:buNone/>
              <a:defRPr/>
            </a:pPr>
            <a:r>
              <a:rPr lang="cy-GB" altLang="cy-GB" dirty="0">
                <a:latin typeface="Lucida Sans" pitchFamily="34" charset="0"/>
              </a:rPr>
              <a:t>Llywodraeth Cymru (2018) </a:t>
            </a:r>
            <a:r>
              <a:rPr lang="cy-GB" altLang="cy-GB" i="1" dirty="0" smtClean="0">
                <a:latin typeface="Lucida Sans" pitchFamily="34" charset="0"/>
              </a:rPr>
              <a:t>Deddf </a:t>
            </a:r>
            <a:r>
              <a:rPr lang="cy-GB" altLang="cy-GB" i="1" dirty="0">
                <a:latin typeface="Lucida Sans" pitchFamily="34" charset="0"/>
              </a:rPr>
              <a:t>Anghenion Dysgu Ychwanegol a’r Tribiwnlys Addysg (Cymru</a:t>
            </a:r>
            <a:r>
              <a:rPr lang="cy-GB" altLang="cy-GB" i="1" dirty="0" smtClean="0">
                <a:latin typeface="Lucida Sans" pitchFamily="34" charset="0"/>
              </a:rPr>
              <a:t>), </a:t>
            </a:r>
            <a:r>
              <a:rPr lang="cy-GB" altLang="cy-GB" dirty="0">
                <a:latin typeface="Lucida Sans" pitchFamily="34" charset="0"/>
                <a:hlinkClick r:id="rId3"/>
              </a:rPr>
              <a:t>https://llyw.cymru/deddf-anghenion-dysgu-ychwanegol-ar-tribiwnlys-addysg-cymru?_</a:t>
            </a:r>
            <a:r>
              <a:rPr lang="cy-GB" altLang="cy-GB" dirty="0" smtClean="0">
                <a:latin typeface="Lucida Sans" pitchFamily="34" charset="0"/>
                <a:hlinkClick r:id="rId3"/>
              </a:rPr>
              <a:t>ga=2.172818211.1254166663.1587457586-1371672828.1579515802</a:t>
            </a:r>
            <a:r>
              <a:rPr lang="cy-GB" altLang="cy-GB" dirty="0" smtClean="0">
                <a:latin typeface="Lucida Sans" pitchFamily="34" charset="0"/>
              </a:rPr>
              <a:t> </a:t>
            </a: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marL="0" indent="0">
              <a:buNone/>
              <a:defRPr/>
            </a:pPr>
            <a:r>
              <a:rPr lang="en-GB" sz="2200" kern="0" dirty="0" smtClean="0">
                <a:solidFill>
                  <a:srgbClr val="002060"/>
                </a:solidFill>
                <a:latin typeface="Lucida Sans" panose="020B0602040502020204" pitchFamily="34" charset="0"/>
                <a:ea typeface="MS PGothic" pitchFamily="34" charset="-128"/>
              </a:rPr>
              <a:t>Look also at:</a:t>
            </a:r>
          </a:p>
          <a:p>
            <a:pPr marL="0" indent="0">
              <a:buNone/>
              <a:defRPr/>
            </a:pPr>
            <a:endParaRPr lang="en-GB" sz="2200" kern="0" dirty="0">
              <a:solidFill>
                <a:srgbClr val="002060"/>
              </a:solidFill>
              <a:latin typeface="Lucida Sans" panose="020B0602040502020204" pitchFamily="34" charset="0"/>
              <a:ea typeface="MS PGothic" pitchFamily="34" charset="-128"/>
            </a:endParaRPr>
          </a:p>
          <a:p>
            <a:pPr marL="0" indent="0">
              <a:buNone/>
              <a:defRPr/>
            </a:pPr>
            <a:r>
              <a:rPr lang="en-GB" sz="2200" kern="0" dirty="0">
                <a:solidFill>
                  <a:srgbClr val="002060"/>
                </a:solidFill>
                <a:latin typeface="Lucida Sans" panose="020B0602040502020204" pitchFamily="34" charset="0"/>
                <a:ea typeface="MS PGothic" pitchFamily="34" charset="-128"/>
              </a:rPr>
              <a:t>Welsh Government (2018) </a:t>
            </a:r>
            <a:r>
              <a:rPr lang="en-GB" sz="2200" i="1" kern="0" dirty="0" smtClean="0">
                <a:solidFill>
                  <a:srgbClr val="002060"/>
                </a:solidFill>
                <a:latin typeface="Lucida Sans" panose="020B0602040502020204" pitchFamily="34" charset="0"/>
                <a:ea typeface="MS PGothic" pitchFamily="34" charset="-128"/>
              </a:rPr>
              <a:t>Additional </a:t>
            </a:r>
            <a:r>
              <a:rPr lang="en-GB" sz="2200" i="1" kern="0" dirty="0">
                <a:solidFill>
                  <a:srgbClr val="002060"/>
                </a:solidFill>
                <a:latin typeface="Lucida Sans" panose="020B0602040502020204" pitchFamily="34" charset="0"/>
                <a:ea typeface="MS PGothic" pitchFamily="34" charset="-128"/>
              </a:rPr>
              <a:t>Learning Needs and Education Tribunal (Wales) </a:t>
            </a:r>
            <a:r>
              <a:rPr lang="en-GB" sz="2200" i="1" kern="0" dirty="0" smtClean="0">
                <a:solidFill>
                  <a:srgbClr val="002060"/>
                </a:solidFill>
                <a:latin typeface="Lucida Sans" panose="020B0602040502020204" pitchFamily="34" charset="0"/>
                <a:ea typeface="MS PGothic" pitchFamily="34" charset="-128"/>
              </a:rPr>
              <a:t>Act, </a:t>
            </a:r>
            <a:r>
              <a:rPr lang="en-GB" sz="2200" kern="0" dirty="0">
                <a:solidFill>
                  <a:srgbClr val="002060"/>
                </a:solidFill>
                <a:latin typeface="Lucida Sans" panose="020B0602040502020204" pitchFamily="34" charset="0"/>
                <a:ea typeface="MS PGothic" pitchFamily="34" charset="-128"/>
                <a:hlinkClick r:id="rId4"/>
              </a:rPr>
              <a:t>https://</a:t>
            </a:r>
            <a:r>
              <a:rPr lang="en-GB" sz="2200" kern="0" dirty="0" smtClean="0">
                <a:solidFill>
                  <a:srgbClr val="002060"/>
                </a:solidFill>
                <a:latin typeface="Lucida Sans" panose="020B0602040502020204" pitchFamily="34" charset="0"/>
                <a:ea typeface="MS PGothic" pitchFamily="34" charset="-128"/>
                <a:hlinkClick r:id="rId4"/>
              </a:rPr>
              <a:t>gov.wales/additional-learning-needs-and-education-tribunal-wales-act</a:t>
            </a:r>
            <a:r>
              <a:rPr lang="en-GB" sz="2200" kern="0" dirty="0" smtClean="0">
                <a:solidFill>
                  <a:srgbClr val="002060"/>
                </a:solidFill>
                <a:latin typeface="Lucida Sans" panose="020B0602040502020204" pitchFamily="34" charset="0"/>
                <a:ea typeface="MS PGothic" pitchFamily="34" charset="-128"/>
              </a:rPr>
              <a:t> </a:t>
            </a:r>
          </a:p>
          <a:p>
            <a:pPr marL="0" indent="0">
              <a:buNone/>
              <a:defRPr/>
            </a:pPr>
            <a:endParaRPr lang="en-GB" altLang="cy-GB" sz="2200" kern="0" dirty="0">
              <a:solidFill>
                <a:srgbClr val="002060"/>
              </a:solidFill>
              <a:latin typeface="Lucida Sans" panose="020B0602040502020204" pitchFamily="34" charset="0"/>
              <a:ea typeface="MS PGothic" pitchFamily="34" charset="-128"/>
            </a:endParaRPr>
          </a:p>
          <a:p>
            <a:pPr marL="0" indent="0">
              <a:buNone/>
              <a:defRPr/>
            </a:pPr>
            <a:endParaRPr lang="en-GB" altLang="cy-GB" sz="2200" dirty="0" smtClean="0">
              <a:solidFill>
                <a:srgbClr val="0000FF"/>
              </a:solidFill>
              <a:latin typeface="Lucida Sans" pitchFamily="34" charset="0"/>
            </a:endParaRPr>
          </a:p>
        </p:txBody>
      </p:sp>
    </p:spTree>
    <p:extLst>
      <p:ext uri="{BB962C8B-B14F-4D97-AF65-F5344CB8AC3E}">
        <p14:creationId xmlns:p14="http://schemas.microsoft.com/office/powerpoint/2010/main" val="6271976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Polisi a deddfwriaeth</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2060"/>
                </a:solidFill>
                <a:latin typeface="Lucida Sans" panose="020B0602040502020204" pitchFamily="34" charset="0"/>
                <a:ea typeface="MS PGothic" pitchFamily="34" charset="-128"/>
              </a:rPr>
              <a:t>Policy and legislation</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755650" y="1547813"/>
            <a:ext cx="3810000" cy="4195762"/>
          </a:xfrm>
        </p:spPr>
        <p:txBody>
          <a:bodyPr rtlCol="0">
            <a:normAutofit/>
          </a:bodyPr>
          <a:lstStyle/>
          <a:p>
            <a:pPr>
              <a:buFontTx/>
              <a:buChar char="•"/>
              <a:defRPr/>
            </a:pPr>
            <a:r>
              <a:rPr lang="cy-GB" altLang="cy-GB" kern="0" dirty="0">
                <a:solidFill>
                  <a:srgbClr val="000000"/>
                </a:solidFill>
                <a:latin typeface="Lucida Sans" panose="020B0602030504020204" pitchFamily="34" charset="0"/>
                <a:ea typeface="MS PGothic" pitchFamily="34" charset="-128"/>
              </a:rPr>
              <a:t>Polisi – cyfres o rheolau wedi eu gosod allan gan sefydliad </a:t>
            </a:r>
          </a:p>
          <a:p>
            <a:pPr>
              <a:buFontTx/>
              <a:buChar char="•"/>
              <a:defRPr/>
            </a:pPr>
            <a:r>
              <a:rPr lang="cy-GB" altLang="cy-GB" kern="0" dirty="0">
                <a:solidFill>
                  <a:srgbClr val="000000"/>
                </a:solidFill>
                <a:latin typeface="Lucida Sans" panose="020B0602030504020204" pitchFamily="34" charset="0"/>
                <a:ea typeface="MS PGothic" pitchFamily="34" charset="-128"/>
              </a:rPr>
              <a:t>Deddfwriaeth - gyfraith y wlad, wedi pasio gan y Senedd</a:t>
            </a:r>
          </a:p>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3810000" cy="4114800"/>
          </a:xfrm>
        </p:spPr>
        <p:txBody>
          <a:bodyPr rtlCol="0">
            <a:normAutofit/>
          </a:bodyPr>
          <a:lstStyle/>
          <a:p>
            <a:pPr>
              <a:buFontTx/>
              <a:buChar char="•"/>
              <a:defRPr/>
            </a:pPr>
            <a:r>
              <a:rPr lang="en-GB" kern="0" dirty="0">
                <a:solidFill>
                  <a:srgbClr val="002060"/>
                </a:solidFill>
                <a:latin typeface="Lucida Sans" panose="020B0602040502020204" pitchFamily="34" charset="0"/>
                <a:ea typeface="MS PGothic" pitchFamily="34" charset="-128"/>
              </a:rPr>
              <a:t>Policy – an organisation’s own set of rules</a:t>
            </a:r>
          </a:p>
          <a:p>
            <a:pPr>
              <a:buFontTx/>
              <a:buChar char="•"/>
              <a:defRPr/>
            </a:pPr>
            <a:r>
              <a:rPr lang="en-GB" kern="0" dirty="0">
                <a:solidFill>
                  <a:srgbClr val="002060"/>
                </a:solidFill>
                <a:latin typeface="Lucida Sans" panose="020B0602040502020204" pitchFamily="34" charset="0"/>
                <a:ea typeface="MS PGothic" pitchFamily="34" charset="-128"/>
              </a:rPr>
              <a:t>Legislation – law of the land, passed by Parliament</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16799243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Deddfwriaeth</a:t>
            </a:r>
            <a:r>
              <a:rPr lang="en-GB" sz="3200" kern="0" dirty="0">
                <a:solidFill>
                  <a:srgbClr val="000000"/>
                </a:solidFill>
                <a:latin typeface="Lucida Sans" panose="020B0602040502020204" pitchFamily="34" charset="0"/>
                <a:ea typeface="MS PGothic" pitchFamily="34" charset="-128"/>
              </a:rPr>
              <a:t>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2060"/>
                </a:solidFill>
                <a:latin typeface="Lucida Sans" panose="020B0602040502020204" pitchFamily="34" charset="0"/>
                <a:ea typeface="MS PGothic" pitchFamily="34" charset="-128"/>
              </a:rPr>
              <a:t>Legislation</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755650" y="1547813"/>
            <a:ext cx="3810000" cy="4195762"/>
          </a:xfrm>
        </p:spPr>
        <p:txBody>
          <a:bodyPr rtlCol="0">
            <a:normAutofit lnSpcReduction="10000"/>
          </a:bodyPr>
          <a:lstStyle/>
          <a:p>
            <a:pPr>
              <a:buFontTx/>
              <a:buChar char="•"/>
              <a:defRPr/>
            </a:pPr>
            <a:r>
              <a:rPr lang="cy-GB" altLang="cy-GB" sz="2600" kern="0" dirty="0" smtClean="0">
                <a:solidFill>
                  <a:srgbClr val="000000"/>
                </a:solidFill>
                <a:latin typeface="Lucida Sans" panose="020B0602030504020204" pitchFamily="34" charset="0"/>
                <a:ea typeface="MS PGothic" pitchFamily="34" charset="-128"/>
              </a:rPr>
              <a:t>Deddfau </a:t>
            </a:r>
            <a:r>
              <a:rPr lang="cy-GB" altLang="cy-GB" sz="2600" kern="0" dirty="0">
                <a:solidFill>
                  <a:srgbClr val="000000"/>
                </a:solidFill>
                <a:latin typeface="Lucida Sans" panose="020B0602030504020204" pitchFamily="34" charset="0"/>
                <a:ea typeface="MS PGothic" pitchFamily="34" charset="-128"/>
              </a:rPr>
              <a:t>Addysg </a:t>
            </a:r>
            <a:r>
              <a:rPr lang="cy-GB" altLang="cy-GB" sz="2600" kern="0" dirty="0" smtClean="0">
                <a:solidFill>
                  <a:srgbClr val="000000"/>
                </a:solidFill>
                <a:latin typeface="Lucida Sans" panose="020B0602030504020204" pitchFamily="34" charset="0"/>
                <a:ea typeface="MS PGothic" pitchFamily="34" charset="-128"/>
              </a:rPr>
              <a:t>1918 ac 1921</a:t>
            </a:r>
            <a:endParaRPr lang="cy-GB" altLang="cy-GB" sz="2600" kern="0" dirty="0">
              <a:solidFill>
                <a:srgbClr val="000000"/>
              </a:solidFill>
              <a:latin typeface="Lucida Sans" panose="020B0602030504020204" pitchFamily="34" charset="0"/>
              <a:ea typeface="MS PGothic" pitchFamily="34" charset="-128"/>
            </a:endParaRPr>
          </a:p>
          <a:p>
            <a:pPr>
              <a:buFontTx/>
              <a:buChar char="•"/>
              <a:defRPr/>
            </a:pPr>
            <a:r>
              <a:rPr lang="cy-GB" altLang="cy-GB" sz="2600" kern="0" dirty="0">
                <a:solidFill>
                  <a:srgbClr val="000000"/>
                </a:solidFill>
                <a:latin typeface="Lucida Sans" panose="020B0602030504020204" pitchFamily="34" charset="0"/>
                <a:ea typeface="MS PGothic" pitchFamily="34" charset="-128"/>
              </a:rPr>
              <a:t>Deddf Addysg 1944</a:t>
            </a:r>
          </a:p>
          <a:p>
            <a:pPr>
              <a:buFontTx/>
              <a:buChar char="•"/>
              <a:defRPr/>
            </a:pPr>
            <a:r>
              <a:rPr lang="cy-GB" altLang="cy-GB" sz="2600" kern="0" dirty="0">
                <a:solidFill>
                  <a:srgbClr val="000000"/>
                </a:solidFill>
                <a:latin typeface="Lucida Sans" panose="020B0602030504020204" pitchFamily="34" charset="0"/>
                <a:ea typeface="MS PGothic" pitchFamily="34" charset="-128"/>
              </a:rPr>
              <a:t>Adroddiad Underwood 1955</a:t>
            </a:r>
          </a:p>
          <a:p>
            <a:pPr>
              <a:buFontTx/>
              <a:buChar char="•"/>
              <a:defRPr/>
            </a:pPr>
            <a:r>
              <a:rPr lang="cy-GB" altLang="cy-GB" sz="2600" kern="0" dirty="0">
                <a:solidFill>
                  <a:srgbClr val="000000"/>
                </a:solidFill>
                <a:latin typeface="Lucida Sans" panose="020B0602030504020204" pitchFamily="34" charset="0"/>
                <a:ea typeface="MS PGothic" pitchFamily="34" charset="-128"/>
              </a:rPr>
              <a:t>Deddf Addysg (Plant dan anfantais) 1970</a:t>
            </a:r>
          </a:p>
          <a:p>
            <a:pPr>
              <a:buFontTx/>
              <a:buChar char="•"/>
              <a:defRPr/>
            </a:pPr>
            <a:r>
              <a:rPr lang="cy-GB" altLang="cy-GB" sz="2600" kern="0" dirty="0">
                <a:solidFill>
                  <a:srgbClr val="000000"/>
                </a:solidFill>
                <a:latin typeface="Lucida Sans" panose="020B0602030504020204" pitchFamily="34" charset="0"/>
                <a:ea typeface="MS PGothic" pitchFamily="34" charset="-128"/>
              </a:rPr>
              <a:t>Adroddiad Warnock 1978</a:t>
            </a:r>
          </a:p>
          <a:p>
            <a:pPr>
              <a:buFontTx/>
              <a:buChar char="•"/>
              <a:defRPr/>
            </a:pPr>
            <a:r>
              <a:rPr lang="cy-GB" altLang="cy-GB" sz="2600" kern="0" dirty="0">
                <a:solidFill>
                  <a:srgbClr val="000000"/>
                </a:solidFill>
                <a:latin typeface="Lucida Sans" panose="020B0602030504020204" pitchFamily="34" charset="0"/>
                <a:ea typeface="MS PGothic" pitchFamily="34" charset="-128"/>
              </a:rPr>
              <a:t>Deddf Addysg 1981</a:t>
            </a:r>
          </a:p>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3810000" cy="4114800"/>
          </a:xfrm>
        </p:spPr>
        <p:txBody>
          <a:bodyPr rtlCol="0">
            <a:normAutofit fontScale="92500"/>
          </a:bodyPr>
          <a:lstStyle/>
          <a:p>
            <a:pPr>
              <a:buFontTx/>
              <a:buChar char="•"/>
              <a:defRPr/>
            </a:pPr>
            <a:r>
              <a:rPr lang="en-GB" sz="2600" kern="0" dirty="0">
                <a:solidFill>
                  <a:srgbClr val="002060"/>
                </a:solidFill>
                <a:latin typeface="Lucida Sans" panose="020B0602040502020204" pitchFamily="34" charset="0"/>
                <a:ea typeface="MS PGothic" pitchFamily="34" charset="-128"/>
              </a:rPr>
              <a:t>Education </a:t>
            </a:r>
            <a:r>
              <a:rPr lang="en-GB" sz="2600" kern="0" dirty="0" smtClean="0">
                <a:solidFill>
                  <a:srgbClr val="002060"/>
                </a:solidFill>
                <a:latin typeface="Lucida Sans" panose="020B0602040502020204" pitchFamily="34" charset="0"/>
                <a:ea typeface="MS PGothic" pitchFamily="34" charset="-128"/>
              </a:rPr>
              <a:t>Acts 1918 and </a:t>
            </a:r>
            <a:r>
              <a:rPr lang="en-GB" sz="2600" kern="0" dirty="0">
                <a:solidFill>
                  <a:srgbClr val="002060"/>
                </a:solidFill>
                <a:latin typeface="Lucida Sans" panose="020B0602040502020204" pitchFamily="34" charset="0"/>
                <a:ea typeface="MS PGothic" pitchFamily="34" charset="-128"/>
              </a:rPr>
              <a:t>1921</a:t>
            </a:r>
          </a:p>
          <a:p>
            <a:pPr>
              <a:buFontTx/>
              <a:buChar char="•"/>
              <a:defRPr/>
            </a:pPr>
            <a:r>
              <a:rPr lang="en-GB" sz="2600" kern="0" dirty="0">
                <a:solidFill>
                  <a:srgbClr val="002060"/>
                </a:solidFill>
                <a:latin typeface="Lucida Sans" panose="020B0602040502020204" pitchFamily="34" charset="0"/>
                <a:ea typeface="MS PGothic" pitchFamily="34" charset="-128"/>
              </a:rPr>
              <a:t>Education Act 1944</a:t>
            </a:r>
          </a:p>
          <a:p>
            <a:pPr>
              <a:buFontTx/>
              <a:buChar char="•"/>
              <a:defRPr/>
            </a:pPr>
            <a:r>
              <a:rPr lang="en-GB" sz="2600" kern="0" dirty="0">
                <a:solidFill>
                  <a:srgbClr val="002060"/>
                </a:solidFill>
                <a:latin typeface="Lucida Sans" panose="020B0602040502020204" pitchFamily="34" charset="0"/>
                <a:ea typeface="MS PGothic" pitchFamily="34" charset="-128"/>
              </a:rPr>
              <a:t>Underwood Report 1955</a:t>
            </a:r>
          </a:p>
          <a:p>
            <a:pPr>
              <a:buFontTx/>
              <a:buChar char="•"/>
              <a:defRPr/>
            </a:pPr>
            <a:r>
              <a:rPr lang="en-GB" sz="2600" kern="0" dirty="0">
                <a:solidFill>
                  <a:srgbClr val="002060"/>
                </a:solidFill>
                <a:latin typeface="Lucida Sans" panose="020B0602040502020204" pitchFamily="34" charset="0"/>
                <a:ea typeface="MS PGothic" pitchFamily="34" charset="-128"/>
              </a:rPr>
              <a:t>1970 Education (Handicapped Children’s) Act</a:t>
            </a:r>
          </a:p>
          <a:p>
            <a:pPr>
              <a:buFontTx/>
              <a:buChar char="•"/>
              <a:defRPr/>
            </a:pPr>
            <a:r>
              <a:rPr lang="en-GB" sz="2600" kern="0" dirty="0">
                <a:solidFill>
                  <a:srgbClr val="002060"/>
                </a:solidFill>
                <a:latin typeface="Lucida Sans" panose="020B0602040502020204" pitchFamily="34" charset="0"/>
                <a:ea typeface="MS PGothic" pitchFamily="34" charset="-128"/>
              </a:rPr>
              <a:t>1978 Warnock Report</a:t>
            </a:r>
          </a:p>
          <a:p>
            <a:pPr>
              <a:buFontTx/>
              <a:buChar char="•"/>
              <a:defRPr/>
            </a:pPr>
            <a:r>
              <a:rPr lang="en-GB" sz="2600" kern="0" dirty="0">
                <a:solidFill>
                  <a:srgbClr val="002060"/>
                </a:solidFill>
                <a:latin typeface="Lucida Sans" panose="020B0602040502020204" pitchFamily="34" charset="0"/>
                <a:ea typeface="MS PGothic" pitchFamily="34" charset="-128"/>
              </a:rPr>
              <a:t>Education Act 1981</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5138021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75915"/>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Deddfau Addysg 1918 ac 1921</a:t>
            </a:r>
            <a:br>
              <a:rPr lang="cy-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Education Acts 1918 and 1921</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340768"/>
            <a:ext cx="4386138" cy="4675635"/>
          </a:xfrm>
        </p:spPr>
        <p:txBody>
          <a:bodyPr rtlCol="0">
            <a:normAutofit fontScale="77500" lnSpcReduction="20000"/>
          </a:bodyPr>
          <a:lstStyle/>
          <a:p>
            <a:pPr>
              <a:buFontTx/>
              <a:buChar char="•"/>
              <a:defRPr/>
            </a:pPr>
            <a:r>
              <a:rPr lang="cy-GB" altLang="cy-GB" sz="2600" kern="0" dirty="0" smtClean="0">
                <a:solidFill>
                  <a:srgbClr val="000000"/>
                </a:solidFill>
                <a:latin typeface="Lucida Sans" panose="020B0602030504020204" pitchFamily="34" charset="0"/>
                <a:ea typeface="MS PGothic" pitchFamily="34" charset="-128"/>
              </a:rPr>
              <a:t>Addysg </a:t>
            </a:r>
            <a:r>
              <a:rPr lang="cy-GB" altLang="cy-GB" sz="2600" kern="0" dirty="0">
                <a:solidFill>
                  <a:srgbClr val="000000"/>
                </a:solidFill>
                <a:latin typeface="Lucida Sans" panose="020B0602030504020204" pitchFamily="34" charset="0"/>
                <a:ea typeface="MS PGothic" pitchFamily="34" charset="-128"/>
              </a:rPr>
              <a:t>i bob plentyn anabl yn orfodol</a:t>
            </a:r>
          </a:p>
          <a:p>
            <a:pPr>
              <a:buFontTx/>
              <a:buChar char="•"/>
              <a:defRPr/>
            </a:pPr>
            <a:r>
              <a:rPr lang="cy-GB" altLang="cy-GB" sz="2600" kern="0" dirty="0">
                <a:solidFill>
                  <a:srgbClr val="000000"/>
                </a:solidFill>
                <a:latin typeface="Lucida Sans" panose="020B0602030504020204" pitchFamily="34" charset="0"/>
                <a:ea typeface="MS PGothic" pitchFamily="34" charset="-128"/>
              </a:rPr>
              <a:t>Wedi meddwl bod plant ag anableddau yn ‘well eu byd’ i ffwrdd o’u teuluoedd</a:t>
            </a:r>
          </a:p>
          <a:p>
            <a:pPr>
              <a:buFontTx/>
              <a:buChar char="•"/>
              <a:defRPr/>
            </a:pPr>
            <a:r>
              <a:rPr lang="cy-GB" altLang="cy-GB" sz="2600" kern="0" dirty="0">
                <a:solidFill>
                  <a:srgbClr val="000000"/>
                </a:solidFill>
                <a:latin typeface="Lucida Sans" panose="020B0602030504020204" pitchFamily="34" charset="0"/>
                <a:ea typeface="MS PGothic" pitchFamily="34" charset="-128"/>
              </a:rPr>
              <a:t>Erbyn </a:t>
            </a:r>
            <a:r>
              <a:rPr lang="cy-GB" altLang="cy-GB" sz="2600" kern="0" dirty="0" smtClean="0">
                <a:solidFill>
                  <a:srgbClr val="000000"/>
                </a:solidFill>
                <a:latin typeface="Lucida Sans" panose="020B0602030504020204" pitchFamily="34" charset="0"/>
                <a:ea typeface="MS PGothic" pitchFamily="34" charset="-128"/>
              </a:rPr>
              <a:t>1921, </a:t>
            </a:r>
            <a:r>
              <a:rPr lang="cy-GB" altLang="cy-GB" sz="2600" kern="0" dirty="0">
                <a:solidFill>
                  <a:srgbClr val="000000"/>
                </a:solidFill>
                <a:latin typeface="Lucida Sans" panose="020B0602030504020204" pitchFamily="34" charset="0"/>
                <a:ea typeface="MS PGothic" pitchFamily="34" charset="-128"/>
              </a:rPr>
              <a:t>300+ o sefydliadau</a:t>
            </a:r>
          </a:p>
          <a:p>
            <a:pPr>
              <a:buFontTx/>
              <a:buChar char="•"/>
              <a:defRPr/>
            </a:pPr>
            <a:r>
              <a:rPr lang="cy-GB" altLang="cy-GB" sz="2600" i="1" kern="0" dirty="0" smtClean="0">
                <a:solidFill>
                  <a:srgbClr val="000000"/>
                </a:solidFill>
                <a:latin typeface="Lucida Sans" panose="020B0602030504020204" pitchFamily="34" charset="0"/>
                <a:ea typeface="MS PGothic" pitchFamily="34" charset="-128"/>
              </a:rPr>
              <a:t>“Plant </a:t>
            </a:r>
            <a:r>
              <a:rPr lang="cy-GB" altLang="cy-GB" sz="2600" i="1" kern="0" dirty="0">
                <a:solidFill>
                  <a:srgbClr val="000000"/>
                </a:solidFill>
                <a:latin typeface="Lucida Sans" panose="020B0602030504020204" pitchFamily="34" charset="0"/>
                <a:ea typeface="MS PGothic" pitchFamily="34" charset="-128"/>
              </a:rPr>
              <a:t>dall, byddar, diffygiol, </a:t>
            </a:r>
            <a:r>
              <a:rPr lang="cy-GB" altLang="cy-GB" sz="2600" i="1" kern="0" dirty="0" smtClean="0">
                <a:solidFill>
                  <a:srgbClr val="000000"/>
                </a:solidFill>
                <a:latin typeface="Lucida Sans" panose="020B0602030504020204" pitchFamily="34" charset="0"/>
                <a:ea typeface="MS PGothic" pitchFamily="34" charset="-128"/>
              </a:rPr>
              <a:t>epileptig”</a:t>
            </a:r>
            <a:endParaRPr lang="cy-GB" altLang="cy-GB" sz="2600" i="1" kern="0" dirty="0">
              <a:solidFill>
                <a:srgbClr val="000000"/>
              </a:solidFill>
              <a:latin typeface="Lucida Sans" panose="020B0602030504020204" pitchFamily="34" charset="0"/>
              <a:ea typeface="MS PGothic" pitchFamily="34" charset="-128"/>
            </a:endParaRPr>
          </a:p>
          <a:p>
            <a:pPr>
              <a:buFontTx/>
              <a:buChar char="•"/>
              <a:defRPr/>
            </a:pPr>
            <a:r>
              <a:rPr lang="cy-GB" altLang="cy-GB" sz="2600" kern="0" dirty="0">
                <a:solidFill>
                  <a:srgbClr val="000000"/>
                </a:solidFill>
                <a:latin typeface="Lucida Sans" panose="020B0602030504020204" pitchFamily="34" charset="0"/>
                <a:ea typeface="MS PGothic" pitchFamily="34" charset="-128"/>
              </a:rPr>
              <a:t>Cyfundrefnau addysgol creulon</a:t>
            </a:r>
          </a:p>
          <a:p>
            <a:pPr>
              <a:buFontTx/>
              <a:buChar char="•"/>
              <a:defRPr/>
            </a:pPr>
            <a:r>
              <a:rPr lang="cy-GB" altLang="cy-GB" sz="2600" kern="0" dirty="0">
                <a:solidFill>
                  <a:srgbClr val="000000"/>
                </a:solidFill>
                <a:latin typeface="Lucida Sans" panose="020B0602030504020204" pitchFamily="34" charset="0"/>
                <a:ea typeface="MS PGothic" pitchFamily="34" charset="-128"/>
              </a:rPr>
              <a:t>Hynod disgybledig</a:t>
            </a:r>
          </a:p>
          <a:p>
            <a:pPr>
              <a:buFontTx/>
              <a:buChar char="•"/>
              <a:defRPr/>
            </a:pPr>
            <a:r>
              <a:rPr lang="cy-GB" altLang="cy-GB" sz="2600" kern="0" dirty="0" smtClean="0">
                <a:solidFill>
                  <a:srgbClr val="000000"/>
                </a:solidFill>
                <a:latin typeface="Lucida Sans" panose="020B0602030504020204" pitchFamily="34" charset="0"/>
                <a:ea typeface="MS PGothic" pitchFamily="34" charset="-128"/>
              </a:rPr>
              <a:t>Ni anogwyd </a:t>
            </a:r>
            <a:r>
              <a:rPr lang="cy-GB" altLang="cy-GB" sz="2600" kern="0" dirty="0">
                <a:solidFill>
                  <a:srgbClr val="000000"/>
                </a:solidFill>
                <a:latin typeface="Lucida Sans" panose="020B0602030504020204" pitchFamily="34" charset="0"/>
                <a:ea typeface="MS PGothic" pitchFamily="34" charset="-128"/>
              </a:rPr>
              <a:t>ymweliadau rhieni</a:t>
            </a:r>
          </a:p>
          <a:p>
            <a:pPr>
              <a:buFontTx/>
              <a:buChar char="•"/>
              <a:defRPr/>
            </a:pPr>
            <a:r>
              <a:rPr lang="cy-GB" altLang="cy-GB" sz="2600" kern="0" dirty="0">
                <a:solidFill>
                  <a:srgbClr val="000000"/>
                </a:solidFill>
                <a:latin typeface="Lucida Sans" panose="020B0602030504020204" pitchFamily="34" charset="0"/>
                <a:ea typeface="MS PGothic" pitchFamily="34" charset="-128"/>
              </a:rPr>
              <a:t>Llythyrau o gartref yn cael eu sensro</a:t>
            </a: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340768"/>
            <a:ext cx="4249042" cy="4402807"/>
          </a:xfrm>
        </p:spPr>
        <p:txBody>
          <a:bodyPr rtlCol="0">
            <a:normAutofit fontScale="85000" lnSpcReduction="10000"/>
          </a:bodyPr>
          <a:lstStyle/>
          <a:p>
            <a:pPr>
              <a:defRPr/>
            </a:pPr>
            <a:r>
              <a:rPr lang="en-GB" sz="2600" kern="0" dirty="0" smtClean="0">
                <a:solidFill>
                  <a:srgbClr val="002060"/>
                </a:solidFill>
                <a:latin typeface="Lucida Sans" panose="020B0602040502020204" pitchFamily="34" charset="0"/>
                <a:ea typeface="MS PGothic" pitchFamily="34" charset="-128"/>
              </a:rPr>
              <a:t>Made educating all disabled children compulsory</a:t>
            </a:r>
          </a:p>
          <a:p>
            <a:pPr>
              <a:buFontTx/>
              <a:buChar char="•"/>
              <a:defRPr/>
            </a:pPr>
            <a:r>
              <a:rPr lang="en-GB" sz="2600" kern="0" dirty="0" smtClean="0">
                <a:solidFill>
                  <a:srgbClr val="002060"/>
                </a:solidFill>
                <a:latin typeface="Lucida Sans" panose="020B0602040502020204" pitchFamily="34" charset="0"/>
                <a:ea typeface="MS PGothic" pitchFamily="34" charset="-128"/>
              </a:rPr>
              <a:t>Thought that children with disabilities ‘better off’ away from their families</a:t>
            </a:r>
          </a:p>
          <a:p>
            <a:pPr>
              <a:buFontTx/>
              <a:buChar char="•"/>
              <a:defRPr/>
            </a:pPr>
            <a:r>
              <a:rPr lang="en-GB" sz="2600" kern="0" dirty="0" smtClean="0">
                <a:solidFill>
                  <a:srgbClr val="002060"/>
                </a:solidFill>
                <a:latin typeface="Lucida Sans" panose="020B0602040502020204" pitchFamily="34" charset="0"/>
                <a:ea typeface="MS PGothic" pitchFamily="34" charset="-128"/>
              </a:rPr>
              <a:t>By 1921, 300+ institutions </a:t>
            </a:r>
          </a:p>
          <a:p>
            <a:pPr>
              <a:buFontTx/>
              <a:buChar char="•"/>
              <a:defRPr/>
            </a:pPr>
            <a:r>
              <a:rPr lang="en-GB" sz="2600" i="1" kern="0" dirty="0" smtClean="0">
                <a:solidFill>
                  <a:srgbClr val="002060"/>
                </a:solidFill>
                <a:latin typeface="Lucida Sans" panose="020B0602040502020204" pitchFamily="34" charset="0"/>
                <a:ea typeface="MS PGothic" pitchFamily="34" charset="-128"/>
              </a:rPr>
              <a:t>“Blind, deaf, defective, epileptic children”</a:t>
            </a:r>
          </a:p>
          <a:p>
            <a:pPr>
              <a:buFontTx/>
              <a:buChar char="•"/>
              <a:defRPr/>
            </a:pPr>
            <a:r>
              <a:rPr lang="en-GB" sz="2600" kern="0" dirty="0" smtClean="0">
                <a:solidFill>
                  <a:srgbClr val="002060"/>
                </a:solidFill>
                <a:latin typeface="Lucida Sans" panose="020B0602040502020204" pitchFamily="34" charset="0"/>
                <a:ea typeface="MS PGothic" pitchFamily="34" charset="-128"/>
              </a:rPr>
              <a:t>Harsh educational regimes</a:t>
            </a:r>
          </a:p>
          <a:p>
            <a:pPr>
              <a:buFontTx/>
              <a:buChar char="•"/>
              <a:defRPr/>
            </a:pPr>
            <a:r>
              <a:rPr lang="en-GB" sz="2600" kern="0" dirty="0" smtClean="0">
                <a:solidFill>
                  <a:srgbClr val="002060"/>
                </a:solidFill>
                <a:latin typeface="Lucida Sans" panose="020B0602040502020204" pitchFamily="34" charset="0"/>
                <a:ea typeface="MS PGothic" pitchFamily="34" charset="-128"/>
              </a:rPr>
              <a:t>Highly disciplinarian</a:t>
            </a:r>
          </a:p>
          <a:p>
            <a:pPr>
              <a:buFontTx/>
              <a:buChar char="•"/>
              <a:defRPr/>
            </a:pPr>
            <a:r>
              <a:rPr lang="en-GB" sz="2600" kern="0" dirty="0" smtClean="0">
                <a:solidFill>
                  <a:srgbClr val="002060"/>
                </a:solidFill>
                <a:latin typeface="Lucida Sans" panose="020B0602040502020204" pitchFamily="34" charset="0"/>
                <a:ea typeface="MS PGothic" pitchFamily="34" charset="-128"/>
              </a:rPr>
              <a:t>Parental visits discouraged</a:t>
            </a:r>
          </a:p>
          <a:p>
            <a:pPr>
              <a:buFontTx/>
              <a:buChar char="•"/>
              <a:defRPr/>
            </a:pPr>
            <a:r>
              <a:rPr lang="en-GB" sz="2600" kern="0" dirty="0" smtClean="0">
                <a:solidFill>
                  <a:srgbClr val="002060"/>
                </a:solidFill>
                <a:latin typeface="Lucida Sans" panose="020B0602040502020204" pitchFamily="34" charset="0"/>
                <a:ea typeface="MS PGothic" pitchFamily="34" charset="-128"/>
              </a:rPr>
              <a:t>Letters from home censored</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4726143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36815"/>
            <a:ext cx="7772400" cy="543913"/>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Deddf Addysg 1944</a:t>
            </a:r>
            <a:br>
              <a:rPr lang="cy-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Education Act 1944</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340768"/>
            <a:ext cx="4386138" cy="4675635"/>
          </a:xfrm>
        </p:spPr>
        <p:txBody>
          <a:bodyPr rtlCol="0">
            <a:normAutofit fontScale="70000" lnSpcReduction="20000"/>
          </a:bodyPr>
          <a:lstStyle/>
          <a:p>
            <a:pPr>
              <a:buFontTx/>
              <a:buChar char="•"/>
              <a:defRPr/>
            </a:pPr>
            <a:r>
              <a:rPr lang="cy-GB" altLang="cy-GB" sz="2600" kern="0" dirty="0" smtClean="0">
                <a:solidFill>
                  <a:srgbClr val="000000"/>
                </a:solidFill>
                <a:latin typeface="Lucida Sans" panose="020B0602030504020204" pitchFamily="34" charset="0"/>
                <a:ea typeface="MS PGothic" pitchFamily="34" charset="-128"/>
              </a:rPr>
              <a:t>Rhaid i bob AALl ddarparu </a:t>
            </a:r>
            <a:r>
              <a:rPr lang="cy-GB" altLang="cy-GB" sz="2600" kern="0" dirty="0">
                <a:solidFill>
                  <a:srgbClr val="000000"/>
                </a:solidFill>
                <a:latin typeface="Lucida Sans" panose="020B0602030504020204" pitchFamily="34" charset="0"/>
                <a:ea typeface="MS PGothic" pitchFamily="34" charset="-128"/>
              </a:rPr>
              <a:t>addysg i blant ag anableddau</a:t>
            </a:r>
          </a:p>
          <a:p>
            <a:pPr>
              <a:buFontTx/>
              <a:buChar char="•"/>
              <a:defRPr/>
            </a:pPr>
            <a:r>
              <a:rPr lang="cy-GB" altLang="cy-GB" sz="2600" kern="0" dirty="0" smtClean="0">
                <a:solidFill>
                  <a:srgbClr val="000000"/>
                </a:solidFill>
                <a:latin typeface="Lucida Sans" panose="020B0602030504020204" pitchFamily="34" charset="0"/>
                <a:ea typeface="MS PGothic" pitchFamily="34" charset="-128"/>
              </a:rPr>
              <a:t>Hawl gan </a:t>
            </a:r>
            <a:r>
              <a:rPr lang="cy-GB" altLang="cy-GB" sz="2600" kern="0" dirty="0">
                <a:solidFill>
                  <a:srgbClr val="000000"/>
                </a:solidFill>
                <a:latin typeface="Lucida Sans" panose="020B0602030504020204" pitchFamily="34" charset="0"/>
                <a:ea typeface="MS PGothic" pitchFamily="34" charset="-128"/>
              </a:rPr>
              <a:t>bob plentyn </a:t>
            </a:r>
            <a:r>
              <a:rPr lang="cy-GB" altLang="cy-GB" sz="2600" kern="0" dirty="0" smtClean="0">
                <a:solidFill>
                  <a:srgbClr val="000000"/>
                </a:solidFill>
                <a:latin typeface="Lucida Sans" panose="020B0602030504020204" pitchFamily="34" charset="0"/>
                <a:ea typeface="MS PGothic" pitchFamily="34" charset="-128"/>
              </a:rPr>
              <a:t>gael addysg </a:t>
            </a:r>
            <a:r>
              <a:rPr lang="cy-GB" altLang="cy-GB" sz="2600" kern="0" dirty="0">
                <a:solidFill>
                  <a:srgbClr val="000000"/>
                </a:solidFill>
                <a:latin typeface="Lucida Sans" panose="020B0602030504020204" pitchFamily="34" charset="0"/>
                <a:ea typeface="MS PGothic" pitchFamily="34" charset="-128"/>
              </a:rPr>
              <a:t>addas i’w </a:t>
            </a:r>
            <a:r>
              <a:rPr lang="cy-GB" altLang="cy-GB" sz="2600" i="1" kern="0" dirty="0">
                <a:solidFill>
                  <a:srgbClr val="000000"/>
                </a:solidFill>
                <a:latin typeface="Lucida Sans" panose="020B0602030504020204" pitchFamily="34" charset="0"/>
                <a:ea typeface="MS PGothic" pitchFamily="34" charset="-128"/>
              </a:rPr>
              <a:t>‘hoedran, tueddfryd a gallu’</a:t>
            </a:r>
          </a:p>
          <a:p>
            <a:pPr>
              <a:buFontTx/>
              <a:buChar char="•"/>
              <a:defRPr/>
            </a:pPr>
            <a:r>
              <a:rPr lang="cy-GB" altLang="cy-GB" sz="2600" kern="0" dirty="0">
                <a:solidFill>
                  <a:srgbClr val="000000"/>
                </a:solidFill>
                <a:latin typeface="Lucida Sans" panose="020B0602030504020204" pitchFamily="34" charset="0"/>
                <a:ea typeface="MS PGothic" pitchFamily="34" charset="-128"/>
              </a:rPr>
              <a:t>Ddim o reidrwydd yn cael ei ddarparu mewn ysgolion ond yn aml fel cyfleuster </a:t>
            </a:r>
            <a:r>
              <a:rPr lang="cy-GB" altLang="cy-GB" sz="2600" kern="0" dirty="0" smtClean="0">
                <a:solidFill>
                  <a:srgbClr val="000000"/>
                </a:solidFill>
                <a:latin typeface="Lucida Sans" panose="020B0602030504020204" pitchFamily="34" charset="0"/>
                <a:ea typeface="MS PGothic" pitchFamily="34" charset="-128"/>
              </a:rPr>
              <a:t>ychwanegol</a:t>
            </a:r>
            <a:endParaRPr lang="cy-GB" altLang="cy-GB" sz="2600" kern="0" dirty="0">
              <a:solidFill>
                <a:srgbClr val="000000"/>
              </a:solidFill>
              <a:latin typeface="Lucida Sans" panose="020B0602030504020204" pitchFamily="34" charset="0"/>
              <a:ea typeface="MS PGothic" pitchFamily="34" charset="-128"/>
            </a:endParaRPr>
          </a:p>
          <a:p>
            <a:pPr>
              <a:buFontTx/>
              <a:buChar char="•"/>
              <a:defRPr/>
            </a:pPr>
            <a:r>
              <a:rPr lang="cy-GB" altLang="cy-GB" sz="2600" kern="0" dirty="0">
                <a:solidFill>
                  <a:srgbClr val="000000"/>
                </a:solidFill>
                <a:latin typeface="Lucida Sans" panose="020B0602030504020204" pitchFamily="34" charset="0"/>
                <a:ea typeface="MS PGothic" pitchFamily="34" charset="-128"/>
              </a:rPr>
              <a:t>P</a:t>
            </a:r>
            <a:r>
              <a:rPr lang="cy-GB" altLang="cy-GB" sz="2600" kern="0" dirty="0" smtClean="0">
                <a:solidFill>
                  <a:srgbClr val="000000"/>
                </a:solidFill>
                <a:latin typeface="Lucida Sans" panose="020B0602030504020204" pitchFamily="34" charset="0"/>
                <a:ea typeface="MS PGothic" pitchFamily="34" charset="-128"/>
              </a:rPr>
              <a:t>lant </a:t>
            </a:r>
            <a:r>
              <a:rPr lang="cy-GB" altLang="cy-GB" sz="2600" kern="0" dirty="0">
                <a:solidFill>
                  <a:srgbClr val="000000"/>
                </a:solidFill>
                <a:latin typeface="Lucida Sans" panose="020B0602030504020204" pitchFamily="34" charset="0"/>
                <a:ea typeface="MS PGothic" pitchFamily="34" charset="-128"/>
              </a:rPr>
              <a:t>‘</a:t>
            </a:r>
            <a:r>
              <a:rPr lang="cy-GB" altLang="cy-GB" sz="2600" i="1" kern="0" dirty="0">
                <a:solidFill>
                  <a:srgbClr val="000000"/>
                </a:solidFill>
                <a:latin typeface="Lucida Sans" panose="020B0602030504020204" pitchFamily="34" charset="0"/>
                <a:ea typeface="MS PGothic" pitchFamily="34" charset="-128"/>
              </a:rPr>
              <a:t>anadferadwy</a:t>
            </a:r>
            <a:r>
              <a:rPr lang="cy-GB" altLang="cy-GB" sz="2600" kern="0" dirty="0">
                <a:solidFill>
                  <a:srgbClr val="000000"/>
                </a:solidFill>
                <a:latin typeface="Lucida Sans" panose="020B0602030504020204" pitchFamily="34" charset="0"/>
                <a:ea typeface="MS PGothic" pitchFamily="34" charset="-128"/>
              </a:rPr>
              <a:t>’ yn parhau i fod yn gyfrifoldeb y GIG</a:t>
            </a:r>
          </a:p>
          <a:p>
            <a:pPr>
              <a:buFontTx/>
              <a:buChar char="•"/>
              <a:defRPr/>
            </a:pPr>
            <a:r>
              <a:rPr lang="cy-GB" altLang="cy-GB" sz="2600" kern="0" dirty="0">
                <a:solidFill>
                  <a:srgbClr val="000000"/>
                </a:solidFill>
                <a:latin typeface="Lucida Sans" panose="020B0602030504020204" pitchFamily="34" charset="0"/>
                <a:ea typeface="MS PGothic" pitchFamily="34" charset="-128"/>
              </a:rPr>
              <a:t>S</a:t>
            </a:r>
            <a:r>
              <a:rPr lang="cy-GB" altLang="cy-GB" sz="2600" kern="0" dirty="0" smtClean="0">
                <a:solidFill>
                  <a:srgbClr val="000000"/>
                </a:solidFill>
                <a:latin typeface="Lucida Sans" panose="020B0602030504020204" pitchFamily="34" charset="0"/>
                <a:ea typeface="MS PGothic" pitchFamily="34" charset="-128"/>
              </a:rPr>
              <a:t>efydliadau/ysbytai </a:t>
            </a:r>
            <a:r>
              <a:rPr lang="cy-GB" altLang="cy-GB" sz="2600" kern="0" dirty="0">
                <a:solidFill>
                  <a:srgbClr val="000000"/>
                </a:solidFill>
                <a:latin typeface="Lucida Sans" panose="020B0602030504020204" pitchFamily="34" charset="0"/>
                <a:ea typeface="MS PGothic" pitchFamily="34" charset="-128"/>
              </a:rPr>
              <a:t>bron bob amser wedi'u lleoli ger trefi mawr</a:t>
            </a:r>
          </a:p>
          <a:p>
            <a:pPr>
              <a:buFontTx/>
              <a:buChar char="•"/>
              <a:defRPr/>
            </a:pPr>
            <a:r>
              <a:rPr lang="cy-GB" altLang="cy-GB" sz="2600" kern="0" dirty="0">
                <a:solidFill>
                  <a:srgbClr val="000000"/>
                </a:solidFill>
                <a:latin typeface="Lucida Sans" panose="020B0602030504020204" pitchFamily="34" charset="0"/>
                <a:ea typeface="MS PGothic" pitchFamily="34" charset="-128"/>
              </a:rPr>
              <a:t>Ddim yn hawdd i </a:t>
            </a:r>
            <a:r>
              <a:rPr lang="cy-GB" altLang="cy-GB" sz="2600" kern="0" dirty="0" smtClean="0">
                <a:solidFill>
                  <a:srgbClr val="000000"/>
                </a:solidFill>
                <a:latin typeface="Lucida Sans" panose="020B0602030504020204" pitchFamily="34" charset="0"/>
                <a:ea typeface="MS PGothic" pitchFamily="34" charset="-128"/>
              </a:rPr>
              <a:t>rieni/teuluoedd </a:t>
            </a:r>
            <a:r>
              <a:rPr lang="cy-GB" altLang="cy-GB" sz="2600" kern="0" dirty="0">
                <a:solidFill>
                  <a:srgbClr val="000000"/>
                </a:solidFill>
                <a:latin typeface="Lucida Sans" panose="020B0602030504020204" pitchFamily="34" charset="0"/>
                <a:ea typeface="MS PGothic" pitchFamily="34" charset="-128"/>
              </a:rPr>
              <a:t>ymweld</a:t>
            </a:r>
          </a:p>
          <a:p>
            <a:pPr>
              <a:buFontTx/>
              <a:buChar char="•"/>
              <a:defRPr/>
            </a:pPr>
            <a:r>
              <a:rPr lang="cy-GB" altLang="cy-GB" sz="2600" kern="0" dirty="0">
                <a:solidFill>
                  <a:srgbClr val="000000"/>
                </a:solidFill>
                <a:latin typeface="Lucida Sans" panose="020B0602030504020204" pitchFamily="34" charset="0"/>
                <a:ea typeface="MS PGothic" pitchFamily="34" charset="-128"/>
              </a:rPr>
              <a:t>P</a:t>
            </a:r>
            <a:r>
              <a:rPr lang="cy-GB" altLang="cy-GB" sz="2600" kern="0" dirty="0" smtClean="0">
                <a:solidFill>
                  <a:srgbClr val="000000"/>
                </a:solidFill>
                <a:latin typeface="Lucida Sans" panose="020B0602030504020204" pitchFamily="34" charset="0"/>
                <a:ea typeface="MS PGothic" pitchFamily="34" charset="-128"/>
              </a:rPr>
              <a:t>erthynas </a:t>
            </a:r>
            <a:r>
              <a:rPr lang="cy-GB" altLang="cy-GB" sz="2600" kern="0" dirty="0">
                <a:solidFill>
                  <a:srgbClr val="000000"/>
                </a:solidFill>
                <a:latin typeface="Lucida Sans" panose="020B0602030504020204" pitchFamily="34" charset="0"/>
                <a:ea typeface="MS PGothic" pitchFamily="34" charset="-128"/>
              </a:rPr>
              <a:t>rhwng y plentyn a'r teulu yn aml yn torri</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340768"/>
            <a:ext cx="4249042" cy="4402807"/>
          </a:xfrm>
        </p:spPr>
        <p:txBody>
          <a:bodyPr rtlCol="0">
            <a:normAutofit fontScale="70000" lnSpcReduction="20000"/>
          </a:bodyPr>
          <a:lstStyle/>
          <a:p>
            <a:pPr>
              <a:defRPr/>
            </a:pPr>
            <a:r>
              <a:rPr lang="en-GB" sz="2600" kern="0" dirty="0" smtClean="0">
                <a:solidFill>
                  <a:srgbClr val="002060"/>
                </a:solidFill>
                <a:latin typeface="Lucida Sans" panose="020B0602040502020204" pitchFamily="34" charset="0"/>
                <a:ea typeface="MS PGothic" pitchFamily="34" charset="-128"/>
              </a:rPr>
              <a:t>All </a:t>
            </a:r>
            <a:r>
              <a:rPr lang="en-GB" sz="2600" kern="0" dirty="0">
                <a:solidFill>
                  <a:srgbClr val="002060"/>
                </a:solidFill>
                <a:latin typeface="Lucida Sans" panose="020B0602040502020204" pitchFamily="34" charset="0"/>
                <a:ea typeface="MS PGothic" pitchFamily="34" charset="-128"/>
              </a:rPr>
              <a:t>LEAs </a:t>
            </a:r>
            <a:r>
              <a:rPr lang="en-GB" sz="2600" kern="0" dirty="0" smtClean="0">
                <a:solidFill>
                  <a:srgbClr val="002060"/>
                </a:solidFill>
                <a:latin typeface="Lucida Sans" panose="020B0602040502020204" pitchFamily="34" charset="0"/>
                <a:ea typeface="MS PGothic" pitchFamily="34" charset="-128"/>
              </a:rPr>
              <a:t>legally </a:t>
            </a:r>
            <a:r>
              <a:rPr lang="en-GB" sz="2600" kern="0" dirty="0">
                <a:solidFill>
                  <a:srgbClr val="002060"/>
                </a:solidFill>
                <a:latin typeface="Lucida Sans" panose="020B0602040502020204" pitchFamily="34" charset="0"/>
                <a:ea typeface="MS PGothic" pitchFamily="34" charset="-128"/>
              </a:rPr>
              <a:t>bound to provide education for children </a:t>
            </a:r>
            <a:r>
              <a:rPr lang="en-GB" sz="2600" kern="0" dirty="0" smtClean="0">
                <a:solidFill>
                  <a:srgbClr val="002060"/>
                </a:solidFill>
                <a:latin typeface="Lucida Sans" panose="020B0602040502020204" pitchFamily="34" charset="0"/>
                <a:ea typeface="MS PGothic" pitchFamily="34" charset="-128"/>
              </a:rPr>
              <a:t>with disabilities</a:t>
            </a:r>
          </a:p>
          <a:p>
            <a:pPr>
              <a:defRPr/>
            </a:pPr>
            <a:r>
              <a:rPr lang="en-GB" sz="2600" kern="0" dirty="0" smtClean="0">
                <a:solidFill>
                  <a:srgbClr val="002060"/>
                </a:solidFill>
                <a:latin typeface="Lucida Sans" panose="020B0602040502020204" pitchFamily="34" charset="0"/>
                <a:ea typeface="MS PGothic" pitchFamily="34" charset="-128"/>
              </a:rPr>
              <a:t>All </a:t>
            </a:r>
            <a:r>
              <a:rPr lang="en-GB" sz="2600" kern="0" dirty="0">
                <a:solidFill>
                  <a:srgbClr val="002060"/>
                </a:solidFill>
                <a:latin typeface="Lucida Sans" panose="020B0602040502020204" pitchFamily="34" charset="0"/>
                <a:ea typeface="MS PGothic" pitchFamily="34" charset="-128"/>
              </a:rPr>
              <a:t>children </a:t>
            </a:r>
            <a:r>
              <a:rPr lang="en-GB" sz="2600" kern="0" dirty="0" smtClean="0">
                <a:solidFill>
                  <a:srgbClr val="002060"/>
                </a:solidFill>
                <a:latin typeface="Lucida Sans" panose="020B0602040502020204" pitchFamily="34" charset="0"/>
                <a:ea typeface="MS PGothic" pitchFamily="34" charset="-128"/>
              </a:rPr>
              <a:t>have </a:t>
            </a:r>
            <a:r>
              <a:rPr lang="en-GB" sz="2600" kern="0" dirty="0">
                <a:solidFill>
                  <a:srgbClr val="002060"/>
                </a:solidFill>
                <a:latin typeface="Lucida Sans" panose="020B0602040502020204" pitchFamily="34" charset="0"/>
                <a:ea typeface="MS PGothic" pitchFamily="34" charset="-128"/>
              </a:rPr>
              <a:t>right to </a:t>
            </a:r>
            <a:r>
              <a:rPr lang="en-GB" sz="2600" kern="0" dirty="0" smtClean="0">
                <a:solidFill>
                  <a:srgbClr val="002060"/>
                </a:solidFill>
                <a:latin typeface="Lucida Sans" panose="020B0602040502020204" pitchFamily="34" charset="0"/>
                <a:ea typeface="MS PGothic" pitchFamily="34" charset="-128"/>
              </a:rPr>
              <a:t>education </a:t>
            </a:r>
            <a:r>
              <a:rPr lang="en-GB" sz="2600" kern="0" dirty="0">
                <a:solidFill>
                  <a:srgbClr val="002060"/>
                </a:solidFill>
                <a:latin typeface="Lucida Sans" panose="020B0602040502020204" pitchFamily="34" charset="0"/>
                <a:ea typeface="MS PGothic" pitchFamily="34" charset="-128"/>
              </a:rPr>
              <a:t>suited to their </a:t>
            </a:r>
            <a:r>
              <a:rPr lang="en-GB" sz="2600" i="1" kern="0" dirty="0">
                <a:solidFill>
                  <a:srgbClr val="002060"/>
                </a:solidFill>
                <a:latin typeface="Lucida Sans" panose="020B0602040502020204" pitchFamily="34" charset="0"/>
                <a:ea typeface="MS PGothic" pitchFamily="34" charset="-128"/>
              </a:rPr>
              <a:t>‘</a:t>
            </a:r>
            <a:r>
              <a:rPr lang="en-GB" sz="2600" i="1" kern="0" dirty="0" smtClean="0">
                <a:solidFill>
                  <a:srgbClr val="002060"/>
                </a:solidFill>
                <a:latin typeface="Lucida Sans" panose="020B0602040502020204" pitchFamily="34" charset="0"/>
                <a:ea typeface="MS PGothic" pitchFamily="34" charset="-128"/>
              </a:rPr>
              <a:t>age, aptitude </a:t>
            </a:r>
            <a:r>
              <a:rPr lang="en-GB" sz="2600" i="1" kern="0" dirty="0">
                <a:solidFill>
                  <a:srgbClr val="002060"/>
                </a:solidFill>
                <a:latin typeface="Lucida Sans" panose="020B0602040502020204" pitchFamily="34" charset="0"/>
                <a:ea typeface="MS PGothic" pitchFamily="34" charset="-128"/>
              </a:rPr>
              <a:t>and ability’</a:t>
            </a:r>
            <a:endParaRPr lang="en-GB" sz="2600" i="1" kern="0" dirty="0" smtClean="0">
              <a:solidFill>
                <a:srgbClr val="002060"/>
              </a:solidFill>
              <a:latin typeface="Lucida Sans" panose="020B0602040502020204" pitchFamily="34" charset="0"/>
              <a:ea typeface="MS PGothic" pitchFamily="34" charset="-128"/>
            </a:endParaRPr>
          </a:p>
          <a:p>
            <a:pPr>
              <a:defRPr/>
            </a:pPr>
            <a:r>
              <a:rPr lang="en-GB" sz="2600" kern="0" dirty="0">
                <a:solidFill>
                  <a:srgbClr val="002060"/>
                </a:solidFill>
                <a:latin typeface="Lucida Sans" panose="020B0602040502020204" pitchFamily="34" charset="0"/>
                <a:ea typeface="MS PGothic" pitchFamily="34" charset="-128"/>
              </a:rPr>
              <a:t>N</a:t>
            </a:r>
            <a:r>
              <a:rPr lang="en-GB" sz="2600" kern="0" dirty="0" smtClean="0">
                <a:solidFill>
                  <a:srgbClr val="002060"/>
                </a:solidFill>
                <a:latin typeface="Lucida Sans" panose="020B0602040502020204" pitchFamily="34" charset="0"/>
                <a:ea typeface="MS PGothic" pitchFamily="34" charset="-128"/>
              </a:rPr>
              <a:t>ot </a:t>
            </a:r>
            <a:r>
              <a:rPr lang="en-GB" sz="2600" kern="0" dirty="0">
                <a:solidFill>
                  <a:srgbClr val="002060"/>
                </a:solidFill>
                <a:latin typeface="Lucida Sans" panose="020B0602040502020204" pitchFamily="34" charset="0"/>
                <a:ea typeface="MS PGothic" pitchFamily="34" charset="-128"/>
              </a:rPr>
              <a:t>necessarily provided within schools but often as an add-on </a:t>
            </a:r>
            <a:r>
              <a:rPr lang="en-GB" sz="2600" kern="0" dirty="0" smtClean="0">
                <a:solidFill>
                  <a:srgbClr val="002060"/>
                </a:solidFill>
                <a:latin typeface="Lucida Sans" panose="020B0602040502020204" pitchFamily="34" charset="0"/>
                <a:ea typeface="MS PGothic" pitchFamily="34" charset="-128"/>
              </a:rPr>
              <a:t>facility</a:t>
            </a:r>
          </a:p>
          <a:p>
            <a:pPr>
              <a:defRPr/>
            </a:pPr>
            <a:r>
              <a:rPr lang="en-GB" sz="2600" kern="0" dirty="0" smtClean="0">
                <a:solidFill>
                  <a:srgbClr val="002060"/>
                </a:solidFill>
                <a:latin typeface="Lucida Sans" panose="020B0602040502020204" pitchFamily="34" charset="0"/>
                <a:ea typeface="MS PGothic" pitchFamily="34" charset="-128"/>
              </a:rPr>
              <a:t>‘</a:t>
            </a:r>
            <a:r>
              <a:rPr lang="en-GB" sz="2600" kern="0" dirty="0" err="1" smtClean="0">
                <a:solidFill>
                  <a:srgbClr val="002060"/>
                </a:solidFill>
                <a:latin typeface="Lucida Sans" panose="020B0602040502020204" pitchFamily="34" charset="0"/>
                <a:ea typeface="MS PGothic" pitchFamily="34" charset="-128"/>
              </a:rPr>
              <a:t>Ineducable</a:t>
            </a:r>
            <a:r>
              <a:rPr lang="en-GB" sz="2600" kern="0" dirty="0" smtClean="0">
                <a:solidFill>
                  <a:srgbClr val="002060"/>
                </a:solidFill>
                <a:latin typeface="Lucida Sans" panose="020B0602040502020204" pitchFamily="34" charset="0"/>
                <a:ea typeface="MS PGothic" pitchFamily="34" charset="-128"/>
              </a:rPr>
              <a:t>’ children remained responsibility of NHS</a:t>
            </a:r>
          </a:p>
          <a:p>
            <a:pPr>
              <a:defRPr/>
            </a:pPr>
            <a:r>
              <a:rPr lang="en-GB" sz="2600" kern="0" dirty="0" smtClean="0">
                <a:solidFill>
                  <a:srgbClr val="002060"/>
                </a:solidFill>
                <a:latin typeface="Lucida Sans" panose="020B0602040502020204" pitchFamily="34" charset="0"/>
                <a:ea typeface="MS PGothic" pitchFamily="34" charset="-128"/>
              </a:rPr>
              <a:t>Institutions/hospitals nearly </a:t>
            </a:r>
            <a:r>
              <a:rPr lang="en-GB" sz="2600" kern="0" dirty="0">
                <a:solidFill>
                  <a:srgbClr val="002060"/>
                </a:solidFill>
                <a:latin typeface="Lucida Sans" panose="020B0602040502020204" pitchFamily="34" charset="0"/>
                <a:ea typeface="MS PGothic" pitchFamily="34" charset="-128"/>
              </a:rPr>
              <a:t>always situated near large </a:t>
            </a:r>
            <a:r>
              <a:rPr lang="en-GB" sz="2600" kern="0" dirty="0" smtClean="0">
                <a:solidFill>
                  <a:srgbClr val="002060"/>
                </a:solidFill>
                <a:latin typeface="Lucida Sans" panose="020B0602040502020204" pitchFamily="34" charset="0"/>
                <a:ea typeface="MS PGothic" pitchFamily="34" charset="-128"/>
              </a:rPr>
              <a:t>towns</a:t>
            </a:r>
          </a:p>
          <a:p>
            <a:pPr>
              <a:defRPr/>
            </a:pPr>
            <a:r>
              <a:rPr lang="en-GB" sz="2600" kern="0" dirty="0" smtClean="0">
                <a:solidFill>
                  <a:srgbClr val="002060"/>
                </a:solidFill>
                <a:latin typeface="Lucida Sans" panose="020B0602040502020204" pitchFamily="34" charset="0"/>
                <a:ea typeface="MS PGothic" pitchFamily="34" charset="-128"/>
              </a:rPr>
              <a:t>Not </a:t>
            </a:r>
            <a:r>
              <a:rPr lang="en-GB" sz="2600" kern="0" dirty="0">
                <a:solidFill>
                  <a:srgbClr val="002060"/>
                </a:solidFill>
                <a:latin typeface="Lucida Sans" panose="020B0602040502020204" pitchFamily="34" charset="0"/>
                <a:ea typeface="MS PGothic" pitchFamily="34" charset="-128"/>
              </a:rPr>
              <a:t>easy for parents/families to visit </a:t>
            </a:r>
            <a:endParaRPr lang="en-GB" sz="2600" kern="0" dirty="0" smtClean="0">
              <a:solidFill>
                <a:srgbClr val="002060"/>
              </a:solidFill>
              <a:latin typeface="Lucida Sans" panose="020B0602040502020204" pitchFamily="34" charset="0"/>
              <a:ea typeface="MS PGothic" pitchFamily="34" charset="-128"/>
            </a:endParaRPr>
          </a:p>
          <a:p>
            <a:pPr>
              <a:defRPr/>
            </a:pPr>
            <a:r>
              <a:rPr lang="en-GB" sz="2600" kern="0" dirty="0">
                <a:solidFill>
                  <a:srgbClr val="002060"/>
                </a:solidFill>
                <a:latin typeface="Lucida Sans" panose="020B0602040502020204" pitchFamily="34" charset="0"/>
                <a:ea typeface="MS PGothic" pitchFamily="34" charset="-128"/>
              </a:rPr>
              <a:t>R</a:t>
            </a:r>
            <a:r>
              <a:rPr lang="en-GB" sz="2600" kern="0" dirty="0" smtClean="0">
                <a:solidFill>
                  <a:srgbClr val="002060"/>
                </a:solidFill>
                <a:latin typeface="Lucida Sans" panose="020B0602040502020204" pitchFamily="34" charset="0"/>
                <a:ea typeface="MS PGothic" pitchFamily="34" charset="-128"/>
              </a:rPr>
              <a:t>elationship </a:t>
            </a:r>
            <a:r>
              <a:rPr lang="en-GB" sz="2600" kern="0" dirty="0">
                <a:solidFill>
                  <a:srgbClr val="002060"/>
                </a:solidFill>
                <a:latin typeface="Lucida Sans" panose="020B0602040502020204" pitchFamily="34" charset="0"/>
                <a:ea typeface="MS PGothic" pitchFamily="34" charset="-128"/>
              </a:rPr>
              <a:t>between child and family </a:t>
            </a:r>
            <a:r>
              <a:rPr lang="en-GB" sz="2600" kern="0" dirty="0" smtClean="0">
                <a:solidFill>
                  <a:srgbClr val="002060"/>
                </a:solidFill>
                <a:latin typeface="Lucida Sans" panose="020B0602040502020204" pitchFamily="34" charset="0"/>
                <a:ea typeface="MS PGothic" pitchFamily="34" charset="-128"/>
              </a:rPr>
              <a:t>often broken</a:t>
            </a:r>
            <a:endParaRPr lang="en-GB" sz="2600" kern="0" dirty="0">
              <a:solidFill>
                <a:srgbClr val="002060"/>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42852334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36815"/>
            <a:ext cx="7772400" cy="543913"/>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Deddf Addysg 1944 – Ysgolion</a:t>
            </a:r>
            <a:br>
              <a:rPr lang="cy-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Education Act 1944 - Schools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340769"/>
            <a:ext cx="4386138" cy="4320480"/>
          </a:xfrm>
        </p:spPr>
        <p:txBody>
          <a:bodyPr rtlCol="0">
            <a:normAutofit fontScale="92500" lnSpcReduction="10000"/>
          </a:bodyPr>
          <a:lstStyle/>
          <a:p>
            <a:pPr>
              <a:buFontTx/>
              <a:buChar char="•"/>
              <a:defRPr/>
            </a:pPr>
            <a:r>
              <a:rPr lang="cy-GB" altLang="cy-GB" sz="2600" kern="0" dirty="0">
                <a:solidFill>
                  <a:srgbClr val="000000"/>
                </a:solidFill>
                <a:latin typeface="Lucida Sans" panose="020B0602030504020204" pitchFamily="34" charset="0"/>
                <a:ea typeface="MS PGothic" pitchFamily="34" charset="-128"/>
              </a:rPr>
              <a:t>Plant i dderbyn ‘sylw arbennig’ gan athrawon</a:t>
            </a:r>
          </a:p>
          <a:p>
            <a:pPr>
              <a:buFontTx/>
              <a:buChar char="•"/>
              <a:defRPr/>
            </a:pPr>
            <a:r>
              <a:rPr lang="cy-GB" altLang="cy-GB" sz="2600" kern="0" dirty="0">
                <a:solidFill>
                  <a:srgbClr val="000000"/>
                </a:solidFill>
                <a:latin typeface="Lucida Sans" panose="020B0602030504020204" pitchFamily="34" charset="0"/>
                <a:ea typeface="MS PGothic" pitchFamily="34" charset="-128"/>
              </a:rPr>
              <a:t>Safle ‘ffafriol’ mewn ystafelloedd dosbarth</a:t>
            </a:r>
          </a:p>
          <a:p>
            <a:pPr>
              <a:buFontTx/>
              <a:buChar char="•"/>
              <a:defRPr/>
            </a:pPr>
            <a:r>
              <a:rPr lang="cy-GB" altLang="cy-GB" sz="2600" kern="0" dirty="0">
                <a:solidFill>
                  <a:srgbClr val="000000"/>
                </a:solidFill>
                <a:latin typeface="Lucida Sans" panose="020B0602030504020204" pitchFamily="34" charset="0"/>
                <a:ea typeface="MS PGothic" pitchFamily="34" charset="-128"/>
              </a:rPr>
              <a:t>Dodrefn arbennig, cymhorthion, offer</a:t>
            </a:r>
          </a:p>
          <a:p>
            <a:pPr>
              <a:buFontTx/>
              <a:buChar char="•"/>
              <a:defRPr/>
            </a:pPr>
            <a:r>
              <a:rPr lang="cy-GB" altLang="cy-GB" sz="2600" kern="0" dirty="0">
                <a:solidFill>
                  <a:srgbClr val="000000"/>
                </a:solidFill>
                <a:latin typeface="Lucida Sans" panose="020B0602030504020204" pitchFamily="34" charset="0"/>
                <a:ea typeface="MS PGothic" pitchFamily="34" charset="-128"/>
              </a:rPr>
              <a:t>Dysgu mewn darllen gwefusau</a:t>
            </a:r>
          </a:p>
          <a:p>
            <a:pPr>
              <a:buFontTx/>
              <a:buChar char="•"/>
              <a:defRPr/>
            </a:pPr>
            <a:r>
              <a:rPr lang="cy-GB" altLang="cy-GB" sz="2600" kern="0" dirty="0" smtClean="0">
                <a:solidFill>
                  <a:srgbClr val="000000"/>
                </a:solidFill>
                <a:latin typeface="Lucida Sans" panose="020B0602030504020204" pitchFamily="34" charset="0"/>
                <a:ea typeface="MS PGothic" pitchFamily="34" charset="-128"/>
              </a:rPr>
              <a:t>Newid o’r term</a:t>
            </a:r>
            <a:r>
              <a:rPr lang="cy-GB" altLang="cy-GB" sz="2600" i="1" kern="0" dirty="0" smtClean="0">
                <a:solidFill>
                  <a:srgbClr val="000000"/>
                </a:solidFill>
                <a:latin typeface="Lucida Sans" panose="020B0602030504020204" pitchFamily="34" charset="0"/>
                <a:ea typeface="MS PGothic" pitchFamily="34" charset="-128"/>
              </a:rPr>
              <a:t> </a:t>
            </a:r>
            <a:r>
              <a:rPr lang="cy-GB" altLang="cy-GB" sz="2600" i="1" kern="0" dirty="0">
                <a:solidFill>
                  <a:srgbClr val="000000"/>
                </a:solidFill>
                <a:latin typeface="Lucida Sans" panose="020B0602030504020204" pitchFamily="34" charset="0"/>
                <a:ea typeface="MS PGothic" pitchFamily="34" charset="-128"/>
              </a:rPr>
              <a:t>diffyg meddyliol </a:t>
            </a:r>
            <a:r>
              <a:rPr lang="cy-GB" altLang="cy-GB" sz="2600" kern="0" dirty="0" smtClean="0">
                <a:solidFill>
                  <a:srgbClr val="000000"/>
                </a:solidFill>
                <a:latin typeface="Lucida Sans" panose="020B0602030504020204" pitchFamily="34" charset="0"/>
                <a:ea typeface="MS PGothic" pitchFamily="34" charset="-128"/>
              </a:rPr>
              <a:t>i </a:t>
            </a:r>
            <a:r>
              <a:rPr lang="cy-GB" altLang="cy-GB" sz="2600" i="1" kern="0" dirty="0">
                <a:solidFill>
                  <a:srgbClr val="000000"/>
                </a:solidFill>
                <a:latin typeface="Lucida Sans" panose="020B0602030504020204" pitchFamily="34" charset="0"/>
                <a:ea typeface="MS PGothic" pitchFamily="34" charset="-128"/>
              </a:rPr>
              <a:t>is-natur </a:t>
            </a:r>
            <a:r>
              <a:rPr lang="cy-GB" altLang="cy-GB" sz="2600" i="1" kern="0" dirty="0" smtClean="0">
                <a:solidFill>
                  <a:srgbClr val="000000"/>
                </a:solidFill>
                <a:latin typeface="Lucida Sans" panose="020B0602030504020204" pitchFamily="34" charset="0"/>
                <a:ea typeface="MS PGothic" pitchFamily="34" charset="-128"/>
              </a:rPr>
              <a:t>addysgol</a:t>
            </a:r>
          </a:p>
          <a:p>
            <a:pPr>
              <a:buFontTx/>
              <a:buChar char="•"/>
              <a:defRPr/>
            </a:pPr>
            <a:r>
              <a:rPr lang="cy-GB" altLang="cy-GB" sz="2600" kern="0" dirty="0" smtClean="0">
                <a:solidFill>
                  <a:srgbClr val="000000"/>
                </a:solidFill>
                <a:latin typeface="Lucida Sans" panose="020B0602030504020204" pitchFamily="34" charset="0"/>
                <a:ea typeface="MS PGothic" pitchFamily="34" charset="-128"/>
              </a:rPr>
              <a:t>Plant ‘</a:t>
            </a:r>
            <a:r>
              <a:rPr lang="cy-GB" altLang="cy-GB" sz="2600" i="1" kern="0" dirty="0" smtClean="0">
                <a:solidFill>
                  <a:srgbClr val="000000"/>
                </a:solidFill>
                <a:latin typeface="Lucida Sans" panose="020B0602030504020204" pitchFamily="34" charset="0"/>
                <a:ea typeface="MS PGothic" pitchFamily="34" charset="-128"/>
              </a:rPr>
              <a:t>heb ymaddasu’</a:t>
            </a:r>
            <a:endParaRPr lang="cy-GB" altLang="cy-GB" i="1" dirty="0" smtClean="0">
              <a:latin typeface="Lucida Sans" pitchFamily="34" charset="0"/>
            </a:endParaRPr>
          </a:p>
        </p:txBody>
      </p:sp>
      <p:sp>
        <p:nvSpPr>
          <p:cNvPr id="5124" name="Rectangle 6"/>
          <p:cNvSpPr>
            <a:spLocks noGrp="1" noChangeArrowheads="1"/>
          </p:cNvSpPr>
          <p:nvPr>
            <p:ph type="body" sz="half" idx="2"/>
          </p:nvPr>
        </p:nvSpPr>
        <p:spPr>
          <a:xfrm>
            <a:off x="4643438" y="1340768"/>
            <a:ext cx="4249042" cy="4402807"/>
          </a:xfrm>
        </p:spPr>
        <p:txBody>
          <a:bodyPr rtlCol="0">
            <a:normAutofit fontScale="92500" lnSpcReduction="10000"/>
          </a:bodyPr>
          <a:lstStyle/>
          <a:p>
            <a:pPr>
              <a:defRPr/>
            </a:pPr>
            <a:r>
              <a:rPr lang="en-GB" sz="2600" kern="0" dirty="0" smtClean="0">
                <a:solidFill>
                  <a:srgbClr val="002060"/>
                </a:solidFill>
                <a:latin typeface="Lucida Sans" panose="020B0602040502020204" pitchFamily="34" charset="0"/>
                <a:ea typeface="MS PGothic" pitchFamily="34" charset="-128"/>
              </a:rPr>
              <a:t>Children to receive ‘special attention’ from teachers</a:t>
            </a:r>
          </a:p>
          <a:p>
            <a:pPr>
              <a:defRPr/>
            </a:pPr>
            <a:r>
              <a:rPr lang="en-GB" sz="2600" kern="0" dirty="0" smtClean="0">
                <a:solidFill>
                  <a:srgbClr val="002060"/>
                </a:solidFill>
                <a:latin typeface="Lucida Sans" panose="020B0602040502020204" pitchFamily="34" charset="0"/>
                <a:ea typeface="MS PGothic" pitchFamily="34" charset="-128"/>
              </a:rPr>
              <a:t>‘Favourable’ position in classrooms</a:t>
            </a:r>
          </a:p>
          <a:p>
            <a:pPr>
              <a:defRPr/>
            </a:pPr>
            <a:r>
              <a:rPr lang="en-GB" sz="2600" kern="0" dirty="0" smtClean="0">
                <a:solidFill>
                  <a:srgbClr val="002060"/>
                </a:solidFill>
                <a:latin typeface="Lucida Sans" panose="020B0602040502020204" pitchFamily="34" charset="0"/>
                <a:ea typeface="MS PGothic" pitchFamily="34" charset="-128"/>
              </a:rPr>
              <a:t>Special furniture, aids, equipment</a:t>
            </a:r>
          </a:p>
          <a:p>
            <a:pPr>
              <a:defRPr/>
            </a:pPr>
            <a:r>
              <a:rPr lang="en-GB" sz="2600" kern="0" dirty="0" smtClean="0">
                <a:solidFill>
                  <a:srgbClr val="002060"/>
                </a:solidFill>
                <a:latin typeface="Lucida Sans" panose="020B0602040502020204" pitchFamily="34" charset="0"/>
                <a:ea typeface="MS PGothic" pitchFamily="34" charset="-128"/>
              </a:rPr>
              <a:t>Tuition in lip-reading</a:t>
            </a:r>
          </a:p>
          <a:p>
            <a:pPr>
              <a:defRPr/>
            </a:pPr>
            <a:r>
              <a:rPr lang="en-GB" sz="2600" kern="0" dirty="0" smtClean="0">
                <a:solidFill>
                  <a:srgbClr val="002060"/>
                </a:solidFill>
                <a:latin typeface="Lucida Sans" panose="020B0602040502020204" pitchFamily="34" charset="0"/>
                <a:ea typeface="MS PGothic" pitchFamily="34" charset="-128"/>
              </a:rPr>
              <a:t>Term </a:t>
            </a:r>
            <a:r>
              <a:rPr lang="en-GB" sz="2600" i="1" kern="0" dirty="0" smtClean="0">
                <a:solidFill>
                  <a:srgbClr val="002060"/>
                </a:solidFill>
                <a:latin typeface="Lucida Sans" panose="020B0602040502020204" pitchFamily="34" charset="0"/>
                <a:ea typeface="MS PGothic" pitchFamily="34" charset="-128"/>
              </a:rPr>
              <a:t>mental deficiency </a:t>
            </a:r>
            <a:r>
              <a:rPr lang="en-GB" sz="2600" kern="0" dirty="0" smtClean="0">
                <a:solidFill>
                  <a:srgbClr val="002060"/>
                </a:solidFill>
                <a:latin typeface="Lucida Sans" panose="020B0602040502020204" pitchFamily="34" charset="0"/>
                <a:ea typeface="MS PGothic" pitchFamily="34" charset="-128"/>
              </a:rPr>
              <a:t>changed to </a:t>
            </a:r>
            <a:r>
              <a:rPr lang="en-GB" sz="2600" i="1" kern="0" dirty="0" smtClean="0">
                <a:solidFill>
                  <a:srgbClr val="002060"/>
                </a:solidFill>
                <a:latin typeface="Lucida Sans" panose="020B0602040502020204" pitchFamily="34" charset="0"/>
                <a:ea typeface="MS PGothic" pitchFamily="34" charset="-128"/>
              </a:rPr>
              <a:t>educational </a:t>
            </a:r>
            <a:r>
              <a:rPr lang="en-GB" sz="2600" i="1" kern="0" dirty="0" err="1" smtClean="0">
                <a:solidFill>
                  <a:srgbClr val="002060"/>
                </a:solidFill>
                <a:latin typeface="Lucida Sans" panose="020B0602040502020204" pitchFamily="34" charset="0"/>
                <a:ea typeface="MS PGothic" pitchFamily="34" charset="-128"/>
              </a:rPr>
              <a:t>subnormality</a:t>
            </a:r>
            <a:endParaRPr lang="en-GB" sz="2600" i="1" kern="0" dirty="0" smtClean="0">
              <a:solidFill>
                <a:srgbClr val="002060"/>
              </a:solidFill>
              <a:latin typeface="Lucida Sans" panose="020B0602040502020204" pitchFamily="34" charset="0"/>
              <a:ea typeface="MS PGothic" pitchFamily="34" charset="-128"/>
            </a:endParaRPr>
          </a:p>
          <a:p>
            <a:pPr>
              <a:defRPr/>
            </a:pPr>
            <a:r>
              <a:rPr lang="en-GB" sz="2600" i="1" kern="0" dirty="0" smtClean="0">
                <a:solidFill>
                  <a:srgbClr val="002060"/>
                </a:solidFill>
                <a:latin typeface="Lucida Sans" panose="020B0602040502020204" pitchFamily="34" charset="0"/>
                <a:ea typeface="MS PGothic" pitchFamily="34" charset="-128"/>
              </a:rPr>
              <a:t>‘Maladjusted’ </a:t>
            </a:r>
            <a:r>
              <a:rPr lang="en-GB" sz="2600" kern="0" dirty="0" smtClean="0">
                <a:solidFill>
                  <a:srgbClr val="002060"/>
                </a:solidFill>
                <a:latin typeface="Lucida Sans" panose="020B0602040502020204" pitchFamily="34" charset="0"/>
                <a:ea typeface="MS PGothic" pitchFamily="34" charset="-128"/>
              </a:rPr>
              <a:t>children</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31363602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1940au</a:t>
            </a:r>
            <a:r>
              <a:rPr lang="en-GB" sz="3200" kern="0" dirty="0" smtClean="0">
                <a:solidFill>
                  <a:srgbClr val="000000"/>
                </a:solidFill>
                <a:latin typeface="Lucida Sans" panose="020B0602040502020204" pitchFamily="34" charset="0"/>
                <a:ea typeface="MS PGothic" pitchFamily="34" charset="-128"/>
              </a:rPr>
              <a:t> </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1940s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755650" y="1547813"/>
            <a:ext cx="3810000" cy="4195762"/>
          </a:xfrm>
        </p:spPr>
        <p:txBody>
          <a:bodyPr rtlCol="0">
            <a:normAutofit/>
          </a:bodyPr>
          <a:lstStyle/>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7544" y="1628775"/>
            <a:ext cx="7985894" cy="4114800"/>
          </a:xfrm>
        </p:spPr>
        <p:txBody>
          <a:bodyPr rtlCol="0">
            <a:normAutofit/>
          </a:bodyPr>
          <a:lstStyle/>
          <a:p>
            <a:pPr marL="0" indent="0">
              <a:buNone/>
              <a:defRPr/>
            </a:pPr>
            <a:r>
              <a:rPr lang="en-GB" kern="0" dirty="0" smtClean="0">
                <a:solidFill>
                  <a:srgbClr val="000000"/>
                </a:solidFill>
                <a:latin typeface="Lucida Sans" panose="020B0602030504020204" pitchFamily="34" charset="0"/>
                <a:ea typeface="MS PGothic" pitchFamily="34" charset="-128"/>
              </a:rPr>
              <a:t>British </a:t>
            </a:r>
            <a:r>
              <a:rPr lang="en-GB" kern="0" dirty="0" err="1" smtClean="0">
                <a:solidFill>
                  <a:srgbClr val="000000"/>
                </a:solidFill>
                <a:latin typeface="Lucida Sans" panose="020B0602030504020204" pitchFamily="34" charset="0"/>
                <a:ea typeface="MS PGothic" pitchFamily="34" charset="-128"/>
              </a:rPr>
              <a:t>Pathe</a:t>
            </a:r>
            <a:r>
              <a:rPr lang="en-GB" kern="0" dirty="0" smtClean="0">
                <a:solidFill>
                  <a:srgbClr val="000000"/>
                </a:solidFill>
                <a:latin typeface="Lucida Sans" panose="020B0602030504020204" pitchFamily="34" charset="0"/>
                <a:ea typeface="MS PGothic" pitchFamily="34" charset="-128"/>
              </a:rPr>
              <a:t> (2014) </a:t>
            </a:r>
            <a:r>
              <a:rPr lang="en-GB" i="1" kern="0" dirty="0" smtClean="0">
                <a:solidFill>
                  <a:srgbClr val="000000"/>
                </a:solidFill>
                <a:latin typeface="Lucida Sans" panose="020B0602030504020204" pitchFamily="34" charset="0"/>
                <a:ea typeface="MS PGothic" pitchFamily="34" charset="-128"/>
              </a:rPr>
              <a:t>Home for </a:t>
            </a:r>
            <a:r>
              <a:rPr lang="en-GB" i="1" kern="0" dirty="0">
                <a:solidFill>
                  <a:srgbClr val="000000"/>
                </a:solidFill>
                <a:latin typeface="Lucida Sans" panose="020B0602030504020204" pitchFamily="34" charset="0"/>
                <a:ea typeface="MS PGothic" pitchFamily="34" charset="-128"/>
              </a:rPr>
              <a:t>Disabled Children (1946</a:t>
            </a:r>
            <a:r>
              <a:rPr lang="en-GB" i="1" kern="0" dirty="0" smtClean="0">
                <a:solidFill>
                  <a:srgbClr val="000000"/>
                </a:solidFill>
                <a:latin typeface="Lucida Sans" panose="020B0602030504020204" pitchFamily="34" charset="0"/>
                <a:ea typeface="MS PGothic" pitchFamily="34" charset="-128"/>
              </a:rPr>
              <a:t>), </a:t>
            </a:r>
            <a:r>
              <a:rPr lang="en-GB" kern="0" dirty="0">
                <a:solidFill>
                  <a:srgbClr val="000000"/>
                </a:solidFill>
                <a:latin typeface="Lucida Sans" panose="020B0602030504020204" pitchFamily="34" charset="0"/>
                <a:ea typeface="MS PGothic" pitchFamily="34" charset="-128"/>
                <a:hlinkClick r:id="rId3"/>
              </a:rPr>
              <a:t>https://</a:t>
            </a:r>
            <a:r>
              <a:rPr lang="en-GB" kern="0" dirty="0" smtClean="0">
                <a:solidFill>
                  <a:srgbClr val="000000"/>
                </a:solidFill>
                <a:latin typeface="Lucida Sans" panose="020B0602030504020204" pitchFamily="34" charset="0"/>
                <a:ea typeface="MS PGothic" pitchFamily="34" charset="-128"/>
                <a:hlinkClick r:id="rId3"/>
              </a:rPr>
              <a:t>www.youtube.com/watch?v=nB-3gwmtyHQ</a:t>
            </a:r>
            <a:r>
              <a:rPr lang="en-GB" kern="0" dirty="0" smtClean="0">
                <a:solidFill>
                  <a:srgbClr val="000000"/>
                </a:solidFill>
                <a:latin typeface="Lucida Sans" panose="020B0602030504020204" pitchFamily="34" charset="0"/>
                <a:ea typeface="MS PGothic" pitchFamily="34" charset="-128"/>
              </a:rPr>
              <a:t> [Accessed: December 4 2018].</a:t>
            </a:r>
            <a:endParaRPr lang="en-GB" kern="0" dirty="0">
              <a:solidFill>
                <a:srgbClr val="000000"/>
              </a:solidFill>
              <a:latin typeface="Lucida Sans" panose="020B0602030504020204" pitchFamily="34" charset="0"/>
              <a:ea typeface="MS PGothic" pitchFamily="34" charset="-128"/>
            </a:endParaRPr>
          </a:p>
        </p:txBody>
      </p:sp>
    </p:spTree>
    <p:extLst>
      <p:ext uri="{BB962C8B-B14F-4D97-AF65-F5344CB8AC3E}">
        <p14:creationId xmlns:p14="http://schemas.microsoft.com/office/powerpoint/2010/main" val="6805972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36815"/>
            <a:ext cx="7772400" cy="543913"/>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Adroddiad </a:t>
            </a:r>
            <a:r>
              <a:rPr lang="cy-GB" sz="3200" kern="0" dirty="0" err="1" smtClean="0">
                <a:solidFill>
                  <a:srgbClr val="000000"/>
                </a:solidFill>
                <a:latin typeface="Lucida Sans" panose="020B0602040502020204" pitchFamily="34" charset="0"/>
                <a:ea typeface="MS PGothic" pitchFamily="34" charset="-128"/>
              </a:rPr>
              <a:t>Underwood</a:t>
            </a:r>
            <a:r>
              <a:rPr lang="cy-GB" sz="3200" kern="0" dirty="0">
                <a:solidFill>
                  <a:srgbClr val="000000"/>
                </a:solidFill>
                <a:latin typeface="Lucida Sans" panose="020B0602040502020204" pitchFamily="34" charset="0"/>
                <a:ea typeface="MS PGothic" pitchFamily="34" charset="-128"/>
              </a:rPr>
              <a:t> </a:t>
            </a:r>
            <a:r>
              <a:rPr lang="cy-GB" sz="3200" kern="0" dirty="0" smtClean="0">
                <a:solidFill>
                  <a:srgbClr val="000000"/>
                </a:solidFill>
                <a:latin typeface="Lucida Sans" panose="020B0602040502020204" pitchFamily="34" charset="0"/>
                <a:ea typeface="MS PGothic" pitchFamily="34" charset="-128"/>
              </a:rPr>
              <a:t>1955</a:t>
            </a:r>
            <a:br>
              <a:rPr lang="cy-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Underwood Report 1955</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340768"/>
            <a:ext cx="4386138" cy="4248471"/>
          </a:xfrm>
        </p:spPr>
        <p:txBody>
          <a:bodyPr rtlCol="0">
            <a:normAutofit fontScale="77500" lnSpcReduction="20000"/>
          </a:bodyPr>
          <a:lstStyle/>
          <a:p>
            <a:pPr>
              <a:defRPr/>
            </a:pPr>
            <a:r>
              <a:rPr lang="cy-GB" altLang="cy-GB" dirty="0" smtClean="0">
                <a:latin typeface="Lucida Sans" pitchFamily="34" charset="0"/>
              </a:rPr>
              <a:t>Gelwir </a:t>
            </a:r>
            <a:r>
              <a:rPr lang="cy-GB" altLang="cy-GB" dirty="0">
                <a:latin typeface="Lucida Sans" pitchFamily="34" charset="0"/>
              </a:rPr>
              <a:t>hefyd yn Adroddiad y Pwyllgor ar Blant </a:t>
            </a:r>
            <a:r>
              <a:rPr lang="cy-GB" altLang="cy-GB" dirty="0" smtClean="0">
                <a:latin typeface="Lucida Sans" pitchFamily="34" charset="0"/>
              </a:rPr>
              <a:t>sydd heb Addasu</a:t>
            </a:r>
            <a:endParaRPr lang="cy-GB" altLang="cy-GB" dirty="0">
              <a:latin typeface="Lucida Sans" pitchFamily="34" charset="0"/>
            </a:endParaRPr>
          </a:p>
          <a:p>
            <a:pPr>
              <a:defRPr/>
            </a:pPr>
            <a:r>
              <a:rPr lang="cy-GB" altLang="cy-GB" dirty="0">
                <a:latin typeface="Lucida Sans" pitchFamily="34" charset="0"/>
              </a:rPr>
              <a:t>Ymchwilio i broblemau meddygol, addysg a chymdeithasol plant </a:t>
            </a:r>
            <a:r>
              <a:rPr lang="cy-GB" altLang="cy-GB" dirty="0" smtClean="0">
                <a:latin typeface="Lucida Sans" pitchFamily="34" charset="0"/>
              </a:rPr>
              <a:t>‘heb addasu’</a:t>
            </a:r>
            <a:endParaRPr lang="cy-GB" altLang="cy-GB" dirty="0">
              <a:latin typeface="Lucida Sans" pitchFamily="34" charset="0"/>
            </a:endParaRPr>
          </a:p>
          <a:p>
            <a:pPr>
              <a:defRPr/>
            </a:pPr>
            <a:r>
              <a:rPr lang="cy-GB" altLang="cy-GB" dirty="0" smtClean="0">
                <a:latin typeface="Lucida Sans" pitchFamily="34" charset="0"/>
              </a:rPr>
              <a:t>Dymunwyd </a:t>
            </a:r>
            <a:r>
              <a:rPr lang="cy-GB" altLang="cy-GB" dirty="0">
                <a:latin typeface="Lucida Sans" pitchFamily="34" charset="0"/>
              </a:rPr>
              <a:t>dosbarthu disgyblion </a:t>
            </a:r>
            <a:r>
              <a:rPr lang="cy-GB" altLang="cy-GB" dirty="0" smtClean="0">
                <a:latin typeface="Lucida Sans" pitchFamily="34" charset="0"/>
              </a:rPr>
              <a:t>heb addasu fel </a:t>
            </a:r>
            <a:r>
              <a:rPr lang="cy-GB" altLang="cy-GB" dirty="0">
                <a:latin typeface="Lucida Sans" pitchFamily="34" charset="0"/>
              </a:rPr>
              <a:t>rhai sydd ag anhwylderau nerfus, arfer, organig neu </a:t>
            </a:r>
            <a:r>
              <a:rPr lang="cy-GB" altLang="cy-GB" dirty="0" err="1">
                <a:latin typeface="Lucida Sans" pitchFamily="34" charset="0"/>
              </a:rPr>
              <a:t>seicotig</a:t>
            </a:r>
            <a:r>
              <a:rPr lang="cy-GB" altLang="cy-GB" dirty="0">
                <a:latin typeface="Lucida Sans" pitchFamily="34" charset="0"/>
              </a:rPr>
              <a:t> neu anawsterau addysgol a galwedigaethol</a:t>
            </a:r>
          </a:p>
          <a:p>
            <a:pPr>
              <a:defRPr/>
            </a:pPr>
            <a:r>
              <a:rPr lang="cy-GB" altLang="cy-GB" dirty="0">
                <a:latin typeface="Lucida Sans" pitchFamily="34" charset="0"/>
              </a:rPr>
              <a:t>Dadleuwyd am d</a:t>
            </a:r>
            <a:r>
              <a:rPr lang="cy-GB" altLang="cy-GB" dirty="0" smtClean="0">
                <a:latin typeface="Lucida Sans" pitchFamily="34" charset="0"/>
              </a:rPr>
              <a:t>darpariaeth </a:t>
            </a:r>
            <a:r>
              <a:rPr lang="cy-GB" altLang="cy-GB" dirty="0">
                <a:latin typeface="Lucida Sans" pitchFamily="34" charset="0"/>
              </a:rPr>
              <a:t>g</a:t>
            </a:r>
            <a:r>
              <a:rPr lang="cy-GB" altLang="cy-GB" dirty="0" smtClean="0">
                <a:latin typeface="Lucida Sans" pitchFamily="34" charset="0"/>
              </a:rPr>
              <a:t>ofalus ar gyfer anghenion </a:t>
            </a:r>
            <a:r>
              <a:rPr lang="cy-GB" altLang="cy-GB" dirty="0">
                <a:latin typeface="Lucida Sans" pitchFamily="34" charset="0"/>
              </a:rPr>
              <a:t>plant</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340768"/>
            <a:ext cx="4249042" cy="4402807"/>
          </a:xfrm>
        </p:spPr>
        <p:txBody>
          <a:bodyPr rtlCol="0">
            <a:normAutofit fontScale="85000" lnSpcReduction="20000"/>
          </a:bodyPr>
          <a:lstStyle/>
          <a:p>
            <a:pPr>
              <a:defRPr/>
            </a:pPr>
            <a:r>
              <a:rPr lang="en-GB" sz="2600" kern="0" dirty="0" smtClean="0">
                <a:solidFill>
                  <a:srgbClr val="002060"/>
                </a:solidFill>
                <a:latin typeface="Lucida Sans" panose="020B0602040502020204" pitchFamily="34" charset="0"/>
                <a:ea typeface="MS PGothic" pitchFamily="34" charset="-128"/>
              </a:rPr>
              <a:t>Also known as the Report of the Committee on Maladjusted Children</a:t>
            </a:r>
          </a:p>
          <a:p>
            <a:pPr>
              <a:defRPr/>
            </a:pPr>
            <a:r>
              <a:rPr lang="en-GB" sz="2600" kern="0" dirty="0" smtClean="0">
                <a:solidFill>
                  <a:srgbClr val="002060"/>
                </a:solidFill>
                <a:latin typeface="Lucida Sans" panose="020B0602040502020204" pitchFamily="34" charset="0"/>
                <a:ea typeface="MS PGothic" pitchFamily="34" charset="-128"/>
              </a:rPr>
              <a:t>Investigated the medical, education and social problems of ‘maladjusted’ children</a:t>
            </a:r>
          </a:p>
          <a:p>
            <a:pPr>
              <a:defRPr/>
            </a:pPr>
            <a:r>
              <a:rPr lang="en-GB" sz="2600" kern="0" dirty="0" smtClean="0">
                <a:solidFill>
                  <a:srgbClr val="002060"/>
                </a:solidFill>
                <a:latin typeface="Lucida Sans" panose="020B0602040502020204" pitchFamily="34" charset="0"/>
                <a:ea typeface="MS PGothic" pitchFamily="34" charset="-128"/>
              </a:rPr>
              <a:t>Wished </a:t>
            </a:r>
            <a:r>
              <a:rPr lang="en-GB" sz="2600" kern="0" dirty="0">
                <a:solidFill>
                  <a:srgbClr val="002060"/>
                </a:solidFill>
                <a:latin typeface="Lucida Sans" panose="020B0602040502020204" pitchFamily="34" charset="0"/>
                <a:ea typeface="MS PGothic" pitchFamily="34" charset="-128"/>
              </a:rPr>
              <a:t>to classify pupils with maladjustment as </a:t>
            </a:r>
            <a:r>
              <a:rPr lang="en-GB" sz="2600" kern="0" dirty="0" smtClean="0">
                <a:solidFill>
                  <a:srgbClr val="002060"/>
                </a:solidFill>
                <a:latin typeface="Lucida Sans" panose="020B0602040502020204" pitchFamily="34" charset="0"/>
                <a:ea typeface="MS PGothic" pitchFamily="34" charset="-128"/>
              </a:rPr>
              <a:t>having nervous</a:t>
            </a:r>
            <a:r>
              <a:rPr lang="en-GB" sz="2600" kern="0" dirty="0">
                <a:solidFill>
                  <a:srgbClr val="002060"/>
                </a:solidFill>
                <a:latin typeface="Lucida Sans" panose="020B0602040502020204" pitchFamily="34" charset="0"/>
                <a:ea typeface="MS PGothic" pitchFamily="34" charset="-128"/>
              </a:rPr>
              <a:t>, habit, organic or psychotic disorders or educational and </a:t>
            </a:r>
            <a:r>
              <a:rPr lang="en-GB" sz="2600" kern="0" dirty="0" smtClean="0">
                <a:solidFill>
                  <a:srgbClr val="002060"/>
                </a:solidFill>
                <a:latin typeface="Lucida Sans" panose="020B0602040502020204" pitchFamily="34" charset="0"/>
                <a:ea typeface="MS PGothic" pitchFamily="34" charset="-128"/>
              </a:rPr>
              <a:t>vocational difficulties</a:t>
            </a:r>
          </a:p>
          <a:p>
            <a:pPr>
              <a:defRPr/>
            </a:pPr>
            <a:r>
              <a:rPr lang="en-GB" sz="2600" kern="0" dirty="0" smtClean="0">
                <a:solidFill>
                  <a:srgbClr val="002060"/>
                </a:solidFill>
                <a:latin typeface="Lucida Sans" panose="020B0602040502020204" pitchFamily="34" charset="0"/>
                <a:ea typeface="MS PGothic" pitchFamily="34" charset="-128"/>
              </a:rPr>
              <a:t>Argued </a:t>
            </a:r>
            <a:r>
              <a:rPr lang="en-GB" sz="2600" kern="0" dirty="0">
                <a:solidFill>
                  <a:srgbClr val="002060"/>
                </a:solidFill>
                <a:latin typeface="Lucida Sans" panose="020B0602040502020204" pitchFamily="34" charset="0"/>
                <a:ea typeface="MS PGothic" pitchFamily="34" charset="-128"/>
              </a:rPr>
              <a:t>for careful matching of provision to children’s </a:t>
            </a:r>
            <a:r>
              <a:rPr lang="en-GB" sz="2600" kern="0" dirty="0" smtClean="0">
                <a:solidFill>
                  <a:srgbClr val="002060"/>
                </a:solidFill>
                <a:latin typeface="Lucida Sans" panose="020B0602040502020204" pitchFamily="34" charset="0"/>
                <a:ea typeface="MS PGothic" pitchFamily="34" charset="-128"/>
              </a:rPr>
              <a:t>need</a:t>
            </a:r>
          </a:p>
          <a:p>
            <a:pPr>
              <a:defRPr/>
            </a:pPr>
            <a:endParaRPr lang="en-GB" sz="2600" kern="0" dirty="0">
              <a:solidFill>
                <a:srgbClr val="002060"/>
              </a:solidFill>
              <a:latin typeface="Lucida Sans" panose="020B0602040502020204" pitchFamily="34" charset="0"/>
              <a:ea typeface="MS PGothic" pitchFamily="34" charset="-128"/>
            </a:endParaRPr>
          </a:p>
        </p:txBody>
      </p:sp>
    </p:spTree>
    <p:extLst>
      <p:ext uri="{BB962C8B-B14F-4D97-AF65-F5344CB8AC3E}">
        <p14:creationId xmlns:p14="http://schemas.microsoft.com/office/powerpoint/2010/main" val="31583632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332656"/>
            <a:ext cx="8061077" cy="1008111"/>
          </a:xfrm>
        </p:spPr>
        <p:txBody>
          <a:bodyPr rtlCol="0">
            <a:noAutofit/>
          </a:bodyPr>
          <a:lstStyle/>
          <a:p>
            <a:pPr eaLnBrk="1" fontAlgn="auto" hangingPunct="1">
              <a:spcAft>
                <a:spcPts val="0"/>
              </a:spcAft>
              <a:defRPr/>
            </a:pPr>
            <a:r>
              <a:rPr lang="cy-GB" sz="2400" kern="0" dirty="0" smtClean="0">
                <a:solidFill>
                  <a:srgbClr val="000000"/>
                </a:solidFill>
                <a:latin typeface="Lucida Sans" panose="020B0602040502020204" pitchFamily="34" charset="0"/>
                <a:ea typeface="MS PGothic" pitchFamily="34" charset="-128"/>
              </a:rPr>
              <a:t>Deddf Addysg (Plant dan Anfantais) 1970</a:t>
            </a:r>
            <a:br>
              <a:rPr lang="cy-GB" sz="2400" kern="0" dirty="0" smtClean="0">
                <a:solidFill>
                  <a:srgbClr val="000000"/>
                </a:solidFill>
                <a:latin typeface="Lucida Sans" panose="020B0602040502020204" pitchFamily="34" charset="0"/>
                <a:ea typeface="MS PGothic" pitchFamily="34" charset="-128"/>
              </a:rPr>
            </a:br>
            <a:r>
              <a:rPr lang="en-GB" sz="2400" kern="0" dirty="0" smtClean="0">
                <a:solidFill>
                  <a:srgbClr val="002060"/>
                </a:solidFill>
                <a:latin typeface="Lucida Sans" panose="020B0602040502020204" pitchFamily="34" charset="0"/>
                <a:ea typeface="MS PGothic" pitchFamily="34" charset="-128"/>
              </a:rPr>
              <a:t>Education (Handicapped Children) Act 1970</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39781" y="1340770"/>
            <a:ext cx="4576235" cy="4402806"/>
          </a:xfrm>
        </p:spPr>
        <p:txBody>
          <a:bodyPr rtlCol="0">
            <a:normAutofit fontScale="92500" lnSpcReduction="20000"/>
          </a:bodyPr>
          <a:lstStyle/>
          <a:p>
            <a:pPr>
              <a:buFontTx/>
              <a:buChar char="•"/>
              <a:defRPr/>
            </a:pPr>
            <a:r>
              <a:rPr lang="cy-GB" altLang="cy-GB" sz="2600" kern="0" dirty="0" smtClean="0">
                <a:solidFill>
                  <a:srgbClr val="000000"/>
                </a:solidFill>
                <a:latin typeface="Lucida Sans" panose="020B0602030504020204" pitchFamily="34" charset="0"/>
                <a:ea typeface="MS PGothic" pitchFamily="34" charset="-128"/>
              </a:rPr>
              <a:t>Gorffen dosbarthu </a:t>
            </a:r>
            <a:r>
              <a:rPr lang="cy-GB" altLang="cy-GB" sz="2600" kern="0" dirty="0">
                <a:solidFill>
                  <a:srgbClr val="000000"/>
                </a:solidFill>
                <a:latin typeface="Lucida Sans" panose="020B0602030504020204" pitchFamily="34" charset="0"/>
                <a:ea typeface="MS PGothic" pitchFamily="34" charset="-128"/>
              </a:rPr>
              <a:t>plant dan anfantais fel rhai anaddas ar gyfer addysg </a:t>
            </a:r>
            <a:r>
              <a:rPr lang="cy-GB" altLang="cy-GB" sz="2600" kern="0" dirty="0" smtClean="0">
                <a:solidFill>
                  <a:srgbClr val="000000"/>
                </a:solidFill>
                <a:latin typeface="Lucida Sans" panose="020B0602030504020204" pitchFamily="34" charset="0"/>
                <a:ea typeface="MS PGothic" pitchFamily="34" charset="-128"/>
              </a:rPr>
              <a:t>mewn </a:t>
            </a:r>
            <a:r>
              <a:rPr lang="cy-GB" altLang="cy-GB" sz="2600" kern="0" dirty="0">
                <a:solidFill>
                  <a:srgbClr val="000000"/>
                </a:solidFill>
                <a:latin typeface="Lucida Sans" panose="020B0602030504020204" pitchFamily="34" charset="0"/>
                <a:ea typeface="MS PGothic" pitchFamily="34" charset="-128"/>
              </a:rPr>
              <a:t>ysgol</a:t>
            </a:r>
          </a:p>
          <a:p>
            <a:pPr>
              <a:buFontTx/>
              <a:buChar char="•"/>
              <a:defRPr/>
            </a:pPr>
            <a:r>
              <a:rPr lang="cy-GB" altLang="cy-GB" sz="2600" kern="0" dirty="0">
                <a:solidFill>
                  <a:srgbClr val="000000"/>
                </a:solidFill>
                <a:latin typeface="Lucida Sans" panose="020B0602030504020204" pitchFamily="34" charset="0"/>
                <a:ea typeface="MS PGothic" pitchFamily="34" charset="-128"/>
              </a:rPr>
              <a:t>Trosglwyddo cyfrifoldeb am addysg ‘</a:t>
            </a:r>
            <a:r>
              <a:rPr lang="cy-GB" altLang="cy-GB" sz="2600" i="1" kern="0" dirty="0">
                <a:solidFill>
                  <a:srgbClr val="000000"/>
                </a:solidFill>
                <a:latin typeface="Lucida Sans" panose="020B0602030504020204" pitchFamily="34" charset="0"/>
                <a:ea typeface="MS PGothic" pitchFamily="34" charset="-128"/>
              </a:rPr>
              <a:t>plant dan anfantais ddifrifol</a:t>
            </a:r>
            <a:r>
              <a:rPr lang="cy-GB" altLang="cy-GB" sz="2600" kern="0" dirty="0">
                <a:solidFill>
                  <a:srgbClr val="000000"/>
                </a:solidFill>
                <a:latin typeface="Lucida Sans" panose="020B0602030504020204" pitchFamily="34" charset="0"/>
                <a:ea typeface="MS PGothic" pitchFamily="34" charset="-128"/>
              </a:rPr>
              <a:t>’ o awdurdodau iechyd i </a:t>
            </a:r>
            <a:r>
              <a:rPr lang="cy-GB" altLang="cy-GB" sz="2600" kern="0" dirty="0" err="1">
                <a:solidFill>
                  <a:srgbClr val="000000"/>
                </a:solidFill>
                <a:latin typeface="Lucida Sans" panose="020B0602030504020204" pitchFamily="34" charset="0"/>
                <a:ea typeface="MS PGothic" pitchFamily="34" charset="-128"/>
              </a:rPr>
              <a:t>AALlau</a:t>
            </a:r>
            <a:endParaRPr lang="cy-GB" altLang="cy-GB" sz="2600" kern="0" dirty="0">
              <a:solidFill>
                <a:srgbClr val="000000"/>
              </a:solidFill>
              <a:latin typeface="Lucida Sans" panose="020B0602030504020204" pitchFamily="34" charset="0"/>
              <a:ea typeface="MS PGothic" pitchFamily="34" charset="-128"/>
            </a:endParaRPr>
          </a:p>
          <a:p>
            <a:pPr>
              <a:buFontTx/>
              <a:buChar char="•"/>
              <a:defRPr/>
            </a:pPr>
            <a:r>
              <a:rPr lang="cy-GB" altLang="cy-GB" sz="2600" kern="0" dirty="0">
                <a:solidFill>
                  <a:srgbClr val="000000"/>
                </a:solidFill>
                <a:latin typeface="Lucida Sans" panose="020B0602030504020204" pitchFamily="34" charset="0"/>
                <a:ea typeface="MS PGothic" pitchFamily="34" charset="-128"/>
              </a:rPr>
              <a:t>Cyfrifoldeb </a:t>
            </a:r>
            <a:r>
              <a:rPr lang="cy-GB" altLang="cy-GB" sz="2600" kern="0" dirty="0" smtClean="0">
                <a:solidFill>
                  <a:srgbClr val="000000"/>
                </a:solidFill>
                <a:latin typeface="Lucida Sans" panose="020B0602030504020204" pitchFamily="34" charset="0"/>
                <a:ea typeface="MS PGothic" pitchFamily="34" charset="-128"/>
              </a:rPr>
              <a:t>triwanta </a:t>
            </a:r>
            <a:r>
              <a:rPr lang="cy-GB" altLang="cy-GB" sz="2600" kern="0" dirty="0">
                <a:solidFill>
                  <a:srgbClr val="000000"/>
                </a:solidFill>
                <a:latin typeface="Lucida Sans" panose="020B0602030504020204" pitchFamily="34" charset="0"/>
                <a:ea typeface="MS PGothic" pitchFamily="34" charset="-128"/>
              </a:rPr>
              <a:t>ac addysg bellach o fewn awdurdodau addysg yn lle gwasanaethau iechyd meddwl</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340768"/>
            <a:ext cx="4249042" cy="4402807"/>
          </a:xfrm>
        </p:spPr>
        <p:txBody>
          <a:bodyPr rtlCol="0">
            <a:normAutofit fontScale="92500" lnSpcReduction="20000"/>
          </a:bodyPr>
          <a:lstStyle/>
          <a:p>
            <a:pPr>
              <a:defRPr/>
            </a:pPr>
            <a:r>
              <a:rPr lang="en-GB" sz="2600" kern="0" dirty="0" smtClean="0">
                <a:solidFill>
                  <a:srgbClr val="002060"/>
                </a:solidFill>
                <a:latin typeface="Lucida Sans" panose="020B0602040502020204" pitchFamily="34" charset="0"/>
                <a:ea typeface="MS PGothic" pitchFamily="34" charset="-128"/>
              </a:rPr>
              <a:t>Discontinued the classification of handicapped children as unsuitable for education at school</a:t>
            </a:r>
          </a:p>
          <a:p>
            <a:pPr>
              <a:defRPr/>
            </a:pPr>
            <a:r>
              <a:rPr lang="en-GB" sz="2600" kern="0" dirty="0" smtClean="0">
                <a:solidFill>
                  <a:srgbClr val="002060"/>
                </a:solidFill>
                <a:latin typeface="Lucida Sans" panose="020B0602040502020204" pitchFamily="34" charset="0"/>
                <a:ea typeface="MS PGothic" pitchFamily="34" charset="-128"/>
              </a:rPr>
              <a:t>Transferred </a:t>
            </a:r>
            <a:r>
              <a:rPr lang="en-GB" sz="2600" kern="0" dirty="0">
                <a:solidFill>
                  <a:srgbClr val="002060"/>
                </a:solidFill>
                <a:latin typeface="Lucida Sans" panose="020B0602040502020204" pitchFamily="34" charset="0"/>
                <a:ea typeface="MS PGothic" pitchFamily="34" charset="-128"/>
              </a:rPr>
              <a:t>responsibility for education of ‘</a:t>
            </a:r>
            <a:r>
              <a:rPr lang="en-GB" sz="2600" i="1" kern="0" dirty="0">
                <a:solidFill>
                  <a:srgbClr val="002060"/>
                </a:solidFill>
                <a:latin typeface="Lucida Sans" panose="020B0602040502020204" pitchFamily="34" charset="0"/>
                <a:ea typeface="MS PGothic" pitchFamily="34" charset="-128"/>
              </a:rPr>
              <a:t>severely handicapped children’ </a:t>
            </a:r>
            <a:r>
              <a:rPr lang="en-GB" sz="2600" kern="0" dirty="0">
                <a:solidFill>
                  <a:srgbClr val="002060"/>
                </a:solidFill>
                <a:latin typeface="Lucida Sans" panose="020B0602040502020204" pitchFamily="34" charset="0"/>
                <a:ea typeface="MS PGothic" pitchFamily="34" charset="-128"/>
              </a:rPr>
              <a:t>from health authorities to </a:t>
            </a:r>
            <a:r>
              <a:rPr lang="en-GB" sz="2600" kern="0" dirty="0" smtClean="0">
                <a:solidFill>
                  <a:srgbClr val="002060"/>
                </a:solidFill>
                <a:latin typeface="Lucida Sans" panose="020B0602040502020204" pitchFamily="34" charset="0"/>
                <a:ea typeface="MS PGothic" pitchFamily="34" charset="-128"/>
              </a:rPr>
              <a:t>LEAs</a:t>
            </a:r>
          </a:p>
          <a:p>
            <a:pPr>
              <a:defRPr/>
            </a:pPr>
            <a:r>
              <a:rPr lang="en-GB" sz="2600" kern="0" dirty="0" smtClean="0">
                <a:solidFill>
                  <a:srgbClr val="002060"/>
                </a:solidFill>
                <a:latin typeface="Lucida Sans" panose="020B0602040502020204" pitchFamily="34" charset="0"/>
                <a:ea typeface="MS PGothic" pitchFamily="34" charset="-128"/>
              </a:rPr>
              <a:t>Responsibility of truancy and education now within education authorities instead of mental health services</a:t>
            </a:r>
          </a:p>
          <a:p>
            <a:pPr>
              <a:defRPr/>
            </a:pPr>
            <a:endParaRPr lang="en-GB" sz="2600" kern="0" dirty="0" smtClean="0">
              <a:solidFill>
                <a:srgbClr val="002060"/>
              </a:solidFill>
              <a:latin typeface="Lucida Sans" panose="020B0602040502020204" pitchFamily="34" charset="0"/>
              <a:ea typeface="MS PGothic" pitchFamily="34" charset="-128"/>
            </a:endParaRPr>
          </a:p>
          <a:p>
            <a:pPr>
              <a:defRPr/>
            </a:pPr>
            <a:endParaRPr lang="en-GB" sz="2600" kern="0" dirty="0">
              <a:solidFill>
                <a:srgbClr val="002060"/>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37293693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1970au</a:t>
            </a:r>
            <a:r>
              <a:rPr lang="en-GB" sz="3200" kern="0" dirty="0" smtClean="0">
                <a:solidFill>
                  <a:srgbClr val="000000"/>
                </a:solidFill>
                <a:latin typeface="Lucida Sans" panose="020B0602040502020204" pitchFamily="34" charset="0"/>
                <a:ea typeface="MS PGothic" pitchFamily="34" charset="-128"/>
              </a:rPr>
              <a:t> </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1970s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755650" y="1547813"/>
            <a:ext cx="3810000" cy="4195762"/>
          </a:xfrm>
        </p:spPr>
        <p:txBody>
          <a:bodyPr rtlCol="0">
            <a:normAutofit/>
          </a:bodyPr>
          <a:lstStyle/>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7544" y="1628775"/>
            <a:ext cx="7985894" cy="4114800"/>
          </a:xfrm>
        </p:spPr>
        <p:txBody>
          <a:bodyPr rtlCol="0">
            <a:normAutofit/>
          </a:bodyPr>
          <a:lstStyle/>
          <a:p>
            <a:pPr marL="0" indent="0">
              <a:buNone/>
              <a:defRPr/>
            </a:pPr>
            <a:r>
              <a:rPr lang="en-GB" kern="0" dirty="0" smtClean="0">
                <a:solidFill>
                  <a:srgbClr val="000000"/>
                </a:solidFill>
                <a:latin typeface="Lucida Sans" panose="020B0602030504020204" pitchFamily="34" charset="0"/>
                <a:ea typeface="MS PGothic" pitchFamily="34" charset="-128"/>
              </a:rPr>
              <a:t>Ephemeralfilm (</a:t>
            </a:r>
            <a:r>
              <a:rPr lang="en-GB" kern="0" dirty="0">
                <a:solidFill>
                  <a:srgbClr val="000000"/>
                </a:solidFill>
                <a:latin typeface="Lucida Sans" panose="020B0602030504020204" pitchFamily="34" charset="0"/>
                <a:ea typeface="MS PGothic" pitchFamily="34" charset="-128"/>
              </a:rPr>
              <a:t>2015</a:t>
            </a:r>
            <a:r>
              <a:rPr lang="en-GB" kern="0" dirty="0" smtClean="0">
                <a:solidFill>
                  <a:srgbClr val="000000"/>
                </a:solidFill>
                <a:latin typeface="Lucida Sans" panose="020B0602030504020204" pitchFamily="34" charset="0"/>
                <a:ea typeface="MS PGothic" pitchFamily="34" charset="-128"/>
              </a:rPr>
              <a:t>) </a:t>
            </a:r>
            <a:r>
              <a:rPr lang="en-GB" i="1" kern="0" dirty="0" smtClean="0">
                <a:solidFill>
                  <a:srgbClr val="000000"/>
                </a:solidFill>
                <a:latin typeface="Lucida Sans" panose="020B0602030504020204" pitchFamily="34" charset="0"/>
                <a:ea typeface="MS PGothic" pitchFamily="34" charset="-128"/>
              </a:rPr>
              <a:t>Caring for </a:t>
            </a:r>
            <a:r>
              <a:rPr lang="en-GB" i="1" kern="0" dirty="0">
                <a:solidFill>
                  <a:srgbClr val="000000"/>
                </a:solidFill>
                <a:latin typeface="Lucida Sans" panose="020B0602030504020204" pitchFamily="34" charset="0"/>
                <a:ea typeface="MS PGothic" pitchFamily="34" charset="-128"/>
              </a:rPr>
              <a:t>Spastics</a:t>
            </a:r>
            <a:r>
              <a:rPr lang="en-GB" i="1" kern="0" dirty="0" smtClean="0">
                <a:solidFill>
                  <a:srgbClr val="000000"/>
                </a:solidFill>
                <a:latin typeface="Lucida Sans" panose="020B0602030504020204" pitchFamily="34" charset="0"/>
                <a:ea typeface="MS PGothic" pitchFamily="34" charset="-128"/>
              </a:rPr>
              <a:t>: (</a:t>
            </a:r>
            <a:r>
              <a:rPr lang="en-GB" i="1" kern="0" dirty="0">
                <a:solidFill>
                  <a:srgbClr val="000000"/>
                </a:solidFill>
                <a:latin typeface="Lucida Sans" panose="020B0602030504020204" pitchFamily="34" charset="0"/>
                <a:ea typeface="MS PGothic" pitchFamily="34" charset="-128"/>
              </a:rPr>
              <a:t>1976) Promotional film for the Spastics </a:t>
            </a:r>
            <a:r>
              <a:rPr lang="en-GB" i="1" kern="0" dirty="0" smtClean="0">
                <a:solidFill>
                  <a:srgbClr val="000000"/>
                </a:solidFill>
                <a:latin typeface="Lucida Sans" panose="020B0602030504020204" pitchFamily="34" charset="0"/>
                <a:ea typeface="MS PGothic" pitchFamily="34" charset="-128"/>
              </a:rPr>
              <a:t>Society, </a:t>
            </a:r>
            <a:r>
              <a:rPr lang="en-GB" kern="0" dirty="0">
                <a:solidFill>
                  <a:srgbClr val="000000"/>
                </a:solidFill>
                <a:latin typeface="Lucida Sans" panose="020B0602030504020204" pitchFamily="34" charset="0"/>
                <a:ea typeface="MS PGothic" pitchFamily="34" charset="-128"/>
                <a:hlinkClick r:id="rId3"/>
              </a:rPr>
              <a:t>https://www.youtube.com/watch?v=-</a:t>
            </a:r>
            <a:r>
              <a:rPr lang="en-GB" kern="0" dirty="0" smtClean="0">
                <a:solidFill>
                  <a:srgbClr val="000000"/>
                </a:solidFill>
                <a:latin typeface="Lucida Sans" panose="020B0602030504020204" pitchFamily="34" charset="0"/>
                <a:ea typeface="MS PGothic" pitchFamily="34" charset="-128"/>
                <a:hlinkClick r:id="rId3"/>
              </a:rPr>
              <a:t>DEL-lkGuQ8</a:t>
            </a:r>
            <a:r>
              <a:rPr lang="en-GB" kern="0" dirty="0" smtClean="0">
                <a:solidFill>
                  <a:srgbClr val="000000"/>
                </a:solidFill>
                <a:latin typeface="Lucida Sans" panose="020B0602030504020204" pitchFamily="34" charset="0"/>
                <a:ea typeface="MS PGothic" pitchFamily="34" charset="-128"/>
              </a:rPr>
              <a:t> [Accessed: December 4 2018].</a:t>
            </a:r>
            <a:endParaRPr lang="en-GB" kern="0" dirty="0">
              <a:solidFill>
                <a:srgbClr val="000000"/>
              </a:solidFill>
              <a:latin typeface="Lucida Sans" panose="020B0602030504020204" pitchFamily="34" charset="0"/>
              <a:ea typeface="MS PGothic" pitchFamily="34" charset="-128"/>
            </a:endParaRPr>
          </a:p>
        </p:txBody>
      </p:sp>
    </p:spTree>
    <p:extLst>
      <p:ext uri="{BB962C8B-B14F-4D97-AF65-F5344CB8AC3E}">
        <p14:creationId xmlns:p14="http://schemas.microsoft.com/office/powerpoint/2010/main" val="68488765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36815"/>
            <a:ext cx="7772400" cy="543913"/>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Adroddiad </a:t>
            </a:r>
            <a:r>
              <a:rPr lang="cy-GB" sz="3200" kern="0" dirty="0" err="1" smtClean="0">
                <a:solidFill>
                  <a:srgbClr val="000000"/>
                </a:solidFill>
                <a:latin typeface="Lucida Sans" panose="020B0602040502020204" pitchFamily="34" charset="0"/>
                <a:ea typeface="MS PGothic" pitchFamily="34" charset="-128"/>
              </a:rPr>
              <a:t>Warnock</a:t>
            </a:r>
            <a:r>
              <a:rPr lang="cy-GB" sz="3200" kern="0" dirty="0" smtClean="0">
                <a:solidFill>
                  <a:srgbClr val="000000"/>
                </a:solidFill>
                <a:latin typeface="Lucida Sans" panose="020B0602040502020204" pitchFamily="34" charset="0"/>
                <a:ea typeface="MS PGothic" pitchFamily="34" charset="-128"/>
              </a:rPr>
              <a:t> 1978</a:t>
            </a:r>
            <a:br>
              <a:rPr lang="cy-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Warnock Report 1978</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340769"/>
            <a:ext cx="4386138" cy="4320480"/>
          </a:xfrm>
        </p:spPr>
        <p:txBody>
          <a:bodyPr rtlCol="0">
            <a:normAutofit fontScale="77500" lnSpcReduction="20000"/>
          </a:bodyPr>
          <a:lstStyle/>
          <a:p>
            <a:pPr>
              <a:buFontTx/>
              <a:buChar char="•"/>
              <a:defRPr/>
            </a:pPr>
            <a:r>
              <a:rPr lang="cy-GB" altLang="cy-GB" sz="2600" kern="0" dirty="0">
                <a:solidFill>
                  <a:srgbClr val="000000"/>
                </a:solidFill>
                <a:latin typeface="Lucida Sans" panose="020B0602030504020204" pitchFamily="34" charset="0"/>
                <a:ea typeface="MS PGothic" pitchFamily="34" charset="-128"/>
              </a:rPr>
              <a:t>Adroddiad y Pwyllgor Ymchwilio i Addysg Plant a Phobl Ifanc Anabl ’</a:t>
            </a:r>
          </a:p>
          <a:p>
            <a:pPr>
              <a:buFontTx/>
              <a:buChar char="•"/>
              <a:defRPr/>
            </a:pPr>
            <a:r>
              <a:rPr lang="cy-GB" altLang="cy-GB" sz="2600" kern="0" dirty="0">
                <a:solidFill>
                  <a:srgbClr val="000000"/>
                </a:solidFill>
                <a:latin typeface="Lucida Sans" panose="020B0602030504020204" pitchFamily="34" charset="0"/>
                <a:ea typeface="MS PGothic" pitchFamily="34" charset="-128"/>
              </a:rPr>
              <a:t>4 is-bwyllgor:</a:t>
            </a:r>
          </a:p>
          <a:p>
            <a:pPr marL="0" indent="0">
              <a:buNone/>
              <a:defRPr/>
            </a:pPr>
            <a:r>
              <a:rPr lang="cy-GB" altLang="cy-GB" sz="2600" kern="0" dirty="0" smtClean="0">
                <a:solidFill>
                  <a:srgbClr val="000000"/>
                </a:solidFill>
                <a:latin typeface="Lucida Sans" panose="020B0602030504020204" pitchFamily="34" charset="0"/>
                <a:ea typeface="MS PGothic" pitchFamily="34" charset="-128"/>
              </a:rPr>
              <a:t>- anghenion </a:t>
            </a:r>
            <a:r>
              <a:rPr lang="cy-GB" altLang="cy-GB" sz="2600" kern="0" dirty="0">
                <a:solidFill>
                  <a:srgbClr val="000000"/>
                </a:solidFill>
                <a:latin typeface="Lucida Sans" panose="020B0602030504020204" pitchFamily="34" charset="0"/>
                <a:ea typeface="MS PGothic" pitchFamily="34" charset="-128"/>
              </a:rPr>
              <a:t>plant dan anfantais o dan 5 oed</a:t>
            </a:r>
          </a:p>
          <a:p>
            <a:pPr marL="0" indent="0">
              <a:buNone/>
              <a:defRPr/>
            </a:pPr>
            <a:r>
              <a:rPr lang="cy-GB" altLang="cy-GB" sz="2600" kern="0" dirty="0" smtClean="0">
                <a:solidFill>
                  <a:srgbClr val="000000"/>
                </a:solidFill>
                <a:latin typeface="Lucida Sans" panose="020B0602030504020204" pitchFamily="34" charset="0"/>
                <a:ea typeface="MS PGothic" pitchFamily="34" charset="-128"/>
              </a:rPr>
              <a:t>- addysg </a:t>
            </a:r>
            <a:r>
              <a:rPr lang="cy-GB" altLang="cy-GB" sz="2600" kern="0" dirty="0">
                <a:solidFill>
                  <a:srgbClr val="000000"/>
                </a:solidFill>
                <a:latin typeface="Lucida Sans" panose="020B0602030504020204" pitchFamily="34" charset="0"/>
                <a:ea typeface="MS PGothic" pitchFamily="34" charset="-128"/>
              </a:rPr>
              <a:t>plant dan anfantais mewn </a:t>
            </a:r>
            <a:r>
              <a:rPr lang="cy-GB" altLang="cy-GB" sz="2600" kern="0" dirty="0" smtClean="0">
                <a:solidFill>
                  <a:srgbClr val="000000"/>
                </a:solidFill>
                <a:latin typeface="Lucida Sans" panose="020B0602030504020204" pitchFamily="34" charset="0"/>
                <a:ea typeface="MS PGothic" pitchFamily="34" charset="-128"/>
              </a:rPr>
              <a:t>‘ysgolion cyffredin’</a:t>
            </a:r>
            <a:endParaRPr lang="cy-GB" altLang="cy-GB" sz="2600" kern="0" dirty="0">
              <a:solidFill>
                <a:srgbClr val="000000"/>
              </a:solidFill>
              <a:latin typeface="Lucida Sans" panose="020B0602030504020204" pitchFamily="34" charset="0"/>
              <a:ea typeface="MS PGothic" pitchFamily="34" charset="-128"/>
            </a:endParaRPr>
          </a:p>
          <a:p>
            <a:pPr marL="0" indent="0">
              <a:buNone/>
              <a:defRPr/>
            </a:pPr>
            <a:r>
              <a:rPr lang="cy-GB" altLang="cy-GB" sz="2600" kern="0" dirty="0" smtClean="0">
                <a:solidFill>
                  <a:srgbClr val="000000"/>
                </a:solidFill>
                <a:latin typeface="Lucida Sans" panose="020B0602030504020204" pitchFamily="34" charset="0"/>
                <a:ea typeface="MS PGothic" pitchFamily="34" charset="-128"/>
              </a:rPr>
              <a:t>- ysgolion </a:t>
            </a:r>
            <a:r>
              <a:rPr lang="cy-GB" altLang="cy-GB" sz="2600" kern="0" dirty="0">
                <a:solidFill>
                  <a:srgbClr val="000000"/>
                </a:solidFill>
                <a:latin typeface="Lucida Sans" panose="020B0602030504020204" pitchFamily="34" charset="0"/>
                <a:ea typeface="MS PGothic" pitchFamily="34" charset="-128"/>
              </a:rPr>
              <a:t>dydd arbennig a darpariaeth breswyl</a:t>
            </a:r>
          </a:p>
          <a:p>
            <a:pPr marL="0" indent="0">
              <a:buNone/>
              <a:defRPr/>
            </a:pPr>
            <a:r>
              <a:rPr lang="cy-GB" altLang="cy-GB" sz="2600" kern="0" dirty="0" smtClean="0">
                <a:solidFill>
                  <a:srgbClr val="000000"/>
                </a:solidFill>
                <a:latin typeface="Lucida Sans" panose="020B0602030504020204" pitchFamily="34" charset="0"/>
                <a:ea typeface="MS PGothic" pitchFamily="34" charset="-128"/>
              </a:rPr>
              <a:t>- anghenion </a:t>
            </a:r>
            <a:r>
              <a:rPr lang="cy-GB" altLang="cy-GB" sz="2600" kern="0" dirty="0">
                <a:solidFill>
                  <a:srgbClr val="000000"/>
                </a:solidFill>
                <a:latin typeface="Lucida Sans" panose="020B0602030504020204" pitchFamily="34" charset="0"/>
                <a:ea typeface="MS PGothic" pitchFamily="34" charset="-128"/>
              </a:rPr>
              <a:t>addysgol ac anghenion eraill ymadawyr ysgol dan anfantais</a:t>
            </a:r>
          </a:p>
          <a:p>
            <a:pPr>
              <a:buFontTx/>
              <a:buChar char="•"/>
              <a:defRPr/>
            </a:pPr>
            <a:r>
              <a:rPr lang="cy-GB" altLang="cy-GB" sz="2600" kern="0" dirty="0">
                <a:solidFill>
                  <a:srgbClr val="000000"/>
                </a:solidFill>
                <a:latin typeface="Lucida Sans" panose="020B0602030504020204" pitchFamily="34" charset="0"/>
                <a:ea typeface="MS PGothic" pitchFamily="34" charset="-128"/>
              </a:rPr>
              <a:t>Crynodeb o'r </a:t>
            </a:r>
            <a:r>
              <a:rPr lang="cy-GB" altLang="cy-GB" sz="2600" kern="0" dirty="0" smtClean="0">
                <a:solidFill>
                  <a:srgbClr val="000000"/>
                </a:solidFill>
                <a:latin typeface="Lucida Sans" panose="020B0602030504020204" pitchFamily="34" charset="0"/>
                <a:ea typeface="MS PGothic" pitchFamily="34" charset="-128"/>
              </a:rPr>
              <a:t>argymhellion</a:t>
            </a:r>
          </a:p>
          <a:p>
            <a:pPr>
              <a:buFontTx/>
              <a:buChar char="•"/>
              <a:defRPr/>
            </a:pPr>
            <a:r>
              <a:rPr lang="cy-GB" altLang="cy-GB" sz="2600" kern="0" dirty="0" smtClean="0">
                <a:solidFill>
                  <a:srgbClr val="000000"/>
                </a:solidFill>
                <a:latin typeface="Lucida Sans" panose="020B0602030504020204" pitchFamily="34" charset="0"/>
                <a:ea typeface="MS PGothic" pitchFamily="34" charset="-128"/>
              </a:rPr>
              <a:t>Sylfaen i’r Deddf Addysg 1981</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340768"/>
            <a:ext cx="4465066" cy="4392487"/>
          </a:xfrm>
        </p:spPr>
        <p:txBody>
          <a:bodyPr rtlCol="0">
            <a:normAutofit fontScale="70000" lnSpcReduction="20000"/>
          </a:bodyPr>
          <a:lstStyle/>
          <a:p>
            <a:pPr>
              <a:defRPr/>
            </a:pPr>
            <a:r>
              <a:rPr lang="en-GB" dirty="0">
                <a:solidFill>
                  <a:srgbClr val="002060"/>
                </a:solidFill>
                <a:latin typeface="Lucida Sans" panose="020B0602030504020204" pitchFamily="34" charset="0"/>
              </a:rPr>
              <a:t>Report of the Committee of Enquiry into the Education of Handicapped Children and Young People</a:t>
            </a:r>
            <a:r>
              <a:rPr lang="en-GB" dirty="0" smtClean="0">
                <a:solidFill>
                  <a:srgbClr val="002060"/>
                </a:solidFill>
                <a:latin typeface="Lucida Sans" panose="020B0602030504020204" pitchFamily="34" charset="0"/>
              </a:rPr>
              <a:t>’</a:t>
            </a:r>
          </a:p>
          <a:p>
            <a:pPr>
              <a:defRPr/>
            </a:pPr>
            <a:r>
              <a:rPr lang="en-GB" dirty="0" smtClean="0">
                <a:solidFill>
                  <a:srgbClr val="002060"/>
                </a:solidFill>
                <a:latin typeface="Lucida Sans" panose="020B0602030504020204" pitchFamily="34" charset="0"/>
              </a:rPr>
              <a:t>4 sub-committees:</a:t>
            </a:r>
          </a:p>
          <a:p>
            <a:pPr>
              <a:buFontTx/>
              <a:buChar char="-"/>
              <a:defRPr/>
            </a:pPr>
            <a:r>
              <a:rPr lang="en-GB" dirty="0" smtClean="0">
                <a:solidFill>
                  <a:srgbClr val="002060"/>
                </a:solidFill>
                <a:latin typeface="Lucida Sans" panose="020B0602030504020204" pitchFamily="34" charset="0"/>
              </a:rPr>
              <a:t>the needs of handicapped children under 5 years</a:t>
            </a:r>
          </a:p>
          <a:p>
            <a:pPr>
              <a:buFontTx/>
              <a:buChar char="-"/>
              <a:defRPr/>
            </a:pPr>
            <a:r>
              <a:rPr lang="en-GB" dirty="0">
                <a:solidFill>
                  <a:srgbClr val="002060"/>
                </a:solidFill>
                <a:latin typeface="Lucida Sans" panose="020B0602030504020204" pitchFamily="34" charset="0"/>
              </a:rPr>
              <a:t>t</a:t>
            </a:r>
            <a:r>
              <a:rPr lang="en-GB" dirty="0" smtClean="0">
                <a:solidFill>
                  <a:srgbClr val="002060"/>
                </a:solidFill>
                <a:latin typeface="Lucida Sans" panose="020B0602030504020204" pitchFamily="34" charset="0"/>
              </a:rPr>
              <a:t>he education of handicapped children in ‘ordinary schools’</a:t>
            </a:r>
          </a:p>
          <a:p>
            <a:pPr>
              <a:buFontTx/>
              <a:buChar char="-"/>
              <a:defRPr/>
            </a:pPr>
            <a:r>
              <a:rPr lang="en-GB" dirty="0">
                <a:solidFill>
                  <a:srgbClr val="002060"/>
                </a:solidFill>
                <a:latin typeface="Lucida Sans" panose="020B0602030504020204" pitchFamily="34" charset="0"/>
              </a:rPr>
              <a:t>d</a:t>
            </a:r>
            <a:r>
              <a:rPr lang="en-GB" dirty="0" smtClean="0">
                <a:solidFill>
                  <a:srgbClr val="002060"/>
                </a:solidFill>
                <a:latin typeface="Lucida Sans" panose="020B0602030504020204" pitchFamily="34" charset="0"/>
              </a:rPr>
              <a:t>ay special schools and boarding provision</a:t>
            </a:r>
          </a:p>
          <a:p>
            <a:pPr>
              <a:buFontTx/>
              <a:buChar char="-"/>
              <a:defRPr/>
            </a:pPr>
            <a:r>
              <a:rPr lang="en-GB" dirty="0">
                <a:solidFill>
                  <a:srgbClr val="002060"/>
                </a:solidFill>
                <a:latin typeface="Lucida Sans" panose="020B0602030504020204" pitchFamily="34" charset="0"/>
              </a:rPr>
              <a:t>t</a:t>
            </a:r>
            <a:r>
              <a:rPr lang="en-GB" dirty="0" smtClean="0">
                <a:solidFill>
                  <a:srgbClr val="002060"/>
                </a:solidFill>
                <a:latin typeface="Lucida Sans" panose="020B0602030504020204" pitchFamily="34" charset="0"/>
              </a:rPr>
              <a:t>he educational and other needs of handicapped school leavers</a:t>
            </a:r>
          </a:p>
          <a:p>
            <a:pPr>
              <a:defRPr/>
            </a:pPr>
            <a:r>
              <a:rPr lang="en-GB" dirty="0" smtClean="0">
                <a:solidFill>
                  <a:srgbClr val="002060"/>
                </a:solidFill>
                <a:latin typeface="Lucida Sans" panose="020B0602030504020204" pitchFamily="34" charset="0"/>
                <a:hlinkClick r:id="rId3"/>
              </a:rPr>
              <a:t>Summary of recommendations</a:t>
            </a:r>
            <a:endParaRPr lang="en-GB" dirty="0" smtClean="0">
              <a:solidFill>
                <a:srgbClr val="002060"/>
              </a:solidFill>
              <a:latin typeface="Lucida Sans" panose="020B0602030504020204" pitchFamily="34" charset="0"/>
            </a:endParaRPr>
          </a:p>
          <a:p>
            <a:pPr>
              <a:defRPr/>
            </a:pPr>
            <a:r>
              <a:rPr lang="en-GB" dirty="0" smtClean="0">
                <a:solidFill>
                  <a:srgbClr val="002060"/>
                </a:solidFill>
                <a:latin typeface="Lucida Sans" panose="020B0602030504020204" pitchFamily="34" charset="0"/>
              </a:rPr>
              <a:t>Basis for Education Act 1981</a:t>
            </a:r>
          </a:p>
          <a:p>
            <a:pPr>
              <a:defRPr/>
            </a:pPr>
            <a:endParaRPr lang="en-GB" dirty="0" smtClean="0">
              <a:solidFill>
                <a:srgbClr val="002060"/>
              </a:solidFill>
              <a:latin typeface="Lucida Sans" panose="020B0602030504020204" pitchFamily="34" charset="0"/>
            </a:endParaRPr>
          </a:p>
          <a:p>
            <a:pPr>
              <a:buFontTx/>
              <a:buChar char="-"/>
              <a:defRPr/>
            </a:pPr>
            <a:endParaRPr lang="en-GB" dirty="0" smtClean="0">
              <a:solidFill>
                <a:srgbClr val="002060"/>
              </a:solidFill>
              <a:latin typeface="Lucida Sans" panose="020B0602030504020204" pitchFamily="34" charset="0"/>
            </a:endParaRPr>
          </a:p>
          <a:p>
            <a:pPr>
              <a:defRPr/>
            </a:pPr>
            <a:endParaRPr lang="en-GB" kern="0" dirty="0">
              <a:solidFill>
                <a:srgbClr val="002060"/>
              </a:solidFill>
              <a:latin typeface="Lucida Sans" panose="020B0602030504020204" pitchFamily="34" charset="0"/>
              <a:ea typeface="MS PGothic" pitchFamily="34" charset="-128"/>
            </a:endParaRPr>
          </a:p>
        </p:txBody>
      </p:sp>
    </p:spTree>
    <p:extLst>
      <p:ext uri="{BB962C8B-B14F-4D97-AF65-F5344CB8AC3E}">
        <p14:creationId xmlns:p14="http://schemas.microsoft.com/office/powerpoint/2010/main" val="41315614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36815"/>
            <a:ext cx="7772400" cy="255881"/>
          </a:xfrm>
        </p:spPr>
        <p:txBody>
          <a:bodyPr rtlCol="0">
            <a:noAutofit/>
          </a:bodyPr>
          <a:lstStyle/>
          <a:p>
            <a:pPr eaLnBrk="1" fontAlgn="auto" hangingPunct="1">
              <a:spcAft>
                <a:spcPts val="0"/>
              </a:spcAft>
              <a:defRPr/>
            </a:pPr>
            <a:r>
              <a:rPr lang="cy-GB" sz="2800" kern="0" dirty="0" smtClean="0">
                <a:solidFill>
                  <a:srgbClr val="000000"/>
                </a:solidFill>
                <a:latin typeface="Lucida Sans" panose="020B0602040502020204" pitchFamily="34" charset="0"/>
                <a:ea typeface="MS PGothic" pitchFamily="34" charset="-128"/>
              </a:rPr>
              <a:t>Deddf Addysg 1981</a:t>
            </a:r>
            <a:br>
              <a:rPr lang="cy-GB" sz="2800" kern="0" dirty="0" smtClean="0">
                <a:solidFill>
                  <a:srgbClr val="000000"/>
                </a:solidFill>
                <a:latin typeface="Lucida Sans" panose="020B0602040502020204" pitchFamily="34" charset="0"/>
                <a:ea typeface="MS PGothic" pitchFamily="34" charset="-128"/>
              </a:rPr>
            </a:br>
            <a:r>
              <a:rPr lang="en-GB" sz="2800" kern="0" dirty="0" smtClean="0">
                <a:solidFill>
                  <a:srgbClr val="002060"/>
                </a:solidFill>
                <a:latin typeface="Lucida Sans" panose="020B0602040502020204" pitchFamily="34" charset="0"/>
                <a:ea typeface="MS PGothic" pitchFamily="34" charset="-128"/>
              </a:rPr>
              <a:t>Education Act 1981</a:t>
            </a:r>
            <a:endParaRPr lang="en-GB" altLang="cy-GB" sz="2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052736"/>
            <a:ext cx="4386138" cy="4963667"/>
          </a:xfrm>
        </p:spPr>
        <p:txBody>
          <a:bodyPr rtlCol="0">
            <a:normAutofit fontScale="70000" lnSpcReduction="20000"/>
          </a:bodyPr>
          <a:lstStyle/>
          <a:p>
            <a:pPr>
              <a:buFontTx/>
              <a:buChar char="•"/>
              <a:defRPr/>
            </a:pPr>
            <a:r>
              <a:rPr lang="cy-GB" altLang="cy-GB" sz="2600" kern="0" dirty="0" smtClean="0">
                <a:solidFill>
                  <a:srgbClr val="000000"/>
                </a:solidFill>
                <a:latin typeface="Lucida Sans" panose="020B0602030504020204" pitchFamily="34" charset="0"/>
                <a:ea typeface="MS PGothic" pitchFamily="34" charset="-128"/>
              </a:rPr>
              <a:t>Cyflwynwyd cyrff llywodraethu</a:t>
            </a:r>
            <a:endParaRPr lang="cy-GB" altLang="cy-GB" sz="2600" kern="0" dirty="0">
              <a:solidFill>
                <a:srgbClr val="000000"/>
              </a:solidFill>
              <a:latin typeface="Lucida Sans" panose="020B0602030504020204" pitchFamily="34" charset="0"/>
              <a:ea typeface="MS PGothic" pitchFamily="34" charset="-128"/>
            </a:endParaRPr>
          </a:p>
          <a:p>
            <a:pPr>
              <a:buFontTx/>
              <a:buChar char="•"/>
              <a:defRPr/>
            </a:pPr>
            <a:r>
              <a:rPr lang="cy-GB" altLang="cy-GB" sz="2600" kern="0" dirty="0">
                <a:solidFill>
                  <a:srgbClr val="000000"/>
                </a:solidFill>
                <a:latin typeface="Lucida Sans" panose="020B0602030504020204" pitchFamily="34" charset="0"/>
                <a:ea typeface="MS PGothic" pitchFamily="34" charset="-128"/>
              </a:rPr>
              <a:t>Diffiniad cyfreithiol newydd o ‘AAA’</a:t>
            </a:r>
          </a:p>
          <a:p>
            <a:pPr>
              <a:buFontTx/>
              <a:buChar char="•"/>
              <a:defRPr/>
            </a:pPr>
            <a:r>
              <a:rPr lang="cy-GB" altLang="cy-GB" sz="2600" kern="0" dirty="0" smtClean="0">
                <a:solidFill>
                  <a:srgbClr val="000000"/>
                </a:solidFill>
                <a:latin typeface="Lucida Sans" panose="020B0602030504020204" pitchFamily="34" charset="0"/>
                <a:ea typeface="MS PGothic" pitchFamily="34" charset="-128"/>
              </a:rPr>
              <a:t>Awgrymwyd </a:t>
            </a:r>
            <a:r>
              <a:rPr lang="cy-GB" altLang="cy-GB" sz="2600" kern="0" dirty="0">
                <a:solidFill>
                  <a:srgbClr val="000000"/>
                </a:solidFill>
                <a:latin typeface="Lucida Sans" panose="020B0602030504020204" pitchFamily="34" charset="0"/>
                <a:ea typeface="MS PGothic" pitchFamily="34" charset="-128"/>
              </a:rPr>
              <a:t>integreiddio plant ag AAA</a:t>
            </a:r>
          </a:p>
          <a:p>
            <a:pPr>
              <a:buFontTx/>
              <a:buChar char="•"/>
              <a:defRPr/>
            </a:pPr>
            <a:r>
              <a:rPr lang="cy-GB" altLang="cy-GB" sz="2600" kern="0" dirty="0">
                <a:solidFill>
                  <a:srgbClr val="000000"/>
                </a:solidFill>
                <a:latin typeface="Lucida Sans" panose="020B0602030504020204" pitchFamily="34" charset="0"/>
                <a:ea typeface="MS PGothic" pitchFamily="34" charset="-128"/>
              </a:rPr>
              <a:t>Diffiniwyd anghenion addysgol arbennig fel rhai ysgafn, cymedrol neu ddifrifol</a:t>
            </a:r>
          </a:p>
          <a:p>
            <a:pPr>
              <a:buFontTx/>
              <a:buChar char="•"/>
              <a:defRPr/>
            </a:pPr>
            <a:r>
              <a:rPr lang="cy-GB" altLang="cy-GB" sz="2600" kern="0" dirty="0">
                <a:solidFill>
                  <a:srgbClr val="000000"/>
                </a:solidFill>
                <a:latin typeface="Lucida Sans" panose="020B0602030504020204" pitchFamily="34" charset="0"/>
                <a:ea typeface="MS PGothic" pitchFamily="34" charset="-128"/>
              </a:rPr>
              <a:t>Cyflwynwyd y term ‘anawsterau dysgu arbennig’ ar gyfer </a:t>
            </a:r>
            <a:r>
              <a:rPr lang="cy-GB" altLang="cy-GB" sz="2600" kern="0" dirty="0" smtClean="0">
                <a:solidFill>
                  <a:srgbClr val="000000"/>
                </a:solidFill>
                <a:latin typeface="Lucida Sans" panose="020B0602030504020204" pitchFamily="34" charset="0"/>
                <a:ea typeface="MS PGothic" pitchFamily="34" charset="-128"/>
              </a:rPr>
              <a:t>plant a </a:t>
            </a:r>
            <a:r>
              <a:rPr lang="cy-GB" altLang="cy-GB" sz="2600" kern="0" dirty="0">
                <a:solidFill>
                  <a:srgbClr val="000000"/>
                </a:solidFill>
                <a:latin typeface="Lucida Sans" panose="020B0602030504020204" pitchFamily="34" charset="0"/>
                <a:ea typeface="MS PGothic" pitchFamily="34" charset="-128"/>
              </a:rPr>
              <a:t>allai gael anhawster mewn un maes yn unig o gwricwlwm yr ysgol, er enghraifft dyslecsia</a:t>
            </a:r>
          </a:p>
          <a:p>
            <a:pPr>
              <a:buFontTx/>
              <a:buChar char="•"/>
              <a:defRPr/>
            </a:pPr>
            <a:r>
              <a:rPr lang="cy-GB" altLang="cy-GB" sz="2600" kern="0" dirty="0">
                <a:solidFill>
                  <a:srgbClr val="000000"/>
                </a:solidFill>
                <a:latin typeface="Lucida Sans" panose="020B0602030504020204" pitchFamily="34" charset="0"/>
                <a:ea typeface="MS PGothic" pitchFamily="34" charset="-128"/>
              </a:rPr>
              <a:t>Categorïau handicap wedi'u dileu</a:t>
            </a:r>
          </a:p>
          <a:p>
            <a:pPr>
              <a:buFontTx/>
              <a:buChar char="•"/>
              <a:defRPr/>
            </a:pPr>
            <a:r>
              <a:rPr lang="cy-GB" altLang="cy-GB" sz="2600" kern="0" dirty="0" smtClean="0">
                <a:solidFill>
                  <a:srgbClr val="000000"/>
                </a:solidFill>
                <a:latin typeface="Lucida Sans" panose="020B0602030504020204" pitchFamily="34" charset="0"/>
                <a:ea typeface="MS PGothic" pitchFamily="34" charset="-128"/>
              </a:rPr>
              <a:t>Newidiwyd gyda’r </a:t>
            </a:r>
            <a:r>
              <a:rPr lang="cy-GB" altLang="cy-GB" sz="2600" kern="0" dirty="0">
                <a:solidFill>
                  <a:srgbClr val="000000"/>
                </a:solidFill>
                <a:latin typeface="Lucida Sans" panose="020B0602030504020204" pitchFamily="34" charset="0"/>
                <a:ea typeface="MS PGothic" pitchFamily="34" charset="-128"/>
              </a:rPr>
              <a:t>syniad o blant ag anawsterau dysgu ac anghenion unigol</a:t>
            </a:r>
          </a:p>
          <a:p>
            <a:pPr>
              <a:buFontTx/>
              <a:buChar char="•"/>
              <a:defRPr/>
            </a:pPr>
            <a:r>
              <a:rPr lang="cy-GB" altLang="cy-GB" sz="2600" kern="0" dirty="0">
                <a:solidFill>
                  <a:srgbClr val="000000"/>
                </a:solidFill>
                <a:latin typeface="Lucida Sans" panose="020B0602030504020204" pitchFamily="34" charset="0"/>
                <a:ea typeface="MS PGothic" pitchFamily="34" charset="-128"/>
              </a:rPr>
              <a:t>Wedi rhoi arweiniad ar weithdrefnau adnabod ac asesu</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24744"/>
            <a:ext cx="4249042" cy="4618831"/>
          </a:xfrm>
        </p:spPr>
        <p:txBody>
          <a:bodyPr rtlCol="0">
            <a:normAutofit fontScale="70000" lnSpcReduction="20000"/>
          </a:bodyPr>
          <a:lstStyle/>
          <a:p>
            <a:pPr>
              <a:defRPr/>
            </a:pPr>
            <a:r>
              <a:rPr lang="en-GB" altLang="cy-GB" sz="2400" dirty="0">
                <a:solidFill>
                  <a:srgbClr val="002060"/>
                </a:solidFill>
                <a:latin typeface="Lucida Sans" panose="020B0602030504020204" pitchFamily="34" charset="0"/>
              </a:rPr>
              <a:t>Introduced governing </a:t>
            </a:r>
            <a:r>
              <a:rPr lang="en-GB" altLang="cy-GB" sz="2400" dirty="0" smtClean="0">
                <a:solidFill>
                  <a:srgbClr val="002060"/>
                </a:solidFill>
                <a:latin typeface="Lucida Sans" panose="020B0602030504020204" pitchFamily="34" charset="0"/>
              </a:rPr>
              <a:t>bodies</a:t>
            </a:r>
          </a:p>
          <a:p>
            <a:pPr>
              <a:defRPr/>
            </a:pPr>
            <a:r>
              <a:rPr lang="en-GB" altLang="cy-GB" sz="2400" dirty="0" smtClean="0">
                <a:solidFill>
                  <a:srgbClr val="002060"/>
                </a:solidFill>
                <a:latin typeface="Lucida Sans" panose="020B0602030504020204" pitchFamily="34" charset="0"/>
              </a:rPr>
              <a:t>New legal definition of ‘SEN’</a:t>
            </a:r>
          </a:p>
          <a:p>
            <a:pPr>
              <a:defRPr/>
            </a:pPr>
            <a:r>
              <a:rPr lang="en-GB" altLang="cy-GB" sz="2400" dirty="0" smtClean="0">
                <a:solidFill>
                  <a:srgbClr val="002060"/>
                </a:solidFill>
                <a:latin typeface="Lucida Sans" panose="020B0602030504020204" pitchFamily="34" charset="0"/>
              </a:rPr>
              <a:t>Suggested </a:t>
            </a:r>
            <a:r>
              <a:rPr lang="en-GB" altLang="cy-GB" sz="2400" dirty="0">
                <a:solidFill>
                  <a:srgbClr val="002060"/>
                </a:solidFill>
                <a:latin typeface="Lucida Sans" panose="020B0602030504020204" pitchFamily="34" charset="0"/>
              </a:rPr>
              <a:t>integration of children with </a:t>
            </a:r>
            <a:r>
              <a:rPr lang="en-GB" altLang="cy-GB" sz="2400" dirty="0" smtClean="0">
                <a:solidFill>
                  <a:srgbClr val="002060"/>
                </a:solidFill>
                <a:latin typeface="Lucida Sans" panose="020B0602030504020204" pitchFamily="34" charset="0"/>
              </a:rPr>
              <a:t>SEN</a:t>
            </a:r>
          </a:p>
          <a:p>
            <a:pPr>
              <a:defRPr/>
            </a:pPr>
            <a:r>
              <a:rPr lang="en-GB" altLang="cy-GB" sz="2400" dirty="0" smtClean="0">
                <a:solidFill>
                  <a:srgbClr val="002060"/>
                </a:solidFill>
                <a:latin typeface="Lucida Sans" panose="020B0602030504020204" pitchFamily="34" charset="0"/>
              </a:rPr>
              <a:t>Special </a:t>
            </a:r>
            <a:r>
              <a:rPr lang="en-GB" altLang="cy-GB" sz="2400" dirty="0">
                <a:solidFill>
                  <a:srgbClr val="002060"/>
                </a:solidFill>
                <a:latin typeface="Lucida Sans" panose="020B0602030504020204" pitchFamily="34" charset="0"/>
              </a:rPr>
              <a:t>educational needs were defined as mild, moderate or </a:t>
            </a:r>
            <a:r>
              <a:rPr lang="en-GB" altLang="cy-GB" sz="2400" dirty="0" smtClean="0">
                <a:solidFill>
                  <a:srgbClr val="002060"/>
                </a:solidFill>
                <a:latin typeface="Lucida Sans" panose="020B0602030504020204" pitchFamily="34" charset="0"/>
              </a:rPr>
              <a:t>severe</a:t>
            </a:r>
          </a:p>
          <a:p>
            <a:pPr>
              <a:defRPr/>
            </a:pPr>
            <a:r>
              <a:rPr lang="en-GB" altLang="cy-GB" sz="2400" dirty="0" smtClean="0">
                <a:solidFill>
                  <a:srgbClr val="002060"/>
                </a:solidFill>
                <a:latin typeface="Lucida Sans" panose="020B0602030504020204" pitchFamily="34" charset="0"/>
              </a:rPr>
              <a:t>The </a:t>
            </a:r>
            <a:r>
              <a:rPr lang="en-GB" altLang="cy-GB" sz="2400" dirty="0">
                <a:solidFill>
                  <a:srgbClr val="002060"/>
                </a:solidFill>
                <a:latin typeface="Lucida Sans" panose="020B0602030504020204" pitchFamily="34" charset="0"/>
              </a:rPr>
              <a:t>term ‘special learning difficulties’ was introduced for those children who may have difficulty in just one area of the school curriculum, for example </a:t>
            </a:r>
            <a:r>
              <a:rPr lang="en-GB" altLang="cy-GB" sz="2400" dirty="0" smtClean="0">
                <a:solidFill>
                  <a:srgbClr val="002060"/>
                </a:solidFill>
                <a:latin typeface="Lucida Sans" panose="020B0602030504020204" pitchFamily="34" charset="0"/>
              </a:rPr>
              <a:t>dyslexia</a:t>
            </a:r>
          </a:p>
          <a:p>
            <a:pPr>
              <a:defRPr/>
            </a:pPr>
            <a:r>
              <a:rPr lang="en-GB" altLang="cy-GB" sz="2400" dirty="0" smtClean="0">
                <a:solidFill>
                  <a:srgbClr val="002060"/>
                </a:solidFill>
                <a:latin typeface="Lucida Sans" panose="020B0602030504020204" pitchFamily="34" charset="0"/>
              </a:rPr>
              <a:t>Abolished </a:t>
            </a:r>
            <a:r>
              <a:rPr lang="en-GB" altLang="cy-GB" sz="2400" dirty="0">
                <a:solidFill>
                  <a:srgbClr val="002060"/>
                </a:solidFill>
                <a:latin typeface="Lucida Sans" panose="020B0602030504020204" pitchFamily="34" charset="0"/>
              </a:rPr>
              <a:t>categories of </a:t>
            </a:r>
            <a:r>
              <a:rPr lang="en-GB" altLang="cy-GB" sz="2400" dirty="0" smtClean="0">
                <a:solidFill>
                  <a:srgbClr val="002060"/>
                </a:solidFill>
                <a:latin typeface="Lucida Sans" panose="020B0602030504020204" pitchFamily="34" charset="0"/>
              </a:rPr>
              <a:t>handicap</a:t>
            </a:r>
          </a:p>
          <a:p>
            <a:pPr>
              <a:defRPr/>
            </a:pPr>
            <a:r>
              <a:rPr lang="en-GB" altLang="cy-GB" sz="2400" dirty="0" smtClean="0">
                <a:solidFill>
                  <a:srgbClr val="002060"/>
                </a:solidFill>
                <a:latin typeface="Lucida Sans" panose="020B0602030504020204" pitchFamily="34" charset="0"/>
              </a:rPr>
              <a:t>Replaced </a:t>
            </a:r>
            <a:r>
              <a:rPr lang="en-GB" altLang="cy-GB" sz="2400" dirty="0">
                <a:solidFill>
                  <a:srgbClr val="002060"/>
                </a:solidFill>
                <a:latin typeface="Lucida Sans" panose="020B0602030504020204" pitchFamily="34" charset="0"/>
              </a:rPr>
              <a:t>with notion of children with learning difficulties and individual </a:t>
            </a:r>
            <a:r>
              <a:rPr lang="en-GB" altLang="cy-GB" sz="2400" dirty="0" smtClean="0">
                <a:solidFill>
                  <a:srgbClr val="002060"/>
                </a:solidFill>
                <a:latin typeface="Lucida Sans" panose="020B0602030504020204" pitchFamily="34" charset="0"/>
              </a:rPr>
              <a:t>needs</a:t>
            </a:r>
          </a:p>
          <a:p>
            <a:pPr>
              <a:defRPr/>
            </a:pPr>
            <a:r>
              <a:rPr lang="en-GB" altLang="cy-GB" sz="2400" dirty="0" smtClean="0">
                <a:solidFill>
                  <a:srgbClr val="002060"/>
                </a:solidFill>
                <a:latin typeface="Lucida Sans" panose="020B0602030504020204" pitchFamily="34" charset="0"/>
              </a:rPr>
              <a:t>Gave </a:t>
            </a:r>
            <a:r>
              <a:rPr lang="en-GB" altLang="cy-GB" sz="2400" dirty="0">
                <a:solidFill>
                  <a:srgbClr val="002060"/>
                </a:solidFill>
                <a:latin typeface="Lucida Sans" panose="020B0602030504020204" pitchFamily="34" charset="0"/>
              </a:rPr>
              <a:t>guidance on identification and assessment </a:t>
            </a:r>
            <a:r>
              <a:rPr lang="en-GB" altLang="cy-GB" sz="2400" dirty="0" smtClean="0">
                <a:solidFill>
                  <a:srgbClr val="002060"/>
                </a:solidFill>
                <a:latin typeface="Lucida Sans" panose="020B0602030504020204" pitchFamily="34" charset="0"/>
              </a:rPr>
              <a:t>procedures</a:t>
            </a:r>
            <a:endParaRPr lang="en-GB" altLang="cy-GB" sz="2400" dirty="0">
              <a:solidFill>
                <a:srgbClr val="002060"/>
              </a:solidFill>
              <a:latin typeface="Lucida Sans" panose="020B0602030504020204" pitchFamily="34" charset="0"/>
            </a:endParaRP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33536022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a:defRPr/>
            </a:pPr>
            <a:r>
              <a:rPr lang="en-GB" sz="3200" kern="0" dirty="0">
                <a:solidFill>
                  <a:srgbClr val="000000"/>
                </a:solidFill>
                <a:latin typeface="Lucida Sans" panose="020B0602040502020204" pitchFamily="34" charset="0"/>
                <a:ea typeface="MS PGothic" pitchFamily="34" charset="-128"/>
              </a:rPr>
              <a:t>Y </a:t>
            </a:r>
            <a:r>
              <a:rPr lang="en-GB" sz="3200" kern="0" dirty="0" err="1">
                <a:solidFill>
                  <a:srgbClr val="000000"/>
                </a:solidFill>
                <a:latin typeface="Lucida Sans" panose="020B0602040502020204" pitchFamily="34" charset="0"/>
                <a:ea typeface="MS PGothic" pitchFamily="34" charset="-128"/>
              </a:rPr>
              <a:t>Farwnes</a:t>
            </a:r>
            <a:r>
              <a:rPr lang="en-GB" sz="3200" kern="0" dirty="0">
                <a:solidFill>
                  <a:srgbClr val="000000"/>
                </a:solidFill>
                <a:latin typeface="Lucida Sans" panose="020B0602040502020204" pitchFamily="34" charset="0"/>
                <a:ea typeface="MS PGothic" pitchFamily="34" charset="-128"/>
              </a:rPr>
              <a:t> Mary Warnock</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2060"/>
                </a:solidFill>
                <a:latin typeface="Lucida Sans" panose="020B0602040502020204" pitchFamily="34" charset="0"/>
                <a:ea typeface="MS PGothic" pitchFamily="34" charset="-128"/>
              </a:rPr>
              <a:t>Baroness Mary Warnock</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755650" y="1196975"/>
            <a:ext cx="3810000" cy="4546600"/>
          </a:xfrm>
        </p:spPr>
        <p:txBody>
          <a:bodyPr rtlCol="0">
            <a:normAutofit/>
          </a:bodyPr>
          <a:lstStyle/>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772815"/>
            <a:ext cx="3810000" cy="3970759"/>
          </a:xfrm>
        </p:spPr>
        <p:txBody>
          <a:bodyPr rtlCol="0">
            <a:normAutofit/>
          </a:bodyPr>
          <a:lstStyle/>
          <a:p>
            <a:pPr marL="0" indent="0">
              <a:buNone/>
              <a:defRPr/>
            </a:pPr>
            <a:r>
              <a:rPr lang="en-GB" kern="0" dirty="0">
                <a:solidFill>
                  <a:srgbClr val="000000"/>
                </a:solidFill>
                <a:latin typeface="Lucida Sans" panose="020B0602030504020204" pitchFamily="34" charset="0"/>
                <a:ea typeface="MS PGothic" pitchFamily="34" charset="-128"/>
              </a:rPr>
              <a:t>BBC News (2005) </a:t>
            </a:r>
            <a:r>
              <a:rPr lang="en-GB" i="1" kern="0" dirty="0" smtClean="0">
                <a:solidFill>
                  <a:srgbClr val="000000"/>
                </a:solidFill>
                <a:latin typeface="Lucida Sans" panose="020B0602030504020204" pitchFamily="34" charset="0"/>
                <a:ea typeface="MS PGothic" pitchFamily="34" charset="-128"/>
              </a:rPr>
              <a:t>‘Special </a:t>
            </a:r>
            <a:r>
              <a:rPr lang="en-GB" i="1" kern="0" dirty="0">
                <a:solidFill>
                  <a:srgbClr val="000000"/>
                </a:solidFill>
                <a:latin typeface="Lucida Sans" panose="020B0602030504020204" pitchFamily="34" charset="0"/>
                <a:ea typeface="MS PGothic" pitchFamily="34" charset="-128"/>
              </a:rPr>
              <a:t>needs' education </a:t>
            </a:r>
            <a:r>
              <a:rPr lang="en-GB" i="1" kern="0" dirty="0" smtClean="0">
                <a:solidFill>
                  <a:srgbClr val="000000"/>
                </a:solidFill>
                <a:latin typeface="Lucida Sans" panose="020B0602030504020204" pitchFamily="34" charset="0"/>
                <a:ea typeface="MS PGothic" pitchFamily="34" charset="-128"/>
              </a:rPr>
              <a:t>queried, </a:t>
            </a:r>
            <a:r>
              <a:rPr lang="en-GB" kern="0" dirty="0">
                <a:solidFill>
                  <a:srgbClr val="000000"/>
                </a:solidFill>
                <a:latin typeface="Lucida Sans" panose="020B0602030504020204" pitchFamily="34" charset="0"/>
                <a:ea typeface="MS PGothic" pitchFamily="34" charset="-128"/>
                <a:hlinkClick r:id="rId3"/>
              </a:rPr>
              <a:t>http://</a:t>
            </a:r>
            <a:r>
              <a:rPr lang="en-GB" kern="0" dirty="0" smtClean="0">
                <a:solidFill>
                  <a:srgbClr val="000000"/>
                </a:solidFill>
                <a:latin typeface="Lucida Sans" panose="020B0602030504020204" pitchFamily="34" charset="0"/>
                <a:ea typeface="MS PGothic" pitchFamily="34" charset="-128"/>
                <a:hlinkClick r:id="rId3"/>
              </a:rPr>
              <a:t>news.bbc.co.uk/1/hi/education/4071122.stm</a:t>
            </a:r>
            <a:r>
              <a:rPr lang="en-GB" kern="0" dirty="0" smtClean="0">
                <a:solidFill>
                  <a:srgbClr val="000000"/>
                </a:solidFill>
                <a:latin typeface="Lucida Sans" panose="020B0602030504020204" pitchFamily="34" charset="0"/>
                <a:ea typeface="MS PGothic" pitchFamily="34" charset="-128"/>
              </a:rPr>
              <a:t> [Accessed: December 3 2018].</a:t>
            </a:r>
            <a:endParaRPr lang="en-GB" kern="0" dirty="0">
              <a:solidFill>
                <a:srgbClr val="000000"/>
              </a:solidFill>
              <a:latin typeface="Lucida Sans" panose="020B0602030504020204" pitchFamily="34" charset="0"/>
              <a:ea typeface="MS PGothic" pitchFamily="34" charset="-128"/>
            </a:endParaRPr>
          </a:p>
        </p:txBody>
      </p:sp>
      <p:pic>
        <p:nvPicPr>
          <p:cNvPr id="5" name="Content Placeholder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11188" y="1700213"/>
            <a:ext cx="3600450" cy="287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flipH="1">
            <a:off x="611188" y="4895449"/>
            <a:ext cx="3528764" cy="461665"/>
          </a:xfrm>
          <a:prstGeom prst="rect">
            <a:avLst/>
          </a:prstGeom>
          <a:noFill/>
        </p:spPr>
        <p:txBody>
          <a:bodyPr wrap="square" rtlCol="0">
            <a:spAutoFit/>
          </a:bodyPr>
          <a:lstStyle/>
          <a:p>
            <a:r>
              <a:rPr lang="en-GB" dirty="0" smtClean="0"/>
              <a:t>(</a:t>
            </a:r>
            <a:r>
              <a:rPr lang="en-GB" dirty="0" smtClean="0">
                <a:latin typeface="Lucida Sans" panose="020B0602030504020204" pitchFamily="34" charset="0"/>
              </a:rPr>
              <a:t>www.guardian.com</a:t>
            </a:r>
            <a:r>
              <a:rPr lang="en-GB" dirty="0" smtClean="0"/>
              <a:t>)</a:t>
            </a:r>
            <a:endParaRPr lang="en-GB" dirty="0"/>
          </a:p>
        </p:txBody>
      </p:sp>
    </p:spTree>
    <p:extLst>
      <p:ext uri="{BB962C8B-B14F-4D97-AF65-F5344CB8AC3E}">
        <p14:creationId xmlns:p14="http://schemas.microsoft.com/office/powerpoint/2010/main" val="3675198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a:defRPr/>
            </a:pPr>
            <a:r>
              <a:rPr lang="en-GB" sz="3200" kern="0" dirty="0">
                <a:solidFill>
                  <a:srgbClr val="000000"/>
                </a:solidFill>
                <a:latin typeface="Lucida Sans" panose="020B0602040502020204" pitchFamily="34" charset="0"/>
                <a:ea typeface="MS PGothic" pitchFamily="34" charset="-128"/>
              </a:rPr>
              <a:t>Y </a:t>
            </a:r>
            <a:r>
              <a:rPr lang="en-GB" sz="3200" kern="0" dirty="0" err="1">
                <a:solidFill>
                  <a:srgbClr val="000000"/>
                </a:solidFill>
                <a:latin typeface="Lucida Sans" panose="020B0602040502020204" pitchFamily="34" charset="0"/>
                <a:ea typeface="MS PGothic" pitchFamily="34" charset="-128"/>
              </a:rPr>
              <a:t>Farwnes</a:t>
            </a:r>
            <a:r>
              <a:rPr lang="en-GB" sz="3200" kern="0" dirty="0">
                <a:solidFill>
                  <a:srgbClr val="000000"/>
                </a:solidFill>
                <a:latin typeface="Lucida Sans" panose="020B0602040502020204" pitchFamily="34" charset="0"/>
                <a:ea typeface="MS PGothic" pitchFamily="34" charset="-128"/>
              </a:rPr>
              <a:t> Mary Warnock</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2060"/>
                </a:solidFill>
                <a:latin typeface="Lucida Sans" panose="020B0602040502020204" pitchFamily="34" charset="0"/>
                <a:ea typeface="MS PGothic" pitchFamily="34" charset="-128"/>
              </a:rPr>
              <a:t>Baroness Mary Warnock</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755650" y="1196975"/>
            <a:ext cx="3810000" cy="4546600"/>
          </a:xfrm>
        </p:spPr>
        <p:txBody>
          <a:bodyPr rtlCol="0">
            <a:normAutofit/>
          </a:bodyPr>
          <a:lstStyle/>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323528" y="1772815"/>
            <a:ext cx="8129910" cy="3970759"/>
          </a:xfrm>
        </p:spPr>
        <p:txBody>
          <a:bodyPr rtlCol="0">
            <a:normAutofit/>
          </a:bodyPr>
          <a:lstStyle/>
          <a:p>
            <a:pPr marL="0" indent="0">
              <a:buNone/>
              <a:defRPr/>
            </a:pPr>
            <a:r>
              <a:rPr lang="en-GB" kern="0" dirty="0" smtClean="0">
                <a:solidFill>
                  <a:srgbClr val="000000"/>
                </a:solidFill>
                <a:latin typeface="Lucida Sans" panose="020B0602030504020204" pitchFamily="34" charset="0"/>
                <a:ea typeface="MS PGothic" pitchFamily="34" charset="-128"/>
              </a:rPr>
              <a:t>Teachers TV (2013) </a:t>
            </a:r>
            <a:r>
              <a:rPr lang="en-GB" i="1" kern="0" dirty="0" smtClean="0">
                <a:solidFill>
                  <a:srgbClr val="000000"/>
                </a:solidFill>
                <a:latin typeface="Lucida Sans" panose="020B0602030504020204" pitchFamily="34" charset="0"/>
                <a:ea typeface="MS PGothic" pitchFamily="34" charset="-128"/>
              </a:rPr>
              <a:t>Teachers TV: Baroness Warnock, </a:t>
            </a:r>
            <a:r>
              <a:rPr lang="en-GB" kern="0" dirty="0">
                <a:solidFill>
                  <a:srgbClr val="000000"/>
                </a:solidFill>
                <a:latin typeface="Lucida Sans" panose="020B0602030504020204" pitchFamily="34" charset="0"/>
                <a:ea typeface="MS PGothic" pitchFamily="34" charset="-128"/>
                <a:hlinkClick r:id="rId3"/>
              </a:rPr>
              <a:t>https://</a:t>
            </a:r>
            <a:r>
              <a:rPr lang="en-GB" kern="0" dirty="0" smtClean="0">
                <a:solidFill>
                  <a:srgbClr val="000000"/>
                </a:solidFill>
                <a:latin typeface="Lucida Sans" panose="020B0602030504020204" pitchFamily="34" charset="0"/>
                <a:ea typeface="MS PGothic" pitchFamily="34" charset="-128"/>
                <a:hlinkClick r:id="rId3"/>
              </a:rPr>
              <a:t>www.youtube.com/watch?v=tV9CrMzpioE</a:t>
            </a:r>
            <a:r>
              <a:rPr lang="en-GB" kern="0" dirty="0" smtClean="0">
                <a:solidFill>
                  <a:srgbClr val="000000"/>
                </a:solidFill>
                <a:latin typeface="Lucida Sans" panose="020B0602030504020204" pitchFamily="34" charset="0"/>
                <a:ea typeface="MS PGothic" pitchFamily="34" charset="-128"/>
              </a:rPr>
              <a:t> [Accessed: December 3 2018].</a:t>
            </a:r>
            <a:endParaRPr lang="en-GB" kern="0" dirty="0">
              <a:solidFill>
                <a:srgbClr val="000000"/>
              </a:solidFill>
              <a:latin typeface="Lucida Sans" panose="020B0602030504020204" pitchFamily="34" charset="0"/>
              <a:ea typeface="MS PGothic" pitchFamily="34" charset="-128"/>
            </a:endParaRPr>
          </a:p>
        </p:txBody>
      </p:sp>
    </p:spTree>
    <p:extLst>
      <p:ext uri="{BB962C8B-B14F-4D97-AF65-F5344CB8AC3E}">
        <p14:creationId xmlns:p14="http://schemas.microsoft.com/office/powerpoint/2010/main" val="4688701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Deddfwriaeth</a:t>
            </a:r>
            <a:r>
              <a:rPr lang="en-GB" sz="3200" kern="0" dirty="0">
                <a:solidFill>
                  <a:srgbClr val="000000"/>
                </a:solidFill>
                <a:latin typeface="Lucida Sans" panose="020B0602040502020204" pitchFamily="34" charset="0"/>
                <a:ea typeface="MS PGothic" pitchFamily="34" charset="-128"/>
              </a:rPr>
              <a:t>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2060"/>
                </a:solidFill>
                <a:latin typeface="Lucida Sans" panose="020B0602040502020204" pitchFamily="34" charset="0"/>
                <a:ea typeface="MS PGothic" pitchFamily="34" charset="-128"/>
              </a:rPr>
              <a:t>Legislation</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975"/>
            <a:ext cx="4386138" cy="4546600"/>
          </a:xfrm>
        </p:spPr>
        <p:txBody>
          <a:bodyPr rtlCol="0">
            <a:normAutofit fontScale="92500" lnSpcReduction="10000"/>
          </a:bodyPr>
          <a:lstStyle/>
          <a:p>
            <a:pPr>
              <a:buFontTx/>
              <a:buChar char="•"/>
              <a:defRPr/>
            </a:pPr>
            <a:r>
              <a:rPr lang="cy-GB" altLang="cy-GB" sz="2400" kern="0" dirty="0">
                <a:solidFill>
                  <a:srgbClr val="000000"/>
                </a:solidFill>
                <a:latin typeface="Lucida Sans" panose="020B0602030504020204" pitchFamily="34" charset="0"/>
                <a:ea typeface="MS PGothic" pitchFamily="34" charset="-128"/>
              </a:rPr>
              <a:t>Deddf Plant 1989</a:t>
            </a:r>
          </a:p>
          <a:p>
            <a:pPr>
              <a:buFontTx/>
              <a:buChar char="•"/>
              <a:defRPr/>
            </a:pPr>
            <a:r>
              <a:rPr lang="cy-GB" altLang="cy-GB" sz="2400" kern="0" dirty="0">
                <a:solidFill>
                  <a:srgbClr val="000000"/>
                </a:solidFill>
                <a:latin typeface="Lucida Sans" panose="020B0602030504020204" pitchFamily="34" charset="0"/>
                <a:ea typeface="MS PGothic" pitchFamily="34" charset="-128"/>
              </a:rPr>
              <a:t>Deddf Addysg 1993</a:t>
            </a:r>
          </a:p>
          <a:p>
            <a:pPr>
              <a:buFontTx/>
              <a:buChar char="•"/>
              <a:defRPr/>
            </a:pPr>
            <a:r>
              <a:rPr lang="cy-GB" altLang="cy-GB" sz="2400" kern="0" dirty="0">
                <a:solidFill>
                  <a:srgbClr val="000000"/>
                </a:solidFill>
                <a:latin typeface="Lucida Sans" panose="020B0602030504020204" pitchFamily="34" charset="0"/>
                <a:ea typeface="MS PGothic" pitchFamily="34" charset="-128"/>
              </a:rPr>
              <a:t>Cod Ymarfer 1994</a:t>
            </a:r>
          </a:p>
          <a:p>
            <a:pPr>
              <a:buFontTx/>
              <a:buChar char="•"/>
              <a:defRPr/>
            </a:pPr>
            <a:r>
              <a:rPr lang="cy-GB" altLang="cy-GB" sz="2400" kern="0" dirty="0">
                <a:solidFill>
                  <a:srgbClr val="000000"/>
                </a:solidFill>
                <a:latin typeface="Lucida Sans" panose="020B0602030504020204" pitchFamily="34" charset="0"/>
                <a:ea typeface="MS PGothic" pitchFamily="34" charset="-128"/>
              </a:rPr>
              <a:t>Deddf Addysg 1996</a:t>
            </a:r>
          </a:p>
          <a:p>
            <a:pPr>
              <a:buFontTx/>
              <a:buChar char="•"/>
              <a:defRPr/>
            </a:pPr>
            <a:r>
              <a:rPr lang="cy-GB" altLang="cy-GB" sz="2400" kern="0" dirty="0">
                <a:solidFill>
                  <a:srgbClr val="000000"/>
                </a:solidFill>
                <a:latin typeface="Lucida Sans" panose="020B0602030504020204" pitchFamily="34" charset="0"/>
                <a:ea typeface="MS PGothic" pitchFamily="34" charset="-128"/>
              </a:rPr>
              <a:t>Deddf Addysg 2005</a:t>
            </a:r>
          </a:p>
          <a:p>
            <a:pPr>
              <a:buFontTx/>
              <a:buChar char="•"/>
              <a:defRPr/>
            </a:pPr>
            <a:r>
              <a:rPr lang="cy-GB" altLang="cy-GB" sz="2400" kern="0" dirty="0">
                <a:solidFill>
                  <a:srgbClr val="000000"/>
                </a:solidFill>
                <a:latin typeface="Lucida Sans" panose="020B0602030504020204" pitchFamily="34" charset="0"/>
                <a:ea typeface="MS PGothic" pitchFamily="34" charset="-128"/>
              </a:rPr>
              <a:t>Deddf Gwahaniaethu ar sail Anabledd 2005</a:t>
            </a:r>
          </a:p>
          <a:p>
            <a:pPr>
              <a:buFontTx/>
              <a:buChar char="•"/>
              <a:defRPr/>
            </a:pPr>
            <a:r>
              <a:rPr lang="cy-GB" altLang="cy-GB" sz="2400" kern="0" dirty="0">
                <a:solidFill>
                  <a:srgbClr val="000000"/>
                </a:solidFill>
                <a:latin typeface="Lucida Sans" panose="020B0602030504020204" pitchFamily="34" charset="0"/>
                <a:ea typeface="MS PGothic" pitchFamily="34" charset="-128"/>
              </a:rPr>
              <a:t>Deddf Plant a Theuluoedd </a:t>
            </a:r>
            <a:r>
              <a:rPr lang="cy-GB" altLang="cy-GB" sz="2400" kern="0" dirty="0" smtClean="0">
                <a:solidFill>
                  <a:srgbClr val="000000"/>
                </a:solidFill>
                <a:latin typeface="Lucida Sans" panose="020B0602030504020204" pitchFamily="34" charset="0"/>
                <a:ea typeface="MS PGothic" pitchFamily="34" charset="-128"/>
              </a:rPr>
              <a:t>2014</a:t>
            </a:r>
          </a:p>
          <a:p>
            <a:pPr>
              <a:buFontTx/>
              <a:buChar char="•"/>
              <a:defRPr/>
            </a:pPr>
            <a:r>
              <a:rPr lang="cy-GB" altLang="cy-GB" sz="2400" kern="0" dirty="0" smtClean="0">
                <a:solidFill>
                  <a:srgbClr val="000000"/>
                </a:solidFill>
                <a:latin typeface="Lucida Sans" panose="020B0602030504020204" pitchFamily="34" charset="0"/>
                <a:ea typeface="MS PGothic" pitchFamily="34" charset="-128"/>
              </a:rPr>
              <a:t>Deddf Anghenion Dysgu Ychwanegol a’r Tribiwnlys Addysg (Cymru) 2018</a:t>
            </a:r>
            <a:endParaRPr lang="cy-GB" altLang="cy-GB" sz="2400" kern="0" dirty="0">
              <a:solidFill>
                <a:srgbClr val="000000"/>
              </a:solidFill>
              <a:latin typeface="Lucida Sans" panose="020B0602030504020204" pitchFamily="34" charset="0"/>
              <a:ea typeface="MS PGothic" pitchFamily="34" charset="-128"/>
            </a:endParaRPr>
          </a:p>
          <a:p>
            <a:pPr marL="0" indent="0" algn="r">
              <a:buFont typeface="Arial" panose="020B0604020202020204" pitchFamily="34" charset="0"/>
              <a:buNone/>
              <a:defRPr/>
            </a:pP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96975"/>
            <a:ext cx="4249042" cy="4546600"/>
          </a:xfrm>
        </p:spPr>
        <p:txBody>
          <a:bodyPr rtlCol="0">
            <a:normAutofit fontScale="92500" lnSpcReduction="10000"/>
          </a:bodyPr>
          <a:lstStyle/>
          <a:p>
            <a:pPr>
              <a:buFontTx/>
              <a:buChar char="•"/>
              <a:defRPr/>
            </a:pPr>
            <a:r>
              <a:rPr lang="en-GB" sz="2400" kern="0" dirty="0">
                <a:solidFill>
                  <a:srgbClr val="002060"/>
                </a:solidFill>
                <a:latin typeface="Lucida Sans" panose="020B0602040502020204" pitchFamily="34" charset="0"/>
                <a:ea typeface="MS PGothic" pitchFamily="34" charset="-128"/>
              </a:rPr>
              <a:t>Children Act 1989</a:t>
            </a:r>
          </a:p>
          <a:p>
            <a:pPr>
              <a:buFontTx/>
              <a:buChar char="•"/>
              <a:defRPr/>
            </a:pPr>
            <a:r>
              <a:rPr lang="en-GB" sz="2400" kern="0" dirty="0">
                <a:solidFill>
                  <a:srgbClr val="002060"/>
                </a:solidFill>
                <a:latin typeface="Lucida Sans" panose="020B0602040502020204" pitchFamily="34" charset="0"/>
                <a:ea typeface="MS PGothic" pitchFamily="34" charset="-128"/>
              </a:rPr>
              <a:t>Education Act 1993</a:t>
            </a:r>
          </a:p>
          <a:p>
            <a:pPr>
              <a:buFontTx/>
              <a:buChar char="•"/>
              <a:defRPr/>
            </a:pPr>
            <a:r>
              <a:rPr lang="en-GB" sz="2400" kern="0" dirty="0">
                <a:solidFill>
                  <a:srgbClr val="002060"/>
                </a:solidFill>
                <a:latin typeface="Lucida Sans" panose="020B0602040502020204" pitchFamily="34" charset="0"/>
                <a:ea typeface="MS PGothic" pitchFamily="34" charset="-128"/>
              </a:rPr>
              <a:t>Code of Practice 1994</a:t>
            </a:r>
          </a:p>
          <a:p>
            <a:pPr>
              <a:buFontTx/>
              <a:buChar char="•"/>
              <a:defRPr/>
            </a:pPr>
            <a:r>
              <a:rPr lang="en-GB" sz="2400" kern="0" dirty="0">
                <a:solidFill>
                  <a:srgbClr val="002060"/>
                </a:solidFill>
                <a:latin typeface="Lucida Sans" panose="020B0602040502020204" pitchFamily="34" charset="0"/>
                <a:ea typeface="MS PGothic" pitchFamily="34" charset="-128"/>
              </a:rPr>
              <a:t>Education Act 1996</a:t>
            </a:r>
          </a:p>
          <a:p>
            <a:pPr>
              <a:buFontTx/>
              <a:buChar char="•"/>
              <a:defRPr/>
            </a:pPr>
            <a:r>
              <a:rPr lang="en-GB" sz="2400" kern="0" dirty="0">
                <a:solidFill>
                  <a:srgbClr val="002060"/>
                </a:solidFill>
                <a:latin typeface="Lucida Sans" panose="020B0602040502020204" pitchFamily="34" charset="0"/>
                <a:ea typeface="MS PGothic" pitchFamily="34" charset="-128"/>
              </a:rPr>
              <a:t>Education Act 2005</a:t>
            </a:r>
          </a:p>
          <a:p>
            <a:pPr>
              <a:buFontTx/>
              <a:buChar char="•"/>
              <a:defRPr/>
            </a:pPr>
            <a:r>
              <a:rPr lang="en-GB" sz="2400" kern="0" dirty="0">
                <a:solidFill>
                  <a:srgbClr val="002060"/>
                </a:solidFill>
                <a:latin typeface="Lucida Sans" panose="020B0602040502020204" pitchFamily="34" charset="0"/>
                <a:ea typeface="MS PGothic" pitchFamily="34" charset="-128"/>
              </a:rPr>
              <a:t>Disability Discrimination Act 2005</a:t>
            </a:r>
          </a:p>
          <a:p>
            <a:pPr>
              <a:buFontTx/>
              <a:buChar char="•"/>
              <a:defRPr/>
            </a:pPr>
            <a:r>
              <a:rPr lang="en-GB" sz="2400" kern="0" dirty="0">
                <a:solidFill>
                  <a:srgbClr val="002060"/>
                </a:solidFill>
                <a:latin typeface="Lucida Sans" panose="020B0602040502020204" pitchFamily="34" charset="0"/>
                <a:ea typeface="MS PGothic" pitchFamily="34" charset="-128"/>
              </a:rPr>
              <a:t>Children and Families Act </a:t>
            </a:r>
            <a:r>
              <a:rPr lang="en-GB" sz="2400" kern="0" dirty="0" smtClean="0">
                <a:solidFill>
                  <a:srgbClr val="002060"/>
                </a:solidFill>
                <a:latin typeface="Lucida Sans" panose="020B0602040502020204" pitchFamily="34" charset="0"/>
                <a:ea typeface="MS PGothic" pitchFamily="34" charset="-128"/>
              </a:rPr>
              <a:t>2014</a:t>
            </a:r>
          </a:p>
          <a:p>
            <a:pPr>
              <a:buFontTx/>
              <a:buChar char="•"/>
              <a:defRPr/>
            </a:pPr>
            <a:r>
              <a:rPr lang="en-GB" sz="2400" kern="0" dirty="0" smtClean="0">
                <a:solidFill>
                  <a:srgbClr val="002060"/>
                </a:solidFill>
                <a:latin typeface="Lucida Sans" panose="020B0602040502020204" pitchFamily="34" charset="0"/>
                <a:ea typeface="MS PGothic" pitchFamily="34" charset="-128"/>
              </a:rPr>
              <a:t>The Additional Learning Needs and Education Tribunal (Wales) Act 2018</a:t>
            </a:r>
            <a:endParaRPr lang="en-GB" sz="2400" kern="0" dirty="0">
              <a:solidFill>
                <a:srgbClr val="002060"/>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4650747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Deddf Plant 1989</a:t>
            </a:r>
            <a:r>
              <a:rPr lang="en-GB" sz="3200" kern="0" dirty="0" smtClean="0">
                <a:solidFill>
                  <a:srgbClr val="000000"/>
                </a:solidFill>
                <a:latin typeface="Lucida Sans" panose="020B0602040502020204" pitchFamily="34" charset="0"/>
                <a:ea typeface="MS PGothic" pitchFamily="34" charset="-128"/>
              </a:rPr>
              <a:t> </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Children Act 1989</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975"/>
            <a:ext cx="4386138" cy="4546600"/>
          </a:xfrm>
        </p:spPr>
        <p:txBody>
          <a:bodyPr rtlCol="0">
            <a:normAutofit fontScale="85000" lnSpcReduction="20000"/>
          </a:bodyPr>
          <a:lstStyle/>
          <a:p>
            <a:pPr>
              <a:buFontTx/>
              <a:buChar char="•"/>
              <a:defRPr/>
            </a:pPr>
            <a:r>
              <a:rPr lang="cy-GB" altLang="cy-GB" sz="2400" kern="0" dirty="0">
                <a:solidFill>
                  <a:srgbClr val="000000"/>
                </a:solidFill>
                <a:latin typeface="Lucida Sans" panose="020B0602030504020204" pitchFamily="34" charset="0"/>
                <a:ea typeface="MS PGothic" pitchFamily="34" charset="-128"/>
              </a:rPr>
              <a:t>Yn hyrwyddo integreiddio plant anabl mewn lleoliadau prif ffrwd:</a:t>
            </a:r>
          </a:p>
          <a:p>
            <a:pPr marL="0" indent="0">
              <a:buNone/>
              <a:defRPr/>
            </a:pPr>
            <a:r>
              <a:rPr lang="cy-GB" altLang="cy-GB" sz="2400" kern="0" dirty="0" smtClean="0">
                <a:solidFill>
                  <a:srgbClr val="000000"/>
                </a:solidFill>
                <a:latin typeface="Lucida Sans" panose="020B0602030504020204" pitchFamily="34" charset="0"/>
                <a:ea typeface="MS PGothic" pitchFamily="34" charset="-128"/>
              </a:rPr>
              <a:t>- Meithrinfeydd</a:t>
            </a:r>
            <a:endParaRPr lang="cy-GB" altLang="cy-GB" sz="2400" kern="0" dirty="0">
              <a:solidFill>
                <a:srgbClr val="000000"/>
              </a:solidFill>
              <a:latin typeface="Lucida Sans" panose="020B0602030504020204" pitchFamily="34" charset="0"/>
              <a:ea typeface="MS PGothic" pitchFamily="34" charset="-128"/>
            </a:endParaRPr>
          </a:p>
          <a:p>
            <a:pPr marL="0" indent="0">
              <a:buNone/>
              <a:defRPr/>
            </a:pPr>
            <a:r>
              <a:rPr lang="cy-GB" altLang="cy-GB" sz="2400" kern="0" dirty="0" smtClean="0">
                <a:solidFill>
                  <a:srgbClr val="000000"/>
                </a:solidFill>
                <a:latin typeface="Lucida Sans" panose="020B0602030504020204" pitchFamily="34" charset="0"/>
                <a:ea typeface="MS PGothic" pitchFamily="34" charset="-128"/>
              </a:rPr>
              <a:t>- Ysgolion</a:t>
            </a:r>
            <a:endParaRPr lang="cy-GB" altLang="cy-GB" sz="2400" kern="0" dirty="0">
              <a:solidFill>
                <a:srgbClr val="000000"/>
              </a:solidFill>
              <a:latin typeface="Lucida Sans" panose="020B0602030504020204" pitchFamily="34" charset="0"/>
              <a:ea typeface="MS PGothic" pitchFamily="34" charset="-128"/>
            </a:endParaRPr>
          </a:p>
          <a:p>
            <a:pPr marL="0" indent="0">
              <a:buNone/>
              <a:defRPr/>
            </a:pPr>
            <a:r>
              <a:rPr lang="cy-GB" altLang="cy-GB" sz="2400" kern="0" dirty="0" smtClean="0">
                <a:solidFill>
                  <a:srgbClr val="000000"/>
                </a:solidFill>
                <a:latin typeface="Lucida Sans" panose="020B0602030504020204" pitchFamily="34" charset="0"/>
                <a:ea typeface="MS PGothic" pitchFamily="34" charset="-128"/>
              </a:rPr>
              <a:t>-Canolfannau </a:t>
            </a:r>
            <a:r>
              <a:rPr lang="cy-GB" altLang="cy-GB" sz="2400" kern="0" dirty="0">
                <a:solidFill>
                  <a:srgbClr val="000000"/>
                </a:solidFill>
                <a:latin typeface="Lucida Sans" panose="020B0602030504020204" pitchFamily="34" charset="0"/>
                <a:ea typeface="MS PGothic" pitchFamily="34" charset="-128"/>
              </a:rPr>
              <a:t>teulu</a:t>
            </a:r>
          </a:p>
          <a:p>
            <a:pPr>
              <a:buFontTx/>
              <a:buChar char="•"/>
              <a:defRPr/>
            </a:pPr>
            <a:r>
              <a:rPr lang="cy-GB" altLang="cy-GB" sz="2400" kern="0" dirty="0" smtClean="0">
                <a:solidFill>
                  <a:srgbClr val="000000"/>
                </a:solidFill>
                <a:latin typeface="Lucida Sans" panose="020B0602030504020204" pitchFamily="34" charset="0"/>
                <a:ea typeface="MS PGothic" pitchFamily="34" charset="-128"/>
              </a:rPr>
              <a:t>Disgrifiwyd Plant </a:t>
            </a:r>
            <a:r>
              <a:rPr lang="cy-GB" altLang="cy-GB" sz="2400" kern="0" dirty="0">
                <a:solidFill>
                  <a:srgbClr val="000000"/>
                </a:solidFill>
                <a:latin typeface="Lucida Sans" panose="020B0602030504020204" pitchFamily="34" charset="0"/>
                <a:ea typeface="MS PGothic" pitchFamily="34" charset="-128"/>
              </a:rPr>
              <a:t>anabl </a:t>
            </a:r>
            <a:r>
              <a:rPr lang="cy-GB" altLang="cy-GB" sz="2400" kern="0" dirty="0" smtClean="0">
                <a:solidFill>
                  <a:srgbClr val="000000"/>
                </a:solidFill>
                <a:latin typeface="Lucida Sans" panose="020B0602030504020204" pitchFamily="34" charset="0"/>
                <a:ea typeface="MS PGothic" pitchFamily="34" charset="-128"/>
              </a:rPr>
              <a:t>fel:</a:t>
            </a:r>
            <a:endParaRPr lang="cy-GB" altLang="cy-GB" sz="2400" kern="0" dirty="0">
              <a:solidFill>
                <a:srgbClr val="000000"/>
              </a:solidFill>
              <a:latin typeface="Lucida Sans" panose="020B0602030504020204" pitchFamily="34" charset="0"/>
              <a:ea typeface="MS PGothic" pitchFamily="34" charset="-128"/>
            </a:endParaRPr>
          </a:p>
          <a:p>
            <a:pPr>
              <a:buFontTx/>
              <a:buChar char="•"/>
              <a:defRPr/>
            </a:pPr>
            <a:r>
              <a:rPr lang="cy-GB" altLang="cy-GB" sz="2400" kern="0" dirty="0">
                <a:solidFill>
                  <a:srgbClr val="000000"/>
                </a:solidFill>
                <a:latin typeface="Lucida Sans" panose="020B0602030504020204" pitchFamily="34" charset="0"/>
                <a:ea typeface="MS PGothic" pitchFamily="34" charset="-128"/>
              </a:rPr>
              <a:t>Dall</a:t>
            </a:r>
          </a:p>
          <a:p>
            <a:pPr>
              <a:buFontTx/>
              <a:buChar char="•"/>
              <a:defRPr/>
            </a:pPr>
            <a:r>
              <a:rPr lang="cy-GB" altLang="cy-GB" sz="2400" kern="0" dirty="0">
                <a:solidFill>
                  <a:srgbClr val="000000"/>
                </a:solidFill>
                <a:latin typeface="Lucida Sans" panose="020B0602030504020204" pitchFamily="34" charset="0"/>
                <a:ea typeface="MS PGothic" pitchFamily="34" charset="-128"/>
              </a:rPr>
              <a:t>Byddar</a:t>
            </a:r>
          </a:p>
          <a:p>
            <a:pPr>
              <a:buFontTx/>
              <a:buChar char="•"/>
              <a:defRPr/>
            </a:pPr>
            <a:r>
              <a:rPr lang="cy-GB" altLang="cy-GB" sz="2400" kern="0" dirty="0" smtClean="0">
                <a:solidFill>
                  <a:srgbClr val="000000"/>
                </a:solidFill>
                <a:latin typeface="Lucida Sans" panose="020B0602030504020204" pitchFamily="34" charset="0"/>
                <a:ea typeface="MS PGothic" pitchFamily="34" charset="-128"/>
              </a:rPr>
              <a:t>Mud</a:t>
            </a:r>
            <a:endParaRPr lang="cy-GB" altLang="cy-GB" sz="2400" kern="0" dirty="0">
              <a:solidFill>
                <a:srgbClr val="000000"/>
              </a:solidFill>
              <a:latin typeface="Lucida Sans" panose="020B0602030504020204" pitchFamily="34" charset="0"/>
              <a:ea typeface="MS PGothic" pitchFamily="34" charset="-128"/>
            </a:endParaRPr>
          </a:p>
          <a:p>
            <a:pPr>
              <a:buFontTx/>
              <a:buChar char="•"/>
              <a:defRPr/>
            </a:pPr>
            <a:r>
              <a:rPr lang="cy-GB" altLang="cy-GB" sz="2400" kern="0" dirty="0">
                <a:solidFill>
                  <a:srgbClr val="000000"/>
                </a:solidFill>
                <a:latin typeface="Lucida Sans" panose="020B0602030504020204" pitchFamily="34" charset="0"/>
                <a:ea typeface="MS PGothic" pitchFamily="34" charset="-128"/>
              </a:rPr>
              <a:t>Anhwylder meddwl</a:t>
            </a:r>
          </a:p>
          <a:p>
            <a:pPr>
              <a:buFontTx/>
              <a:buChar char="•"/>
              <a:defRPr/>
            </a:pPr>
            <a:r>
              <a:rPr lang="cy-GB" altLang="cy-GB" sz="2400" kern="0" dirty="0">
                <a:solidFill>
                  <a:srgbClr val="000000"/>
                </a:solidFill>
                <a:latin typeface="Lucida Sans" panose="020B0602030504020204" pitchFamily="34" charset="0"/>
                <a:ea typeface="MS PGothic" pitchFamily="34" charset="-128"/>
              </a:rPr>
              <a:t>D</a:t>
            </a:r>
            <a:r>
              <a:rPr lang="cy-GB" altLang="cy-GB" sz="2400" kern="0" dirty="0" smtClean="0">
                <a:solidFill>
                  <a:srgbClr val="000000"/>
                </a:solidFill>
                <a:latin typeface="Lucida Sans" panose="020B0602030504020204" pitchFamily="34" charset="0"/>
                <a:ea typeface="MS PGothic" pitchFamily="34" charset="-128"/>
              </a:rPr>
              <a:t>an </a:t>
            </a:r>
            <a:r>
              <a:rPr lang="cy-GB" altLang="cy-GB" sz="2400" kern="0" dirty="0">
                <a:solidFill>
                  <a:srgbClr val="000000"/>
                </a:solidFill>
                <a:latin typeface="Lucida Sans" panose="020B0602030504020204" pitchFamily="34" charset="0"/>
                <a:ea typeface="MS PGothic" pitchFamily="34" charset="-128"/>
              </a:rPr>
              <a:t>anfantais sylweddol a pharhaol </a:t>
            </a:r>
            <a:r>
              <a:rPr lang="cy-GB" altLang="cy-GB" sz="2400" kern="0" dirty="0" smtClean="0">
                <a:solidFill>
                  <a:srgbClr val="000000"/>
                </a:solidFill>
                <a:latin typeface="Lucida Sans" panose="020B0602030504020204" pitchFamily="34" charset="0"/>
                <a:ea typeface="MS PGothic" pitchFamily="34" charset="-128"/>
              </a:rPr>
              <a:t>oblegid salwch</a:t>
            </a:r>
            <a:r>
              <a:rPr lang="cy-GB" altLang="cy-GB" sz="2400" kern="0" dirty="0">
                <a:solidFill>
                  <a:srgbClr val="000000"/>
                </a:solidFill>
                <a:latin typeface="Lucida Sans" panose="020B0602030504020204" pitchFamily="34" charset="0"/>
                <a:ea typeface="MS PGothic" pitchFamily="34" charset="-128"/>
              </a:rPr>
              <a:t>, anaf neu anffurfiad cynhenid ​​neu anabledd arall o'r fath</a:t>
            </a: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340767"/>
            <a:ext cx="4249042" cy="4402807"/>
          </a:xfrm>
        </p:spPr>
        <p:txBody>
          <a:bodyPr rtlCol="0">
            <a:normAutofit fontScale="77500" lnSpcReduction="20000"/>
          </a:bodyPr>
          <a:lstStyle/>
          <a:p>
            <a:pPr>
              <a:buFontTx/>
              <a:buChar char="•"/>
              <a:defRPr/>
            </a:pPr>
            <a:r>
              <a:rPr lang="en-GB" sz="2400" kern="0" dirty="0" smtClean="0">
                <a:solidFill>
                  <a:srgbClr val="002060"/>
                </a:solidFill>
                <a:latin typeface="Lucida Sans" panose="020B0602040502020204" pitchFamily="34" charset="0"/>
                <a:ea typeface="MS PGothic" pitchFamily="34" charset="-128"/>
              </a:rPr>
              <a:t>Promotes integration of disabled children in mainstream settings:</a:t>
            </a:r>
          </a:p>
          <a:p>
            <a:pPr>
              <a:buFontTx/>
              <a:buChar char="-"/>
              <a:defRPr/>
            </a:pPr>
            <a:r>
              <a:rPr lang="en-GB" sz="2400" kern="0" dirty="0" smtClean="0">
                <a:solidFill>
                  <a:srgbClr val="002060"/>
                </a:solidFill>
                <a:latin typeface="Lucida Sans" panose="020B0602040502020204" pitchFamily="34" charset="0"/>
                <a:ea typeface="MS PGothic" pitchFamily="34" charset="-128"/>
              </a:rPr>
              <a:t>Nurseries</a:t>
            </a:r>
          </a:p>
          <a:p>
            <a:pPr>
              <a:buFontTx/>
              <a:buChar char="-"/>
              <a:defRPr/>
            </a:pPr>
            <a:r>
              <a:rPr lang="en-GB" sz="2400" kern="0" dirty="0" smtClean="0">
                <a:solidFill>
                  <a:srgbClr val="002060"/>
                </a:solidFill>
                <a:latin typeface="Lucida Sans" panose="020B0602040502020204" pitchFamily="34" charset="0"/>
                <a:ea typeface="MS PGothic" pitchFamily="34" charset="-128"/>
              </a:rPr>
              <a:t>Schools</a:t>
            </a:r>
          </a:p>
          <a:p>
            <a:pPr>
              <a:buFontTx/>
              <a:buChar char="-"/>
              <a:defRPr/>
            </a:pPr>
            <a:r>
              <a:rPr lang="en-GB" sz="2400" kern="0" dirty="0" smtClean="0">
                <a:solidFill>
                  <a:srgbClr val="002060"/>
                </a:solidFill>
                <a:latin typeface="Lucida Sans" panose="020B0602040502020204" pitchFamily="34" charset="0"/>
                <a:ea typeface="MS PGothic" pitchFamily="34" charset="-128"/>
              </a:rPr>
              <a:t>Family centres</a:t>
            </a:r>
          </a:p>
          <a:p>
            <a:pPr>
              <a:defRPr/>
            </a:pPr>
            <a:r>
              <a:rPr lang="en-GB" sz="2400" kern="0" dirty="0" smtClean="0">
                <a:solidFill>
                  <a:srgbClr val="002060"/>
                </a:solidFill>
                <a:latin typeface="Lucida Sans" panose="020B0602040502020204" pitchFamily="34" charset="0"/>
                <a:ea typeface="MS PGothic" pitchFamily="34" charset="-128"/>
              </a:rPr>
              <a:t>Described disabled children:</a:t>
            </a:r>
          </a:p>
          <a:p>
            <a:pPr>
              <a:buFontTx/>
              <a:buChar char="-"/>
              <a:defRPr/>
            </a:pPr>
            <a:r>
              <a:rPr lang="en-GB" sz="2400" kern="0" dirty="0" smtClean="0">
                <a:solidFill>
                  <a:srgbClr val="002060"/>
                </a:solidFill>
                <a:latin typeface="Lucida Sans" panose="020B0602040502020204" pitchFamily="34" charset="0"/>
                <a:ea typeface="MS PGothic" pitchFamily="34" charset="-128"/>
              </a:rPr>
              <a:t>Blind</a:t>
            </a:r>
          </a:p>
          <a:p>
            <a:pPr>
              <a:buFontTx/>
              <a:buChar char="-"/>
              <a:defRPr/>
            </a:pPr>
            <a:r>
              <a:rPr lang="en-GB" sz="2400" kern="0" dirty="0" smtClean="0">
                <a:solidFill>
                  <a:srgbClr val="002060"/>
                </a:solidFill>
                <a:latin typeface="Lucida Sans" panose="020B0602040502020204" pitchFamily="34" charset="0"/>
                <a:ea typeface="MS PGothic" pitchFamily="34" charset="-128"/>
              </a:rPr>
              <a:t>Deaf</a:t>
            </a:r>
          </a:p>
          <a:p>
            <a:pPr>
              <a:buFontTx/>
              <a:buChar char="-"/>
              <a:defRPr/>
            </a:pPr>
            <a:r>
              <a:rPr lang="en-GB" sz="2400" kern="0" dirty="0" smtClean="0">
                <a:solidFill>
                  <a:srgbClr val="002060"/>
                </a:solidFill>
                <a:latin typeface="Lucida Sans" panose="020B0602040502020204" pitchFamily="34" charset="0"/>
                <a:ea typeface="MS PGothic" pitchFamily="34" charset="-128"/>
              </a:rPr>
              <a:t>Dumb</a:t>
            </a:r>
          </a:p>
          <a:p>
            <a:pPr>
              <a:buFontTx/>
              <a:buChar char="-"/>
              <a:defRPr/>
            </a:pPr>
            <a:r>
              <a:rPr lang="en-GB" sz="2400" kern="0" dirty="0" smtClean="0">
                <a:solidFill>
                  <a:srgbClr val="002060"/>
                </a:solidFill>
                <a:latin typeface="Lucida Sans" panose="020B0602040502020204" pitchFamily="34" charset="0"/>
                <a:ea typeface="MS PGothic" pitchFamily="34" charset="-128"/>
              </a:rPr>
              <a:t>Mental disorder</a:t>
            </a:r>
          </a:p>
          <a:p>
            <a:pPr>
              <a:buFontTx/>
              <a:buChar char="-"/>
              <a:defRPr/>
            </a:pPr>
            <a:r>
              <a:rPr lang="en-GB" sz="2400" kern="0" dirty="0" smtClean="0">
                <a:solidFill>
                  <a:srgbClr val="002060"/>
                </a:solidFill>
                <a:latin typeface="Lucida Sans" panose="020B0602040502020204" pitchFamily="34" charset="0"/>
                <a:ea typeface="MS PGothic" pitchFamily="34" charset="-128"/>
              </a:rPr>
              <a:t>Substantially and permanently handicapped </a:t>
            </a:r>
            <a:r>
              <a:rPr lang="en-GB" sz="2400" kern="0" dirty="0">
                <a:solidFill>
                  <a:srgbClr val="002060"/>
                </a:solidFill>
                <a:latin typeface="Lucida Sans" panose="020B0602040502020204" pitchFamily="34" charset="0"/>
                <a:ea typeface="MS PGothic" pitchFamily="34" charset="-128"/>
              </a:rPr>
              <a:t>by illness, injury or congenital deformity or </a:t>
            </a:r>
            <a:r>
              <a:rPr lang="en-GB" sz="2400" kern="0" dirty="0" smtClean="0">
                <a:solidFill>
                  <a:srgbClr val="002060"/>
                </a:solidFill>
                <a:latin typeface="Lucida Sans" panose="020B0602040502020204" pitchFamily="34" charset="0"/>
                <a:ea typeface="MS PGothic" pitchFamily="34" charset="-128"/>
              </a:rPr>
              <a:t>such other disability</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169571353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75915"/>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Deddf Addysg 1993</a:t>
            </a:r>
            <a:br>
              <a:rPr lang="cy-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Education Act 1993</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340767"/>
            <a:ext cx="4386138" cy="4402808"/>
          </a:xfrm>
        </p:spPr>
        <p:txBody>
          <a:bodyPr rtlCol="0">
            <a:normAutofit fontScale="85000" lnSpcReduction="20000"/>
          </a:bodyPr>
          <a:lstStyle/>
          <a:p>
            <a:pPr>
              <a:defRPr/>
            </a:pPr>
            <a:r>
              <a:rPr lang="cy-GB" altLang="cy-GB" dirty="0" smtClean="0">
                <a:latin typeface="Lucida Sans" pitchFamily="34" charset="0"/>
              </a:rPr>
              <a:t>Diweddarwyd y Ddeddf Addysg </a:t>
            </a:r>
            <a:r>
              <a:rPr lang="cy-GB" altLang="cy-GB" dirty="0">
                <a:latin typeface="Lucida Sans" pitchFamily="34" charset="0"/>
              </a:rPr>
              <a:t>1981</a:t>
            </a:r>
          </a:p>
          <a:p>
            <a:pPr>
              <a:defRPr/>
            </a:pPr>
            <a:r>
              <a:rPr lang="cy-GB" altLang="cy-GB" dirty="0">
                <a:latin typeface="Lucida Sans" pitchFamily="34" charset="0"/>
              </a:rPr>
              <a:t>Ysgolion sy'n methu a nodwyd gan AEM: wedi'u henwi a'u cywilyddio</a:t>
            </a:r>
          </a:p>
          <a:p>
            <a:pPr>
              <a:defRPr/>
            </a:pPr>
            <a:r>
              <a:rPr lang="cy-GB" altLang="cy-GB" dirty="0" smtClean="0">
                <a:latin typeface="Lucida Sans" pitchFamily="34" charset="0"/>
              </a:rPr>
              <a:t>Gorchmynnwyd bod angen llunio Cod </a:t>
            </a:r>
            <a:r>
              <a:rPr lang="cy-GB" altLang="cy-GB" dirty="0">
                <a:latin typeface="Lucida Sans" pitchFamily="34" charset="0"/>
              </a:rPr>
              <a:t>Ymarfer AAA </a:t>
            </a:r>
          </a:p>
          <a:p>
            <a:pPr>
              <a:defRPr/>
            </a:pPr>
            <a:r>
              <a:rPr lang="cy-GB" altLang="cy-GB" dirty="0">
                <a:latin typeface="Lucida Sans" pitchFamily="34" charset="0"/>
              </a:rPr>
              <a:t>Cyflwynwyd Tribiwnlysoedd AAA ac Unedau Cyfeirio Disgyblion</a:t>
            </a:r>
          </a:p>
          <a:p>
            <a:pPr>
              <a:defRPr/>
            </a:pPr>
            <a:r>
              <a:rPr lang="cy-GB" altLang="cy-GB" dirty="0">
                <a:latin typeface="Lucida Sans" pitchFamily="34" charset="0"/>
              </a:rPr>
              <a:t>Adroddiad blynyddol i rieni ynghylch AAA</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340767"/>
            <a:ext cx="4249042" cy="4402807"/>
          </a:xfrm>
        </p:spPr>
        <p:txBody>
          <a:bodyPr rtlCol="0">
            <a:normAutofit/>
          </a:bodyPr>
          <a:lstStyle/>
          <a:p>
            <a:pPr>
              <a:buFontTx/>
              <a:buChar char="•"/>
              <a:defRPr/>
            </a:pPr>
            <a:r>
              <a:rPr lang="en-GB" sz="2400" kern="0" dirty="0">
                <a:solidFill>
                  <a:srgbClr val="002060"/>
                </a:solidFill>
                <a:latin typeface="Lucida Sans" panose="020B0602040502020204" pitchFamily="34" charset="0"/>
                <a:ea typeface="MS PGothic" pitchFamily="34" charset="-128"/>
              </a:rPr>
              <a:t>Updated </a:t>
            </a:r>
            <a:r>
              <a:rPr lang="en-GB" sz="2400" kern="0" dirty="0" smtClean="0">
                <a:solidFill>
                  <a:srgbClr val="002060"/>
                </a:solidFill>
                <a:latin typeface="Lucida Sans" panose="020B0602040502020204" pitchFamily="34" charset="0"/>
                <a:ea typeface="MS PGothic" pitchFamily="34" charset="-128"/>
              </a:rPr>
              <a:t>Education Act 1981</a:t>
            </a:r>
          </a:p>
          <a:p>
            <a:pPr>
              <a:buFontTx/>
              <a:buChar char="•"/>
              <a:defRPr/>
            </a:pPr>
            <a:r>
              <a:rPr lang="en-GB" sz="2400" kern="0" dirty="0" smtClean="0">
                <a:solidFill>
                  <a:srgbClr val="002060"/>
                </a:solidFill>
                <a:latin typeface="Lucida Sans" panose="020B0602040502020204" pitchFamily="34" charset="0"/>
                <a:ea typeface="MS PGothic" pitchFamily="34" charset="-128"/>
              </a:rPr>
              <a:t>Failing </a:t>
            </a:r>
            <a:r>
              <a:rPr lang="en-GB" sz="2400" kern="0" dirty="0">
                <a:solidFill>
                  <a:srgbClr val="002060"/>
                </a:solidFill>
                <a:latin typeface="Lucida Sans" panose="020B0602040502020204" pitchFamily="34" charset="0"/>
                <a:ea typeface="MS PGothic" pitchFamily="34" charset="-128"/>
              </a:rPr>
              <a:t>schools identified by HMI: named and </a:t>
            </a:r>
            <a:r>
              <a:rPr lang="en-GB" sz="2400" kern="0" dirty="0" smtClean="0">
                <a:solidFill>
                  <a:srgbClr val="002060"/>
                </a:solidFill>
                <a:latin typeface="Lucida Sans" panose="020B0602040502020204" pitchFamily="34" charset="0"/>
                <a:ea typeface="MS PGothic" pitchFamily="34" charset="-128"/>
              </a:rPr>
              <a:t>shamed</a:t>
            </a:r>
          </a:p>
          <a:p>
            <a:pPr>
              <a:buFontTx/>
              <a:buChar char="•"/>
              <a:defRPr/>
            </a:pPr>
            <a:r>
              <a:rPr lang="en-GB" sz="2400" kern="0" dirty="0" smtClean="0">
                <a:solidFill>
                  <a:srgbClr val="002060"/>
                </a:solidFill>
                <a:latin typeface="Lucida Sans" panose="020B0602040502020204" pitchFamily="34" charset="0"/>
                <a:ea typeface="MS PGothic" pitchFamily="34" charset="-128"/>
              </a:rPr>
              <a:t>Ordered </a:t>
            </a:r>
            <a:r>
              <a:rPr lang="en-GB" sz="2400" kern="0" dirty="0">
                <a:solidFill>
                  <a:srgbClr val="002060"/>
                </a:solidFill>
                <a:latin typeface="Lucida Sans" panose="020B0602040502020204" pitchFamily="34" charset="0"/>
                <a:ea typeface="MS PGothic" pitchFamily="34" charset="-128"/>
              </a:rPr>
              <a:t>SEN Code of Practice to be drawn </a:t>
            </a:r>
            <a:r>
              <a:rPr lang="en-GB" sz="2400" kern="0" dirty="0" smtClean="0">
                <a:solidFill>
                  <a:srgbClr val="002060"/>
                </a:solidFill>
                <a:latin typeface="Lucida Sans" panose="020B0602040502020204" pitchFamily="34" charset="0"/>
                <a:ea typeface="MS PGothic" pitchFamily="34" charset="-128"/>
              </a:rPr>
              <a:t>up</a:t>
            </a:r>
          </a:p>
          <a:p>
            <a:pPr>
              <a:buFontTx/>
              <a:buChar char="•"/>
              <a:defRPr/>
            </a:pPr>
            <a:r>
              <a:rPr lang="en-GB" sz="2400" kern="0" dirty="0" smtClean="0">
                <a:solidFill>
                  <a:srgbClr val="002060"/>
                </a:solidFill>
                <a:latin typeface="Lucida Sans" panose="020B0602040502020204" pitchFamily="34" charset="0"/>
                <a:ea typeface="MS PGothic" pitchFamily="34" charset="-128"/>
              </a:rPr>
              <a:t>Introduced </a:t>
            </a:r>
            <a:r>
              <a:rPr lang="en-GB" sz="2400" kern="0" dirty="0">
                <a:solidFill>
                  <a:srgbClr val="002060"/>
                </a:solidFill>
                <a:latin typeface="Lucida Sans" panose="020B0602040502020204" pitchFamily="34" charset="0"/>
                <a:ea typeface="MS PGothic" pitchFamily="34" charset="-128"/>
              </a:rPr>
              <a:t>SEN </a:t>
            </a:r>
            <a:r>
              <a:rPr lang="en-GB" sz="2400" kern="0" dirty="0" smtClean="0">
                <a:solidFill>
                  <a:srgbClr val="002060"/>
                </a:solidFill>
                <a:latin typeface="Lucida Sans" panose="020B0602040502020204" pitchFamily="34" charset="0"/>
                <a:ea typeface="MS PGothic" pitchFamily="34" charset="-128"/>
              </a:rPr>
              <a:t>Tribunals and </a:t>
            </a:r>
            <a:r>
              <a:rPr lang="en-GB" sz="2400" kern="0" dirty="0">
                <a:solidFill>
                  <a:srgbClr val="002060"/>
                </a:solidFill>
                <a:latin typeface="Lucida Sans" panose="020B0602040502020204" pitchFamily="34" charset="0"/>
                <a:ea typeface="MS PGothic" pitchFamily="34" charset="-128"/>
              </a:rPr>
              <a:t>Pupil Referral </a:t>
            </a:r>
            <a:r>
              <a:rPr lang="en-GB" sz="2400" kern="0" dirty="0" smtClean="0">
                <a:solidFill>
                  <a:srgbClr val="002060"/>
                </a:solidFill>
                <a:latin typeface="Lucida Sans" panose="020B0602040502020204" pitchFamily="34" charset="0"/>
                <a:ea typeface="MS PGothic" pitchFamily="34" charset="-128"/>
              </a:rPr>
              <a:t>Units</a:t>
            </a:r>
          </a:p>
          <a:p>
            <a:pPr>
              <a:buFontTx/>
              <a:buChar char="•"/>
              <a:defRPr/>
            </a:pPr>
            <a:r>
              <a:rPr lang="en-GB" sz="2400" kern="0" dirty="0" smtClean="0">
                <a:solidFill>
                  <a:srgbClr val="002060"/>
                </a:solidFill>
                <a:latin typeface="Lucida Sans" panose="020B0602040502020204" pitchFamily="34" charset="0"/>
                <a:ea typeface="MS PGothic" pitchFamily="34" charset="-128"/>
              </a:rPr>
              <a:t>Annual </a:t>
            </a:r>
            <a:r>
              <a:rPr lang="en-GB" sz="2400" kern="0" dirty="0">
                <a:solidFill>
                  <a:srgbClr val="002060"/>
                </a:solidFill>
                <a:latin typeface="Lucida Sans" panose="020B0602040502020204" pitchFamily="34" charset="0"/>
                <a:ea typeface="MS PGothic" pitchFamily="34" charset="-128"/>
              </a:rPr>
              <a:t>report to parents regarding </a:t>
            </a:r>
            <a:r>
              <a:rPr lang="en-GB" sz="2400" kern="0" dirty="0" smtClean="0">
                <a:solidFill>
                  <a:srgbClr val="002060"/>
                </a:solidFill>
                <a:latin typeface="Lucida Sans" panose="020B0602040502020204" pitchFamily="34" charset="0"/>
                <a:ea typeface="MS PGothic" pitchFamily="34" charset="-128"/>
              </a:rPr>
              <a:t>SEN</a:t>
            </a:r>
            <a:endParaRPr lang="en-GB" sz="2400" kern="0" dirty="0">
              <a:solidFill>
                <a:srgbClr val="002060"/>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35682085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75915"/>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Cod Ymarfer 1994</a:t>
            </a:r>
            <a:br>
              <a:rPr lang="cy-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Code of Practice 1994</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975"/>
            <a:ext cx="4386138" cy="4546600"/>
          </a:xfrm>
        </p:spPr>
        <p:txBody>
          <a:bodyPr rtlCol="0">
            <a:normAutofit fontScale="62500" lnSpcReduction="20000"/>
          </a:bodyPr>
          <a:lstStyle/>
          <a:p>
            <a:pPr>
              <a:buFontTx/>
              <a:buChar char="•"/>
              <a:defRPr/>
            </a:pPr>
            <a:r>
              <a:rPr lang="cy-GB" altLang="cy-GB" sz="2400" kern="0" dirty="0">
                <a:solidFill>
                  <a:srgbClr val="000000"/>
                </a:solidFill>
                <a:latin typeface="Lucida Sans" panose="020B0602030504020204" pitchFamily="34" charset="0"/>
                <a:ea typeface="MS PGothic" pitchFamily="34" charset="-128"/>
              </a:rPr>
              <a:t>Cod Ymarfer AAA Cyntaf</a:t>
            </a:r>
          </a:p>
          <a:p>
            <a:pPr>
              <a:buFontTx/>
              <a:buChar char="•"/>
              <a:defRPr/>
            </a:pPr>
            <a:r>
              <a:rPr lang="cy-GB" altLang="cy-GB" sz="2400" kern="0" dirty="0" smtClean="0">
                <a:solidFill>
                  <a:srgbClr val="000000"/>
                </a:solidFill>
                <a:latin typeface="Lucida Sans" panose="020B0602030504020204" pitchFamily="34" charset="0"/>
                <a:ea typeface="MS PGothic" pitchFamily="34" charset="-128"/>
              </a:rPr>
              <a:t>Nodwyd </a:t>
            </a:r>
            <a:r>
              <a:rPr lang="cy-GB" altLang="cy-GB" sz="2400" kern="0" dirty="0">
                <a:solidFill>
                  <a:srgbClr val="000000"/>
                </a:solidFill>
                <a:latin typeface="Lucida Sans" panose="020B0602030504020204" pitchFamily="34" charset="0"/>
                <a:ea typeface="MS PGothic" pitchFamily="34" charset="-128"/>
              </a:rPr>
              <a:t>fodel 5 cam:</a:t>
            </a:r>
          </a:p>
          <a:p>
            <a:pPr marL="0" indent="0">
              <a:buNone/>
              <a:defRPr/>
            </a:pPr>
            <a:r>
              <a:rPr lang="cy-GB" altLang="cy-GB" sz="2400" kern="0" dirty="0">
                <a:solidFill>
                  <a:srgbClr val="000000"/>
                </a:solidFill>
                <a:latin typeface="Lucida Sans" panose="020B0602030504020204" pitchFamily="34" charset="0"/>
                <a:ea typeface="MS PGothic" pitchFamily="34" charset="-128"/>
              </a:rPr>
              <a:t>Cam 1 Yn dilyn pryderon, </a:t>
            </a:r>
            <a:r>
              <a:rPr lang="cy-GB" altLang="cy-GB" sz="2400" kern="0" dirty="0" smtClean="0">
                <a:solidFill>
                  <a:srgbClr val="000000"/>
                </a:solidFill>
                <a:latin typeface="Lucida Sans" panose="020B0602030504020204" pitchFamily="34" charset="0"/>
                <a:ea typeface="MS PGothic" pitchFamily="34" charset="-128"/>
              </a:rPr>
              <a:t>dylid </a:t>
            </a:r>
            <a:r>
              <a:rPr lang="cy-GB" altLang="cy-GB" sz="2400" kern="0" dirty="0">
                <a:solidFill>
                  <a:srgbClr val="000000"/>
                </a:solidFill>
                <a:latin typeface="Lucida Sans" panose="020B0602030504020204" pitchFamily="34" charset="0"/>
                <a:ea typeface="MS PGothic" pitchFamily="34" charset="-128"/>
              </a:rPr>
              <a:t>gosod y plentyn ar gofrestr AAA a derbyn cefnogaeth yn yr ystafell ddosbarth</a:t>
            </a:r>
          </a:p>
          <a:p>
            <a:pPr marL="0" indent="0">
              <a:buNone/>
              <a:defRPr/>
            </a:pPr>
            <a:r>
              <a:rPr lang="cy-GB" altLang="cy-GB" sz="2400" kern="0" dirty="0">
                <a:solidFill>
                  <a:srgbClr val="000000"/>
                </a:solidFill>
                <a:latin typeface="Lucida Sans" panose="020B0602030504020204" pitchFamily="34" charset="0"/>
                <a:ea typeface="MS PGothic" pitchFamily="34" charset="-128"/>
              </a:rPr>
              <a:t>Cam 2 Os na wneir cynnydd digonol, dylai'r </a:t>
            </a:r>
            <a:r>
              <a:rPr lang="cy-GB" altLang="cy-GB" sz="2400" kern="0" dirty="0" err="1" smtClean="0">
                <a:solidFill>
                  <a:srgbClr val="000000"/>
                </a:solidFill>
                <a:latin typeface="Lucida Sans" panose="020B0602030504020204" pitchFamily="34" charset="0"/>
                <a:ea typeface="MS PGothic" pitchFamily="34" charset="-128"/>
              </a:rPr>
              <a:t>CydAAA</a:t>
            </a:r>
            <a:r>
              <a:rPr lang="cy-GB" altLang="cy-GB" sz="2400" kern="0" dirty="0" smtClean="0">
                <a:solidFill>
                  <a:srgbClr val="000000"/>
                </a:solidFill>
                <a:latin typeface="Lucida Sans" panose="020B0602030504020204" pitchFamily="34" charset="0"/>
                <a:ea typeface="MS PGothic" pitchFamily="34" charset="-128"/>
              </a:rPr>
              <a:t> </a:t>
            </a:r>
            <a:r>
              <a:rPr lang="cy-GB" altLang="cy-GB" sz="2400" kern="0" dirty="0">
                <a:solidFill>
                  <a:srgbClr val="000000"/>
                </a:solidFill>
                <a:latin typeface="Lucida Sans" panose="020B0602030504020204" pitchFamily="34" charset="0"/>
                <a:ea typeface="MS PGothic" pitchFamily="34" charset="-128"/>
              </a:rPr>
              <a:t>fod yn rhan ohono a llunio CAU</a:t>
            </a:r>
          </a:p>
          <a:p>
            <a:pPr marL="0" indent="0">
              <a:buNone/>
              <a:defRPr/>
            </a:pPr>
            <a:r>
              <a:rPr lang="cy-GB" altLang="cy-GB" sz="2400" kern="0" dirty="0">
                <a:solidFill>
                  <a:srgbClr val="000000"/>
                </a:solidFill>
                <a:latin typeface="Lucida Sans" panose="020B0602030504020204" pitchFamily="34" charset="0"/>
                <a:ea typeface="MS PGothic" pitchFamily="34" charset="-128"/>
              </a:rPr>
              <a:t>Cam 3 </a:t>
            </a:r>
            <a:r>
              <a:rPr lang="cy-GB" altLang="cy-GB" sz="2400" kern="0" dirty="0" smtClean="0">
                <a:solidFill>
                  <a:srgbClr val="000000"/>
                </a:solidFill>
                <a:latin typeface="Lucida Sans" panose="020B0602030504020204" pitchFamily="34" charset="0"/>
                <a:ea typeface="MS PGothic" pitchFamily="34" charset="-128"/>
              </a:rPr>
              <a:t>Os oes dal diffyg cynnydd, </a:t>
            </a:r>
            <a:r>
              <a:rPr lang="cy-GB" altLang="cy-GB" sz="2400" kern="0" dirty="0">
                <a:solidFill>
                  <a:srgbClr val="000000"/>
                </a:solidFill>
                <a:latin typeface="Lucida Sans" panose="020B0602030504020204" pitchFamily="34" charset="0"/>
                <a:ea typeface="MS PGothic" pitchFamily="34" charset="-128"/>
              </a:rPr>
              <a:t>dylid hysbysu'r AALl ac ymgynghori â'r Gwasanaethau Cymorth, sy'n helpu i lunio CAU newydd</a:t>
            </a:r>
          </a:p>
          <a:p>
            <a:pPr marL="0" indent="0">
              <a:buNone/>
              <a:defRPr/>
            </a:pPr>
            <a:r>
              <a:rPr lang="cy-GB" altLang="cy-GB" sz="2400" kern="0" dirty="0">
                <a:solidFill>
                  <a:srgbClr val="000000"/>
                </a:solidFill>
                <a:latin typeface="Lucida Sans" panose="020B0602030504020204" pitchFamily="34" charset="0"/>
                <a:ea typeface="MS PGothic" pitchFamily="34" charset="-128"/>
              </a:rPr>
              <a:t>Cam 4 Os bydd pryderon yn parhau, dylid ystyried y disgybl ar gyfer asesiad ffurfiol, y bydd yr AALl yn ei gynnal os </a:t>
            </a:r>
            <a:r>
              <a:rPr lang="cy-GB" altLang="cy-GB" sz="2400" kern="0">
                <a:solidFill>
                  <a:srgbClr val="000000"/>
                </a:solidFill>
                <a:latin typeface="Lucida Sans" panose="020B0602030504020204" pitchFamily="34" charset="0"/>
                <a:ea typeface="MS PGothic" pitchFamily="34" charset="-128"/>
              </a:rPr>
              <a:t>teimlir </a:t>
            </a:r>
            <a:r>
              <a:rPr lang="cy-GB" altLang="cy-GB" sz="2400" kern="0" smtClean="0">
                <a:solidFill>
                  <a:srgbClr val="000000"/>
                </a:solidFill>
                <a:latin typeface="Lucida Sans" panose="020B0602030504020204" pitchFamily="34" charset="0"/>
                <a:ea typeface="MS PGothic" pitchFamily="34" charset="-128"/>
              </a:rPr>
              <a:t>bod </a:t>
            </a:r>
            <a:r>
              <a:rPr lang="cy-GB" altLang="cy-GB" sz="2400" kern="0" dirty="0">
                <a:solidFill>
                  <a:srgbClr val="000000"/>
                </a:solidFill>
                <a:latin typeface="Lucida Sans" panose="020B0602030504020204" pitchFamily="34" charset="0"/>
                <a:ea typeface="MS PGothic" pitchFamily="34" charset="-128"/>
              </a:rPr>
              <a:t>angen datganiad ar y plentyn</a:t>
            </a:r>
          </a:p>
          <a:p>
            <a:pPr marL="0" indent="0">
              <a:buNone/>
              <a:defRPr/>
            </a:pPr>
            <a:r>
              <a:rPr lang="cy-GB" altLang="cy-GB" sz="2400" kern="0" dirty="0" smtClean="0">
                <a:solidFill>
                  <a:srgbClr val="000000"/>
                </a:solidFill>
                <a:latin typeface="Lucida Sans" panose="020B0602030504020204" pitchFamily="34" charset="0"/>
                <a:ea typeface="MS PGothic" pitchFamily="34" charset="-128"/>
              </a:rPr>
              <a:t>Cam </a:t>
            </a:r>
            <a:r>
              <a:rPr lang="cy-GB" altLang="cy-GB" sz="2400" kern="0" dirty="0">
                <a:solidFill>
                  <a:srgbClr val="000000"/>
                </a:solidFill>
                <a:latin typeface="Lucida Sans" panose="020B0602030504020204" pitchFamily="34" charset="0"/>
                <a:ea typeface="MS PGothic" pitchFamily="34" charset="-128"/>
              </a:rPr>
              <a:t>5 Os bydd yr AALl, yn dilyn yr asesiad ffurfiol, yn penderfynu bod angen iddo benderfynu ar y ddarpariaeth addysgol arbennig sydd ei hangen ar y plentyn, bydd datganiad o anghenion addysgol arbennig yn cael ei lunio</a:t>
            </a: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96975"/>
            <a:ext cx="4249042" cy="4546600"/>
          </a:xfrm>
        </p:spPr>
        <p:txBody>
          <a:bodyPr rtlCol="0">
            <a:normAutofit fontScale="62500" lnSpcReduction="20000"/>
          </a:bodyPr>
          <a:lstStyle/>
          <a:p>
            <a:pPr marL="168347" indent="-168347">
              <a:defRPr/>
            </a:pPr>
            <a:r>
              <a:rPr lang="en-GB" sz="2400" dirty="0" smtClean="0">
                <a:solidFill>
                  <a:srgbClr val="000000"/>
                </a:solidFill>
                <a:latin typeface="Lucida Sans" panose="020B0602030504020204" pitchFamily="34" charset="0"/>
              </a:rPr>
              <a:t>First SEN Code of Practice</a:t>
            </a:r>
          </a:p>
          <a:p>
            <a:pPr marL="168347" indent="-168347">
              <a:defRPr/>
            </a:pPr>
            <a:r>
              <a:rPr lang="en-GB" sz="2400" dirty="0" smtClean="0">
                <a:solidFill>
                  <a:srgbClr val="000000"/>
                </a:solidFill>
                <a:latin typeface="Lucida Sans" panose="020B0602030504020204" pitchFamily="34" charset="0"/>
              </a:rPr>
              <a:t>Set out 5-stage model:</a:t>
            </a:r>
          </a:p>
          <a:p>
            <a:pPr marL="0" indent="0">
              <a:buNone/>
              <a:defRPr/>
            </a:pPr>
            <a:r>
              <a:rPr lang="en-GB" sz="2400" dirty="0">
                <a:solidFill>
                  <a:srgbClr val="000000"/>
                </a:solidFill>
                <a:latin typeface="Lucida Sans" panose="020B0602030504020204" pitchFamily="34" charset="0"/>
              </a:rPr>
              <a:t>Stage 1 Following </a:t>
            </a:r>
            <a:r>
              <a:rPr lang="en-GB" sz="2400" dirty="0" smtClean="0">
                <a:solidFill>
                  <a:srgbClr val="000000"/>
                </a:solidFill>
                <a:latin typeface="Lucida Sans" panose="020B0602030504020204" pitchFamily="34" charset="0"/>
              </a:rPr>
              <a:t>concerns, the child </a:t>
            </a:r>
            <a:r>
              <a:rPr lang="en-GB" sz="2400" dirty="0">
                <a:solidFill>
                  <a:srgbClr val="000000"/>
                </a:solidFill>
                <a:latin typeface="Lucida Sans" panose="020B0602030504020204" pitchFamily="34" charset="0"/>
              </a:rPr>
              <a:t>should be placed on an SEN </a:t>
            </a:r>
            <a:r>
              <a:rPr lang="en-GB" sz="2400" dirty="0" smtClean="0">
                <a:solidFill>
                  <a:srgbClr val="000000"/>
                </a:solidFill>
                <a:latin typeface="Lucida Sans" panose="020B0602030504020204" pitchFamily="34" charset="0"/>
              </a:rPr>
              <a:t>register and </a:t>
            </a:r>
            <a:r>
              <a:rPr lang="en-GB" sz="2400" dirty="0">
                <a:solidFill>
                  <a:srgbClr val="000000"/>
                </a:solidFill>
                <a:latin typeface="Lucida Sans" panose="020B0602030504020204" pitchFamily="34" charset="0"/>
              </a:rPr>
              <a:t>receive support within the </a:t>
            </a:r>
            <a:r>
              <a:rPr lang="en-GB" sz="2400" dirty="0" smtClean="0">
                <a:solidFill>
                  <a:srgbClr val="000000"/>
                </a:solidFill>
                <a:latin typeface="Lucida Sans" panose="020B0602030504020204" pitchFamily="34" charset="0"/>
              </a:rPr>
              <a:t>classroom</a:t>
            </a:r>
            <a:endParaRPr lang="en-GB" sz="2400" dirty="0">
              <a:solidFill>
                <a:srgbClr val="000000"/>
              </a:solidFill>
              <a:latin typeface="Lucida Sans" panose="020B0602030504020204" pitchFamily="34" charset="0"/>
            </a:endParaRPr>
          </a:p>
          <a:p>
            <a:pPr marL="0" indent="0">
              <a:buNone/>
              <a:defRPr/>
            </a:pPr>
            <a:r>
              <a:rPr lang="en-GB" sz="2400" dirty="0">
                <a:solidFill>
                  <a:srgbClr val="000000"/>
                </a:solidFill>
                <a:latin typeface="Lucida Sans" panose="020B0602030504020204" pitchFamily="34" charset="0"/>
              </a:rPr>
              <a:t>Stage 2 If insufficient progress is </a:t>
            </a:r>
            <a:r>
              <a:rPr lang="en-GB" sz="2400" dirty="0" smtClean="0">
                <a:solidFill>
                  <a:srgbClr val="000000"/>
                </a:solidFill>
                <a:latin typeface="Lucida Sans" panose="020B0602030504020204" pitchFamily="34" charset="0"/>
              </a:rPr>
              <a:t>made</a:t>
            </a:r>
            <a:r>
              <a:rPr lang="en-GB" sz="2400" dirty="0">
                <a:solidFill>
                  <a:srgbClr val="000000"/>
                </a:solidFill>
                <a:latin typeface="Lucida Sans" panose="020B0602030504020204" pitchFamily="34" charset="0"/>
              </a:rPr>
              <a:t>, the </a:t>
            </a:r>
            <a:r>
              <a:rPr lang="en-GB" sz="2400" dirty="0" smtClean="0">
                <a:solidFill>
                  <a:srgbClr val="000000"/>
                </a:solidFill>
                <a:latin typeface="Lucida Sans" panose="020B0602030504020204" pitchFamily="34" charset="0"/>
              </a:rPr>
              <a:t>SENCO </a:t>
            </a:r>
            <a:r>
              <a:rPr lang="en-GB" sz="2400" dirty="0">
                <a:solidFill>
                  <a:srgbClr val="000000"/>
                </a:solidFill>
                <a:latin typeface="Lucida Sans" panose="020B0602030504020204" pitchFamily="34" charset="0"/>
              </a:rPr>
              <a:t>should be involved and an </a:t>
            </a:r>
            <a:r>
              <a:rPr lang="en-GB" sz="2400" dirty="0" smtClean="0">
                <a:solidFill>
                  <a:srgbClr val="000000"/>
                </a:solidFill>
                <a:latin typeface="Lucida Sans" panose="020B0602030504020204" pitchFamily="34" charset="0"/>
              </a:rPr>
              <a:t>IEP drawn up</a:t>
            </a:r>
            <a:endParaRPr lang="en-GB" sz="2400" dirty="0">
              <a:solidFill>
                <a:srgbClr val="000000"/>
              </a:solidFill>
              <a:latin typeface="Lucida Sans" panose="020B0602030504020204" pitchFamily="34" charset="0"/>
            </a:endParaRPr>
          </a:p>
          <a:p>
            <a:pPr marL="0" indent="0">
              <a:buNone/>
              <a:defRPr/>
            </a:pPr>
            <a:r>
              <a:rPr lang="en-GB" sz="2400" dirty="0">
                <a:solidFill>
                  <a:srgbClr val="000000"/>
                </a:solidFill>
                <a:latin typeface="Lucida Sans" panose="020B0602030504020204" pitchFamily="34" charset="0"/>
              </a:rPr>
              <a:t>Stage 3 Where there is still </a:t>
            </a:r>
            <a:r>
              <a:rPr lang="en-GB" sz="2400" dirty="0" smtClean="0">
                <a:solidFill>
                  <a:srgbClr val="000000"/>
                </a:solidFill>
                <a:latin typeface="Lucida Sans" panose="020B0602030504020204" pitchFamily="34" charset="0"/>
              </a:rPr>
              <a:t>lack </a:t>
            </a:r>
            <a:r>
              <a:rPr lang="en-GB" sz="2400" dirty="0">
                <a:solidFill>
                  <a:srgbClr val="000000"/>
                </a:solidFill>
                <a:latin typeface="Lucida Sans" panose="020B0602030504020204" pitchFamily="34" charset="0"/>
              </a:rPr>
              <a:t>of progress, </a:t>
            </a:r>
            <a:r>
              <a:rPr lang="en-GB" sz="2400" dirty="0" smtClean="0">
                <a:solidFill>
                  <a:srgbClr val="000000"/>
                </a:solidFill>
                <a:latin typeface="Lucida Sans" panose="020B0602030504020204" pitchFamily="34" charset="0"/>
              </a:rPr>
              <a:t>the LEA </a:t>
            </a:r>
            <a:r>
              <a:rPr lang="en-GB" sz="2400" dirty="0">
                <a:solidFill>
                  <a:srgbClr val="000000"/>
                </a:solidFill>
                <a:latin typeface="Lucida Sans" panose="020B0602030504020204" pitchFamily="34" charset="0"/>
              </a:rPr>
              <a:t>should be informed and Support Services consulted, </a:t>
            </a:r>
            <a:r>
              <a:rPr lang="en-GB" sz="2400" dirty="0" smtClean="0">
                <a:solidFill>
                  <a:srgbClr val="000000"/>
                </a:solidFill>
                <a:latin typeface="Lucida Sans" panose="020B0602030504020204" pitchFamily="34" charset="0"/>
              </a:rPr>
              <a:t>who help </a:t>
            </a:r>
            <a:r>
              <a:rPr lang="en-GB" sz="2400" dirty="0">
                <a:solidFill>
                  <a:srgbClr val="000000"/>
                </a:solidFill>
                <a:latin typeface="Lucida Sans" panose="020B0602030504020204" pitchFamily="34" charset="0"/>
              </a:rPr>
              <a:t>to draw up a new </a:t>
            </a:r>
            <a:r>
              <a:rPr lang="en-GB" sz="2400" dirty="0" smtClean="0">
                <a:solidFill>
                  <a:srgbClr val="000000"/>
                </a:solidFill>
                <a:latin typeface="Lucida Sans" panose="020B0602030504020204" pitchFamily="34" charset="0"/>
              </a:rPr>
              <a:t>IEP</a:t>
            </a:r>
            <a:endParaRPr lang="en-GB" sz="2400" dirty="0">
              <a:solidFill>
                <a:srgbClr val="000000"/>
              </a:solidFill>
              <a:latin typeface="Lucida Sans" panose="020B0602030504020204" pitchFamily="34" charset="0"/>
            </a:endParaRPr>
          </a:p>
          <a:p>
            <a:pPr marL="0" indent="0">
              <a:buNone/>
              <a:defRPr/>
            </a:pPr>
            <a:r>
              <a:rPr lang="en-GB" sz="2400" dirty="0">
                <a:solidFill>
                  <a:srgbClr val="000000"/>
                </a:solidFill>
                <a:latin typeface="Lucida Sans" panose="020B0602030504020204" pitchFamily="34" charset="0"/>
              </a:rPr>
              <a:t>Stage 4 If </a:t>
            </a:r>
            <a:r>
              <a:rPr lang="en-GB" sz="2400" dirty="0" smtClean="0">
                <a:solidFill>
                  <a:srgbClr val="000000"/>
                </a:solidFill>
                <a:latin typeface="Lucida Sans" panose="020B0602030504020204" pitchFamily="34" charset="0"/>
              </a:rPr>
              <a:t>concerns </a:t>
            </a:r>
            <a:r>
              <a:rPr lang="en-GB" sz="2400" dirty="0">
                <a:solidFill>
                  <a:srgbClr val="000000"/>
                </a:solidFill>
                <a:latin typeface="Lucida Sans" panose="020B0602030504020204" pitchFamily="34" charset="0"/>
              </a:rPr>
              <a:t>continue, the pupil should be considered for </a:t>
            </a:r>
            <a:r>
              <a:rPr lang="en-GB" sz="2400" dirty="0" smtClean="0">
                <a:solidFill>
                  <a:srgbClr val="000000"/>
                </a:solidFill>
                <a:latin typeface="Lucida Sans" panose="020B0602030504020204" pitchFamily="34" charset="0"/>
              </a:rPr>
              <a:t>formal </a:t>
            </a:r>
            <a:r>
              <a:rPr lang="en-GB" sz="2400" dirty="0">
                <a:solidFill>
                  <a:srgbClr val="000000"/>
                </a:solidFill>
                <a:latin typeface="Lucida Sans" panose="020B0602030504020204" pitchFamily="34" charset="0"/>
              </a:rPr>
              <a:t>assessment, which the LEA carries out if </a:t>
            </a:r>
            <a:r>
              <a:rPr lang="en-GB" sz="2400" dirty="0" smtClean="0">
                <a:solidFill>
                  <a:srgbClr val="000000"/>
                </a:solidFill>
                <a:latin typeface="Lucida Sans" panose="020B0602030504020204" pitchFamily="34" charset="0"/>
              </a:rPr>
              <a:t>felt </a:t>
            </a:r>
            <a:r>
              <a:rPr lang="en-GB" sz="2400" dirty="0">
                <a:solidFill>
                  <a:srgbClr val="000000"/>
                </a:solidFill>
                <a:latin typeface="Lucida Sans" panose="020B0602030504020204" pitchFamily="34" charset="0"/>
              </a:rPr>
              <a:t>that the </a:t>
            </a:r>
            <a:r>
              <a:rPr lang="en-GB" sz="2400" dirty="0" smtClean="0">
                <a:solidFill>
                  <a:srgbClr val="000000"/>
                </a:solidFill>
                <a:latin typeface="Lucida Sans" panose="020B0602030504020204" pitchFamily="34" charset="0"/>
              </a:rPr>
              <a:t>child might </a:t>
            </a:r>
            <a:r>
              <a:rPr lang="en-GB" sz="2400" dirty="0">
                <a:solidFill>
                  <a:srgbClr val="000000"/>
                </a:solidFill>
                <a:latin typeface="Lucida Sans" panose="020B0602030504020204" pitchFamily="34" charset="0"/>
              </a:rPr>
              <a:t>need a </a:t>
            </a:r>
            <a:r>
              <a:rPr lang="en-GB" sz="2400" dirty="0" smtClean="0">
                <a:solidFill>
                  <a:srgbClr val="000000"/>
                </a:solidFill>
                <a:latin typeface="Lucida Sans" panose="020B0602030504020204" pitchFamily="34" charset="0"/>
              </a:rPr>
              <a:t>statement</a:t>
            </a:r>
            <a:endParaRPr lang="en-GB" sz="2400" dirty="0">
              <a:solidFill>
                <a:srgbClr val="000000"/>
              </a:solidFill>
              <a:latin typeface="Lucida Sans" panose="020B0602030504020204" pitchFamily="34" charset="0"/>
            </a:endParaRPr>
          </a:p>
          <a:p>
            <a:pPr marL="0" indent="0">
              <a:buNone/>
              <a:defRPr/>
            </a:pPr>
            <a:r>
              <a:rPr lang="en-GB" sz="2400" dirty="0">
                <a:solidFill>
                  <a:srgbClr val="000000"/>
                </a:solidFill>
                <a:latin typeface="Lucida Sans" panose="020B0602030504020204" pitchFamily="34" charset="0"/>
              </a:rPr>
              <a:t>Stage 5 If, following the formal assessment, the LEA decides that it </a:t>
            </a:r>
            <a:r>
              <a:rPr lang="en-GB" sz="2400" dirty="0" smtClean="0">
                <a:solidFill>
                  <a:srgbClr val="000000"/>
                </a:solidFill>
                <a:latin typeface="Lucida Sans" panose="020B0602030504020204" pitchFamily="34" charset="0"/>
              </a:rPr>
              <a:t>needs to </a:t>
            </a:r>
            <a:r>
              <a:rPr lang="en-GB" sz="2400" dirty="0">
                <a:solidFill>
                  <a:srgbClr val="000000"/>
                </a:solidFill>
                <a:latin typeface="Lucida Sans" panose="020B0602030504020204" pitchFamily="34" charset="0"/>
              </a:rPr>
              <a:t>determine the special educational provision the child needs, a </a:t>
            </a:r>
            <a:r>
              <a:rPr lang="en-GB" sz="2400" dirty="0" smtClean="0">
                <a:solidFill>
                  <a:srgbClr val="000000"/>
                </a:solidFill>
                <a:latin typeface="Lucida Sans" panose="020B0602030504020204" pitchFamily="34" charset="0"/>
              </a:rPr>
              <a:t>statement of </a:t>
            </a:r>
            <a:r>
              <a:rPr lang="en-GB" sz="2400" dirty="0">
                <a:solidFill>
                  <a:srgbClr val="000000"/>
                </a:solidFill>
                <a:latin typeface="Lucida Sans" panose="020B0602030504020204" pitchFamily="34" charset="0"/>
              </a:rPr>
              <a:t>special educational needs will be drawn </a:t>
            </a:r>
            <a:r>
              <a:rPr lang="en-GB" sz="2400" dirty="0" smtClean="0">
                <a:solidFill>
                  <a:srgbClr val="000000"/>
                </a:solidFill>
                <a:latin typeface="Lucida Sans" panose="020B0602030504020204" pitchFamily="34" charset="0"/>
              </a:rPr>
              <a:t>up</a:t>
            </a:r>
            <a:endParaRPr lang="en-GB" sz="2400" dirty="0">
              <a:solidFill>
                <a:srgbClr val="000000"/>
              </a:solidFill>
              <a:latin typeface="Lucida Sans" panose="020B0602030504020204" pitchFamily="34" charset="0"/>
            </a:endParaRP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412624067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Asesiad Statudol</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2060"/>
                </a:solidFill>
                <a:latin typeface="Lucida Sans" panose="020B0602040502020204" pitchFamily="34" charset="0"/>
                <a:ea typeface="MS PGothic" pitchFamily="34" charset="-128"/>
              </a:rPr>
              <a:t>Statutory Assessment</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0" y="1547813"/>
            <a:ext cx="4565650" cy="4195762"/>
          </a:xfrm>
        </p:spPr>
        <p:txBody>
          <a:bodyPr rtlCol="0">
            <a:normAutofit/>
          </a:bodyPr>
          <a:lstStyle/>
          <a:p>
            <a:pPr>
              <a:buFontTx/>
              <a:buChar char="•"/>
              <a:defRPr/>
            </a:pPr>
            <a:r>
              <a:rPr lang="cy-GB" altLang="cy-GB" sz="2000" kern="0" dirty="0">
                <a:solidFill>
                  <a:srgbClr val="000000"/>
                </a:solidFill>
                <a:latin typeface="Lucida Sans" panose="020B0602030504020204" pitchFamily="34" charset="0"/>
                <a:ea typeface="MS PGothic" pitchFamily="34" charset="-128"/>
              </a:rPr>
              <a:t>Mae asesiad statudol yn asesiad manwl iawn o anghenion addysgol plentyn sydd yn cynnwys adroddiadau gan amrywiaeth o bobl.</a:t>
            </a:r>
          </a:p>
          <a:p>
            <a:pPr>
              <a:buFontTx/>
              <a:buChar char="•"/>
              <a:defRPr/>
            </a:pPr>
            <a:r>
              <a:rPr lang="cy-GB" altLang="cy-GB" sz="2000" kern="0" dirty="0">
                <a:solidFill>
                  <a:srgbClr val="000000"/>
                </a:solidFill>
                <a:latin typeface="Lucida Sans" panose="020B0602030504020204" pitchFamily="34" charset="0"/>
                <a:ea typeface="MS PGothic" pitchFamily="34" charset="-128"/>
              </a:rPr>
              <a:t>Bydd yr asesiad yn nodi anghenion y plentyn ac unrhyw gymorth arbennig sydd ei angen.</a:t>
            </a:r>
          </a:p>
          <a:p>
            <a:pPr>
              <a:buFontTx/>
              <a:buChar char="•"/>
              <a:defRPr/>
            </a:pPr>
            <a:r>
              <a:rPr lang="cy-GB" altLang="cy-GB" sz="2000" kern="0" dirty="0">
                <a:solidFill>
                  <a:srgbClr val="000000"/>
                </a:solidFill>
                <a:latin typeface="Lucida Sans" panose="020B0602030504020204" pitchFamily="34" charset="0"/>
                <a:ea typeface="MS PGothic" pitchFamily="34" charset="-128"/>
              </a:rPr>
              <a:t>Dylai asesiad statudol cael ei gwblhau o fewn 26 wythnos. </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47813"/>
            <a:ext cx="4500562" cy="4195762"/>
          </a:xfrm>
        </p:spPr>
        <p:txBody>
          <a:bodyPr rtlCol="0">
            <a:normAutofit/>
          </a:bodyPr>
          <a:lstStyle/>
          <a:p>
            <a:pPr>
              <a:buFontTx/>
              <a:buChar char="•"/>
              <a:defRPr/>
            </a:pPr>
            <a:r>
              <a:rPr lang="en-GB" sz="2000" kern="0" dirty="0">
                <a:solidFill>
                  <a:srgbClr val="002060"/>
                </a:solidFill>
                <a:latin typeface="Lucida Sans" panose="020B0602040502020204" pitchFamily="34" charset="0"/>
                <a:ea typeface="MS PGothic" pitchFamily="34" charset="-128"/>
              </a:rPr>
              <a:t>A statutory assessment is a very detailed assessment of a child’s educational needs that will include reports from a variety of people.</a:t>
            </a:r>
          </a:p>
          <a:p>
            <a:pPr>
              <a:buFontTx/>
              <a:buChar char="•"/>
              <a:defRPr/>
            </a:pPr>
            <a:r>
              <a:rPr lang="en-GB" sz="2000" kern="0" dirty="0">
                <a:solidFill>
                  <a:srgbClr val="002060"/>
                </a:solidFill>
                <a:latin typeface="Lucida Sans" panose="020B0602040502020204" pitchFamily="34" charset="0"/>
                <a:ea typeface="MS PGothic" pitchFamily="34" charset="-128"/>
              </a:rPr>
              <a:t>The assessment will identify the child’s needs and any special help that is required.</a:t>
            </a:r>
          </a:p>
          <a:p>
            <a:pPr>
              <a:buFontTx/>
              <a:buChar char="•"/>
              <a:defRPr/>
            </a:pPr>
            <a:r>
              <a:rPr lang="en-GB" sz="2000" kern="0" dirty="0">
                <a:solidFill>
                  <a:srgbClr val="002060"/>
                </a:solidFill>
                <a:latin typeface="Lucida Sans" panose="020B0602040502020204" pitchFamily="34" charset="0"/>
                <a:ea typeface="MS PGothic" pitchFamily="34" charset="-128"/>
              </a:rPr>
              <a:t>A statutory assessment should be completed within 26 weeks. </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80039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69338"/>
            <a:ext cx="7772400" cy="439382"/>
          </a:xfrm>
        </p:spPr>
        <p:txBody>
          <a:bodyPr rtlCol="0">
            <a:noAutofit/>
          </a:bodyPr>
          <a:lstStyle/>
          <a:p>
            <a:pPr eaLnBrk="1" fontAlgn="auto" hangingPunct="1">
              <a:spcAft>
                <a:spcPts val="0"/>
              </a:spcAft>
              <a:defRPr/>
            </a:pPr>
            <a:r>
              <a:rPr lang="cy-GB" sz="2800" kern="0" dirty="0" smtClean="0">
                <a:solidFill>
                  <a:srgbClr val="000000"/>
                </a:solidFill>
                <a:latin typeface="Lucida Sans" panose="020B0602040502020204" pitchFamily="34" charset="0"/>
                <a:ea typeface="MS PGothic" pitchFamily="34" charset="-128"/>
              </a:rPr>
              <a:t>Deddf Addysg 1996</a:t>
            </a:r>
            <a:br>
              <a:rPr lang="cy-GB" sz="2800" kern="0" dirty="0" smtClean="0">
                <a:solidFill>
                  <a:srgbClr val="000000"/>
                </a:solidFill>
                <a:latin typeface="Lucida Sans" panose="020B0602040502020204" pitchFamily="34" charset="0"/>
                <a:ea typeface="MS PGothic" pitchFamily="34" charset="-128"/>
              </a:rPr>
            </a:br>
            <a:r>
              <a:rPr lang="en-GB" sz="2800" kern="0" dirty="0" smtClean="0">
                <a:solidFill>
                  <a:srgbClr val="002060"/>
                </a:solidFill>
                <a:latin typeface="Lucida Sans" panose="020B0602040502020204" pitchFamily="34" charset="0"/>
                <a:ea typeface="MS PGothic" pitchFamily="34" charset="-128"/>
              </a:rPr>
              <a:t>Education Act 1996</a:t>
            </a:r>
            <a:endParaRPr lang="en-GB" altLang="cy-GB" sz="2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24744"/>
            <a:ext cx="4386138" cy="4618831"/>
          </a:xfrm>
        </p:spPr>
        <p:txBody>
          <a:bodyPr rtlCol="0">
            <a:normAutofit fontScale="77500" lnSpcReduction="20000"/>
          </a:bodyPr>
          <a:lstStyle/>
          <a:p>
            <a:pPr>
              <a:buFontTx/>
              <a:buChar char="•"/>
              <a:defRPr/>
            </a:pPr>
            <a:r>
              <a:rPr lang="cy-GB" altLang="cy-GB" sz="2400" kern="0" dirty="0" smtClean="0">
                <a:solidFill>
                  <a:srgbClr val="000000"/>
                </a:solidFill>
                <a:latin typeface="Lucida Sans" panose="020B0602030504020204" pitchFamily="34" charset="0"/>
                <a:ea typeface="MS PGothic" pitchFamily="34" charset="-128"/>
              </a:rPr>
              <a:t>Nifer o ddyletswyddau tuag at blant ag AAA gan </a:t>
            </a:r>
            <a:r>
              <a:rPr lang="cy-GB" altLang="cy-GB" sz="2400" kern="0" dirty="0">
                <a:solidFill>
                  <a:srgbClr val="000000"/>
                </a:solidFill>
                <a:latin typeface="Lucida Sans" panose="020B0602030504020204" pitchFamily="34" charset="0"/>
                <a:ea typeface="MS PGothic" pitchFamily="34" charset="-128"/>
              </a:rPr>
              <a:t>gyrff llywodraethu ysgolion </a:t>
            </a:r>
          </a:p>
          <a:p>
            <a:pPr>
              <a:buFontTx/>
              <a:buChar char="•"/>
              <a:defRPr/>
            </a:pPr>
            <a:r>
              <a:rPr lang="cy-GB" altLang="cy-GB" sz="2400" kern="0" dirty="0">
                <a:solidFill>
                  <a:srgbClr val="000000"/>
                </a:solidFill>
                <a:latin typeface="Lucida Sans" panose="020B0602030504020204" pitchFamily="34" charset="0"/>
                <a:ea typeface="MS PGothic" pitchFamily="34" charset="-128"/>
              </a:rPr>
              <a:t>Rhaid gwneud eu gorau i weld bod plant ag AAA yn cael c</a:t>
            </a:r>
            <a:r>
              <a:rPr lang="cy-GB" altLang="cy-GB" sz="2400" kern="0" dirty="0" smtClean="0">
                <a:solidFill>
                  <a:srgbClr val="000000"/>
                </a:solidFill>
                <a:latin typeface="Lucida Sans" panose="020B0602030504020204" pitchFamily="34" charset="0"/>
                <a:ea typeface="MS PGothic" pitchFamily="34" charset="-128"/>
              </a:rPr>
              <a:t>efnogaeth priodol</a:t>
            </a:r>
            <a:endParaRPr lang="cy-GB" altLang="cy-GB" sz="2400" kern="0" dirty="0">
              <a:solidFill>
                <a:srgbClr val="000000"/>
              </a:solidFill>
              <a:latin typeface="Lucida Sans" panose="020B0602030504020204" pitchFamily="34" charset="0"/>
              <a:ea typeface="MS PGothic" pitchFamily="34" charset="-128"/>
            </a:endParaRPr>
          </a:p>
          <a:p>
            <a:pPr>
              <a:buFontTx/>
              <a:buChar char="•"/>
              <a:defRPr/>
            </a:pPr>
            <a:r>
              <a:rPr lang="cy-GB" altLang="cy-GB" sz="2400" kern="0" dirty="0">
                <a:solidFill>
                  <a:srgbClr val="000000"/>
                </a:solidFill>
                <a:latin typeface="Lucida Sans" panose="020B0602030504020204" pitchFamily="34" charset="0"/>
                <a:ea typeface="MS PGothic" pitchFamily="34" charset="-128"/>
              </a:rPr>
              <a:t>Rhaid i ysgolion prif ffrwd benodi unigolyn sy'n gyfrifol am gydlynu darpariaeth ar gyfer plant ag AAA </a:t>
            </a:r>
            <a:r>
              <a:rPr lang="cy-GB" altLang="cy-GB" sz="2400" kern="0" dirty="0" smtClean="0">
                <a:solidFill>
                  <a:srgbClr val="000000"/>
                </a:solidFill>
                <a:latin typeface="Lucida Sans" panose="020B0602030504020204" pitchFamily="34" charset="0"/>
                <a:ea typeface="MS PGothic" pitchFamily="34" charset="-128"/>
              </a:rPr>
              <a:t>(</a:t>
            </a:r>
            <a:r>
              <a:rPr lang="cy-GB" altLang="cy-GB" sz="2400" kern="0" dirty="0" err="1" smtClean="0">
                <a:solidFill>
                  <a:srgbClr val="000000"/>
                </a:solidFill>
                <a:latin typeface="Lucida Sans" panose="020B0602030504020204" pitchFamily="34" charset="0"/>
                <a:ea typeface="MS PGothic" pitchFamily="34" charset="-128"/>
              </a:rPr>
              <a:t>CydAAA</a:t>
            </a:r>
            <a:r>
              <a:rPr lang="cy-GB" altLang="cy-GB" sz="2400" kern="0" dirty="0" smtClean="0">
                <a:solidFill>
                  <a:srgbClr val="000000"/>
                </a:solidFill>
                <a:latin typeface="Lucida Sans" panose="020B0602030504020204" pitchFamily="34" charset="0"/>
                <a:ea typeface="MS PGothic" pitchFamily="34" charset="-128"/>
              </a:rPr>
              <a:t>)</a:t>
            </a:r>
            <a:endParaRPr lang="cy-GB" altLang="cy-GB" sz="2400" kern="0" dirty="0">
              <a:solidFill>
                <a:srgbClr val="000000"/>
              </a:solidFill>
              <a:latin typeface="Lucida Sans" panose="020B0602030504020204" pitchFamily="34" charset="0"/>
              <a:ea typeface="MS PGothic" pitchFamily="34" charset="-128"/>
            </a:endParaRPr>
          </a:p>
          <a:p>
            <a:pPr>
              <a:buFontTx/>
              <a:buChar char="•"/>
              <a:defRPr/>
            </a:pPr>
            <a:r>
              <a:rPr lang="cy-GB" altLang="cy-GB" sz="2400" kern="0" dirty="0">
                <a:solidFill>
                  <a:srgbClr val="000000"/>
                </a:solidFill>
                <a:latin typeface="Lucida Sans" panose="020B0602030504020204" pitchFamily="34" charset="0"/>
                <a:ea typeface="MS PGothic" pitchFamily="34" charset="-128"/>
              </a:rPr>
              <a:t>Fel rheol, dylid addysgu plant ag AAA mewn prif ffrwd cyn belled â bod hyn yn gydnaws â'i fod yn derbyn y ddarpariaeth addysgol arbennig y mae ei anhawster dysgu yn galw amdani; darparu addysg effeithlon ar gyfer y plant y bydd yn cael eu haddysgu gyda nhw, a; defnyddio adnoddau'n effeithlon</a:t>
            </a: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052736"/>
            <a:ext cx="4321050" cy="4690839"/>
          </a:xfrm>
        </p:spPr>
        <p:txBody>
          <a:bodyPr rtlCol="0">
            <a:normAutofit fontScale="77500" lnSpcReduction="20000"/>
          </a:bodyPr>
          <a:lstStyle/>
          <a:p>
            <a:pPr marL="168347" indent="-168347">
              <a:defRPr/>
            </a:pPr>
            <a:r>
              <a:rPr lang="en-GB" sz="2400" dirty="0" smtClean="0">
                <a:solidFill>
                  <a:srgbClr val="002060"/>
                </a:solidFill>
                <a:latin typeface="Lucida Sans" panose="020B0602030504020204" pitchFamily="34" charset="0"/>
              </a:rPr>
              <a:t>Schools</a:t>
            </a:r>
            <a:r>
              <a:rPr lang="en-GB" sz="2400" dirty="0">
                <a:solidFill>
                  <a:srgbClr val="002060"/>
                </a:solidFill>
                <a:latin typeface="Lucida Sans" panose="020B0602030504020204" pitchFamily="34" charset="0"/>
              </a:rPr>
              <a:t>' governing bodies have </a:t>
            </a:r>
            <a:r>
              <a:rPr lang="en-GB" sz="2400" dirty="0" smtClean="0">
                <a:solidFill>
                  <a:srgbClr val="002060"/>
                </a:solidFill>
                <a:latin typeface="Lucida Sans" panose="020B0602030504020204" pitchFamily="34" charset="0"/>
              </a:rPr>
              <a:t>number </a:t>
            </a:r>
            <a:r>
              <a:rPr lang="en-GB" sz="2400" dirty="0">
                <a:solidFill>
                  <a:srgbClr val="002060"/>
                </a:solidFill>
                <a:latin typeface="Lucida Sans" panose="020B0602030504020204" pitchFamily="34" charset="0"/>
              </a:rPr>
              <a:t>of duties towards children with </a:t>
            </a:r>
            <a:r>
              <a:rPr lang="en-GB" sz="2400" dirty="0" smtClean="0">
                <a:solidFill>
                  <a:srgbClr val="002060"/>
                </a:solidFill>
                <a:latin typeface="Lucida Sans" panose="020B0602030504020204" pitchFamily="34" charset="0"/>
              </a:rPr>
              <a:t>SEN</a:t>
            </a:r>
          </a:p>
          <a:p>
            <a:pPr marL="168347" indent="-168347">
              <a:defRPr/>
            </a:pPr>
            <a:r>
              <a:rPr lang="en-GB" sz="2400" dirty="0" smtClean="0">
                <a:solidFill>
                  <a:srgbClr val="002060"/>
                </a:solidFill>
                <a:latin typeface="Lucida Sans" panose="020B0602030504020204" pitchFamily="34" charset="0"/>
              </a:rPr>
              <a:t>Must </a:t>
            </a:r>
            <a:r>
              <a:rPr lang="en-GB" sz="2400" dirty="0">
                <a:solidFill>
                  <a:srgbClr val="002060"/>
                </a:solidFill>
                <a:latin typeface="Lucida Sans" panose="020B0602030504020204" pitchFamily="34" charset="0"/>
              </a:rPr>
              <a:t>do their best to see that children with SEN get the support they </a:t>
            </a:r>
            <a:r>
              <a:rPr lang="en-GB" sz="2400" dirty="0" smtClean="0">
                <a:solidFill>
                  <a:srgbClr val="002060"/>
                </a:solidFill>
                <a:latin typeface="Lucida Sans" panose="020B0602030504020204" pitchFamily="34" charset="0"/>
              </a:rPr>
              <a:t>need</a:t>
            </a:r>
          </a:p>
          <a:p>
            <a:pPr marL="168347" indent="-168347">
              <a:defRPr/>
            </a:pPr>
            <a:r>
              <a:rPr lang="en-GB" sz="2400" dirty="0" smtClean="0">
                <a:solidFill>
                  <a:srgbClr val="002060"/>
                </a:solidFill>
                <a:latin typeface="Lucida Sans" panose="020B0602030504020204" pitchFamily="34" charset="0"/>
              </a:rPr>
              <a:t>Mainstream </a:t>
            </a:r>
            <a:r>
              <a:rPr lang="en-GB" sz="2400" dirty="0">
                <a:solidFill>
                  <a:srgbClr val="002060"/>
                </a:solidFill>
                <a:latin typeface="Lucida Sans" panose="020B0602030504020204" pitchFamily="34" charset="0"/>
              </a:rPr>
              <a:t>schools must appoint a person responsible for coordinating provision for children with SEN (</a:t>
            </a:r>
            <a:r>
              <a:rPr lang="en-GB" sz="2400" dirty="0" smtClean="0">
                <a:solidFill>
                  <a:srgbClr val="002060"/>
                </a:solidFill>
                <a:latin typeface="Lucida Sans" panose="020B0602030504020204" pitchFamily="34" charset="0"/>
              </a:rPr>
              <a:t>SENCO)</a:t>
            </a:r>
          </a:p>
          <a:p>
            <a:pPr marL="168347" indent="-168347">
              <a:defRPr/>
            </a:pPr>
            <a:r>
              <a:rPr lang="en-GB" sz="2400" dirty="0" smtClean="0">
                <a:solidFill>
                  <a:srgbClr val="002060"/>
                </a:solidFill>
                <a:latin typeface="Lucida Sans" panose="020B0602030504020204" pitchFamily="34" charset="0"/>
              </a:rPr>
              <a:t>Children with SEN should </a:t>
            </a:r>
            <a:r>
              <a:rPr lang="en-GB" sz="2400" dirty="0">
                <a:solidFill>
                  <a:srgbClr val="002060"/>
                </a:solidFill>
                <a:latin typeface="Lucida Sans" panose="020B0602030504020204" pitchFamily="34" charset="0"/>
              </a:rPr>
              <a:t>normally be educated in a mainstream as long as this is compatible with his receiving the special educational provision which his learning difficulty calls for; the provision of efficient education for the children with whom he will be educated, and; the efficient use of </a:t>
            </a:r>
            <a:r>
              <a:rPr lang="en-GB" sz="2400" dirty="0" smtClean="0">
                <a:solidFill>
                  <a:srgbClr val="002060"/>
                </a:solidFill>
                <a:latin typeface="Lucida Sans" panose="020B0602030504020204" pitchFamily="34" charset="0"/>
              </a:rPr>
              <a:t>resources</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43595896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813"/>
            <a:ext cx="7989069" cy="575915"/>
          </a:xfrm>
        </p:spPr>
        <p:txBody>
          <a:bodyPr rtlCol="0">
            <a:noAutofit/>
          </a:bodyPr>
          <a:lstStyle/>
          <a:p>
            <a:pPr eaLnBrk="1" fontAlgn="auto" hangingPunct="1">
              <a:spcAft>
                <a:spcPts val="0"/>
              </a:spcAft>
              <a:defRPr/>
            </a:pPr>
            <a:r>
              <a:rPr lang="cy-GB" sz="2800" kern="0" dirty="0" smtClean="0">
                <a:solidFill>
                  <a:srgbClr val="000000"/>
                </a:solidFill>
                <a:latin typeface="Lucida Sans" panose="020B0602040502020204" pitchFamily="34" charset="0"/>
                <a:ea typeface="MS PGothic" pitchFamily="34" charset="-128"/>
              </a:rPr>
              <a:t>Deddf Gwahaniaethu ar sail Anabledd 2005</a:t>
            </a:r>
            <a:br>
              <a:rPr lang="cy-GB" sz="2800" kern="0" dirty="0" smtClean="0">
                <a:solidFill>
                  <a:srgbClr val="000000"/>
                </a:solidFill>
                <a:latin typeface="Lucida Sans" panose="020B0602040502020204" pitchFamily="34" charset="0"/>
                <a:ea typeface="MS PGothic" pitchFamily="34" charset="-128"/>
              </a:rPr>
            </a:br>
            <a:r>
              <a:rPr lang="en-GB" sz="2800" kern="0" dirty="0" smtClean="0">
                <a:solidFill>
                  <a:srgbClr val="002060"/>
                </a:solidFill>
                <a:latin typeface="Lucida Sans" panose="020B0602040502020204" pitchFamily="34" charset="0"/>
                <a:ea typeface="MS PGothic" pitchFamily="34" charset="-128"/>
              </a:rPr>
              <a:t>Disability Discrimination Act 2005</a:t>
            </a:r>
            <a:endParaRPr lang="en-GB" altLang="cy-GB" sz="2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24745"/>
            <a:ext cx="4386138" cy="4618830"/>
          </a:xfrm>
        </p:spPr>
        <p:txBody>
          <a:bodyPr rtlCol="0">
            <a:normAutofit fontScale="92500" lnSpcReduction="10000"/>
          </a:bodyPr>
          <a:lstStyle/>
          <a:p>
            <a:pPr>
              <a:defRPr/>
            </a:pPr>
            <a:r>
              <a:rPr lang="cy-GB" sz="2000" kern="0" dirty="0">
                <a:solidFill>
                  <a:srgbClr val="000000"/>
                </a:solidFill>
                <a:latin typeface="Lucida Sans" panose="020B0602040502020204" pitchFamily="34" charset="0"/>
                <a:ea typeface="MS PGothic" pitchFamily="34" charset="-128"/>
              </a:rPr>
              <a:t>P</a:t>
            </a:r>
            <a:r>
              <a:rPr lang="cy-GB" sz="2000" kern="0" dirty="0" smtClean="0">
                <a:solidFill>
                  <a:srgbClr val="000000"/>
                </a:solidFill>
                <a:latin typeface="Lucida Sans" panose="020B0602040502020204" pitchFamily="34" charset="0"/>
                <a:ea typeface="MS PGothic" pitchFamily="34" charset="-128"/>
              </a:rPr>
              <a:t>erthnasol </a:t>
            </a:r>
            <a:r>
              <a:rPr lang="cy-GB" sz="2000" kern="0" dirty="0">
                <a:solidFill>
                  <a:srgbClr val="000000"/>
                </a:solidFill>
                <a:latin typeface="Lucida Sans" panose="020B0602040502020204" pitchFamily="34" charset="0"/>
                <a:ea typeface="MS PGothic" pitchFamily="34" charset="-128"/>
              </a:rPr>
              <a:t>i bob maes o ddarpariaeth blynyddoedd cynnar gan gynnwys ysgolion, meithrinfeydd, </a:t>
            </a:r>
            <a:r>
              <a:rPr lang="cy-GB" sz="2000" kern="0" dirty="0" smtClean="0">
                <a:solidFill>
                  <a:srgbClr val="000000"/>
                </a:solidFill>
                <a:latin typeface="Lucida Sans" panose="020B0602040502020204" pitchFamily="34" charset="0"/>
                <a:ea typeface="MS PGothic" pitchFamily="34" charset="-128"/>
              </a:rPr>
              <a:t>lleoliadau cyn-ysgol, </a:t>
            </a:r>
            <a:r>
              <a:rPr lang="cy-GB" sz="2000" kern="0" dirty="0">
                <a:solidFill>
                  <a:srgbClr val="000000"/>
                </a:solidFill>
                <a:latin typeface="Lucida Sans" panose="020B0602040502020204" pitchFamily="34" charset="0"/>
                <a:ea typeface="MS PGothic" pitchFamily="34" charset="-128"/>
              </a:rPr>
              <a:t>cylchoedd chwarae a gwarchodwyr plant</a:t>
            </a:r>
          </a:p>
          <a:p>
            <a:pPr>
              <a:defRPr/>
            </a:pPr>
            <a:r>
              <a:rPr lang="cy-GB" sz="2000" kern="0" dirty="0">
                <a:solidFill>
                  <a:srgbClr val="000000"/>
                </a:solidFill>
                <a:latin typeface="Lucida Sans" panose="020B0602040502020204" pitchFamily="34" charset="0"/>
                <a:ea typeface="MS PGothic" pitchFamily="34" charset="-128"/>
              </a:rPr>
              <a:t>Dim gwahaniaeth </a:t>
            </a:r>
            <a:r>
              <a:rPr lang="cy-GB" sz="2000" kern="0" dirty="0" smtClean="0">
                <a:solidFill>
                  <a:srgbClr val="000000"/>
                </a:solidFill>
                <a:latin typeface="Lucida Sans" panose="020B0602040502020204" pitchFamily="34" charset="0"/>
                <a:ea typeface="MS PGothic" pitchFamily="34" charset="-128"/>
              </a:rPr>
              <a:t>pwy sy’n eu rhedeg, megis awdurdodau </a:t>
            </a:r>
            <a:r>
              <a:rPr lang="cy-GB" sz="2000" kern="0" dirty="0">
                <a:solidFill>
                  <a:srgbClr val="000000"/>
                </a:solidFill>
                <a:latin typeface="Lucida Sans" panose="020B0602040502020204" pitchFamily="34" charset="0"/>
                <a:ea typeface="MS PGothic" pitchFamily="34" charset="-128"/>
              </a:rPr>
              <a:t>lleol, gwasanaethau cymdeithasol, canolfannau iechyd neu ddarparwyr </a:t>
            </a:r>
            <a:r>
              <a:rPr lang="cy-GB" sz="2000" kern="0" dirty="0" smtClean="0">
                <a:solidFill>
                  <a:srgbClr val="000000"/>
                </a:solidFill>
                <a:latin typeface="Lucida Sans" panose="020B0602040502020204" pitchFamily="34" charset="0"/>
                <a:ea typeface="MS PGothic" pitchFamily="34" charset="-128"/>
              </a:rPr>
              <a:t>preifat</a:t>
            </a:r>
            <a:endParaRPr lang="cy-GB" sz="2000" kern="0" dirty="0">
              <a:solidFill>
                <a:srgbClr val="000000"/>
              </a:solidFill>
              <a:latin typeface="Lucida Sans" panose="020B0602040502020204" pitchFamily="34" charset="0"/>
              <a:ea typeface="MS PGothic" pitchFamily="34" charset="-128"/>
            </a:endParaRPr>
          </a:p>
          <a:p>
            <a:pPr>
              <a:defRPr/>
            </a:pPr>
            <a:r>
              <a:rPr lang="cy-GB" sz="2000" kern="0" dirty="0" smtClean="0">
                <a:solidFill>
                  <a:srgbClr val="000000"/>
                </a:solidFill>
                <a:latin typeface="Lucida Sans" panose="020B0602040502020204" pitchFamily="34" charset="0"/>
                <a:ea typeface="MS PGothic" pitchFamily="34" charset="-128"/>
              </a:rPr>
              <a:t>Mae’n </a:t>
            </a:r>
            <a:r>
              <a:rPr lang="cy-GB" sz="2000" kern="0" dirty="0">
                <a:solidFill>
                  <a:srgbClr val="000000"/>
                </a:solidFill>
                <a:latin typeface="Lucida Sans" panose="020B0602040502020204" pitchFamily="34" charset="0"/>
                <a:ea typeface="MS PGothic" pitchFamily="34" charset="-128"/>
              </a:rPr>
              <a:t>nodi dwy brif ddyletswydd:</a:t>
            </a:r>
          </a:p>
          <a:p>
            <a:pPr marL="0" indent="0">
              <a:buNone/>
              <a:defRPr/>
            </a:pPr>
            <a:r>
              <a:rPr lang="cy-GB" sz="2000" kern="0" dirty="0">
                <a:solidFill>
                  <a:srgbClr val="000000"/>
                </a:solidFill>
                <a:latin typeface="Lucida Sans" panose="020B0602040502020204" pitchFamily="34" charset="0"/>
                <a:ea typeface="MS PGothic" pitchFamily="34" charset="-128"/>
              </a:rPr>
              <a:t>a) peidio â thrin plentyn yn “llai ffafriol”</a:t>
            </a:r>
          </a:p>
          <a:p>
            <a:pPr marL="0" indent="0">
              <a:buNone/>
              <a:defRPr/>
            </a:pPr>
            <a:r>
              <a:rPr lang="cy-GB" sz="2000" kern="0" dirty="0">
                <a:solidFill>
                  <a:srgbClr val="000000"/>
                </a:solidFill>
                <a:latin typeface="Lucida Sans" panose="020B0602040502020204" pitchFamily="34" charset="0"/>
                <a:ea typeface="MS PGothic" pitchFamily="34" charset="-128"/>
              </a:rPr>
              <a:t>b) gwneud “addasiadau rhesymol” ar gyfer plant anabl</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052736"/>
            <a:ext cx="4393058" cy="4968551"/>
          </a:xfrm>
        </p:spPr>
        <p:txBody>
          <a:bodyPr rtlCol="0">
            <a:noAutofit/>
          </a:bodyPr>
          <a:lstStyle/>
          <a:p>
            <a:pPr>
              <a:buFontTx/>
              <a:buChar char="•"/>
              <a:defRPr/>
            </a:pPr>
            <a:r>
              <a:rPr lang="en-GB" sz="2000" kern="0" dirty="0" smtClean="0">
                <a:solidFill>
                  <a:srgbClr val="002060"/>
                </a:solidFill>
                <a:latin typeface="Lucida Sans" panose="020B0602030504020204" pitchFamily="34" charset="0"/>
                <a:ea typeface="MS PGothic" pitchFamily="34" charset="-128"/>
              </a:rPr>
              <a:t>Applies </a:t>
            </a:r>
            <a:r>
              <a:rPr lang="en-GB" sz="2000" kern="0" dirty="0">
                <a:solidFill>
                  <a:srgbClr val="002060"/>
                </a:solidFill>
                <a:latin typeface="Lucida Sans" panose="020B0602030504020204" pitchFamily="34" charset="0"/>
                <a:ea typeface="MS PGothic" pitchFamily="34" charset="-128"/>
              </a:rPr>
              <a:t>to every area </a:t>
            </a:r>
            <a:r>
              <a:rPr lang="en-GB" sz="2000" kern="0" dirty="0" smtClean="0">
                <a:solidFill>
                  <a:srgbClr val="002060"/>
                </a:solidFill>
                <a:latin typeface="Lucida Sans" panose="020B0602030504020204" pitchFamily="34" charset="0"/>
                <a:ea typeface="MS PGothic" pitchFamily="34" charset="-128"/>
              </a:rPr>
              <a:t>of early </a:t>
            </a:r>
            <a:r>
              <a:rPr lang="en-GB" sz="2000" kern="0" dirty="0">
                <a:solidFill>
                  <a:srgbClr val="002060"/>
                </a:solidFill>
                <a:latin typeface="Lucida Sans" panose="020B0602030504020204" pitchFamily="34" charset="0"/>
                <a:ea typeface="MS PGothic" pitchFamily="34" charset="-128"/>
              </a:rPr>
              <a:t>years provision including schools, nurseries, </a:t>
            </a:r>
            <a:r>
              <a:rPr lang="en-GB" sz="2000" kern="0" dirty="0" smtClean="0">
                <a:solidFill>
                  <a:srgbClr val="002060"/>
                </a:solidFill>
                <a:latin typeface="Lucida Sans" panose="020B0602030504020204" pitchFamily="34" charset="0"/>
                <a:ea typeface="MS PGothic" pitchFamily="34" charset="-128"/>
              </a:rPr>
              <a:t>pre-schools, playgroups </a:t>
            </a:r>
            <a:r>
              <a:rPr lang="en-GB" sz="2000" kern="0" dirty="0">
                <a:solidFill>
                  <a:srgbClr val="002060"/>
                </a:solidFill>
                <a:latin typeface="Lucida Sans" panose="020B0602030504020204" pitchFamily="34" charset="0"/>
                <a:ea typeface="MS PGothic" pitchFamily="34" charset="-128"/>
              </a:rPr>
              <a:t>and </a:t>
            </a:r>
            <a:r>
              <a:rPr lang="en-GB" sz="2000" kern="0" dirty="0" smtClean="0">
                <a:solidFill>
                  <a:srgbClr val="002060"/>
                </a:solidFill>
                <a:latin typeface="Lucida Sans" panose="020B0602030504020204" pitchFamily="34" charset="0"/>
                <a:ea typeface="MS PGothic" pitchFamily="34" charset="-128"/>
              </a:rPr>
              <a:t>childminders</a:t>
            </a:r>
          </a:p>
          <a:p>
            <a:pPr>
              <a:buFontTx/>
              <a:buChar char="•"/>
              <a:defRPr/>
            </a:pPr>
            <a:r>
              <a:rPr lang="en-GB" sz="2000" kern="0" dirty="0" smtClean="0">
                <a:solidFill>
                  <a:srgbClr val="002060"/>
                </a:solidFill>
                <a:latin typeface="Lucida Sans" panose="020B0602030504020204" pitchFamily="34" charset="0"/>
                <a:ea typeface="MS PGothic" pitchFamily="34" charset="-128"/>
              </a:rPr>
              <a:t>No </a:t>
            </a:r>
            <a:r>
              <a:rPr lang="en-GB" sz="2000" kern="0" dirty="0">
                <a:solidFill>
                  <a:srgbClr val="002060"/>
                </a:solidFill>
                <a:latin typeface="Lucida Sans" panose="020B0602030504020204" pitchFamily="34" charset="0"/>
                <a:ea typeface="MS PGothic" pitchFamily="34" charset="-128"/>
              </a:rPr>
              <a:t>difference whether </a:t>
            </a:r>
            <a:r>
              <a:rPr lang="en-GB" sz="2000" kern="0" dirty="0" smtClean="0">
                <a:solidFill>
                  <a:srgbClr val="002060"/>
                </a:solidFill>
                <a:latin typeface="Lucida Sans" panose="020B0602030504020204" pitchFamily="34" charset="0"/>
                <a:ea typeface="MS PGothic" pitchFamily="34" charset="-128"/>
              </a:rPr>
              <a:t>local authorities</a:t>
            </a:r>
            <a:r>
              <a:rPr lang="en-GB" sz="2000" kern="0" dirty="0">
                <a:solidFill>
                  <a:srgbClr val="002060"/>
                </a:solidFill>
                <a:latin typeface="Lucida Sans" panose="020B0602030504020204" pitchFamily="34" charset="0"/>
                <a:ea typeface="MS PGothic" pitchFamily="34" charset="-128"/>
              </a:rPr>
              <a:t>, social services, health centres or private providers </a:t>
            </a:r>
            <a:r>
              <a:rPr lang="en-GB" sz="2000" kern="0" dirty="0" smtClean="0">
                <a:solidFill>
                  <a:srgbClr val="002060"/>
                </a:solidFill>
                <a:latin typeface="Lucida Sans" panose="020B0602030504020204" pitchFamily="34" charset="0"/>
                <a:ea typeface="MS PGothic" pitchFamily="34" charset="-128"/>
              </a:rPr>
              <a:t>run them</a:t>
            </a:r>
          </a:p>
          <a:p>
            <a:pPr>
              <a:buFontTx/>
              <a:buChar char="•"/>
              <a:defRPr/>
            </a:pPr>
            <a:r>
              <a:rPr lang="en-GB" sz="2000" kern="0" dirty="0">
                <a:solidFill>
                  <a:srgbClr val="002060"/>
                </a:solidFill>
                <a:latin typeface="Lucida Sans" panose="020B0602030504020204" pitchFamily="34" charset="0"/>
                <a:ea typeface="MS PGothic" pitchFamily="34" charset="-128"/>
              </a:rPr>
              <a:t>S</a:t>
            </a:r>
            <a:r>
              <a:rPr lang="en-GB" sz="2000" kern="0" dirty="0" smtClean="0">
                <a:solidFill>
                  <a:srgbClr val="002060"/>
                </a:solidFill>
                <a:latin typeface="Lucida Sans" panose="020B0602030504020204" pitchFamily="34" charset="0"/>
                <a:ea typeface="MS PGothic" pitchFamily="34" charset="-128"/>
              </a:rPr>
              <a:t>ets </a:t>
            </a:r>
            <a:r>
              <a:rPr lang="en-GB" sz="2000" kern="0" dirty="0">
                <a:solidFill>
                  <a:srgbClr val="002060"/>
                </a:solidFill>
                <a:latin typeface="Lucida Sans" panose="020B0602030504020204" pitchFamily="34" charset="0"/>
                <a:ea typeface="MS PGothic" pitchFamily="34" charset="-128"/>
              </a:rPr>
              <a:t>out two main </a:t>
            </a:r>
            <a:r>
              <a:rPr lang="en-GB" sz="2000" kern="0" dirty="0" smtClean="0">
                <a:solidFill>
                  <a:srgbClr val="002060"/>
                </a:solidFill>
                <a:latin typeface="Lucida Sans" panose="020B0602030504020204" pitchFamily="34" charset="0"/>
                <a:ea typeface="MS PGothic" pitchFamily="34" charset="-128"/>
              </a:rPr>
              <a:t>duties: </a:t>
            </a:r>
          </a:p>
          <a:p>
            <a:pPr marL="0" indent="0">
              <a:buNone/>
              <a:defRPr/>
            </a:pPr>
            <a:r>
              <a:rPr lang="en-GB" sz="2000" kern="0" dirty="0" smtClean="0">
                <a:solidFill>
                  <a:srgbClr val="002060"/>
                </a:solidFill>
                <a:latin typeface="Lucida Sans" panose="020B0602030504020204" pitchFamily="34" charset="0"/>
                <a:ea typeface="MS PGothic" pitchFamily="34" charset="-128"/>
              </a:rPr>
              <a:t>a) not </a:t>
            </a:r>
            <a:r>
              <a:rPr lang="en-GB" sz="2000" kern="0" dirty="0">
                <a:solidFill>
                  <a:srgbClr val="002060"/>
                </a:solidFill>
                <a:latin typeface="Lucida Sans" panose="020B0602030504020204" pitchFamily="34" charset="0"/>
                <a:ea typeface="MS PGothic" pitchFamily="34" charset="-128"/>
              </a:rPr>
              <a:t>to treat a child “less favourably</a:t>
            </a:r>
            <a:r>
              <a:rPr lang="en-GB" sz="2000" kern="0" dirty="0" smtClean="0">
                <a:solidFill>
                  <a:srgbClr val="002060"/>
                </a:solidFill>
                <a:latin typeface="Lucida Sans" panose="020B0602030504020204" pitchFamily="34" charset="0"/>
                <a:ea typeface="MS PGothic" pitchFamily="34" charset="-128"/>
              </a:rPr>
              <a:t>”</a:t>
            </a:r>
          </a:p>
          <a:p>
            <a:pPr marL="0" indent="0">
              <a:buNone/>
              <a:defRPr/>
            </a:pPr>
            <a:r>
              <a:rPr lang="en-GB" sz="2000" kern="0" dirty="0" smtClean="0">
                <a:solidFill>
                  <a:srgbClr val="002060"/>
                </a:solidFill>
                <a:latin typeface="Lucida Sans" panose="020B0602030504020204" pitchFamily="34" charset="0"/>
                <a:ea typeface="MS PGothic" pitchFamily="34" charset="-128"/>
              </a:rPr>
              <a:t>b) to </a:t>
            </a:r>
            <a:r>
              <a:rPr lang="en-GB" sz="2000" kern="0" dirty="0">
                <a:solidFill>
                  <a:srgbClr val="002060"/>
                </a:solidFill>
                <a:latin typeface="Lucida Sans" panose="020B0602030504020204" pitchFamily="34" charset="0"/>
                <a:ea typeface="MS PGothic" pitchFamily="34" charset="-128"/>
              </a:rPr>
              <a:t>make “reasonable adjustments” for disabled </a:t>
            </a:r>
            <a:r>
              <a:rPr lang="en-GB" sz="2000" kern="0" dirty="0" smtClean="0">
                <a:solidFill>
                  <a:srgbClr val="002060"/>
                </a:solidFill>
                <a:latin typeface="Lucida Sans" panose="020B0602030504020204" pitchFamily="34" charset="0"/>
                <a:ea typeface="MS PGothic" pitchFamily="34" charset="-128"/>
              </a:rPr>
              <a:t>children</a:t>
            </a:r>
            <a:endParaRPr lang="en-GB" sz="2000" kern="0" dirty="0">
              <a:solidFill>
                <a:srgbClr val="002060"/>
              </a:solidFill>
              <a:latin typeface="Lucida Sans" panose="020B0602030504020204" pitchFamily="34" charset="0"/>
              <a:ea typeface="MS PGothic" pitchFamily="34" charset="-128"/>
            </a:endParaRPr>
          </a:p>
        </p:txBody>
      </p:sp>
    </p:spTree>
    <p:extLst>
      <p:ext uri="{BB962C8B-B14F-4D97-AF65-F5344CB8AC3E}">
        <p14:creationId xmlns:p14="http://schemas.microsoft.com/office/powerpoint/2010/main" val="17456547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75915"/>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Deddf Plant a Theuluoedd 2014</a:t>
            </a:r>
            <a:br>
              <a:rPr lang="cy-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Children and Families </a:t>
            </a:r>
            <a:r>
              <a:rPr lang="en-GB" sz="3200" kern="0" dirty="0">
                <a:solidFill>
                  <a:srgbClr val="002060"/>
                </a:solidFill>
                <a:latin typeface="Lucida Sans" panose="020B0602040502020204" pitchFamily="34" charset="0"/>
                <a:ea typeface="MS PGothic" pitchFamily="34" charset="-128"/>
              </a:rPr>
              <a:t>A</a:t>
            </a:r>
            <a:r>
              <a:rPr lang="en-GB" sz="3200" kern="0" dirty="0" smtClean="0">
                <a:solidFill>
                  <a:srgbClr val="002060"/>
                </a:solidFill>
                <a:latin typeface="Lucida Sans" panose="020B0602040502020204" pitchFamily="34" charset="0"/>
                <a:ea typeface="MS PGothic" pitchFamily="34" charset="-128"/>
              </a:rPr>
              <a:t>ct 2014</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975"/>
            <a:ext cx="4386138" cy="4546600"/>
          </a:xfrm>
        </p:spPr>
        <p:txBody>
          <a:bodyPr rtlCol="0">
            <a:normAutofit fontScale="85000" lnSpcReduction="20000"/>
          </a:bodyPr>
          <a:lstStyle/>
          <a:p>
            <a:pPr>
              <a:buFontTx/>
              <a:buChar char="•"/>
              <a:defRPr/>
            </a:pPr>
            <a:r>
              <a:rPr lang="cy-GB" altLang="cy-GB" sz="2400" kern="0" dirty="0">
                <a:solidFill>
                  <a:srgbClr val="000000"/>
                </a:solidFill>
                <a:latin typeface="Lucida Sans" panose="020B0602030504020204" pitchFamily="34" charset="0"/>
                <a:ea typeface="MS PGothic" pitchFamily="34" charset="-128"/>
              </a:rPr>
              <a:t>Y</a:t>
            </a:r>
            <a:r>
              <a:rPr lang="cy-GB" altLang="cy-GB" sz="2400" kern="0" dirty="0" smtClean="0">
                <a:solidFill>
                  <a:srgbClr val="000000"/>
                </a:solidFill>
                <a:latin typeface="Lucida Sans" panose="020B0602030504020204" pitchFamily="34" charset="0"/>
                <a:ea typeface="MS PGothic" pitchFamily="34" charset="-128"/>
              </a:rPr>
              <a:t>mwneud </a:t>
            </a:r>
            <a:r>
              <a:rPr lang="cy-GB" altLang="cy-GB" sz="2400" kern="0" dirty="0">
                <a:solidFill>
                  <a:srgbClr val="000000"/>
                </a:solidFill>
                <a:latin typeface="Lucida Sans" panose="020B0602030504020204" pitchFamily="34" charset="0"/>
                <a:ea typeface="MS PGothic" pitchFamily="34" charset="-128"/>
              </a:rPr>
              <a:t>yn bennaf â Lloegr</a:t>
            </a:r>
          </a:p>
          <a:p>
            <a:pPr>
              <a:buFontTx/>
              <a:buChar char="•"/>
              <a:defRPr/>
            </a:pPr>
            <a:r>
              <a:rPr lang="cy-GB" altLang="cy-GB" sz="2400" kern="0" dirty="0">
                <a:solidFill>
                  <a:srgbClr val="000000"/>
                </a:solidFill>
                <a:latin typeface="Lucida Sans" panose="020B0602030504020204" pitchFamily="34" charset="0"/>
                <a:ea typeface="MS PGothic" pitchFamily="34" charset="-128"/>
              </a:rPr>
              <a:t>R</a:t>
            </a:r>
            <a:r>
              <a:rPr lang="cy-GB" altLang="cy-GB" sz="2400" kern="0" dirty="0" smtClean="0">
                <a:solidFill>
                  <a:srgbClr val="000000"/>
                </a:solidFill>
                <a:latin typeface="Lucida Sans" panose="020B0602030504020204" pitchFamily="34" charset="0"/>
                <a:ea typeface="MS PGothic" pitchFamily="34" charset="-128"/>
              </a:rPr>
              <a:t>hywfaint </a:t>
            </a:r>
            <a:r>
              <a:rPr lang="cy-GB" altLang="cy-GB" sz="2400" kern="0" dirty="0">
                <a:solidFill>
                  <a:srgbClr val="000000"/>
                </a:solidFill>
                <a:latin typeface="Lucida Sans" panose="020B0602030504020204" pitchFamily="34" charset="0"/>
                <a:ea typeface="MS PGothic" pitchFamily="34" charset="-128"/>
              </a:rPr>
              <a:t>o ddarpariaeth yn ymwneud â Chymru</a:t>
            </a:r>
          </a:p>
          <a:p>
            <a:pPr>
              <a:buFontTx/>
              <a:buChar char="•"/>
              <a:defRPr/>
            </a:pPr>
            <a:r>
              <a:rPr lang="cy-GB" altLang="cy-GB" sz="2400" kern="0" dirty="0">
                <a:solidFill>
                  <a:srgbClr val="000000"/>
                </a:solidFill>
                <a:latin typeface="Lucida Sans" panose="020B0602030504020204" pitchFamily="34" charset="0"/>
                <a:ea typeface="MS PGothic" pitchFamily="34" charset="-128"/>
              </a:rPr>
              <a:t>R</a:t>
            </a:r>
            <a:r>
              <a:rPr lang="cy-GB" altLang="cy-GB" sz="2400" kern="0" dirty="0" smtClean="0">
                <a:solidFill>
                  <a:srgbClr val="000000"/>
                </a:solidFill>
                <a:latin typeface="Lucida Sans" panose="020B0602030504020204" pitchFamily="34" charset="0"/>
                <a:ea typeface="MS PGothic" pitchFamily="34" charset="-128"/>
              </a:rPr>
              <a:t>hoi </a:t>
            </a:r>
            <a:r>
              <a:rPr lang="cy-GB" altLang="cy-GB" sz="2400" kern="0" dirty="0">
                <a:solidFill>
                  <a:srgbClr val="000000"/>
                </a:solidFill>
                <a:latin typeface="Lucida Sans" panose="020B0602030504020204" pitchFamily="34" charset="0"/>
                <a:ea typeface="MS PGothic" pitchFamily="34" charset="-128"/>
              </a:rPr>
              <a:t>gwell rheolaeth i deuluoedd ar les </a:t>
            </a:r>
            <a:r>
              <a:rPr lang="cy-GB" altLang="cy-GB" sz="2400" kern="0" dirty="0" smtClean="0">
                <a:solidFill>
                  <a:srgbClr val="000000"/>
                </a:solidFill>
                <a:latin typeface="Lucida Sans" panose="020B0602030504020204" pitchFamily="34" charset="0"/>
                <a:ea typeface="MS PGothic" pitchFamily="34" charset="-128"/>
              </a:rPr>
              <a:t>eu </a:t>
            </a:r>
            <a:r>
              <a:rPr lang="cy-GB" altLang="cy-GB" sz="2400" kern="0" dirty="0">
                <a:solidFill>
                  <a:srgbClr val="000000"/>
                </a:solidFill>
                <a:latin typeface="Lucida Sans" panose="020B0602030504020204" pitchFamily="34" charset="0"/>
                <a:ea typeface="MS PGothic" pitchFamily="34" charset="-128"/>
              </a:rPr>
              <a:t>plant</a:t>
            </a:r>
          </a:p>
          <a:p>
            <a:pPr>
              <a:buFontTx/>
              <a:buChar char="•"/>
              <a:defRPr/>
            </a:pPr>
            <a:r>
              <a:rPr lang="cy-GB" altLang="cy-GB" sz="2400" kern="0" dirty="0">
                <a:solidFill>
                  <a:srgbClr val="000000"/>
                </a:solidFill>
                <a:latin typeface="Lucida Sans" panose="020B0602030504020204" pitchFamily="34" charset="0"/>
                <a:ea typeface="MS PGothic" pitchFamily="34" charset="-128"/>
              </a:rPr>
              <a:t>Cynllun Addysg, Iechyd a Gofal Newydd (EHC) sy'n cefnogi plant o'u genedigaeth hyd at 25 oed</a:t>
            </a:r>
          </a:p>
          <a:p>
            <a:pPr>
              <a:buFontTx/>
              <a:buChar char="•"/>
              <a:defRPr/>
            </a:pPr>
            <a:r>
              <a:rPr lang="cy-GB" altLang="cy-GB" sz="2400" kern="0" dirty="0">
                <a:solidFill>
                  <a:srgbClr val="000000"/>
                </a:solidFill>
                <a:latin typeface="Lucida Sans" panose="020B0602030504020204" pitchFamily="34" charset="0"/>
                <a:ea typeface="MS PGothic" pitchFamily="34" charset="-128"/>
              </a:rPr>
              <a:t>Gwasanaethau </a:t>
            </a:r>
            <a:r>
              <a:rPr lang="cy-GB" altLang="cy-GB" sz="2400" kern="0" dirty="0" smtClean="0">
                <a:solidFill>
                  <a:srgbClr val="000000"/>
                </a:solidFill>
                <a:latin typeface="Lucida Sans" panose="020B0602030504020204" pitchFamily="34" charset="0"/>
                <a:ea typeface="MS PGothic" pitchFamily="34" charset="-128"/>
              </a:rPr>
              <a:t>yn cael </a:t>
            </a:r>
            <a:r>
              <a:rPr lang="cy-GB" altLang="cy-GB" sz="2400" kern="0" dirty="0">
                <a:solidFill>
                  <a:srgbClr val="000000"/>
                </a:solidFill>
                <a:latin typeface="Lucida Sans" panose="020B0602030504020204" pitchFamily="34" charset="0"/>
                <a:ea typeface="MS PGothic" pitchFamily="34" charset="-128"/>
              </a:rPr>
              <a:t>eu rhedeg ar y cyd gan wasanaethau iechyd ac awdurdodau lleol</a:t>
            </a:r>
          </a:p>
          <a:p>
            <a:pPr>
              <a:buFontTx/>
              <a:buChar char="•"/>
              <a:defRPr/>
            </a:pPr>
            <a:r>
              <a:rPr lang="cy-GB" altLang="cy-GB" sz="2400" kern="0" dirty="0">
                <a:solidFill>
                  <a:srgbClr val="000000"/>
                </a:solidFill>
                <a:latin typeface="Lucida Sans" panose="020B0602030504020204" pitchFamily="34" charset="0"/>
                <a:ea typeface="MS PGothic" pitchFamily="34" charset="-128"/>
              </a:rPr>
              <a:t>Rhaid i deuluoedd a phlant fod yn rhan o </a:t>
            </a:r>
            <a:r>
              <a:rPr lang="cy-GB" altLang="cy-GB" sz="2400" kern="0" dirty="0" smtClean="0">
                <a:solidFill>
                  <a:srgbClr val="000000"/>
                </a:solidFill>
                <a:latin typeface="Lucida Sans" panose="020B0602030504020204" pitchFamily="34" charset="0"/>
                <a:ea typeface="MS PGothic" pitchFamily="34" charset="-128"/>
              </a:rPr>
              <a:t>drafodaethau/ </a:t>
            </a:r>
            <a:r>
              <a:rPr lang="cy-GB" altLang="cy-GB" sz="2400" kern="0" dirty="0">
                <a:solidFill>
                  <a:srgbClr val="000000"/>
                </a:solidFill>
                <a:latin typeface="Lucida Sans" panose="020B0602030504020204" pitchFamily="34" charset="0"/>
                <a:ea typeface="MS PGothic" pitchFamily="34" charset="-128"/>
              </a:rPr>
              <a:t>penderfyniadau sy'n ymwneud â'u gofal a'u haddysg</a:t>
            </a:r>
            <a:endParaRPr lang="cy-GB" sz="16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196975"/>
            <a:ext cx="4249042" cy="4546600"/>
          </a:xfrm>
        </p:spPr>
        <p:txBody>
          <a:bodyPr rtlCol="0">
            <a:normAutofit fontScale="85000" lnSpcReduction="10000"/>
          </a:bodyPr>
          <a:lstStyle/>
          <a:p>
            <a:pPr>
              <a:buFontTx/>
              <a:buChar char="•"/>
              <a:defRPr/>
            </a:pPr>
            <a:r>
              <a:rPr lang="en-GB" sz="2400" kern="0" dirty="0" smtClean="0">
                <a:solidFill>
                  <a:srgbClr val="002060"/>
                </a:solidFill>
                <a:latin typeface="Lucida Sans" panose="020B0602040502020204" pitchFamily="34" charset="0"/>
                <a:ea typeface="MS PGothic" pitchFamily="34" charset="-128"/>
              </a:rPr>
              <a:t>Mostly relates to England</a:t>
            </a:r>
          </a:p>
          <a:p>
            <a:pPr>
              <a:buFontTx/>
              <a:buChar char="•"/>
              <a:defRPr/>
            </a:pPr>
            <a:r>
              <a:rPr lang="en-GB" sz="2400" kern="0" dirty="0" smtClean="0">
                <a:solidFill>
                  <a:srgbClr val="002060"/>
                </a:solidFill>
                <a:latin typeface="Lucida Sans" panose="020B0602040502020204" pitchFamily="34" charset="0"/>
                <a:ea typeface="MS PGothic" pitchFamily="34" charset="-128"/>
              </a:rPr>
              <a:t>Some provision relates to Wales</a:t>
            </a:r>
          </a:p>
          <a:p>
            <a:pPr>
              <a:buFontTx/>
              <a:buChar char="•"/>
              <a:defRPr/>
            </a:pPr>
            <a:r>
              <a:rPr lang="en-GB" sz="2400" kern="0" dirty="0" smtClean="0">
                <a:solidFill>
                  <a:srgbClr val="002060"/>
                </a:solidFill>
                <a:latin typeface="Lucida Sans" panose="020B0602030504020204" pitchFamily="34" charset="0"/>
                <a:ea typeface="MS PGothic" pitchFamily="34" charset="-128"/>
              </a:rPr>
              <a:t>Gives families better control of welfare for their children</a:t>
            </a:r>
          </a:p>
          <a:p>
            <a:pPr>
              <a:buFontTx/>
              <a:buChar char="•"/>
              <a:defRPr/>
            </a:pPr>
            <a:r>
              <a:rPr lang="en-GB" sz="2400" kern="0" dirty="0" smtClean="0">
                <a:solidFill>
                  <a:srgbClr val="002060"/>
                </a:solidFill>
                <a:latin typeface="Lucida Sans" panose="020B0602030504020204" pitchFamily="34" charset="0"/>
                <a:ea typeface="MS PGothic" pitchFamily="34" charset="-128"/>
              </a:rPr>
              <a:t>New </a:t>
            </a:r>
            <a:r>
              <a:rPr lang="en-GB" sz="2400" dirty="0">
                <a:solidFill>
                  <a:srgbClr val="002060"/>
                </a:solidFill>
                <a:latin typeface="Lucida Sans" panose="020B0602030504020204" pitchFamily="34" charset="0"/>
              </a:rPr>
              <a:t>Education, Health and Care (EHC) Plan </a:t>
            </a:r>
            <a:r>
              <a:rPr lang="en-GB" sz="2400" dirty="0" smtClean="0">
                <a:solidFill>
                  <a:srgbClr val="002060"/>
                </a:solidFill>
                <a:latin typeface="Lucida Sans" panose="020B0602030504020204" pitchFamily="34" charset="0"/>
              </a:rPr>
              <a:t>which supports children from birth to 25</a:t>
            </a:r>
          </a:p>
          <a:p>
            <a:pPr>
              <a:buFontTx/>
              <a:buChar char="•"/>
              <a:defRPr/>
            </a:pPr>
            <a:r>
              <a:rPr lang="en-GB" sz="2400" kern="0" dirty="0" smtClean="0">
                <a:solidFill>
                  <a:srgbClr val="002060"/>
                </a:solidFill>
                <a:latin typeface="Lucida Sans" panose="020B0602030504020204" pitchFamily="34" charset="0"/>
                <a:ea typeface="MS PGothic" pitchFamily="34" charset="-128"/>
              </a:rPr>
              <a:t>Services run jointly by health services and local authorities</a:t>
            </a:r>
          </a:p>
          <a:p>
            <a:pPr>
              <a:buFontTx/>
              <a:buChar char="•"/>
              <a:defRPr/>
            </a:pPr>
            <a:r>
              <a:rPr lang="en-GB" sz="2400" kern="0" dirty="0" smtClean="0">
                <a:solidFill>
                  <a:srgbClr val="002060"/>
                </a:solidFill>
                <a:latin typeface="Lucida Sans" panose="020B0602030504020204" pitchFamily="34" charset="0"/>
                <a:ea typeface="MS PGothic" pitchFamily="34" charset="-128"/>
              </a:rPr>
              <a:t>Families and children must be involved in discussions/decisions related to their care and education</a:t>
            </a:r>
          </a:p>
          <a:p>
            <a:pPr>
              <a:buFontTx/>
              <a:buChar char="•"/>
              <a:defRPr/>
            </a:pPr>
            <a:endParaRPr lang="en-GB" sz="2400" kern="0" dirty="0">
              <a:solidFill>
                <a:srgbClr val="002060"/>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11348177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9388" y="692695"/>
            <a:ext cx="8785225" cy="720179"/>
          </a:xfrm>
        </p:spPr>
        <p:txBody>
          <a:bodyPr rtlCol="0">
            <a:noAutofit/>
          </a:bodyPr>
          <a:lstStyle/>
          <a:p>
            <a:pPr>
              <a:defRPr/>
            </a:pPr>
            <a:r>
              <a:rPr lang="cy-GB" sz="2000" kern="0" dirty="0">
                <a:solidFill>
                  <a:srgbClr val="000000"/>
                </a:solidFill>
                <a:latin typeface="Lucida Sans" panose="020B0602040502020204" pitchFamily="34" charset="0"/>
                <a:ea typeface="MS PGothic" pitchFamily="34" charset="-128"/>
              </a:rPr>
              <a:t>Deddf Anghenion Dysgu Ychwanegol a’r Tribiwnlys Addysg (Cymru) 2018</a:t>
            </a:r>
            <a:br>
              <a:rPr lang="cy-GB" sz="2000" kern="0" dirty="0">
                <a:solidFill>
                  <a:srgbClr val="000000"/>
                </a:solidFill>
                <a:latin typeface="Lucida Sans" panose="020B0602040502020204" pitchFamily="34" charset="0"/>
                <a:ea typeface="MS PGothic" pitchFamily="34" charset="-128"/>
              </a:rPr>
            </a:br>
            <a:r>
              <a:rPr lang="en-GB" sz="2000" kern="0" dirty="0">
                <a:solidFill>
                  <a:srgbClr val="002060"/>
                </a:solidFill>
                <a:latin typeface="Lucida Sans" panose="020B0602040502020204" pitchFamily="34" charset="0"/>
                <a:ea typeface="MS PGothic" pitchFamily="34" charset="-128"/>
              </a:rPr>
              <a:t>The Additional Learning Needs and Education Tribunal (Wales) Act 2018</a:t>
            </a:r>
            <a:r>
              <a:rPr lang="en-GB" sz="2400" kern="0" dirty="0">
                <a:solidFill>
                  <a:srgbClr val="000000"/>
                </a:solidFill>
                <a:latin typeface="Lucida Sans" panose="020B0602040502020204" pitchFamily="34" charset="0"/>
                <a:ea typeface="MS PGothic" pitchFamily="34" charset="-128"/>
              </a:rPr>
              <a:t/>
            </a:r>
            <a:br>
              <a:rPr lang="en-GB" sz="2400" kern="0" dirty="0">
                <a:solidFill>
                  <a:srgbClr val="000000"/>
                </a:solidFill>
                <a:latin typeface="Lucida Sans" panose="020B0602040502020204" pitchFamily="34" charset="0"/>
                <a:ea typeface="MS PGothic"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850" y="1412875"/>
            <a:ext cx="4241800" cy="4330700"/>
          </a:xfrm>
        </p:spPr>
        <p:txBody>
          <a:bodyPr rtlCol="0">
            <a:normAutofit/>
          </a:bodyPr>
          <a:lstStyle/>
          <a:p>
            <a:pPr>
              <a:buFontTx/>
              <a:buChar char="•"/>
              <a:defRPr/>
            </a:pPr>
            <a:r>
              <a:rPr lang="cy-GB" altLang="cy-GB" sz="2400" kern="0" dirty="0" smtClean="0">
                <a:solidFill>
                  <a:srgbClr val="000000"/>
                </a:solidFill>
                <a:latin typeface="Lucida Sans" panose="020B0602030504020204" pitchFamily="34" charset="0"/>
                <a:ea typeface="MS PGothic" pitchFamily="34" charset="-128"/>
              </a:rPr>
              <a:t>Beth sydd yn newid ym maes AAA/ADY?</a:t>
            </a:r>
          </a:p>
          <a:p>
            <a:pPr>
              <a:buFontTx/>
              <a:buChar char="•"/>
              <a:defRPr/>
            </a:pPr>
            <a:r>
              <a:rPr lang="cy-GB" altLang="cy-GB" sz="2400" kern="0" dirty="0" smtClean="0">
                <a:solidFill>
                  <a:srgbClr val="000000"/>
                </a:solidFill>
                <a:latin typeface="Lucida Sans" panose="020B0602030504020204" pitchFamily="34" charset="0"/>
                <a:ea typeface="MS PGothic" pitchFamily="34" charset="-128"/>
              </a:rPr>
              <a:t>Pam mae angen newid?</a:t>
            </a:r>
          </a:p>
          <a:p>
            <a:pPr>
              <a:buFontTx/>
              <a:buChar char="•"/>
              <a:defRPr/>
            </a:pPr>
            <a:r>
              <a:rPr lang="cy-GB" altLang="cy-GB" sz="2400" kern="0" dirty="0" smtClean="0">
                <a:solidFill>
                  <a:srgbClr val="000000"/>
                </a:solidFill>
                <a:latin typeface="Lucida Sans" panose="020B0602030504020204" pitchFamily="34" charset="0"/>
                <a:ea typeface="MS PGothic" pitchFamily="34" charset="-128"/>
              </a:rPr>
              <a:t>Sut bydd hyn yn newid?</a:t>
            </a:r>
          </a:p>
          <a:p>
            <a:pPr>
              <a:buFontTx/>
              <a:buChar char="•"/>
              <a:defRPr/>
            </a:pPr>
            <a:r>
              <a:rPr lang="cy-GB" altLang="cy-GB" sz="2400" kern="0" dirty="0" smtClean="0">
                <a:solidFill>
                  <a:srgbClr val="000000"/>
                </a:solidFill>
                <a:latin typeface="Lucida Sans" panose="020B0602030504020204" pitchFamily="34" charset="0"/>
                <a:ea typeface="MS PGothic" pitchFamily="34" charset="-128"/>
              </a:rPr>
              <a:t>Pryd bydd hyn yn newid?</a:t>
            </a:r>
          </a:p>
          <a:p>
            <a:pPr>
              <a:buFontTx/>
              <a:buChar char="•"/>
              <a:defRPr/>
            </a:pPr>
            <a:endParaRPr lang="cy-GB" altLang="cy-GB" sz="2400" kern="0" dirty="0">
              <a:solidFill>
                <a:srgbClr val="000000"/>
              </a:solidFill>
              <a:latin typeface="Lucida Sans" panose="020B0602030504020204" pitchFamily="34" charset="0"/>
              <a:ea typeface="MS PGothic" pitchFamily="34" charset="-128"/>
            </a:endParaRPr>
          </a:p>
          <a:p>
            <a:pPr marL="0" indent="0">
              <a:buFont typeface="Arial" panose="020B0604020202020204" pitchFamily="34" charset="0"/>
              <a:buNone/>
              <a:defRPr/>
            </a:pPr>
            <a:r>
              <a:rPr lang="cy-GB" altLang="cy-GB" sz="2200" kern="0" dirty="0" smtClean="0">
                <a:solidFill>
                  <a:srgbClr val="000000"/>
                </a:solidFill>
                <a:latin typeface="Lucida Sans" panose="020B0602030504020204" pitchFamily="34" charset="0"/>
                <a:ea typeface="MS PGothic" pitchFamily="34" charset="-128"/>
              </a:rPr>
              <a:t>Gwybodaeth bellach:</a:t>
            </a:r>
          </a:p>
          <a:p>
            <a:pPr marL="0" indent="0">
              <a:buFont typeface="Arial" panose="020B0604020202020204" pitchFamily="34" charset="0"/>
              <a:buNone/>
              <a:defRPr/>
            </a:pPr>
            <a:r>
              <a:rPr lang="cy-GB" altLang="cy-GB" sz="2200" kern="0" dirty="0" smtClean="0">
                <a:solidFill>
                  <a:srgbClr val="000000"/>
                </a:solidFill>
                <a:latin typeface="Lucida Sans" panose="020B0602030504020204" pitchFamily="34" charset="0"/>
                <a:ea typeface="MS PGothic" pitchFamily="34" charset="-128"/>
                <a:hlinkClick r:id="rId3"/>
              </a:rPr>
              <a:t>www.llyw.cymru/ADY</a:t>
            </a:r>
            <a:endParaRPr lang="cy-GB" altLang="cy-GB" sz="2200" kern="0" dirty="0" smtClean="0">
              <a:solidFill>
                <a:srgbClr val="000000"/>
              </a:solidFill>
              <a:latin typeface="Lucida Sans" panose="020B0602030504020204" pitchFamily="34" charset="0"/>
              <a:ea typeface="MS PGothic" pitchFamily="34" charset="-128"/>
            </a:endParaRPr>
          </a:p>
          <a:p>
            <a:pPr marL="0" indent="0">
              <a:buFont typeface="Arial" panose="020B0604020202020204" pitchFamily="34" charset="0"/>
              <a:buNone/>
              <a:defRPr/>
            </a:pPr>
            <a:r>
              <a:rPr lang="cy-GB" altLang="cy-GB" sz="2200" kern="0" dirty="0" smtClean="0">
                <a:solidFill>
                  <a:srgbClr val="000000"/>
                </a:solidFill>
                <a:latin typeface="Lucida Sans" panose="020B0602030504020204" pitchFamily="34" charset="0"/>
                <a:ea typeface="MS PGothic" pitchFamily="34" charset="-128"/>
                <a:hlinkClick r:id="rId4"/>
              </a:rPr>
              <a:t>www.cynulliad.cymru</a:t>
            </a:r>
            <a:endParaRPr lang="cy-GB" altLang="cy-GB" sz="2200" kern="0" dirty="0" smtClean="0">
              <a:solidFill>
                <a:srgbClr val="000000"/>
              </a:solidFill>
              <a:latin typeface="Lucida Sans" panose="020B0602030504020204" pitchFamily="34" charset="0"/>
              <a:ea typeface="MS PGothic" pitchFamily="34" charset="-128"/>
            </a:endParaRPr>
          </a:p>
          <a:p>
            <a:pPr marL="0" indent="0">
              <a:buFont typeface="Arial" panose="020B0604020202020204" pitchFamily="34" charset="0"/>
              <a:buNone/>
              <a:defRPr/>
            </a:pPr>
            <a:r>
              <a:rPr lang="cy-GB" altLang="cy-GB" sz="2200" kern="0" dirty="0" smtClean="0">
                <a:solidFill>
                  <a:srgbClr val="000000"/>
                </a:solidFill>
                <a:latin typeface="Lucida Sans" panose="020B0602030504020204" pitchFamily="34" charset="0"/>
                <a:ea typeface="MS PGothic" pitchFamily="34" charset="-128"/>
                <a:hlinkClick r:id="rId5"/>
              </a:rPr>
              <a:t>SENReforms@cyru.gsi.gov.uk</a:t>
            </a:r>
            <a:r>
              <a:rPr lang="cy-GB" altLang="cy-GB" sz="2200" kern="0" dirty="0" smtClean="0">
                <a:solidFill>
                  <a:srgbClr val="000000"/>
                </a:solidFill>
                <a:latin typeface="Lucida Sans" panose="020B0602030504020204" pitchFamily="34" charset="0"/>
                <a:ea typeface="MS PGothic" pitchFamily="34" charset="-128"/>
              </a:rPr>
              <a:t> </a:t>
            </a:r>
            <a:endParaRPr lang="cy-GB" altLang="cy-GB" sz="2200" dirty="0" smtClean="0">
              <a:latin typeface="Lucida Sans" pitchFamily="34" charset="0"/>
            </a:endParaRPr>
          </a:p>
        </p:txBody>
      </p:sp>
      <p:sp>
        <p:nvSpPr>
          <p:cNvPr id="5124" name="Rectangle 6"/>
          <p:cNvSpPr>
            <a:spLocks noGrp="1" noChangeArrowheads="1"/>
          </p:cNvSpPr>
          <p:nvPr>
            <p:ph type="body" sz="half" idx="2"/>
          </p:nvPr>
        </p:nvSpPr>
        <p:spPr>
          <a:xfrm>
            <a:off x="4643438" y="1412875"/>
            <a:ext cx="4500562" cy="4330700"/>
          </a:xfrm>
        </p:spPr>
        <p:txBody>
          <a:bodyPr rtlCol="0">
            <a:normAutofit fontScale="92500" lnSpcReduction="10000"/>
          </a:bodyPr>
          <a:lstStyle/>
          <a:p>
            <a:pPr>
              <a:buFontTx/>
              <a:buChar char="•"/>
              <a:defRPr/>
            </a:pPr>
            <a:r>
              <a:rPr lang="en-GB" sz="2400" kern="0" dirty="0" smtClean="0">
                <a:solidFill>
                  <a:srgbClr val="002060"/>
                </a:solidFill>
                <a:latin typeface="Lucida Sans" panose="020B0602040502020204" pitchFamily="34" charset="0"/>
                <a:ea typeface="MS PGothic" pitchFamily="34" charset="-128"/>
              </a:rPr>
              <a:t>What is changing in the field of SEN/ALN?</a:t>
            </a:r>
          </a:p>
          <a:p>
            <a:pPr>
              <a:buFontTx/>
              <a:buChar char="•"/>
              <a:defRPr/>
            </a:pPr>
            <a:r>
              <a:rPr lang="en-GB" sz="2400" kern="0" dirty="0" smtClean="0">
                <a:solidFill>
                  <a:srgbClr val="002060"/>
                </a:solidFill>
                <a:latin typeface="Lucida Sans" panose="020B0602040502020204" pitchFamily="34" charset="0"/>
                <a:ea typeface="MS PGothic" pitchFamily="34" charset="-128"/>
              </a:rPr>
              <a:t>Why is it changing?</a:t>
            </a:r>
          </a:p>
          <a:p>
            <a:pPr>
              <a:buFontTx/>
              <a:buChar char="•"/>
              <a:defRPr/>
            </a:pPr>
            <a:r>
              <a:rPr lang="en-GB" sz="2400" kern="0" dirty="0" smtClean="0">
                <a:solidFill>
                  <a:srgbClr val="002060"/>
                </a:solidFill>
                <a:latin typeface="Lucida Sans" panose="020B0602040502020204" pitchFamily="34" charset="0"/>
                <a:ea typeface="MS PGothic" pitchFamily="34" charset="-128"/>
              </a:rPr>
              <a:t>How is it changing?</a:t>
            </a:r>
          </a:p>
          <a:p>
            <a:pPr>
              <a:buFontTx/>
              <a:buChar char="•"/>
              <a:defRPr/>
            </a:pPr>
            <a:r>
              <a:rPr lang="en-GB" sz="2400" kern="0" dirty="0" smtClean="0">
                <a:solidFill>
                  <a:srgbClr val="002060"/>
                </a:solidFill>
                <a:latin typeface="Lucida Sans" panose="020B0602040502020204" pitchFamily="34" charset="0"/>
                <a:ea typeface="MS PGothic" pitchFamily="34" charset="-128"/>
              </a:rPr>
              <a:t>When is it changing?</a:t>
            </a:r>
          </a:p>
          <a:p>
            <a:pPr marL="0" indent="0">
              <a:buFont typeface="Arial" panose="020B0604020202020204" pitchFamily="34" charset="0"/>
              <a:buNone/>
              <a:defRPr/>
            </a:pPr>
            <a:endParaRPr lang="en-GB" sz="1800" kern="0" dirty="0">
              <a:solidFill>
                <a:srgbClr val="3333CC">
                  <a:lumMod val="75000"/>
                </a:srgbClr>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en-GB" sz="1800" kern="0" dirty="0" smtClean="0">
              <a:solidFill>
                <a:srgbClr val="3333CC">
                  <a:lumMod val="75000"/>
                </a:srgbClr>
              </a:solidFill>
              <a:latin typeface="Lucida Sans" panose="020B0602040502020204" pitchFamily="34" charset="0"/>
              <a:ea typeface="MS PGothic" pitchFamily="34" charset="-128"/>
            </a:endParaRPr>
          </a:p>
          <a:p>
            <a:pPr marL="0" indent="0">
              <a:buFont typeface="Arial" panose="020B0604020202020204" pitchFamily="34" charset="0"/>
              <a:buNone/>
              <a:defRPr/>
            </a:pPr>
            <a:r>
              <a:rPr lang="en-GB" sz="2400" kern="0" dirty="0" smtClean="0">
                <a:solidFill>
                  <a:srgbClr val="002060"/>
                </a:solidFill>
                <a:latin typeface="Lucida Sans" panose="020B0602040502020204" pitchFamily="34" charset="0"/>
                <a:ea typeface="MS PGothic" pitchFamily="34" charset="-128"/>
              </a:rPr>
              <a:t>Further information:</a:t>
            </a:r>
          </a:p>
          <a:p>
            <a:pPr marL="0" indent="0">
              <a:buFont typeface="Arial" panose="020B0604020202020204" pitchFamily="34" charset="0"/>
              <a:buNone/>
              <a:defRPr/>
            </a:pPr>
            <a:r>
              <a:rPr lang="en-GB" sz="2400" kern="0" dirty="0" smtClean="0">
                <a:solidFill>
                  <a:srgbClr val="3333CC">
                    <a:lumMod val="75000"/>
                  </a:srgbClr>
                </a:solidFill>
                <a:latin typeface="Lucida Sans" panose="020B0602040502020204" pitchFamily="34" charset="0"/>
                <a:ea typeface="MS PGothic" pitchFamily="34" charset="-128"/>
                <a:hlinkClick r:id="rId6"/>
              </a:rPr>
              <a:t>www.gov.wales/ALN</a:t>
            </a:r>
            <a:endParaRPr lang="en-GB" sz="2400" kern="0" dirty="0" smtClean="0">
              <a:solidFill>
                <a:srgbClr val="3333CC">
                  <a:lumMod val="75000"/>
                </a:srgbClr>
              </a:solidFill>
              <a:latin typeface="Lucida Sans" panose="020B0602040502020204" pitchFamily="34" charset="0"/>
              <a:ea typeface="MS PGothic" pitchFamily="34" charset="-128"/>
            </a:endParaRPr>
          </a:p>
          <a:p>
            <a:pPr marL="0" indent="0">
              <a:buFont typeface="Arial" panose="020B0604020202020204" pitchFamily="34" charset="0"/>
              <a:buNone/>
              <a:defRPr/>
            </a:pPr>
            <a:r>
              <a:rPr lang="en-GB" sz="2400" kern="0" dirty="0" smtClean="0">
                <a:solidFill>
                  <a:srgbClr val="3333CC">
                    <a:lumMod val="75000"/>
                  </a:srgbClr>
                </a:solidFill>
                <a:latin typeface="Lucida Sans" panose="020B0602040502020204" pitchFamily="34" charset="0"/>
                <a:ea typeface="MS PGothic" pitchFamily="34" charset="-128"/>
                <a:hlinkClick r:id="rId7"/>
              </a:rPr>
              <a:t>www.assembly.wales</a:t>
            </a:r>
            <a:endParaRPr lang="en-GB" sz="2400" kern="0" dirty="0" smtClean="0">
              <a:solidFill>
                <a:srgbClr val="3333CC">
                  <a:lumMod val="75000"/>
                </a:srgbClr>
              </a:solidFill>
              <a:latin typeface="Lucida Sans" panose="020B0602040502020204" pitchFamily="34" charset="0"/>
              <a:ea typeface="MS PGothic" pitchFamily="34" charset="-128"/>
            </a:endParaRPr>
          </a:p>
          <a:p>
            <a:pPr marL="0" indent="0">
              <a:buFont typeface="Arial" panose="020B0604020202020204" pitchFamily="34" charset="0"/>
              <a:buNone/>
              <a:defRPr/>
            </a:pPr>
            <a:r>
              <a:rPr lang="en-GB" sz="2400" kern="0" dirty="0" smtClean="0">
                <a:solidFill>
                  <a:srgbClr val="3333CC">
                    <a:lumMod val="75000"/>
                  </a:srgbClr>
                </a:solidFill>
                <a:latin typeface="Lucida Sans" panose="020B0602040502020204" pitchFamily="34" charset="0"/>
                <a:ea typeface="MS PGothic" pitchFamily="34" charset="-128"/>
                <a:hlinkClick r:id="rId8"/>
              </a:rPr>
              <a:t>SENreforms@wales.gsi.gov.uk</a:t>
            </a:r>
            <a:r>
              <a:rPr lang="en-GB" sz="2400" kern="0" dirty="0" smtClean="0">
                <a:solidFill>
                  <a:srgbClr val="3333CC">
                    <a:lumMod val="75000"/>
                  </a:srgbClr>
                </a:solidFill>
                <a:latin typeface="Lucida Sans" panose="020B0602040502020204" pitchFamily="34" charset="0"/>
                <a:ea typeface="MS PGothic" pitchFamily="34" charset="-128"/>
              </a:rPr>
              <a:t> </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260332877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9388" y="188913"/>
            <a:ext cx="8785225" cy="647700"/>
          </a:xfrm>
        </p:spPr>
        <p:txBody>
          <a:bodyPr rtlCol="0">
            <a:noAutofit/>
          </a:bodyPr>
          <a:lstStyle/>
          <a:p>
            <a:pPr algn="ctr" eaLnBrk="1" fontAlgn="auto" hangingPunct="1">
              <a:spcAft>
                <a:spcPts val="0"/>
              </a:spcAft>
              <a:defRPr/>
            </a:pPr>
            <a:r>
              <a:rPr lang="cy-GB" sz="2400" kern="0" dirty="0" smtClean="0">
                <a:solidFill>
                  <a:srgbClr val="000000"/>
                </a:solidFill>
                <a:latin typeface="Lucida Sans" panose="020B0602040502020204" pitchFamily="34" charset="0"/>
                <a:ea typeface="MS PGothic" pitchFamily="34" charset="-128"/>
              </a:rPr>
              <a:t>Llinell amser – Dauncey 2016</a:t>
            </a:r>
            <a:br>
              <a:rPr lang="cy-GB" sz="2400" kern="0" dirty="0" smtClean="0">
                <a:solidFill>
                  <a:srgbClr val="000000"/>
                </a:solidFill>
                <a:latin typeface="Lucida Sans" panose="020B0602040502020204" pitchFamily="34" charset="0"/>
                <a:ea typeface="MS PGothic" pitchFamily="34" charset="-128"/>
              </a:rPr>
            </a:br>
            <a:r>
              <a:rPr lang="cy-GB" sz="2400" kern="0" dirty="0" smtClean="0">
                <a:solidFill>
                  <a:srgbClr val="002060"/>
                </a:solidFill>
                <a:latin typeface="Lucida Sans" panose="020B0602040502020204" pitchFamily="34" charset="0"/>
                <a:ea typeface="MS PGothic" pitchFamily="34" charset="-128"/>
              </a:rPr>
              <a:t>Timeline – Dauncey 2016</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388" y="981075"/>
            <a:ext cx="4386262" cy="4762500"/>
          </a:xfrm>
        </p:spPr>
        <p:txBody>
          <a:bodyPr rtlCol="0">
            <a:normAutofit fontScale="92500" lnSpcReduction="20000"/>
          </a:bodyPr>
          <a:lstStyle/>
          <a:p>
            <a:pPr>
              <a:defRPr/>
            </a:pPr>
            <a:r>
              <a:rPr lang="cy-GB" altLang="cy-GB" sz="2200" dirty="0" smtClean="0">
                <a:latin typeface="Lucida Sans" pitchFamily="34" charset="0"/>
              </a:rPr>
              <a:t>2012 – Ymgynghoriad ynghylch cynigion</a:t>
            </a:r>
          </a:p>
          <a:p>
            <a:pPr>
              <a:defRPr/>
            </a:pPr>
            <a:r>
              <a:rPr lang="cy-GB" altLang="cy-GB" sz="2200" dirty="0" smtClean="0">
                <a:latin typeface="Lucida Sans" pitchFamily="34" charset="0"/>
              </a:rPr>
              <a:t>2013-2014 – Newidiadau i AAA ar lefel ôl-16 yn y Bil Addysg (Cymru)</a:t>
            </a:r>
          </a:p>
          <a:p>
            <a:pPr>
              <a:defRPr/>
            </a:pPr>
            <a:r>
              <a:rPr lang="cy-GB" altLang="cy-GB" sz="2200" dirty="0" smtClean="0">
                <a:latin typeface="Lucida Sans" pitchFamily="34" charset="0"/>
              </a:rPr>
              <a:t>2014 – Ymgynghori ar Bapur Gwyn</a:t>
            </a:r>
          </a:p>
          <a:p>
            <a:pPr>
              <a:defRPr/>
            </a:pPr>
            <a:r>
              <a:rPr lang="cy-GB" altLang="cy-GB" sz="2200" dirty="0" smtClean="0">
                <a:latin typeface="Lucida Sans" pitchFamily="34" charset="0"/>
              </a:rPr>
              <a:t>2015 – Cyhoeddi Bil drafft</a:t>
            </a:r>
          </a:p>
          <a:p>
            <a:pPr>
              <a:defRPr/>
            </a:pPr>
            <a:r>
              <a:rPr lang="cy-GB" altLang="cy-GB" sz="2200" dirty="0" smtClean="0">
                <a:latin typeface="Lucida Sans" pitchFamily="34" charset="0"/>
              </a:rPr>
              <a:t>Gorffennaf 2016 – Cyhoeddi crynodeb o’r yngynghoriad</a:t>
            </a:r>
          </a:p>
          <a:p>
            <a:pPr>
              <a:defRPr/>
            </a:pPr>
            <a:r>
              <a:rPr lang="cy-GB" altLang="cy-GB" sz="2200" dirty="0" smtClean="0">
                <a:latin typeface="Lucida Sans" pitchFamily="34" charset="0"/>
              </a:rPr>
              <a:t>Gorffennaf 2016 – Cyhoeddi datganiad arall</a:t>
            </a:r>
          </a:p>
          <a:p>
            <a:pPr>
              <a:defRPr/>
            </a:pPr>
            <a:r>
              <a:rPr lang="cy-GB" altLang="cy-GB" sz="2200" dirty="0" smtClean="0">
                <a:latin typeface="Lucida Sans" pitchFamily="34" charset="0"/>
              </a:rPr>
              <a:t>Hydref 2017 – Cysyniad Brenhinol</a:t>
            </a:r>
          </a:p>
          <a:p>
            <a:pPr>
              <a:defRPr/>
            </a:pPr>
            <a:r>
              <a:rPr lang="cy-GB" altLang="cy-GB" sz="2200" dirty="0" smtClean="0">
                <a:latin typeface="Lucida Sans" pitchFamily="34" charset="0"/>
              </a:rPr>
              <a:t>2021 – Cael eu gweithredu’n llawn?</a:t>
            </a:r>
          </a:p>
        </p:txBody>
      </p:sp>
      <p:sp>
        <p:nvSpPr>
          <p:cNvPr id="5124" name="Rectangle 6"/>
          <p:cNvSpPr>
            <a:spLocks noGrp="1" noChangeArrowheads="1"/>
          </p:cNvSpPr>
          <p:nvPr>
            <p:ph type="body" sz="half" idx="2"/>
          </p:nvPr>
        </p:nvSpPr>
        <p:spPr>
          <a:xfrm>
            <a:off x="4643438" y="981075"/>
            <a:ext cx="4500562" cy="4762500"/>
          </a:xfrm>
        </p:spPr>
        <p:txBody>
          <a:bodyPr rtlCol="0">
            <a:normAutofit lnSpcReduction="10000"/>
          </a:bodyPr>
          <a:lstStyle/>
          <a:p>
            <a:pPr>
              <a:defRPr/>
            </a:pPr>
            <a:r>
              <a:rPr lang="en-GB" sz="2000" kern="0" dirty="0" smtClean="0">
                <a:solidFill>
                  <a:srgbClr val="002060"/>
                </a:solidFill>
                <a:latin typeface="Lucida Sans" panose="020B0602030504020204" pitchFamily="34" charset="0"/>
                <a:ea typeface="MS PGothic" pitchFamily="34" charset="-128"/>
              </a:rPr>
              <a:t>2012 - Consultation on proposals</a:t>
            </a:r>
          </a:p>
          <a:p>
            <a:pPr>
              <a:defRPr/>
            </a:pPr>
            <a:r>
              <a:rPr lang="en-GB" sz="2000" kern="0" dirty="0" smtClean="0">
                <a:solidFill>
                  <a:srgbClr val="002060"/>
                </a:solidFill>
                <a:latin typeface="Lucida Sans" panose="020B0602030504020204" pitchFamily="34" charset="0"/>
                <a:ea typeface="MS PGothic" pitchFamily="34" charset="-128"/>
              </a:rPr>
              <a:t>2013-2014 – Changes to SEN at post-16 within the Education (Wales) Bill</a:t>
            </a:r>
          </a:p>
          <a:p>
            <a:pPr>
              <a:defRPr/>
            </a:pPr>
            <a:r>
              <a:rPr lang="en-GB" sz="2000" kern="0" dirty="0" smtClean="0">
                <a:solidFill>
                  <a:srgbClr val="002060"/>
                </a:solidFill>
                <a:latin typeface="Lucida Sans" panose="020B0602030504020204" pitchFamily="34" charset="0"/>
                <a:ea typeface="MS PGothic" pitchFamily="34" charset="-128"/>
              </a:rPr>
              <a:t>2014 – Consulted on White Paper</a:t>
            </a:r>
          </a:p>
          <a:p>
            <a:pPr>
              <a:defRPr/>
            </a:pPr>
            <a:r>
              <a:rPr lang="en-GB" sz="2000" kern="0" dirty="0" smtClean="0">
                <a:solidFill>
                  <a:srgbClr val="002060"/>
                </a:solidFill>
                <a:latin typeface="Lucida Sans" panose="020B0602030504020204" pitchFamily="34" charset="0"/>
                <a:ea typeface="MS PGothic" pitchFamily="34" charset="-128"/>
              </a:rPr>
              <a:t>2015 – Draft Bill published for consultation</a:t>
            </a:r>
          </a:p>
          <a:p>
            <a:pPr>
              <a:defRPr/>
            </a:pPr>
            <a:r>
              <a:rPr lang="en-GB" sz="2000" kern="0" dirty="0" smtClean="0">
                <a:solidFill>
                  <a:srgbClr val="002060"/>
                </a:solidFill>
                <a:latin typeface="Lucida Sans" panose="020B0602030504020204" pitchFamily="34" charset="0"/>
                <a:ea typeface="MS PGothic" pitchFamily="34" charset="-128"/>
              </a:rPr>
              <a:t>July 2016 – Consultation summary published</a:t>
            </a:r>
          </a:p>
          <a:p>
            <a:pPr>
              <a:defRPr/>
            </a:pPr>
            <a:r>
              <a:rPr lang="en-GB" sz="2000" kern="0" dirty="0" smtClean="0">
                <a:solidFill>
                  <a:srgbClr val="002060"/>
                </a:solidFill>
                <a:latin typeface="Lucida Sans" panose="020B0602030504020204" pitchFamily="34" charset="0"/>
                <a:ea typeface="MS PGothic" pitchFamily="34" charset="-128"/>
              </a:rPr>
              <a:t>July 2016 – Further statement issued</a:t>
            </a:r>
          </a:p>
          <a:p>
            <a:pPr>
              <a:defRPr/>
            </a:pPr>
            <a:r>
              <a:rPr lang="en-GB" sz="2000" kern="0" dirty="0" smtClean="0">
                <a:solidFill>
                  <a:srgbClr val="002060"/>
                </a:solidFill>
                <a:latin typeface="Lucida Sans" panose="020B0602030504020204" pitchFamily="34" charset="0"/>
                <a:ea typeface="MS PGothic" pitchFamily="34" charset="-128"/>
              </a:rPr>
              <a:t>Autumn 2017 – Royal Assent</a:t>
            </a:r>
          </a:p>
          <a:p>
            <a:pPr>
              <a:defRPr/>
            </a:pPr>
            <a:r>
              <a:rPr lang="en-GB" sz="2000" kern="0" dirty="0" smtClean="0">
                <a:solidFill>
                  <a:srgbClr val="002060"/>
                </a:solidFill>
                <a:latin typeface="Lucida Sans" panose="020B0602030504020204" pitchFamily="34" charset="0"/>
                <a:ea typeface="MS PGothic" pitchFamily="34" charset="-128"/>
              </a:rPr>
              <a:t>2021 – Fully implemented?</a:t>
            </a:r>
          </a:p>
          <a:p>
            <a:pPr>
              <a:defRPr/>
            </a:pPr>
            <a:endParaRPr lang="en-GB" sz="2000" kern="0" dirty="0" smtClean="0">
              <a:solidFill>
                <a:srgbClr val="002060"/>
              </a:solidFill>
              <a:latin typeface="Lucida Sans" panose="020B0602030504020204" pitchFamily="34" charset="0"/>
              <a:ea typeface="MS PGothic" pitchFamily="34" charset="-128"/>
            </a:endParaRPr>
          </a:p>
          <a:p>
            <a:pPr marL="0" indent="0">
              <a:buFont typeface="Arial" panose="020B0604020202020204" pitchFamily="34" charset="0"/>
              <a:buNone/>
              <a:defRPr/>
            </a:pPr>
            <a:endParaRPr lang="en-GB" sz="2000" kern="0" dirty="0" smtClean="0">
              <a:solidFill>
                <a:srgbClr val="002060"/>
              </a:solidFill>
              <a:latin typeface="Lucida Sans" panose="020B0602030504020204" pitchFamily="34" charset="0"/>
              <a:ea typeface="MS PGothic" pitchFamily="34" charset="-128"/>
            </a:endParaRPr>
          </a:p>
        </p:txBody>
      </p:sp>
    </p:spTree>
    <p:extLst>
      <p:ext uri="{BB962C8B-B14F-4D97-AF65-F5344CB8AC3E}">
        <p14:creationId xmlns:p14="http://schemas.microsoft.com/office/powerpoint/2010/main" val="164915318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9388" y="188913"/>
            <a:ext cx="8785225" cy="792162"/>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11 nod y Bil</a:t>
            </a:r>
            <a:br>
              <a:rPr lang="cy-GB" sz="3200" kern="0" dirty="0" smtClean="0">
                <a:solidFill>
                  <a:srgbClr val="000000"/>
                </a:solidFill>
                <a:latin typeface="Lucida Sans" panose="020B0602040502020204" pitchFamily="34" charset="0"/>
                <a:ea typeface="MS PGothic" pitchFamily="34" charset="-128"/>
              </a:rPr>
            </a:br>
            <a:r>
              <a:rPr lang="cy-GB" sz="3200" kern="0" dirty="0" smtClean="0">
                <a:solidFill>
                  <a:srgbClr val="002060"/>
                </a:solidFill>
                <a:latin typeface="Lucida Sans" panose="020B0602040502020204" pitchFamily="34" charset="0"/>
                <a:ea typeface="MS PGothic" pitchFamily="34" charset="-128"/>
              </a:rPr>
              <a:t>11 aims of the Bill</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850" y="1412875"/>
            <a:ext cx="4241800" cy="4330700"/>
          </a:xfrm>
        </p:spPr>
        <p:txBody>
          <a:bodyPr rtlCol="0">
            <a:normAutofit fontScale="92500" lnSpcReduction="10000"/>
          </a:bodyPr>
          <a:lstStyle/>
          <a:p>
            <a:pPr marL="457200" indent="-457200">
              <a:buFont typeface="Arial" panose="020B0604020202020204" pitchFamily="34" charset="0"/>
              <a:buAutoNum type="arabicPeriod"/>
              <a:defRPr/>
            </a:pPr>
            <a:r>
              <a:rPr lang="cy-GB" altLang="cy-GB" sz="2200" dirty="0">
                <a:latin typeface="Lucida Sans" pitchFamily="34" charset="0"/>
              </a:rPr>
              <a:t>C</a:t>
            </a:r>
            <a:r>
              <a:rPr lang="cy-GB" altLang="cy-GB" sz="2200" dirty="0" smtClean="0">
                <a:latin typeface="Lucida Sans" pitchFamily="34" charset="0"/>
              </a:rPr>
              <a:t>yflwyno’r term ADY</a:t>
            </a:r>
          </a:p>
          <a:p>
            <a:pPr marL="457200" indent="-457200">
              <a:buFont typeface="Arial" panose="020B0604020202020204" pitchFamily="34" charset="0"/>
              <a:buAutoNum type="arabicPeriod"/>
              <a:defRPr/>
            </a:pPr>
            <a:r>
              <a:rPr lang="cy-GB" altLang="cy-GB" sz="2200" dirty="0" smtClean="0">
                <a:latin typeface="Lucida Sans" pitchFamily="34" charset="0"/>
              </a:rPr>
              <a:t>Ystod oedran 0 hyd at 25</a:t>
            </a:r>
          </a:p>
          <a:p>
            <a:pPr marL="457200" indent="-457200">
              <a:buFont typeface="Arial" panose="020B0604020202020204" pitchFamily="34" charset="0"/>
              <a:buAutoNum type="arabicPeriod"/>
              <a:defRPr/>
            </a:pPr>
            <a:r>
              <a:rPr lang="cy-GB" altLang="cy-GB" sz="2200" dirty="0" smtClean="0">
                <a:latin typeface="Lucida Sans" pitchFamily="34" charset="0"/>
              </a:rPr>
              <a:t>Cynllun unedig</a:t>
            </a:r>
          </a:p>
          <a:p>
            <a:pPr marL="457200" indent="-457200">
              <a:buFont typeface="Arial" panose="020B0604020202020204" pitchFamily="34" charset="0"/>
              <a:buAutoNum type="arabicPeriod"/>
              <a:defRPr/>
            </a:pPr>
            <a:r>
              <a:rPr lang="cy-GB" altLang="cy-GB" sz="2200" dirty="0" smtClean="0">
                <a:latin typeface="Lucida Sans" pitchFamily="34" charset="0"/>
              </a:rPr>
              <a:t>Cynnwys plant yn fwy</a:t>
            </a:r>
          </a:p>
          <a:p>
            <a:pPr marL="457200" indent="-457200">
              <a:buFont typeface="Arial" panose="020B0604020202020204" pitchFamily="34" charset="0"/>
              <a:buAutoNum type="arabicPeriod"/>
              <a:defRPr/>
            </a:pPr>
            <a:r>
              <a:rPr lang="cy-GB" altLang="cy-GB" sz="2200" dirty="0" smtClean="0">
                <a:latin typeface="Lucida Sans" pitchFamily="34" charset="0"/>
              </a:rPr>
              <a:t>Dyheadau uchel a gwell canlyniadau</a:t>
            </a:r>
          </a:p>
          <a:p>
            <a:pPr marL="457200" indent="-457200">
              <a:buFont typeface="Arial" panose="020B0604020202020204" pitchFamily="34" charset="0"/>
              <a:buAutoNum type="arabicPeriod"/>
              <a:defRPr/>
            </a:pPr>
            <a:r>
              <a:rPr lang="cy-GB" altLang="cy-GB" sz="2200" dirty="0" smtClean="0">
                <a:latin typeface="Lucida Sans" pitchFamily="34" charset="0"/>
              </a:rPr>
              <a:t>System symlach</a:t>
            </a:r>
          </a:p>
          <a:p>
            <a:pPr marL="457200" indent="-457200">
              <a:buFont typeface="Arial" panose="020B0604020202020204" pitchFamily="34" charset="0"/>
              <a:buAutoNum type="arabicPeriod"/>
              <a:defRPr/>
            </a:pPr>
            <a:r>
              <a:rPr lang="cy-GB" altLang="cy-GB" sz="2200" dirty="0" smtClean="0">
                <a:latin typeface="Lucida Sans" pitchFamily="34" charset="0"/>
              </a:rPr>
              <a:t>Mwy o gydweithredu</a:t>
            </a:r>
          </a:p>
          <a:p>
            <a:pPr marL="457200" indent="-457200">
              <a:buFont typeface="Arial" panose="020B0604020202020204" pitchFamily="34" charset="0"/>
              <a:buAutoNum type="arabicPeriod"/>
              <a:defRPr/>
            </a:pPr>
            <a:r>
              <a:rPr lang="cy-GB" altLang="cy-GB" sz="2200" dirty="0" smtClean="0">
                <a:latin typeface="Lucida Sans" pitchFamily="34" charset="0"/>
              </a:rPr>
              <a:t>Osgoi anghytundebau</a:t>
            </a:r>
          </a:p>
          <a:p>
            <a:pPr marL="457200" indent="-457200">
              <a:buFont typeface="Arial" panose="020B0604020202020204" pitchFamily="34" charset="0"/>
              <a:buAutoNum type="arabicPeriod"/>
              <a:defRPr/>
            </a:pPr>
            <a:r>
              <a:rPr lang="cy-GB" altLang="cy-GB" sz="2200" dirty="0" smtClean="0">
                <a:latin typeface="Lucida Sans" pitchFamily="34" charset="0"/>
              </a:rPr>
              <a:t>Hawliau clir i apelio</a:t>
            </a:r>
          </a:p>
          <a:p>
            <a:pPr marL="457200" indent="-457200">
              <a:buFont typeface="Arial" panose="020B0604020202020204" pitchFamily="34" charset="0"/>
              <a:buAutoNum type="arabicPeriod"/>
              <a:defRPr/>
            </a:pPr>
            <a:r>
              <a:rPr lang="cy-GB" altLang="cy-GB" sz="2200" dirty="0" smtClean="0">
                <a:latin typeface="Lucida Sans" pitchFamily="34" charset="0"/>
              </a:rPr>
              <a:t>Cod ADY</a:t>
            </a:r>
          </a:p>
          <a:p>
            <a:pPr marL="457200" indent="-457200">
              <a:buFont typeface="Arial" panose="020B0604020202020204" pitchFamily="34" charset="0"/>
              <a:buAutoNum type="arabicPeriod"/>
              <a:defRPr/>
            </a:pPr>
            <a:r>
              <a:rPr lang="cy-GB" altLang="cy-GB" sz="2200" dirty="0" smtClean="0">
                <a:latin typeface="Lucida Sans" pitchFamily="34" charset="0"/>
              </a:rPr>
              <a:t>System ddwyieithog</a:t>
            </a:r>
          </a:p>
          <a:p>
            <a:pPr marL="457200" indent="-457200">
              <a:buFont typeface="Arial" panose="020B0604020202020204" pitchFamily="34" charset="0"/>
              <a:buAutoNum type="arabicPeriod"/>
              <a:defRPr/>
            </a:pPr>
            <a:endParaRPr lang="cy-GB" altLang="cy-GB" sz="2200" dirty="0" smtClean="0">
              <a:latin typeface="Lucida Sans" pitchFamily="34" charset="0"/>
            </a:endParaRPr>
          </a:p>
        </p:txBody>
      </p:sp>
      <p:sp>
        <p:nvSpPr>
          <p:cNvPr id="5124" name="Rectangle 6"/>
          <p:cNvSpPr>
            <a:spLocks noGrp="1" noChangeArrowheads="1"/>
          </p:cNvSpPr>
          <p:nvPr>
            <p:ph type="body" sz="half" idx="2"/>
          </p:nvPr>
        </p:nvSpPr>
        <p:spPr>
          <a:xfrm>
            <a:off x="4643438" y="1412875"/>
            <a:ext cx="4500562" cy="4330700"/>
          </a:xfrm>
        </p:spPr>
        <p:txBody>
          <a:bodyPr rtlCol="0">
            <a:normAutofit lnSpcReduction="10000"/>
          </a:bodyPr>
          <a:lstStyle/>
          <a:p>
            <a:pPr marL="514350" indent="-514350">
              <a:buFont typeface="Arial" panose="020B0604020202020204" pitchFamily="34" charset="0"/>
              <a:buAutoNum type="arabicPeriod"/>
              <a:defRPr/>
            </a:pPr>
            <a:r>
              <a:rPr lang="en-GB" sz="2000" kern="0" dirty="0" smtClean="0">
                <a:solidFill>
                  <a:srgbClr val="002060"/>
                </a:solidFill>
                <a:latin typeface="Lucida Sans" panose="020B0602030504020204" pitchFamily="34" charset="0"/>
                <a:ea typeface="MS PGothic" pitchFamily="34" charset="-128"/>
              </a:rPr>
              <a:t>Introduction of term ALN</a:t>
            </a:r>
          </a:p>
          <a:p>
            <a:pPr marL="514350" indent="-514350">
              <a:buFont typeface="Arial" panose="020B0604020202020204" pitchFamily="34" charset="0"/>
              <a:buAutoNum type="arabicPeriod"/>
              <a:defRPr/>
            </a:pPr>
            <a:r>
              <a:rPr lang="en-GB" sz="2000" kern="0" dirty="0" smtClean="0">
                <a:solidFill>
                  <a:srgbClr val="002060"/>
                </a:solidFill>
                <a:latin typeface="Lucida Sans" panose="020B0602030504020204" pitchFamily="34" charset="0"/>
                <a:ea typeface="MS PGothic" pitchFamily="34" charset="-128"/>
              </a:rPr>
              <a:t>0 to 25 age range</a:t>
            </a:r>
          </a:p>
          <a:p>
            <a:pPr marL="514350" indent="-514350">
              <a:buFont typeface="Arial" panose="020B0604020202020204" pitchFamily="34" charset="0"/>
              <a:buAutoNum type="arabicPeriod"/>
              <a:defRPr/>
            </a:pPr>
            <a:r>
              <a:rPr lang="en-GB" sz="2000" kern="0" dirty="0" smtClean="0">
                <a:solidFill>
                  <a:srgbClr val="002060"/>
                </a:solidFill>
                <a:latin typeface="Lucida Sans" panose="020B0602030504020204" pitchFamily="34" charset="0"/>
                <a:ea typeface="MS PGothic" pitchFamily="34" charset="-128"/>
              </a:rPr>
              <a:t>Unified plan</a:t>
            </a:r>
          </a:p>
          <a:p>
            <a:pPr marL="514350" indent="-514350">
              <a:buFont typeface="Arial" panose="020B0604020202020204" pitchFamily="34" charset="0"/>
              <a:buAutoNum type="arabicPeriod"/>
              <a:defRPr/>
            </a:pPr>
            <a:r>
              <a:rPr lang="en-GB" sz="2000" kern="0" dirty="0" smtClean="0">
                <a:solidFill>
                  <a:srgbClr val="002060"/>
                </a:solidFill>
                <a:latin typeface="Lucida Sans" panose="020B0602030504020204" pitchFamily="34" charset="0"/>
                <a:ea typeface="MS PGothic" pitchFamily="34" charset="-128"/>
              </a:rPr>
              <a:t>Increased participation</a:t>
            </a:r>
          </a:p>
          <a:p>
            <a:pPr marL="514350" indent="-514350">
              <a:buFont typeface="Arial" panose="020B0604020202020204" pitchFamily="34" charset="0"/>
              <a:buAutoNum type="arabicPeriod"/>
              <a:defRPr/>
            </a:pPr>
            <a:r>
              <a:rPr lang="en-GB" sz="2000" kern="0" dirty="0" smtClean="0">
                <a:solidFill>
                  <a:srgbClr val="002060"/>
                </a:solidFill>
                <a:latin typeface="Lucida Sans" panose="020B0602030504020204" pitchFamily="34" charset="0"/>
                <a:ea typeface="MS PGothic" pitchFamily="34" charset="-128"/>
              </a:rPr>
              <a:t>High aspirations and improved outcomes</a:t>
            </a:r>
          </a:p>
          <a:p>
            <a:pPr marL="514350" indent="-514350">
              <a:buFont typeface="Arial" panose="020B0604020202020204" pitchFamily="34" charset="0"/>
              <a:buAutoNum type="arabicPeriod"/>
              <a:defRPr/>
            </a:pPr>
            <a:r>
              <a:rPr lang="en-GB" sz="2000" kern="0" dirty="0" smtClean="0">
                <a:solidFill>
                  <a:srgbClr val="002060"/>
                </a:solidFill>
                <a:latin typeface="Lucida Sans" panose="020B0602030504020204" pitchFamily="34" charset="0"/>
                <a:ea typeface="MS PGothic" pitchFamily="34" charset="-128"/>
              </a:rPr>
              <a:t>Simpler system</a:t>
            </a:r>
          </a:p>
          <a:p>
            <a:pPr marL="514350" indent="-514350">
              <a:buFont typeface="Arial" panose="020B0604020202020204" pitchFamily="34" charset="0"/>
              <a:buAutoNum type="arabicPeriod"/>
              <a:defRPr/>
            </a:pPr>
            <a:r>
              <a:rPr lang="en-GB" sz="2000" kern="0" dirty="0" smtClean="0">
                <a:solidFill>
                  <a:srgbClr val="002060"/>
                </a:solidFill>
                <a:latin typeface="Lucida Sans" panose="020B0602030504020204" pitchFamily="34" charset="0"/>
                <a:ea typeface="MS PGothic" pitchFamily="34" charset="-128"/>
              </a:rPr>
              <a:t>Increased collaboration</a:t>
            </a:r>
          </a:p>
          <a:p>
            <a:pPr marL="514350" indent="-514350">
              <a:buFont typeface="Arial" panose="020B0604020202020204" pitchFamily="34" charset="0"/>
              <a:buAutoNum type="arabicPeriod"/>
              <a:defRPr/>
            </a:pPr>
            <a:r>
              <a:rPr lang="en-GB" sz="2000" kern="0" dirty="0" smtClean="0">
                <a:solidFill>
                  <a:srgbClr val="002060"/>
                </a:solidFill>
                <a:latin typeface="Lucida Sans" panose="020B0602030504020204" pitchFamily="34" charset="0"/>
                <a:ea typeface="MS PGothic" pitchFamily="34" charset="-128"/>
              </a:rPr>
              <a:t>Avoiding disagreements</a:t>
            </a:r>
          </a:p>
          <a:p>
            <a:pPr marL="514350" indent="-514350">
              <a:buFont typeface="Arial" panose="020B0604020202020204" pitchFamily="34" charset="0"/>
              <a:buAutoNum type="arabicPeriod"/>
              <a:defRPr/>
            </a:pPr>
            <a:r>
              <a:rPr lang="en-GB" sz="2000" kern="0" dirty="0" smtClean="0">
                <a:solidFill>
                  <a:srgbClr val="002060"/>
                </a:solidFill>
                <a:latin typeface="Lucida Sans" panose="020B0602030504020204" pitchFamily="34" charset="0"/>
                <a:ea typeface="MS PGothic" pitchFamily="34" charset="-128"/>
              </a:rPr>
              <a:t>Clear rights of appeal</a:t>
            </a:r>
          </a:p>
          <a:p>
            <a:pPr marL="514350" indent="-514350">
              <a:buFont typeface="Arial" panose="020B0604020202020204" pitchFamily="34" charset="0"/>
              <a:buAutoNum type="arabicPeriod"/>
              <a:defRPr/>
            </a:pPr>
            <a:r>
              <a:rPr lang="en-GB" sz="2000" kern="0" dirty="0" smtClean="0">
                <a:solidFill>
                  <a:srgbClr val="002060"/>
                </a:solidFill>
                <a:latin typeface="Lucida Sans" panose="020B0602030504020204" pitchFamily="34" charset="0"/>
                <a:ea typeface="MS PGothic" pitchFamily="34" charset="-128"/>
              </a:rPr>
              <a:t>A mandatory ALN Code</a:t>
            </a:r>
          </a:p>
          <a:p>
            <a:pPr marL="514350" indent="-514350">
              <a:buFont typeface="Arial" panose="020B0604020202020204" pitchFamily="34" charset="0"/>
              <a:buAutoNum type="arabicPeriod"/>
              <a:defRPr/>
            </a:pPr>
            <a:r>
              <a:rPr lang="en-GB" sz="2000" kern="0" dirty="0" smtClean="0">
                <a:solidFill>
                  <a:srgbClr val="002060"/>
                </a:solidFill>
                <a:latin typeface="Lucida Sans" panose="020B0602030504020204" pitchFamily="34" charset="0"/>
                <a:ea typeface="MS PGothic" pitchFamily="34" charset="-128"/>
              </a:rPr>
              <a:t>A bilingual system</a:t>
            </a:r>
            <a:endParaRPr lang="en-GB" sz="2000" kern="0" dirty="0">
              <a:solidFill>
                <a:srgbClr val="002060"/>
              </a:solidFill>
              <a:latin typeface="Lucida Sans" panose="020B0602030504020204" pitchFamily="34" charset="0"/>
              <a:ea typeface="MS PGothic" pitchFamily="34" charset="-128"/>
            </a:endParaRPr>
          </a:p>
        </p:txBody>
      </p:sp>
    </p:spTree>
    <p:extLst>
      <p:ext uri="{BB962C8B-B14F-4D97-AF65-F5344CB8AC3E}">
        <p14:creationId xmlns:p14="http://schemas.microsoft.com/office/powerpoint/2010/main" val="77989115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65127"/>
            <a:ext cx="7886700" cy="1047650"/>
          </a:xfrm>
        </p:spPr>
        <p:txBody>
          <a:bodyPr rtlCol="0">
            <a:noAutofit/>
          </a:bodyPr>
          <a:lstStyle/>
          <a:p>
            <a:pPr eaLnBrk="1" fontAlgn="auto" hangingPunct="1">
              <a:spcAft>
                <a:spcPts val="0"/>
              </a:spcAft>
              <a:defRPr/>
            </a:pPr>
            <a:r>
              <a:rPr lang="cy-GB" sz="3200" kern="0" dirty="0" err="1" smtClean="0">
                <a:solidFill>
                  <a:srgbClr val="000000"/>
                </a:solidFill>
                <a:latin typeface="Lucida Sans" panose="020B0602040502020204" pitchFamily="34" charset="0"/>
                <a:ea typeface="MS PGothic" pitchFamily="34" charset="-128"/>
              </a:rPr>
              <a:t>Dauncey</a:t>
            </a:r>
            <a:r>
              <a:rPr lang="cy-GB" sz="3200" kern="0" dirty="0" smtClean="0">
                <a:solidFill>
                  <a:srgbClr val="000000"/>
                </a:solidFill>
                <a:latin typeface="Lucida Sans" panose="020B0602040502020204" pitchFamily="34" charset="0"/>
                <a:ea typeface="MS PGothic" pitchFamily="34" charset="-128"/>
              </a:rPr>
              <a:t> 2016 &amp; 2018</a:t>
            </a:r>
            <a:br>
              <a:rPr lang="cy-GB" sz="3200" kern="0" dirty="0" smtClean="0">
                <a:solidFill>
                  <a:srgbClr val="000000"/>
                </a:solidFill>
                <a:latin typeface="Lucida Sans" panose="020B0602040502020204" pitchFamily="34" charset="0"/>
                <a:ea typeface="MS PGothic" pitchFamily="34" charset="-128"/>
              </a:rPr>
            </a:br>
            <a:r>
              <a:rPr lang="cy-GB" sz="3200" kern="0" dirty="0" smtClean="0">
                <a:solidFill>
                  <a:srgbClr val="000000"/>
                </a:solidFill>
                <a:latin typeface="Lucida Sans" panose="020B0602040502020204" pitchFamily="34" charset="0"/>
                <a:ea typeface="MS PGothic" pitchFamily="34" charset="-128"/>
              </a:rPr>
              <a:t>Defnyddiol iawn   </a:t>
            </a:r>
            <a:r>
              <a:rPr lang="cy-GB" sz="3200" kern="0" dirty="0" smtClean="0">
                <a:solidFill>
                  <a:srgbClr val="002060"/>
                </a:solidFill>
                <a:latin typeface="Lucida Sans" panose="020B0602040502020204" pitchFamily="34" charset="0"/>
                <a:ea typeface="MS PGothic" pitchFamily="34" charset="-128"/>
              </a:rPr>
              <a:t>Very useful</a:t>
            </a:r>
            <a:endParaRPr lang="en-GB" altLang="cy-GB" sz="3200" dirty="0" smtClean="0">
              <a:solidFill>
                <a:srgbClr val="002060"/>
              </a:solidFill>
              <a:latin typeface="Lucida Sans" pitchFamily="34" charset="0"/>
            </a:endParaRPr>
          </a:p>
        </p:txBody>
      </p:sp>
      <p:sp>
        <p:nvSpPr>
          <p:cNvPr id="48131" name="Content Placeholder 1"/>
          <p:cNvSpPr>
            <a:spLocks noGrp="1"/>
          </p:cNvSpPr>
          <p:nvPr>
            <p:ph idx="1"/>
          </p:nvPr>
        </p:nvSpPr>
        <p:spPr>
          <a:xfrm>
            <a:off x="457200" y="1600200"/>
            <a:ext cx="8229600" cy="3916363"/>
          </a:xfrm>
        </p:spPr>
        <p:txBody>
          <a:bodyPr>
            <a:normAutofit fontScale="85000" lnSpcReduction="20000"/>
          </a:bodyPr>
          <a:lstStyle/>
          <a:p>
            <a:pPr marL="0" indent="0">
              <a:buFont typeface="Arial" panose="020B0604020202020204" pitchFamily="34" charset="0"/>
              <a:buNone/>
            </a:pPr>
            <a:r>
              <a:rPr lang="en-GB" altLang="en-US" dirty="0" err="1" smtClean="0">
                <a:latin typeface="Lucida Sans" panose="020B0602030504020204" pitchFamily="34" charset="0"/>
              </a:rPr>
              <a:t>Dauncey</a:t>
            </a:r>
            <a:r>
              <a:rPr lang="en-GB" altLang="en-US" dirty="0" smtClean="0">
                <a:latin typeface="Lucida Sans" panose="020B0602030504020204" pitchFamily="34" charset="0"/>
              </a:rPr>
              <a:t>, M. (2016) </a:t>
            </a:r>
            <a:r>
              <a:rPr lang="en-GB" altLang="en-US" i="1" dirty="0" smtClean="0">
                <a:latin typeface="Lucida Sans" panose="020B0602030504020204" pitchFamily="34" charset="0"/>
              </a:rPr>
              <a:t>Research Briefing: Additional Learning Needs (ALN) in Wales,</a:t>
            </a:r>
            <a:r>
              <a:rPr lang="en-GB" altLang="en-US" i="1" dirty="0">
                <a:latin typeface="Lucida Sans" panose="020B0602030504020204" pitchFamily="34" charset="0"/>
              </a:rPr>
              <a:t> </a:t>
            </a:r>
            <a:r>
              <a:rPr lang="en-GB" altLang="en-US" dirty="0" smtClean="0">
                <a:latin typeface="Lucida Sans" panose="020B0602030504020204" pitchFamily="34" charset="0"/>
                <a:hlinkClick r:id="rId3"/>
              </a:rPr>
              <a:t>http://www.assembly.wales/Research%20Documents/16-059%20SEN/16-059-Web-%20English.pdf</a:t>
            </a:r>
            <a:r>
              <a:rPr lang="en-GB" altLang="en-US" dirty="0" smtClean="0">
                <a:latin typeface="Lucida Sans" panose="020B0602030504020204" pitchFamily="34" charset="0"/>
              </a:rPr>
              <a:t> [Accessed: January 12 2017].</a:t>
            </a:r>
          </a:p>
          <a:p>
            <a:pPr marL="0" indent="0">
              <a:buFont typeface="Arial" panose="020B0604020202020204" pitchFamily="34" charset="0"/>
              <a:buNone/>
            </a:pPr>
            <a:endParaRPr lang="en-GB" altLang="en-US" dirty="0">
              <a:latin typeface="Lucida Sans" panose="020B0602030504020204" pitchFamily="34" charset="0"/>
            </a:endParaRPr>
          </a:p>
          <a:p>
            <a:pPr marL="0" indent="0">
              <a:buNone/>
            </a:pPr>
            <a:r>
              <a:rPr lang="en-GB" altLang="en-US" dirty="0" err="1" smtClean="0">
                <a:latin typeface="Lucida Sans" panose="020B0602030504020204" pitchFamily="34" charset="0"/>
              </a:rPr>
              <a:t>Dauncey</a:t>
            </a:r>
            <a:r>
              <a:rPr lang="en-GB" altLang="en-US" dirty="0" smtClean="0">
                <a:latin typeface="Lucida Sans" panose="020B0602030504020204" pitchFamily="34" charset="0"/>
              </a:rPr>
              <a:t>, M. (</a:t>
            </a:r>
            <a:r>
              <a:rPr lang="en-GB" altLang="en-US" dirty="0">
                <a:latin typeface="Lucida Sans" panose="020B0602030504020204" pitchFamily="34" charset="0"/>
              </a:rPr>
              <a:t>2018) </a:t>
            </a:r>
            <a:r>
              <a:rPr lang="en-GB" altLang="en-US" i="1" dirty="0">
                <a:latin typeface="Lucida Sans" panose="020B0602030504020204" pitchFamily="34" charset="0"/>
              </a:rPr>
              <a:t>Research </a:t>
            </a:r>
            <a:r>
              <a:rPr lang="en-GB" altLang="en-US" i="1" dirty="0" smtClean="0">
                <a:latin typeface="Lucida Sans" panose="020B0602030504020204" pitchFamily="34" charset="0"/>
              </a:rPr>
              <a:t>Briefing Act </a:t>
            </a:r>
            <a:r>
              <a:rPr lang="en-GB" altLang="en-US" i="1" dirty="0">
                <a:latin typeface="Lucida Sans" panose="020B0602030504020204" pitchFamily="34" charset="0"/>
              </a:rPr>
              <a:t>Summary: </a:t>
            </a:r>
            <a:r>
              <a:rPr lang="en-GB" altLang="en-US" i="1" dirty="0" smtClean="0">
                <a:latin typeface="Lucida Sans" panose="020B0602030504020204" pitchFamily="34" charset="0"/>
              </a:rPr>
              <a:t>Additional Learning </a:t>
            </a:r>
            <a:r>
              <a:rPr lang="en-GB" altLang="en-US" i="1" dirty="0">
                <a:latin typeface="Lucida Sans" panose="020B0602030504020204" pitchFamily="34" charset="0"/>
              </a:rPr>
              <a:t>Needs and </a:t>
            </a:r>
            <a:r>
              <a:rPr lang="en-GB" altLang="en-US" i="1" dirty="0" smtClean="0">
                <a:latin typeface="Lucida Sans" panose="020B0602030504020204" pitchFamily="34" charset="0"/>
              </a:rPr>
              <a:t>Education Tribunal </a:t>
            </a:r>
            <a:r>
              <a:rPr lang="en-GB" altLang="en-US" i="1" dirty="0">
                <a:latin typeface="Lucida Sans" panose="020B0602030504020204" pitchFamily="34" charset="0"/>
              </a:rPr>
              <a:t>(Wales) </a:t>
            </a:r>
            <a:r>
              <a:rPr lang="en-GB" altLang="en-US" i="1" dirty="0" smtClean="0">
                <a:latin typeface="Lucida Sans" panose="020B0602030504020204" pitchFamily="34" charset="0"/>
              </a:rPr>
              <a:t>Act 2018, </a:t>
            </a:r>
            <a:r>
              <a:rPr lang="en-GB" altLang="en-US" dirty="0" smtClean="0">
                <a:latin typeface="Lucida Sans" panose="020B0602030504020204" pitchFamily="34" charset="0"/>
                <a:hlinkClick r:id="rId4"/>
              </a:rPr>
              <a:t>https</a:t>
            </a:r>
            <a:r>
              <a:rPr lang="en-GB" altLang="en-US" dirty="0">
                <a:latin typeface="Lucida Sans" panose="020B0602030504020204" pitchFamily="34" charset="0"/>
                <a:hlinkClick r:id="rId4"/>
              </a:rPr>
              <a:t>://</a:t>
            </a:r>
            <a:r>
              <a:rPr lang="en-GB" altLang="en-US" dirty="0" smtClean="0">
                <a:latin typeface="Lucida Sans" panose="020B0602030504020204" pitchFamily="34" charset="0"/>
                <a:hlinkClick r:id="rId4"/>
              </a:rPr>
              <a:t>moodle.uwtsd.ac.uk/pluginfile.php/470606/mod_resource/content/1/Dauncey%20March%202018%20Act%20Summary%20ALN%20%20Ed%20Tribunal%20%28Wales%29%20Act.pdf</a:t>
            </a:r>
            <a:r>
              <a:rPr lang="en-GB" altLang="en-US" dirty="0" smtClean="0">
                <a:latin typeface="Lucida Sans" panose="020B0602030504020204" pitchFamily="34" charset="0"/>
              </a:rPr>
              <a:t> [Accessed: May 13 2021].</a:t>
            </a:r>
            <a:endParaRPr lang="en-US" altLang="en-US" dirty="0" smtClean="0">
              <a:latin typeface="Lucida Sans" panose="020B0602030504020204" pitchFamily="34" charset="0"/>
            </a:endParaRPr>
          </a:p>
        </p:txBody>
      </p:sp>
    </p:spTree>
    <p:extLst>
      <p:ext uri="{BB962C8B-B14F-4D97-AF65-F5344CB8AC3E}">
        <p14:creationId xmlns:p14="http://schemas.microsoft.com/office/powerpoint/2010/main" val="194814736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Gwyliwch y clip...</a:t>
            </a:r>
            <a:br>
              <a:rPr lang="cy-GB" sz="3200" kern="0" dirty="0" smtClean="0">
                <a:solidFill>
                  <a:srgbClr val="000000"/>
                </a:solidFill>
                <a:latin typeface="Lucida Sans" panose="020B0602040502020204" pitchFamily="34" charset="0"/>
                <a:ea typeface="MS PGothic" pitchFamily="34" charset="-128"/>
              </a:rPr>
            </a:br>
            <a:r>
              <a:rPr lang="cy-GB" sz="3200" kern="0" dirty="0" smtClean="0">
                <a:solidFill>
                  <a:srgbClr val="002060"/>
                </a:solidFill>
                <a:latin typeface="Lucida Sans" panose="020B0602040502020204" pitchFamily="34" charset="0"/>
                <a:ea typeface="MS PGothic" pitchFamily="34" charset="-128"/>
              </a:rPr>
              <a:t>Watch the clip...</a:t>
            </a:r>
            <a:endParaRPr lang="en-GB" altLang="cy-GB" sz="3200" dirty="0" smtClean="0">
              <a:solidFill>
                <a:srgbClr val="002060"/>
              </a:solidFill>
              <a:latin typeface="Lucida Sans" pitchFamily="34" charset="0"/>
            </a:endParaRPr>
          </a:p>
        </p:txBody>
      </p:sp>
      <p:sp>
        <p:nvSpPr>
          <p:cNvPr id="50179" name="Content Placeholder 1"/>
          <p:cNvSpPr>
            <a:spLocks noGrp="1"/>
          </p:cNvSpPr>
          <p:nvPr>
            <p:ph idx="1"/>
          </p:nvPr>
        </p:nvSpPr>
        <p:spPr>
          <a:xfrm>
            <a:off x="457200" y="1844824"/>
            <a:ext cx="8229600" cy="3671739"/>
          </a:xfrm>
        </p:spPr>
        <p:txBody>
          <a:bodyPr>
            <a:normAutofit/>
          </a:bodyPr>
          <a:lstStyle/>
          <a:p>
            <a:pPr marL="0" indent="0">
              <a:buNone/>
            </a:pPr>
            <a:r>
              <a:rPr lang="en-US" altLang="en-US" dirty="0" smtClean="0">
                <a:latin typeface="Lucida Sans" panose="020B0602030504020204" pitchFamily="34" charset="0"/>
              </a:rPr>
              <a:t>Education Wales (2020) </a:t>
            </a:r>
            <a:r>
              <a:rPr lang="en-GB" i="1" dirty="0">
                <a:latin typeface="Lucida Sans" panose="020B0602030504020204" pitchFamily="34" charset="0"/>
              </a:rPr>
              <a:t>Additional Learning Needs in Wales – what’s happening</a:t>
            </a:r>
            <a:r>
              <a:rPr lang="en-GB" i="1" dirty="0" smtClean="0">
                <a:latin typeface="Lucida Sans" panose="020B0602030504020204" pitchFamily="34" charset="0"/>
              </a:rPr>
              <a:t>? </a:t>
            </a:r>
            <a:r>
              <a:rPr lang="en-GB" dirty="0" smtClean="0">
                <a:latin typeface="Lucida Sans" panose="020B0602030504020204" pitchFamily="34" charset="0"/>
              </a:rPr>
              <a:t>[video]. </a:t>
            </a:r>
            <a:r>
              <a:rPr lang="en-GB" dirty="0">
                <a:latin typeface="Lucida Sans" panose="020B0602030504020204" pitchFamily="34" charset="0"/>
              </a:rPr>
              <a:t>Available at: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www.youtube.com/watch?v=00gHqzWowPg</a:t>
            </a:r>
            <a:r>
              <a:rPr lang="en-GB" dirty="0" smtClean="0">
                <a:latin typeface="Lucida Sans" panose="020B0602030504020204" pitchFamily="34" charset="0"/>
              </a:rPr>
              <a:t> [Accessed: May 13 2021].</a:t>
            </a:r>
            <a:endParaRPr lang="en-GB" dirty="0">
              <a:latin typeface="Lucida Sans" panose="020B0602030504020204" pitchFamily="34" charset="0"/>
            </a:endParaRPr>
          </a:p>
          <a:p>
            <a:pPr marL="0" indent="0">
              <a:buNone/>
            </a:pPr>
            <a:endParaRPr lang="en-US" altLang="en-US" sz="3200" dirty="0" smtClean="0">
              <a:latin typeface="Lucida Sans" panose="020B0602030504020204" pitchFamily="34" charset="0"/>
            </a:endParaRPr>
          </a:p>
        </p:txBody>
      </p:sp>
    </p:spTree>
    <p:extLst>
      <p:ext uri="{BB962C8B-B14F-4D97-AF65-F5344CB8AC3E}">
        <p14:creationId xmlns:p14="http://schemas.microsoft.com/office/powerpoint/2010/main" val="218496191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algn="ctr" eaLnBrk="1" fontAlgn="auto" hangingPunct="1">
              <a:spcAft>
                <a:spcPts val="0"/>
              </a:spcAft>
              <a:defRPr/>
            </a:pPr>
            <a:r>
              <a:rPr lang="en-GB" sz="3200" kern="0" dirty="0" smtClean="0">
                <a:solidFill>
                  <a:srgbClr val="000000"/>
                </a:solidFill>
                <a:latin typeface="Lucida Sans" panose="020B0602040502020204" pitchFamily="34" charset="0"/>
                <a:ea typeface="MS PGothic" pitchFamily="34" charset="-128"/>
              </a:rPr>
              <a:t>Cod </a:t>
            </a:r>
            <a:r>
              <a:rPr lang="en-GB" sz="3200" kern="0" dirty="0" err="1" smtClean="0">
                <a:solidFill>
                  <a:srgbClr val="000000"/>
                </a:solidFill>
                <a:latin typeface="Lucida Sans" panose="020B0602040502020204" pitchFamily="34" charset="0"/>
                <a:ea typeface="MS PGothic" pitchFamily="34" charset="-128"/>
              </a:rPr>
              <a:t>Ymarfer</a:t>
            </a:r>
            <a:r>
              <a:rPr lang="en-GB" sz="3200" kern="0" dirty="0" smtClean="0">
                <a:solidFill>
                  <a:srgbClr val="000000"/>
                </a:solidFill>
                <a:latin typeface="Lucida Sans" panose="020B0602040502020204" pitchFamily="34" charset="0"/>
                <a:ea typeface="MS PGothic" pitchFamily="34" charset="-128"/>
              </a:rPr>
              <a:t> AAA (2004)</a:t>
            </a:r>
            <a:br>
              <a:rPr lang="en-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SEN Code of Practice (2004)</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idx="1"/>
          </p:nvPr>
        </p:nvSpPr>
        <p:spPr>
          <a:xfrm>
            <a:off x="457200" y="1600200"/>
            <a:ext cx="8229600" cy="3916363"/>
          </a:xfrm>
        </p:spPr>
        <p:txBody>
          <a:bodyPr rtlCol="0">
            <a:normAutofit/>
          </a:bodyPr>
          <a:lstStyle/>
          <a:p>
            <a:pPr marL="0" indent="0">
              <a:buFont typeface="Arial" panose="020B0604020202020204" pitchFamily="34" charset="0"/>
              <a:buNone/>
              <a:defRPr/>
            </a:pPr>
            <a:r>
              <a:rPr lang="cy-GB" sz="2000" kern="0" dirty="0" smtClean="0">
                <a:solidFill>
                  <a:srgbClr val="000000"/>
                </a:solidFill>
                <a:latin typeface="Lucida Sans" panose="020B0602040502020204" pitchFamily="34" charset="0"/>
                <a:ea typeface="MS PGothic" pitchFamily="34" charset="-128"/>
              </a:rPr>
              <a:t>Llywodraeth </a:t>
            </a:r>
            <a:r>
              <a:rPr lang="cy-GB" sz="2000" kern="0" dirty="0">
                <a:solidFill>
                  <a:srgbClr val="000000"/>
                </a:solidFill>
                <a:latin typeface="Lucida Sans" panose="020B0602040502020204" pitchFamily="34" charset="0"/>
                <a:ea typeface="MS PGothic" pitchFamily="34" charset="-128"/>
              </a:rPr>
              <a:t>Cynulliad Cymru (2004) </a:t>
            </a:r>
            <a:r>
              <a:rPr lang="cy-GB" sz="2000" i="1" kern="0" dirty="0" smtClean="0">
                <a:solidFill>
                  <a:srgbClr val="000000"/>
                </a:solidFill>
                <a:latin typeface="Lucida Sans" panose="020B0602040502020204" pitchFamily="34" charset="0"/>
                <a:ea typeface="MS PGothic" pitchFamily="34" charset="-128"/>
              </a:rPr>
              <a:t>Cod </a:t>
            </a:r>
            <a:r>
              <a:rPr lang="cy-GB" sz="2000" i="1" kern="0" dirty="0">
                <a:solidFill>
                  <a:srgbClr val="000000"/>
                </a:solidFill>
                <a:latin typeface="Lucida Sans" panose="020B0602040502020204" pitchFamily="34" charset="0"/>
                <a:ea typeface="MS PGothic" pitchFamily="34" charset="-128"/>
              </a:rPr>
              <a:t>Ymarfer Anghenion Addysgol Arbennig Cymru</a:t>
            </a:r>
            <a:r>
              <a:rPr lang="cy-GB" sz="2000" i="1" kern="0" dirty="0" smtClean="0">
                <a:solidFill>
                  <a:srgbClr val="000000"/>
                </a:solidFill>
                <a:latin typeface="Lucida Sans" panose="020B0602040502020204" pitchFamily="34" charset="0"/>
                <a:ea typeface="MS PGothic" pitchFamily="34" charset="-128"/>
              </a:rPr>
              <a:t>, </a:t>
            </a:r>
            <a:r>
              <a:rPr lang="cy-GB" sz="2000" kern="0" dirty="0">
                <a:solidFill>
                  <a:srgbClr val="000000"/>
                </a:solidFill>
                <a:latin typeface="Lucida Sans" panose="020B0602040502020204" pitchFamily="34" charset="0"/>
                <a:ea typeface="MS PGothic" pitchFamily="34" charset="-128"/>
                <a:hlinkClick r:id="rId3"/>
              </a:rPr>
              <a:t>http://</a:t>
            </a:r>
            <a:r>
              <a:rPr lang="cy-GB" sz="2000" kern="0" dirty="0" smtClean="0">
                <a:solidFill>
                  <a:srgbClr val="000000"/>
                </a:solidFill>
                <a:latin typeface="Lucida Sans" panose="020B0602040502020204" pitchFamily="34" charset="0"/>
                <a:ea typeface="MS PGothic" pitchFamily="34" charset="-128"/>
                <a:hlinkClick r:id="rId3"/>
              </a:rPr>
              <a:t>learning.gov.wales/docs/learningwales/publications/131016-sen-code-of-practice-for-wales-cy.pdf</a:t>
            </a:r>
            <a:r>
              <a:rPr lang="cy-GB" sz="2000" kern="0" dirty="0" smtClean="0">
                <a:solidFill>
                  <a:srgbClr val="000000"/>
                </a:solidFill>
                <a:latin typeface="Lucida Sans" panose="020B0602040502020204" pitchFamily="34" charset="0"/>
                <a:ea typeface="MS PGothic" pitchFamily="34" charset="-128"/>
              </a:rPr>
              <a:t> [Darllenwyd: Ionawr 12 2017].</a:t>
            </a:r>
            <a:endParaRPr lang="cy-GB" sz="2000" kern="0" dirty="0">
              <a:solidFill>
                <a:srgbClr val="000000"/>
              </a:solidFill>
              <a:latin typeface="Lucida Sans" panose="020B06020405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en-GB" sz="2000" kern="0" dirty="0" smtClean="0">
              <a:solidFill>
                <a:srgbClr val="000000"/>
              </a:solidFill>
              <a:latin typeface="Lucida Sans" panose="020B0602030504020204" pitchFamily="34" charset="0"/>
              <a:ea typeface="MS PGothic" pitchFamily="34" charset="-128"/>
            </a:endParaRPr>
          </a:p>
          <a:p>
            <a:pPr marL="0" indent="0" eaLnBrk="1" fontAlgn="auto" hangingPunct="1">
              <a:spcAft>
                <a:spcPts val="0"/>
              </a:spcAft>
              <a:buFont typeface="Arial" panose="020B0604020202020204" pitchFamily="34" charset="0"/>
              <a:buNone/>
              <a:defRPr/>
            </a:pPr>
            <a:r>
              <a:rPr lang="en-GB" sz="2000" kern="0" dirty="0" smtClean="0">
                <a:solidFill>
                  <a:srgbClr val="002060"/>
                </a:solidFill>
                <a:latin typeface="Lucida Sans" panose="020B0602030504020204" pitchFamily="34" charset="0"/>
                <a:ea typeface="MS PGothic" pitchFamily="34" charset="-128"/>
              </a:rPr>
              <a:t>Welsh </a:t>
            </a:r>
            <a:r>
              <a:rPr lang="en-GB" sz="2000" kern="0" dirty="0">
                <a:solidFill>
                  <a:srgbClr val="002060"/>
                </a:solidFill>
                <a:latin typeface="Lucida Sans" panose="020B0602030504020204" pitchFamily="34" charset="0"/>
                <a:ea typeface="MS PGothic" pitchFamily="34" charset="-128"/>
              </a:rPr>
              <a:t>Assembly Government (2004) </a:t>
            </a:r>
            <a:r>
              <a:rPr lang="en-GB" sz="2000" i="1" kern="0" dirty="0" smtClean="0">
                <a:solidFill>
                  <a:srgbClr val="002060"/>
                </a:solidFill>
                <a:latin typeface="Lucida Sans" panose="020B0602030504020204" pitchFamily="34" charset="0"/>
                <a:ea typeface="MS PGothic" pitchFamily="34" charset="-128"/>
              </a:rPr>
              <a:t>Special </a:t>
            </a:r>
            <a:r>
              <a:rPr lang="en-GB" sz="2000" i="1" kern="0" dirty="0">
                <a:solidFill>
                  <a:srgbClr val="002060"/>
                </a:solidFill>
                <a:latin typeface="Lucida Sans" panose="020B0602030504020204" pitchFamily="34" charset="0"/>
                <a:ea typeface="MS PGothic" pitchFamily="34" charset="-128"/>
              </a:rPr>
              <a:t>Educational Needs Code of Practice for </a:t>
            </a:r>
            <a:r>
              <a:rPr lang="en-GB" sz="2000" i="1" kern="0" dirty="0" smtClean="0">
                <a:solidFill>
                  <a:srgbClr val="002060"/>
                </a:solidFill>
                <a:latin typeface="Lucida Sans" panose="020B0602030504020204" pitchFamily="34" charset="0"/>
                <a:ea typeface="MS PGothic" pitchFamily="34" charset="-128"/>
              </a:rPr>
              <a:t>Wales</a:t>
            </a:r>
            <a:r>
              <a:rPr lang="en-GB" sz="2000" i="1" kern="0" dirty="0" smtClean="0">
                <a:solidFill>
                  <a:srgbClr val="0000FF"/>
                </a:solidFill>
                <a:latin typeface="Lucida Sans" panose="020B0602030504020204" pitchFamily="34" charset="0"/>
                <a:ea typeface="MS PGothic" pitchFamily="34" charset="-128"/>
              </a:rPr>
              <a:t>,</a:t>
            </a:r>
            <a:r>
              <a:rPr lang="en-GB" sz="2000" i="1" kern="0" dirty="0">
                <a:solidFill>
                  <a:srgbClr val="0000FF"/>
                </a:solidFill>
                <a:latin typeface="Lucida Sans" panose="020B0602030504020204" pitchFamily="34" charset="0"/>
                <a:ea typeface="MS PGothic" pitchFamily="34" charset="-128"/>
              </a:rPr>
              <a:t> </a:t>
            </a:r>
            <a:r>
              <a:rPr lang="en-GB" sz="2000" kern="0" dirty="0" smtClean="0">
                <a:solidFill>
                  <a:srgbClr val="000000"/>
                </a:solidFill>
                <a:latin typeface="Lucida Sans" panose="020B0602030504020204" pitchFamily="34" charset="0"/>
                <a:ea typeface="MS PGothic" pitchFamily="34" charset="-128"/>
                <a:hlinkClick r:id="rId4"/>
              </a:rPr>
              <a:t>http</a:t>
            </a:r>
            <a:r>
              <a:rPr lang="en-GB" sz="2000" kern="0" dirty="0">
                <a:solidFill>
                  <a:srgbClr val="000000"/>
                </a:solidFill>
                <a:latin typeface="Lucida Sans" panose="020B0602030504020204" pitchFamily="34" charset="0"/>
                <a:ea typeface="MS PGothic" pitchFamily="34" charset="-128"/>
                <a:hlinkClick r:id="rId4"/>
              </a:rPr>
              <a:t>://</a:t>
            </a:r>
            <a:r>
              <a:rPr lang="en-GB" sz="2000" kern="0" dirty="0" smtClean="0">
                <a:solidFill>
                  <a:srgbClr val="000000"/>
                </a:solidFill>
                <a:latin typeface="Lucida Sans" panose="020B0602030504020204" pitchFamily="34" charset="0"/>
                <a:ea typeface="MS PGothic" pitchFamily="34" charset="-128"/>
                <a:hlinkClick r:id="rId4"/>
              </a:rPr>
              <a:t>learning.gov.wales/docs/learningwales/publications/131016-sen-code-of-practice-for-wales-en.pdf</a:t>
            </a:r>
            <a:r>
              <a:rPr lang="en-GB" sz="2000" kern="0" dirty="0" smtClean="0">
                <a:solidFill>
                  <a:srgbClr val="000000"/>
                </a:solidFill>
                <a:latin typeface="Lucida Sans" panose="020B0602030504020204" pitchFamily="34" charset="0"/>
                <a:ea typeface="MS PGothic" pitchFamily="34" charset="-128"/>
              </a:rPr>
              <a:t> [Accessed: January 12 2017].</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Tree>
    <p:extLst>
      <p:ext uri="{BB962C8B-B14F-4D97-AF65-F5344CB8AC3E}">
        <p14:creationId xmlns:p14="http://schemas.microsoft.com/office/powerpoint/2010/main" val="399553947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65127"/>
            <a:ext cx="7886700" cy="759618"/>
          </a:xfrm>
        </p:spPr>
        <p:txBody>
          <a:bodyPr rtlCol="0">
            <a:noAutofit/>
          </a:bodyPr>
          <a:lstStyle/>
          <a:p>
            <a:pPr algn="ctr" eaLnBrk="1" fontAlgn="auto" hangingPunct="1">
              <a:spcAft>
                <a:spcPts val="0"/>
              </a:spcAft>
              <a:defRPr/>
            </a:pPr>
            <a:r>
              <a:rPr lang="en-GB" sz="3200" kern="0" dirty="0" smtClean="0">
                <a:solidFill>
                  <a:srgbClr val="000000"/>
                </a:solidFill>
                <a:latin typeface="Lucida Sans" panose="020B0602040502020204" pitchFamily="34" charset="0"/>
                <a:ea typeface="MS PGothic" pitchFamily="34" charset="-128"/>
              </a:rPr>
              <a:t>Cod ADY </a:t>
            </a:r>
            <a:br>
              <a:rPr lang="en-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ALN Code </a:t>
            </a:r>
            <a:endParaRPr lang="en-GB" altLang="cy-GB" sz="3200" dirty="0" smtClean="0">
              <a:solidFill>
                <a:srgbClr val="002060"/>
              </a:solidFill>
              <a:latin typeface="Lucida Sans" pitchFamily="34" charset="0"/>
            </a:endParaRPr>
          </a:p>
        </p:txBody>
      </p:sp>
      <p:sp>
        <p:nvSpPr>
          <p:cNvPr id="2" name="Content Placeholder 1"/>
          <p:cNvSpPr>
            <a:spLocks noGrp="1"/>
          </p:cNvSpPr>
          <p:nvPr>
            <p:ph sz="half" idx="1"/>
          </p:nvPr>
        </p:nvSpPr>
        <p:spPr>
          <a:xfrm>
            <a:off x="323528" y="1340768"/>
            <a:ext cx="4191322" cy="4836195"/>
          </a:xfrm>
        </p:spPr>
        <p:txBody>
          <a:bodyPr>
            <a:normAutofit fontScale="85000" lnSpcReduction="20000"/>
          </a:bodyPr>
          <a:lstStyle/>
          <a:p>
            <a:r>
              <a:rPr lang="en-GB" dirty="0" err="1">
                <a:latin typeface="Lucida Sans" panose="020B0602030504020204" pitchFamily="34" charset="0"/>
              </a:rPr>
              <a:t>Ymgynghoriad</a:t>
            </a:r>
            <a:r>
              <a:rPr lang="en-GB" dirty="0">
                <a:latin typeface="Lucida Sans" panose="020B0602030504020204" pitchFamily="34" charset="0"/>
              </a:rPr>
              <a:t> </a:t>
            </a:r>
            <a:r>
              <a:rPr lang="en-GB" dirty="0" err="1">
                <a:latin typeface="Lucida Sans" panose="020B0602030504020204" pitchFamily="34" charset="0"/>
              </a:rPr>
              <a:t>cyhoeddus</a:t>
            </a:r>
            <a:r>
              <a:rPr lang="en-GB" dirty="0">
                <a:latin typeface="Lucida Sans" panose="020B0602030504020204" pitchFamily="34" charset="0"/>
              </a:rPr>
              <a:t> </a:t>
            </a:r>
            <a:r>
              <a:rPr lang="en-GB" dirty="0" err="1">
                <a:latin typeface="Lucida Sans" panose="020B0602030504020204" pitchFamily="34" charset="0"/>
              </a:rPr>
              <a:t>Rhagfyr</a:t>
            </a:r>
            <a:r>
              <a:rPr lang="en-GB" dirty="0">
                <a:latin typeface="Lucida Sans" panose="020B0602030504020204" pitchFamily="34" charset="0"/>
              </a:rPr>
              <a:t> 2018</a:t>
            </a:r>
          </a:p>
          <a:p>
            <a:r>
              <a:rPr lang="en-GB" dirty="0" smtClean="0">
                <a:latin typeface="Lucida Sans" panose="020B0602030504020204" pitchFamily="34" charset="0"/>
              </a:rPr>
              <a:t>'</a:t>
            </a:r>
            <a:r>
              <a:rPr lang="en-GB" dirty="0" err="1" smtClean="0">
                <a:latin typeface="Lucida Sans" panose="020B0602030504020204" pitchFamily="34" charset="0"/>
              </a:rPr>
              <a:t>Llawlyfr</a:t>
            </a:r>
            <a:r>
              <a:rPr lang="en-GB" dirty="0" smtClean="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gyflwyno'r</a:t>
            </a:r>
            <a:r>
              <a:rPr lang="en-GB" dirty="0">
                <a:latin typeface="Lucida Sans" panose="020B0602030504020204" pitchFamily="34" charset="0"/>
              </a:rPr>
              <a:t> system ADY </a:t>
            </a:r>
            <a:r>
              <a:rPr lang="en-GB" dirty="0" err="1" smtClean="0">
                <a:latin typeface="Lucida Sans" panose="020B0602030504020204" pitchFamily="34" charset="0"/>
              </a:rPr>
              <a:t>newydd</a:t>
            </a:r>
            <a:r>
              <a:rPr lang="en-GB" dirty="0" smtClean="0">
                <a:latin typeface="Lucida Sans" panose="020B0602030504020204" pitchFamily="34" charset="0"/>
              </a:rPr>
              <a:t>'</a:t>
            </a:r>
            <a:endParaRPr lang="en-GB" dirty="0">
              <a:latin typeface="Lucida Sans" panose="020B0602030504020204" pitchFamily="34" charset="0"/>
            </a:endParaRPr>
          </a:p>
          <a:p>
            <a:r>
              <a:rPr lang="en-GB" dirty="0">
                <a:latin typeface="Lucida Sans" panose="020B0602030504020204" pitchFamily="34" charset="0"/>
              </a:rPr>
              <a:t>27 </a:t>
            </a:r>
            <a:r>
              <a:rPr lang="en-GB" dirty="0" err="1" smtClean="0">
                <a:latin typeface="Lucida Sans" panose="020B0602030504020204" pitchFamily="34" charset="0"/>
              </a:rPr>
              <a:t>pennod</a:t>
            </a:r>
            <a:endParaRPr lang="en-GB" dirty="0">
              <a:latin typeface="Lucida Sans" panose="020B0602030504020204" pitchFamily="34" charset="0"/>
            </a:endParaRPr>
          </a:p>
          <a:p>
            <a:r>
              <a:rPr lang="en-GB" dirty="0" err="1">
                <a:latin typeface="Lucida Sans" panose="020B0602030504020204" pitchFamily="34" charset="0"/>
              </a:rPr>
              <a:t>Angen</a:t>
            </a:r>
            <a:r>
              <a:rPr lang="en-GB" dirty="0">
                <a:latin typeface="Lucida Sans" panose="020B0602030504020204" pitchFamily="34" charset="0"/>
              </a:rPr>
              <a:t> am </a:t>
            </a:r>
            <a:r>
              <a:rPr lang="en-GB" dirty="0" err="1">
                <a:latin typeface="Lucida Sans" panose="020B0602030504020204" pitchFamily="34" charset="0"/>
              </a:rPr>
              <a:t>newid</a:t>
            </a:r>
            <a:r>
              <a:rPr lang="en-GB" dirty="0">
                <a:latin typeface="Lucida Sans" panose="020B0602030504020204" pitchFamily="34" charset="0"/>
              </a:rPr>
              <a:t> </a:t>
            </a:r>
            <a:r>
              <a:rPr lang="en-GB" dirty="0" err="1">
                <a:latin typeface="Lucida Sans" panose="020B0602030504020204" pitchFamily="34" charset="0"/>
              </a:rPr>
              <a:t>diwylliannol</a:t>
            </a:r>
            <a:endParaRPr lang="en-GB" dirty="0">
              <a:latin typeface="Lucida Sans" panose="020B0602030504020204" pitchFamily="34" charset="0"/>
            </a:endParaRPr>
          </a:p>
          <a:p>
            <a:r>
              <a:rPr lang="en-GB" dirty="0" err="1">
                <a:latin typeface="Lucida Sans" panose="020B0602030504020204" pitchFamily="34" charset="0"/>
              </a:rPr>
              <a:t>Ymarferwyr</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newid</a:t>
            </a:r>
            <a:r>
              <a:rPr lang="en-GB" dirty="0">
                <a:latin typeface="Lucida Sans" panose="020B0602030504020204" pitchFamily="34" charset="0"/>
              </a:rPr>
              <a:t> </a:t>
            </a:r>
            <a:r>
              <a:rPr lang="en-GB" dirty="0" err="1">
                <a:latin typeface="Lucida Sans" panose="020B0602030504020204" pitchFamily="34" charset="0"/>
              </a:rPr>
              <a:t>eu</a:t>
            </a:r>
            <a:r>
              <a:rPr lang="en-GB" dirty="0">
                <a:latin typeface="Lucida Sans" panose="020B0602030504020204" pitchFamily="34" charset="0"/>
              </a:rPr>
              <a:t> </a:t>
            </a:r>
            <a:r>
              <a:rPr lang="en-GB" dirty="0" err="1" smtClean="0">
                <a:latin typeface="Lucida Sans" panose="020B0602030504020204" pitchFamily="34" charset="0"/>
              </a:rPr>
              <a:t>harfer</a:t>
            </a:r>
            <a:endParaRPr lang="en-GB" dirty="0">
              <a:latin typeface="Lucida Sans" panose="020B0602030504020204" pitchFamily="34" charset="0"/>
            </a:endParaRPr>
          </a:p>
          <a:p>
            <a:r>
              <a:rPr lang="en-GB" dirty="0" err="1">
                <a:latin typeface="Lucida Sans" panose="020B0602030504020204" pitchFamily="34" charset="0"/>
              </a:rPr>
              <a:t>Angen</a:t>
            </a:r>
            <a:r>
              <a:rPr lang="en-GB" dirty="0">
                <a:latin typeface="Lucida Sans" panose="020B0602030504020204" pitchFamily="34" charset="0"/>
              </a:rPr>
              <a:t> </a:t>
            </a:r>
            <a:r>
              <a:rPr lang="en-GB" dirty="0" err="1">
                <a:latin typeface="Lucida Sans" panose="020B0602030504020204" pitchFamily="34" charset="0"/>
              </a:rPr>
              <a:t>gwella</a:t>
            </a:r>
            <a:r>
              <a:rPr lang="en-GB" dirty="0">
                <a:latin typeface="Lucida Sans" panose="020B0602030504020204" pitchFamily="34" charset="0"/>
              </a:rPr>
              <a:t> </a:t>
            </a:r>
            <a:r>
              <a:rPr lang="en-GB" dirty="0" err="1">
                <a:latin typeface="Lucida Sans" panose="020B0602030504020204" pitchFamily="34" charset="0"/>
              </a:rPr>
              <a:t>sgiliau'r</a:t>
            </a:r>
            <a:r>
              <a:rPr lang="en-GB" dirty="0">
                <a:latin typeface="Lucida Sans" panose="020B0602030504020204" pitchFamily="34" charset="0"/>
              </a:rPr>
              <a:t> </a:t>
            </a:r>
            <a:r>
              <a:rPr lang="en-GB" dirty="0" err="1">
                <a:latin typeface="Lucida Sans" panose="020B0602030504020204" pitchFamily="34" charset="0"/>
              </a:rPr>
              <a:t>gweithlu</a:t>
            </a:r>
            <a:endParaRPr lang="en-GB" dirty="0">
              <a:latin typeface="Lucida Sans" panose="020B0602030504020204" pitchFamily="34" charset="0"/>
            </a:endParaRPr>
          </a:p>
          <a:p>
            <a:r>
              <a:rPr lang="en-GB" dirty="0" err="1">
                <a:latin typeface="Lucida Sans" panose="020B0602030504020204" pitchFamily="34" charset="0"/>
              </a:rPr>
              <a:t>Newid</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rôl</a:t>
            </a:r>
            <a:r>
              <a:rPr lang="en-GB" dirty="0">
                <a:latin typeface="Lucida Sans" panose="020B0602030504020204" pitchFamily="34" charset="0"/>
              </a:rPr>
              <a:t> y </a:t>
            </a:r>
            <a:r>
              <a:rPr lang="en-GB" dirty="0" smtClean="0">
                <a:latin typeface="Lucida Sans" panose="020B0602030504020204" pitchFamily="34" charset="0"/>
              </a:rPr>
              <a:t>CAAA</a:t>
            </a:r>
            <a:endParaRPr lang="en-GB" dirty="0">
              <a:latin typeface="Lucida Sans" panose="020B0602030504020204" pitchFamily="34" charset="0"/>
            </a:endParaRPr>
          </a:p>
        </p:txBody>
      </p:sp>
      <p:sp>
        <p:nvSpPr>
          <p:cNvPr id="3" name="Content Placeholder 2"/>
          <p:cNvSpPr>
            <a:spLocks noGrp="1"/>
          </p:cNvSpPr>
          <p:nvPr>
            <p:ph sz="half" idx="2"/>
          </p:nvPr>
        </p:nvSpPr>
        <p:spPr>
          <a:xfrm>
            <a:off x="4629150" y="1340768"/>
            <a:ext cx="4263330" cy="4464495"/>
          </a:xfrm>
        </p:spPr>
        <p:txBody>
          <a:bodyPr>
            <a:normAutofit fontScale="85000" lnSpcReduction="20000"/>
          </a:bodyPr>
          <a:lstStyle/>
          <a:p>
            <a:r>
              <a:rPr lang="en-GB" dirty="0" smtClean="0">
                <a:solidFill>
                  <a:srgbClr val="002060"/>
                </a:solidFill>
                <a:latin typeface="Lucida Sans" panose="020B0602030504020204" pitchFamily="34" charset="0"/>
              </a:rPr>
              <a:t>Public consultation December 2018</a:t>
            </a:r>
          </a:p>
          <a:p>
            <a:r>
              <a:rPr lang="en-GB" dirty="0" smtClean="0">
                <a:solidFill>
                  <a:srgbClr val="002060"/>
                </a:solidFill>
                <a:latin typeface="Lucida Sans" panose="020B0602030504020204" pitchFamily="34" charset="0"/>
              </a:rPr>
              <a:t>‘a manual to deliver the new ALN system’</a:t>
            </a:r>
          </a:p>
          <a:p>
            <a:r>
              <a:rPr lang="en-GB" dirty="0" smtClean="0">
                <a:solidFill>
                  <a:srgbClr val="002060"/>
                </a:solidFill>
                <a:latin typeface="Lucida Sans" panose="020B0602030504020204" pitchFamily="34" charset="0"/>
              </a:rPr>
              <a:t>27 chapters</a:t>
            </a:r>
          </a:p>
          <a:p>
            <a:r>
              <a:rPr lang="en-GB" dirty="0" smtClean="0">
                <a:solidFill>
                  <a:srgbClr val="002060"/>
                </a:solidFill>
                <a:latin typeface="Lucida Sans" panose="020B0602030504020204" pitchFamily="34" charset="0"/>
              </a:rPr>
              <a:t>A need for cultural change</a:t>
            </a:r>
          </a:p>
          <a:p>
            <a:r>
              <a:rPr lang="en-GB" dirty="0" smtClean="0">
                <a:solidFill>
                  <a:srgbClr val="002060"/>
                </a:solidFill>
                <a:latin typeface="Lucida Sans" panose="020B0602030504020204" pitchFamily="34" charset="0"/>
              </a:rPr>
              <a:t>Practitioners to change their practice</a:t>
            </a:r>
          </a:p>
          <a:p>
            <a:r>
              <a:rPr lang="en-GB" dirty="0" smtClean="0">
                <a:solidFill>
                  <a:srgbClr val="002060"/>
                </a:solidFill>
                <a:latin typeface="Lucida Sans" panose="020B0602030504020204" pitchFamily="34" charset="0"/>
              </a:rPr>
              <a:t>A need to upskill the workforce</a:t>
            </a:r>
          </a:p>
          <a:p>
            <a:r>
              <a:rPr lang="en-GB" dirty="0" smtClean="0">
                <a:solidFill>
                  <a:srgbClr val="002060"/>
                </a:solidFill>
                <a:latin typeface="Lucida Sans" panose="020B0602030504020204" pitchFamily="34" charset="0"/>
              </a:rPr>
              <a:t>Change to role of SENCO</a:t>
            </a:r>
          </a:p>
          <a:p>
            <a:pPr marL="0" indent="0" algn="r">
              <a:buNone/>
            </a:pPr>
            <a:r>
              <a:rPr lang="en-GB" sz="1600" dirty="0" smtClean="0">
                <a:solidFill>
                  <a:srgbClr val="002060"/>
                </a:solidFill>
                <a:latin typeface="Lucida Sans" panose="020B0602030504020204" pitchFamily="34" charset="0"/>
              </a:rPr>
              <a:t>(Thomas, 2018)</a:t>
            </a:r>
            <a:endParaRPr lang="en-GB" sz="19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84367357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65127"/>
            <a:ext cx="7886700" cy="759618"/>
          </a:xfrm>
        </p:spPr>
        <p:txBody>
          <a:bodyPr rtlCol="0">
            <a:noAutofit/>
          </a:bodyPr>
          <a:lstStyle/>
          <a:p>
            <a:pPr algn="ctr" eaLnBrk="1" fontAlgn="auto" hangingPunct="1">
              <a:spcAft>
                <a:spcPts val="0"/>
              </a:spcAft>
              <a:defRPr/>
            </a:pPr>
            <a:r>
              <a:rPr lang="en-GB" sz="3200" kern="0" dirty="0" smtClean="0">
                <a:solidFill>
                  <a:srgbClr val="000000"/>
                </a:solidFill>
                <a:latin typeface="Lucida Sans" panose="020B0602040502020204" pitchFamily="34" charset="0"/>
                <a:ea typeface="MS PGothic" pitchFamily="34" charset="-128"/>
              </a:rPr>
              <a:t>Cod ADY </a:t>
            </a:r>
            <a:br>
              <a:rPr lang="en-GB" sz="3200" kern="0" dirty="0" smtClean="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ALN Code </a:t>
            </a:r>
            <a:endParaRPr lang="en-GB" altLang="cy-GB" sz="3200" dirty="0" smtClean="0">
              <a:solidFill>
                <a:srgbClr val="002060"/>
              </a:solidFill>
              <a:latin typeface="Lucida Sans" pitchFamily="34" charset="0"/>
            </a:endParaRPr>
          </a:p>
        </p:txBody>
      </p:sp>
      <p:sp>
        <p:nvSpPr>
          <p:cNvPr id="2" name="Content Placeholder 1"/>
          <p:cNvSpPr>
            <a:spLocks noGrp="1"/>
          </p:cNvSpPr>
          <p:nvPr>
            <p:ph sz="half" idx="1"/>
          </p:nvPr>
        </p:nvSpPr>
        <p:spPr>
          <a:xfrm>
            <a:off x="107504" y="1340768"/>
            <a:ext cx="4407346" cy="4176464"/>
          </a:xfrm>
        </p:spPr>
        <p:txBody>
          <a:bodyPr>
            <a:normAutofit fontScale="92500" lnSpcReduction="10000"/>
          </a:bodyPr>
          <a:lstStyle/>
          <a:p>
            <a:r>
              <a:rPr lang="en-GB" dirty="0">
                <a:latin typeface="Lucida Sans" panose="020B0602030504020204" pitchFamily="34" charset="0"/>
              </a:rPr>
              <a:t>Cod a </a:t>
            </a:r>
            <a:r>
              <a:rPr lang="en-GB" dirty="0" err="1">
                <a:latin typeface="Lucida Sans" panose="020B0602030504020204" pitchFamily="34" charset="0"/>
              </a:rPr>
              <a:t>Rheoliadau</a:t>
            </a:r>
            <a:r>
              <a:rPr lang="en-GB" dirty="0">
                <a:latin typeface="Lucida Sans" panose="020B0602030504020204" pitchFamily="34" charset="0"/>
              </a:rPr>
              <a:t> </a:t>
            </a:r>
            <a:r>
              <a:rPr lang="en-GB" dirty="0" smtClean="0">
                <a:latin typeface="Lucida Sans" panose="020B0602030504020204" pitchFamily="34" charset="0"/>
              </a:rPr>
              <a:t>ADY </a:t>
            </a:r>
            <a:r>
              <a:rPr lang="en-GB" dirty="0" err="1">
                <a:latin typeface="Lucida Sans" panose="020B0602030504020204" pitchFamily="34" charset="0"/>
              </a:rPr>
              <a:t>wedi'u</a:t>
            </a:r>
            <a:r>
              <a:rPr lang="en-GB" dirty="0">
                <a:latin typeface="Lucida Sans" panose="020B0602030504020204" pitchFamily="34" charset="0"/>
              </a:rPr>
              <a:t> </a:t>
            </a:r>
            <a:r>
              <a:rPr lang="en-GB" dirty="0" err="1">
                <a:latin typeface="Lucida Sans" panose="020B0602030504020204" pitchFamily="34" charset="0"/>
              </a:rPr>
              <a:t>cymeradwyo</a:t>
            </a:r>
            <a:r>
              <a:rPr lang="en-GB" dirty="0">
                <a:latin typeface="Lucida Sans" panose="020B0602030504020204" pitchFamily="34" charset="0"/>
              </a:rPr>
              <a:t> </a:t>
            </a:r>
            <a:r>
              <a:rPr lang="en-GB" dirty="0" err="1">
                <a:latin typeface="Lucida Sans" panose="020B0602030504020204" pitchFamily="34" charset="0"/>
              </a:rPr>
              <a:t>gan</a:t>
            </a:r>
            <a:r>
              <a:rPr lang="en-GB" dirty="0">
                <a:latin typeface="Lucida Sans" panose="020B0602030504020204" pitchFamily="34" charset="0"/>
              </a:rPr>
              <a:t> y </a:t>
            </a:r>
            <a:r>
              <a:rPr lang="en-GB" dirty="0" err="1">
                <a:latin typeface="Lucida Sans" panose="020B0602030504020204" pitchFamily="34" charset="0"/>
              </a:rPr>
              <a:t>Senedd</a:t>
            </a:r>
            <a:r>
              <a:rPr lang="en-GB" dirty="0">
                <a:latin typeface="Lucida Sans" panose="020B0602030504020204" pitchFamily="34" charset="0"/>
              </a:rPr>
              <a:t> </a:t>
            </a:r>
            <a:r>
              <a:rPr lang="en-GB" dirty="0" err="1">
                <a:latin typeface="Lucida Sans" panose="020B0602030504020204" pitchFamily="34" charset="0"/>
              </a:rPr>
              <a:t>Mawrth</a:t>
            </a:r>
            <a:r>
              <a:rPr lang="en-GB" dirty="0">
                <a:latin typeface="Lucida Sans" panose="020B0602030504020204" pitchFamily="34" charset="0"/>
              </a:rPr>
              <a:t> 2021</a:t>
            </a:r>
          </a:p>
          <a:p>
            <a:r>
              <a:rPr lang="en-GB" dirty="0" err="1">
                <a:latin typeface="Lucida Sans" panose="020B0602030504020204" pitchFamily="34" charset="0"/>
              </a:rPr>
              <a:t>Ochr</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ochr</a:t>
            </a:r>
            <a:r>
              <a:rPr lang="en-GB" dirty="0">
                <a:latin typeface="Lucida Sans" panose="020B0602030504020204" pitchFamily="34" charset="0"/>
              </a:rPr>
              <a:t> </a:t>
            </a:r>
            <a:r>
              <a:rPr lang="en-GB" dirty="0" err="1" smtClean="0">
                <a:latin typeface="Lucida Sans" panose="020B0602030504020204" pitchFamily="34" charset="0"/>
              </a:rPr>
              <a:t>â’r</a:t>
            </a:r>
            <a:r>
              <a:rPr lang="en-GB" dirty="0" smtClean="0">
                <a:latin typeface="Lucida Sans" panose="020B0602030504020204" pitchFamily="34" charset="0"/>
              </a:rPr>
              <a:t> </a:t>
            </a:r>
            <a:r>
              <a:rPr lang="en-GB" dirty="0" err="1" smtClean="0">
                <a:latin typeface="Lucida Sans" panose="020B0602030504020204" pitchFamily="34" charset="0"/>
              </a:rPr>
              <a:t>Ddeddf</a:t>
            </a:r>
            <a:r>
              <a:rPr lang="en-GB" dirty="0" smtClean="0">
                <a:latin typeface="Lucida Sans" panose="020B0602030504020204" pitchFamily="34" charset="0"/>
              </a:rPr>
              <a:t> </a:t>
            </a:r>
            <a:r>
              <a:rPr lang="en-GB" dirty="0">
                <a:latin typeface="Lucida Sans" panose="020B0602030504020204" pitchFamily="34" charset="0"/>
              </a:rPr>
              <a:t>ADY (2018), </a:t>
            </a:r>
            <a:r>
              <a:rPr lang="en-GB" dirty="0" err="1">
                <a:latin typeface="Lucida Sans" panose="020B0602030504020204" pitchFamily="34" charset="0"/>
              </a:rPr>
              <a:t>bydd</a:t>
            </a:r>
            <a:r>
              <a:rPr lang="en-GB" dirty="0">
                <a:latin typeface="Lucida Sans" panose="020B0602030504020204" pitchFamily="34" charset="0"/>
              </a:rPr>
              <a:t> y Cod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Rheoliadau</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creu’r</a:t>
            </a:r>
            <a:r>
              <a:rPr lang="en-GB" dirty="0">
                <a:latin typeface="Lucida Sans" panose="020B0602030504020204" pitchFamily="34" charset="0"/>
              </a:rPr>
              <a:t> system ADY </a:t>
            </a:r>
            <a:r>
              <a:rPr lang="en-GB" dirty="0" err="1">
                <a:latin typeface="Lucida Sans" panose="020B0602030504020204" pitchFamily="34" charset="0"/>
              </a:rPr>
              <a:t>statudol</a:t>
            </a:r>
            <a:r>
              <a:rPr lang="en-GB" dirty="0">
                <a:latin typeface="Lucida Sans" panose="020B0602030504020204" pitchFamily="34" charset="0"/>
              </a:rPr>
              <a:t> </a:t>
            </a:r>
            <a:r>
              <a:rPr lang="en-GB" dirty="0" err="1">
                <a:latin typeface="Lucida Sans" panose="020B0602030504020204" pitchFamily="34" charset="0"/>
              </a:rPr>
              <a:t>yng</a:t>
            </a:r>
            <a:r>
              <a:rPr lang="en-GB" dirty="0">
                <a:latin typeface="Lucida Sans" panose="020B0602030504020204" pitchFamily="34" charset="0"/>
              </a:rPr>
              <a:t> </a:t>
            </a:r>
            <a:r>
              <a:rPr lang="en-GB" dirty="0" err="1">
                <a:latin typeface="Lucida Sans" panose="020B0602030504020204" pitchFamily="34" charset="0"/>
              </a:rPr>
              <a:t>Nghymru</a:t>
            </a:r>
            <a:endParaRPr lang="en-GB" dirty="0">
              <a:latin typeface="Lucida Sans" panose="020B0602030504020204" pitchFamily="34" charset="0"/>
            </a:endParaRPr>
          </a:p>
          <a:p>
            <a:r>
              <a:rPr lang="en-GB" dirty="0" err="1">
                <a:latin typeface="Lucida Sans" panose="020B0602030504020204" pitchFamily="34" charset="0"/>
              </a:rPr>
              <a:t>Pecyn</a:t>
            </a:r>
            <a:r>
              <a:rPr lang="en-GB" dirty="0">
                <a:latin typeface="Lucida Sans" panose="020B0602030504020204" pitchFamily="34" charset="0"/>
              </a:rPr>
              <a:t> </a:t>
            </a:r>
            <a:r>
              <a:rPr lang="en-GB" dirty="0" err="1">
                <a:latin typeface="Lucida Sans" panose="020B0602030504020204" pitchFamily="34" charset="0"/>
              </a:rPr>
              <a:t>cymorth</a:t>
            </a:r>
            <a:r>
              <a:rPr lang="en-GB" dirty="0">
                <a:latin typeface="Lucida Sans" panose="020B0602030504020204" pitchFamily="34" charset="0"/>
              </a:rPr>
              <a:t> </a:t>
            </a:r>
            <a:r>
              <a:rPr lang="en-GB" dirty="0" err="1">
                <a:latin typeface="Lucida Sans" panose="020B0602030504020204" pitchFamily="34" charset="0"/>
              </a:rPr>
              <a:t>gwerth</a:t>
            </a:r>
            <a:r>
              <a:rPr lang="en-GB" dirty="0">
                <a:latin typeface="Lucida Sans" panose="020B0602030504020204" pitchFamily="34" charset="0"/>
              </a:rPr>
              <a:t> </a:t>
            </a:r>
            <a:r>
              <a:rPr lang="en-GB" dirty="0" smtClean="0">
                <a:latin typeface="Lucida Sans" panose="020B0602030504020204" pitchFamily="34" charset="0"/>
              </a:rPr>
              <a:t>£20 </a:t>
            </a:r>
            <a:r>
              <a:rPr lang="en-GB" dirty="0" err="1">
                <a:latin typeface="Lucida Sans" panose="020B0602030504020204" pitchFamily="34" charset="0"/>
              </a:rPr>
              <a:t>miliwn</a:t>
            </a:r>
            <a:r>
              <a:rPr lang="en-GB" dirty="0">
                <a:latin typeface="Lucida Sans" panose="020B0602030504020204" pitchFamily="34" charset="0"/>
              </a:rPr>
              <a:t>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gael</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helpu</a:t>
            </a:r>
            <a:r>
              <a:rPr lang="en-GB" dirty="0">
                <a:latin typeface="Lucida Sans" panose="020B0602030504020204" pitchFamily="34" charset="0"/>
              </a:rPr>
              <a:t> </a:t>
            </a:r>
            <a:r>
              <a:rPr lang="en-GB" dirty="0" err="1" smtClean="0">
                <a:latin typeface="Lucida Sans" panose="020B0602030504020204" pitchFamily="34" charset="0"/>
              </a:rPr>
              <a:t>darparu’r</a:t>
            </a:r>
            <a:r>
              <a:rPr lang="en-GB" dirty="0" smtClean="0">
                <a:latin typeface="Lucida Sans" panose="020B0602030504020204" pitchFamily="34" charset="0"/>
              </a:rPr>
              <a:t> </a:t>
            </a:r>
            <a:r>
              <a:rPr lang="en-GB" dirty="0">
                <a:latin typeface="Lucida Sans" panose="020B0602030504020204" pitchFamily="34" charset="0"/>
              </a:rPr>
              <a:t>system </a:t>
            </a:r>
            <a:r>
              <a:rPr lang="en-GB" dirty="0" err="1">
                <a:latin typeface="Lucida Sans" panose="020B0602030504020204" pitchFamily="34" charset="0"/>
              </a:rPr>
              <a:t>newydd</a:t>
            </a:r>
            <a:endParaRPr lang="en-GB" dirty="0">
              <a:latin typeface="Lucida Sans" panose="020B0602030504020204" pitchFamily="34" charset="0"/>
            </a:endParaRPr>
          </a:p>
        </p:txBody>
      </p:sp>
      <p:sp>
        <p:nvSpPr>
          <p:cNvPr id="3" name="Content Placeholder 2"/>
          <p:cNvSpPr>
            <a:spLocks noGrp="1"/>
          </p:cNvSpPr>
          <p:nvPr>
            <p:ph sz="half" idx="2"/>
          </p:nvPr>
        </p:nvSpPr>
        <p:spPr>
          <a:xfrm>
            <a:off x="4427984" y="1340768"/>
            <a:ext cx="4608512" cy="5400600"/>
          </a:xfrm>
        </p:spPr>
        <p:txBody>
          <a:bodyPr>
            <a:normAutofit fontScale="92500" lnSpcReduction="10000"/>
          </a:bodyPr>
          <a:lstStyle/>
          <a:p>
            <a:r>
              <a:rPr lang="en-GB" sz="2400" dirty="0" smtClean="0">
                <a:solidFill>
                  <a:srgbClr val="002060"/>
                </a:solidFill>
                <a:latin typeface="Lucida Sans" panose="020B0602030504020204" pitchFamily="34" charset="0"/>
              </a:rPr>
              <a:t>ALN Code and Regulations approved by </a:t>
            </a:r>
            <a:r>
              <a:rPr lang="en-GB" sz="2400" dirty="0" err="1" smtClean="0">
                <a:solidFill>
                  <a:srgbClr val="002060"/>
                </a:solidFill>
                <a:latin typeface="Lucida Sans" panose="020B0602030504020204" pitchFamily="34" charset="0"/>
              </a:rPr>
              <a:t>Senedd</a:t>
            </a:r>
            <a:r>
              <a:rPr lang="en-GB" sz="2400" dirty="0" smtClean="0">
                <a:solidFill>
                  <a:srgbClr val="002060"/>
                </a:solidFill>
                <a:latin typeface="Lucida Sans" panose="020B0602030504020204" pitchFamily="34" charset="0"/>
              </a:rPr>
              <a:t> March 2021</a:t>
            </a:r>
          </a:p>
          <a:p>
            <a:r>
              <a:rPr lang="en-GB" sz="2400" dirty="0" smtClean="0">
                <a:solidFill>
                  <a:srgbClr val="002060"/>
                </a:solidFill>
                <a:latin typeface="Lucida Sans" panose="020B0602030504020204" pitchFamily="34" charset="0"/>
              </a:rPr>
              <a:t>Alongside the ALN Act (2018), the Code and Regulations will create the statutory ALN system in Wales</a:t>
            </a:r>
            <a:endParaRPr lang="en-GB" sz="2400" dirty="0">
              <a:solidFill>
                <a:srgbClr val="002060"/>
              </a:solidFill>
              <a:latin typeface="Lucida Sans" panose="020B0602030504020204" pitchFamily="34" charset="0"/>
            </a:endParaRPr>
          </a:p>
          <a:p>
            <a:r>
              <a:rPr lang="en-GB" sz="2400" dirty="0" smtClean="0">
                <a:solidFill>
                  <a:srgbClr val="002060"/>
                </a:solidFill>
                <a:latin typeface="Lucida Sans" panose="020B0602030504020204" pitchFamily="34" charset="0"/>
              </a:rPr>
              <a:t>£20 million support package available to help with delivery of new system</a:t>
            </a:r>
            <a:endParaRPr lang="en-GB" sz="2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5110378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algn="ctr">
              <a:defRPr/>
            </a:pPr>
            <a:r>
              <a:rPr lang="en-GB" sz="3200" kern="0" dirty="0">
                <a:solidFill>
                  <a:srgbClr val="000000"/>
                </a:solidFill>
                <a:latin typeface="Lucida Sans" panose="020B0602040502020204" pitchFamily="34" charset="0"/>
                <a:ea typeface="MS PGothic" pitchFamily="34" charset="-128"/>
              </a:rPr>
              <a:t>Cod </a:t>
            </a:r>
            <a:r>
              <a:rPr lang="en-GB" sz="3200" kern="0" dirty="0" smtClean="0">
                <a:solidFill>
                  <a:srgbClr val="000000"/>
                </a:solidFill>
                <a:latin typeface="Lucida Sans" panose="020B0602040502020204" pitchFamily="34" charset="0"/>
                <a:ea typeface="MS PGothic" pitchFamily="34" charset="-128"/>
              </a:rPr>
              <a:t>ADY</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2060"/>
                </a:solidFill>
                <a:latin typeface="Lucida Sans" panose="020B0602040502020204" pitchFamily="34" charset="0"/>
                <a:ea typeface="MS PGothic" pitchFamily="34" charset="-128"/>
              </a:rPr>
              <a:t>ALN </a:t>
            </a:r>
            <a:r>
              <a:rPr lang="en-GB" sz="3200" kern="0" dirty="0" smtClean="0">
                <a:solidFill>
                  <a:srgbClr val="002060"/>
                </a:solidFill>
                <a:latin typeface="Lucida Sans" panose="020B0602040502020204" pitchFamily="34" charset="0"/>
                <a:ea typeface="MS PGothic" pitchFamily="34" charset="-128"/>
              </a:rPr>
              <a:t>Code</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idx="1"/>
          </p:nvPr>
        </p:nvSpPr>
        <p:spPr>
          <a:xfrm>
            <a:off x="457200" y="1600200"/>
            <a:ext cx="8229600" cy="3916363"/>
          </a:xfrm>
        </p:spPr>
        <p:txBody>
          <a:bodyPr rtlCol="0">
            <a:normAutofit/>
          </a:bodyPr>
          <a:lstStyle/>
          <a:p>
            <a:pPr marL="0" indent="0">
              <a:buNone/>
              <a:defRPr/>
            </a:pPr>
            <a:r>
              <a:rPr lang="en-GB" altLang="cy-GB" dirty="0">
                <a:latin typeface="Lucida Sans" pitchFamily="34" charset="0"/>
              </a:rPr>
              <a:t>Welsh Government (</a:t>
            </a:r>
            <a:r>
              <a:rPr lang="en-GB" altLang="cy-GB" dirty="0" smtClean="0">
                <a:latin typeface="Lucida Sans" pitchFamily="34" charset="0"/>
              </a:rPr>
              <a:t>2021) </a:t>
            </a:r>
            <a:r>
              <a:rPr lang="en-GB" i="1" dirty="0">
                <a:latin typeface="Lucida Sans" panose="020B0602030504020204" pitchFamily="34" charset="0"/>
              </a:rPr>
              <a:t>The Additional Learning Needs Code for Wales </a:t>
            </a:r>
            <a:r>
              <a:rPr lang="en-GB" i="1" dirty="0" smtClean="0">
                <a:latin typeface="Lucida Sans" panose="020B0602030504020204" pitchFamily="34" charset="0"/>
              </a:rPr>
              <a:t>2021</a:t>
            </a:r>
            <a:r>
              <a:rPr lang="en-GB" i="1" dirty="0">
                <a:latin typeface="Lucida Sans" panose="020B0602030504020204" pitchFamily="34" charset="0"/>
              </a:rPr>
              <a:t>, </a:t>
            </a:r>
            <a:r>
              <a:rPr lang="en-GB" i="1" dirty="0">
                <a:latin typeface="Lucida Sans" panose="020B0602030504020204" pitchFamily="34" charset="0"/>
                <a:hlinkClick r:id="rId3"/>
              </a:rPr>
              <a:t>https://</a:t>
            </a:r>
            <a:r>
              <a:rPr lang="en-GB" i="1" dirty="0" smtClean="0">
                <a:latin typeface="Lucida Sans" panose="020B0602030504020204" pitchFamily="34" charset="0"/>
                <a:hlinkClick r:id="rId3"/>
              </a:rPr>
              <a:t>gov.wales/sites/default/files/publications/2021-03/210326-the-additional-learning-needs-code-for-wales-2021.pdf</a:t>
            </a:r>
            <a:r>
              <a:rPr lang="en-GB" i="1" dirty="0" smtClean="0">
                <a:latin typeface="Lucida Sans" panose="020B0602030504020204" pitchFamily="34" charset="0"/>
              </a:rPr>
              <a:t> </a:t>
            </a:r>
            <a:r>
              <a:rPr lang="en-GB" altLang="cy-GB" dirty="0" smtClean="0">
                <a:latin typeface="Lucida Sans" pitchFamily="34" charset="0"/>
              </a:rPr>
              <a:t>[</a:t>
            </a:r>
            <a:r>
              <a:rPr lang="en-GB" altLang="cy-GB" dirty="0">
                <a:latin typeface="Lucida Sans" pitchFamily="34" charset="0"/>
              </a:rPr>
              <a:t>Accessed: </a:t>
            </a:r>
            <a:r>
              <a:rPr lang="en-GB" altLang="cy-GB" dirty="0" smtClean="0">
                <a:latin typeface="Lucida Sans" pitchFamily="34" charset="0"/>
              </a:rPr>
              <a:t>May 13 2021].</a:t>
            </a:r>
            <a:endParaRPr lang="en-GB" altLang="cy-GB" dirty="0">
              <a:latin typeface="Lucida Sans" pitchFamily="34"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Tree>
    <p:extLst>
      <p:ext uri="{BB962C8B-B14F-4D97-AF65-F5344CB8AC3E}">
        <p14:creationId xmlns:p14="http://schemas.microsoft.com/office/powerpoint/2010/main" val="305124527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11560" y="457200"/>
            <a:ext cx="2338015" cy="1171575"/>
          </a:xfrm>
        </p:spPr>
        <p:txBody>
          <a:bodyPr rtlCol="0">
            <a:noAutofit/>
          </a:bodyPr>
          <a:lstStyle/>
          <a:p>
            <a:pPr eaLnBrk="1" fontAlgn="auto" hangingPunct="1">
              <a:spcAft>
                <a:spcPts val="0"/>
              </a:spcAft>
              <a:defRPr/>
            </a:pPr>
            <a:r>
              <a:rPr lang="en-GB" sz="3200" kern="0" dirty="0" smtClean="0">
                <a:solidFill>
                  <a:srgbClr val="000000"/>
                </a:solidFill>
                <a:latin typeface="Lucida Sans" panose="020B0602040502020204" pitchFamily="34" charset="0"/>
                <a:ea typeface="MS PGothic" pitchFamily="34" charset="-128"/>
              </a:rPr>
              <a:t>CAAA</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SENCO</a:t>
            </a:r>
            <a:endParaRPr lang="en-GB" altLang="cy-GB" sz="3200" dirty="0" smtClean="0">
              <a:solidFill>
                <a:srgbClr val="002060"/>
              </a:solidFill>
              <a:latin typeface="Lucida Sans" pitchFamily="34" charset="0"/>
            </a:endParaRPr>
          </a:p>
        </p:txBody>
      </p:sp>
      <p:sp>
        <p:nvSpPr>
          <p:cNvPr id="5124" name="Rectangle 6"/>
          <p:cNvSpPr>
            <a:spLocks noGrp="1" noChangeArrowheads="1"/>
          </p:cNvSpPr>
          <p:nvPr>
            <p:ph idx="4294967295"/>
          </p:nvPr>
        </p:nvSpPr>
        <p:spPr>
          <a:xfrm>
            <a:off x="251520" y="1844824"/>
            <a:ext cx="8496944" cy="3600301"/>
          </a:xfrm>
        </p:spPr>
        <p:txBody>
          <a:bodyPr rtlCol="0">
            <a:normAutofit/>
          </a:bodyPr>
          <a:lstStyle/>
          <a:p>
            <a:pPr marL="0" indent="0" algn="just">
              <a:spcBef>
                <a:spcPct val="0"/>
              </a:spcBef>
              <a:buFont typeface="Arial" panose="020B0604020202020204" pitchFamily="34" charset="0"/>
              <a:buNone/>
              <a:defRPr/>
            </a:pPr>
            <a:r>
              <a:rPr lang="en-GB" altLang="cy-GB" sz="2800" dirty="0">
                <a:solidFill>
                  <a:srgbClr val="000000"/>
                </a:solidFill>
                <a:latin typeface="Lucida Sans" panose="020B0602030504020204" pitchFamily="34" charset="0"/>
                <a:ea typeface="MS PGothic" pitchFamily="34" charset="-128"/>
              </a:rPr>
              <a:t>takes responsibility for the day-to-day operation of provision made by the school for pupils with ALN and provides professional guidance in the area of ALN in order to secure high quality teaching and the effective use of resources to bring about improved standards of achievement of all pupils.</a:t>
            </a:r>
          </a:p>
          <a:p>
            <a:pPr marL="0" indent="0" algn="r">
              <a:spcBef>
                <a:spcPct val="0"/>
              </a:spcBef>
              <a:buFont typeface="Arial" panose="020B0604020202020204" pitchFamily="34" charset="0"/>
              <a:buNone/>
              <a:defRPr/>
            </a:pPr>
            <a:r>
              <a:rPr lang="en-GB" altLang="cy-GB" sz="2800" dirty="0">
                <a:solidFill>
                  <a:srgbClr val="000000"/>
                </a:solidFill>
                <a:latin typeface="Lucida Sans" panose="020B0602030504020204" pitchFamily="34" charset="0"/>
                <a:ea typeface="MS PGothic" pitchFamily="34" charset="-128"/>
              </a:rPr>
              <a:t>(eteach.com, 2013:1)</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
        <p:nvSpPr>
          <p:cNvPr id="5123" name="Rectangle 5"/>
          <p:cNvSpPr>
            <a:spLocks noGrp="1" noChangeArrowheads="1"/>
          </p:cNvSpPr>
          <p:nvPr>
            <p:ph type="body" sz="half" idx="4294967295"/>
          </p:nvPr>
        </p:nvSpPr>
        <p:spPr>
          <a:xfrm>
            <a:off x="0" y="1435100"/>
            <a:ext cx="3008313" cy="4030663"/>
          </a:xfrm>
        </p:spPr>
        <p:txBody>
          <a:bodyPr rtlCol="0">
            <a:normAutofit/>
          </a:bodyPr>
          <a:lstStyle/>
          <a:p>
            <a:pPr algn="r">
              <a:defRPr/>
            </a:pPr>
            <a:endParaRPr lang="cy-GB" sz="1600" kern="0" dirty="0">
              <a:solidFill>
                <a:srgbClr val="000000"/>
              </a:solidFill>
              <a:latin typeface="Lucida Sans" panose="020B0602040502020204" pitchFamily="34" charset="0"/>
              <a:ea typeface="MS PGothic" pitchFamily="34" charset="-128"/>
            </a:endParaRPr>
          </a:p>
          <a:p>
            <a:pPr eaLnBrk="1" fontAlgn="auto" hangingPunct="1">
              <a:spcAft>
                <a:spcPts val="0"/>
              </a:spcAft>
              <a:defRPr/>
            </a:pPr>
            <a:endParaRPr lang="cy-GB" altLang="cy-GB" dirty="0" smtClean="0">
              <a:latin typeface="Lucida Sans" pitchFamily="34" charset="0"/>
            </a:endParaRPr>
          </a:p>
        </p:txBody>
      </p:sp>
    </p:spTree>
    <p:extLst>
      <p:ext uri="{BB962C8B-B14F-4D97-AF65-F5344CB8AC3E}">
        <p14:creationId xmlns:p14="http://schemas.microsoft.com/office/powerpoint/2010/main" val="336146825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365127"/>
            <a:ext cx="8640960" cy="759618"/>
          </a:xfrm>
        </p:spPr>
        <p:txBody>
          <a:bodyPr rtlCol="0">
            <a:noAutofit/>
          </a:bodyPr>
          <a:lstStyle/>
          <a:p>
            <a:pPr eaLnBrk="1" fontAlgn="auto" hangingPunct="1">
              <a:spcAft>
                <a:spcPts val="0"/>
              </a:spcAft>
              <a:defRPr/>
            </a:pPr>
            <a:r>
              <a:rPr lang="en-GB" sz="2400" b="1" kern="0" dirty="0" smtClean="0">
                <a:solidFill>
                  <a:srgbClr val="000000"/>
                </a:solidFill>
                <a:latin typeface="Lucida Sans" panose="020B0602040502020204" pitchFamily="34" charset="0"/>
                <a:ea typeface="MS PGothic" pitchFamily="34" charset="-128"/>
              </a:rPr>
              <a:t>C</a:t>
            </a:r>
            <a:r>
              <a:rPr lang="en-GB" sz="2400" kern="0" dirty="0" smtClean="0">
                <a:solidFill>
                  <a:srgbClr val="000000"/>
                </a:solidFill>
                <a:latin typeface="Lucida Sans" panose="020B0602040502020204" pitchFamily="34" charset="0"/>
                <a:ea typeface="MS PGothic" pitchFamily="34" charset="-128"/>
              </a:rPr>
              <a:t>ydlynydd </a:t>
            </a:r>
            <a:r>
              <a:rPr lang="en-GB" sz="2400" b="1" kern="0" dirty="0" err="1" smtClean="0">
                <a:solidFill>
                  <a:srgbClr val="000000"/>
                </a:solidFill>
                <a:latin typeface="Lucida Sans" panose="020B0602040502020204" pitchFamily="34" charset="0"/>
                <a:ea typeface="MS PGothic" pitchFamily="34" charset="-128"/>
              </a:rPr>
              <a:t>A</a:t>
            </a:r>
            <a:r>
              <a:rPr lang="en-GB" sz="2400" kern="0" dirty="0" err="1" smtClean="0">
                <a:solidFill>
                  <a:srgbClr val="000000"/>
                </a:solidFill>
                <a:latin typeface="Lucida Sans" panose="020B0602040502020204" pitchFamily="34" charset="0"/>
                <a:ea typeface="MS PGothic" pitchFamily="34" charset="-128"/>
              </a:rPr>
              <a:t>nghenion</a:t>
            </a:r>
            <a:r>
              <a:rPr lang="en-GB" sz="2400" kern="0" dirty="0" smtClean="0">
                <a:solidFill>
                  <a:srgbClr val="000000"/>
                </a:solidFill>
                <a:latin typeface="Lucida Sans" panose="020B0602040502020204" pitchFamily="34" charset="0"/>
                <a:ea typeface="MS PGothic" pitchFamily="34" charset="-128"/>
              </a:rPr>
              <a:t> </a:t>
            </a:r>
            <a:r>
              <a:rPr lang="en-GB" sz="2400" b="1" kern="0" dirty="0" err="1" smtClean="0">
                <a:solidFill>
                  <a:srgbClr val="000000"/>
                </a:solidFill>
                <a:latin typeface="Lucida Sans" panose="020B0602040502020204" pitchFamily="34" charset="0"/>
                <a:ea typeface="MS PGothic" pitchFamily="34" charset="-128"/>
              </a:rPr>
              <a:t>D</a:t>
            </a:r>
            <a:r>
              <a:rPr lang="en-GB" sz="2400" kern="0" dirty="0" err="1" smtClean="0">
                <a:solidFill>
                  <a:srgbClr val="000000"/>
                </a:solidFill>
                <a:latin typeface="Lucida Sans" panose="020B0602040502020204" pitchFamily="34" charset="0"/>
                <a:ea typeface="MS PGothic" pitchFamily="34" charset="-128"/>
              </a:rPr>
              <a:t>ysgu</a:t>
            </a:r>
            <a:r>
              <a:rPr lang="en-GB" sz="2400" kern="0" dirty="0" smtClean="0">
                <a:solidFill>
                  <a:srgbClr val="000000"/>
                </a:solidFill>
                <a:latin typeface="Lucida Sans" panose="020B0602040502020204" pitchFamily="34" charset="0"/>
                <a:ea typeface="MS PGothic" pitchFamily="34" charset="-128"/>
              </a:rPr>
              <a:t> </a:t>
            </a:r>
            <a:r>
              <a:rPr lang="en-GB" sz="2400" b="1" kern="0" dirty="0" err="1" smtClean="0">
                <a:solidFill>
                  <a:srgbClr val="000000"/>
                </a:solidFill>
                <a:latin typeface="Lucida Sans" panose="020B0602040502020204" pitchFamily="34" charset="0"/>
                <a:ea typeface="MS PGothic" pitchFamily="34" charset="-128"/>
              </a:rPr>
              <a:t>Y</a:t>
            </a:r>
            <a:r>
              <a:rPr lang="en-GB" sz="2400" kern="0" dirty="0" err="1" smtClean="0">
                <a:solidFill>
                  <a:srgbClr val="000000"/>
                </a:solidFill>
                <a:latin typeface="Lucida Sans" panose="020B0602040502020204" pitchFamily="34" charset="0"/>
                <a:ea typeface="MS PGothic" pitchFamily="34" charset="-128"/>
              </a:rPr>
              <a:t>chwanegol</a:t>
            </a:r>
            <a:r>
              <a:rPr lang="en-GB" sz="2400" kern="0" dirty="0">
                <a:solidFill>
                  <a:srgbClr val="000000"/>
                </a:solidFill>
                <a:latin typeface="Lucida Sans" panose="020B0602040502020204" pitchFamily="34" charset="0"/>
                <a:ea typeface="MS PGothic" pitchFamily="34" charset="-128"/>
              </a:rPr>
              <a:t/>
            </a:r>
            <a:br>
              <a:rPr lang="en-GB" sz="2400" kern="0" dirty="0">
                <a:solidFill>
                  <a:srgbClr val="000000"/>
                </a:solidFill>
                <a:latin typeface="Lucida Sans" panose="020B0602040502020204" pitchFamily="34" charset="0"/>
                <a:ea typeface="MS PGothic" pitchFamily="34" charset="-128"/>
              </a:rPr>
            </a:br>
            <a:r>
              <a:rPr lang="en-GB" sz="2400" b="1" kern="0" dirty="0" smtClean="0">
                <a:solidFill>
                  <a:srgbClr val="002060"/>
                </a:solidFill>
                <a:latin typeface="Lucida Sans" panose="020B0602040502020204" pitchFamily="34" charset="0"/>
                <a:ea typeface="MS PGothic" pitchFamily="34" charset="-128"/>
              </a:rPr>
              <a:t>A</a:t>
            </a:r>
            <a:r>
              <a:rPr lang="en-GB" sz="2400" kern="0" dirty="0" smtClean="0">
                <a:solidFill>
                  <a:srgbClr val="002060"/>
                </a:solidFill>
                <a:latin typeface="Lucida Sans" panose="020B0602040502020204" pitchFamily="34" charset="0"/>
                <a:ea typeface="MS PGothic" pitchFamily="34" charset="-128"/>
              </a:rPr>
              <a:t>dditional </a:t>
            </a:r>
            <a:r>
              <a:rPr lang="en-GB" sz="2400" b="1" kern="0" dirty="0" smtClean="0">
                <a:solidFill>
                  <a:srgbClr val="002060"/>
                </a:solidFill>
                <a:latin typeface="Lucida Sans" panose="020B0602040502020204" pitchFamily="34" charset="0"/>
                <a:ea typeface="MS PGothic" pitchFamily="34" charset="-128"/>
              </a:rPr>
              <a:t>L</a:t>
            </a:r>
            <a:r>
              <a:rPr lang="en-GB" sz="2400" kern="0" dirty="0" smtClean="0">
                <a:solidFill>
                  <a:srgbClr val="002060"/>
                </a:solidFill>
                <a:latin typeface="Lucida Sans" panose="020B0602040502020204" pitchFamily="34" charset="0"/>
                <a:ea typeface="MS PGothic" pitchFamily="34" charset="-128"/>
              </a:rPr>
              <a:t>earning </a:t>
            </a:r>
            <a:r>
              <a:rPr lang="en-GB" sz="2400" b="1" kern="0" dirty="0" smtClean="0">
                <a:solidFill>
                  <a:srgbClr val="002060"/>
                </a:solidFill>
                <a:latin typeface="Lucida Sans" panose="020B0602040502020204" pitchFamily="34" charset="0"/>
                <a:ea typeface="MS PGothic" pitchFamily="34" charset="-128"/>
              </a:rPr>
              <a:t>N</a:t>
            </a:r>
            <a:r>
              <a:rPr lang="en-GB" sz="2400" kern="0" dirty="0" smtClean="0">
                <a:solidFill>
                  <a:srgbClr val="002060"/>
                </a:solidFill>
                <a:latin typeface="Lucida Sans" panose="020B0602040502020204" pitchFamily="34" charset="0"/>
                <a:ea typeface="MS PGothic" pitchFamily="34" charset="-128"/>
              </a:rPr>
              <a:t>eeds </a:t>
            </a:r>
            <a:r>
              <a:rPr lang="en-GB" sz="2400" b="1" kern="0" dirty="0" smtClean="0">
                <a:solidFill>
                  <a:srgbClr val="002060"/>
                </a:solidFill>
                <a:latin typeface="Lucida Sans" panose="020B0602040502020204" pitchFamily="34" charset="0"/>
                <a:ea typeface="MS PGothic" pitchFamily="34" charset="-128"/>
              </a:rPr>
              <a:t>Co</a:t>
            </a:r>
            <a:r>
              <a:rPr lang="en-GB" sz="2400" kern="0" dirty="0" smtClean="0">
                <a:solidFill>
                  <a:srgbClr val="002060"/>
                </a:solidFill>
                <a:latin typeface="Lucida Sans" panose="020B0602040502020204" pitchFamily="34" charset="0"/>
                <a:ea typeface="MS PGothic" pitchFamily="34" charset="-128"/>
              </a:rPr>
              <a:t>ordinator</a:t>
            </a:r>
            <a:endParaRPr lang="en-GB" altLang="cy-GB" sz="2400" dirty="0" smtClean="0">
              <a:solidFill>
                <a:srgbClr val="002060"/>
              </a:solidFill>
              <a:latin typeface="Lucida Sans" pitchFamily="34" charset="0"/>
            </a:endParaRPr>
          </a:p>
        </p:txBody>
      </p:sp>
      <p:sp>
        <p:nvSpPr>
          <p:cNvPr id="2" name="Content Placeholder 1"/>
          <p:cNvSpPr>
            <a:spLocks noGrp="1"/>
          </p:cNvSpPr>
          <p:nvPr>
            <p:ph sz="half" idx="1"/>
          </p:nvPr>
        </p:nvSpPr>
        <p:spPr>
          <a:xfrm>
            <a:off x="628650" y="1268760"/>
            <a:ext cx="3886200" cy="4104457"/>
          </a:xfrm>
        </p:spPr>
        <p:txBody>
          <a:bodyPr>
            <a:normAutofit/>
          </a:bodyPr>
          <a:lstStyle/>
          <a:p>
            <a:r>
              <a:rPr lang="en-GB" dirty="0" err="1">
                <a:latin typeface="Lucida Sans" panose="020B0602030504020204" pitchFamily="34" charset="0"/>
              </a:rPr>
              <a:t>Rhaid</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bob </a:t>
            </a:r>
            <a:r>
              <a:rPr lang="en-GB" dirty="0" err="1">
                <a:latin typeface="Lucida Sans" panose="020B0602030504020204" pitchFamily="34" charset="0"/>
              </a:rPr>
              <a:t>ysgol</a:t>
            </a:r>
            <a:r>
              <a:rPr lang="en-GB" dirty="0">
                <a:latin typeface="Lucida Sans" panose="020B0602030504020204" pitchFamily="34" charset="0"/>
              </a:rPr>
              <a:t> a </a:t>
            </a:r>
            <a:r>
              <a:rPr lang="en-GB" dirty="0" err="1">
                <a:latin typeface="Lucida Sans" panose="020B0602030504020204" pitchFamily="34" charset="0"/>
              </a:rPr>
              <a:t>gynhelir</a:t>
            </a:r>
            <a:r>
              <a:rPr lang="en-GB" dirty="0">
                <a:latin typeface="Lucida Sans" panose="020B0602030504020204" pitchFamily="34" charset="0"/>
              </a:rPr>
              <a:t> </a:t>
            </a:r>
            <a:r>
              <a:rPr lang="en-GB" dirty="0" err="1">
                <a:latin typeface="Lucida Sans" panose="020B0602030504020204" pitchFamily="34" charset="0"/>
              </a:rPr>
              <a:t>ddynodi</a:t>
            </a:r>
            <a:r>
              <a:rPr lang="en-GB" dirty="0">
                <a:latin typeface="Lucida Sans" panose="020B0602030504020204" pitchFamily="34" charset="0"/>
              </a:rPr>
              <a:t> </a:t>
            </a:r>
            <a:r>
              <a:rPr lang="en-GB" dirty="0" err="1">
                <a:latin typeface="Lucida Sans" panose="020B0602030504020204" pitchFamily="34" charset="0"/>
              </a:rPr>
              <a:t>unigolyn</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fod</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smtClean="0">
                <a:latin typeface="Lucida Sans" panose="020B0602030504020204" pitchFamily="34" charset="0"/>
              </a:rPr>
              <a:t>CADY</a:t>
            </a:r>
            <a:endParaRPr lang="en-GB" dirty="0">
              <a:latin typeface="Lucida Sans" panose="020B0602030504020204" pitchFamily="34" charset="0"/>
            </a:endParaRPr>
          </a:p>
          <a:p>
            <a:r>
              <a:rPr lang="en-GB" dirty="0" smtClean="0">
                <a:latin typeface="Lucida Sans" panose="020B0602030504020204" pitchFamily="34" charset="0"/>
              </a:rPr>
              <a:t>Gall </a:t>
            </a:r>
            <a:r>
              <a:rPr lang="en-GB" dirty="0" err="1">
                <a:latin typeface="Lucida Sans" panose="020B0602030504020204" pitchFamily="34" charset="0"/>
              </a:rPr>
              <a:t>lleoliadau</a:t>
            </a:r>
            <a:r>
              <a:rPr lang="en-GB" dirty="0">
                <a:latin typeface="Lucida Sans" panose="020B0602030504020204" pitchFamily="34" charset="0"/>
              </a:rPr>
              <a:t> </a:t>
            </a:r>
            <a:r>
              <a:rPr lang="en-GB" dirty="0" err="1">
                <a:latin typeface="Lucida Sans" panose="020B0602030504020204" pitchFamily="34" charset="0"/>
              </a:rPr>
              <a:t>addysg</a:t>
            </a:r>
            <a:r>
              <a:rPr lang="en-GB" dirty="0">
                <a:latin typeface="Lucida Sans" panose="020B0602030504020204" pitchFamily="34" charset="0"/>
              </a:rPr>
              <a:t> </a:t>
            </a:r>
            <a:r>
              <a:rPr lang="en-GB" dirty="0" err="1">
                <a:latin typeface="Lucida Sans" panose="020B0602030504020204" pitchFamily="34" charset="0"/>
              </a:rPr>
              <a:t>rannu</a:t>
            </a:r>
            <a:r>
              <a:rPr lang="en-GB" dirty="0">
                <a:latin typeface="Lucida Sans" panose="020B0602030504020204" pitchFamily="34" charset="0"/>
              </a:rPr>
              <a:t> </a:t>
            </a:r>
            <a:r>
              <a:rPr lang="en-GB" dirty="0" smtClean="0">
                <a:latin typeface="Lucida Sans" panose="020B0602030504020204" pitchFamily="34" charset="0"/>
              </a:rPr>
              <a:t>CADY</a:t>
            </a:r>
            <a:endParaRPr lang="en-GB" dirty="0">
              <a:latin typeface="Lucida Sans" panose="020B0602030504020204" pitchFamily="34" charset="0"/>
            </a:endParaRPr>
          </a:p>
          <a:p>
            <a:r>
              <a:rPr lang="en-GB" dirty="0" err="1">
                <a:latin typeface="Lucida Sans" panose="020B0602030504020204" pitchFamily="34" charset="0"/>
              </a:rPr>
              <a:t>Cymwys</a:t>
            </a:r>
            <a:r>
              <a:rPr lang="en-GB" dirty="0">
                <a:latin typeface="Lucida Sans" panose="020B0602030504020204" pitchFamily="34" charset="0"/>
              </a:rPr>
              <a:t> </a:t>
            </a:r>
            <a:r>
              <a:rPr lang="en-GB" dirty="0" err="1">
                <a:latin typeface="Lucida Sans" panose="020B0602030504020204" pitchFamily="34" charset="0"/>
              </a:rPr>
              <a:t>iawn</a:t>
            </a:r>
            <a:endParaRPr lang="en-GB" dirty="0">
              <a:latin typeface="Lucida Sans" panose="020B0602030504020204" pitchFamily="34" charset="0"/>
            </a:endParaRPr>
          </a:p>
          <a:p>
            <a:r>
              <a:rPr lang="en-GB" dirty="0" err="1">
                <a:latin typeface="Lucida Sans" panose="020B0602030504020204" pitchFamily="34" charset="0"/>
              </a:rPr>
              <a:t>Arbenigedd</a:t>
            </a:r>
            <a:endParaRPr lang="en-GB" dirty="0" smtClean="0">
              <a:latin typeface="Lucida Sans" panose="020B0602030504020204" pitchFamily="34" charset="0"/>
            </a:endParaRPr>
          </a:p>
        </p:txBody>
      </p:sp>
      <p:sp>
        <p:nvSpPr>
          <p:cNvPr id="5123" name="Rectangle 5"/>
          <p:cNvSpPr>
            <a:spLocks noGrp="1" noChangeArrowheads="1"/>
          </p:cNvSpPr>
          <p:nvPr>
            <p:ph sz="half" idx="2"/>
          </p:nvPr>
        </p:nvSpPr>
        <p:spPr>
          <a:xfrm>
            <a:off x="4629150" y="1268760"/>
            <a:ext cx="4263330" cy="5400600"/>
          </a:xfrm>
        </p:spPr>
        <p:txBody>
          <a:bodyPr rtlCol="0">
            <a:normAutofit/>
          </a:bodyPr>
          <a:lstStyle/>
          <a:p>
            <a:pPr>
              <a:defRPr/>
            </a:pPr>
            <a:r>
              <a:rPr lang="en-GB" altLang="cy-GB" dirty="0" smtClean="0">
                <a:solidFill>
                  <a:srgbClr val="002060"/>
                </a:solidFill>
                <a:latin typeface="Lucida Sans" pitchFamily="34" charset="0"/>
              </a:rPr>
              <a:t>All </a:t>
            </a:r>
            <a:r>
              <a:rPr lang="en-GB" altLang="cy-GB" dirty="0">
                <a:solidFill>
                  <a:srgbClr val="002060"/>
                </a:solidFill>
                <a:latin typeface="Lucida Sans" pitchFamily="34" charset="0"/>
              </a:rPr>
              <a:t>maintained schools must designate a person to be the </a:t>
            </a:r>
            <a:r>
              <a:rPr lang="en-GB" altLang="cy-GB" dirty="0" err="1" smtClean="0">
                <a:solidFill>
                  <a:srgbClr val="002060"/>
                </a:solidFill>
                <a:latin typeface="Lucida Sans" pitchFamily="34" charset="0"/>
              </a:rPr>
              <a:t>ALNCo</a:t>
            </a:r>
            <a:endParaRPr lang="en-GB" altLang="cy-GB" dirty="0" smtClean="0">
              <a:solidFill>
                <a:srgbClr val="002060"/>
              </a:solidFill>
              <a:latin typeface="Lucida Sans" pitchFamily="34" charset="0"/>
            </a:endParaRPr>
          </a:p>
          <a:p>
            <a:pPr>
              <a:defRPr/>
            </a:pPr>
            <a:r>
              <a:rPr lang="en-GB" altLang="cy-GB" smtClean="0">
                <a:solidFill>
                  <a:srgbClr val="002060"/>
                </a:solidFill>
                <a:latin typeface="Lucida Sans" pitchFamily="34" charset="0"/>
              </a:rPr>
              <a:t>Education </a:t>
            </a:r>
            <a:r>
              <a:rPr lang="en-GB" altLang="cy-GB" dirty="0" smtClean="0">
                <a:solidFill>
                  <a:srgbClr val="002060"/>
                </a:solidFill>
                <a:latin typeface="Lucida Sans" pitchFamily="34" charset="0"/>
              </a:rPr>
              <a:t>settings may share an </a:t>
            </a:r>
            <a:r>
              <a:rPr lang="en-GB" altLang="cy-GB" dirty="0" err="1" smtClean="0">
                <a:solidFill>
                  <a:srgbClr val="002060"/>
                </a:solidFill>
                <a:latin typeface="Lucida Sans" pitchFamily="34" charset="0"/>
              </a:rPr>
              <a:t>ALNCo</a:t>
            </a:r>
            <a:endParaRPr lang="en-GB" altLang="cy-GB" dirty="0" smtClean="0">
              <a:solidFill>
                <a:srgbClr val="002060"/>
              </a:solidFill>
              <a:latin typeface="Lucida Sans" pitchFamily="34" charset="0"/>
            </a:endParaRPr>
          </a:p>
          <a:p>
            <a:pPr>
              <a:defRPr/>
            </a:pPr>
            <a:r>
              <a:rPr lang="en-GB" altLang="cy-GB" dirty="0" smtClean="0">
                <a:solidFill>
                  <a:srgbClr val="002060"/>
                </a:solidFill>
                <a:latin typeface="Lucida Sans" pitchFamily="34" charset="0"/>
              </a:rPr>
              <a:t>Highly qualified</a:t>
            </a:r>
          </a:p>
          <a:p>
            <a:pPr>
              <a:defRPr/>
            </a:pPr>
            <a:r>
              <a:rPr lang="en-GB" altLang="cy-GB" dirty="0" smtClean="0">
                <a:solidFill>
                  <a:srgbClr val="002060"/>
                </a:solidFill>
                <a:latin typeface="Lucida Sans" pitchFamily="34" charset="0"/>
              </a:rPr>
              <a:t>Expertise</a:t>
            </a:r>
          </a:p>
          <a:p>
            <a:pPr>
              <a:defRPr/>
            </a:pPr>
            <a:endParaRPr lang="en-GB" altLang="cy-GB" dirty="0" smtClean="0">
              <a:solidFill>
                <a:srgbClr val="002060"/>
              </a:solidFill>
              <a:latin typeface="Lucida Sans" pitchFamily="34" charset="0"/>
            </a:endParaRPr>
          </a:p>
          <a:p>
            <a:pPr>
              <a:defRPr/>
            </a:pPr>
            <a:endParaRPr lang="en-GB" altLang="cy-GB" dirty="0" smtClean="0">
              <a:solidFill>
                <a:srgbClr val="002060"/>
              </a:solidFill>
              <a:latin typeface="Lucida Sans" pitchFamily="34" charset="0"/>
            </a:endParaRPr>
          </a:p>
        </p:txBody>
      </p:sp>
    </p:spTree>
    <p:extLst>
      <p:ext uri="{BB962C8B-B14F-4D97-AF65-F5344CB8AC3E}">
        <p14:creationId xmlns:p14="http://schemas.microsoft.com/office/powerpoint/2010/main" val="255516011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1043608" y="365125"/>
            <a:ext cx="7598742" cy="759619"/>
          </a:xfrm>
        </p:spPr>
        <p:txBody>
          <a:bodyPr rtlCol="0">
            <a:noAutofit/>
          </a:bodyPr>
          <a:lstStyle/>
          <a:p>
            <a:pPr eaLnBrk="1" fontAlgn="auto" hangingPunct="1">
              <a:spcAft>
                <a:spcPts val="0"/>
              </a:spcAft>
              <a:defRPr/>
            </a:pPr>
            <a:r>
              <a:rPr lang="en-GB" altLang="cy-GB" sz="3200" kern="0" dirty="0" smtClean="0">
                <a:solidFill>
                  <a:srgbClr val="000000"/>
                </a:solidFill>
                <a:latin typeface="Lucida Sans" panose="020B0602040502020204" pitchFamily="34" charset="0"/>
                <a:ea typeface="MS PGothic" pitchFamily="34" charset="-128"/>
              </a:rPr>
              <a:t>Estyn (2018)</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sz="half" idx="4294967295"/>
          </p:nvPr>
        </p:nvSpPr>
        <p:spPr>
          <a:xfrm>
            <a:off x="611560" y="1268760"/>
            <a:ext cx="8424936" cy="4773266"/>
          </a:xfrm>
        </p:spPr>
        <p:txBody>
          <a:bodyPr rtlCol="0">
            <a:normAutofit/>
          </a:bodyPr>
          <a:lstStyle/>
          <a:p>
            <a:pPr marL="0" indent="0">
              <a:buNone/>
              <a:defRPr/>
            </a:pPr>
            <a:r>
              <a:rPr lang="cy-GB" sz="2400" kern="0" dirty="0">
                <a:solidFill>
                  <a:srgbClr val="000000"/>
                </a:solidFill>
                <a:latin typeface="Lucida Sans" panose="020B0602040502020204" pitchFamily="34" charset="0"/>
                <a:ea typeface="MS PGothic" pitchFamily="34" charset="-128"/>
              </a:rPr>
              <a:t>Estyn (2018) </a:t>
            </a:r>
            <a:r>
              <a:rPr lang="cy-GB" sz="2400" i="1" kern="0" dirty="0" smtClean="0">
                <a:solidFill>
                  <a:srgbClr val="000000"/>
                </a:solidFill>
                <a:latin typeface="Lucida Sans" panose="020B0602040502020204" pitchFamily="34" charset="0"/>
                <a:ea typeface="MS PGothic" pitchFamily="34" charset="-128"/>
              </a:rPr>
              <a:t>Parodrwydd </a:t>
            </a:r>
            <a:r>
              <a:rPr lang="cy-GB" sz="2400" i="1" kern="0" dirty="0">
                <a:solidFill>
                  <a:srgbClr val="000000"/>
                </a:solidFill>
                <a:latin typeface="Lucida Sans" panose="020B0602040502020204" pitchFamily="34" charset="0"/>
                <a:ea typeface="MS PGothic" pitchFamily="34" charset="-128"/>
              </a:rPr>
              <a:t>ar gyfer diwygiadau anghenion dysgu </a:t>
            </a:r>
            <a:r>
              <a:rPr lang="cy-GB" sz="2400" i="1" kern="0" dirty="0" smtClean="0">
                <a:solidFill>
                  <a:srgbClr val="000000"/>
                </a:solidFill>
                <a:latin typeface="Lucida Sans" panose="020B0602040502020204" pitchFamily="34" charset="0"/>
                <a:ea typeface="MS PGothic" pitchFamily="34" charset="-128"/>
              </a:rPr>
              <a:t>ychwanegol, </a:t>
            </a:r>
            <a:r>
              <a:rPr lang="cy-GB" sz="2400" kern="0" dirty="0">
                <a:solidFill>
                  <a:srgbClr val="000000"/>
                </a:solidFill>
                <a:latin typeface="Lucida Sans" panose="020B0602040502020204" pitchFamily="34" charset="0"/>
                <a:ea typeface="MS PGothic" pitchFamily="34" charset="-128"/>
                <a:hlinkClick r:id="rId3"/>
              </a:rPr>
              <a:t>https://www.estyn.llyw.cymru/system/files/2020-07/Readiness%2520for%2520ALN%2520reforms%2520-%</a:t>
            </a:r>
            <a:r>
              <a:rPr lang="cy-GB" sz="2400" kern="0" dirty="0" smtClean="0">
                <a:solidFill>
                  <a:srgbClr val="000000"/>
                </a:solidFill>
                <a:latin typeface="Lucida Sans" panose="020B0602040502020204" pitchFamily="34" charset="0"/>
                <a:ea typeface="MS PGothic" pitchFamily="34" charset="-128"/>
                <a:hlinkClick r:id="rId3"/>
              </a:rPr>
              <a:t>2520cy_0.pdf</a:t>
            </a:r>
            <a:r>
              <a:rPr lang="cy-GB" sz="2400" kern="0" dirty="0">
                <a:solidFill>
                  <a:srgbClr val="000000"/>
                </a:solidFill>
                <a:latin typeface="Lucida Sans" panose="020B0602040502020204" pitchFamily="34" charset="0"/>
                <a:ea typeface="MS PGothic" pitchFamily="34" charset="-128"/>
              </a:rPr>
              <a:t> </a:t>
            </a:r>
            <a:r>
              <a:rPr lang="cy-GB" sz="2400" kern="0" dirty="0" smtClean="0">
                <a:solidFill>
                  <a:srgbClr val="000000"/>
                </a:solidFill>
                <a:latin typeface="Lucida Sans" panose="020B0602040502020204" pitchFamily="34" charset="0"/>
                <a:ea typeface="MS PGothic" pitchFamily="34" charset="-128"/>
              </a:rPr>
              <a:t>[Darllenwyd: Rhagfyr 4 2018].</a:t>
            </a:r>
            <a:endParaRPr lang="cy-GB" sz="2400" kern="0" dirty="0">
              <a:solidFill>
                <a:srgbClr val="000000"/>
              </a:solidFill>
              <a:latin typeface="Lucida Sans" panose="020B0602040502020204" pitchFamily="34" charset="0"/>
              <a:ea typeface="MS PGothic" pitchFamily="34" charset="-128"/>
            </a:endParaRPr>
          </a:p>
          <a:p>
            <a:pPr algn="r">
              <a:defRPr/>
            </a:pPr>
            <a:endParaRPr lang="cy-GB" sz="2400" kern="0" dirty="0">
              <a:solidFill>
                <a:srgbClr val="000000"/>
              </a:solidFill>
              <a:latin typeface="Lucida Sans" panose="020B0602040502020204" pitchFamily="34" charset="0"/>
              <a:ea typeface="MS PGothic" pitchFamily="34" charset="-128"/>
            </a:endParaRPr>
          </a:p>
          <a:p>
            <a:pPr marL="0" indent="0">
              <a:buNone/>
              <a:defRPr/>
            </a:pPr>
            <a:r>
              <a:rPr lang="en-GB" altLang="cy-GB" sz="2400" dirty="0" smtClean="0">
                <a:solidFill>
                  <a:srgbClr val="002060"/>
                </a:solidFill>
                <a:latin typeface="Lucida Sans" pitchFamily="34" charset="0"/>
              </a:rPr>
              <a:t>Estyn (2018) </a:t>
            </a:r>
            <a:r>
              <a:rPr lang="en-GB" altLang="cy-GB" sz="2400" i="1" dirty="0" smtClean="0">
                <a:solidFill>
                  <a:srgbClr val="002060"/>
                </a:solidFill>
                <a:latin typeface="Lucida Sans" pitchFamily="34" charset="0"/>
              </a:rPr>
              <a:t>Readiness </a:t>
            </a:r>
            <a:r>
              <a:rPr lang="en-GB" altLang="cy-GB" sz="2400" i="1" dirty="0">
                <a:solidFill>
                  <a:srgbClr val="002060"/>
                </a:solidFill>
                <a:latin typeface="Lucida Sans" pitchFamily="34" charset="0"/>
              </a:rPr>
              <a:t>for additional learning needs </a:t>
            </a:r>
            <a:r>
              <a:rPr lang="en-GB" altLang="cy-GB" sz="2400" i="1" dirty="0" smtClean="0">
                <a:solidFill>
                  <a:srgbClr val="002060"/>
                </a:solidFill>
                <a:latin typeface="Lucida Sans" pitchFamily="34" charset="0"/>
              </a:rPr>
              <a:t>reforms</a:t>
            </a:r>
            <a:r>
              <a:rPr lang="en-GB" altLang="cy-GB" sz="2400" dirty="0" smtClean="0">
                <a:solidFill>
                  <a:srgbClr val="002060"/>
                </a:solidFill>
                <a:latin typeface="Lucida Sans" pitchFamily="34" charset="0"/>
              </a:rPr>
              <a:t>, </a:t>
            </a:r>
            <a:r>
              <a:rPr lang="en-GB" altLang="cy-GB" sz="2400" dirty="0" smtClean="0">
                <a:solidFill>
                  <a:srgbClr val="002060"/>
                </a:solidFill>
                <a:latin typeface="Lucida Sans" pitchFamily="34" charset="0"/>
                <a:hlinkClick r:id="rId4"/>
              </a:rPr>
              <a:t>https://www.estyn.gov.wales/system/files/2020-07/Readiness%2520for%2520ALN%2520reforms%2520-%2520en_0.pdf</a:t>
            </a:r>
            <a:r>
              <a:rPr lang="en-GB" altLang="cy-GB" sz="2400" dirty="0" smtClean="0">
                <a:solidFill>
                  <a:srgbClr val="002060"/>
                </a:solidFill>
                <a:latin typeface="Lucida Sans" pitchFamily="34" charset="0"/>
              </a:rPr>
              <a:t> </a:t>
            </a:r>
            <a:r>
              <a:rPr lang="en-GB" altLang="cy-GB" sz="2400" dirty="0" smtClean="0">
                <a:latin typeface="Lucida Sans" pitchFamily="34" charset="0"/>
              </a:rPr>
              <a:t> </a:t>
            </a:r>
            <a:r>
              <a:rPr lang="en-GB" altLang="cy-GB" sz="2400" dirty="0" smtClean="0">
                <a:solidFill>
                  <a:srgbClr val="002060"/>
                </a:solidFill>
                <a:latin typeface="Lucida Sans" pitchFamily="34" charset="0"/>
              </a:rPr>
              <a:t>[Accessed: December 4 2018].</a:t>
            </a:r>
            <a:endParaRPr lang="cy-GB" altLang="cy-GB" sz="2400" dirty="0" smtClean="0">
              <a:solidFill>
                <a:srgbClr val="002060"/>
              </a:solidFill>
              <a:latin typeface="Lucida Sans" pitchFamily="34" charset="0"/>
            </a:endParaRPr>
          </a:p>
        </p:txBody>
      </p:sp>
    </p:spTree>
    <p:extLst>
      <p:ext uri="{BB962C8B-B14F-4D97-AF65-F5344CB8AC3E}">
        <p14:creationId xmlns:p14="http://schemas.microsoft.com/office/powerpoint/2010/main" val="84841781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365127"/>
            <a:ext cx="8784976" cy="831626"/>
          </a:xfrm>
        </p:spPr>
        <p:txBody>
          <a:bodyPr rtlCol="0">
            <a:noAutofit/>
          </a:bodyPr>
          <a:lstStyle/>
          <a:p>
            <a:pPr>
              <a:defRPr/>
            </a:pPr>
            <a:r>
              <a:rPr lang="en-GB" sz="2800" kern="0" dirty="0" err="1" smtClean="0">
                <a:solidFill>
                  <a:srgbClr val="000000"/>
                </a:solidFill>
                <a:latin typeface="Lucida Sans" panose="020B0602040502020204" pitchFamily="34" charset="0"/>
                <a:ea typeface="MS PGothic" pitchFamily="34" charset="-128"/>
              </a:rPr>
              <a:t>Swyddog</a:t>
            </a:r>
            <a:r>
              <a:rPr lang="en-GB" sz="2800" kern="0" dirty="0" smtClean="0">
                <a:solidFill>
                  <a:srgbClr val="000000"/>
                </a:solidFill>
                <a:latin typeface="Lucida Sans" panose="020B0602040502020204" pitchFamily="34" charset="0"/>
                <a:ea typeface="MS PGothic" pitchFamily="34" charset="-128"/>
              </a:rPr>
              <a:t> </a:t>
            </a:r>
            <a:r>
              <a:rPr lang="en-GB" sz="2800" kern="0" dirty="0" err="1" smtClean="0">
                <a:solidFill>
                  <a:srgbClr val="000000"/>
                </a:solidFill>
                <a:latin typeface="Lucida Sans" panose="020B0602040502020204" pitchFamily="34" charset="0"/>
                <a:ea typeface="MS PGothic" pitchFamily="34" charset="-128"/>
              </a:rPr>
              <a:t>Arweiniol</a:t>
            </a:r>
            <a:r>
              <a:rPr lang="en-GB" sz="2800" kern="0" dirty="0" smtClean="0">
                <a:solidFill>
                  <a:srgbClr val="000000"/>
                </a:solidFill>
                <a:latin typeface="Lucida Sans" panose="020B0602040502020204" pitchFamily="34" charset="0"/>
                <a:ea typeface="MS PGothic" pitchFamily="34" charset="-128"/>
              </a:rPr>
              <a:t> ADY</a:t>
            </a:r>
            <a:br>
              <a:rPr lang="en-GB" sz="2800" kern="0" dirty="0" smtClean="0">
                <a:solidFill>
                  <a:srgbClr val="000000"/>
                </a:solidFill>
                <a:latin typeface="Lucida Sans" panose="020B0602040502020204" pitchFamily="34" charset="0"/>
                <a:ea typeface="MS PGothic" pitchFamily="34" charset="-128"/>
              </a:rPr>
            </a:br>
            <a:r>
              <a:rPr lang="en-GB" sz="2800" kern="0" dirty="0" smtClean="0">
                <a:solidFill>
                  <a:srgbClr val="002060"/>
                </a:solidFill>
                <a:latin typeface="Lucida Sans" panose="020B0602040502020204" pitchFamily="34" charset="0"/>
                <a:ea typeface="MS PGothic" pitchFamily="34" charset="-128"/>
              </a:rPr>
              <a:t>Early Years ALNLO</a:t>
            </a:r>
            <a:endParaRPr lang="en-GB" altLang="cy-GB" sz="2800" dirty="0" smtClean="0">
              <a:solidFill>
                <a:srgbClr val="002060"/>
              </a:solidFill>
              <a:latin typeface="Lucida Sans" pitchFamily="34" charset="0"/>
            </a:endParaRPr>
          </a:p>
        </p:txBody>
      </p:sp>
      <p:sp>
        <p:nvSpPr>
          <p:cNvPr id="2" name="Content Placeholder 1"/>
          <p:cNvSpPr>
            <a:spLocks noGrp="1"/>
          </p:cNvSpPr>
          <p:nvPr>
            <p:ph sz="half" idx="1"/>
          </p:nvPr>
        </p:nvSpPr>
        <p:spPr>
          <a:xfrm>
            <a:off x="323528" y="1484785"/>
            <a:ext cx="4191322" cy="3963846"/>
          </a:xfrm>
        </p:spPr>
        <p:txBody>
          <a:bodyPr>
            <a:normAutofit fontScale="92500" lnSpcReduction="10000"/>
          </a:bodyPr>
          <a:lstStyle/>
          <a:p>
            <a:r>
              <a:rPr lang="en-GB" b="1" dirty="0" err="1">
                <a:latin typeface="Lucida Sans" panose="020B0602030504020204" pitchFamily="34" charset="0"/>
              </a:rPr>
              <a:t>Swyddog</a:t>
            </a:r>
            <a:r>
              <a:rPr lang="en-GB" b="1" dirty="0">
                <a:latin typeface="Lucida Sans" panose="020B0602030504020204" pitchFamily="34" charset="0"/>
              </a:rPr>
              <a:t> </a:t>
            </a:r>
            <a:r>
              <a:rPr lang="en-GB" b="1" dirty="0" err="1">
                <a:latin typeface="Lucida Sans" panose="020B0602030504020204" pitchFamily="34" charset="0"/>
              </a:rPr>
              <a:t>Arweiniol</a:t>
            </a:r>
            <a:r>
              <a:rPr lang="en-GB" b="1" dirty="0">
                <a:latin typeface="Lucida Sans" panose="020B0602030504020204" pitchFamily="34" charset="0"/>
              </a:rPr>
              <a:t> </a:t>
            </a:r>
            <a:r>
              <a:rPr lang="en-GB" b="1" dirty="0" err="1">
                <a:latin typeface="Lucida Sans" panose="020B0602030504020204" pitchFamily="34" charset="0"/>
              </a:rPr>
              <a:t>Anghenion</a:t>
            </a:r>
            <a:r>
              <a:rPr lang="en-GB" b="1" dirty="0">
                <a:latin typeface="Lucida Sans" panose="020B0602030504020204" pitchFamily="34" charset="0"/>
              </a:rPr>
              <a:t> </a:t>
            </a:r>
            <a:r>
              <a:rPr lang="en-GB" b="1" dirty="0" err="1" smtClean="0">
                <a:latin typeface="Lucida Sans" panose="020B0602030504020204" pitchFamily="34" charset="0"/>
              </a:rPr>
              <a:t>Dysgu</a:t>
            </a:r>
            <a:r>
              <a:rPr lang="en-GB" b="1" dirty="0" smtClean="0">
                <a:latin typeface="Lucida Sans" panose="020B0602030504020204" pitchFamily="34" charset="0"/>
              </a:rPr>
              <a:t> </a:t>
            </a:r>
            <a:r>
              <a:rPr lang="en-GB" b="1" dirty="0" err="1" smtClean="0">
                <a:latin typeface="Lucida Sans" panose="020B0602030504020204" pitchFamily="34" charset="0"/>
              </a:rPr>
              <a:t>Ychwanegol</a:t>
            </a:r>
            <a:r>
              <a:rPr lang="en-GB" b="1" dirty="0" smtClean="0">
                <a:latin typeface="Lucida Sans" panose="020B0602030504020204" pitchFamily="34" charset="0"/>
              </a:rPr>
              <a:t> </a:t>
            </a:r>
            <a:r>
              <a:rPr lang="en-GB" b="1" dirty="0">
                <a:latin typeface="Lucida Sans" panose="020B0602030504020204" pitchFamily="34" charset="0"/>
              </a:rPr>
              <a:t>y </a:t>
            </a:r>
            <a:r>
              <a:rPr lang="en-GB" b="1" dirty="0" err="1">
                <a:latin typeface="Lucida Sans" panose="020B0602030504020204" pitchFamily="34" charset="0"/>
              </a:rPr>
              <a:t>Blynyddoedd</a:t>
            </a:r>
            <a:r>
              <a:rPr lang="en-GB" b="1" dirty="0">
                <a:latin typeface="Lucida Sans" panose="020B0602030504020204" pitchFamily="34" charset="0"/>
              </a:rPr>
              <a:t> </a:t>
            </a:r>
            <a:r>
              <a:rPr lang="en-GB" b="1" dirty="0" err="1">
                <a:latin typeface="Lucida Sans" panose="020B0602030504020204" pitchFamily="34" charset="0"/>
              </a:rPr>
              <a:t>Cynnar</a:t>
            </a:r>
            <a:r>
              <a:rPr lang="en-GB" b="1" dirty="0">
                <a:latin typeface="Lucida Sans" panose="020B0602030504020204" pitchFamily="34" charset="0"/>
              </a:rPr>
              <a:t> </a:t>
            </a:r>
          </a:p>
          <a:p>
            <a:r>
              <a:rPr lang="en-GB" dirty="0" err="1" smtClean="0">
                <a:latin typeface="Lucida Sans" panose="020B0602030504020204" pitchFamily="34" charset="0"/>
              </a:rPr>
              <a:t>Rhaid</a:t>
            </a:r>
            <a:r>
              <a:rPr lang="en-GB" dirty="0" smtClean="0">
                <a:latin typeface="Lucida Sans" panose="020B0602030504020204" pitchFamily="34" charset="0"/>
              </a:rPr>
              <a:t> </a:t>
            </a:r>
            <a:r>
              <a:rPr lang="en-GB" dirty="0" err="1">
                <a:latin typeface="Lucida Sans" panose="020B0602030504020204" pitchFamily="34" charset="0"/>
              </a:rPr>
              <a:t>ei</a:t>
            </a:r>
            <a:r>
              <a:rPr lang="en-GB" dirty="0">
                <a:latin typeface="Lucida Sans" panose="020B0602030504020204" pitchFamily="34" charset="0"/>
              </a:rPr>
              <a:t> </a:t>
            </a:r>
            <a:r>
              <a:rPr lang="en-GB" dirty="0" err="1">
                <a:latin typeface="Lucida Sans" panose="020B0602030504020204" pitchFamily="34" charset="0"/>
              </a:rPr>
              <a:t>benodi</a:t>
            </a:r>
            <a:r>
              <a:rPr lang="en-GB" dirty="0">
                <a:latin typeface="Lucida Sans" panose="020B0602030504020204" pitchFamily="34" charset="0"/>
              </a:rPr>
              <a:t> </a:t>
            </a:r>
            <a:r>
              <a:rPr lang="en-GB" dirty="0" err="1">
                <a:latin typeface="Lucida Sans" panose="020B0602030504020204" pitchFamily="34" charset="0"/>
              </a:rPr>
              <a:t>gan</a:t>
            </a:r>
            <a:r>
              <a:rPr lang="en-GB" dirty="0">
                <a:latin typeface="Lucida Sans" panose="020B0602030504020204" pitchFamily="34" charset="0"/>
              </a:rPr>
              <a:t> </a:t>
            </a:r>
            <a:r>
              <a:rPr lang="en-GB" dirty="0" err="1">
                <a:latin typeface="Lucida Sans" panose="020B0602030504020204" pitchFamily="34" charset="0"/>
              </a:rPr>
              <a:t>awdurdodau</a:t>
            </a:r>
            <a:r>
              <a:rPr lang="en-GB" dirty="0">
                <a:latin typeface="Lucida Sans" panose="020B0602030504020204" pitchFamily="34" charset="0"/>
              </a:rPr>
              <a:t> </a:t>
            </a:r>
            <a:r>
              <a:rPr lang="en-GB" dirty="0" err="1">
                <a:latin typeface="Lucida Sans" panose="020B0602030504020204" pitchFamily="34" charset="0"/>
              </a:rPr>
              <a:t>lleol</a:t>
            </a:r>
            <a:endParaRPr lang="en-GB" dirty="0">
              <a:latin typeface="Lucida Sans" panose="020B0602030504020204" pitchFamily="34" charset="0"/>
            </a:endParaRPr>
          </a:p>
          <a:p>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gyfer</a:t>
            </a:r>
            <a:r>
              <a:rPr lang="en-GB" dirty="0">
                <a:latin typeface="Lucida Sans" panose="020B0602030504020204" pitchFamily="34" charset="0"/>
              </a:rPr>
              <a:t> plant o </a:t>
            </a:r>
            <a:r>
              <a:rPr lang="en-GB" dirty="0" err="1">
                <a:latin typeface="Lucida Sans" panose="020B0602030504020204" pitchFamily="34" charset="0"/>
              </a:rPr>
              <a:t>dan</a:t>
            </a:r>
            <a:r>
              <a:rPr lang="en-GB" dirty="0">
                <a:latin typeface="Lucida Sans" panose="020B0602030504020204" pitchFamily="34" charset="0"/>
              </a:rPr>
              <a:t> </a:t>
            </a:r>
            <a:r>
              <a:rPr lang="en-GB" dirty="0" err="1">
                <a:latin typeface="Lucida Sans" panose="020B0602030504020204" pitchFamily="34" charset="0"/>
              </a:rPr>
              <a:t>oedran</a:t>
            </a:r>
            <a:r>
              <a:rPr lang="en-GB" dirty="0">
                <a:latin typeface="Lucida Sans" panose="020B0602030504020204" pitchFamily="34" charset="0"/>
              </a:rPr>
              <a:t> </a:t>
            </a:r>
            <a:r>
              <a:rPr lang="en-GB" dirty="0" err="1">
                <a:latin typeface="Lucida Sans" panose="020B0602030504020204" pitchFamily="34" charset="0"/>
              </a:rPr>
              <a:t>ysgol</a:t>
            </a:r>
            <a:r>
              <a:rPr lang="en-GB" dirty="0">
                <a:latin typeface="Lucida Sans" panose="020B0602030504020204" pitchFamily="34" charset="0"/>
              </a:rPr>
              <a:t> </a:t>
            </a:r>
            <a:r>
              <a:rPr lang="en-GB" dirty="0" err="1">
                <a:latin typeface="Lucida Sans" panose="020B0602030504020204" pitchFamily="34" charset="0"/>
              </a:rPr>
              <a:t>gorfodol</a:t>
            </a:r>
            <a:endParaRPr lang="en-GB" dirty="0">
              <a:latin typeface="Lucida Sans" panose="020B0602030504020204" pitchFamily="34" charset="0"/>
            </a:endParaRPr>
          </a:p>
          <a:p>
            <a:r>
              <a:rPr lang="en-GB" dirty="0" err="1">
                <a:latin typeface="Lucida Sans" panose="020B0602030504020204" pitchFamily="34" charset="0"/>
              </a:rPr>
              <a:t>Profiad</a:t>
            </a:r>
            <a:r>
              <a:rPr lang="en-GB" dirty="0">
                <a:latin typeface="Lucida Sans" panose="020B0602030504020204" pitchFamily="34" charset="0"/>
              </a:rPr>
              <a:t> ac </a:t>
            </a:r>
            <a:r>
              <a:rPr lang="en-GB" dirty="0" err="1" smtClean="0">
                <a:latin typeface="Lucida Sans" panose="020B0602030504020204" pitchFamily="34" charset="0"/>
              </a:rPr>
              <a:t>arbenigedd</a:t>
            </a:r>
            <a:endParaRPr lang="en-GB" dirty="0">
              <a:latin typeface="Lucida Sans" panose="020B0602030504020204" pitchFamily="34" charset="0"/>
            </a:endParaRPr>
          </a:p>
        </p:txBody>
      </p:sp>
      <p:sp>
        <p:nvSpPr>
          <p:cNvPr id="5123" name="Rectangle 5"/>
          <p:cNvSpPr>
            <a:spLocks noGrp="1" noChangeArrowheads="1"/>
          </p:cNvSpPr>
          <p:nvPr>
            <p:ph sz="half" idx="2"/>
          </p:nvPr>
        </p:nvSpPr>
        <p:spPr>
          <a:xfrm>
            <a:off x="4629150" y="1340769"/>
            <a:ext cx="3886200" cy="4032448"/>
          </a:xfrm>
        </p:spPr>
        <p:txBody>
          <a:bodyPr rtlCol="0">
            <a:normAutofit fontScale="92500" lnSpcReduction="10000"/>
          </a:bodyPr>
          <a:lstStyle/>
          <a:p>
            <a:pPr>
              <a:defRPr/>
            </a:pPr>
            <a:r>
              <a:rPr lang="cy-GB" altLang="cy-GB" b="1" dirty="0" err="1" smtClean="0">
                <a:solidFill>
                  <a:srgbClr val="002060"/>
                </a:solidFill>
                <a:latin typeface="Lucida Sans" pitchFamily="34" charset="0"/>
              </a:rPr>
              <a:t>Early</a:t>
            </a:r>
            <a:r>
              <a:rPr lang="cy-GB" altLang="cy-GB" b="1" dirty="0" smtClean="0">
                <a:solidFill>
                  <a:srgbClr val="002060"/>
                </a:solidFill>
                <a:latin typeface="Lucida Sans" pitchFamily="34" charset="0"/>
              </a:rPr>
              <a:t> </a:t>
            </a:r>
            <a:r>
              <a:rPr lang="cy-GB" altLang="cy-GB" b="1" dirty="0" err="1" smtClean="0">
                <a:solidFill>
                  <a:srgbClr val="002060"/>
                </a:solidFill>
                <a:latin typeface="Lucida Sans" pitchFamily="34" charset="0"/>
              </a:rPr>
              <a:t>Years</a:t>
            </a:r>
            <a:r>
              <a:rPr lang="cy-GB" altLang="cy-GB" b="1" dirty="0" smtClean="0">
                <a:solidFill>
                  <a:srgbClr val="002060"/>
                </a:solidFill>
                <a:latin typeface="Lucida Sans" pitchFamily="34" charset="0"/>
              </a:rPr>
              <a:t> </a:t>
            </a:r>
            <a:r>
              <a:rPr lang="cy-GB" altLang="cy-GB" b="1" dirty="0" err="1" smtClean="0">
                <a:solidFill>
                  <a:srgbClr val="002060"/>
                </a:solidFill>
                <a:latin typeface="Lucida Sans" pitchFamily="34" charset="0"/>
              </a:rPr>
              <a:t>Additional</a:t>
            </a:r>
            <a:r>
              <a:rPr lang="cy-GB" altLang="cy-GB" b="1" dirty="0" smtClean="0">
                <a:solidFill>
                  <a:srgbClr val="002060"/>
                </a:solidFill>
                <a:latin typeface="Lucida Sans" pitchFamily="34" charset="0"/>
              </a:rPr>
              <a:t> </a:t>
            </a:r>
            <a:r>
              <a:rPr lang="cy-GB" altLang="cy-GB" b="1" dirty="0" err="1" smtClean="0">
                <a:solidFill>
                  <a:srgbClr val="002060"/>
                </a:solidFill>
                <a:latin typeface="Lucida Sans" pitchFamily="34" charset="0"/>
              </a:rPr>
              <a:t>Learning</a:t>
            </a:r>
            <a:r>
              <a:rPr lang="cy-GB" altLang="cy-GB" b="1" dirty="0" smtClean="0">
                <a:solidFill>
                  <a:srgbClr val="002060"/>
                </a:solidFill>
                <a:latin typeface="Lucida Sans" pitchFamily="34" charset="0"/>
              </a:rPr>
              <a:t> </a:t>
            </a:r>
            <a:r>
              <a:rPr lang="cy-GB" altLang="cy-GB" b="1" dirty="0" err="1" smtClean="0">
                <a:solidFill>
                  <a:srgbClr val="002060"/>
                </a:solidFill>
                <a:latin typeface="Lucida Sans" pitchFamily="34" charset="0"/>
              </a:rPr>
              <a:t>Needs</a:t>
            </a:r>
            <a:r>
              <a:rPr lang="cy-GB" altLang="cy-GB" b="1" dirty="0" smtClean="0">
                <a:solidFill>
                  <a:srgbClr val="002060"/>
                </a:solidFill>
                <a:latin typeface="Lucida Sans" pitchFamily="34" charset="0"/>
              </a:rPr>
              <a:t> </a:t>
            </a:r>
            <a:r>
              <a:rPr lang="cy-GB" altLang="cy-GB" b="1" dirty="0" err="1" smtClean="0">
                <a:solidFill>
                  <a:srgbClr val="002060"/>
                </a:solidFill>
                <a:latin typeface="Lucida Sans" pitchFamily="34" charset="0"/>
              </a:rPr>
              <a:t>Lead</a:t>
            </a:r>
            <a:r>
              <a:rPr lang="cy-GB" altLang="cy-GB" b="1" dirty="0" smtClean="0">
                <a:solidFill>
                  <a:srgbClr val="002060"/>
                </a:solidFill>
                <a:latin typeface="Lucida Sans" pitchFamily="34" charset="0"/>
              </a:rPr>
              <a:t> </a:t>
            </a:r>
            <a:r>
              <a:rPr lang="cy-GB" altLang="cy-GB" b="1" dirty="0" err="1" smtClean="0">
                <a:solidFill>
                  <a:srgbClr val="002060"/>
                </a:solidFill>
                <a:latin typeface="Lucida Sans" pitchFamily="34" charset="0"/>
              </a:rPr>
              <a:t>Officer</a:t>
            </a:r>
            <a:endParaRPr lang="cy-GB" altLang="cy-GB" b="1" dirty="0" smtClean="0">
              <a:solidFill>
                <a:srgbClr val="002060"/>
              </a:solidFill>
              <a:latin typeface="Lucida Sans" pitchFamily="34" charset="0"/>
            </a:endParaRPr>
          </a:p>
          <a:p>
            <a:pPr>
              <a:defRPr/>
            </a:pPr>
            <a:r>
              <a:rPr lang="cy-GB" altLang="cy-GB" dirty="0" err="1" smtClean="0">
                <a:solidFill>
                  <a:srgbClr val="002060"/>
                </a:solidFill>
                <a:latin typeface="Lucida Sans" pitchFamily="34" charset="0"/>
              </a:rPr>
              <a:t>Must</a:t>
            </a:r>
            <a:r>
              <a:rPr lang="cy-GB" altLang="cy-GB" dirty="0" smtClean="0">
                <a:solidFill>
                  <a:srgbClr val="002060"/>
                </a:solidFill>
                <a:latin typeface="Lucida Sans" pitchFamily="34" charset="0"/>
              </a:rPr>
              <a:t> be</a:t>
            </a:r>
            <a:r>
              <a:rPr lang="cy-GB" altLang="cy-GB" dirty="0">
                <a:solidFill>
                  <a:srgbClr val="002060"/>
                </a:solidFill>
                <a:latin typeface="Lucida Sans" pitchFamily="34" charset="0"/>
              </a:rPr>
              <a:t> </a:t>
            </a:r>
            <a:r>
              <a:rPr lang="cy-GB" altLang="cy-GB" dirty="0" err="1" smtClean="0">
                <a:solidFill>
                  <a:srgbClr val="002060"/>
                </a:solidFill>
                <a:latin typeface="Lucida Sans" pitchFamily="34" charset="0"/>
              </a:rPr>
              <a:t>appointed</a:t>
            </a:r>
            <a:r>
              <a:rPr lang="cy-GB" altLang="cy-GB" dirty="0" smtClean="0">
                <a:solidFill>
                  <a:srgbClr val="002060"/>
                </a:solidFill>
                <a:latin typeface="Lucida Sans" pitchFamily="34" charset="0"/>
              </a:rPr>
              <a:t> by </a:t>
            </a:r>
            <a:r>
              <a:rPr lang="cy-GB" altLang="cy-GB" dirty="0" err="1" smtClean="0">
                <a:solidFill>
                  <a:srgbClr val="002060"/>
                </a:solidFill>
                <a:latin typeface="Lucida Sans" pitchFamily="34" charset="0"/>
              </a:rPr>
              <a:t>local</a:t>
            </a:r>
            <a:r>
              <a:rPr lang="cy-GB" altLang="cy-GB" dirty="0" smtClean="0">
                <a:solidFill>
                  <a:srgbClr val="002060"/>
                </a:solidFill>
                <a:latin typeface="Lucida Sans" pitchFamily="34" charset="0"/>
              </a:rPr>
              <a:t> </a:t>
            </a:r>
            <a:r>
              <a:rPr lang="cy-GB" altLang="cy-GB" dirty="0" err="1" smtClean="0">
                <a:solidFill>
                  <a:srgbClr val="002060"/>
                </a:solidFill>
                <a:latin typeface="Lucida Sans" pitchFamily="34" charset="0"/>
              </a:rPr>
              <a:t>authorities</a:t>
            </a:r>
            <a:endParaRPr lang="cy-GB" altLang="cy-GB" dirty="0" smtClean="0">
              <a:solidFill>
                <a:srgbClr val="002060"/>
              </a:solidFill>
              <a:latin typeface="Lucida Sans" pitchFamily="34" charset="0"/>
            </a:endParaRPr>
          </a:p>
          <a:p>
            <a:pPr eaLnBrk="1" fontAlgn="auto" hangingPunct="1">
              <a:spcAft>
                <a:spcPts val="0"/>
              </a:spcAft>
              <a:defRPr/>
            </a:pPr>
            <a:r>
              <a:rPr lang="cy-GB" altLang="cy-GB" dirty="0" smtClean="0">
                <a:solidFill>
                  <a:srgbClr val="002060"/>
                </a:solidFill>
                <a:latin typeface="Lucida Sans" pitchFamily="34" charset="0"/>
              </a:rPr>
              <a:t>For </a:t>
            </a:r>
            <a:r>
              <a:rPr lang="cy-GB" altLang="cy-GB" dirty="0" err="1" smtClean="0">
                <a:solidFill>
                  <a:srgbClr val="002060"/>
                </a:solidFill>
                <a:latin typeface="Lucida Sans" pitchFamily="34" charset="0"/>
              </a:rPr>
              <a:t>children</a:t>
            </a:r>
            <a:r>
              <a:rPr lang="cy-GB" altLang="cy-GB" dirty="0" smtClean="0">
                <a:solidFill>
                  <a:srgbClr val="002060"/>
                </a:solidFill>
                <a:latin typeface="Lucida Sans" pitchFamily="34" charset="0"/>
              </a:rPr>
              <a:t> </a:t>
            </a:r>
            <a:r>
              <a:rPr lang="cy-GB" altLang="cy-GB" dirty="0" err="1" smtClean="0">
                <a:solidFill>
                  <a:srgbClr val="002060"/>
                </a:solidFill>
                <a:latin typeface="Lucida Sans" pitchFamily="34" charset="0"/>
              </a:rPr>
              <a:t>under</a:t>
            </a:r>
            <a:r>
              <a:rPr lang="cy-GB" altLang="cy-GB" dirty="0" smtClean="0">
                <a:solidFill>
                  <a:srgbClr val="002060"/>
                </a:solidFill>
                <a:latin typeface="Lucida Sans" pitchFamily="34" charset="0"/>
              </a:rPr>
              <a:t> </a:t>
            </a:r>
            <a:r>
              <a:rPr lang="cy-GB" altLang="cy-GB" dirty="0" err="1" smtClean="0">
                <a:solidFill>
                  <a:srgbClr val="002060"/>
                </a:solidFill>
                <a:latin typeface="Lucida Sans" pitchFamily="34" charset="0"/>
              </a:rPr>
              <a:t>compulsory</a:t>
            </a:r>
            <a:r>
              <a:rPr lang="cy-GB" altLang="cy-GB" dirty="0" smtClean="0">
                <a:solidFill>
                  <a:srgbClr val="002060"/>
                </a:solidFill>
                <a:latin typeface="Lucida Sans" pitchFamily="34" charset="0"/>
              </a:rPr>
              <a:t> </a:t>
            </a:r>
            <a:r>
              <a:rPr lang="cy-GB" altLang="cy-GB" dirty="0" err="1" smtClean="0">
                <a:solidFill>
                  <a:srgbClr val="002060"/>
                </a:solidFill>
                <a:latin typeface="Lucida Sans" pitchFamily="34" charset="0"/>
              </a:rPr>
              <a:t>school</a:t>
            </a:r>
            <a:r>
              <a:rPr lang="cy-GB" altLang="cy-GB" dirty="0" smtClean="0">
                <a:solidFill>
                  <a:srgbClr val="002060"/>
                </a:solidFill>
                <a:latin typeface="Lucida Sans" pitchFamily="34" charset="0"/>
              </a:rPr>
              <a:t> </a:t>
            </a:r>
            <a:r>
              <a:rPr lang="cy-GB" altLang="cy-GB" dirty="0" err="1" smtClean="0">
                <a:solidFill>
                  <a:srgbClr val="002060"/>
                </a:solidFill>
                <a:latin typeface="Lucida Sans" pitchFamily="34" charset="0"/>
              </a:rPr>
              <a:t>age</a:t>
            </a:r>
            <a:endParaRPr lang="cy-GB" altLang="cy-GB" dirty="0" smtClean="0">
              <a:solidFill>
                <a:srgbClr val="002060"/>
              </a:solidFill>
              <a:latin typeface="Lucida Sans" pitchFamily="34" charset="0"/>
            </a:endParaRPr>
          </a:p>
          <a:p>
            <a:pPr eaLnBrk="1" fontAlgn="auto" hangingPunct="1">
              <a:spcAft>
                <a:spcPts val="0"/>
              </a:spcAft>
              <a:defRPr/>
            </a:pPr>
            <a:r>
              <a:rPr lang="cy-GB" altLang="cy-GB" dirty="0" smtClean="0">
                <a:solidFill>
                  <a:srgbClr val="002060"/>
                </a:solidFill>
                <a:latin typeface="Lucida Sans" pitchFamily="34" charset="0"/>
              </a:rPr>
              <a:t>Experience and </a:t>
            </a:r>
            <a:r>
              <a:rPr lang="cy-GB" altLang="cy-GB" dirty="0" err="1" smtClean="0">
                <a:solidFill>
                  <a:srgbClr val="002060"/>
                </a:solidFill>
                <a:latin typeface="Lucida Sans" pitchFamily="34" charset="0"/>
              </a:rPr>
              <a:t>expertise</a:t>
            </a:r>
            <a:endParaRPr lang="cy-GB" altLang="cy-GB" dirty="0" smtClean="0">
              <a:solidFill>
                <a:srgbClr val="002060"/>
              </a:solidFill>
              <a:latin typeface="Lucida Sans" pitchFamily="34" charset="0"/>
            </a:endParaRPr>
          </a:p>
        </p:txBody>
      </p:sp>
    </p:spTree>
    <p:extLst>
      <p:ext uri="{BB962C8B-B14F-4D97-AF65-F5344CB8AC3E}">
        <p14:creationId xmlns:p14="http://schemas.microsoft.com/office/powerpoint/2010/main" val="10940674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92162"/>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Cynlluniau unigol</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2060"/>
                </a:solidFill>
                <a:latin typeface="Lucida Sans" panose="020B0602040502020204" pitchFamily="34" charset="0"/>
                <a:ea typeface="MS PGothic" pitchFamily="34" charset="-128"/>
              </a:rPr>
              <a:t>Individual plans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755650" y="1547813"/>
            <a:ext cx="3810000" cy="4195762"/>
          </a:xfrm>
        </p:spPr>
        <p:txBody>
          <a:bodyPr rtlCol="0">
            <a:normAutofit/>
          </a:bodyPr>
          <a:lstStyle/>
          <a:p>
            <a:pPr>
              <a:defRPr/>
            </a:pPr>
            <a:r>
              <a:rPr lang="cy-GB" altLang="cy-GB" kern="0" dirty="0" smtClean="0">
                <a:solidFill>
                  <a:srgbClr val="000000"/>
                </a:solidFill>
                <a:latin typeface="Lucida Sans" panose="020B0602030504020204" pitchFamily="34" charset="0"/>
                <a:ea typeface="MS PGothic" pitchFamily="34" charset="-128"/>
              </a:rPr>
              <a:t>CAU </a:t>
            </a:r>
            <a:r>
              <a:rPr lang="cy-GB" altLang="cy-GB" kern="0" dirty="0">
                <a:solidFill>
                  <a:srgbClr val="000000"/>
                </a:solidFill>
                <a:latin typeface="Lucida Sans" panose="020B0602030504020204" pitchFamily="34" charset="0"/>
                <a:ea typeface="MS PGothic" pitchFamily="34" charset="-128"/>
              </a:rPr>
              <a:t>– Cynllun Addysgol Unigol</a:t>
            </a:r>
          </a:p>
          <a:p>
            <a:pPr>
              <a:buFontTx/>
              <a:buChar char="•"/>
              <a:defRPr/>
            </a:pPr>
            <a:r>
              <a:rPr lang="cy-GB" altLang="cy-GB" kern="0" dirty="0">
                <a:solidFill>
                  <a:srgbClr val="000000"/>
                </a:solidFill>
                <a:latin typeface="Lucida Sans" panose="020B0602030504020204" pitchFamily="34" charset="0"/>
                <a:ea typeface="MS PGothic" pitchFamily="34" charset="-128"/>
              </a:rPr>
              <a:t>CDU – Cynllun Dysgu Unigol</a:t>
            </a:r>
          </a:p>
          <a:p>
            <a:pPr>
              <a:buFontTx/>
              <a:buChar char="•"/>
              <a:defRPr/>
            </a:pPr>
            <a:r>
              <a:rPr lang="cy-GB" altLang="cy-GB" kern="0" dirty="0">
                <a:solidFill>
                  <a:srgbClr val="000000"/>
                </a:solidFill>
                <a:latin typeface="Lucida Sans" panose="020B0602030504020204" pitchFamily="34" charset="0"/>
                <a:ea typeface="MS PGothic" pitchFamily="34" charset="-128"/>
              </a:rPr>
              <a:t>CChU – Cynllun Chwarae Unigol</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47813"/>
            <a:ext cx="4176712" cy="4195762"/>
          </a:xfrm>
        </p:spPr>
        <p:txBody>
          <a:bodyPr rtlCol="0">
            <a:normAutofit/>
          </a:bodyPr>
          <a:lstStyle/>
          <a:p>
            <a:pPr>
              <a:buFontTx/>
              <a:buChar char="•"/>
              <a:defRPr/>
            </a:pPr>
            <a:r>
              <a:rPr lang="en-GB" kern="0" dirty="0">
                <a:solidFill>
                  <a:srgbClr val="002060"/>
                </a:solidFill>
                <a:latin typeface="Lucida Sans" panose="020B0602040502020204" pitchFamily="34" charset="0"/>
                <a:ea typeface="MS PGothic" pitchFamily="34" charset="-128"/>
              </a:rPr>
              <a:t>IEP – Individual Educational Plan</a:t>
            </a:r>
          </a:p>
          <a:p>
            <a:pPr>
              <a:buFontTx/>
              <a:buChar char="•"/>
              <a:defRPr/>
            </a:pPr>
            <a:r>
              <a:rPr lang="en-GB" kern="0" dirty="0">
                <a:solidFill>
                  <a:srgbClr val="002060"/>
                </a:solidFill>
                <a:latin typeface="Lucida Sans" panose="020B0602040502020204" pitchFamily="34" charset="0"/>
                <a:ea typeface="MS PGothic" pitchFamily="34" charset="-128"/>
              </a:rPr>
              <a:t>ILP – Individual Learning Plan</a:t>
            </a:r>
          </a:p>
          <a:p>
            <a:pPr>
              <a:buFontTx/>
              <a:buChar char="•"/>
              <a:defRPr/>
            </a:pPr>
            <a:r>
              <a:rPr lang="en-GB" kern="0" dirty="0">
                <a:solidFill>
                  <a:srgbClr val="002060"/>
                </a:solidFill>
                <a:latin typeface="Lucida Sans" panose="020B0602040502020204" pitchFamily="34" charset="0"/>
                <a:ea typeface="MS PGothic" pitchFamily="34" charset="-128"/>
              </a:rPr>
              <a:t>IPP – Individual Play Plan</a:t>
            </a:r>
          </a:p>
          <a:p>
            <a:pPr marL="0" indent="0">
              <a:buFont typeface="Arial" panose="020B0604020202020204" pitchFamily="34" charset="0"/>
              <a:buNone/>
              <a:defRPr/>
            </a:pPr>
            <a:endParaRPr lang="en-GB"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69914546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11560" y="404812"/>
            <a:ext cx="7848872" cy="1079971"/>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Cynlluniau </a:t>
            </a:r>
            <a:r>
              <a:rPr lang="cy-GB" sz="3200" kern="0" dirty="0" smtClean="0">
                <a:solidFill>
                  <a:srgbClr val="000000"/>
                </a:solidFill>
                <a:latin typeface="Lucida Sans" panose="020B0602040502020204" pitchFamily="34" charset="0"/>
                <a:ea typeface="MS PGothic" pitchFamily="34" charset="-128"/>
              </a:rPr>
              <a:t>Datblygiad Unigol (CDU)</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002060"/>
                </a:solidFill>
                <a:latin typeface="Lucida Sans" panose="020B0602040502020204" pitchFamily="34" charset="0"/>
                <a:ea typeface="MS PGothic" pitchFamily="34" charset="-128"/>
              </a:rPr>
              <a:t>Individual </a:t>
            </a:r>
            <a:r>
              <a:rPr lang="en-GB" sz="3200" kern="0" dirty="0" smtClean="0">
                <a:solidFill>
                  <a:srgbClr val="002060"/>
                </a:solidFill>
                <a:latin typeface="Lucida Sans" panose="020B0602040502020204" pitchFamily="34" charset="0"/>
                <a:ea typeface="MS PGothic" pitchFamily="34" charset="-128"/>
              </a:rPr>
              <a:t>Development Plans (IDP)</a:t>
            </a:r>
            <a:endParaRPr lang="en-GB" altLang="cy-GB" sz="3200" dirty="0" smtClean="0">
              <a:solidFill>
                <a:srgbClr val="002060"/>
              </a:solidFill>
              <a:latin typeface="Lucida Sans" pitchFamily="34" charset="0"/>
            </a:endParaRPr>
          </a:p>
        </p:txBody>
      </p:sp>
      <p:sp>
        <p:nvSpPr>
          <p:cNvPr id="2" name="TextBox 1"/>
          <p:cNvSpPr txBox="1"/>
          <p:nvPr/>
        </p:nvSpPr>
        <p:spPr>
          <a:xfrm>
            <a:off x="467544" y="2060848"/>
            <a:ext cx="7992888" cy="3046988"/>
          </a:xfrm>
          <a:prstGeom prst="rect">
            <a:avLst/>
          </a:prstGeom>
          <a:noFill/>
        </p:spPr>
        <p:txBody>
          <a:bodyPr wrap="square" rtlCol="0">
            <a:spAutoFit/>
          </a:bodyPr>
          <a:lstStyle/>
          <a:p>
            <a:r>
              <a:rPr lang="en-GB" sz="3200" dirty="0" smtClean="0">
                <a:latin typeface="Lucida Sans" panose="020B0602030504020204" pitchFamily="34" charset="0"/>
              </a:rPr>
              <a:t>SNAP </a:t>
            </a:r>
            <a:r>
              <a:rPr lang="en-GB" sz="3200" dirty="0" err="1" smtClean="0">
                <a:latin typeface="Lucida Sans" panose="020B0602030504020204" pitchFamily="34" charset="0"/>
              </a:rPr>
              <a:t>Cymru</a:t>
            </a:r>
            <a:r>
              <a:rPr lang="en-GB" sz="3200" dirty="0" smtClean="0">
                <a:latin typeface="Lucida Sans" panose="020B0602030504020204" pitchFamily="34" charset="0"/>
              </a:rPr>
              <a:t> (no date) </a:t>
            </a:r>
            <a:r>
              <a:rPr lang="en-GB" sz="3200" i="1" dirty="0" smtClean="0">
                <a:latin typeface="Lucida Sans" panose="020B0602030504020204" pitchFamily="34" charset="0"/>
              </a:rPr>
              <a:t>Individual </a:t>
            </a:r>
            <a:r>
              <a:rPr lang="en-GB" sz="3200" i="1" dirty="0">
                <a:latin typeface="Lucida Sans" panose="020B0602030504020204" pitchFamily="34" charset="0"/>
              </a:rPr>
              <a:t>Development Plan (IDP</a:t>
            </a:r>
            <a:r>
              <a:rPr lang="en-GB" sz="3200" i="1" dirty="0" smtClean="0">
                <a:latin typeface="Lucida Sans" panose="020B0602030504020204" pitchFamily="34" charset="0"/>
              </a:rPr>
              <a:t>), </a:t>
            </a:r>
            <a:r>
              <a:rPr lang="en-GB" sz="3200" dirty="0">
                <a:latin typeface="Lucida Sans" panose="020B0602030504020204" pitchFamily="34" charset="0"/>
                <a:hlinkClick r:id="rId3"/>
              </a:rPr>
              <a:t>http://</a:t>
            </a:r>
            <a:r>
              <a:rPr lang="en-GB" sz="3200" dirty="0" smtClean="0">
                <a:latin typeface="Lucida Sans" panose="020B0602030504020204" pitchFamily="34" charset="0"/>
                <a:hlinkClick r:id="rId3"/>
              </a:rPr>
              <a:t>www.snapcymru.org/wp-content/uploads/2014/09/IDP-Booklet.pdf</a:t>
            </a:r>
            <a:r>
              <a:rPr lang="en-GB" sz="3200" dirty="0" smtClean="0">
                <a:latin typeface="Lucida Sans" panose="020B0602030504020204" pitchFamily="34" charset="0"/>
              </a:rPr>
              <a:t> [Accessed: December 4 2018].</a:t>
            </a:r>
            <a:endParaRPr lang="en-GB" sz="3200" dirty="0">
              <a:latin typeface="Lucida Sans" panose="020B0602030504020204" pitchFamily="34" charset="0"/>
            </a:endParaRPr>
          </a:p>
        </p:txBody>
      </p:sp>
    </p:spTree>
    <p:extLst>
      <p:ext uri="{BB962C8B-B14F-4D97-AF65-F5344CB8AC3E}">
        <p14:creationId xmlns:p14="http://schemas.microsoft.com/office/powerpoint/2010/main" val="292993175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65127"/>
            <a:ext cx="8191822" cy="903634"/>
          </a:xfrm>
        </p:spPr>
        <p:txBody>
          <a:bodyPr>
            <a:normAutofit fontScale="90000"/>
          </a:bodyPr>
          <a:lstStyle/>
          <a:p>
            <a:r>
              <a:rPr lang="en-GB" sz="3200" dirty="0" err="1" smtClean="0">
                <a:latin typeface="Lucida Sans" panose="020B0602030504020204" pitchFamily="34" charset="0"/>
              </a:rPr>
              <a:t>Awgrymiadau</a:t>
            </a:r>
            <a:r>
              <a:rPr lang="en-GB" sz="3200" dirty="0" smtClean="0">
                <a:latin typeface="Lucida Sans" panose="020B0602030504020204" pitchFamily="34" charset="0"/>
              </a:rPr>
              <a:t> </a:t>
            </a:r>
            <a:r>
              <a:rPr lang="en-GB" sz="3200" dirty="0" err="1" smtClean="0">
                <a:latin typeface="Lucida Sans" panose="020B0602030504020204" pitchFamily="34" charset="0"/>
              </a:rPr>
              <a:t>ar</a:t>
            </a:r>
            <a:r>
              <a:rPr lang="en-GB" sz="3200" dirty="0" smtClean="0">
                <a:latin typeface="Lucida Sans" panose="020B0602030504020204" pitchFamily="34" charset="0"/>
              </a:rPr>
              <a:t> </a:t>
            </a:r>
            <a:r>
              <a:rPr lang="en-GB" sz="3200" dirty="0" err="1" smtClean="0">
                <a:latin typeface="Lucida Sans" panose="020B0602030504020204" pitchFamily="34" charset="0"/>
              </a:rPr>
              <a:t>gyfer</a:t>
            </a:r>
            <a:r>
              <a:rPr lang="en-GB" sz="3200" dirty="0" smtClean="0">
                <a:latin typeface="Lucida Sans" panose="020B0602030504020204" pitchFamily="34" charset="0"/>
              </a:rPr>
              <a:t> </a:t>
            </a:r>
            <a:r>
              <a:rPr lang="en-GB" sz="3200" dirty="0" err="1" smtClean="0">
                <a:latin typeface="Lucida Sans" panose="020B0602030504020204" pitchFamily="34" charset="0"/>
              </a:rPr>
              <a:t>eich</a:t>
            </a:r>
            <a:r>
              <a:rPr lang="en-GB" sz="3200" dirty="0" smtClean="0">
                <a:latin typeface="Lucida Sans" panose="020B0602030504020204" pitchFamily="34" charset="0"/>
              </a:rPr>
              <a:t> poster</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Suggestions for your poster</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79512" y="1412777"/>
            <a:ext cx="4335338" cy="4104456"/>
          </a:xfrm>
        </p:spPr>
        <p:txBody>
          <a:bodyPr>
            <a:normAutofit fontScale="85000" lnSpcReduction="20000"/>
          </a:bodyPr>
          <a:lstStyle/>
          <a:p>
            <a:r>
              <a:rPr lang="en-GB" dirty="0">
                <a:latin typeface="Lucida Sans" panose="020B0602030504020204" pitchFamily="34" charset="0"/>
              </a:rPr>
              <a:t>Beth </a:t>
            </a:r>
            <a:r>
              <a:rPr lang="en-GB" dirty="0" err="1">
                <a:latin typeface="Lucida Sans" panose="020B0602030504020204" pitchFamily="34" charset="0"/>
              </a:rPr>
              <a:t>yw</a:t>
            </a:r>
            <a:r>
              <a:rPr lang="en-GB" dirty="0">
                <a:latin typeface="Lucida Sans" panose="020B0602030504020204" pitchFamily="34" charset="0"/>
              </a:rPr>
              <a:t> </a:t>
            </a:r>
            <a:r>
              <a:rPr lang="en-GB" dirty="0" err="1">
                <a:latin typeface="Lucida Sans" panose="020B0602030504020204" pitchFamily="34" charset="0"/>
              </a:rPr>
              <a:t>cynlluniau</a:t>
            </a:r>
            <a:r>
              <a:rPr lang="en-GB" dirty="0">
                <a:latin typeface="Lucida Sans" panose="020B0602030504020204" pitchFamily="34" charset="0"/>
              </a:rPr>
              <a:t> </a:t>
            </a:r>
            <a:r>
              <a:rPr lang="en-GB" dirty="0" err="1">
                <a:latin typeface="Lucida Sans" panose="020B0602030504020204" pitchFamily="34" charset="0"/>
              </a:rPr>
              <a:t>Llywodraeth</a:t>
            </a:r>
            <a:r>
              <a:rPr lang="en-GB" dirty="0">
                <a:latin typeface="Lucida Sans" panose="020B0602030504020204" pitchFamily="34" charset="0"/>
              </a:rPr>
              <a:t> </a:t>
            </a:r>
            <a:r>
              <a:rPr lang="en-GB" dirty="0" err="1">
                <a:latin typeface="Lucida Sans" panose="020B0602030504020204" pitchFamily="34" charset="0"/>
              </a:rPr>
              <a:t>Cymru</a:t>
            </a:r>
            <a:r>
              <a:rPr lang="en-GB" dirty="0">
                <a:latin typeface="Lucida Sans" panose="020B0602030504020204" pitchFamily="34" charset="0"/>
              </a:rPr>
              <a:t>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gyfer</a:t>
            </a:r>
            <a:r>
              <a:rPr lang="en-GB" dirty="0">
                <a:latin typeface="Lucida Sans" panose="020B0602030504020204" pitchFamily="34" charset="0"/>
              </a:rPr>
              <a:t> </a:t>
            </a:r>
            <a:r>
              <a:rPr lang="en-GB" dirty="0" err="1">
                <a:latin typeface="Lucida Sans" panose="020B0602030504020204" pitchFamily="34" charset="0"/>
              </a:rPr>
              <a:t>sicrhau</a:t>
            </a:r>
            <a:r>
              <a:rPr lang="en-GB" dirty="0">
                <a:latin typeface="Lucida Sans" panose="020B0602030504020204" pitchFamily="34" charset="0"/>
              </a:rPr>
              <a:t> bod y </a:t>
            </a:r>
            <a:r>
              <a:rPr lang="en-GB" dirty="0" err="1">
                <a:latin typeface="Lucida Sans" panose="020B0602030504020204" pitchFamily="34" charset="0"/>
              </a:rPr>
              <a:t>gweithlu</a:t>
            </a:r>
            <a:r>
              <a:rPr lang="en-GB" dirty="0">
                <a:latin typeface="Lucida Sans" panose="020B0602030504020204" pitchFamily="34" charset="0"/>
              </a:rPr>
              <a:t> </a:t>
            </a:r>
            <a:r>
              <a:rPr lang="en-GB" dirty="0" err="1">
                <a:latin typeface="Lucida Sans" panose="020B0602030504020204" pitchFamily="34" charset="0"/>
              </a:rPr>
              <a:t>cyffredinol</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barod</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gyflawni'r</a:t>
            </a:r>
            <a:r>
              <a:rPr lang="en-GB" dirty="0">
                <a:latin typeface="Lucida Sans" panose="020B0602030504020204" pitchFamily="34" charset="0"/>
              </a:rPr>
              <a:t> system </a:t>
            </a:r>
            <a:r>
              <a:rPr lang="en-GB" dirty="0" err="1">
                <a:latin typeface="Lucida Sans" panose="020B0602030504020204" pitchFamily="34" charset="0"/>
              </a:rPr>
              <a:t>newydd</a:t>
            </a:r>
            <a:r>
              <a:rPr lang="en-GB" dirty="0">
                <a:latin typeface="Lucida Sans" panose="020B0602030504020204" pitchFamily="34" charset="0"/>
              </a:rPr>
              <a:t>?</a:t>
            </a:r>
          </a:p>
          <a:p>
            <a:r>
              <a:rPr lang="en-GB" dirty="0" err="1">
                <a:latin typeface="Lucida Sans" panose="020B0602030504020204" pitchFamily="34" charset="0"/>
              </a:rPr>
              <a:t>Cynnydd</a:t>
            </a:r>
            <a:r>
              <a:rPr lang="en-GB" dirty="0">
                <a:latin typeface="Lucida Sans" panose="020B0602030504020204" pitchFamily="34" charset="0"/>
              </a:rPr>
              <a:t> </a:t>
            </a:r>
            <a:r>
              <a:rPr lang="en-GB" dirty="0" err="1">
                <a:latin typeface="Lucida Sans" panose="020B0602030504020204" pitchFamily="34" charset="0"/>
              </a:rPr>
              <a:t>mewn</a:t>
            </a:r>
            <a:r>
              <a:rPr lang="en-GB" dirty="0">
                <a:latin typeface="Lucida Sans" panose="020B0602030504020204" pitchFamily="34" charset="0"/>
              </a:rPr>
              <a:t> </a:t>
            </a:r>
            <a:r>
              <a:rPr lang="en-GB" dirty="0" err="1" smtClean="0">
                <a:latin typeface="Lucida Sans" panose="020B0602030504020204" pitchFamily="34" charset="0"/>
              </a:rPr>
              <a:t>diwrnodau</a:t>
            </a:r>
            <a:r>
              <a:rPr lang="en-GB" dirty="0" smtClean="0">
                <a:latin typeface="Lucida Sans" panose="020B0602030504020204" pitchFamily="34" charset="0"/>
              </a:rPr>
              <a:t> </a:t>
            </a:r>
            <a:r>
              <a:rPr lang="en-GB" dirty="0" err="1" smtClean="0">
                <a:latin typeface="Lucida Sans" panose="020B0602030504020204" pitchFamily="34" charset="0"/>
              </a:rPr>
              <a:t>hyfforddiant</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a:t>
            </a:r>
            <a:r>
              <a:rPr lang="en-GB" dirty="0" err="1" smtClean="0">
                <a:latin typeface="Lucida Sans" panose="020B0602030504020204" pitchFamily="34" charset="0"/>
              </a:rPr>
              <a:t>swydd</a:t>
            </a:r>
            <a:r>
              <a:rPr lang="en-GB" dirty="0" smtClean="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sicrhau</a:t>
            </a:r>
            <a:r>
              <a:rPr lang="en-GB" dirty="0">
                <a:latin typeface="Lucida Sans" panose="020B0602030504020204" pitchFamily="34" charset="0"/>
              </a:rPr>
              <a:t> bod </a:t>
            </a:r>
            <a:r>
              <a:rPr lang="en-GB" dirty="0" err="1">
                <a:latin typeface="Lucida Sans" panose="020B0602030504020204" pitchFamily="34" charset="0"/>
              </a:rPr>
              <a:t>digon</a:t>
            </a:r>
            <a:r>
              <a:rPr lang="en-GB" dirty="0">
                <a:latin typeface="Lucida Sans" panose="020B0602030504020204" pitchFamily="34" charset="0"/>
              </a:rPr>
              <a:t> o </a:t>
            </a:r>
            <a:r>
              <a:rPr lang="en-GB" dirty="0" err="1">
                <a:latin typeface="Lucida Sans" panose="020B0602030504020204" pitchFamily="34" charset="0"/>
              </a:rPr>
              <a:t>amser</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ddarparu</a:t>
            </a:r>
            <a:r>
              <a:rPr lang="en-GB" dirty="0">
                <a:latin typeface="Lucida Sans" panose="020B0602030504020204" pitchFamily="34" charset="0"/>
              </a:rPr>
              <a:t> </a:t>
            </a:r>
            <a:r>
              <a:rPr lang="en-GB" dirty="0" err="1">
                <a:latin typeface="Lucida Sans" panose="020B0602030504020204" pitchFamily="34" charset="0"/>
              </a:rPr>
              <a:t>hyfforddiant</a:t>
            </a:r>
            <a:r>
              <a:rPr lang="en-GB" dirty="0">
                <a:latin typeface="Lucida Sans" panose="020B0602030504020204" pitchFamily="34" charset="0"/>
              </a:rPr>
              <a:t> ADY?</a:t>
            </a:r>
          </a:p>
          <a:p>
            <a:r>
              <a:rPr lang="en-GB" dirty="0" err="1">
                <a:latin typeface="Lucida Sans" panose="020B0602030504020204" pitchFamily="34" charset="0"/>
              </a:rPr>
              <a:t>Sut</a:t>
            </a:r>
            <a:r>
              <a:rPr lang="en-GB" dirty="0">
                <a:latin typeface="Lucida Sans" panose="020B0602030504020204" pitchFamily="34" charset="0"/>
              </a:rPr>
              <a:t> y </a:t>
            </a:r>
            <a:r>
              <a:rPr lang="en-GB" dirty="0" err="1">
                <a:latin typeface="Lucida Sans" panose="020B0602030504020204" pitchFamily="34" charset="0"/>
              </a:rPr>
              <a:t>gellir</a:t>
            </a:r>
            <a:r>
              <a:rPr lang="en-GB" dirty="0">
                <a:latin typeface="Lucida Sans" panose="020B0602030504020204" pitchFamily="34" charset="0"/>
              </a:rPr>
              <a:t> </a:t>
            </a:r>
            <a:r>
              <a:rPr lang="en-GB" dirty="0" err="1">
                <a:latin typeface="Lucida Sans" panose="020B0602030504020204" pitchFamily="34" charset="0"/>
              </a:rPr>
              <a:t>cyrchu</a:t>
            </a:r>
            <a:r>
              <a:rPr lang="en-GB" dirty="0">
                <a:latin typeface="Lucida Sans" panose="020B0602030504020204" pitchFamily="34" charset="0"/>
              </a:rPr>
              <a:t> </a:t>
            </a:r>
            <a:r>
              <a:rPr lang="en-GB" dirty="0" err="1">
                <a:latin typeface="Lucida Sans" panose="020B0602030504020204" pitchFamily="34" charset="0"/>
              </a:rPr>
              <a:t>pecynnau</a:t>
            </a:r>
            <a:r>
              <a:rPr lang="en-GB" dirty="0">
                <a:latin typeface="Lucida Sans" panose="020B0602030504020204" pitchFamily="34" charset="0"/>
              </a:rPr>
              <a:t> </a:t>
            </a:r>
            <a:r>
              <a:rPr lang="en-GB" dirty="0" err="1">
                <a:latin typeface="Lucida Sans" panose="020B0602030504020204" pitchFamily="34" charset="0"/>
              </a:rPr>
              <a:t>hyfforddi</a:t>
            </a:r>
            <a:r>
              <a:rPr lang="en-GB" dirty="0">
                <a:latin typeface="Lucida Sans" panose="020B0602030504020204" pitchFamily="34" charset="0"/>
              </a:rPr>
              <a:t>?</a:t>
            </a:r>
          </a:p>
        </p:txBody>
      </p:sp>
      <p:sp>
        <p:nvSpPr>
          <p:cNvPr id="4" name="Content Placeholder 3"/>
          <p:cNvSpPr>
            <a:spLocks noGrp="1"/>
          </p:cNvSpPr>
          <p:nvPr>
            <p:ph sz="half" idx="2"/>
          </p:nvPr>
        </p:nvSpPr>
        <p:spPr>
          <a:xfrm>
            <a:off x="4629150" y="1412777"/>
            <a:ext cx="4335338" cy="4320479"/>
          </a:xfrm>
        </p:spPr>
        <p:txBody>
          <a:bodyPr>
            <a:normAutofit fontScale="85000" lnSpcReduction="20000"/>
          </a:bodyPr>
          <a:lstStyle/>
          <a:p>
            <a:r>
              <a:rPr lang="en-GB" dirty="0">
                <a:solidFill>
                  <a:srgbClr val="002060"/>
                </a:solidFill>
                <a:latin typeface="Lucida Sans" panose="020B0602030504020204" pitchFamily="34" charset="0"/>
              </a:rPr>
              <a:t>What </a:t>
            </a:r>
            <a:r>
              <a:rPr lang="en-GB" dirty="0" smtClean="0">
                <a:solidFill>
                  <a:srgbClr val="002060"/>
                </a:solidFill>
                <a:latin typeface="Lucida Sans" panose="020B0602030504020204" pitchFamily="34" charset="0"/>
              </a:rPr>
              <a:t>are Welsh </a:t>
            </a:r>
            <a:r>
              <a:rPr lang="en-GB" dirty="0">
                <a:solidFill>
                  <a:srgbClr val="002060"/>
                </a:solidFill>
                <a:latin typeface="Lucida Sans" panose="020B0602030504020204" pitchFamily="34" charset="0"/>
              </a:rPr>
              <a:t>Government’s plans for ensuring the general workforce is geared up to deliver the new </a:t>
            </a:r>
            <a:r>
              <a:rPr lang="en-GB" dirty="0" smtClean="0">
                <a:solidFill>
                  <a:srgbClr val="002060"/>
                </a:solidFill>
                <a:latin typeface="Lucida Sans" panose="020B0602030504020204" pitchFamily="34" charset="0"/>
              </a:rPr>
              <a:t>system?</a:t>
            </a:r>
            <a:endParaRPr lang="en-GB" dirty="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Increase </a:t>
            </a:r>
            <a:r>
              <a:rPr lang="en-GB" dirty="0">
                <a:solidFill>
                  <a:srgbClr val="002060"/>
                </a:solidFill>
                <a:latin typeface="Lucida Sans" panose="020B0602030504020204" pitchFamily="34" charset="0"/>
              </a:rPr>
              <a:t>in inset days to ensure there is enough time to deliver ALN </a:t>
            </a:r>
            <a:r>
              <a:rPr lang="en-GB" dirty="0" smtClean="0">
                <a:solidFill>
                  <a:srgbClr val="002060"/>
                </a:solidFill>
                <a:latin typeface="Lucida Sans" panose="020B0602030504020204" pitchFamily="34" charset="0"/>
              </a:rPr>
              <a:t>training?</a:t>
            </a:r>
          </a:p>
          <a:p>
            <a:r>
              <a:rPr lang="en-GB" dirty="0" smtClean="0">
                <a:solidFill>
                  <a:srgbClr val="002060"/>
                </a:solidFill>
                <a:latin typeface="Lucida Sans" panose="020B0602030504020204" pitchFamily="34" charset="0"/>
              </a:rPr>
              <a:t>How will training packages be accessed?</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9421682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664"/>
            <a:ext cx="7772400" cy="792162"/>
          </a:xfrm>
        </p:spPr>
        <p:txBody>
          <a:bodyPr rtlCol="0">
            <a:noAutofit/>
          </a:bodyPr>
          <a:lstStyle/>
          <a:p>
            <a:pPr eaLnBrk="1" fontAlgn="auto" hangingPunct="1">
              <a:spcAft>
                <a:spcPts val="0"/>
              </a:spcAft>
              <a:defRPr/>
            </a:pPr>
            <a:r>
              <a:rPr lang="cy-GB" sz="3200" kern="0" dirty="0" smtClean="0">
                <a:solidFill>
                  <a:srgbClr val="000000"/>
                </a:solidFill>
                <a:latin typeface="Lucida Sans" panose="020B0602040502020204" pitchFamily="34" charset="0"/>
                <a:ea typeface="MS PGothic" pitchFamily="34" charset="-128"/>
              </a:rPr>
              <a:t>Tasg Ymchwil</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smtClean="0">
                <a:solidFill>
                  <a:srgbClr val="002060"/>
                </a:solidFill>
                <a:latin typeface="Lucida Sans" panose="020B0602040502020204" pitchFamily="34" charset="0"/>
                <a:ea typeface="MS PGothic" pitchFamily="34" charset="-128"/>
              </a:rPr>
              <a:t>Research Task</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0" y="1340768"/>
            <a:ext cx="4565650" cy="4402807"/>
          </a:xfrm>
        </p:spPr>
        <p:txBody>
          <a:bodyPr rtlCol="0">
            <a:normAutofit lnSpcReduction="10000"/>
          </a:bodyPr>
          <a:lstStyle/>
          <a:p>
            <a:pPr marL="0" indent="0" eaLnBrk="1" fontAlgn="auto" hangingPunct="1">
              <a:spcAft>
                <a:spcPts val="0"/>
              </a:spcAft>
              <a:buFont typeface="Arial" panose="020B0604020202020204" pitchFamily="34" charset="0"/>
              <a:buNone/>
              <a:defRPr/>
            </a:pPr>
            <a:r>
              <a:rPr lang="cy-GB" altLang="cy-GB" dirty="0" smtClean="0">
                <a:latin typeface="Lucida Sans" pitchFamily="34" charset="0"/>
              </a:rPr>
              <a:t>Ewch ar wefannau 2 </a:t>
            </a:r>
            <a:r>
              <a:rPr lang="cy-GB" altLang="cy-GB" dirty="0">
                <a:latin typeface="Lucida Sans" pitchFamily="34" charset="0"/>
              </a:rPr>
              <a:t>g</a:t>
            </a:r>
            <a:r>
              <a:rPr lang="cy-GB" altLang="cy-GB" dirty="0" smtClean="0">
                <a:latin typeface="Lucida Sans" pitchFamily="34" charset="0"/>
              </a:rPr>
              <a:t>yngor lleol yng Nghymru ac atebwch y cwestiynau canlynol:</a:t>
            </a:r>
          </a:p>
          <a:p>
            <a:pPr marL="514350" indent="-514350" eaLnBrk="1" fontAlgn="auto" hangingPunct="1">
              <a:spcAft>
                <a:spcPts val="0"/>
              </a:spcAft>
              <a:buFont typeface="Arial" panose="020B0604020202020204" pitchFamily="34" charset="0"/>
              <a:buAutoNum type="arabicPeriod"/>
              <a:defRPr/>
            </a:pPr>
            <a:r>
              <a:rPr lang="cy-GB" altLang="cy-GB" dirty="0" smtClean="0">
                <a:latin typeface="Lucida Sans" pitchFamily="34" charset="0"/>
              </a:rPr>
              <a:t>Wrth drafod ADY mewn ysgolion, pa wahaniaethau a welwch chi rhwng y siroedd?</a:t>
            </a:r>
          </a:p>
          <a:p>
            <a:pPr marL="514350" indent="-514350" eaLnBrk="1" fontAlgn="auto" hangingPunct="1">
              <a:spcAft>
                <a:spcPts val="0"/>
              </a:spcAft>
              <a:buFont typeface="Arial" panose="020B0604020202020204" pitchFamily="34" charset="0"/>
              <a:buAutoNum type="arabicPeriod"/>
              <a:defRPr/>
            </a:pPr>
            <a:r>
              <a:rPr lang="es-ES" altLang="cy-GB" dirty="0" err="1">
                <a:latin typeface="Lucida Sans" pitchFamily="34" charset="0"/>
              </a:rPr>
              <a:t>Pa</a:t>
            </a:r>
            <a:r>
              <a:rPr lang="es-ES" altLang="cy-GB" dirty="0">
                <a:latin typeface="Lucida Sans" pitchFamily="34" charset="0"/>
              </a:rPr>
              <a:t> </a:t>
            </a:r>
            <a:r>
              <a:rPr lang="es-ES" altLang="cy-GB" dirty="0" err="1">
                <a:latin typeface="Lucida Sans" pitchFamily="34" charset="0"/>
              </a:rPr>
              <a:t>oblygiadau</a:t>
            </a:r>
            <a:r>
              <a:rPr lang="es-ES" altLang="cy-GB" dirty="0">
                <a:latin typeface="Lucida Sans" pitchFamily="34" charset="0"/>
              </a:rPr>
              <a:t> </a:t>
            </a:r>
            <a:r>
              <a:rPr lang="es-ES" altLang="cy-GB" dirty="0" err="1">
                <a:latin typeface="Lucida Sans" pitchFamily="34" charset="0"/>
              </a:rPr>
              <a:t>posibl</a:t>
            </a:r>
            <a:r>
              <a:rPr lang="es-ES" altLang="cy-GB" dirty="0">
                <a:latin typeface="Lucida Sans" pitchFamily="34" charset="0"/>
              </a:rPr>
              <a:t> </a:t>
            </a:r>
            <a:r>
              <a:rPr lang="es-ES" altLang="cy-GB" dirty="0" err="1">
                <a:latin typeface="Lucida Sans" pitchFamily="34" charset="0"/>
              </a:rPr>
              <a:t>allai</a:t>
            </a:r>
            <a:r>
              <a:rPr lang="es-ES" altLang="cy-GB" dirty="0">
                <a:latin typeface="Lucida Sans" pitchFamily="34" charset="0"/>
              </a:rPr>
              <a:t> </a:t>
            </a:r>
            <a:r>
              <a:rPr lang="es-ES" altLang="cy-GB" dirty="0" err="1">
                <a:latin typeface="Lucida Sans" pitchFamily="34" charset="0"/>
              </a:rPr>
              <a:t>deillio</a:t>
            </a:r>
            <a:r>
              <a:rPr lang="es-ES" altLang="cy-GB" dirty="0">
                <a:latin typeface="Lucida Sans" pitchFamily="34" charset="0"/>
              </a:rPr>
              <a:t> o </a:t>
            </a:r>
            <a:r>
              <a:rPr lang="es-ES" altLang="cy-GB" dirty="0" err="1">
                <a:latin typeface="Lucida Sans" pitchFamily="34" charset="0"/>
              </a:rPr>
              <a:t>hyn</a:t>
            </a:r>
            <a:r>
              <a:rPr lang="es-ES" altLang="cy-GB" dirty="0">
                <a:latin typeface="Lucida Sans" pitchFamily="34" charset="0"/>
              </a:rPr>
              <a:t>?</a:t>
            </a:r>
            <a:endParaRPr lang="cy-GB" altLang="cy-GB" dirty="0" smtClean="0">
              <a:latin typeface="Lucida Sans" pitchFamily="34" charset="0"/>
            </a:endParaRPr>
          </a:p>
          <a:p>
            <a:pPr marL="514350" indent="-514350" eaLnBrk="1" fontAlgn="auto" hangingPunct="1">
              <a:spcAft>
                <a:spcPts val="0"/>
              </a:spcAft>
              <a:buFont typeface="Arial" panose="020B0604020202020204" pitchFamily="34" charset="0"/>
              <a:buAutoNum type="arabicPeriod"/>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565650" y="1340768"/>
            <a:ext cx="4578350" cy="4402807"/>
          </a:xfrm>
        </p:spPr>
        <p:txBody>
          <a:bodyPr rtlCol="0">
            <a:normAutofit/>
          </a:bodyPr>
          <a:lstStyle/>
          <a:p>
            <a:pPr marL="0" indent="0">
              <a:buFont typeface="Arial" panose="020B0604020202020204" pitchFamily="34" charset="0"/>
              <a:buNone/>
              <a:defRPr/>
            </a:pPr>
            <a:r>
              <a:rPr lang="en-GB" kern="0" dirty="0" smtClean="0">
                <a:solidFill>
                  <a:srgbClr val="002060"/>
                </a:solidFill>
                <a:latin typeface="Lucida Sans" panose="020B0602030504020204" pitchFamily="34" charset="0"/>
                <a:ea typeface="MS PGothic" pitchFamily="34" charset="-128"/>
              </a:rPr>
              <a:t>Visit 2 local authorities’ websites and answer the following questions:</a:t>
            </a:r>
          </a:p>
          <a:p>
            <a:pPr marL="0" indent="0">
              <a:buFont typeface="Arial" panose="020B0604020202020204" pitchFamily="34" charset="0"/>
              <a:buNone/>
              <a:defRPr/>
            </a:pPr>
            <a:r>
              <a:rPr lang="en-GB" kern="0" dirty="0" smtClean="0">
                <a:solidFill>
                  <a:srgbClr val="002060"/>
                </a:solidFill>
                <a:latin typeface="Lucida Sans" panose="020B0602030504020204" pitchFamily="34" charset="0"/>
                <a:ea typeface="MS PGothic" pitchFamily="34" charset="-128"/>
              </a:rPr>
              <a:t>1. When discussing ALN in schools, what differences can you find between the counties?</a:t>
            </a:r>
          </a:p>
          <a:p>
            <a:pPr marL="0" indent="0">
              <a:buFont typeface="Arial" panose="020B0604020202020204" pitchFamily="34" charset="0"/>
              <a:buNone/>
              <a:defRPr/>
            </a:pPr>
            <a:r>
              <a:rPr lang="en-GB" kern="0" dirty="0" smtClean="0">
                <a:solidFill>
                  <a:srgbClr val="002060"/>
                </a:solidFill>
                <a:latin typeface="Lucida Sans" panose="020B0602030504020204" pitchFamily="34" charset="0"/>
                <a:ea typeface="MS PGothic" pitchFamily="34" charset="-128"/>
              </a:rPr>
              <a:t>2. What possible implications could stem from this?</a:t>
            </a:r>
            <a:endParaRPr lang="en-GB" kern="0" dirty="0">
              <a:solidFill>
                <a:srgbClr val="002060"/>
              </a:solidFill>
              <a:latin typeface="Lucida Sans" panose="020B0602030504020204" pitchFamily="34" charset="0"/>
              <a:ea typeface="MS PGothic" pitchFamily="34" charset="-128"/>
            </a:endParaRPr>
          </a:p>
        </p:txBody>
      </p:sp>
    </p:spTree>
    <p:extLst>
      <p:ext uri="{BB962C8B-B14F-4D97-AF65-F5344CB8AC3E}">
        <p14:creationId xmlns:p14="http://schemas.microsoft.com/office/powerpoint/2010/main" val="53373028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Cyfeiriadau</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3333CC">
                    <a:lumMod val="75000"/>
                  </a:srgbClr>
                </a:solidFill>
                <a:latin typeface="Lucida Sans" panose="020B0602040502020204" pitchFamily="34" charset="0"/>
                <a:ea typeface="MS PGothic" pitchFamily="34" charset="-128"/>
              </a:rPr>
              <a:t>References</a:t>
            </a:r>
            <a:endParaRPr lang="en-GB" altLang="cy-GB" sz="3200" dirty="0" smtClean="0">
              <a:solidFill>
                <a:srgbClr val="0000FF"/>
              </a:solidFill>
              <a:latin typeface="Lucida Sans" pitchFamily="34" charset="0"/>
            </a:endParaRPr>
          </a:p>
        </p:txBody>
      </p:sp>
      <p:sp>
        <p:nvSpPr>
          <p:cNvPr id="2" name="Content Placeholder 1"/>
          <p:cNvSpPr>
            <a:spLocks noGrp="1"/>
          </p:cNvSpPr>
          <p:nvPr>
            <p:ph idx="1"/>
          </p:nvPr>
        </p:nvSpPr>
        <p:spPr>
          <a:xfrm>
            <a:off x="457200" y="1417638"/>
            <a:ext cx="8229600" cy="4098925"/>
          </a:xfrm>
        </p:spPr>
        <p:txBody>
          <a:bodyPr>
            <a:normAutofit fontScale="85000" lnSpcReduction="10000"/>
          </a:bodyPr>
          <a:lstStyle/>
          <a:p>
            <a:pPr marL="0" indent="0">
              <a:buNone/>
              <a:defRPr/>
            </a:pPr>
            <a:r>
              <a:rPr lang="en-GB" sz="1600" kern="0" dirty="0" smtClean="0">
                <a:solidFill>
                  <a:srgbClr val="000000"/>
                </a:solidFill>
                <a:latin typeface="Lucida Sans" panose="020B0602040502020204" pitchFamily="34" charset="0"/>
                <a:ea typeface="MS PGothic" pitchFamily="34" charset="-128"/>
              </a:rPr>
              <a:t>BBC </a:t>
            </a:r>
            <a:r>
              <a:rPr lang="en-GB" sz="1600" kern="0" dirty="0">
                <a:solidFill>
                  <a:srgbClr val="000000"/>
                </a:solidFill>
                <a:latin typeface="Lucida Sans" panose="020B0602040502020204" pitchFamily="34" charset="0"/>
                <a:ea typeface="MS PGothic" pitchFamily="34" charset="-128"/>
              </a:rPr>
              <a:t>News (2005) </a:t>
            </a:r>
            <a:r>
              <a:rPr lang="en-GB" sz="1600" i="1" kern="0" dirty="0" smtClean="0">
                <a:solidFill>
                  <a:srgbClr val="000000"/>
                </a:solidFill>
                <a:latin typeface="Lucida Sans" panose="020B0602040502020204" pitchFamily="34" charset="0"/>
                <a:ea typeface="MS PGothic" pitchFamily="34" charset="-128"/>
              </a:rPr>
              <a:t>‘Special </a:t>
            </a:r>
            <a:r>
              <a:rPr lang="en-GB" sz="1600" i="1" kern="0" dirty="0">
                <a:solidFill>
                  <a:srgbClr val="000000"/>
                </a:solidFill>
                <a:latin typeface="Lucida Sans" panose="020B0602040502020204" pitchFamily="34" charset="0"/>
                <a:ea typeface="MS PGothic" pitchFamily="34" charset="-128"/>
              </a:rPr>
              <a:t>needs' education </a:t>
            </a:r>
            <a:r>
              <a:rPr lang="en-GB" sz="1600" i="1" kern="0" dirty="0" smtClean="0">
                <a:solidFill>
                  <a:srgbClr val="000000"/>
                </a:solidFill>
                <a:latin typeface="Lucida Sans" panose="020B0602040502020204" pitchFamily="34" charset="0"/>
                <a:ea typeface="MS PGothic" pitchFamily="34" charset="-128"/>
              </a:rPr>
              <a:t>queried, </a:t>
            </a:r>
            <a:r>
              <a:rPr lang="en-GB" sz="1600" kern="0" dirty="0">
                <a:solidFill>
                  <a:srgbClr val="000000"/>
                </a:solidFill>
                <a:latin typeface="Lucida Sans" panose="020B0602040502020204" pitchFamily="34" charset="0"/>
                <a:ea typeface="MS PGothic" pitchFamily="34" charset="-128"/>
                <a:hlinkClick r:id="rId3"/>
              </a:rPr>
              <a:t>http://</a:t>
            </a:r>
            <a:r>
              <a:rPr lang="en-GB" sz="1600" kern="0" dirty="0" smtClean="0">
                <a:solidFill>
                  <a:srgbClr val="000000"/>
                </a:solidFill>
                <a:latin typeface="Lucida Sans" panose="020B0602040502020204" pitchFamily="34" charset="0"/>
                <a:ea typeface="MS PGothic" pitchFamily="34" charset="-128"/>
                <a:hlinkClick r:id="rId3"/>
              </a:rPr>
              <a:t>news.bbc.co.uk/1/hi/education/4071122.stm</a:t>
            </a:r>
            <a:r>
              <a:rPr lang="en-GB" sz="1600" kern="0" dirty="0" smtClean="0">
                <a:solidFill>
                  <a:srgbClr val="000000"/>
                </a:solidFill>
                <a:latin typeface="Lucida Sans" panose="020B0602040502020204" pitchFamily="34" charset="0"/>
                <a:ea typeface="MS PGothic" pitchFamily="34" charset="-128"/>
              </a:rPr>
              <a:t>  </a:t>
            </a:r>
            <a:r>
              <a:rPr lang="en-GB" sz="1600" kern="0" dirty="0">
                <a:solidFill>
                  <a:srgbClr val="000000"/>
                </a:solidFill>
                <a:latin typeface="Lucida Sans" panose="020B0602040502020204" pitchFamily="34" charset="0"/>
                <a:ea typeface="MS PGothic" pitchFamily="34" charset="-128"/>
              </a:rPr>
              <a:t>[Accessed: December 3 2018</a:t>
            </a:r>
            <a:r>
              <a:rPr lang="en-GB" sz="1600" kern="0" dirty="0" smtClean="0">
                <a:solidFill>
                  <a:srgbClr val="000000"/>
                </a:solidFill>
                <a:latin typeface="Lucida Sans" panose="020B0602040502020204" pitchFamily="34" charset="0"/>
                <a:ea typeface="MS PGothic" pitchFamily="34" charset="-128"/>
              </a:rPr>
              <a:t>].</a:t>
            </a:r>
          </a:p>
          <a:p>
            <a:pPr marL="0" indent="0">
              <a:buNone/>
              <a:defRPr/>
            </a:pPr>
            <a:r>
              <a:rPr lang="en-GB" sz="1600" kern="0" dirty="0">
                <a:solidFill>
                  <a:srgbClr val="000000"/>
                </a:solidFill>
                <a:latin typeface="Lucida Sans" panose="020B0602040502020204" pitchFamily="34" charset="0"/>
                <a:ea typeface="MS PGothic" pitchFamily="34" charset="-128"/>
              </a:rPr>
              <a:t>British </a:t>
            </a:r>
            <a:r>
              <a:rPr lang="en-GB" sz="1600" kern="0" dirty="0" err="1">
                <a:solidFill>
                  <a:srgbClr val="000000"/>
                </a:solidFill>
                <a:latin typeface="Lucida Sans" panose="020B0602040502020204" pitchFamily="34" charset="0"/>
                <a:ea typeface="MS PGothic" pitchFamily="34" charset="-128"/>
              </a:rPr>
              <a:t>Pathe</a:t>
            </a:r>
            <a:r>
              <a:rPr lang="en-GB" sz="1600" kern="0" dirty="0">
                <a:solidFill>
                  <a:srgbClr val="000000"/>
                </a:solidFill>
                <a:latin typeface="Lucida Sans" panose="020B0602040502020204" pitchFamily="34" charset="0"/>
                <a:ea typeface="MS PGothic" pitchFamily="34" charset="-128"/>
              </a:rPr>
              <a:t> (2014) </a:t>
            </a:r>
            <a:r>
              <a:rPr lang="en-GB" sz="1600" i="1" kern="0" dirty="0" smtClean="0">
                <a:solidFill>
                  <a:srgbClr val="000000"/>
                </a:solidFill>
                <a:latin typeface="Lucida Sans" panose="020B0602040502020204" pitchFamily="34" charset="0"/>
                <a:ea typeface="MS PGothic" pitchFamily="34" charset="-128"/>
              </a:rPr>
              <a:t>Home </a:t>
            </a:r>
            <a:r>
              <a:rPr lang="en-GB" sz="1600" i="1" kern="0" dirty="0">
                <a:solidFill>
                  <a:srgbClr val="000000"/>
                </a:solidFill>
                <a:latin typeface="Lucida Sans" panose="020B0602040502020204" pitchFamily="34" charset="0"/>
                <a:ea typeface="MS PGothic" pitchFamily="34" charset="-128"/>
              </a:rPr>
              <a:t>for Disabled Children (1946</a:t>
            </a:r>
            <a:r>
              <a:rPr lang="en-GB" sz="1600" i="1" kern="0" dirty="0" smtClean="0">
                <a:solidFill>
                  <a:srgbClr val="000000"/>
                </a:solidFill>
                <a:latin typeface="Lucida Sans" panose="020B0602040502020204" pitchFamily="34" charset="0"/>
                <a:ea typeface="MS PGothic" pitchFamily="34" charset="-128"/>
              </a:rPr>
              <a:t>), </a:t>
            </a:r>
            <a:r>
              <a:rPr lang="en-GB" sz="1600" kern="0" dirty="0">
                <a:solidFill>
                  <a:srgbClr val="000000"/>
                </a:solidFill>
                <a:latin typeface="Lucida Sans" panose="020B0602040502020204" pitchFamily="34" charset="0"/>
                <a:ea typeface="MS PGothic" pitchFamily="34" charset="-128"/>
                <a:hlinkClick r:id="rId4"/>
              </a:rPr>
              <a:t>https://</a:t>
            </a:r>
            <a:r>
              <a:rPr lang="en-GB" sz="1600" kern="0" dirty="0" smtClean="0">
                <a:solidFill>
                  <a:srgbClr val="000000"/>
                </a:solidFill>
                <a:latin typeface="Lucida Sans" panose="020B0602040502020204" pitchFamily="34" charset="0"/>
                <a:ea typeface="MS PGothic" pitchFamily="34" charset="-128"/>
                <a:hlinkClick r:id="rId4"/>
              </a:rPr>
              <a:t>www.youtube.com/watch?v=nB-3gwmtyHQ</a:t>
            </a:r>
            <a:r>
              <a:rPr lang="en-GB" sz="1600" kern="0" dirty="0" smtClean="0">
                <a:solidFill>
                  <a:srgbClr val="000000"/>
                </a:solidFill>
                <a:latin typeface="Lucida Sans" panose="020B0602040502020204" pitchFamily="34" charset="0"/>
                <a:ea typeface="MS PGothic" pitchFamily="34" charset="-128"/>
              </a:rPr>
              <a:t>  </a:t>
            </a:r>
            <a:r>
              <a:rPr lang="en-GB" sz="1600" kern="0" dirty="0">
                <a:solidFill>
                  <a:srgbClr val="000000"/>
                </a:solidFill>
                <a:latin typeface="Lucida Sans" panose="020B0602040502020204" pitchFamily="34" charset="0"/>
                <a:ea typeface="MS PGothic" pitchFamily="34" charset="-128"/>
              </a:rPr>
              <a:t>[Accessed: December 4 2018].</a:t>
            </a:r>
          </a:p>
          <a:p>
            <a:pPr marL="0" indent="0">
              <a:buFont typeface="Arial" panose="020B0604020202020204" pitchFamily="34" charset="0"/>
              <a:buNone/>
              <a:defRPr/>
            </a:pPr>
            <a:r>
              <a:rPr lang="en-GB" sz="1600" kern="0" dirty="0" smtClean="0">
                <a:solidFill>
                  <a:srgbClr val="000000"/>
                </a:solidFill>
                <a:latin typeface="Lucida Sans" panose="020B0602040502020204" pitchFamily="34" charset="0"/>
                <a:ea typeface="MS PGothic" pitchFamily="34" charset="-128"/>
              </a:rPr>
              <a:t>Contact </a:t>
            </a:r>
            <a:r>
              <a:rPr lang="en-GB" sz="1600" kern="0" dirty="0">
                <a:solidFill>
                  <a:srgbClr val="000000"/>
                </a:solidFill>
                <a:latin typeface="Lucida Sans" panose="020B0602040502020204" pitchFamily="34" charset="0"/>
                <a:ea typeface="MS PGothic" pitchFamily="34" charset="-128"/>
              </a:rPr>
              <a:t>a Family (2012) </a:t>
            </a:r>
            <a:r>
              <a:rPr lang="en-GB" sz="1600" i="1" kern="0" dirty="0" smtClean="0">
                <a:solidFill>
                  <a:srgbClr val="000000"/>
                </a:solidFill>
                <a:latin typeface="Lucida Sans" panose="020B0602040502020204" pitchFamily="34" charset="0"/>
                <a:ea typeface="MS PGothic" pitchFamily="34" charset="-128"/>
              </a:rPr>
              <a:t>The </a:t>
            </a:r>
            <a:r>
              <a:rPr lang="en-GB" sz="1600" i="1" kern="0" dirty="0">
                <a:solidFill>
                  <a:srgbClr val="000000"/>
                </a:solidFill>
                <a:latin typeface="Lucida Sans" panose="020B0602040502020204" pitchFamily="34" charset="0"/>
                <a:ea typeface="MS PGothic" pitchFamily="34" charset="-128"/>
              </a:rPr>
              <a:t>Statementing Process</a:t>
            </a:r>
            <a:r>
              <a:rPr lang="en-GB" sz="1600" i="1" kern="0" dirty="0" smtClean="0">
                <a:solidFill>
                  <a:srgbClr val="000000"/>
                </a:solidFill>
                <a:latin typeface="Lucida Sans" panose="020B0602040502020204" pitchFamily="34" charset="0"/>
                <a:ea typeface="MS PGothic" pitchFamily="34" charset="-128"/>
              </a:rPr>
              <a:t>, </a:t>
            </a:r>
            <a:r>
              <a:rPr lang="en-GB" sz="1600" kern="0" dirty="0">
                <a:solidFill>
                  <a:srgbClr val="000000"/>
                </a:solidFill>
                <a:latin typeface="Lucida Sans" panose="020B0602040502020204" pitchFamily="34" charset="0"/>
                <a:ea typeface="MS PGothic" pitchFamily="34" charset="-128"/>
                <a:hlinkClick r:id="rId5"/>
              </a:rPr>
              <a:t>http://www.cafamily.org.uk/advice-and-support/sen-national-advice-service/the-statementing-process/</a:t>
            </a:r>
            <a:r>
              <a:rPr lang="en-GB" sz="1600" kern="0" dirty="0">
                <a:solidFill>
                  <a:srgbClr val="000000"/>
                </a:solidFill>
                <a:latin typeface="Lucida Sans" panose="020B0602040502020204" pitchFamily="34" charset="0"/>
                <a:ea typeface="MS PGothic" pitchFamily="34" charset="-128"/>
              </a:rPr>
              <a:t> </a:t>
            </a:r>
            <a:endParaRPr lang="en-GB" sz="1600" kern="0" dirty="0" smtClean="0">
              <a:solidFill>
                <a:srgbClr val="000000"/>
              </a:solidFill>
              <a:latin typeface="Lucida Sans" panose="020B0602040502020204" pitchFamily="34" charset="0"/>
              <a:ea typeface="MS PGothic" pitchFamily="34" charset="-128"/>
            </a:endParaRPr>
          </a:p>
          <a:p>
            <a:pPr marL="0" indent="0">
              <a:buFont typeface="Arial" panose="020B0604020202020204" pitchFamily="34" charset="0"/>
              <a:buNone/>
              <a:defRPr/>
            </a:pPr>
            <a:r>
              <a:rPr lang="en-GB" sz="1600" kern="0" dirty="0" smtClean="0">
                <a:solidFill>
                  <a:srgbClr val="000000"/>
                </a:solidFill>
                <a:latin typeface="Lucida Sans" panose="020B0602040502020204" pitchFamily="34" charset="0"/>
                <a:ea typeface="MS PGothic" pitchFamily="34" charset="-128"/>
              </a:rPr>
              <a:t>Dauncey, M. (2016</a:t>
            </a:r>
            <a:r>
              <a:rPr lang="en-GB" sz="1600" kern="0" dirty="0">
                <a:solidFill>
                  <a:srgbClr val="000000"/>
                </a:solidFill>
                <a:latin typeface="Lucida Sans" panose="020B0602040502020204" pitchFamily="34" charset="0"/>
                <a:ea typeface="MS PGothic" pitchFamily="34" charset="-128"/>
              </a:rPr>
              <a:t>) </a:t>
            </a:r>
            <a:r>
              <a:rPr lang="en-GB" sz="1600" i="1" dirty="0" smtClean="0">
                <a:latin typeface="Lucida Sans" panose="020B0602030504020204" pitchFamily="34" charset="0"/>
              </a:rPr>
              <a:t>Research </a:t>
            </a:r>
            <a:r>
              <a:rPr lang="en-GB" sz="1600" i="1" dirty="0">
                <a:latin typeface="Lucida Sans" panose="020B0602030504020204" pitchFamily="34" charset="0"/>
              </a:rPr>
              <a:t>Briefing: Additional Learning Needs (ALN) in </a:t>
            </a:r>
            <a:r>
              <a:rPr lang="en-GB" sz="1600" i="1" dirty="0" smtClean="0">
                <a:latin typeface="Lucida Sans" panose="020B0602030504020204" pitchFamily="34" charset="0"/>
              </a:rPr>
              <a:t>Wales,</a:t>
            </a:r>
            <a:r>
              <a:rPr lang="en-GB" sz="1600" i="1" dirty="0">
                <a:latin typeface="Lucida Sans" panose="020B0602030504020204" pitchFamily="34" charset="0"/>
              </a:rPr>
              <a:t> </a:t>
            </a:r>
            <a:r>
              <a:rPr lang="en-GB" sz="1600" kern="0" dirty="0" smtClean="0">
                <a:solidFill>
                  <a:srgbClr val="000000"/>
                </a:solidFill>
                <a:latin typeface="Lucida Sans" panose="020B0602040502020204" pitchFamily="34" charset="0"/>
                <a:ea typeface="MS PGothic" pitchFamily="34" charset="-128"/>
                <a:hlinkClick r:id="rId6"/>
              </a:rPr>
              <a:t>http</a:t>
            </a:r>
            <a:r>
              <a:rPr lang="en-GB" sz="1600" kern="0" dirty="0">
                <a:solidFill>
                  <a:srgbClr val="000000"/>
                </a:solidFill>
                <a:latin typeface="Lucida Sans" panose="020B0602040502020204" pitchFamily="34" charset="0"/>
                <a:ea typeface="MS PGothic" pitchFamily="34" charset="-128"/>
                <a:hlinkClick r:id="rId6"/>
              </a:rPr>
              <a:t>://www.assembly.wales/Research%20Documents/16-059%20SEN/16-059-Web-%</a:t>
            </a:r>
            <a:r>
              <a:rPr lang="en-GB" sz="1600" kern="0" dirty="0" smtClean="0">
                <a:solidFill>
                  <a:srgbClr val="000000"/>
                </a:solidFill>
                <a:latin typeface="Lucida Sans" panose="020B0602040502020204" pitchFamily="34" charset="0"/>
                <a:ea typeface="MS PGothic" pitchFamily="34" charset="-128"/>
                <a:hlinkClick r:id="rId6"/>
              </a:rPr>
              <a:t>20English.pdf</a:t>
            </a:r>
            <a:r>
              <a:rPr lang="en-GB" sz="1600" kern="0" dirty="0" smtClean="0">
                <a:solidFill>
                  <a:srgbClr val="000000"/>
                </a:solidFill>
                <a:latin typeface="Lucida Sans" panose="020B0602040502020204" pitchFamily="34" charset="0"/>
                <a:ea typeface="MS PGothic" pitchFamily="34" charset="-128"/>
              </a:rPr>
              <a:t> [Accessed: January 12 2017].</a:t>
            </a:r>
          </a:p>
          <a:p>
            <a:pPr marL="0" indent="0">
              <a:buNone/>
              <a:defRPr/>
            </a:pPr>
            <a:r>
              <a:rPr lang="en-GB" sz="1600" kern="0" dirty="0" err="1" smtClean="0">
                <a:solidFill>
                  <a:srgbClr val="000000"/>
                </a:solidFill>
                <a:latin typeface="Lucida Sans" panose="020B0602040502020204" pitchFamily="34" charset="0"/>
                <a:ea typeface="MS PGothic" pitchFamily="34" charset="-128"/>
              </a:rPr>
              <a:t>Dewis</a:t>
            </a:r>
            <a:r>
              <a:rPr lang="en-GB" sz="1600" kern="0" dirty="0" smtClean="0">
                <a:solidFill>
                  <a:srgbClr val="000000"/>
                </a:solidFill>
                <a:latin typeface="Lucida Sans" panose="020B0602040502020204" pitchFamily="34" charset="0"/>
                <a:ea typeface="MS PGothic" pitchFamily="34" charset="-128"/>
              </a:rPr>
              <a:t> </a:t>
            </a:r>
            <a:r>
              <a:rPr lang="en-GB" sz="1600" kern="0" dirty="0" err="1" smtClean="0">
                <a:solidFill>
                  <a:srgbClr val="000000"/>
                </a:solidFill>
                <a:latin typeface="Lucida Sans" panose="020B0602040502020204" pitchFamily="34" charset="0"/>
                <a:ea typeface="MS PGothic" pitchFamily="34" charset="-128"/>
              </a:rPr>
              <a:t>Cymru</a:t>
            </a:r>
            <a:r>
              <a:rPr lang="en-GB" sz="1600" kern="0" dirty="0">
                <a:solidFill>
                  <a:srgbClr val="000000"/>
                </a:solidFill>
                <a:latin typeface="Lucida Sans" panose="020B0602040502020204" pitchFamily="34" charset="0"/>
                <a:ea typeface="MS PGothic" pitchFamily="34" charset="-128"/>
              </a:rPr>
              <a:t> (2020) </a:t>
            </a:r>
            <a:r>
              <a:rPr lang="en-GB" sz="1600" i="1" kern="0" dirty="0" smtClean="0">
                <a:solidFill>
                  <a:srgbClr val="000000"/>
                </a:solidFill>
                <a:latin typeface="Lucida Sans" panose="020B0602040502020204" pitchFamily="34" charset="0"/>
                <a:ea typeface="MS PGothic" pitchFamily="34" charset="-128"/>
              </a:rPr>
              <a:t>Additional </a:t>
            </a:r>
            <a:r>
              <a:rPr lang="en-GB" sz="1600" i="1" kern="0" dirty="0">
                <a:solidFill>
                  <a:srgbClr val="000000"/>
                </a:solidFill>
                <a:latin typeface="Lucida Sans" panose="020B0602040502020204" pitchFamily="34" charset="0"/>
                <a:ea typeface="MS PGothic" pitchFamily="34" charset="-128"/>
              </a:rPr>
              <a:t>Learning Needs (ALN</a:t>
            </a:r>
            <a:r>
              <a:rPr lang="en-GB" sz="1600" i="1" kern="0" dirty="0" smtClean="0">
                <a:solidFill>
                  <a:srgbClr val="000000"/>
                </a:solidFill>
                <a:latin typeface="Lucida Sans" panose="020B0602040502020204" pitchFamily="34" charset="0"/>
                <a:ea typeface="MS PGothic" pitchFamily="34" charset="-128"/>
              </a:rPr>
              <a:t>), </a:t>
            </a:r>
            <a:r>
              <a:rPr lang="en-GB" sz="1600" kern="0" dirty="0">
                <a:solidFill>
                  <a:srgbClr val="000000"/>
                </a:solidFill>
                <a:latin typeface="Lucida Sans" panose="020B0602040502020204" pitchFamily="34" charset="0"/>
                <a:ea typeface="MS PGothic" pitchFamily="34" charset="-128"/>
                <a:hlinkClick r:id="rId7"/>
              </a:rPr>
              <a:t>https://</a:t>
            </a:r>
            <a:r>
              <a:rPr lang="en-GB" sz="1600" kern="0" dirty="0" smtClean="0">
                <a:solidFill>
                  <a:srgbClr val="000000"/>
                </a:solidFill>
                <a:latin typeface="Lucida Sans" panose="020B0602040502020204" pitchFamily="34" charset="0"/>
                <a:ea typeface="MS PGothic" pitchFamily="34" charset="-128"/>
                <a:hlinkClick r:id="rId7"/>
              </a:rPr>
              <a:t>www.dewis.wales/additional-learning-needs-cyp</a:t>
            </a:r>
            <a:r>
              <a:rPr lang="en-GB" sz="1600" kern="0" dirty="0" smtClean="0">
                <a:solidFill>
                  <a:srgbClr val="000000"/>
                </a:solidFill>
                <a:latin typeface="Lucida Sans" panose="020B0602040502020204" pitchFamily="34" charset="0"/>
                <a:ea typeface="MS PGothic" pitchFamily="34" charset="-128"/>
              </a:rPr>
              <a:t> [Accessed: April 21 2020].</a:t>
            </a:r>
          </a:p>
          <a:p>
            <a:pPr marL="0" indent="0">
              <a:buNone/>
              <a:defRPr/>
            </a:pPr>
            <a:r>
              <a:rPr lang="en-GB" sz="1600" kern="0" dirty="0">
                <a:solidFill>
                  <a:srgbClr val="000000"/>
                </a:solidFill>
                <a:latin typeface="Lucida Sans" panose="020B0602040502020204" pitchFamily="34" charset="0"/>
                <a:ea typeface="MS PGothic" pitchFamily="34" charset="-128"/>
              </a:rPr>
              <a:t>Ephemeralfilm (2015) </a:t>
            </a:r>
            <a:r>
              <a:rPr lang="en-GB" sz="1600" i="1" kern="0" dirty="0" smtClean="0">
                <a:solidFill>
                  <a:srgbClr val="000000"/>
                </a:solidFill>
                <a:latin typeface="Lucida Sans" panose="020B0602040502020204" pitchFamily="34" charset="0"/>
                <a:ea typeface="MS PGothic" pitchFamily="34" charset="-128"/>
              </a:rPr>
              <a:t>Caring </a:t>
            </a:r>
            <a:r>
              <a:rPr lang="en-GB" sz="1600" i="1" kern="0" dirty="0">
                <a:solidFill>
                  <a:srgbClr val="000000"/>
                </a:solidFill>
                <a:latin typeface="Lucida Sans" panose="020B0602040502020204" pitchFamily="34" charset="0"/>
                <a:ea typeface="MS PGothic" pitchFamily="34" charset="-128"/>
              </a:rPr>
              <a:t>for Spastics: (1976) </a:t>
            </a:r>
            <a:r>
              <a:rPr lang="en-GB" sz="1600" i="1" kern="0" dirty="0" smtClean="0">
                <a:solidFill>
                  <a:srgbClr val="000000"/>
                </a:solidFill>
                <a:latin typeface="Lucida Sans" panose="020B0602040502020204" pitchFamily="34" charset="0"/>
                <a:ea typeface="MS PGothic" pitchFamily="34" charset="-128"/>
              </a:rPr>
              <a:t>Promotional </a:t>
            </a:r>
            <a:r>
              <a:rPr lang="en-GB" sz="1600" i="1" kern="0" dirty="0">
                <a:solidFill>
                  <a:srgbClr val="000000"/>
                </a:solidFill>
                <a:latin typeface="Lucida Sans" panose="020B0602040502020204" pitchFamily="34" charset="0"/>
                <a:ea typeface="MS PGothic" pitchFamily="34" charset="-128"/>
              </a:rPr>
              <a:t>film for the Spastics </a:t>
            </a:r>
            <a:r>
              <a:rPr lang="en-GB" sz="1600" i="1" kern="0" dirty="0" smtClean="0">
                <a:solidFill>
                  <a:srgbClr val="000000"/>
                </a:solidFill>
                <a:latin typeface="Lucida Sans" panose="020B0602040502020204" pitchFamily="34" charset="0"/>
                <a:ea typeface="MS PGothic" pitchFamily="34" charset="-128"/>
              </a:rPr>
              <a:t>Society, </a:t>
            </a:r>
            <a:r>
              <a:rPr lang="en-GB" sz="1600" kern="0" dirty="0">
                <a:solidFill>
                  <a:srgbClr val="000000"/>
                </a:solidFill>
                <a:latin typeface="Lucida Sans" panose="020B0602040502020204" pitchFamily="34" charset="0"/>
                <a:ea typeface="MS PGothic" pitchFamily="34" charset="-128"/>
                <a:hlinkClick r:id="rId8"/>
              </a:rPr>
              <a:t>https://www.youtube.com/watch?v=-</a:t>
            </a:r>
            <a:r>
              <a:rPr lang="en-GB" sz="1600" kern="0" dirty="0" smtClean="0">
                <a:solidFill>
                  <a:srgbClr val="000000"/>
                </a:solidFill>
                <a:latin typeface="Lucida Sans" panose="020B0602040502020204" pitchFamily="34" charset="0"/>
                <a:ea typeface="MS PGothic" pitchFamily="34" charset="-128"/>
                <a:hlinkClick r:id="rId8"/>
              </a:rPr>
              <a:t>DEL-lkGuQ8</a:t>
            </a:r>
            <a:r>
              <a:rPr lang="en-GB" sz="1600" kern="0" dirty="0" smtClean="0">
                <a:solidFill>
                  <a:srgbClr val="000000"/>
                </a:solidFill>
                <a:latin typeface="Lucida Sans" panose="020B0602040502020204" pitchFamily="34" charset="0"/>
                <a:ea typeface="MS PGothic" pitchFamily="34" charset="-128"/>
              </a:rPr>
              <a:t>  </a:t>
            </a:r>
            <a:r>
              <a:rPr lang="en-GB" sz="1600" kern="0" dirty="0">
                <a:solidFill>
                  <a:srgbClr val="000000"/>
                </a:solidFill>
                <a:latin typeface="Lucida Sans" panose="020B0602040502020204" pitchFamily="34" charset="0"/>
                <a:ea typeface="MS PGothic" pitchFamily="34" charset="-128"/>
              </a:rPr>
              <a:t>[Accessed: December 4 2018</a:t>
            </a:r>
            <a:r>
              <a:rPr lang="en-GB" sz="1600" kern="0" dirty="0" smtClean="0">
                <a:solidFill>
                  <a:srgbClr val="000000"/>
                </a:solidFill>
                <a:latin typeface="Lucida Sans" panose="020B0602040502020204" pitchFamily="34" charset="0"/>
                <a:ea typeface="MS PGothic" pitchFamily="34" charset="-128"/>
              </a:rPr>
              <a:t>].</a:t>
            </a:r>
          </a:p>
          <a:p>
            <a:pPr marL="0" indent="0">
              <a:buNone/>
              <a:defRPr/>
            </a:pPr>
            <a:r>
              <a:rPr lang="en-GB" sz="1600" kern="0" dirty="0">
                <a:solidFill>
                  <a:srgbClr val="000000"/>
                </a:solidFill>
                <a:latin typeface="Lucida Sans" panose="020B0602040502020204" pitchFamily="34" charset="0"/>
                <a:ea typeface="MS PGothic" pitchFamily="34" charset="-128"/>
              </a:rPr>
              <a:t>Estyn (2018) </a:t>
            </a:r>
            <a:r>
              <a:rPr lang="en-GB" sz="1600" i="1" kern="0" dirty="0" smtClean="0">
                <a:solidFill>
                  <a:srgbClr val="000000"/>
                </a:solidFill>
                <a:latin typeface="Lucida Sans" panose="020B0602040502020204" pitchFamily="34" charset="0"/>
                <a:ea typeface="MS PGothic" pitchFamily="34" charset="-128"/>
              </a:rPr>
              <a:t>Readiness </a:t>
            </a:r>
            <a:r>
              <a:rPr lang="en-GB" sz="1600" i="1" kern="0" dirty="0">
                <a:solidFill>
                  <a:srgbClr val="000000"/>
                </a:solidFill>
                <a:latin typeface="Lucida Sans" panose="020B0602040502020204" pitchFamily="34" charset="0"/>
                <a:ea typeface="MS PGothic" pitchFamily="34" charset="-128"/>
              </a:rPr>
              <a:t>for additional learning needs </a:t>
            </a:r>
            <a:r>
              <a:rPr lang="en-GB" sz="1600" i="1" kern="0" dirty="0" smtClean="0">
                <a:solidFill>
                  <a:srgbClr val="000000"/>
                </a:solidFill>
                <a:latin typeface="Lucida Sans" panose="020B0602040502020204" pitchFamily="34" charset="0"/>
                <a:ea typeface="MS PGothic" pitchFamily="34" charset="-128"/>
              </a:rPr>
              <a:t>reforms</a:t>
            </a:r>
            <a:r>
              <a:rPr lang="en-GB" sz="1600" kern="0" dirty="0" smtClean="0">
                <a:solidFill>
                  <a:srgbClr val="000000"/>
                </a:solidFill>
                <a:latin typeface="Lucida Sans" panose="020B0602040502020204" pitchFamily="34" charset="0"/>
                <a:ea typeface="MS PGothic" pitchFamily="34" charset="-128"/>
              </a:rPr>
              <a:t>, </a:t>
            </a:r>
            <a:r>
              <a:rPr lang="en-GB" sz="1600" kern="0" dirty="0">
                <a:solidFill>
                  <a:srgbClr val="000000"/>
                </a:solidFill>
                <a:latin typeface="Lucida Sans" panose="020B0602040502020204" pitchFamily="34" charset="0"/>
                <a:ea typeface="MS PGothic" pitchFamily="34" charset="-128"/>
                <a:hlinkClick r:id="rId9"/>
              </a:rPr>
              <a:t>https://www.estyn.gov.wales/sites/default/files/documents/Readiness%20for%20ALN%20reforms%20-%</a:t>
            </a:r>
            <a:r>
              <a:rPr lang="en-GB" sz="1600" kern="0" dirty="0" smtClean="0">
                <a:solidFill>
                  <a:srgbClr val="000000"/>
                </a:solidFill>
                <a:latin typeface="Lucida Sans" panose="020B0602040502020204" pitchFamily="34" charset="0"/>
                <a:ea typeface="MS PGothic" pitchFamily="34" charset="-128"/>
                <a:hlinkClick r:id="rId9"/>
              </a:rPr>
              <a:t>20en_0.pdf</a:t>
            </a:r>
            <a:r>
              <a:rPr lang="en-GB" sz="1600" kern="0" dirty="0" smtClean="0">
                <a:solidFill>
                  <a:srgbClr val="000000"/>
                </a:solidFill>
                <a:latin typeface="Lucida Sans" panose="020B0602040502020204" pitchFamily="34" charset="0"/>
                <a:ea typeface="MS PGothic" pitchFamily="34" charset="-128"/>
              </a:rPr>
              <a:t>  </a:t>
            </a:r>
            <a:r>
              <a:rPr lang="en-GB" sz="1600" kern="0" dirty="0">
                <a:solidFill>
                  <a:srgbClr val="000000"/>
                </a:solidFill>
                <a:latin typeface="Lucida Sans" panose="020B0602040502020204" pitchFamily="34" charset="0"/>
                <a:ea typeface="MS PGothic" pitchFamily="34" charset="-128"/>
              </a:rPr>
              <a:t>[Accessed: December 4 2018].</a:t>
            </a:r>
          </a:p>
          <a:p>
            <a:pPr marL="0" indent="0">
              <a:buFont typeface="Arial" panose="020B0604020202020204" pitchFamily="34" charset="0"/>
              <a:buNone/>
              <a:defRPr/>
            </a:pPr>
            <a:r>
              <a:rPr lang="en-GB" sz="1600" kern="0" dirty="0" smtClean="0">
                <a:solidFill>
                  <a:srgbClr val="000000"/>
                </a:solidFill>
                <a:latin typeface="Lucida Sans" panose="020B0602040502020204" pitchFamily="34" charset="0"/>
                <a:ea typeface="MS PGothic" pitchFamily="34" charset="-128"/>
              </a:rPr>
              <a:t>Eteach.com </a:t>
            </a:r>
            <a:r>
              <a:rPr lang="en-GB" sz="1600" kern="0" dirty="0">
                <a:solidFill>
                  <a:srgbClr val="000000"/>
                </a:solidFill>
                <a:latin typeface="Lucida Sans" panose="020B0602040502020204" pitchFamily="34" charset="0"/>
                <a:ea typeface="MS PGothic" pitchFamily="34" charset="-128"/>
              </a:rPr>
              <a:t>(2013) </a:t>
            </a:r>
            <a:r>
              <a:rPr lang="en-GB" sz="1600" i="1" kern="0" dirty="0" smtClean="0">
                <a:solidFill>
                  <a:srgbClr val="000000"/>
                </a:solidFill>
                <a:latin typeface="Lucida Sans" panose="020B0602040502020204" pitchFamily="34" charset="0"/>
                <a:ea typeface="MS PGothic" pitchFamily="34" charset="-128"/>
              </a:rPr>
              <a:t>Job </a:t>
            </a:r>
            <a:r>
              <a:rPr lang="en-GB" sz="1600" i="1" kern="0" dirty="0">
                <a:solidFill>
                  <a:srgbClr val="000000"/>
                </a:solidFill>
                <a:latin typeface="Lucida Sans" panose="020B0602040502020204" pitchFamily="34" charset="0"/>
                <a:ea typeface="MS PGothic" pitchFamily="34" charset="-128"/>
              </a:rPr>
              <a:t>details and </a:t>
            </a:r>
            <a:r>
              <a:rPr lang="en-GB" sz="1600" i="1" kern="0" dirty="0" smtClean="0">
                <a:solidFill>
                  <a:srgbClr val="000000"/>
                </a:solidFill>
                <a:latin typeface="Lucida Sans" panose="020B0602040502020204" pitchFamily="34" charset="0"/>
                <a:ea typeface="MS PGothic" pitchFamily="34" charset="-128"/>
              </a:rPr>
              <a:t>specification,</a:t>
            </a:r>
            <a:r>
              <a:rPr lang="en-GB" sz="1600" i="1" kern="0" dirty="0">
                <a:solidFill>
                  <a:srgbClr val="000000"/>
                </a:solidFill>
                <a:latin typeface="Lucida Sans" panose="020B0602040502020204" pitchFamily="34" charset="0"/>
                <a:ea typeface="MS PGothic" pitchFamily="34" charset="-128"/>
              </a:rPr>
              <a:t> </a:t>
            </a:r>
            <a:r>
              <a:rPr lang="en-GB" sz="1600" kern="0" dirty="0" smtClean="0">
                <a:solidFill>
                  <a:srgbClr val="000000"/>
                </a:solidFill>
                <a:latin typeface="Lucida Sans" panose="020B0602040502020204" pitchFamily="34" charset="0"/>
                <a:ea typeface="MS PGothic" pitchFamily="34" charset="-128"/>
                <a:hlinkClick r:id="rId10"/>
              </a:rPr>
              <a:t>http</a:t>
            </a:r>
            <a:r>
              <a:rPr lang="en-GB" sz="1600" kern="0" dirty="0">
                <a:solidFill>
                  <a:srgbClr val="000000"/>
                </a:solidFill>
                <a:latin typeface="Lucida Sans" panose="020B0602040502020204" pitchFamily="34" charset="0"/>
                <a:ea typeface="MS PGothic" pitchFamily="34" charset="-128"/>
                <a:hlinkClick r:id="rId10"/>
              </a:rPr>
              <a:t>://www.eteach.com/DataFiles/VacDocs/19215/464009/ALNCo%20jd.pdf</a:t>
            </a:r>
            <a:r>
              <a:rPr lang="en-GB" sz="1600" kern="0" dirty="0">
                <a:solidFill>
                  <a:srgbClr val="000000"/>
                </a:solidFill>
                <a:latin typeface="Lucida Sans" panose="020B0602040502020204" pitchFamily="34" charset="0"/>
                <a:ea typeface="MS PGothic" pitchFamily="34" charset="-128"/>
              </a:rPr>
              <a:t> </a:t>
            </a:r>
            <a:endParaRPr lang="en-GB" sz="1600" kern="0" dirty="0" smtClean="0">
              <a:solidFill>
                <a:srgbClr val="000000"/>
              </a:solidFill>
              <a:latin typeface="Lucida Sans" panose="020B0602040502020204" pitchFamily="34" charset="0"/>
              <a:ea typeface="MS PGothic" pitchFamily="34" charset="-128"/>
            </a:endParaRPr>
          </a:p>
          <a:p>
            <a:pPr marL="0" indent="0" eaLnBrk="1" hangingPunct="1">
              <a:buFont typeface="Arial" panose="020B0604020202020204" pitchFamily="34" charset="0"/>
              <a:buNone/>
              <a:defRPr/>
            </a:pPr>
            <a:endParaRPr lang="en-US" dirty="0"/>
          </a:p>
        </p:txBody>
      </p:sp>
    </p:spTree>
    <p:extLst>
      <p:ext uri="{BB962C8B-B14F-4D97-AF65-F5344CB8AC3E}">
        <p14:creationId xmlns:p14="http://schemas.microsoft.com/office/powerpoint/2010/main" val="293169036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65127"/>
            <a:ext cx="7886700" cy="759618"/>
          </a:xfrm>
        </p:spPr>
        <p:txBody>
          <a:bodyPr rtlCol="0">
            <a:noAutofit/>
          </a:bodyPr>
          <a:lstStyle/>
          <a:p>
            <a:pPr eaLnBrk="1" fontAlgn="auto" hangingPunct="1">
              <a:spcAft>
                <a:spcPts val="0"/>
              </a:spcAft>
              <a:defRPr/>
            </a:pPr>
            <a:r>
              <a:rPr lang="cy-GB" sz="3200" kern="0" dirty="0">
                <a:solidFill>
                  <a:srgbClr val="000000"/>
                </a:solidFill>
                <a:latin typeface="Lucida Sans" panose="020B0602040502020204" pitchFamily="34" charset="0"/>
                <a:ea typeface="MS PGothic" pitchFamily="34" charset="-128"/>
              </a:rPr>
              <a:t>Cyfeiriadau</a:t>
            </a:r>
            <a:r>
              <a:rPr lang="en-GB" sz="3200" kern="0" dirty="0">
                <a:solidFill>
                  <a:srgbClr val="000000"/>
                </a:solidFill>
                <a:latin typeface="Lucida Sans" panose="020B0602040502020204" pitchFamily="34" charset="0"/>
                <a:ea typeface="MS PGothic" pitchFamily="34" charset="-128"/>
              </a:rPr>
              <a:t/>
            </a:r>
            <a:br>
              <a:rPr lang="en-GB" sz="3200" kern="0" dirty="0">
                <a:solidFill>
                  <a:srgbClr val="000000"/>
                </a:solidFill>
                <a:latin typeface="Lucida Sans" panose="020B0602040502020204" pitchFamily="34" charset="0"/>
                <a:ea typeface="MS PGothic" pitchFamily="34" charset="-128"/>
              </a:rPr>
            </a:br>
            <a:r>
              <a:rPr lang="en-GB" sz="3200" kern="0" dirty="0">
                <a:solidFill>
                  <a:srgbClr val="3333CC">
                    <a:lumMod val="75000"/>
                  </a:srgbClr>
                </a:solidFill>
                <a:latin typeface="Lucida Sans" panose="020B0602040502020204" pitchFamily="34" charset="0"/>
                <a:ea typeface="MS PGothic" pitchFamily="34" charset="-128"/>
              </a:rPr>
              <a:t>References</a:t>
            </a:r>
            <a:endParaRPr lang="en-GB" altLang="cy-GB" sz="3200" dirty="0" smtClean="0">
              <a:solidFill>
                <a:srgbClr val="0000FF"/>
              </a:solidFill>
              <a:latin typeface="Lucida Sans" pitchFamily="34" charset="0"/>
            </a:endParaRPr>
          </a:p>
        </p:txBody>
      </p:sp>
      <p:sp>
        <p:nvSpPr>
          <p:cNvPr id="2" name="Content Placeholder 1"/>
          <p:cNvSpPr>
            <a:spLocks noGrp="1"/>
          </p:cNvSpPr>
          <p:nvPr>
            <p:ph idx="1"/>
          </p:nvPr>
        </p:nvSpPr>
        <p:spPr>
          <a:xfrm>
            <a:off x="457200" y="1417638"/>
            <a:ext cx="8229600" cy="4098925"/>
          </a:xfrm>
        </p:spPr>
        <p:txBody>
          <a:bodyPr>
            <a:normAutofit/>
          </a:bodyPr>
          <a:lstStyle/>
          <a:p>
            <a:pPr marL="0" indent="0">
              <a:buNone/>
              <a:defRPr/>
            </a:pPr>
            <a:r>
              <a:rPr lang="en-GB" sz="1600" kern="0" dirty="0" smtClean="0">
                <a:solidFill>
                  <a:srgbClr val="000000"/>
                </a:solidFill>
                <a:latin typeface="Lucida Sans" panose="020B0602040502020204" pitchFamily="34" charset="0"/>
                <a:ea typeface="MS PGothic" pitchFamily="34" charset="-128"/>
              </a:rPr>
              <a:t>Legislation.gov.uk </a:t>
            </a:r>
            <a:r>
              <a:rPr lang="en-GB" sz="1600" kern="0" dirty="0">
                <a:solidFill>
                  <a:srgbClr val="000000"/>
                </a:solidFill>
                <a:latin typeface="Lucida Sans" panose="020B0602040502020204" pitchFamily="34" charset="0"/>
                <a:ea typeface="MS PGothic" pitchFamily="34" charset="-128"/>
              </a:rPr>
              <a:t>(2018) </a:t>
            </a:r>
            <a:r>
              <a:rPr lang="en-GB" sz="1600" i="1" kern="0" dirty="0" smtClean="0">
                <a:solidFill>
                  <a:srgbClr val="000000"/>
                </a:solidFill>
                <a:latin typeface="Lucida Sans" panose="020B0602040502020204" pitchFamily="34" charset="0"/>
                <a:ea typeface="MS PGothic" pitchFamily="34" charset="-128"/>
              </a:rPr>
              <a:t>Additional </a:t>
            </a:r>
            <a:r>
              <a:rPr lang="en-GB" sz="1600" i="1" kern="0" dirty="0">
                <a:solidFill>
                  <a:srgbClr val="000000"/>
                </a:solidFill>
                <a:latin typeface="Lucida Sans" panose="020B0602040502020204" pitchFamily="34" charset="0"/>
                <a:ea typeface="MS PGothic" pitchFamily="34" charset="-128"/>
              </a:rPr>
              <a:t>Learning Needs and Education Tribunal (Wales) Act </a:t>
            </a:r>
            <a:r>
              <a:rPr lang="en-GB" sz="1600" i="1" kern="0" dirty="0" smtClean="0">
                <a:solidFill>
                  <a:srgbClr val="000000"/>
                </a:solidFill>
                <a:latin typeface="Lucida Sans" panose="020B0602040502020204" pitchFamily="34" charset="0"/>
                <a:ea typeface="MS PGothic" pitchFamily="34" charset="-128"/>
              </a:rPr>
              <a:t>2018, </a:t>
            </a:r>
            <a:r>
              <a:rPr lang="en-GB" sz="1600" kern="0" dirty="0">
                <a:solidFill>
                  <a:srgbClr val="000000"/>
                </a:solidFill>
                <a:latin typeface="Lucida Sans" panose="020B0602040502020204" pitchFamily="34" charset="0"/>
                <a:ea typeface="MS PGothic" pitchFamily="34" charset="-128"/>
                <a:hlinkClick r:id="rId3"/>
              </a:rPr>
              <a:t>http://</a:t>
            </a:r>
            <a:r>
              <a:rPr lang="en-GB" sz="1600" kern="0" dirty="0" smtClean="0">
                <a:solidFill>
                  <a:srgbClr val="000000"/>
                </a:solidFill>
                <a:latin typeface="Lucida Sans" panose="020B0602040502020204" pitchFamily="34" charset="0"/>
                <a:ea typeface="MS PGothic" pitchFamily="34" charset="-128"/>
                <a:hlinkClick r:id="rId3"/>
              </a:rPr>
              <a:t>www.legislation.gov.uk/anaw/2018/2/section/2</a:t>
            </a:r>
            <a:r>
              <a:rPr lang="en-GB" sz="1600" kern="0" dirty="0" smtClean="0">
                <a:solidFill>
                  <a:srgbClr val="000000"/>
                </a:solidFill>
                <a:latin typeface="Lucida Sans" panose="020B0602040502020204" pitchFamily="34" charset="0"/>
                <a:ea typeface="MS PGothic" pitchFamily="34" charset="-128"/>
              </a:rPr>
              <a:t> [Accessed: December 3 2018].</a:t>
            </a:r>
            <a:endParaRPr lang="en-GB" sz="1600" kern="0" dirty="0">
              <a:solidFill>
                <a:srgbClr val="000000"/>
              </a:solidFill>
              <a:latin typeface="Lucida Sans" panose="020B0602040502020204" pitchFamily="34" charset="0"/>
              <a:ea typeface="MS PGothic" pitchFamily="34" charset="-128"/>
            </a:endParaRPr>
          </a:p>
          <a:p>
            <a:pPr marL="0" indent="0">
              <a:buFont typeface="Arial" panose="020B0604020202020204" pitchFamily="34" charset="0"/>
              <a:buNone/>
              <a:defRPr/>
            </a:pPr>
            <a:r>
              <a:rPr lang="en-GB" sz="1600" kern="0" dirty="0" err="1">
                <a:solidFill>
                  <a:srgbClr val="000000"/>
                </a:solidFill>
                <a:latin typeface="Lucida Sans" panose="020B0602040502020204" pitchFamily="34" charset="0"/>
                <a:ea typeface="MS PGothic" pitchFamily="34" charset="-128"/>
              </a:rPr>
              <a:t>Llywodraeth</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Cynulliad</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Cymru</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LlCC</a:t>
            </a:r>
            <a:r>
              <a:rPr lang="en-GB" sz="1600" kern="0" dirty="0">
                <a:solidFill>
                  <a:srgbClr val="000000"/>
                </a:solidFill>
                <a:latin typeface="Lucida Sans" panose="020B0602040502020204" pitchFamily="34" charset="0"/>
                <a:ea typeface="MS PGothic" pitchFamily="34" charset="-128"/>
              </a:rPr>
              <a:t>) (2004) </a:t>
            </a:r>
            <a:r>
              <a:rPr lang="en-GB" sz="1600" i="1" kern="0" dirty="0">
                <a:solidFill>
                  <a:srgbClr val="000000"/>
                </a:solidFill>
                <a:latin typeface="Lucida Sans" panose="020B0602040502020204" pitchFamily="34" charset="0"/>
                <a:ea typeface="MS PGothic" pitchFamily="34" charset="-128"/>
              </a:rPr>
              <a:t>Cod </a:t>
            </a:r>
            <a:r>
              <a:rPr lang="en-GB" sz="1600" i="1" kern="0" dirty="0" err="1">
                <a:solidFill>
                  <a:srgbClr val="000000"/>
                </a:solidFill>
                <a:latin typeface="Lucida Sans" panose="020B0602040502020204" pitchFamily="34" charset="0"/>
                <a:ea typeface="MS PGothic" pitchFamily="34" charset="-128"/>
              </a:rPr>
              <a:t>Ymarfer</a:t>
            </a:r>
            <a:r>
              <a:rPr lang="en-GB" sz="1600" i="1" kern="0" dirty="0">
                <a:solidFill>
                  <a:srgbClr val="000000"/>
                </a:solidFill>
                <a:latin typeface="Lucida Sans" panose="020B0602040502020204" pitchFamily="34" charset="0"/>
                <a:ea typeface="MS PGothic" pitchFamily="34" charset="-128"/>
              </a:rPr>
              <a:t> </a:t>
            </a:r>
            <a:r>
              <a:rPr lang="en-GB" sz="1600" i="1" kern="0" dirty="0" err="1">
                <a:solidFill>
                  <a:srgbClr val="000000"/>
                </a:solidFill>
                <a:latin typeface="Lucida Sans" panose="020B0602040502020204" pitchFamily="34" charset="0"/>
                <a:ea typeface="MS PGothic" pitchFamily="34" charset="-128"/>
              </a:rPr>
              <a:t>Anghenion</a:t>
            </a:r>
            <a:r>
              <a:rPr lang="en-GB" sz="1600" i="1" kern="0" dirty="0">
                <a:solidFill>
                  <a:srgbClr val="000000"/>
                </a:solidFill>
                <a:latin typeface="Lucida Sans" panose="020B0602040502020204" pitchFamily="34" charset="0"/>
                <a:ea typeface="MS PGothic" pitchFamily="34" charset="-128"/>
              </a:rPr>
              <a:t> </a:t>
            </a:r>
            <a:r>
              <a:rPr lang="en-GB" sz="1600" i="1" kern="0" dirty="0" err="1">
                <a:solidFill>
                  <a:srgbClr val="000000"/>
                </a:solidFill>
                <a:latin typeface="Lucida Sans" panose="020B0602040502020204" pitchFamily="34" charset="0"/>
                <a:ea typeface="MS PGothic" pitchFamily="34" charset="-128"/>
              </a:rPr>
              <a:t>Addysgol</a:t>
            </a:r>
            <a:r>
              <a:rPr lang="en-GB" sz="1600" i="1" kern="0" dirty="0">
                <a:solidFill>
                  <a:srgbClr val="000000"/>
                </a:solidFill>
                <a:latin typeface="Lucida Sans" panose="020B0602040502020204" pitchFamily="34" charset="0"/>
                <a:ea typeface="MS PGothic" pitchFamily="34" charset="-128"/>
              </a:rPr>
              <a:t> </a:t>
            </a:r>
            <a:r>
              <a:rPr lang="en-GB" sz="1600" i="1" kern="0" dirty="0" err="1">
                <a:solidFill>
                  <a:srgbClr val="000000"/>
                </a:solidFill>
                <a:latin typeface="Lucida Sans" panose="020B0602040502020204" pitchFamily="34" charset="0"/>
                <a:ea typeface="MS PGothic" pitchFamily="34" charset="-128"/>
              </a:rPr>
              <a:t>Arbennig</a:t>
            </a:r>
            <a:r>
              <a:rPr lang="en-GB" sz="1600" i="1" kern="0" dirty="0">
                <a:solidFill>
                  <a:srgbClr val="000000"/>
                </a:solidFill>
                <a:latin typeface="Lucida Sans" panose="020B0602040502020204" pitchFamily="34" charset="0"/>
                <a:ea typeface="MS PGothic" pitchFamily="34" charset="-128"/>
              </a:rPr>
              <a:t> </a:t>
            </a:r>
            <a:r>
              <a:rPr lang="en-GB" sz="1600" i="1" kern="0" dirty="0" err="1">
                <a:solidFill>
                  <a:srgbClr val="000000"/>
                </a:solidFill>
                <a:latin typeface="Lucida Sans" panose="020B0602040502020204" pitchFamily="34" charset="0"/>
                <a:ea typeface="MS PGothic" pitchFamily="34" charset="-128"/>
              </a:rPr>
              <a:t>Cymru</a:t>
            </a:r>
            <a:r>
              <a:rPr lang="en-GB" sz="1600" i="1"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Caerdydd</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Cynulliad</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Cenedlaethol</a:t>
            </a:r>
            <a:r>
              <a:rPr lang="en-GB" sz="1600" kern="0" dirty="0">
                <a:solidFill>
                  <a:srgbClr val="000000"/>
                </a:solidFill>
                <a:latin typeface="Lucida Sans" panose="020B0602040502020204" pitchFamily="34" charset="0"/>
                <a:ea typeface="MS PGothic" pitchFamily="34" charset="-128"/>
              </a:rPr>
              <a:t> </a:t>
            </a:r>
            <a:r>
              <a:rPr lang="en-GB" sz="1600" kern="0" dirty="0" err="1">
                <a:solidFill>
                  <a:srgbClr val="000000"/>
                </a:solidFill>
                <a:latin typeface="Lucida Sans" panose="020B0602040502020204" pitchFamily="34" charset="0"/>
                <a:ea typeface="MS PGothic" pitchFamily="34" charset="-128"/>
              </a:rPr>
              <a:t>Cymru</a:t>
            </a:r>
            <a:r>
              <a:rPr lang="en-GB" sz="1600" kern="0" dirty="0" smtClean="0">
                <a:solidFill>
                  <a:srgbClr val="000000"/>
                </a:solidFill>
                <a:latin typeface="Lucida Sans" panose="020B0602040502020204" pitchFamily="34" charset="0"/>
                <a:ea typeface="MS PGothic" pitchFamily="34" charset="-128"/>
              </a:rPr>
              <a:t>.</a:t>
            </a:r>
          </a:p>
          <a:p>
            <a:pPr marL="0" indent="0">
              <a:buNone/>
              <a:defRPr/>
            </a:pPr>
            <a:r>
              <a:rPr lang="en-GB" sz="1600" kern="0" dirty="0">
                <a:solidFill>
                  <a:srgbClr val="000000"/>
                </a:solidFill>
                <a:latin typeface="Lucida Sans" panose="020B0602040502020204" pitchFamily="34" charset="0"/>
                <a:ea typeface="MS PGothic" pitchFamily="34" charset="-128"/>
              </a:rPr>
              <a:t>Teachers TV (</a:t>
            </a:r>
            <a:r>
              <a:rPr lang="en-GB" sz="1600" kern="0" dirty="0" smtClean="0">
                <a:solidFill>
                  <a:srgbClr val="000000"/>
                </a:solidFill>
                <a:latin typeface="Lucida Sans" panose="020B0602040502020204" pitchFamily="34" charset="0"/>
                <a:ea typeface="MS PGothic" pitchFamily="34" charset="-128"/>
              </a:rPr>
              <a:t>2013) </a:t>
            </a:r>
            <a:r>
              <a:rPr lang="en-GB" sz="1600" i="1" kern="0" dirty="0" smtClean="0">
                <a:solidFill>
                  <a:srgbClr val="000000"/>
                </a:solidFill>
                <a:latin typeface="Lucida Sans" panose="020B0602040502020204" pitchFamily="34" charset="0"/>
                <a:ea typeface="MS PGothic" pitchFamily="34" charset="-128"/>
              </a:rPr>
              <a:t>Teachers </a:t>
            </a:r>
            <a:r>
              <a:rPr lang="en-GB" sz="1600" i="1" kern="0" dirty="0">
                <a:solidFill>
                  <a:srgbClr val="000000"/>
                </a:solidFill>
                <a:latin typeface="Lucida Sans" panose="020B0602040502020204" pitchFamily="34" charset="0"/>
                <a:ea typeface="MS PGothic" pitchFamily="34" charset="-128"/>
              </a:rPr>
              <a:t>TV: Baroness </a:t>
            </a:r>
            <a:r>
              <a:rPr lang="en-GB" sz="1600" i="1" kern="0" dirty="0" smtClean="0">
                <a:solidFill>
                  <a:srgbClr val="000000"/>
                </a:solidFill>
                <a:latin typeface="Lucida Sans" panose="020B0602040502020204" pitchFamily="34" charset="0"/>
                <a:ea typeface="MS PGothic" pitchFamily="34" charset="-128"/>
              </a:rPr>
              <a:t>Warnock, </a:t>
            </a:r>
            <a:r>
              <a:rPr lang="en-GB" sz="1600" kern="0" dirty="0">
                <a:solidFill>
                  <a:srgbClr val="000000"/>
                </a:solidFill>
                <a:latin typeface="Lucida Sans" panose="020B0602040502020204" pitchFamily="34" charset="0"/>
                <a:ea typeface="MS PGothic" pitchFamily="34" charset="-128"/>
                <a:hlinkClick r:id="rId4"/>
              </a:rPr>
              <a:t>https://</a:t>
            </a:r>
            <a:r>
              <a:rPr lang="en-GB" sz="1600" kern="0" dirty="0" smtClean="0">
                <a:solidFill>
                  <a:srgbClr val="000000"/>
                </a:solidFill>
                <a:latin typeface="Lucida Sans" panose="020B0602040502020204" pitchFamily="34" charset="0"/>
                <a:ea typeface="MS PGothic" pitchFamily="34" charset="-128"/>
                <a:hlinkClick r:id="rId4"/>
              </a:rPr>
              <a:t>www.youtube.com/watch?v=tV9CrMzpioE</a:t>
            </a:r>
            <a:r>
              <a:rPr lang="en-GB" sz="1600" kern="0" dirty="0" smtClean="0">
                <a:solidFill>
                  <a:srgbClr val="000000"/>
                </a:solidFill>
                <a:latin typeface="Lucida Sans" panose="020B0602040502020204" pitchFamily="34" charset="0"/>
                <a:ea typeface="MS PGothic" pitchFamily="34" charset="-128"/>
              </a:rPr>
              <a:t>  </a:t>
            </a:r>
            <a:r>
              <a:rPr lang="en-GB" sz="1600" kern="0" dirty="0">
                <a:solidFill>
                  <a:srgbClr val="000000"/>
                </a:solidFill>
                <a:latin typeface="Lucida Sans" panose="020B0602040502020204" pitchFamily="34" charset="0"/>
                <a:ea typeface="MS PGothic" pitchFamily="34" charset="-128"/>
              </a:rPr>
              <a:t>[Accessed: December 3 2018].</a:t>
            </a:r>
          </a:p>
          <a:p>
            <a:pPr marL="0" indent="0">
              <a:buFont typeface="Arial" panose="020B0604020202020204" pitchFamily="34" charset="0"/>
              <a:buNone/>
              <a:defRPr/>
            </a:pPr>
            <a:r>
              <a:rPr lang="en-GB" sz="1600" kern="0" dirty="0" smtClean="0">
                <a:solidFill>
                  <a:srgbClr val="000000"/>
                </a:solidFill>
                <a:latin typeface="Lucida Sans" panose="020B0602040502020204" pitchFamily="34" charset="0"/>
                <a:ea typeface="MS PGothic" pitchFamily="34" charset="-128"/>
              </a:rPr>
              <a:t>Thomas, C. (2018) </a:t>
            </a:r>
            <a:r>
              <a:rPr lang="en-GB" sz="1600" i="1" kern="0" dirty="0" smtClean="0">
                <a:solidFill>
                  <a:srgbClr val="000000"/>
                </a:solidFill>
                <a:latin typeface="Lucida Sans" panose="020B0602040502020204" pitchFamily="34" charset="0"/>
                <a:ea typeface="MS PGothic" pitchFamily="34" charset="-128"/>
              </a:rPr>
              <a:t>The ALN transformation programme and the draft Additional Learning Needs Code: Policy Forum for Wales. </a:t>
            </a:r>
            <a:r>
              <a:rPr lang="en-GB" sz="1600" kern="0" dirty="0" smtClean="0">
                <a:solidFill>
                  <a:srgbClr val="000000"/>
                </a:solidFill>
                <a:latin typeface="Lucida Sans" panose="020B0602040502020204" pitchFamily="34" charset="0"/>
                <a:ea typeface="MS PGothic" pitchFamily="34" charset="-128"/>
              </a:rPr>
              <a:t>20</a:t>
            </a:r>
            <a:r>
              <a:rPr lang="en-GB" sz="1600" kern="0" baseline="30000" dirty="0" smtClean="0">
                <a:solidFill>
                  <a:srgbClr val="000000"/>
                </a:solidFill>
                <a:latin typeface="Lucida Sans" panose="020B0602040502020204" pitchFamily="34" charset="0"/>
                <a:ea typeface="MS PGothic" pitchFamily="34" charset="-128"/>
              </a:rPr>
              <a:t>th</a:t>
            </a:r>
            <a:r>
              <a:rPr lang="en-GB" sz="1600" kern="0" dirty="0" smtClean="0">
                <a:solidFill>
                  <a:srgbClr val="000000"/>
                </a:solidFill>
                <a:latin typeface="Lucida Sans" panose="020B0602040502020204" pitchFamily="34" charset="0"/>
                <a:ea typeface="MS PGothic" pitchFamily="34" charset="-128"/>
              </a:rPr>
              <a:t> November. Cardiff.</a:t>
            </a:r>
            <a:endParaRPr lang="en-GB" sz="1600" kern="0" dirty="0">
              <a:solidFill>
                <a:srgbClr val="000000"/>
              </a:solidFill>
              <a:latin typeface="Lucida Sans" panose="020B0602040502020204" pitchFamily="34" charset="0"/>
              <a:ea typeface="MS PGothic" pitchFamily="34" charset="-128"/>
            </a:endParaRPr>
          </a:p>
          <a:p>
            <a:pPr marL="0" indent="0">
              <a:buFont typeface="Arial" panose="020B0604020202020204" pitchFamily="34" charset="0"/>
              <a:buNone/>
              <a:defRPr/>
            </a:pPr>
            <a:r>
              <a:rPr lang="en-GB" sz="1600" kern="0" dirty="0" smtClean="0">
                <a:solidFill>
                  <a:srgbClr val="000000"/>
                </a:solidFill>
                <a:latin typeface="Lucida Sans" panose="020B0602040502020204" pitchFamily="34" charset="0"/>
                <a:ea typeface="MS PGothic" pitchFamily="34" charset="-128"/>
              </a:rPr>
              <a:t>Wales </a:t>
            </a:r>
            <a:r>
              <a:rPr lang="en-GB" sz="1600" kern="0" dirty="0">
                <a:solidFill>
                  <a:srgbClr val="000000"/>
                </a:solidFill>
                <a:latin typeface="Lucida Sans" panose="020B0602040502020204" pitchFamily="34" charset="0"/>
                <a:ea typeface="MS PGothic" pitchFamily="34" charset="-128"/>
              </a:rPr>
              <a:t>Assembly Government (WAG) (2004) </a:t>
            </a:r>
            <a:r>
              <a:rPr lang="en-GB" sz="1600" i="1" kern="0" dirty="0">
                <a:solidFill>
                  <a:srgbClr val="000000"/>
                </a:solidFill>
                <a:latin typeface="Lucida Sans" panose="020B0602040502020204" pitchFamily="34" charset="0"/>
                <a:ea typeface="MS PGothic" pitchFamily="34" charset="-128"/>
              </a:rPr>
              <a:t>Special Educational Needs Code of Practice for Wales</a:t>
            </a:r>
            <a:r>
              <a:rPr lang="en-GB" sz="1600" kern="0" dirty="0">
                <a:solidFill>
                  <a:srgbClr val="000000"/>
                </a:solidFill>
                <a:latin typeface="Lucida Sans" panose="020B0602040502020204" pitchFamily="34" charset="0"/>
                <a:ea typeface="MS PGothic" pitchFamily="34" charset="-128"/>
              </a:rPr>
              <a:t>. Cardiff: National Assembly for Wales</a:t>
            </a:r>
            <a:r>
              <a:rPr lang="en-GB" sz="1600" kern="0" dirty="0" smtClean="0">
                <a:solidFill>
                  <a:srgbClr val="000000"/>
                </a:solidFill>
                <a:latin typeface="Lucida Sans" panose="020B0602040502020204" pitchFamily="34" charset="0"/>
                <a:ea typeface="MS PGothic" pitchFamily="34" charset="-128"/>
              </a:rPr>
              <a:t>.</a:t>
            </a:r>
          </a:p>
          <a:p>
            <a:pPr marL="0" indent="0">
              <a:buNone/>
              <a:defRPr/>
            </a:pPr>
            <a:r>
              <a:rPr lang="en-GB" altLang="cy-GB" sz="1600" dirty="0">
                <a:latin typeface="Lucida Sans" pitchFamily="34" charset="0"/>
              </a:rPr>
              <a:t>Welsh Government (2021) </a:t>
            </a:r>
            <a:r>
              <a:rPr lang="en-GB" sz="1600" i="1" dirty="0">
                <a:latin typeface="Lucida Sans" panose="020B0602030504020204" pitchFamily="34" charset="0"/>
              </a:rPr>
              <a:t>The Additional Learning Needs Code for Wales 2021, </a:t>
            </a:r>
            <a:r>
              <a:rPr lang="en-GB" sz="1600" i="1" dirty="0">
                <a:latin typeface="Lucida Sans" panose="020B0602030504020204" pitchFamily="34" charset="0"/>
                <a:hlinkClick r:id="rId5"/>
              </a:rPr>
              <a:t>https://gov.wales/sites/default/files/publications/2021-03/210326-the-additional-learning-needs-code-for-wales-2021.pdf</a:t>
            </a:r>
            <a:r>
              <a:rPr lang="en-GB" sz="1600" i="1" dirty="0">
                <a:latin typeface="Lucida Sans" panose="020B0602030504020204" pitchFamily="34" charset="0"/>
              </a:rPr>
              <a:t> </a:t>
            </a:r>
            <a:r>
              <a:rPr lang="en-GB" altLang="cy-GB" sz="1600" dirty="0">
                <a:latin typeface="Lucida Sans" pitchFamily="34" charset="0"/>
              </a:rPr>
              <a:t>[Accessed: May 13 2021].</a:t>
            </a:r>
          </a:p>
          <a:p>
            <a:pPr marL="0" indent="0">
              <a:buFont typeface="Arial" panose="020B0604020202020204" pitchFamily="34" charset="0"/>
              <a:buNone/>
              <a:defRPr/>
            </a:pPr>
            <a:endParaRPr lang="en-GB" sz="1600" kern="0" dirty="0" smtClean="0">
              <a:solidFill>
                <a:srgbClr val="000000"/>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en-GB" sz="1600" kern="0" dirty="0">
              <a:solidFill>
                <a:srgbClr val="000000"/>
              </a:solidFill>
              <a:latin typeface="Lucida Sans" panose="020B0602040502020204" pitchFamily="34" charset="0"/>
              <a:ea typeface="MS PGothic" pitchFamily="34" charset="-128"/>
            </a:endParaRPr>
          </a:p>
          <a:p>
            <a:pPr marL="0" indent="0" eaLnBrk="1" hangingPunct="1">
              <a:buFont typeface="Arial" panose="020B0604020202020204" pitchFamily="34" charset="0"/>
              <a:buNone/>
              <a:defRPr/>
            </a:pPr>
            <a:endParaRPr lang="en-US" dirty="0"/>
          </a:p>
        </p:txBody>
      </p:sp>
    </p:spTree>
    <p:extLst>
      <p:ext uri="{BB962C8B-B14F-4D97-AF65-F5344CB8AC3E}">
        <p14:creationId xmlns:p14="http://schemas.microsoft.com/office/powerpoint/2010/main" val="307347182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2640</TotalTime>
  <Words>4082</Words>
  <Application>Microsoft Office PowerPoint</Application>
  <PresentationFormat>On-screen Show (4:3)</PresentationFormat>
  <Paragraphs>491</Paragraphs>
  <Slides>45</Slides>
  <Notes>45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ＭＳ Ｐゴシック</vt:lpstr>
      <vt:lpstr>ＭＳ Ｐゴシック</vt:lpstr>
      <vt:lpstr>Arial</vt:lpstr>
      <vt:lpstr>Calibri</vt:lpstr>
      <vt:lpstr>Calibri Light</vt:lpstr>
      <vt:lpstr>Lucida Sans</vt:lpstr>
      <vt:lpstr>Myriad Pro</vt:lpstr>
      <vt:lpstr>Times</vt:lpstr>
      <vt:lpstr>Office Theme</vt:lpstr>
      <vt:lpstr>PowerPoint Presentation</vt:lpstr>
      <vt:lpstr>Cynnwys Content</vt:lpstr>
      <vt:lpstr>Diffiniad o Anghenion Dysgu Ychwanegol Definition of Additional Learning Needs</vt:lpstr>
      <vt:lpstr>Blynyddoedd Cynnar Early Years</vt:lpstr>
      <vt:lpstr>Diffiniad o Anghenion Dysgu Ychwanegol Definition of Additional Learning Needs</vt:lpstr>
      <vt:lpstr>Polisi a deddfwriaeth Policy and legislation</vt:lpstr>
      <vt:lpstr>Deddfwriaeth  Legislation</vt:lpstr>
      <vt:lpstr>Deddfau Addysg 1918 ac 1921 Education Acts 1918 and 1921</vt:lpstr>
      <vt:lpstr>Deddf Addysg 1944 Education Act 1944</vt:lpstr>
      <vt:lpstr>Deddf Addysg 1944 – Ysgolion Education Act 1944 - Schools</vt:lpstr>
      <vt:lpstr>1940au  1940s</vt:lpstr>
      <vt:lpstr>Adroddiad Underwood 1955 Underwood Report 1955</vt:lpstr>
      <vt:lpstr>Deddf Addysg (Plant dan Anfantais) 1970 Education (Handicapped Children) Act 1970</vt:lpstr>
      <vt:lpstr>1970au  1970s</vt:lpstr>
      <vt:lpstr>Adroddiad Warnock 1978 Warnock Report 1978</vt:lpstr>
      <vt:lpstr>Deddf Addysg 1981 Education Act 1981</vt:lpstr>
      <vt:lpstr>Y Farwnes Mary Warnock Baroness Mary Warnock</vt:lpstr>
      <vt:lpstr>Y Farwnes Mary Warnock Baroness Mary Warnock</vt:lpstr>
      <vt:lpstr>Deddfwriaeth  Legislation</vt:lpstr>
      <vt:lpstr>Deddf Plant 1989  Children Act 1989</vt:lpstr>
      <vt:lpstr>Deddf Addysg 1993 Education Act 1993</vt:lpstr>
      <vt:lpstr>Cod Ymarfer 1994 Code of Practice 1994</vt:lpstr>
      <vt:lpstr>Asesiad Statudol Statutory Assessment</vt:lpstr>
      <vt:lpstr>Deddf Addysg 1996 Education Act 1996</vt:lpstr>
      <vt:lpstr>Deddf Gwahaniaethu ar sail Anabledd 2005 Disability Discrimination Act 2005</vt:lpstr>
      <vt:lpstr>Deddf Plant a Theuluoedd 2014 Children and Families Act 2014</vt:lpstr>
      <vt:lpstr>Deddf Anghenion Dysgu Ychwanegol a’r Tribiwnlys Addysg (Cymru) 2018 The Additional Learning Needs and Education Tribunal (Wales) Act 2018 </vt:lpstr>
      <vt:lpstr>Llinell amser – Dauncey 2016 Timeline – Dauncey 2016</vt:lpstr>
      <vt:lpstr>11 nod y Bil 11 aims of the Bill</vt:lpstr>
      <vt:lpstr>Dauncey 2016 &amp; 2018 Defnyddiol iawn   Very useful</vt:lpstr>
      <vt:lpstr>Gwyliwch y clip... Watch the clip...</vt:lpstr>
      <vt:lpstr>Cod Ymarfer AAA (2004) SEN Code of Practice (2004)</vt:lpstr>
      <vt:lpstr>Cod ADY  ALN Code </vt:lpstr>
      <vt:lpstr>Cod ADY  ALN Code </vt:lpstr>
      <vt:lpstr>Cod ADY ALN Code</vt:lpstr>
      <vt:lpstr>CAAA SENCO</vt:lpstr>
      <vt:lpstr>Cydlynydd Anghenion Dysgu Ychwanegol Additional Learning Needs Coordinator</vt:lpstr>
      <vt:lpstr>Estyn (2018)</vt:lpstr>
      <vt:lpstr>Swyddog Arweiniol ADY Early Years ALNLO</vt:lpstr>
      <vt:lpstr>Cynlluniau unigol Individual plans</vt:lpstr>
      <vt:lpstr>Cynlluniau Datblygiad Unigol (CDU) Individual Development Plans (IDP)</vt:lpstr>
      <vt:lpstr>Awgrymiadau ar gyfer eich poster Suggestions for your poster</vt:lpstr>
      <vt:lpstr>Tasg Ymchwil Research Task</vt:lpstr>
      <vt:lpstr>Cyfeiriadau References</vt:lpstr>
      <vt:lpstr>Cyfeiriadau 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Alison Rees-Edwards</cp:lastModifiedBy>
  <cp:revision>127</cp:revision>
  <cp:lastPrinted>2018-12-07T08:53:30Z</cp:lastPrinted>
  <dcterms:created xsi:type="dcterms:W3CDTF">2004-04-06T15:50:52Z</dcterms:created>
  <dcterms:modified xsi:type="dcterms:W3CDTF">2021-05-25T13:50:31Z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