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65" r:id="rId3"/>
    <p:sldId id="260" r:id="rId4"/>
    <p:sldId id="259" r:id="rId5"/>
    <p:sldId id="274" r:id="rId6"/>
    <p:sldId id="276" r:id="rId7"/>
    <p:sldId id="279" r:id="rId8"/>
    <p:sldId id="280" r:id="rId9"/>
    <p:sldId id="277" r:id="rId10"/>
    <p:sldId id="278" r:id="rId11"/>
    <p:sldId id="257" r:id="rId12"/>
    <p:sldId id="261" r:id="rId13"/>
    <p:sldId id="262" r:id="rId14"/>
    <p:sldId id="263" r:id="rId15"/>
    <p:sldId id="258" r:id="rId16"/>
    <p:sldId id="266" r:id="rId17"/>
    <p:sldId id="284" r:id="rId18"/>
    <p:sldId id="267" r:id="rId19"/>
    <p:sldId id="268" r:id="rId20"/>
    <p:sldId id="264" r:id="rId21"/>
    <p:sldId id="269" r:id="rId22"/>
    <p:sldId id="270" r:id="rId23"/>
    <p:sldId id="271" r:id="rId24"/>
    <p:sldId id="273" r:id="rId25"/>
    <p:sldId id="272" r:id="rId26"/>
    <p:sldId id="281" r:id="rId27"/>
    <p:sldId id="282" r:id="rId28"/>
    <p:sldId id="28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8DD7A7E-7A2B-4EB3-B2D1-B3F24AEE6AA0}" type="datetimeFigureOut">
              <a:rPr lang="en-GB" smtClean="0"/>
              <a:t>08/10/2017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09C2F-18C2-46DE-BA70-D4CFCCFFF542}" type="slidenum">
              <a:rPr lang="en-GB" smtClean="0"/>
              <a:t>‹#›</a:t>
            </a:fld>
            <a:endParaRPr lang="en-GB"/>
          </a:p>
        </p:txBody>
      </p:sp>
    </p:spTree>
    <p:extLst>
      <p:ext uri="{BB962C8B-B14F-4D97-AF65-F5344CB8AC3E}">
        <p14:creationId xmlns:p14="http://schemas.microsoft.com/office/powerpoint/2010/main" val="2966107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DD7A7E-7A2B-4EB3-B2D1-B3F24AEE6AA0}" type="datetimeFigureOut">
              <a:rPr lang="en-GB" smtClean="0"/>
              <a:t>08/10/2017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09C2F-18C2-46DE-BA70-D4CFCCFFF542}" type="slidenum">
              <a:rPr lang="en-GB" smtClean="0"/>
              <a:t>‹#›</a:t>
            </a:fld>
            <a:endParaRPr lang="en-GB"/>
          </a:p>
        </p:txBody>
      </p:sp>
    </p:spTree>
    <p:extLst>
      <p:ext uri="{BB962C8B-B14F-4D97-AF65-F5344CB8AC3E}">
        <p14:creationId xmlns:p14="http://schemas.microsoft.com/office/powerpoint/2010/main" val="3076655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8DD7A7E-7A2B-4EB3-B2D1-B3F24AEE6AA0}" type="datetimeFigureOut">
              <a:rPr lang="en-GB" smtClean="0"/>
              <a:t>08/10/2017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09C2F-18C2-46DE-BA70-D4CFCCFFF542}" type="slidenum">
              <a:rPr lang="en-GB" smtClean="0"/>
              <a:t>‹#›</a:t>
            </a:fld>
            <a:endParaRPr lang="en-GB"/>
          </a:p>
        </p:txBody>
      </p:sp>
    </p:spTree>
    <p:extLst>
      <p:ext uri="{BB962C8B-B14F-4D97-AF65-F5344CB8AC3E}">
        <p14:creationId xmlns:p14="http://schemas.microsoft.com/office/powerpoint/2010/main" val="2171250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8DD7A7E-7A2B-4EB3-B2D1-B3F24AEE6AA0}" type="datetimeFigureOut">
              <a:rPr lang="en-GB" smtClean="0"/>
              <a:t>08/10/2017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209C2F-18C2-46DE-BA70-D4CFCCFFF542}" type="slidenum">
              <a:rPr lang="en-GB" smtClean="0"/>
              <a:t>‹#›</a:t>
            </a:fld>
            <a:endParaRPr lang="en-GB"/>
          </a:p>
        </p:txBody>
      </p:sp>
    </p:spTree>
    <p:extLst>
      <p:ext uri="{BB962C8B-B14F-4D97-AF65-F5344CB8AC3E}">
        <p14:creationId xmlns:p14="http://schemas.microsoft.com/office/powerpoint/2010/main" val="1804499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8DD7A7E-7A2B-4EB3-B2D1-B3F24AEE6AA0}" type="datetimeFigureOut">
              <a:rPr lang="en-GB" smtClean="0"/>
              <a:t>08/10/2017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209C2F-18C2-46DE-BA70-D4CFCCFFF542}" type="slidenum">
              <a:rPr lang="en-GB" smtClean="0"/>
              <a:t>‹#›</a:t>
            </a:fld>
            <a:endParaRPr lang="en-GB"/>
          </a:p>
        </p:txBody>
      </p:sp>
    </p:spTree>
    <p:extLst>
      <p:ext uri="{BB962C8B-B14F-4D97-AF65-F5344CB8AC3E}">
        <p14:creationId xmlns:p14="http://schemas.microsoft.com/office/powerpoint/2010/main" val="2723958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68DD7A7E-7A2B-4EB3-B2D1-B3F24AEE6AA0}" type="datetimeFigureOut">
              <a:rPr lang="en-GB" smtClean="0"/>
              <a:t>08/10/2017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5209C2F-18C2-46DE-BA70-D4CFCCFFF542}" type="slidenum">
              <a:rPr lang="en-GB" smtClean="0"/>
              <a:t>‹#›</a:t>
            </a:fld>
            <a:endParaRPr lang="en-GB"/>
          </a:p>
        </p:txBody>
      </p:sp>
    </p:spTree>
    <p:extLst>
      <p:ext uri="{BB962C8B-B14F-4D97-AF65-F5344CB8AC3E}">
        <p14:creationId xmlns:p14="http://schemas.microsoft.com/office/powerpoint/2010/main" val="3130176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8DD7A7E-7A2B-4EB3-B2D1-B3F24AEE6AA0}" type="datetimeFigureOut">
              <a:rPr lang="en-GB" smtClean="0"/>
              <a:t>08/10/2017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5209C2F-18C2-46DE-BA70-D4CFCCFFF542}" type="slidenum">
              <a:rPr lang="en-GB" smtClean="0"/>
              <a:t>‹#›</a:t>
            </a:fld>
            <a:endParaRPr lang="en-GB"/>
          </a:p>
        </p:txBody>
      </p:sp>
    </p:spTree>
    <p:extLst>
      <p:ext uri="{BB962C8B-B14F-4D97-AF65-F5344CB8AC3E}">
        <p14:creationId xmlns:p14="http://schemas.microsoft.com/office/powerpoint/2010/main" val="2335676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68DD7A7E-7A2B-4EB3-B2D1-B3F24AEE6AA0}" type="datetimeFigureOut">
              <a:rPr lang="en-GB" smtClean="0"/>
              <a:t>08/10/2017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5209C2F-18C2-46DE-BA70-D4CFCCFFF542}" type="slidenum">
              <a:rPr lang="en-GB" smtClean="0"/>
              <a:t>‹#›</a:t>
            </a:fld>
            <a:endParaRPr lang="en-GB"/>
          </a:p>
        </p:txBody>
      </p:sp>
    </p:spTree>
    <p:extLst>
      <p:ext uri="{BB962C8B-B14F-4D97-AF65-F5344CB8AC3E}">
        <p14:creationId xmlns:p14="http://schemas.microsoft.com/office/powerpoint/2010/main" val="3589516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8DD7A7E-7A2B-4EB3-B2D1-B3F24AEE6AA0}" type="datetimeFigureOut">
              <a:rPr lang="en-GB" smtClean="0"/>
              <a:t>08/10/2017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209C2F-18C2-46DE-BA70-D4CFCCFFF542}" type="slidenum">
              <a:rPr lang="en-GB" smtClean="0"/>
              <a:t>‹#›</a:t>
            </a:fld>
            <a:endParaRPr lang="en-GB"/>
          </a:p>
        </p:txBody>
      </p:sp>
    </p:spTree>
    <p:extLst>
      <p:ext uri="{BB962C8B-B14F-4D97-AF65-F5344CB8AC3E}">
        <p14:creationId xmlns:p14="http://schemas.microsoft.com/office/powerpoint/2010/main" val="3991918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8DD7A7E-7A2B-4EB3-B2D1-B3F24AEE6AA0}" type="datetimeFigureOut">
              <a:rPr lang="en-GB" smtClean="0"/>
              <a:t>08/10/2017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209C2F-18C2-46DE-BA70-D4CFCCFFF542}" type="slidenum">
              <a:rPr lang="en-GB" smtClean="0"/>
              <a:t>‹#›</a:t>
            </a:fld>
            <a:endParaRPr lang="en-GB"/>
          </a:p>
        </p:txBody>
      </p:sp>
    </p:spTree>
    <p:extLst>
      <p:ext uri="{BB962C8B-B14F-4D97-AF65-F5344CB8AC3E}">
        <p14:creationId xmlns:p14="http://schemas.microsoft.com/office/powerpoint/2010/main" val="1280946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8DD7A7E-7A2B-4EB3-B2D1-B3F24AEE6AA0}" type="datetimeFigureOut">
              <a:rPr lang="en-GB" smtClean="0"/>
              <a:t>08/10/2017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09C2F-18C2-46DE-BA70-D4CFCCFFF542}" type="slidenum">
              <a:rPr lang="en-GB" smtClean="0"/>
              <a:t>‹#›</a:t>
            </a:fld>
            <a:endParaRPr lang="en-GB"/>
          </a:p>
        </p:txBody>
      </p:sp>
    </p:spTree>
    <p:extLst>
      <p:ext uri="{BB962C8B-B14F-4D97-AF65-F5344CB8AC3E}">
        <p14:creationId xmlns:p14="http://schemas.microsoft.com/office/powerpoint/2010/main" val="7748537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8DD7A7E-7A2B-4EB3-B2D1-B3F24AEE6AA0}" type="datetimeFigureOut">
              <a:rPr lang="en-GB" smtClean="0"/>
              <a:t>08/10/2017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09C2F-18C2-46DE-BA70-D4CFCCFFF542}"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610759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8DD7A7E-7A2B-4EB3-B2D1-B3F24AEE6AA0}" type="datetimeFigureOut">
              <a:rPr lang="en-GB" smtClean="0"/>
              <a:t>08/10/2017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09C2F-18C2-46DE-BA70-D4CFCCFFF542}" type="slidenum">
              <a:rPr lang="en-GB" smtClean="0"/>
              <a:t>‹#›</a:t>
            </a:fld>
            <a:endParaRPr lang="en-GB"/>
          </a:p>
        </p:txBody>
      </p:sp>
    </p:spTree>
    <p:extLst>
      <p:ext uri="{BB962C8B-B14F-4D97-AF65-F5344CB8AC3E}">
        <p14:creationId xmlns:p14="http://schemas.microsoft.com/office/powerpoint/2010/main" val="37828276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8DD7A7E-7A2B-4EB3-B2D1-B3F24AEE6AA0}" type="datetimeFigureOut">
              <a:rPr lang="en-GB" smtClean="0"/>
              <a:t>08/10/2017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09C2F-18C2-46DE-BA70-D4CFCCFFF542}" type="slidenum">
              <a:rPr lang="en-GB" smtClean="0"/>
              <a:t>‹#›</a:t>
            </a:fld>
            <a:endParaRPr lang="en-GB"/>
          </a:p>
        </p:txBody>
      </p:sp>
    </p:spTree>
    <p:extLst>
      <p:ext uri="{BB962C8B-B14F-4D97-AF65-F5344CB8AC3E}">
        <p14:creationId xmlns:p14="http://schemas.microsoft.com/office/powerpoint/2010/main" val="18345093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8DD7A7E-7A2B-4EB3-B2D1-B3F24AEE6AA0}" type="datetimeFigureOut">
              <a:rPr lang="en-GB" smtClean="0"/>
              <a:t>08/10/2017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09C2F-18C2-46DE-BA70-D4CFCCFFF542}" type="slidenum">
              <a:rPr lang="en-GB" smtClean="0"/>
              <a:t>‹#›</a:t>
            </a:fld>
            <a:endParaRPr lang="en-GB"/>
          </a:p>
        </p:txBody>
      </p:sp>
    </p:spTree>
    <p:extLst>
      <p:ext uri="{BB962C8B-B14F-4D97-AF65-F5344CB8AC3E}">
        <p14:creationId xmlns:p14="http://schemas.microsoft.com/office/powerpoint/2010/main" val="1011904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DD7A7E-7A2B-4EB3-B2D1-B3F24AEE6AA0}" type="datetimeFigureOut">
              <a:rPr lang="en-GB" smtClean="0"/>
              <a:t>08/10/2017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09C2F-18C2-46DE-BA70-D4CFCCFFF542}" type="slidenum">
              <a:rPr lang="en-GB" smtClean="0"/>
              <a:t>‹#›</a:t>
            </a:fld>
            <a:endParaRPr lang="en-GB"/>
          </a:p>
        </p:txBody>
      </p:sp>
    </p:spTree>
    <p:extLst>
      <p:ext uri="{BB962C8B-B14F-4D97-AF65-F5344CB8AC3E}">
        <p14:creationId xmlns:p14="http://schemas.microsoft.com/office/powerpoint/2010/main" val="1725475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DD7A7E-7A2B-4EB3-B2D1-B3F24AEE6AA0}" type="datetimeFigureOut">
              <a:rPr lang="en-GB" smtClean="0"/>
              <a:t>08/10/2017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09C2F-18C2-46DE-BA70-D4CFCCFFF542}" type="slidenum">
              <a:rPr lang="en-GB" smtClean="0"/>
              <a:t>‹#›</a:t>
            </a:fld>
            <a:endParaRPr lang="en-GB"/>
          </a:p>
        </p:txBody>
      </p:sp>
    </p:spTree>
    <p:extLst>
      <p:ext uri="{BB962C8B-B14F-4D97-AF65-F5344CB8AC3E}">
        <p14:creationId xmlns:p14="http://schemas.microsoft.com/office/powerpoint/2010/main" val="3027301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8DD7A7E-7A2B-4EB3-B2D1-B3F24AEE6AA0}" type="datetimeFigureOut">
              <a:rPr lang="en-GB" smtClean="0"/>
              <a:t>08/10/2017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5209C2F-18C2-46DE-BA70-D4CFCCFFF542}" type="slidenum">
              <a:rPr lang="en-GB" smtClean="0"/>
              <a:t>‹#›</a:t>
            </a:fld>
            <a:endParaRPr lang="en-GB"/>
          </a:p>
        </p:txBody>
      </p:sp>
    </p:spTree>
    <p:extLst>
      <p:ext uri="{BB962C8B-B14F-4D97-AF65-F5344CB8AC3E}">
        <p14:creationId xmlns:p14="http://schemas.microsoft.com/office/powerpoint/2010/main" val="843760496"/>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MONARCH AIRLINES</a:t>
            </a:r>
            <a:endParaRPr lang="en-GB" dirty="0"/>
          </a:p>
        </p:txBody>
      </p:sp>
      <p:sp>
        <p:nvSpPr>
          <p:cNvPr id="3" name="Subtitle 2"/>
          <p:cNvSpPr>
            <a:spLocks noGrp="1"/>
          </p:cNvSpPr>
          <p:nvPr>
            <p:ph type="subTitle" idx="1"/>
          </p:nvPr>
        </p:nvSpPr>
        <p:spPr/>
        <p:txBody>
          <a:bodyPr>
            <a:normAutofit/>
          </a:bodyPr>
          <a:lstStyle/>
          <a:p>
            <a:r>
              <a:rPr lang="en-GB" sz="3600" b="1" dirty="0" smtClean="0">
                <a:solidFill>
                  <a:srgbClr val="002060"/>
                </a:solidFill>
              </a:rPr>
              <a:t>INTERNATIONAL TRAVEL OPERATIONS</a:t>
            </a:r>
            <a:endParaRPr lang="en-GB" sz="3600" b="1" dirty="0">
              <a:solidFill>
                <a:srgbClr val="002060"/>
              </a:solidFill>
            </a:endParaRPr>
          </a:p>
        </p:txBody>
      </p:sp>
    </p:spTree>
    <p:extLst>
      <p:ext uri="{BB962C8B-B14F-4D97-AF65-F5344CB8AC3E}">
        <p14:creationId xmlns:p14="http://schemas.microsoft.com/office/powerpoint/2010/main" val="21644024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BACKGROUND</a:t>
            </a:r>
            <a:endParaRPr lang="en-GB" dirty="0"/>
          </a:p>
        </p:txBody>
      </p:sp>
      <p:sp>
        <p:nvSpPr>
          <p:cNvPr id="3" name="Content Placeholder 2"/>
          <p:cNvSpPr>
            <a:spLocks noGrp="1"/>
          </p:cNvSpPr>
          <p:nvPr>
            <p:ph idx="1"/>
          </p:nvPr>
        </p:nvSpPr>
        <p:spPr>
          <a:xfrm>
            <a:off x="386366" y="2052918"/>
            <a:ext cx="10934164" cy="4195481"/>
          </a:xfrm>
        </p:spPr>
        <p:txBody>
          <a:bodyPr>
            <a:normAutofit/>
          </a:bodyPr>
          <a:lstStyle/>
          <a:p>
            <a:r>
              <a:rPr lang="en-GB" sz="2800" dirty="0" smtClean="0"/>
              <a:t>MONARCH WERE UK’S LONGEST SURVIVING AIRLINE BRAND</a:t>
            </a:r>
          </a:p>
          <a:p>
            <a:r>
              <a:rPr lang="en-GB" sz="2800" dirty="0" smtClean="0"/>
              <a:t>50 YEAR HISTORY</a:t>
            </a:r>
          </a:p>
          <a:p>
            <a:endParaRPr lang="en-GB" sz="2800" dirty="0" smtClean="0"/>
          </a:p>
          <a:p>
            <a:r>
              <a:rPr lang="en-GB" sz="2800" dirty="0" smtClean="0"/>
              <a:t>Airline 5</a:t>
            </a:r>
            <a:r>
              <a:rPr lang="en-GB" sz="2800" baseline="30000" dirty="0" smtClean="0"/>
              <a:t>th</a:t>
            </a:r>
            <a:r>
              <a:rPr lang="en-GB" sz="2800" dirty="0" smtClean="0"/>
              <a:t> largest in UK – BA, Easy Jet, Flybe and Jet2</a:t>
            </a:r>
          </a:p>
          <a:p>
            <a:r>
              <a:rPr lang="en-GB" sz="2800" dirty="0" smtClean="0"/>
              <a:t>BUT only 3% of Short Haul Market in UK</a:t>
            </a:r>
          </a:p>
          <a:p>
            <a:endParaRPr lang="en-GB" sz="2800" dirty="0" smtClean="0"/>
          </a:p>
          <a:p>
            <a:r>
              <a:rPr lang="en-GB" sz="2800" dirty="0" smtClean="0"/>
              <a:t>SPECULATION STARTED IN AUTUMN 2016</a:t>
            </a:r>
          </a:p>
        </p:txBody>
      </p:sp>
    </p:spTree>
    <p:extLst>
      <p:ext uri="{BB962C8B-B14F-4D97-AF65-F5344CB8AC3E}">
        <p14:creationId xmlns:p14="http://schemas.microsoft.com/office/powerpoint/2010/main" val="2527049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2014 Rescue</a:t>
            </a:r>
            <a:endParaRPr lang="en-GB" dirty="0"/>
          </a:p>
        </p:txBody>
      </p:sp>
      <p:sp>
        <p:nvSpPr>
          <p:cNvPr id="3" name="Content Placeholder 2"/>
          <p:cNvSpPr>
            <a:spLocks noGrp="1"/>
          </p:cNvSpPr>
          <p:nvPr>
            <p:ph idx="1"/>
          </p:nvPr>
        </p:nvSpPr>
        <p:spPr>
          <a:xfrm>
            <a:off x="1103312" y="1532586"/>
            <a:ext cx="8946541" cy="4715813"/>
          </a:xfrm>
        </p:spPr>
        <p:txBody>
          <a:bodyPr>
            <a:normAutofit/>
          </a:bodyPr>
          <a:lstStyle/>
          <a:p>
            <a:r>
              <a:rPr lang="en-GB" sz="3200" dirty="0" smtClean="0"/>
              <a:t>Purchased by Greybull</a:t>
            </a:r>
          </a:p>
          <a:p>
            <a:r>
              <a:rPr lang="en-GB" sz="3200" dirty="0" smtClean="0"/>
              <a:t>Private Equity Firm</a:t>
            </a:r>
          </a:p>
          <a:p>
            <a:r>
              <a:rPr lang="en-GB" sz="3200" dirty="0" smtClean="0"/>
              <a:t>Redundancies &amp; </a:t>
            </a:r>
            <a:r>
              <a:rPr lang="en-GB" sz="3200" dirty="0" err="1" smtClean="0"/>
              <a:t>Paycuts</a:t>
            </a:r>
            <a:endParaRPr lang="en-GB" sz="3200" dirty="0" smtClean="0"/>
          </a:p>
          <a:p>
            <a:r>
              <a:rPr lang="en-GB" sz="3200" dirty="0" smtClean="0"/>
              <a:t>Optimistic Plans</a:t>
            </a:r>
          </a:p>
          <a:p>
            <a:r>
              <a:rPr lang="en-GB" sz="3200" dirty="0" smtClean="0"/>
              <a:t>New Boeing 737 Fleet</a:t>
            </a:r>
          </a:p>
          <a:p>
            <a:r>
              <a:rPr lang="en-GB" sz="3200" dirty="0" smtClean="0"/>
              <a:t>Issues – Terrorism, Brexit and Competitive Market – Lo Cost Airlines</a:t>
            </a:r>
          </a:p>
        </p:txBody>
      </p:sp>
    </p:spTree>
    <p:extLst>
      <p:ext uri="{BB962C8B-B14F-4D97-AF65-F5344CB8AC3E}">
        <p14:creationId xmlns:p14="http://schemas.microsoft.com/office/powerpoint/2010/main" val="27782956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PREVIOUS ISSUES</a:t>
            </a:r>
            <a:endParaRPr lang="en-GB" dirty="0"/>
          </a:p>
        </p:txBody>
      </p:sp>
      <p:sp>
        <p:nvSpPr>
          <p:cNvPr id="3" name="Content Placeholder 2"/>
          <p:cNvSpPr>
            <a:spLocks noGrp="1"/>
          </p:cNvSpPr>
          <p:nvPr>
            <p:ph idx="1"/>
          </p:nvPr>
        </p:nvSpPr>
        <p:spPr>
          <a:xfrm>
            <a:off x="838200" y="1825624"/>
            <a:ext cx="10515600" cy="4871389"/>
          </a:xfrm>
        </p:spPr>
        <p:txBody>
          <a:bodyPr/>
          <a:lstStyle/>
          <a:p>
            <a:r>
              <a:rPr lang="en-GB" sz="2800" dirty="0" smtClean="0"/>
              <a:t>OCTOBER 2016 CAA LICENCE &amp; ATOL ISSUE</a:t>
            </a:r>
          </a:p>
          <a:p>
            <a:r>
              <a:rPr lang="en-GB" sz="2800" dirty="0" smtClean="0"/>
              <a:t>MONARCH LOSSES £291M YEAR UP TO October 2016</a:t>
            </a:r>
          </a:p>
          <a:p>
            <a:r>
              <a:rPr lang="en-GB" sz="2800" dirty="0" smtClean="0"/>
              <a:t>RESOLVED LAST MINUTE WITH GREYBULL CAPITAL INVESTMENT</a:t>
            </a:r>
          </a:p>
          <a:p>
            <a:r>
              <a:rPr lang="en-GB" sz="2800" dirty="0" smtClean="0"/>
              <a:t>ABTA TRAVEL CONVENTION</a:t>
            </a:r>
          </a:p>
          <a:p>
            <a:r>
              <a:rPr lang="en-GB" sz="2800" dirty="0" smtClean="0"/>
              <a:t>INTRODUCED NEW INITIATIVES</a:t>
            </a:r>
          </a:p>
          <a:p>
            <a:r>
              <a:rPr lang="en-GB" sz="2800" dirty="0" smtClean="0"/>
              <a:t>PLANS TO GO LONG HAUL</a:t>
            </a:r>
          </a:p>
          <a:p>
            <a:endParaRPr lang="en-GB" dirty="0" smtClean="0"/>
          </a:p>
        </p:txBody>
      </p:sp>
    </p:spTree>
    <p:extLst>
      <p:ext uri="{BB962C8B-B14F-4D97-AF65-F5344CB8AC3E}">
        <p14:creationId xmlns:p14="http://schemas.microsoft.com/office/powerpoint/2010/main" val="2252657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REACTION</a:t>
            </a:r>
            <a:endParaRPr lang="en-GB" dirty="0"/>
          </a:p>
        </p:txBody>
      </p:sp>
      <p:sp>
        <p:nvSpPr>
          <p:cNvPr id="3" name="Content Placeholder 2"/>
          <p:cNvSpPr>
            <a:spLocks noGrp="1"/>
          </p:cNvSpPr>
          <p:nvPr>
            <p:ph idx="1"/>
          </p:nvPr>
        </p:nvSpPr>
        <p:spPr>
          <a:xfrm>
            <a:off x="489397" y="1825625"/>
            <a:ext cx="11333409" cy="4351338"/>
          </a:xfrm>
        </p:spPr>
        <p:txBody>
          <a:bodyPr>
            <a:normAutofit fontScale="92500" lnSpcReduction="10000"/>
          </a:bodyPr>
          <a:lstStyle/>
          <a:p>
            <a:pPr lvl="0"/>
            <a:r>
              <a:rPr lang="en-GB" sz="2800" dirty="0">
                <a:solidFill>
                  <a:prstClr val="black"/>
                </a:solidFill>
              </a:rPr>
              <a:t>Previous rescuer Greybull Capital’s founder Marc </a:t>
            </a:r>
            <a:r>
              <a:rPr lang="en-GB" sz="2800" dirty="0" err="1">
                <a:solidFill>
                  <a:prstClr val="black"/>
                </a:solidFill>
              </a:rPr>
              <a:t>Meyonas</a:t>
            </a:r>
            <a:r>
              <a:rPr lang="en-GB" sz="2800" dirty="0">
                <a:solidFill>
                  <a:prstClr val="black"/>
                </a:solidFill>
              </a:rPr>
              <a:t> </a:t>
            </a:r>
            <a:r>
              <a:rPr lang="en-GB" sz="2800" dirty="0" smtClean="0">
                <a:solidFill>
                  <a:prstClr val="black"/>
                </a:solidFill>
              </a:rPr>
              <a:t>(2017) stated </a:t>
            </a:r>
            <a:endParaRPr lang="en-GB" sz="2800" dirty="0">
              <a:solidFill>
                <a:prstClr val="black"/>
              </a:solidFill>
            </a:endParaRPr>
          </a:p>
          <a:p>
            <a:pPr lvl="0"/>
            <a:r>
              <a:rPr lang="en-GB" sz="2800" dirty="0">
                <a:solidFill>
                  <a:prstClr val="black"/>
                </a:solidFill>
              </a:rPr>
              <a:t>“a bloody hurricane of problems led to the airline’s eventual collapse, the European Short Haul Flight Market is a Bloodbath” (2017</a:t>
            </a:r>
            <a:r>
              <a:rPr lang="en-GB" sz="2800" dirty="0" smtClean="0">
                <a:solidFill>
                  <a:prstClr val="black"/>
                </a:solidFill>
              </a:rPr>
              <a:t>)</a:t>
            </a:r>
          </a:p>
          <a:p>
            <a:r>
              <a:rPr lang="en-GB" sz="2800" dirty="0" smtClean="0">
                <a:solidFill>
                  <a:prstClr val="black"/>
                </a:solidFill>
              </a:rPr>
              <a:t>“Combination of a weak £ since the Brexit referendum, the increase in terrorist attacks in the Middle East and Europe, and ongoing Brexit uncertainty proved to be pretty large headwinds that Monarch couldn’t cope with because of it’s relatively small size”</a:t>
            </a:r>
            <a:r>
              <a:rPr lang="en-GB" sz="2800" dirty="0" smtClean="0"/>
              <a:t> </a:t>
            </a:r>
          </a:p>
          <a:p>
            <a:pPr marL="0" indent="0">
              <a:buNone/>
            </a:pPr>
            <a:r>
              <a:rPr lang="en-GB" dirty="0"/>
              <a:t> </a:t>
            </a:r>
            <a:endParaRPr lang="en-GB" dirty="0" smtClean="0">
              <a:solidFill>
                <a:prstClr val="black"/>
              </a:solidFill>
            </a:endParaRPr>
          </a:p>
          <a:p>
            <a:pPr lvl="0"/>
            <a:endParaRPr lang="en-GB" dirty="0">
              <a:solidFill>
                <a:prstClr val="black"/>
              </a:solidFill>
            </a:endParaRPr>
          </a:p>
          <a:p>
            <a:endParaRPr lang="en-GB" dirty="0"/>
          </a:p>
        </p:txBody>
      </p:sp>
    </p:spTree>
    <p:extLst>
      <p:ext uri="{BB962C8B-B14F-4D97-AF65-F5344CB8AC3E}">
        <p14:creationId xmlns:p14="http://schemas.microsoft.com/office/powerpoint/2010/main" val="3269581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TERRORISM IMPACTS</a:t>
            </a:r>
            <a:endParaRPr lang="en-GB" dirty="0"/>
          </a:p>
        </p:txBody>
      </p:sp>
      <p:sp>
        <p:nvSpPr>
          <p:cNvPr id="3" name="Content Placeholder 2"/>
          <p:cNvSpPr>
            <a:spLocks noGrp="1"/>
          </p:cNvSpPr>
          <p:nvPr>
            <p:ph idx="1"/>
          </p:nvPr>
        </p:nvSpPr>
        <p:spPr>
          <a:xfrm>
            <a:off x="1893194" y="1825625"/>
            <a:ext cx="7714445" cy="4351338"/>
          </a:xfrm>
        </p:spPr>
        <p:txBody>
          <a:bodyPr>
            <a:normAutofit/>
          </a:bodyPr>
          <a:lstStyle/>
          <a:p>
            <a:r>
              <a:rPr lang="en-GB" sz="2800" dirty="0" smtClean="0"/>
              <a:t>“A higher terrorism threat has proved to be difficult for trading conditions, Egypt and Turkey provided key chunks of revenue for Monarch and subsequent terror attacks left the airline deprived from the resulting weaker demand” Tim </a:t>
            </a:r>
            <a:r>
              <a:rPr lang="en-GB" sz="2800" dirty="0" err="1" smtClean="0"/>
              <a:t>Symes</a:t>
            </a:r>
            <a:r>
              <a:rPr lang="en-GB" sz="2800" dirty="0" smtClean="0"/>
              <a:t> Insolvency Lawyer DMH (2017)</a:t>
            </a:r>
            <a:endParaRPr lang="en-GB" sz="2800" dirty="0"/>
          </a:p>
        </p:txBody>
      </p:sp>
    </p:spTree>
    <p:extLst>
      <p:ext uri="{BB962C8B-B14F-4D97-AF65-F5344CB8AC3E}">
        <p14:creationId xmlns:p14="http://schemas.microsoft.com/office/powerpoint/2010/main" val="29173209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BREXIT</a:t>
            </a:r>
            <a:endParaRPr lang="en-GB" dirty="0"/>
          </a:p>
        </p:txBody>
      </p:sp>
      <p:sp>
        <p:nvSpPr>
          <p:cNvPr id="3" name="Content Placeholder 2"/>
          <p:cNvSpPr>
            <a:spLocks noGrp="1"/>
          </p:cNvSpPr>
          <p:nvPr>
            <p:ph idx="1"/>
          </p:nvPr>
        </p:nvSpPr>
        <p:spPr/>
        <p:txBody>
          <a:bodyPr>
            <a:normAutofit lnSpcReduction="10000"/>
          </a:bodyPr>
          <a:lstStyle/>
          <a:p>
            <a:r>
              <a:rPr lang="en-GB" sz="2800" dirty="0" smtClean="0"/>
              <a:t>“The Brexit vote provided the final nail in the coffin, as the weaker £ impacted on handling charges. Monarch was basically in the wrong place at the wrong time”</a:t>
            </a:r>
            <a:r>
              <a:rPr lang="en-GB" sz="2800" dirty="0" smtClean="0"/>
              <a:t> </a:t>
            </a:r>
          </a:p>
          <a:p>
            <a:endParaRPr lang="en-GB" sz="2800" dirty="0"/>
          </a:p>
          <a:p>
            <a:pPr marL="0" indent="0">
              <a:buNone/>
            </a:pPr>
            <a:r>
              <a:rPr lang="en-GB" sz="2800" dirty="0" smtClean="0"/>
              <a:t>The weaker £ since Brexit has cost EasyJet £90m </a:t>
            </a:r>
          </a:p>
          <a:p>
            <a:pPr marL="0" indent="0">
              <a:buNone/>
            </a:pPr>
            <a:r>
              <a:rPr lang="en-GB" sz="2800" dirty="0" smtClean="0"/>
              <a:t>L</a:t>
            </a:r>
            <a:r>
              <a:rPr lang="en-GB" sz="2800" dirty="0" smtClean="0"/>
              <a:t>ower number of people able to afford holidays abroad = Less </a:t>
            </a:r>
            <a:r>
              <a:rPr lang="en-GB" sz="2800" dirty="0" err="1" smtClean="0"/>
              <a:t>Pax</a:t>
            </a:r>
            <a:endParaRPr lang="en-GB" sz="2800" dirty="0" smtClean="0"/>
          </a:p>
          <a:p>
            <a:pPr marL="0" indent="0">
              <a:buNone/>
            </a:pPr>
            <a:r>
              <a:rPr lang="en-GB" sz="2800" dirty="0" smtClean="0"/>
              <a:t>Increasing fuel costs  = Increasing the airline costs</a:t>
            </a:r>
          </a:p>
          <a:p>
            <a:endParaRPr lang="en-GB" sz="2800" dirty="0" smtClean="0"/>
          </a:p>
          <a:p>
            <a:endParaRPr lang="en-GB" dirty="0"/>
          </a:p>
        </p:txBody>
      </p:sp>
    </p:spTree>
    <p:extLst>
      <p:ext uri="{BB962C8B-B14F-4D97-AF65-F5344CB8AC3E}">
        <p14:creationId xmlns:p14="http://schemas.microsoft.com/office/powerpoint/2010/main" val="17622294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MARKET PLACE ISSUES</a:t>
            </a:r>
            <a:endParaRPr lang="en-GB" dirty="0"/>
          </a:p>
        </p:txBody>
      </p:sp>
      <p:sp>
        <p:nvSpPr>
          <p:cNvPr id="3" name="Content Placeholder 2"/>
          <p:cNvSpPr>
            <a:spLocks noGrp="1"/>
          </p:cNvSpPr>
          <p:nvPr>
            <p:ph idx="1"/>
          </p:nvPr>
        </p:nvSpPr>
        <p:spPr/>
        <p:txBody>
          <a:bodyPr/>
          <a:lstStyle/>
          <a:p>
            <a:r>
              <a:rPr lang="en-GB" sz="2800" dirty="0" smtClean="0"/>
              <a:t>“Airlines were always seen as notoriously tricky business and with good reason. Demand can be very cyclical…showing little brand loyalty, pretending to focus on cost and value for money. At the sae time, the price of oil can move around a lot, even allowing for any short term hedging that an airline can do to cope with sudden cost issues”                                                                                                             </a:t>
            </a:r>
            <a:r>
              <a:rPr lang="en-GB" dirty="0" smtClean="0"/>
              <a:t>Russ Mould Investment Director AJ Bell Business Insider (2017)</a:t>
            </a:r>
          </a:p>
        </p:txBody>
      </p:sp>
    </p:spTree>
    <p:extLst>
      <p:ext uri="{BB962C8B-B14F-4D97-AF65-F5344CB8AC3E}">
        <p14:creationId xmlns:p14="http://schemas.microsoft.com/office/powerpoint/2010/main" val="11438797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Why Monarch?</a:t>
            </a:r>
            <a:endParaRPr lang="en-GB" dirty="0"/>
          </a:p>
        </p:txBody>
      </p:sp>
      <p:sp>
        <p:nvSpPr>
          <p:cNvPr id="3" name="Content Placeholder 2"/>
          <p:cNvSpPr>
            <a:spLocks noGrp="1"/>
          </p:cNvSpPr>
          <p:nvPr>
            <p:ph idx="1"/>
          </p:nvPr>
        </p:nvSpPr>
        <p:spPr>
          <a:xfrm>
            <a:off x="838200" y="1442434"/>
            <a:ext cx="10515600" cy="5177307"/>
          </a:xfrm>
        </p:spPr>
        <p:txBody>
          <a:bodyPr>
            <a:normAutofit/>
          </a:bodyPr>
          <a:lstStyle/>
          <a:p>
            <a:r>
              <a:rPr lang="en-GB" dirty="0" smtClean="0"/>
              <a:t>Gerald </a:t>
            </a:r>
            <a:r>
              <a:rPr lang="en-GB" dirty="0" err="1" smtClean="0"/>
              <a:t>Khoo</a:t>
            </a:r>
            <a:r>
              <a:rPr lang="en-GB" dirty="0" smtClean="0"/>
              <a:t>,  Analyst with </a:t>
            </a:r>
            <a:r>
              <a:rPr lang="en-GB" dirty="0" err="1" smtClean="0"/>
              <a:t>Liberum</a:t>
            </a:r>
            <a:r>
              <a:rPr lang="en-GB" dirty="0" smtClean="0"/>
              <a:t> Investment Bank stated in the Financial Times (2017)                                                                                                “Monarch was widely considered financially doomed…..it was sub-scale and failed to adapt to changes in a tough market”</a:t>
            </a:r>
          </a:p>
          <a:p>
            <a:endParaRPr lang="en-GB" dirty="0" smtClean="0"/>
          </a:p>
          <a:p>
            <a:r>
              <a:rPr lang="en-GB" dirty="0" smtClean="0"/>
              <a:t>John Strickland Aviation Consultant (2017)</a:t>
            </a:r>
          </a:p>
          <a:p>
            <a:r>
              <a:rPr lang="en-GB" dirty="0" smtClean="0"/>
              <a:t>“Monarch had lost it’s </a:t>
            </a:r>
            <a:r>
              <a:rPr lang="en-GB" dirty="0" err="1" smtClean="0"/>
              <a:t>wai</a:t>
            </a:r>
            <a:r>
              <a:rPr lang="en-GB" dirty="0" smtClean="0"/>
              <a:t> in recent years, trying to reinvent itself as a low cost carrier but in a market already well supplied by dominant players like </a:t>
            </a:r>
            <a:r>
              <a:rPr lang="en-GB" dirty="0" err="1" smtClean="0"/>
              <a:t>RyanAir</a:t>
            </a:r>
            <a:r>
              <a:rPr lang="en-GB" dirty="0" smtClean="0"/>
              <a:t> and EasyJet”</a:t>
            </a:r>
          </a:p>
          <a:p>
            <a:r>
              <a:rPr lang="en-GB" dirty="0" smtClean="0"/>
              <a:t>2004 Airline adopted low cost model  to keep pace with rivals</a:t>
            </a:r>
          </a:p>
          <a:p>
            <a:r>
              <a:rPr lang="en-GB" dirty="0" smtClean="0"/>
              <a:t>Flights to some destinations dropped</a:t>
            </a:r>
          </a:p>
          <a:p>
            <a:r>
              <a:rPr lang="en-GB" dirty="0" smtClean="0"/>
              <a:t>Lease planes returned</a:t>
            </a:r>
          </a:p>
          <a:p>
            <a:r>
              <a:rPr lang="en-GB" dirty="0" smtClean="0"/>
              <a:t>Struggled to cope with competition</a:t>
            </a:r>
          </a:p>
          <a:p>
            <a:endParaRPr lang="en-GB" dirty="0"/>
          </a:p>
        </p:txBody>
      </p:sp>
    </p:spTree>
    <p:extLst>
      <p:ext uri="{BB962C8B-B14F-4D97-AF65-F5344CB8AC3E}">
        <p14:creationId xmlns:p14="http://schemas.microsoft.com/office/powerpoint/2010/main" val="1418977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smtClean="0"/>
              <a:t>  ECONOMIC ISSUES</a:t>
            </a:r>
            <a:endParaRPr lang="en-GB" dirty="0"/>
          </a:p>
        </p:txBody>
      </p:sp>
      <p:sp>
        <p:nvSpPr>
          <p:cNvPr id="3" name="Content Placeholder 2"/>
          <p:cNvSpPr>
            <a:spLocks noGrp="1"/>
          </p:cNvSpPr>
          <p:nvPr>
            <p:ph idx="1"/>
          </p:nvPr>
        </p:nvSpPr>
        <p:spPr/>
        <p:txBody>
          <a:bodyPr/>
          <a:lstStyle/>
          <a:p>
            <a:r>
              <a:rPr lang="en-GB" dirty="0" smtClean="0"/>
              <a:t>Neil Wilson Senior Analyst ETX Capital (2017)</a:t>
            </a:r>
          </a:p>
          <a:p>
            <a:r>
              <a:rPr lang="en-GB" dirty="0" smtClean="0"/>
              <a:t> </a:t>
            </a:r>
            <a:r>
              <a:rPr lang="en-GB" sz="2800" dirty="0" smtClean="0"/>
              <a:t>“Monarch carried 14% more </a:t>
            </a:r>
            <a:r>
              <a:rPr lang="en-GB" sz="2800" dirty="0" err="1" smtClean="0"/>
              <a:t>pax</a:t>
            </a:r>
            <a:r>
              <a:rPr lang="en-GB" sz="2800" dirty="0" smtClean="0"/>
              <a:t> last year for £100m less revenue. </a:t>
            </a:r>
            <a:r>
              <a:rPr lang="en-GB" sz="2800" dirty="0" smtClean="0"/>
              <a:t>Airlines continue to cut fares to grow market share and this is coming at the expense of profit margins. The problem of over capacity and overly aggressive pricing is not going away until we see more consolidation”</a:t>
            </a:r>
          </a:p>
          <a:p>
            <a:pPr marL="0" indent="0">
              <a:buNone/>
            </a:pPr>
            <a:endParaRPr lang="en-GB" dirty="0" smtClean="0"/>
          </a:p>
          <a:p>
            <a:endParaRPr lang="en-GB" dirty="0"/>
          </a:p>
        </p:txBody>
      </p:sp>
    </p:spTree>
    <p:extLst>
      <p:ext uri="{BB962C8B-B14F-4D97-AF65-F5344CB8AC3E}">
        <p14:creationId xmlns:p14="http://schemas.microsoft.com/office/powerpoint/2010/main" val="2330151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Sept 2017 ISSUES</a:t>
            </a:r>
            <a:endParaRPr lang="en-GB" dirty="0"/>
          </a:p>
        </p:txBody>
      </p:sp>
      <p:sp>
        <p:nvSpPr>
          <p:cNvPr id="3" name="Content Placeholder 2"/>
          <p:cNvSpPr>
            <a:spLocks noGrp="1"/>
          </p:cNvSpPr>
          <p:nvPr>
            <p:ph idx="1"/>
          </p:nvPr>
        </p:nvSpPr>
        <p:spPr>
          <a:xfrm>
            <a:off x="838200" y="1352282"/>
            <a:ext cx="11049000" cy="4824681"/>
          </a:xfrm>
        </p:spPr>
        <p:txBody>
          <a:bodyPr>
            <a:normAutofit fontScale="92500" lnSpcReduction="20000"/>
          </a:bodyPr>
          <a:lstStyle/>
          <a:p>
            <a:r>
              <a:rPr lang="en-GB" dirty="0" smtClean="0"/>
              <a:t>KPMG called in to lay out options – kept quiet</a:t>
            </a:r>
          </a:p>
          <a:p>
            <a:r>
              <a:rPr lang="en-GB" dirty="0" smtClean="0"/>
              <a:t>Monarch had to inform CAA</a:t>
            </a:r>
          </a:p>
          <a:p>
            <a:r>
              <a:rPr lang="en-GB" dirty="0" smtClean="0"/>
              <a:t>4 Weeks to ATOL licence renewal – Legal compensation requirement</a:t>
            </a:r>
          </a:p>
          <a:p>
            <a:r>
              <a:rPr lang="en-GB" dirty="0" smtClean="0"/>
              <a:t>CAA would only grant this if financially sound</a:t>
            </a:r>
          </a:p>
          <a:p>
            <a:r>
              <a:rPr lang="en-GB" dirty="0" smtClean="0"/>
              <a:t>CAA – Kept quiet but contingency planning</a:t>
            </a:r>
          </a:p>
          <a:p>
            <a:r>
              <a:rPr lang="en-GB" dirty="0" smtClean="0"/>
              <a:t>Contracts in place with a host of carriers, international carriers and wet lease planes operating fully crewed planes on behalf of other airlines</a:t>
            </a:r>
          </a:p>
          <a:p>
            <a:r>
              <a:rPr lang="en-GB" dirty="0" smtClean="0"/>
              <a:t>Investors Approached</a:t>
            </a:r>
          </a:p>
          <a:p>
            <a:r>
              <a:rPr lang="en-GB" dirty="0" smtClean="0"/>
              <a:t>Competitors sounded out re company sale – Easy Jet</a:t>
            </a:r>
          </a:p>
          <a:p>
            <a:r>
              <a:rPr lang="en-GB" dirty="0" smtClean="0"/>
              <a:t>New company established </a:t>
            </a:r>
            <a:r>
              <a:rPr lang="en-GB" dirty="0" err="1" smtClean="0"/>
              <a:t>Shelfco</a:t>
            </a:r>
            <a:r>
              <a:rPr lang="en-GB" dirty="0" smtClean="0"/>
              <a:t> to hive off prospective long haul Monarch and Boeing orders</a:t>
            </a:r>
          </a:p>
          <a:p>
            <a:r>
              <a:rPr lang="en-GB" dirty="0" smtClean="0"/>
              <a:t>Bridging loan attempts to cover winter and wait for summer season money to come in</a:t>
            </a:r>
          </a:p>
          <a:p>
            <a:r>
              <a:rPr lang="en-GB" dirty="0" smtClean="0"/>
              <a:t>Low summer bookings, but Monarch did have money in the bank….</a:t>
            </a:r>
          </a:p>
          <a:p>
            <a:r>
              <a:rPr lang="en-GB" dirty="0" smtClean="0"/>
              <a:t>Bookings still being taken……no warnings….</a:t>
            </a:r>
          </a:p>
          <a:p>
            <a:endParaRPr lang="en-GB" dirty="0" smtClean="0"/>
          </a:p>
        </p:txBody>
      </p:sp>
    </p:spTree>
    <p:extLst>
      <p:ext uri="{BB962C8B-B14F-4D97-AF65-F5344CB8AC3E}">
        <p14:creationId xmlns:p14="http://schemas.microsoft.com/office/powerpoint/2010/main" val="3318450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The Last Week……</a:t>
            </a:r>
            <a:endParaRPr lang="en-GB" dirty="0"/>
          </a:p>
        </p:txBody>
      </p:sp>
      <p:sp>
        <p:nvSpPr>
          <p:cNvPr id="3" name="Content Placeholder 2"/>
          <p:cNvSpPr>
            <a:spLocks noGrp="1"/>
          </p:cNvSpPr>
          <p:nvPr>
            <p:ph idx="1"/>
          </p:nvPr>
        </p:nvSpPr>
        <p:spPr/>
        <p:txBody>
          <a:bodyPr>
            <a:normAutofit fontScale="92500" lnSpcReduction="20000"/>
          </a:bodyPr>
          <a:lstStyle/>
          <a:p>
            <a:r>
              <a:rPr lang="en-GB" sz="2400" dirty="0" smtClean="0"/>
              <a:t>Soap ran out on flights……</a:t>
            </a:r>
          </a:p>
          <a:p>
            <a:r>
              <a:rPr lang="en-GB" sz="2400" dirty="0" smtClean="0"/>
              <a:t>Supply requests unanswered……</a:t>
            </a:r>
          </a:p>
          <a:p>
            <a:r>
              <a:rPr lang="en-GB" sz="2400" dirty="0" smtClean="0"/>
              <a:t>Brand new Uniforms announced</a:t>
            </a:r>
          </a:p>
          <a:p>
            <a:r>
              <a:rPr lang="en-GB" sz="2400" dirty="0" smtClean="0"/>
              <a:t>CEO </a:t>
            </a:r>
            <a:r>
              <a:rPr lang="en-GB" sz="2400" dirty="0" smtClean="0"/>
              <a:t>Andrew </a:t>
            </a:r>
            <a:r>
              <a:rPr lang="en-GB" sz="2400" dirty="0" err="1" smtClean="0"/>
              <a:t>Swafield</a:t>
            </a:r>
            <a:r>
              <a:rPr lang="en-GB" sz="2400" dirty="0" smtClean="0"/>
              <a:t> emailed Crew and staff “keep calm and carry on despite speculation, let’s show everyone we are made of strong stuff here at Monarch”</a:t>
            </a:r>
          </a:p>
          <a:p>
            <a:r>
              <a:rPr lang="en-GB" sz="2400" dirty="0" smtClean="0"/>
              <a:t>Ongoing conversations up to the weekend……</a:t>
            </a:r>
          </a:p>
          <a:p>
            <a:r>
              <a:rPr lang="en-GB" sz="2400" dirty="0" smtClean="0"/>
              <a:t>Qatar Airlines aircraft started relocating to step in…..</a:t>
            </a:r>
          </a:p>
          <a:p>
            <a:r>
              <a:rPr lang="en-GB" sz="2400" dirty="0" smtClean="0"/>
              <a:t>Saturday night decision</a:t>
            </a:r>
          </a:p>
          <a:p>
            <a:r>
              <a:rPr lang="en-GB" sz="2400" dirty="0" smtClean="0"/>
              <a:t>CAA extended deadline for 24 hrs and triggered Contingency Plan….</a:t>
            </a:r>
          </a:p>
          <a:p>
            <a:endParaRPr lang="en-GB" dirty="0" smtClean="0"/>
          </a:p>
          <a:p>
            <a:endParaRPr lang="en-GB" dirty="0"/>
          </a:p>
        </p:txBody>
      </p:sp>
    </p:spTree>
    <p:extLst>
      <p:ext uri="{BB962C8B-B14F-4D97-AF65-F5344CB8AC3E}">
        <p14:creationId xmlns:p14="http://schemas.microsoft.com/office/powerpoint/2010/main" val="3789837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CAA CONTINGENCY PLAN</a:t>
            </a:r>
            <a:endParaRPr lang="en-GB" dirty="0"/>
          </a:p>
        </p:txBody>
      </p:sp>
      <p:sp>
        <p:nvSpPr>
          <p:cNvPr id="3" name="Content Placeholder 2"/>
          <p:cNvSpPr>
            <a:spLocks noGrp="1"/>
          </p:cNvSpPr>
          <p:nvPr>
            <p:ph idx="1"/>
          </p:nvPr>
        </p:nvSpPr>
        <p:spPr>
          <a:xfrm>
            <a:off x="1103312" y="1390918"/>
            <a:ext cx="8946541" cy="4857481"/>
          </a:xfrm>
        </p:spPr>
        <p:txBody>
          <a:bodyPr>
            <a:noAutofit/>
          </a:bodyPr>
          <a:lstStyle/>
          <a:p>
            <a:r>
              <a:rPr lang="en-GB" sz="2400" dirty="0" smtClean="0"/>
              <a:t>4 ½ WEEKS PLANNING</a:t>
            </a:r>
          </a:p>
          <a:p>
            <a:r>
              <a:rPr lang="en-GB" sz="2400" dirty="0" smtClean="0"/>
              <a:t>£60M OPERATION</a:t>
            </a:r>
          </a:p>
          <a:p>
            <a:r>
              <a:rPr lang="en-GB" sz="2400" dirty="0" smtClean="0"/>
              <a:t>BUILT WEBSITE</a:t>
            </a:r>
          </a:p>
          <a:p>
            <a:r>
              <a:rPr lang="en-GB" sz="2400" dirty="0" smtClean="0"/>
              <a:t>COLLECTED ALL PAX DATA FROM MONARCH</a:t>
            </a:r>
          </a:p>
          <a:p>
            <a:r>
              <a:rPr lang="en-GB" sz="2400" dirty="0" smtClean="0"/>
              <a:t>ARRANGED FLIGHT PLANNERS TO SECURE AIRPORT SLOTS TO OPERATE 700 FLIGHTS</a:t>
            </a:r>
          </a:p>
          <a:p>
            <a:r>
              <a:rPr lang="en-GB" sz="2400" dirty="0" smtClean="0"/>
              <a:t>CHARTERED 34 PLANES INCLUDING EASY JET AND QATAR AIRLINES</a:t>
            </a:r>
          </a:p>
          <a:p>
            <a:r>
              <a:rPr lang="en-GB" sz="2400" dirty="0" smtClean="0"/>
              <a:t>PRICES HIKED OVERNIGHT TO DETER FURTHER BOOKINGS…….</a:t>
            </a:r>
            <a:r>
              <a:rPr lang="en-GB" sz="2400" dirty="0" smtClean="0"/>
              <a:t> </a:t>
            </a:r>
            <a:endParaRPr lang="en-GB" sz="2400" dirty="0"/>
          </a:p>
          <a:p>
            <a:r>
              <a:rPr lang="en-GB" sz="2400" dirty="0" smtClean="0"/>
              <a:t>Waited for last flight ZB3785 to land at Manchester at 3.29am….</a:t>
            </a:r>
            <a:endParaRPr lang="en-GB" sz="2400" dirty="0" smtClean="0"/>
          </a:p>
          <a:p>
            <a:endParaRPr lang="en-GB" sz="2400" dirty="0" smtClean="0"/>
          </a:p>
          <a:p>
            <a:endParaRPr lang="en-GB" sz="2400" dirty="0"/>
          </a:p>
        </p:txBody>
      </p:sp>
    </p:spTree>
    <p:extLst>
      <p:ext uri="{BB962C8B-B14F-4D97-AF65-F5344CB8AC3E}">
        <p14:creationId xmlns:p14="http://schemas.microsoft.com/office/powerpoint/2010/main" val="3731461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Announcement</a:t>
            </a:r>
            <a:endParaRPr lang="en-GB" dirty="0"/>
          </a:p>
        </p:txBody>
      </p:sp>
      <p:sp>
        <p:nvSpPr>
          <p:cNvPr id="3" name="Content Placeholder 2"/>
          <p:cNvSpPr>
            <a:spLocks noGrp="1"/>
          </p:cNvSpPr>
          <p:nvPr>
            <p:ph idx="1"/>
          </p:nvPr>
        </p:nvSpPr>
        <p:spPr/>
        <p:txBody>
          <a:bodyPr>
            <a:normAutofit/>
          </a:bodyPr>
          <a:lstStyle/>
          <a:p>
            <a:r>
              <a:rPr lang="en-GB" dirty="0" smtClean="0"/>
              <a:t>4am KPMG announced Monarch Airline was insolvent</a:t>
            </a:r>
          </a:p>
          <a:p>
            <a:r>
              <a:rPr lang="en-GB" dirty="0" smtClean="0"/>
              <a:t>Later Govt proclaimed</a:t>
            </a:r>
          </a:p>
          <a:p>
            <a:r>
              <a:rPr lang="en-GB" dirty="0" smtClean="0"/>
              <a:t>“biggest ever peacetime repatriation under way”</a:t>
            </a:r>
          </a:p>
          <a:p>
            <a:r>
              <a:rPr lang="en-GB" dirty="0" smtClean="0"/>
              <a:t>110k </a:t>
            </a:r>
            <a:r>
              <a:rPr lang="en-GB" dirty="0" err="1" smtClean="0"/>
              <a:t>Pax</a:t>
            </a:r>
            <a:r>
              <a:rPr lang="en-GB" dirty="0" smtClean="0"/>
              <a:t> to be flown home</a:t>
            </a:r>
          </a:p>
          <a:p>
            <a:r>
              <a:rPr lang="en-GB" dirty="0" smtClean="0"/>
              <a:t>Within hours first home on different planes costing the taxpayer £545 per ticket…..</a:t>
            </a:r>
          </a:p>
          <a:p>
            <a:r>
              <a:rPr lang="en-GB" dirty="0" smtClean="0"/>
              <a:t>Those in UK waiting to go on holiday informed by text……</a:t>
            </a:r>
          </a:p>
          <a:p>
            <a:r>
              <a:rPr lang="en-GB" dirty="0" smtClean="0"/>
              <a:t>Many had arrived at the Airport to see flights cancelled…..</a:t>
            </a:r>
          </a:p>
          <a:p>
            <a:r>
              <a:rPr lang="en-GB" dirty="0" smtClean="0"/>
              <a:t>Staff emailed to attend a 9am meeting…..</a:t>
            </a:r>
            <a:endParaRPr lang="en-GB" dirty="0"/>
          </a:p>
        </p:txBody>
      </p:sp>
    </p:spTree>
    <p:extLst>
      <p:ext uri="{BB962C8B-B14F-4D97-AF65-F5344CB8AC3E}">
        <p14:creationId xmlns:p14="http://schemas.microsoft.com/office/powerpoint/2010/main" val="570831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IMPACTS</a:t>
            </a:r>
            <a:endParaRPr lang="en-GB" dirty="0"/>
          </a:p>
        </p:txBody>
      </p:sp>
      <p:sp>
        <p:nvSpPr>
          <p:cNvPr id="3" name="Content Placeholder 2"/>
          <p:cNvSpPr>
            <a:spLocks noGrp="1"/>
          </p:cNvSpPr>
          <p:nvPr>
            <p:ph idx="1"/>
          </p:nvPr>
        </p:nvSpPr>
        <p:spPr/>
        <p:txBody>
          <a:bodyPr>
            <a:normAutofit/>
          </a:bodyPr>
          <a:lstStyle/>
          <a:p>
            <a:r>
              <a:rPr lang="en-GB" sz="2800" dirty="0" smtClean="0"/>
              <a:t>2,000 STAFF LAID OFF</a:t>
            </a:r>
          </a:p>
          <a:p>
            <a:r>
              <a:rPr lang="en-GB" sz="2800" dirty="0" smtClean="0"/>
              <a:t>110k TRAVELLERS TO REPATRIATE TO UK</a:t>
            </a:r>
          </a:p>
          <a:p>
            <a:r>
              <a:rPr lang="en-GB" sz="2800" dirty="0" smtClean="0"/>
              <a:t>750K FUTURE BOOKINGS CANX</a:t>
            </a:r>
          </a:p>
          <a:p>
            <a:r>
              <a:rPr lang="en-GB" sz="2800" dirty="0" smtClean="0"/>
              <a:t>860K TRAVEL PLANS DISRUPTED</a:t>
            </a:r>
            <a:endParaRPr lang="en-GB" sz="2800" dirty="0"/>
          </a:p>
        </p:txBody>
      </p:sp>
    </p:spTree>
    <p:extLst>
      <p:ext uri="{BB962C8B-B14F-4D97-AF65-F5344CB8AC3E}">
        <p14:creationId xmlns:p14="http://schemas.microsoft.com/office/powerpoint/2010/main" val="131145115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CAA CEO ANDREW HAINES</a:t>
            </a:r>
            <a:endParaRPr lang="en-GB" dirty="0"/>
          </a:p>
        </p:txBody>
      </p:sp>
      <p:sp>
        <p:nvSpPr>
          <p:cNvPr id="3" name="Content Placeholder 2"/>
          <p:cNvSpPr>
            <a:spLocks noGrp="1"/>
          </p:cNvSpPr>
          <p:nvPr>
            <p:ph idx="1"/>
          </p:nvPr>
        </p:nvSpPr>
        <p:spPr/>
        <p:txBody>
          <a:bodyPr>
            <a:normAutofit/>
          </a:bodyPr>
          <a:lstStyle/>
          <a:p>
            <a:r>
              <a:rPr lang="en-GB" dirty="0" smtClean="0"/>
              <a:t>THIS IS THE BIGGEST UK AIRLINE EVER TO CEASE TRADING, SO THE GOVT HAS ASKED CAA TO SUPPPORT MONARCH CUSTOMERS CURRENTLY ABROAD TO GET BACK TO THE UK AT THE END OF THEIR HOLIDAY AT NO EXTRA COST TO THEM</a:t>
            </a:r>
          </a:p>
          <a:p>
            <a:r>
              <a:rPr lang="en-GB" dirty="0" smtClean="0"/>
              <a:t>WE ARE PUTTING TOGETHER , AT VERY SHORT NOTICE AND FOR A PERIOD OF 2 WEEKS WHAT IS EFFECTIVELY ONE OF THE UK’S LARGEST AIRLINES TO MANAGE THIS TASK</a:t>
            </a:r>
          </a:p>
          <a:p>
            <a:r>
              <a:rPr lang="en-GB" dirty="0" smtClean="0"/>
              <a:t>ONLY CONFIRMED SATURDAY NIGHT</a:t>
            </a:r>
          </a:p>
          <a:p>
            <a:r>
              <a:rPr lang="en-GB" dirty="0" smtClean="0"/>
              <a:t>PAX TO RETURN AS CLOSE AS POSSIBLE TO THEIR ORIGINAL TIMES, DATES AND DESTINATIONS BUT SOME CONSOLIDATION AND DELAY WAS INEVITABLE</a:t>
            </a:r>
            <a:endParaRPr lang="en-GB" dirty="0"/>
          </a:p>
        </p:txBody>
      </p:sp>
    </p:spTree>
    <p:extLst>
      <p:ext uri="{BB962C8B-B14F-4D97-AF65-F5344CB8AC3E}">
        <p14:creationId xmlns:p14="http://schemas.microsoft.com/office/powerpoint/2010/main" val="4231819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ATOL</a:t>
            </a:r>
            <a:endParaRPr lang="en-GB" dirty="0"/>
          </a:p>
        </p:txBody>
      </p:sp>
      <p:sp>
        <p:nvSpPr>
          <p:cNvPr id="3" name="Content Placeholder 2"/>
          <p:cNvSpPr>
            <a:spLocks noGrp="1"/>
          </p:cNvSpPr>
          <p:nvPr>
            <p:ph idx="1"/>
          </p:nvPr>
        </p:nvSpPr>
        <p:spPr>
          <a:xfrm>
            <a:off x="838200" y="1596980"/>
            <a:ext cx="10515600" cy="4579983"/>
          </a:xfrm>
        </p:spPr>
        <p:txBody>
          <a:bodyPr>
            <a:normAutofit/>
          </a:bodyPr>
          <a:lstStyle/>
          <a:p>
            <a:r>
              <a:rPr lang="en-GB" dirty="0" smtClean="0"/>
              <a:t>Costs £2.50 per </a:t>
            </a:r>
            <a:r>
              <a:rPr lang="en-GB" dirty="0" err="1" smtClean="0"/>
              <a:t>pax</a:t>
            </a:r>
            <a:r>
              <a:rPr lang="en-GB" dirty="0" smtClean="0"/>
              <a:t> and is a legal requirement for UK based travel companies that sell air holidays</a:t>
            </a:r>
          </a:p>
          <a:p>
            <a:r>
              <a:rPr lang="en-GB" dirty="0" smtClean="0"/>
              <a:t>This covers Tour Operators using Monarch flights</a:t>
            </a:r>
          </a:p>
          <a:p>
            <a:r>
              <a:rPr lang="en-GB" dirty="0" smtClean="0"/>
              <a:t>Thomas Cook – Aware of Monarch situation made their own contingency plans holding seats on alternative flights for their 3k </a:t>
            </a:r>
            <a:r>
              <a:rPr lang="en-GB" dirty="0" err="1" smtClean="0"/>
              <a:t>Pax</a:t>
            </a:r>
            <a:r>
              <a:rPr lang="en-GB" dirty="0" smtClean="0"/>
              <a:t> overseas flying with Monarch</a:t>
            </a:r>
          </a:p>
          <a:p>
            <a:r>
              <a:rPr lang="en-GB" dirty="0" smtClean="0"/>
              <a:t>Thomas Cook stated that their ability to claim monies back from ATOL will limit their liabilities but risk </a:t>
            </a:r>
            <a:r>
              <a:rPr lang="en-GB" dirty="0" err="1" smtClean="0"/>
              <a:t>mgt</a:t>
            </a:r>
            <a:r>
              <a:rPr lang="en-GB" dirty="0" smtClean="0"/>
              <a:t> will mean that “business will incur admin costs worth hundreds of thousands of £”</a:t>
            </a:r>
          </a:p>
          <a:p>
            <a:r>
              <a:rPr lang="en-GB" dirty="0" smtClean="0"/>
              <a:t>Thomas Cook will then contact 3K future bookings to rearrange</a:t>
            </a:r>
          </a:p>
          <a:p>
            <a:r>
              <a:rPr lang="en-GB" dirty="0" smtClean="0"/>
              <a:t>Thomson, </a:t>
            </a:r>
            <a:r>
              <a:rPr lang="en-GB" dirty="0" err="1" smtClean="0"/>
              <a:t>Inghams</a:t>
            </a:r>
            <a:r>
              <a:rPr lang="en-GB" dirty="0" smtClean="0"/>
              <a:t> and other effected Tour Operators are doing the same</a:t>
            </a:r>
            <a:endParaRPr lang="en-GB" dirty="0"/>
          </a:p>
        </p:txBody>
      </p:sp>
    </p:spTree>
    <p:extLst>
      <p:ext uri="{BB962C8B-B14F-4D97-AF65-F5344CB8AC3E}">
        <p14:creationId xmlns:p14="http://schemas.microsoft.com/office/powerpoint/2010/main" val="1745742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REPATRIATION</a:t>
            </a:r>
            <a:endParaRPr lang="en-GB" dirty="0"/>
          </a:p>
        </p:txBody>
      </p:sp>
      <p:sp>
        <p:nvSpPr>
          <p:cNvPr id="3" name="Content Placeholder 2"/>
          <p:cNvSpPr>
            <a:spLocks noGrp="1"/>
          </p:cNvSpPr>
          <p:nvPr>
            <p:ph idx="1"/>
          </p:nvPr>
        </p:nvSpPr>
        <p:spPr>
          <a:xfrm>
            <a:off x="1103312" y="1545466"/>
            <a:ext cx="8946541" cy="4702934"/>
          </a:xfrm>
        </p:spPr>
        <p:txBody>
          <a:bodyPr>
            <a:normAutofit fontScale="85000" lnSpcReduction="20000"/>
          </a:bodyPr>
          <a:lstStyle/>
          <a:p>
            <a:r>
              <a:rPr lang="en-GB" sz="2600" dirty="0" smtClean="0"/>
              <a:t>32k to return in week 1 from Spain </a:t>
            </a:r>
          </a:p>
          <a:p>
            <a:r>
              <a:rPr lang="en-GB" sz="2600" dirty="0" smtClean="0"/>
              <a:t>6k from Malaga and Alicante</a:t>
            </a:r>
          </a:p>
          <a:p>
            <a:r>
              <a:rPr lang="en-GB" sz="2600" dirty="0" smtClean="0"/>
              <a:t>5.3k from Mallorca</a:t>
            </a:r>
          </a:p>
          <a:p>
            <a:r>
              <a:rPr lang="en-GB" sz="2600" dirty="0" smtClean="0"/>
              <a:t>4.4k from Tenerife</a:t>
            </a:r>
          </a:p>
          <a:p>
            <a:r>
              <a:rPr lang="en-GB" sz="2600" dirty="0" smtClean="0"/>
              <a:t>10k Portugal</a:t>
            </a:r>
          </a:p>
          <a:p>
            <a:r>
              <a:rPr lang="en-GB" sz="2600" dirty="0" smtClean="0"/>
              <a:t>CAA Stats – 23,321 </a:t>
            </a:r>
            <a:r>
              <a:rPr lang="en-GB" sz="2600" dirty="0" err="1" smtClean="0"/>
              <a:t>pax</a:t>
            </a:r>
            <a:r>
              <a:rPr lang="en-GB" sz="2600" dirty="0" smtClean="0"/>
              <a:t> returned to the UK by 4</a:t>
            </a:r>
            <a:r>
              <a:rPr lang="en-GB" sz="2600" baseline="30000" dirty="0" smtClean="0"/>
              <a:t>th</a:t>
            </a:r>
            <a:r>
              <a:rPr lang="en-GB" sz="2600" dirty="0" smtClean="0"/>
              <a:t> Oct on 119 flights</a:t>
            </a:r>
          </a:p>
          <a:p>
            <a:r>
              <a:rPr lang="en-GB" sz="2600" dirty="0" smtClean="0"/>
              <a:t>11k more to return on 4</a:t>
            </a:r>
            <a:r>
              <a:rPr lang="en-GB" sz="2600" baseline="30000" dirty="0" smtClean="0"/>
              <a:t>th</a:t>
            </a:r>
            <a:r>
              <a:rPr lang="en-GB" sz="2600" dirty="0" smtClean="0"/>
              <a:t> October</a:t>
            </a:r>
          </a:p>
          <a:p>
            <a:r>
              <a:rPr lang="en-GB" sz="2600" dirty="0" smtClean="0"/>
              <a:t>By Friday 6</a:t>
            </a:r>
            <a:r>
              <a:rPr lang="en-GB" sz="2600" baseline="30000" dirty="0" smtClean="0"/>
              <a:t>th</a:t>
            </a:r>
            <a:r>
              <a:rPr lang="en-GB" sz="2600" dirty="0" smtClean="0"/>
              <a:t> October 45K repatriated on more than 225 flights</a:t>
            </a:r>
          </a:p>
          <a:p>
            <a:r>
              <a:rPr lang="en-GB" sz="2600" dirty="0" smtClean="0"/>
              <a:t>CAA have contacted more than 2,200 hotels and accommodation providers to make sure that Monarch’s ATOL protected </a:t>
            </a:r>
            <a:r>
              <a:rPr lang="en-GB" sz="2600" dirty="0" err="1" smtClean="0"/>
              <a:t>pax</a:t>
            </a:r>
            <a:r>
              <a:rPr lang="en-GB" sz="2600" dirty="0" smtClean="0"/>
              <a:t> continue to enjoy their holidays</a:t>
            </a:r>
          </a:p>
          <a:p>
            <a:pPr marL="0" indent="0">
              <a:buNone/>
            </a:pPr>
            <a:endParaRPr lang="en-GB" dirty="0" smtClean="0"/>
          </a:p>
          <a:p>
            <a:endParaRPr lang="en-GB" dirty="0"/>
          </a:p>
        </p:txBody>
      </p:sp>
    </p:spTree>
    <p:extLst>
      <p:ext uri="{BB962C8B-B14F-4D97-AF65-F5344CB8AC3E}">
        <p14:creationId xmlns:p14="http://schemas.microsoft.com/office/powerpoint/2010/main" val="708217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FUTURE BOOKINGS</a:t>
            </a:r>
            <a:endParaRPr lang="en-GB" dirty="0"/>
          </a:p>
        </p:txBody>
      </p:sp>
      <p:sp>
        <p:nvSpPr>
          <p:cNvPr id="3" name="Content Placeholder 2"/>
          <p:cNvSpPr>
            <a:spLocks noGrp="1"/>
          </p:cNvSpPr>
          <p:nvPr>
            <p:ph idx="1"/>
          </p:nvPr>
        </p:nvSpPr>
        <p:spPr/>
        <p:txBody>
          <a:bodyPr>
            <a:normAutofit fontScale="92500"/>
          </a:bodyPr>
          <a:lstStyle/>
          <a:p>
            <a:r>
              <a:rPr lang="en-GB" dirty="0" smtClean="0"/>
              <a:t>MIXED PICTURE</a:t>
            </a:r>
          </a:p>
          <a:p>
            <a:r>
              <a:rPr lang="en-GB" dirty="0" smtClean="0"/>
              <a:t>300K OUTSTANDING BOOKINGS – 750 PAX</a:t>
            </a:r>
          </a:p>
          <a:p>
            <a:r>
              <a:rPr lang="en-GB" dirty="0" smtClean="0"/>
              <a:t>APROX 50% WITH ATOL PROTECTION</a:t>
            </a:r>
          </a:p>
          <a:p>
            <a:r>
              <a:rPr lang="en-GB" dirty="0" smtClean="0"/>
              <a:t>MOST OTHERS SHOULD GET FLIGHT REFUNDS THROUGH CREDIT CARDS</a:t>
            </a:r>
          </a:p>
          <a:p>
            <a:r>
              <a:rPr lang="en-GB" dirty="0" smtClean="0"/>
              <a:t>DEBIT/CASH PAYMENT ISSUES</a:t>
            </a:r>
          </a:p>
          <a:p>
            <a:r>
              <a:rPr lang="en-GB" dirty="0" smtClean="0"/>
              <a:t>THOSE WHO BOOKED ACCOMODATION SEPERATELY WILL STRUGGLE TO RECLAIM FROM INSURANCE</a:t>
            </a:r>
          </a:p>
          <a:p>
            <a:r>
              <a:rPr lang="en-GB" dirty="0" smtClean="0"/>
              <a:t>AIRLINE FAIRLURE IS EXEMPT FROM MOST POLICIES</a:t>
            </a:r>
          </a:p>
          <a:p>
            <a:r>
              <a:rPr lang="en-GB" dirty="0" smtClean="0"/>
              <a:t>Jet2 to add 100k more seats on flights from Birmingham, Manchester and Leeds Bradford due to increased demand due to collapse of Monarch</a:t>
            </a:r>
          </a:p>
        </p:txBody>
      </p:sp>
    </p:spTree>
    <p:extLst>
      <p:ext uri="{BB962C8B-B14F-4D97-AF65-F5344CB8AC3E}">
        <p14:creationId xmlns:p14="http://schemas.microsoft.com/office/powerpoint/2010/main" val="396389998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CHAOS</a:t>
            </a:r>
            <a:endParaRPr lang="en-GB" dirty="0"/>
          </a:p>
        </p:txBody>
      </p:sp>
      <p:sp>
        <p:nvSpPr>
          <p:cNvPr id="3" name="Content Placeholder 2"/>
          <p:cNvSpPr>
            <a:spLocks noGrp="1"/>
          </p:cNvSpPr>
          <p:nvPr>
            <p:ph idx="1"/>
          </p:nvPr>
        </p:nvSpPr>
        <p:spPr>
          <a:xfrm>
            <a:off x="1103312" y="1648496"/>
            <a:ext cx="8946541" cy="4599903"/>
          </a:xfrm>
        </p:spPr>
        <p:txBody>
          <a:bodyPr>
            <a:normAutofit/>
          </a:bodyPr>
          <a:lstStyle/>
          <a:p>
            <a:r>
              <a:rPr lang="en-GB" dirty="0" smtClean="0"/>
              <a:t>Repatriation included uninsured travellers….</a:t>
            </a:r>
          </a:p>
          <a:p>
            <a:r>
              <a:rPr lang="en-GB" dirty="0" smtClean="0"/>
              <a:t>All customers due to return in next 2 weeks even those without bookings protected under ATOL would be flown home at no extra cost and did not need to cut short their stay</a:t>
            </a:r>
          </a:p>
          <a:p>
            <a:r>
              <a:rPr lang="en-GB" dirty="0" smtClean="0"/>
              <a:t>Most diverted to LGW but Monarch was Manchester based</a:t>
            </a:r>
          </a:p>
          <a:p>
            <a:r>
              <a:rPr lang="en-GB" dirty="0" smtClean="0"/>
              <a:t>Government funded repatriation not Insurance, ATOL or CAA</a:t>
            </a:r>
          </a:p>
          <a:p>
            <a:r>
              <a:rPr lang="en-GB" dirty="0" smtClean="0"/>
              <a:t>Other </a:t>
            </a:r>
            <a:r>
              <a:rPr lang="en-GB" dirty="0" err="1" smtClean="0"/>
              <a:t>Pax’s</a:t>
            </a:r>
            <a:r>
              <a:rPr lang="en-GB" dirty="0" smtClean="0"/>
              <a:t> left to negotiate alternatives</a:t>
            </a:r>
            <a:r>
              <a:rPr lang="en-GB" dirty="0"/>
              <a:t> </a:t>
            </a:r>
            <a:r>
              <a:rPr lang="en-GB" dirty="0" smtClean="0"/>
              <a:t>and chase refunds</a:t>
            </a:r>
          </a:p>
          <a:p>
            <a:r>
              <a:rPr lang="en-GB" dirty="0" smtClean="0"/>
              <a:t>Redundancy issues….no 90 days notice or payments</a:t>
            </a:r>
          </a:p>
          <a:p>
            <a:r>
              <a:rPr lang="en-GB" dirty="0" smtClean="0"/>
              <a:t>New Staff were recruited up to the end…..</a:t>
            </a:r>
          </a:p>
          <a:p>
            <a:r>
              <a:rPr lang="en-GB" dirty="0" smtClean="0"/>
              <a:t>Staff unable to attend the 9am meeting told to phone in….</a:t>
            </a:r>
          </a:p>
          <a:p>
            <a:r>
              <a:rPr lang="en-GB" dirty="0" smtClean="0"/>
              <a:t>Faced massive phone bills….</a:t>
            </a:r>
          </a:p>
        </p:txBody>
      </p:sp>
    </p:spTree>
    <p:extLst>
      <p:ext uri="{BB962C8B-B14F-4D97-AF65-F5344CB8AC3E}">
        <p14:creationId xmlns:p14="http://schemas.microsoft.com/office/powerpoint/2010/main" val="1177487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LEGAL ACTION</a:t>
            </a:r>
            <a:endParaRPr lang="en-GB" dirty="0"/>
          </a:p>
        </p:txBody>
      </p:sp>
      <p:sp>
        <p:nvSpPr>
          <p:cNvPr id="3" name="Content Placeholder 2"/>
          <p:cNvSpPr>
            <a:spLocks noGrp="1"/>
          </p:cNvSpPr>
          <p:nvPr>
            <p:ph idx="1"/>
          </p:nvPr>
        </p:nvSpPr>
        <p:spPr>
          <a:xfrm>
            <a:off x="218941" y="1825625"/>
            <a:ext cx="11835683" cy="4351338"/>
          </a:xfrm>
        </p:spPr>
        <p:txBody>
          <a:bodyPr/>
          <a:lstStyle/>
          <a:p>
            <a:r>
              <a:rPr lang="en-GB" dirty="0" smtClean="0"/>
              <a:t>UNITE Union has launched legal action on behalf of 1.8K staff</a:t>
            </a:r>
          </a:p>
          <a:p>
            <a:r>
              <a:rPr lang="en-GB" dirty="0" smtClean="0"/>
              <a:t>BALPA (Pilots Union) rhetoric only so far</a:t>
            </a:r>
          </a:p>
          <a:p>
            <a:r>
              <a:rPr lang="en-GB" dirty="0" smtClean="0"/>
              <a:t>Issue = Failure to consult on redundancies</a:t>
            </a:r>
          </a:p>
          <a:p>
            <a:r>
              <a:rPr lang="en-GB" dirty="0" smtClean="0"/>
              <a:t>KPMG called in over a month ago….</a:t>
            </a:r>
          </a:p>
          <a:p>
            <a:r>
              <a:rPr lang="en-GB" dirty="0" smtClean="0"/>
              <a:t>Possible compensation could add millions to the Govt costs……</a:t>
            </a:r>
          </a:p>
          <a:p>
            <a:r>
              <a:rPr lang="en-GB" dirty="0" smtClean="0"/>
              <a:t>45 notice period for redundancy all staff made redundant without notice</a:t>
            </a:r>
          </a:p>
          <a:p>
            <a:r>
              <a:rPr lang="en-GB" dirty="0" smtClean="0"/>
              <a:t>Premium rate phone line for those who could not attend meeting = £40 charge</a:t>
            </a:r>
          </a:p>
          <a:p>
            <a:r>
              <a:rPr lang="en-GB" dirty="0" smtClean="0"/>
              <a:t>KPMG already agreed to reimburse phone costs</a:t>
            </a:r>
            <a:endParaRPr lang="en-GB" dirty="0"/>
          </a:p>
        </p:txBody>
      </p:sp>
    </p:spTree>
    <p:extLst>
      <p:ext uri="{BB962C8B-B14F-4D97-AF65-F5344CB8AC3E}">
        <p14:creationId xmlns:p14="http://schemas.microsoft.com/office/powerpoint/2010/main" val="24060446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UNITE STATEMENT</a:t>
            </a:r>
            <a:endParaRPr lang="en-GB" dirty="0"/>
          </a:p>
        </p:txBody>
      </p:sp>
      <p:sp>
        <p:nvSpPr>
          <p:cNvPr id="3" name="Content Placeholder 2"/>
          <p:cNvSpPr>
            <a:spLocks noGrp="1"/>
          </p:cNvSpPr>
          <p:nvPr>
            <p:ph idx="1"/>
          </p:nvPr>
        </p:nvSpPr>
        <p:spPr>
          <a:xfrm>
            <a:off x="838200" y="2524259"/>
            <a:ext cx="10515600" cy="3652704"/>
          </a:xfrm>
        </p:spPr>
        <p:txBody>
          <a:bodyPr>
            <a:normAutofit/>
          </a:bodyPr>
          <a:lstStyle/>
          <a:p>
            <a:r>
              <a:rPr lang="en-GB" sz="2800" dirty="0" smtClean="0"/>
              <a:t>“Manner in which Monarch went into administration and the way the Govt allowed it to happen means there is a strong case for compensation” Unite  National Officer Oliver Richardson (2017)</a:t>
            </a:r>
          </a:p>
          <a:p>
            <a:endParaRPr lang="en-GB" sz="2800" dirty="0"/>
          </a:p>
          <a:p>
            <a:pPr marL="0" indent="0">
              <a:buNone/>
            </a:pPr>
            <a:endParaRPr lang="en-GB" dirty="0" smtClean="0"/>
          </a:p>
          <a:p>
            <a:r>
              <a:rPr lang="en-GB" dirty="0" smtClean="0"/>
              <a:t>Similar case at Redcar Steelworks won the workers a £6m </a:t>
            </a:r>
            <a:r>
              <a:rPr lang="en-GB" dirty="0" err="1" smtClean="0"/>
              <a:t>payout</a:t>
            </a:r>
            <a:endParaRPr lang="en-GB" dirty="0" smtClean="0"/>
          </a:p>
        </p:txBody>
      </p:sp>
    </p:spTree>
    <p:extLst>
      <p:ext uri="{BB962C8B-B14F-4D97-AF65-F5344CB8AC3E}">
        <p14:creationId xmlns:p14="http://schemas.microsoft.com/office/powerpoint/2010/main" val="317645969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GOVERNMENT COSTS</a:t>
            </a:r>
            <a:endParaRPr lang="en-GB" dirty="0"/>
          </a:p>
        </p:txBody>
      </p:sp>
      <p:sp>
        <p:nvSpPr>
          <p:cNvPr id="3" name="Content Placeholder 2"/>
          <p:cNvSpPr>
            <a:spLocks noGrp="1"/>
          </p:cNvSpPr>
          <p:nvPr>
            <p:ph idx="1"/>
          </p:nvPr>
        </p:nvSpPr>
        <p:spPr/>
        <p:txBody>
          <a:bodyPr>
            <a:normAutofit/>
          </a:bodyPr>
          <a:lstStyle/>
          <a:p>
            <a:r>
              <a:rPr lang="en-GB" dirty="0" smtClean="0"/>
              <a:t>Govt costs to date are £60m for repatriation…..</a:t>
            </a:r>
          </a:p>
          <a:p>
            <a:r>
              <a:rPr lang="en-GB" dirty="0" smtClean="0"/>
              <a:t>Previous situations this has been covered by ATOL, Insurance or Credit Card Companies………</a:t>
            </a:r>
          </a:p>
          <a:p>
            <a:endParaRPr lang="en-GB" dirty="0" smtClean="0"/>
          </a:p>
          <a:p>
            <a:r>
              <a:rPr lang="en-GB" dirty="0" smtClean="0"/>
              <a:t>Govt are now holding talks with Credit Card companies and insurers about re </a:t>
            </a:r>
            <a:r>
              <a:rPr lang="en-GB" dirty="0" err="1" smtClean="0"/>
              <a:t>couping</a:t>
            </a:r>
            <a:r>
              <a:rPr lang="en-GB" dirty="0" smtClean="0"/>
              <a:t> the costs of repatriation….</a:t>
            </a:r>
          </a:p>
          <a:p>
            <a:r>
              <a:rPr lang="en-GB" dirty="0" err="1" smtClean="0"/>
              <a:t>Dept</a:t>
            </a:r>
            <a:r>
              <a:rPr lang="en-GB" dirty="0" smtClean="0"/>
              <a:t> of Transport Statement “These are the costs which would have otherwise fallen to them to reimburse in many cases. Given the </a:t>
            </a:r>
            <a:r>
              <a:rPr lang="en-GB" dirty="0" err="1" smtClean="0"/>
              <a:t>inprecedented</a:t>
            </a:r>
            <a:r>
              <a:rPr lang="en-GB" dirty="0" smtClean="0"/>
              <a:t> demand on the aviation market Monarch’s collapse created, the Govt was forced to step in”</a:t>
            </a:r>
          </a:p>
          <a:p>
            <a:endParaRPr lang="en-GB" dirty="0" smtClean="0"/>
          </a:p>
        </p:txBody>
      </p:sp>
    </p:spTree>
    <p:extLst>
      <p:ext uri="{BB962C8B-B14F-4D97-AF65-F5344CB8AC3E}">
        <p14:creationId xmlns:p14="http://schemas.microsoft.com/office/powerpoint/2010/main" val="1424622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KPMG</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PROPOSED SALE OF AIRLINES</a:t>
            </a:r>
          </a:p>
          <a:p>
            <a:r>
              <a:rPr lang="en-GB" dirty="0" smtClean="0"/>
              <a:t>EXPECTED TO REALISE TENS OF MILLIONS FOR CORPORATE CREDITORS IN FUTURE WEEKS BY AUCTIONING MONARCHS TAKE OF AND LANDING SLOTS</a:t>
            </a:r>
          </a:p>
          <a:p>
            <a:r>
              <a:rPr lang="en-GB" dirty="0" smtClean="0"/>
              <a:t>POSSIBLE LEGAL CHALLENGES?</a:t>
            </a:r>
          </a:p>
          <a:p>
            <a:r>
              <a:rPr lang="en-GB" dirty="0" smtClean="0"/>
              <a:t>CONTROVERSY OVER THE AIRLINE’S LEGACY PENSION SCHEME</a:t>
            </a:r>
          </a:p>
          <a:p>
            <a:r>
              <a:rPr lang="en-GB" dirty="0" smtClean="0"/>
              <a:t>MONARCH OWES GREYBULL CAPITAL WHO RESCUED THE AIRLINE IN 2014 AS MUCH AS £150M WITH THE FIRM SET TO LOSE A TOTAL OF £250M WHICH IT CONSIDERS IS CLOSE TO A RIGHT OFF</a:t>
            </a:r>
          </a:p>
          <a:p>
            <a:endParaRPr lang="en-GB" dirty="0"/>
          </a:p>
        </p:txBody>
      </p:sp>
    </p:spTree>
    <p:extLst>
      <p:ext uri="{BB962C8B-B14F-4D97-AF65-F5344CB8AC3E}">
        <p14:creationId xmlns:p14="http://schemas.microsoft.com/office/powerpoint/2010/main" val="984305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SECONDARY IMPACTS</a:t>
            </a:r>
            <a:endParaRPr lang="en-GB" dirty="0"/>
          </a:p>
        </p:txBody>
      </p:sp>
      <p:sp>
        <p:nvSpPr>
          <p:cNvPr id="3" name="Content Placeholder 2"/>
          <p:cNvSpPr>
            <a:spLocks noGrp="1"/>
          </p:cNvSpPr>
          <p:nvPr>
            <p:ph idx="1"/>
          </p:nvPr>
        </p:nvSpPr>
        <p:spPr/>
        <p:txBody>
          <a:bodyPr>
            <a:normAutofit lnSpcReduction="10000"/>
          </a:bodyPr>
          <a:lstStyle/>
          <a:p>
            <a:r>
              <a:rPr lang="en-GB" dirty="0" smtClean="0"/>
              <a:t>Financial impact upon the supply chain</a:t>
            </a:r>
          </a:p>
          <a:p>
            <a:r>
              <a:rPr lang="en-GB" dirty="0" smtClean="0"/>
              <a:t>Airline Services (Manchester based) cleans and de-ices planes at UK airports faces major crash in revenues</a:t>
            </a:r>
          </a:p>
          <a:p>
            <a:r>
              <a:rPr lang="en-GB" dirty="0" smtClean="0"/>
              <a:t>Secured cash injection from LDC a private equity firm owned by Lloyds Bank Group</a:t>
            </a:r>
          </a:p>
          <a:p>
            <a:r>
              <a:rPr lang="en-GB" dirty="0" smtClean="0"/>
              <a:t>Employs 1k across UK</a:t>
            </a:r>
          </a:p>
          <a:p>
            <a:r>
              <a:rPr lang="en-GB" dirty="0" smtClean="0"/>
              <a:t>From Autumn 2014-Sprng 2016 pre tax </a:t>
            </a:r>
            <a:r>
              <a:rPr lang="en-GB" dirty="0" err="1" smtClean="0"/>
              <a:t>loases</a:t>
            </a:r>
            <a:r>
              <a:rPr lang="en-GB" dirty="0" smtClean="0"/>
              <a:t> of £15m</a:t>
            </a:r>
          </a:p>
          <a:p>
            <a:r>
              <a:rPr lang="en-GB" dirty="0" smtClean="0"/>
              <a:t>Monarch accounted for a substantial proportion of revenues</a:t>
            </a:r>
          </a:p>
          <a:p>
            <a:r>
              <a:rPr lang="en-GB" dirty="0" smtClean="0"/>
              <a:t>Deloitte and </a:t>
            </a:r>
            <a:r>
              <a:rPr lang="en-GB" dirty="0" err="1" smtClean="0"/>
              <a:t>PriceWaterhouse</a:t>
            </a:r>
            <a:r>
              <a:rPr lang="en-GB" dirty="0" smtClean="0"/>
              <a:t> Coopers have been engaged to assist LDCs efforts to restructure and offload Airline Services with a rescue deal supported by lenders</a:t>
            </a:r>
          </a:p>
        </p:txBody>
      </p:sp>
    </p:spTree>
    <p:extLst>
      <p:ext uri="{BB962C8B-B14F-4D97-AF65-F5344CB8AC3E}">
        <p14:creationId xmlns:p14="http://schemas.microsoft.com/office/powerpoint/2010/main" val="11603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POSITIVE IMPACTS</a:t>
            </a:r>
            <a:endParaRPr lang="en-GB" dirty="0"/>
          </a:p>
        </p:txBody>
      </p:sp>
      <p:sp>
        <p:nvSpPr>
          <p:cNvPr id="3" name="Content Placeholder 2"/>
          <p:cNvSpPr>
            <a:spLocks noGrp="1"/>
          </p:cNvSpPr>
          <p:nvPr>
            <p:ph idx="1"/>
          </p:nvPr>
        </p:nvSpPr>
        <p:spPr>
          <a:xfrm>
            <a:off x="309093" y="1825625"/>
            <a:ext cx="11655379" cy="4351338"/>
          </a:xfrm>
        </p:spPr>
        <p:txBody>
          <a:bodyPr>
            <a:normAutofit/>
          </a:bodyPr>
          <a:lstStyle/>
          <a:p>
            <a:r>
              <a:rPr lang="en-GB" dirty="0" smtClean="0"/>
              <a:t>Gap in UK aviation market</a:t>
            </a:r>
          </a:p>
          <a:p>
            <a:r>
              <a:rPr lang="en-GB" dirty="0" smtClean="0"/>
              <a:t>300k </a:t>
            </a:r>
            <a:r>
              <a:rPr lang="en-GB" dirty="0" err="1" smtClean="0"/>
              <a:t>canx</a:t>
            </a:r>
            <a:r>
              <a:rPr lang="en-GB" dirty="0" smtClean="0"/>
              <a:t> bookings could boost rivals?</a:t>
            </a:r>
          </a:p>
          <a:p>
            <a:r>
              <a:rPr lang="en-GB" dirty="0" smtClean="0"/>
              <a:t>EASYJET likely to be the biggest winner </a:t>
            </a:r>
          </a:p>
          <a:p>
            <a:r>
              <a:rPr lang="en-GB" dirty="0" smtClean="0"/>
              <a:t>Easy Jet and </a:t>
            </a:r>
            <a:r>
              <a:rPr lang="en-GB" dirty="0" err="1" smtClean="0"/>
              <a:t>RyanAir</a:t>
            </a:r>
            <a:r>
              <a:rPr lang="en-GB" dirty="0" smtClean="0"/>
              <a:t> have biggest potential capacity according to Goldman Sachs (2017)</a:t>
            </a:r>
          </a:p>
          <a:p>
            <a:r>
              <a:rPr lang="en-GB" dirty="0" smtClean="0"/>
              <a:t>EasyJet Shares rose 5% on 2</a:t>
            </a:r>
            <a:r>
              <a:rPr lang="en-GB" baseline="30000" dirty="0" smtClean="0"/>
              <a:t>nd</a:t>
            </a:r>
            <a:r>
              <a:rPr lang="en-GB" dirty="0" smtClean="0"/>
              <a:t> October when markets opened</a:t>
            </a:r>
          </a:p>
          <a:p>
            <a:r>
              <a:rPr lang="en-GB" dirty="0" smtClean="0"/>
              <a:t>Initial increase in Airline Shares as market senses an opportunity for other carriers to grow their market share as a result of Monarch’s collapse</a:t>
            </a:r>
          </a:p>
          <a:p>
            <a:r>
              <a:rPr lang="en-GB" dirty="0" smtClean="0"/>
              <a:t>Monarch 3% share of market but greater potential for EasyJet who are controversy free</a:t>
            </a:r>
          </a:p>
          <a:p>
            <a:endParaRPr lang="en-GB" dirty="0"/>
          </a:p>
        </p:txBody>
      </p:sp>
    </p:spTree>
    <p:extLst>
      <p:ext uri="{BB962C8B-B14F-4D97-AF65-F5344CB8AC3E}">
        <p14:creationId xmlns:p14="http://schemas.microsoft.com/office/powerpoint/2010/main" val="1669633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Market Impacts</a:t>
            </a:r>
            <a:endParaRPr lang="en-GB" dirty="0"/>
          </a:p>
        </p:txBody>
      </p:sp>
      <p:sp>
        <p:nvSpPr>
          <p:cNvPr id="3" name="Content Placeholder 2"/>
          <p:cNvSpPr>
            <a:spLocks noGrp="1"/>
          </p:cNvSpPr>
          <p:nvPr>
            <p:ph idx="1"/>
          </p:nvPr>
        </p:nvSpPr>
        <p:spPr/>
        <p:txBody>
          <a:bodyPr/>
          <a:lstStyle/>
          <a:p>
            <a:r>
              <a:rPr lang="en-GB" dirty="0" smtClean="0"/>
              <a:t>Air Berlin is being broken up - 30 aircraft</a:t>
            </a:r>
          </a:p>
          <a:p>
            <a:r>
              <a:rPr lang="en-GB" dirty="0" smtClean="0"/>
              <a:t>Alitalia is in administration and awaiting a buyer</a:t>
            </a:r>
          </a:p>
          <a:p>
            <a:r>
              <a:rPr lang="en-GB" dirty="0" smtClean="0"/>
              <a:t>With Monarch this could be a potential 10% increase in earnings for the rest of the industry with limited investment</a:t>
            </a:r>
          </a:p>
          <a:p>
            <a:r>
              <a:rPr lang="en-GB" dirty="0" smtClean="0"/>
              <a:t>But </a:t>
            </a:r>
            <a:r>
              <a:rPr lang="en-GB" dirty="0" err="1" smtClean="0"/>
              <a:t>RyanAir</a:t>
            </a:r>
            <a:r>
              <a:rPr lang="en-GB" dirty="0" smtClean="0"/>
              <a:t> was Europe’s largest airline by </a:t>
            </a:r>
            <a:r>
              <a:rPr lang="en-GB" dirty="0" err="1" smtClean="0"/>
              <a:t>pax</a:t>
            </a:r>
            <a:r>
              <a:rPr lang="en-GB" dirty="0" smtClean="0"/>
              <a:t> numbers but has faced serious Pilot Issue impacting 700k </a:t>
            </a:r>
            <a:r>
              <a:rPr lang="en-GB" dirty="0" err="1" smtClean="0"/>
              <a:t>pax</a:t>
            </a:r>
            <a:r>
              <a:rPr lang="en-GB" dirty="0" smtClean="0"/>
              <a:t> and caused PR crisis</a:t>
            </a:r>
          </a:p>
          <a:p>
            <a:r>
              <a:rPr lang="en-GB" dirty="0" smtClean="0"/>
              <a:t>Monarch’s network is also complementary to </a:t>
            </a:r>
            <a:r>
              <a:rPr lang="en-GB" dirty="0" err="1" smtClean="0"/>
              <a:t>EasyJets</a:t>
            </a:r>
            <a:endParaRPr lang="en-GB" dirty="0" smtClean="0"/>
          </a:p>
          <a:p>
            <a:pPr marL="0" indent="0">
              <a:buNone/>
            </a:pPr>
            <a:endParaRPr lang="en-GB" dirty="0" smtClean="0"/>
          </a:p>
          <a:p>
            <a:endParaRPr lang="en-GB" dirty="0"/>
          </a:p>
        </p:txBody>
      </p:sp>
    </p:spTree>
    <p:extLst>
      <p:ext uri="{BB962C8B-B14F-4D97-AF65-F5344CB8AC3E}">
        <p14:creationId xmlns:p14="http://schemas.microsoft.com/office/powerpoint/2010/main" val="3916297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FUTURE?</a:t>
            </a:r>
            <a:endParaRPr lang="en-GB" dirty="0"/>
          </a:p>
        </p:txBody>
      </p:sp>
      <p:sp>
        <p:nvSpPr>
          <p:cNvPr id="3" name="Content Placeholder 2"/>
          <p:cNvSpPr>
            <a:spLocks noGrp="1"/>
          </p:cNvSpPr>
          <p:nvPr>
            <p:ph idx="1"/>
          </p:nvPr>
        </p:nvSpPr>
        <p:spPr/>
        <p:txBody>
          <a:bodyPr>
            <a:normAutofit/>
          </a:bodyPr>
          <a:lstStyle/>
          <a:p>
            <a:r>
              <a:rPr lang="en-GB" sz="2800" dirty="0" smtClean="0"/>
              <a:t>Unclear yet how the administrators offload the Airline?</a:t>
            </a:r>
          </a:p>
          <a:p>
            <a:r>
              <a:rPr lang="en-GB" sz="2800" dirty="0" smtClean="0"/>
              <a:t>Whole Business Sale?</a:t>
            </a:r>
          </a:p>
          <a:p>
            <a:r>
              <a:rPr lang="en-GB" sz="2800" dirty="0" smtClean="0"/>
              <a:t>Will EasyJet absorb Monarch’s slots directly from Airports?</a:t>
            </a:r>
          </a:p>
          <a:p>
            <a:r>
              <a:rPr lang="en-GB" sz="2800" dirty="0" smtClean="0"/>
              <a:t>Aircraft?</a:t>
            </a:r>
          </a:p>
          <a:p>
            <a:r>
              <a:rPr lang="en-GB" sz="2800" dirty="0" smtClean="0"/>
              <a:t>Impact on the Industry and </a:t>
            </a:r>
            <a:r>
              <a:rPr lang="en-GB" sz="2800" dirty="0" err="1" smtClean="0"/>
              <a:t>pax</a:t>
            </a:r>
            <a:r>
              <a:rPr lang="en-GB" sz="2800" dirty="0" smtClean="0"/>
              <a:t> confidence be effected?</a:t>
            </a:r>
            <a:endParaRPr lang="en-GB" sz="2800" dirty="0"/>
          </a:p>
        </p:txBody>
      </p:sp>
    </p:spTree>
    <p:extLst>
      <p:ext uri="{BB962C8B-B14F-4D97-AF65-F5344CB8AC3E}">
        <p14:creationId xmlns:p14="http://schemas.microsoft.com/office/powerpoint/2010/main" val="408576094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156</TotalTime>
  <Words>1959</Words>
  <Application>Microsoft Office PowerPoint</Application>
  <PresentationFormat>Widescreen</PresentationFormat>
  <Paragraphs>192</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Century Gothic</vt:lpstr>
      <vt:lpstr>Wingdings 3</vt:lpstr>
      <vt:lpstr>Ion</vt:lpstr>
      <vt:lpstr>MONARCH AIRLINES</vt:lpstr>
      <vt:lpstr>    BACKGROUND</vt:lpstr>
      <vt:lpstr>     2014 Rescue</vt:lpstr>
      <vt:lpstr>                      PREVIOUS ISSUES</vt:lpstr>
      <vt:lpstr>                  REACTION</vt:lpstr>
      <vt:lpstr>            TERRORISM IMPACTS</vt:lpstr>
      <vt:lpstr>                        BREXIT</vt:lpstr>
      <vt:lpstr> MARKET PLACE ISSUES</vt:lpstr>
      <vt:lpstr>                  Why Monarch?</vt:lpstr>
      <vt:lpstr>   ECONOMIC ISSUES</vt:lpstr>
      <vt:lpstr>                     Sept 2017 ISSUES</vt:lpstr>
      <vt:lpstr>    The Last Week……</vt:lpstr>
      <vt:lpstr>         CAA CONTINGENCY PLAN</vt:lpstr>
      <vt:lpstr>                   Announcement</vt:lpstr>
      <vt:lpstr>      IMPACTS</vt:lpstr>
      <vt:lpstr>             CAA CEO ANDREW HAINES</vt:lpstr>
      <vt:lpstr>                           ATOL</vt:lpstr>
      <vt:lpstr>            REPATRIATION</vt:lpstr>
      <vt:lpstr>                 FUTURE BOOKINGS</vt:lpstr>
      <vt:lpstr>                             CHAOS</vt:lpstr>
      <vt:lpstr>LEGAL ACTION</vt:lpstr>
      <vt:lpstr>                   UNITE STATEMENT</vt:lpstr>
      <vt:lpstr>                GOVERNMENT COSTS</vt:lpstr>
      <vt:lpstr>                                 KPMG</vt:lpstr>
      <vt:lpstr>                   SECONDARY IMPACTS</vt:lpstr>
      <vt:lpstr>   POSITIVE IMPACTS</vt:lpstr>
      <vt:lpstr>Additional Market Impacts</vt:lpstr>
      <vt:lpstr>          FUTURE?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MONARCH AIRLINES</dc:title>
  <dc:creator>Anna Morgan</dc:creator>
  <cp:lastModifiedBy>Anna Morgan</cp:lastModifiedBy>
  <cp:revision>20</cp:revision>
  <dcterms:created xsi:type="dcterms:W3CDTF">2017-10-08T09:14:28Z</dcterms:created>
  <dcterms:modified xsi:type="dcterms:W3CDTF">2017-10-08T11:51:04Z</dcterms:modified>
</cp:coreProperties>
</file>