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6" r:id="rId3"/>
    <p:sldId id="264" r:id="rId4"/>
    <p:sldId id="256" r:id="rId5"/>
    <p:sldId id="257" r:id="rId6"/>
    <p:sldId id="258" r:id="rId7"/>
    <p:sldId id="268" r:id="rId8"/>
    <p:sldId id="26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81A417-2060-460E-98CA-F6F8E5D6801D}" type="doc">
      <dgm:prSet loTypeId="urn:microsoft.com/office/officeart/2005/8/layout/vProcess5" loCatId="process" qsTypeId="urn:microsoft.com/office/officeart/2005/8/quickstyle/simple5" qsCatId="simple" csTypeId="urn:microsoft.com/office/officeart/2005/8/colors/accent2_2" csCatId="accent2" phldr="1"/>
      <dgm:spPr/>
      <dgm:t>
        <a:bodyPr/>
        <a:lstStyle/>
        <a:p>
          <a:endParaRPr lang="en-US"/>
        </a:p>
      </dgm:t>
    </dgm:pt>
    <dgm:pt modelId="{6AC1736A-CD84-4230-8CD1-81883AC4343B}">
      <dgm:prSet/>
      <dgm:spPr/>
      <dgm:t>
        <a:bodyPr/>
        <a:lstStyle/>
        <a:p>
          <a:r>
            <a:rPr lang="en-GB"/>
            <a:t>The rationale behind this is to understand how the lecturers and students use technology to collaborate effectively . </a:t>
          </a:r>
          <a:endParaRPr lang="en-US"/>
        </a:p>
      </dgm:t>
    </dgm:pt>
    <dgm:pt modelId="{C12813D4-7F1A-4378-8A19-3351775374D1}" type="parTrans" cxnId="{5B3124D9-856A-4D1C-8CA7-EE606E41B028}">
      <dgm:prSet/>
      <dgm:spPr/>
      <dgm:t>
        <a:bodyPr/>
        <a:lstStyle/>
        <a:p>
          <a:endParaRPr lang="en-US"/>
        </a:p>
      </dgm:t>
    </dgm:pt>
    <dgm:pt modelId="{7928B360-08CC-4CA9-A944-E7A11018DDF3}" type="sibTrans" cxnId="{5B3124D9-856A-4D1C-8CA7-EE606E41B028}">
      <dgm:prSet/>
      <dgm:spPr/>
      <dgm:t>
        <a:bodyPr/>
        <a:lstStyle/>
        <a:p>
          <a:endParaRPr lang="en-US"/>
        </a:p>
      </dgm:t>
    </dgm:pt>
    <dgm:pt modelId="{CEE49891-7C30-4738-B334-D5F9CB072B06}">
      <dgm:prSet/>
      <dgm:spPr/>
      <dgm:t>
        <a:bodyPr/>
        <a:lstStyle/>
        <a:p>
          <a:r>
            <a:rPr lang="en-GB"/>
            <a:t>This research will help give an understanding of the digital tools that are being most used by UWTSD in order to collaborate.</a:t>
          </a:r>
          <a:endParaRPr lang="en-US"/>
        </a:p>
      </dgm:t>
    </dgm:pt>
    <dgm:pt modelId="{E6D46275-1D29-4096-9168-4A9EEB605F80}" type="parTrans" cxnId="{5B896118-2E67-4F61-A72E-79D3EDF76DE4}">
      <dgm:prSet/>
      <dgm:spPr/>
      <dgm:t>
        <a:bodyPr/>
        <a:lstStyle/>
        <a:p>
          <a:endParaRPr lang="en-US"/>
        </a:p>
      </dgm:t>
    </dgm:pt>
    <dgm:pt modelId="{2B9CF995-8138-47C5-9340-D3297B0D69BC}" type="sibTrans" cxnId="{5B896118-2E67-4F61-A72E-79D3EDF76DE4}">
      <dgm:prSet/>
      <dgm:spPr/>
      <dgm:t>
        <a:bodyPr/>
        <a:lstStyle/>
        <a:p>
          <a:endParaRPr lang="en-US"/>
        </a:p>
      </dgm:t>
    </dgm:pt>
    <dgm:pt modelId="{651C160B-E2E5-4D7F-A624-74C23B907FA8}">
      <dgm:prSet/>
      <dgm:spPr/>
      <dgm:t>
        <a:bodyPr/>
        <a:lstStyle/>
        <a:p>
          <a:r>
            <a:rPr lang="en-GB"/>
            <a:t>This rationale has been studied In order to get a better perspective on why these tools are mostly being used by the students.</a:t>
          </a:r>
          <a:endParaRPr lang="en-US"/>
        </a:p>
      </dgm:t>
    </dgm:pt>
    <dgm:pt modelId="{94918DE6-0841-4DE9-A539-EFD541BC76F5}" type="parTrans" cxnId="{10C224B6-D040-41AF-937A-882F82BA4AAD}">
      <dgm:prSet/>
      <dgm:spPr/>
      <dgm:t>
        <a:bodyPr/>
        <a:lstStyle/>
        <a:p>
          <a:endParaRPr lang="en-US"/>
        </a:p>
      </dgm:t>
    </dgm:pt>
    <dgm:pt modelId="{483DFAE3-7F47-4E26-A838-B4B3B39B11D1}" type="sibTrans" cxnId="{10C224B6-D040-41AF-937A-882F82BA4AAD}">
      <dgm:prSet/>
      <dgm:spPr/>
      <dgm:t>
        <a:bodyPr/>
        <a:lstStyle/>
        <a:p>
          <a:endParaRPr lang="en-US"/>
        </a:p>
      </dgm:t>
    </dgm:pt>
    <dgm:pt modelId="{99CA6E83-9E57-48C0-9322-B380945BEDA7}" type="pres">
      <dgm:prSet presAssocID="{4781A417-2060-460E-98CA-F6F8E5D6801D}" presName="outerComposite" presStyleCnt="0">
        <dgm:presLayoutVars>
          <dgm:chMax val="5"/>
          <dgm:dir/>
          <dgm:resizeHandles val="exact"/>
        </dgm:presLayoutVars>
      </dgm:prSet>
      <dgm:spPr/>
    </dgm:pt>
    <dgm:pt modelId="{17426822-A53D-48E8-9403-3945494F71B5}" type="pres">
      <dgm:prSet presAssocID="{4781A417-2060-460E-98CA-F6F8E5D6801D}" presName="dummyMaxCanvas" presStyleCnt="0">
        <dgm:presLayoutVars/>
      </dgm:prSet>
      <dgm:spPr/>
    </dgm:pt>
    <dgm:pt modelId="{EAD3192C-6F99-4DD3-BCD4-C905BCAC84F6}" type="pres">
      <dgm:prSet presAssocID="{4781A417-2060-460E-98CA-F6F8E5D6801D}" presName="ThreeNodes_1" presStyleLbl="node1" presStyleIdx="0" presStyleCnt="3">
        <dgm:presLayoutVars>
          <dgm:bulletEnabled val="1"/>
        </dgm:presLayoutVars>
      </dgm:prSet>
      <dgm:spPr/>
    </dgm:pt>
    <dgm:pt modelId="{B17F9AF5-A4D4-45E1-BF79-82E7C0260A96}" type="pres">
      <dgm:prSet presAssocID="{4781A417-2060-460E-98CA-F6F8E5D6801D}" presName="ThreeNodes_2" presStyleLbl="node1" presStyleIdx="1" presStyleCnt="3">
        <dgm:presLayoutVars>
          <dgm:bulletEnabled val="1"/>
        </dgm:presLayoutVars>
      </dgm:prSet>
      <dgm:spPr/>
    </dgm:pt>
    <dgm:pt modelId="{B4D25668-5222-4747-A7AF-0CBBB81D20EE}" type="pres">
      <dgm:prSet presAssocID="{4781A417-2060-460E-98CA-F6F8E5D6801D}" presName="ThreeNodes_3" presStyleLbl="node1" presStyleIdx="2" presStyleCnt="3">
        <dgm:presLayoutVars>
          <dgm:bulletEnabled val="1"/>
        </dgm:presLayoutVars>
      </dgm:prSet>
      <dgm:spPr/>
    </dgm:pt>
    <dgm:pt modelId="{7EA85FDA-6AFB-480A-A248-5576114C5B7F}" type="pres">
      <dgm:prSet presAssocID="{4781A417-2060-460E-98CA-F6F8E5D6801D}" presName="ThreeConn_1-2" presStyleLbl="fgAccFollowNode1" presStyleIdx="0" presStyleCnt="2">
        <dgm:presLayoutVars>
          <dgm:bulletEnabled val="1"/>
        </dgm:presLayoutVars>
      </dgm:prSet>
      <dgm:spPr/>
    </dgm:pt>
    <dgm:pt modelId="{69C234F7-6F62-4DA6-9621-B47E31B2C4BE}" type="pres">
      <dgm:prSet presAssocID="{4781A417-2060-460E-98CA-F6F8E5D6801D}" presName="ThreeConn_2-3" presStyleLbl="fgAccFollowNode1" presStyleIdx="1" presStyleCnt="2">
        <dgm:presLayoutVars>
          <dgm:bulletEnabled val="1"/>
        </dgm:presLayoutVars>
      </dgm:prSet>
      <dgm:spPr/>
    </dgm:pt>
    <dgm:pt modelId="{4DF11C43-10A4-44DF-81F2-924F541B9B33}" type="pres">
      <dgm:prSet presAssocID="{4781A417-2060-460E-98CA-F6F8E5D6801D}" presName="ThreeNodes_1_text" presStyleLbl="node1" presStyleIdx="2" presStyleCnt="3">
        <dgm:presLayoutVars>
          <dgm:bulletEnabled val="1"/>
        </dgm:presLayoutVars>
      </dgm:prSet>
      <dgm:spPr/>
    </dgm:pt>
    <dgm:pt modelId="{23CCC644-0228-4888-92EF-CFFA105B7B30}" type="pres">
      <dgm:prSet presAssocID="{4781A417-2060-460E-98CA-F6F8E5D6801D}" presName="ThreeNodes_2_text" presStyleLbl="node1" presStyleIdx="2" presStyleCnt="3">
        <dgm:presLayoutVars>
          <dgm:bulletEnabled val="1"/>
        </dgm:presLayoutVars>
      </dgm:prSet>
      <dgm:spPr/>
    </dgm:pt>
    <dgm:pt modelId="{DD4C607E-28A7-47E5-A674-D7FFF97D9459}" type="pres">
      <dgm:prSet presAssocID="{4781A417-2060-460E-98CA-F6F8E5D6801D}" presName="ThreeNodes_3_text" presStyleLbl="node1" presStyleIdx="2" presStyleCnt="3">
        <dgm:presLayoutVars>
          <dgm:bulletEnabled val="1"/>
        </dgm:presLayoutVars>
      </dgm:prSet>
      <dgm:spPr/>
    </dgm:pt>
  </dgm:ptLst>
  <dgm:cxnLst>
    <dgm:cxn modelId="{B426D80D-3695-411B-A9B0-A8F37688D0DE}" type="presOf" srcId="{CEE49891-7C30-4738-B334-D5F9CB072B06}" destId="{23CCC644-0228-4888-92EF-CFFA105B7B30}" srcOrd="1" destOrd="0" presId="urn:microsoft.com/office/officeart/2005/8/layout/vProcess5"/>
    <dgm:cxn modelId="{5B896118-2E67-4F61-A72E-79D3EDF76DE4}" srcId="{4781A417-2060-460E-98CA-F6F8E5D6801D}" destId="{CEE49891-7C30-4738-B334-D5F9CB072B06}" srcOrd="1" destOrd="0" parTransId="{E6D46275-1D29-4096-9168-4A9EEB605F80}" sibTransId="{2B9CF995-8138-47C5-9340-D3297B0D69BC}"/>
    <dgm:cxn modelId="{C569461E-D822-4A09-8338-E33B16C4851B}" type="presOf" srcId="{651C160B-E2E5-4D7F-A624-74C23B907FA8}" destId="{B4D25668-5222-4747-A7AF-0CBBB81D20EE}" srcOrd="0" destOrd="0" presId="urn:microsoft.com/office/officeart/2005/8/layout/vProcess5"/>
    <dgm:cxn modelId="{B6A55B20-9DEB-46F9-83CD-53087C35CA9B}" type="presOf" srcId="{2B9CF995-8138-47C5-9340-D3297B0D69BC}" destId="{69C234F7-6F62-4DA6-9621-B47E31B2C4BE}" srcOrd="0" destOrd="0" presId="urn:microsoft.com/office/officeart/2005/8/layout/vProcess5"/>
    <dgm:cxn modelId="{75C6855D-42AB-4743-AA6E-6724DE94B87B}" type="presOf" srcId="{7928B360-08CC-4CA9-A944-E7A11018DDF3}" destId="{7EA85FDA-6AFB-480A-A248-5576114C5B7F}" srcOrd="0" destOrd="0" presId="urn:microsoft.com/office/officeart/2005/8/layout/vProcess5"/>
    <dgm:cxn modelId="{8D104F74-A889-45C3-B8D8-7C4A7043D881}" type="presOf" srcId="{6AC1736A-CD84-4230-8CD1-81883AC4343B}" destId="{4DF11C43-10A4-44DF-81F2-924F541B9B33}" srcOrd="1" destOrd="0" presId="urn:microsoft.com/office/officeart/2005/8/layout/vProcess5"/>
    <dgm:cxn modelId="{CF7E147E-C562-4312-A648-BCB900E77CD1}" type="presOf" srcId="{6AC1736A-CD84-4230-8CD1-81883AC4343B}" destId="{EAD3192C-6F99-4DD3-BCD4-C905BCAC84F6}" srcOrd="0" destOrd="0" presId="urn:microsoft.com/office/officeart/2005/8/layout/vProcess5"/>
    <dgm:cxn modelId="{9041DD84-04FE-4C90-8D70-6AE96CB9A8B2}" type="presOf" srcId="{4781A417-2060-460E-98CA-F6F8E5D6801D}" destId="{99CA6E83-9E57-48C0-9322-B380945BEDA7}" srcOrd="0" destOrd="0" presId="urn:microsoft.com/office/officeart/2005/8/layout/vProcess5"/>
    <dgm:cxn modelId="{22ADF0B3-AD26-411E-9830-E8362C298B77}" type="presOf" srcId="{651C160B-E2E5-4D7F-A624-74C23B907FA8}" destId="{DD4C607E-28A7-47E5-A674-D7FFF97D9459}" srcOrd="1" destOrd="0" presId="urn:microsoft.com/office/officeart/2005/8/layout/vProcess5"/>
    <dgm:cxn modelId="{8AFA70B4-D980-4135-8BA0-A87FD6E3A779}" type="presOf" srcId="{CEE49891-7C30-4738-B334-D5F9CB072B06}" destId="{B17F9AF5-A4D4-45E1-BF79-82E7C0260A96}" srcOrd="0" destOrd="0" presId="urn:microsoft.com/office/officeart/2005/8/layout/vProcess5"/>
    <dgm:cxn modelId="{10C224B6-D040-41AF-937A-882F82BA4AAD}" srcId="{4781A417-2060-460E-98CA-F6F8E5D6801D}" destId="{651C160B-E2E5-4D7F-A624-74C23B907FA8}" srcOrd="2" destOrd="0" parTransId="{94918DE6-0841-4DE9-A539-EFD541BC76F5}" sibTransId="{483DFAE3-7F47-4E26-A838-B4B3B39B11D1}"/>
    <dgm:cxn modelId="{5B3124D9-856A-4D1C-8CA7-EE606E41B028}" srcId="{4781A417-2060-460E-98CA-F6F8E5D6801D}" destId="{6AC1736A-CD84-4230-8CD1-81883AC4343B}" srcOrd="0" destOrd="0" parTransId="{C12813D4-7F1A-4378-8A19-3351775374D1}" sibTransId="{7928B360-08CC-4CA9-A944-E7A11018DDF3}"/>
    <dgm:cxn modelId="{C2A2351E-1C84-4A25-996B-D6504377B987}" type="presParOf" srcId="{99CA6E83-9E57-48C0-9322-B380945BEDA7}" destId="{17426822-A53D-48E8-9403-3945494F71B5}" srcOrd="0" destOrd="0" presId="urn:microsoft.com/office/officeart/2005/8/layout/vProcess5"/>
    <dgm:cxn modelId="{95ABB814-DA59-46BF-B561-66689233CC18}" type="presParOf" srcId="{99CA6E83-9E57-48C0-9322-B380945BEDA7}" destId="{EAD3192C-6F99-4DD3-BCD4-C905BCAC84F6}" srcOrd="1" destOrd="0" presId="urn:microsoft.com/office/officeart/2005/8/layout/vProcess5"/>
    <dgm:cxn modelId="{47FADF14-60D8-4760-9A31-9F2915CE288A}" type="presParOf" srcId="{99CA6E83-9E57-48C0-9322-B380945BEDA7}" destId="{B17F9AF5-A4D4-45E1-BF79-82E7C0260A96}" srcOrd="2" destOrd="0" presId="urn:microsoft.com/office/officeart/2005/8/layout/vProcess5"/>
    <dgm:cxn modelId="{30B3921D-72BE-41B2-ADD7-7518EC710912}" type="presParOf" srcId="{99CA6E83-9E57-48C0-9322-B380945BEDA7}" destId="{B4D25668-5222-4747-A7AF-0CBBB81D20EE}" srcOrd="3" destOrd="0" presId="urn:microsoft.com/office/officeart/2005/8/layout/vProcess5"/>
    <dgm:cxn modelId="{642EFC06-1838-4F84-BDA5-1E4E95D54B21}" type="presParOf" srcId="{99CA6E83-9E57-48C0-9322-B380945BEDA7}" destId="{7EA85FDA-6AFB-480A-A248-5576114C5B7F}" srcOrd="4" destOrd="0" presId="urn:microsoft.com/office/officeart/2005/8/layout/vProcess5"/>
    <dgm:cxn modelId="{95F7289B-81B3-4E38-9AB4-581974F55723}" type="presParOf" srcId="{99CA6E83-9E57-48C0-9322-B380945BEDA7}" destId="{69C234F7-6F62-4DA6-9621-B47E31B2C4BE}" srcOrd="5" destOrd="0" presId="urn:microsoft.com/office/officeart/2005/8/layout/vProcess5"/>
    <dgm:cxn modelId="{E3FC40BA-CA5E-4F4A-A814-617C40E1E2C0}" type="presParOf" srcId="{99CA6E83-9E57-48C0-9322-B380945BEDA7}" destId="{4DF11C43-10A4-44DF-81F2-924F541B9B33}" srcOrd="6" destOrd="0" presId="urn:microsoft.com/office/officeart/2005/8/layout/vProcess5"/>
    <dgm:cxn modelId="{48B0FA03-6362-4639-B578-C5EFDE195C01}" type="presParOf" srcId="{99CA6E83-9E57-48C0-9322-B380945BEDA7}" destId="{23CCC644-0228-4888-92EF-CFFA105B7B30}" srcOrd="7" destOrd="0" presId="urn:microsoft.com/office/officeart/2005/8/layout/vProcess5"/>
    <dgm:cxn modelId="{09379C17-54C7-42FD-AEAF-96C65880344D}" type="presParOf" srcId="{99CA6E83-9E57-48C0-9322-B380945BEDA7}" destId="{DD4C607E-28A7-47E5-A674-D7FFF97D945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9EF3E5-012D-4FF5-AE4B-0BCEF0E88EB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4E00EDB-7C49-4F72-8881-E2FB86A3E822}">
      <dgm:prSet/>
      <dgm:spPr/>
      <dgm:t>
        <a:bodyPr/>
        <a:lstStyle/>
        <a:p>
          <a:r>
            <a:rPr lang="en-GB"/>
            <a:t>The research timeline will help students to get ready on a certain Topic for each week.</a:t>
          </a:r>
          <a:endParaRPr lang="en-US"/>
        </a:p>
      </dgm:t>
    </dgm:pt>
    <dgm:pt modelId="{34ACB050-B66F-4161-83AD-2B5B63361718}" type="parTrans" cxnId="{EC134C39-8135-4798-9151-6C01107CFD01}">
      <dgm:prSet/>
      <dgm:spPr/>
      <dgm:t>
        <a:bodyPr/>
        <a:lstStyle/>
        <a:p>
          <a:endParaRPr lang="en-US"/>
        </a:p>
      </dgm:t>
    </dgm:pt>
    <dgm:pt modelId="{820C99DA-272C-4BCC-B490-E9F23E7A1A50}" type="sibTrans" cxnId="{EC134C39-8135-4798-9151-6C01107CFD01}">
      <dgm:prSet/>
      <dgm:spPr/>
      <dgm:t>
        <a:bodyPr/>
        <a:lstStyle/>
        <a:p>
          <a:endParaRPr lang="en-US"/>
        </a:p>
      </dgm:t>
    </dgm:pt>
    <dgm:pt modelId="{52D92B41-6BB2-4747-BD26-1C40170817EA}">
      <dgm:prSet/>
      <dgm:spPr/>
      <dgm:t>
        <a:bodyPr/>
        <a:lstStyle/>
        <a:p>
          <a:r>
            <a:rPr lang="en-GB"/>
            <a:t>This would be when student plan to conduct their data collection that was gathered by their research on the topic.</a:t>
          </a:r>
          <a:endParaRPr lang="en-US"/>
        </a:p>
      </dgm:t>
    </dgm:pt>
    <dgm:pt modelId="{0FB8E03E-DB50-4FA1-9DE5-21B887D784F9}" type="parTrans" cxnId="{2BF785E5-E63F-4DA2-A37A-40DDFE4D601A}">
      <dgm:prSet/>
      <dgm:spPr/>
      <dgm:t>
        <a:bodyPr/>
        <a:lstStyle/>
        <a:p>
          <a:endParaRPr lang="en-US"/>
        </a:p>
      </dgm:t>
    </dgm:pt>
    <dgm:pt modelId="{53FD4B6A-1D1B-447C-8769-6238DC01187E}" type="sibTrans" cxnId="{2BF785E5-E63F-4DA2-A37A-40DDFE4D601A}">
      <dgm:prSet/>
      <dgm:spPr/>
      <dgm:t>
        <a:bodyPr/>
        <a:lstStyle/>
        <a:p>
          <a:endParaRPr lang="en-US"/>
        </a:p>
      </dgm:t>
    </dgm:pt>
    <dgm:pt modelId="{80CDEF1D-134A-449B-ADAC-15863408F3CA}">
      <dgm:prSet/>
      <dgm:spPr/>
      <dgm:t>
        <a:bodyPr/>
        <a:lstStyle/>
        <a:p>
          <a:r>
            <a:rPr lang="en-GB"/>
            <a:t>This also can help students on keeping all their data collection date to date and not risk to have anything mixed up.</a:t>
          </a:r>
          <a:endParaRPr lang="en-US"/>
        </a:p>
      </dgm:t>
    </dgm:pt>
    <dgm:pt modelId="{1DC28AFB-904D-4AF4-AD25-56C8229928BA}" type="parTrans" cxnId="{6B36D1E6-9FE2-4CA6-96E9-8D95D63D5B1B}">
      <dgm:prSet/>
      <dgm:spPr/>
      <dgm:t>
        <a:bodyPr/>
        <a:lstStyle/>
        <a:p>
          <a:endParaRPr lang="en-US"/>
        </a:p>
      </dgm:t>
    </dgm:pt>
    <dgm:pt modelId="{2529A436-86B0-47EA-AAB1-A294648936F3}" type="sibTrans" cxnId="{6B36D1E6-9FE2-4CA6-96E9-8D95D63D5B1B}">
      <dgm:prSet/>
      <dgm:spPr/>
      <dgm:t>
        <a:bodyPr/>
        <a:lstStyle/>
        <a:p>
          <a:endParaRPr lang="en-US"/>
        </a:p>
      </dgm:t>
    </dgm:pt>
    <dgm:pt modelId="{9D1C88B6-7C46-4FEC-A1B5-BEC4F4E136AC}" type="pres">
      <dgm:prSet presAssocID="{8D9EF3E5-012D-4FF5-AE4B-0BCEF0E88EB4}" presName="vert0" presStyleCnt="0">
        <dgm:presLayoutVars>
          <dgm:dir/>
          <dgm:animOne val="branch"/>
          <dgm:animLvl val="lvl"/>
        </dgm:presLayoutVars>
      </dgm:prSet>
      <dgm:spPr/>
    </dgm:pt>
    <dgm:pt modelId="{8385BC56-235F-466E-A111-252A31FA4B55}" type="pres">
      <dgm:prSet presAssocID="{74E00EDB-7C49-4F72-8881-E2FB86A3E822}" presName="thickLine" presStyleLbl="alignNode1" presStyleIdx="0" presStyleCnt="3"/>
      <dgm:spPr/>
    </dgm:pt>
    <dgm:pt modelId="{D2783D0F-04D5-4C53-B72D-08F92F8F513E}" type="pres">
      <dgm:prSet presAssocID="{74E00EDB-7C49-4F72-8881-E2FB86A3E822}" presName="horz1" presStyleCnt="0"/>
      <dgm:spPr/>
    </dgm:pt>
    <dgm:pt modelId="{249AAF99-81AD-4B92-8345-62C7352502F5}" type="pres">
      <dgm:prSet presAssocID="{74E00EDB-7C49-4F72-8881-E2FB86A3E822}" presName="tx1" presStyleLbl="revTx" presStyleIdx="0" presStyleCnt="3"/>
      <dgm:spPr/>
    </dgm:pt>
    <dgm:pt modelId="{76775439-15DD-401C-9F3B-B2EC7FD5AAD8}" type="pres">
      <dgm:prSet presAssocID="{74E00EDB-7C49-4F72-8881-E2FB86A3E822}" presName="vert1" presStyleCnt="0"/>
      <dgm:spPr/>
    </dgm:pt>
    <dgm:pt modelId="{4A47B1ED-9E42-464B-993A-3BD69CA699E8}" type="pres">
      <dgm:prSet presAssocID="{52D92B41-6BB2-4747-BD26-1C40170817EA}" presName="thickLine" presStyleLbl="alignNode1" presStyleIdx="1" presStyleCnt="3"/>
      <dgm:spPr/>
    </dgm:pt>
    <dgm:pt modelId="{349C33BA-C6E5-4405-B2FD-79F2B5B254A4}" type="pres">
      <dgm:prSet presAssocID="{52D92B41-6BB2-4747-BD26-1C40170817EA}" presName="horz1" presStyleCnt="0"/>
      <dgm:spPr/>
    </dgm:pt>
    <dgm:pt modelId="{8640885A-8C6F-4372-B37C-4B1A62B29F15}" type="pres">
      <dgm:prSet presAssocID="{52D92B41-6BB2-4747-BD26-1C40170817EA}" presName="tx1" presStyleLbl="revTx" presStyleIdx="1" presStyleCnt="3"/>
      <dgm:spPr/>
    </dgm:pt>
    <dgm:pt modelId="{C8F2ACD8-FEF2-4667-A175-B355A35CBDCC}" type="pres">
      <dgm:prSet presAssocID="{52D92B41-6BB2-4747-BD26-1C40170817EA}" presName="vert1" presStyleCnt="0"/>
      <dgm:spPr/>
    </dgm:pt>
    <dgm:pt modelId="{8E536988-BEA8-4CCE-8CCB-BF3EA332B417}" type="pres">
      <dgm:prSet presAssocID="{80CDEF1D-134A-449B-ADAC-15863408F3CA}" presName="thickLine" presStyleLbl="alignNode1" presStyleIdx="2" presStyleCnt="3"/>
      <dgm:spPr/>
    </dgm:pt>
    <dgm:pt modelId="{8E091813-7D60-4CB4-8F3B-74759FFBFA4C}" type="pres">
      <dgm:prSet presAssocID="{80CDEF1D-134A-449B-ADAC-15863408F3CA}" presName="horz1" presStyleCnt="0"/>
      <dgm:spPr/>
    </dgm:pt>
    <dgm:pt modelId="{44D60F21-3F4C-4AA5-89EB-C32678242E18}" type="pres">
      <dgm:prSet presAssocID="{80CDEF1D-134A-449B-ADAC-15863408F3CA}" presName="tx1" presStyleLbl="revTx" presStyleIdx="2" presStyleCnt="3"/>
      <dgm:spPr/>
    </dgm:pt>
    <dgm:pt modelId="{7C508E65-5E81-421B-8892-E15554B99048}" type="pres">
      <dgm:prSet presAssocID="{80CDEF1D-134A-449B-ADAC-15863408F3CA}" presName="vert1" presStyleCnt="0"/>
      <dgm:spPr/>
    </dgm:pt>
  </dgm:ptLst>
  <dgm:cxnLst>
    <dgm:cxn modelId="{4156250E-D5F4-4513-B64F-E41B32625584}" type="presOf" srcId="{74E00EDB-7C49-4F72-8881-E2FB86A3E822}" destId="{249AAF99-81AD-4B92-8345-62C7352502F5}" srcOrd="0" destOrd="0" presId="urn:microsoft.com/office/officeart/2008/layout/LinedList"/>
    <dgm:cxn modelId="{EC134C39-8135-4798-9151-6C01107CFD01}" srcId="{8D9EF3E5-012D-4FF5-AE4B-0BCEF0E88EB4}" destId="{74E00EDB-7C49-4F72-8881-E2FB86A3E822}" srcOrd="0" destOrd="0" parTransId="{34ACB050-B66F-4161-83AD-2B5B63361718}" sibTransId="{820C99DA-272C-4BCC-B490-E9F23E7A1A50}"/>
    <dgm:cxn modelId="{FDA11490-E05A-4565-887C-8ED17ABA23DB}" type="presOf" srcId="{52D92B41-6BB2-4747-BD26-1C40170817EA}" destId="{8640885A-8C6F-4372-B37C-4B1A62B29F15}" srcOrd="0" destOrd="0" presId="urn:microsoft.com/office/officeart/2008/layout/LinedList"/>
    <dgm:cxn modelId="{A81AF5A9-2EA5-459B-9E9E-68A71D69EFC4}" type="presOf" srcId="{8D9EF3E5-012D-4FF5-AE4B-0BCEF0E88EB4}" destId="{9D1C88B6-7C46-4FEC-A1B5-BEC4F4E136AC}" srcOrd="0" destOrd="0" presId="urn:microsoft.com/office/officeart/2008/layout/LinedList"/>
    <dgm:cxn modelId="{36B75FDA-CE14-48F4-9AA0-77927BE29C8F}" type="presOf" srcId="{80CDEF1D-134A-449B-ADAC-15863408F3CA}" destId="{44D60F21-3F4C-4AA5-89EB-C32678242E18}" srcOrd="0" destOrd="0" presId="urn:microsoft.com/office/officeart/2008/layout/LinedList"/>
    <dgm:cxn modelId="{2BF785E5-E63F-4DA2-A37A-40DDFE4D601A}" srcId="{8D9EF3E5-012D-4FF5-AE4B-0BCEF0E88EB4}" destId="{52D92B41-6BB2-4747-BD26-1C40170817EA}" srcOrd="1" destOrd="0" parTransId="{0FB8E03E-DB50-4FA1-9DE5-21B887D784F9}" sibTransId="{53FD4B6A-1D1B-447C-8769-6238DC01187E}"/>
    <dgm:cxn modelId="{6B36D1E6-9FE2-4CA6-96E9-8D95D63D5B1B}" srcId="{8D9EF3E5-012D-4FF5-AE4B-0BCEF0E88EB4}" destId="{80CDEF1D-134A-449B-ADAC-15863408F3CA}" srcOrd="2" destOrd="0" parTransId="{1DC28AFB-904D-4AF4-AD25-56C8229928BA}" sibTransId="{2529A436-86B0-47EA-AAB1-A294648936F3}"/>
    <dgm:cxn modelId="{89C08ADD-7788-4C63-B3EE-7FB0ED315C48}" type="presParOf" srcId="{9D1C88B6-7C46-4FEC-A1B5-BEC4F4E136AC}" destId="{8385BC56-235F-466E-A111-252A31FA4B55}" srcOrd="0" destOrd="0" presId="urn:microsoft.com/office/officeart/2008/layout/LinedList"/>
    <dgm:cxn modelId="{5F7EC049-FD9D-4C99-99EA-30CAEA586C36}" type="presParOf" srcId="{9D1C88B6-7C46-4FEC-A1B5-BEC4F4E136AC}" destId="{D2783D0F-04D5-4C53-B72D-08F92F8F513E}" srcOrd="1" destOrd="0" presId="urn:microsoft.com/office/officeart/2008/layout/LinedList"/>
    <dgm:cxn modelId="{73C5FFEE-8407-46BB-956D-DE5A65EAE680}" type="presParOf" srcId="{D2783D0F-04D5-4C53-B72D-08F92F8F513E}" destId="{249AAF99-81AD-4B92-8345-62C7352502F5}" srcOrd="0" destOrd="0" presId="urn:microsoft.com/office/officeart/2008/layout/LinedList"/>
    <dgm:cxn modelId="{D594F59A-2563-45CB-A331-8F095906DCD3}" type="presParOf" srcId="{D2783D0F-04D5-4C53-B72D-08F92F8F513E}" destId="{76775439-15DD-401C-9F3B-B2EC7FD5AAD8}" srcOrd="1" destOrd="0" presId="urn:microsoft.com/office/officeart/2008/layout/LinedList"/>
    <dgm:cxn modelId="{55FB841F-BB79-42A7-A88A-3930FEEDC5B6}" type="presParOf" srcId="{9D1C88B6-7C46-4FEC-A1B5-BEC4F4E136AC}" destId="{4A47B1ED-9E42-464B-993A-3BD69CA699E8}" srcOrd="2" destOrd="0" presId="urn:microsoft.com/office/officeart/2008/layout/LinedList"/>
    <dgm:cxn modelId="{94795E13-EC0D-4C78-B190-DB2867623345}" type="presParOf" srcId="{9D1C88B6-7C46-4FEC-A1B5-BEC4F4E136AC}" destId="{349C33BA-C6E5-4405-B2FD-79F2B5B254A4}" srcOrd="3" destOrd="0" presId="urn:microsoft.com/office/officeart/2008/layout/LinedList"/>
    <dgm:cxn modelId="{1D1B9BD3-6530-4FA5-8F72-28CA57A04E1B}" type="presParOf" srcId="{349C33BA-C6E5-4405-B2FD-79F2B5B254A4}" destId="{8640885A-8C6F-4372-B37C-4B1A62B29F15}" srcOrd="0" destOrd="0" presId="urn:microsoft.com/office/officeart/2008/layout/LinedList"/>
    <dgm:cxn modelId="{07B2982D-4D97-42D7-BA3D-515C13DF640C}" type="presParOf" srcId="{349C33BA-C6E5-4405-B2FD-79F2B5B254A4}" destId="{C8F2ACD8-FEF2-4667-A175-B355A35CBDCC}" srcOrd="1" destOrd="0" presId="urn:microsoft.com/office/officeart/2008/layout/LinedList"/>
    <dgm:cxn modelId="{44E10A80-07AC-40D3-BFC2-CA496127AF62}" type="presParOf" srcId="{9D1C88B6-7C46-4FEC-A1B5-BEC4F4E136AC}" destId="{8E536988-BEA8-4CCE-8CCB-BF3EA332B417}" srcOrd="4" destOrd="0" presId="urn:microsoft.com/office/officeart/2008/layout/LinedList"/>
    <dgm:cxn modelId="{153B1298-D4DB-406C-A613-5A42D57F0E8F}" type="presParOf" srcId="{9D1C88B6-7C46-4FEC-A1B5-BEC4F4E136AC}" destId="{8E091813-7D60-4CB4-8F3B-74759FFBFA4C}" srcOrd="5" destOrd="0" presId="urn:microsoft.com/office/officeart/2008/layout/LinedList"/>
    <dgm:cxn modelId="{EC30F91C-187A-47AF-893C-77FCCBAC1777}" type="presParOf" srcId="{8E091813-7D60-4CB4-8F3B-74759FFBFA4C}" destId="{44D60F21-3F4C-4AA5-89EB-C32678242E18}" srcOrd="0" destOrd="0" presId="urn:microsoft.com/office/officeart/2008/layout/LinedList"/>
    <dgm:cxn modelId="{52D155EC-1085-4ACF-8D4F-9B824FF0D723}" type="presParOf" srcId="{8E091813-7D60-4CB4-8F3B-74759FFBFA4C}" destId="{7C508E65-5E81-421B-8892-E15554B990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3192C-6F99-4DD3-BCD4-C905BCAC84F6}">
      <dsp:nvSpPr>
        <dsp:cNvPr id="0" name=""/>
        <dsp:cNvSpPr/>
      </dsp:nvSpPr>
      <dsp:spPr>
        <a:xfrm>
          <a:off x="0" y="0"/>
          <a:ext cx="5706519" cy="123575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rationale behind this is to understand how the lecturers and students use technology to collaborate effectively . </a:t>
          </a:r>
          <a:endParaRPr lang="en-US" sz="1800" kern="1200"/>
        </a:p>
      </dsp:txBody>
      <dsp:txXfrm>
        <a:off x="36194" y="36194"/>
        <a:ext cx="4373046" cy="1163363"/>
      </dsp:txXfrm>
    </dsp:sp>
    <dsp:sp modelId="{B17F9AF5-A4D4-45E1-BF79-82E7C0260A96}">
      <dsp:nvSpPr>
        <dsp:cNvPr id="0" name=""/>
        <dsp:cNvSpPr/>
      </dsp:nvSpPr>
      <dsp:spPr>
        <a:xfrm>
          <a:off x="503516" y="1441710"/>
          <a:ext cx="5706519" cy="123575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research will help give an understanding of the digital tools that are being most used by UWTSD in order to collaborate.</a:t>
          </a:r>
          <a:endParaRPr lang="en-US" sz="1800" kern="1200"/>
        </a:p>
      </dsp:txBody>
      <dsp:txXfrm>
        <a:off x="539710" y="1477904"/>
        <a:ext cx="4327376" cy="1163363"/>
      </dsp:txXfrm>
    </dsp:sp>
    <dsp:sp modelId="{B4D25668-5222-4747-A7AF-0CBBB81D20EE}">
      <dsp:nvSpPr>
        <dsp:cNvPr id="0" name=""/>
        <dsp:cNvSpPr/>
      </dsp:nvSpPr>
      <dsp:spPr>
        <a:xfrm>
          <a:off x="1007032" y="2883420"/>
          <a:ext cx="5706519" cy="123575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rationale has been studied In order to get a better perspective on why these tools are mostly being used by the students.</a:t>
          </a:r>
          <a:endParaRPr lang="en-US" sz="1800" kern="1200"/>
        </a:p>
      </dsp:txBody>
      <dsp:txXfrm>
        <a:off x="1043226" y="2919614"/>
        <a:ext cx="4327376" cy="1163363"/>
      </dsp:txXfrm>
    </dsp:sp>
    <dsp:sp modelId="{7EA85FDA-6AFB-480A-A248-5576114C5B7F}">
      <dsp:nvSpPr>
        <dsp:cNvPr id="0" name=""/>
        <dsp:cNvSpPr/>
      </dsp:nvSpPr>
      <dsp:spPr>
        <a:xfrm>
          <a:off x="4903280" y="937111"/>
          <a:ext cx="803238" cy="803238"/>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84009" y="937111"/>
        <a:ext cx="441780" cy="604437"/>
      </dsp:txXfrm>
    </dsp:sp>
    <dsp:sp modelId="{69C234F7-6F62-4DA6-9621-B47E31B2C4BE}">
      <dsp:nvSpPr>
        <dsp:cNvPr id="0" name=""/>
        <dsp:cNvSpPr/>
      </dsp:nvSpPr>
      <dsp:spPr>
        <a:xfrm>
          <a:off x="5406797" y="2370583"/>
          <a:ext cx="803238" cy="803238"/>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87526" y="2370583"/>
        <a:ext cx="441780" cy="604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5BC56-235F-466E-A111-252A31FA4B55}">
      <dsp:nvSpPr>
        <dsp:cNvPr id="0" name=""/>
        <dsp:cNvSpPr/>
      </dsp:nvSpPr>
      <dsp:spPr>
        <a:xfrm>
          <a:off x="0" y="108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9AAF99-81AD-4B92-8345-62C7352502F5}">
      <dsp:nvSpPr>
        <dsp:cNvPr id="0" name=""/>
        <dsp:cNvSpPr/>
      </dsp:nvSpPr>
      <dsp:spPr>
        <a:xfrm>
          <a:off x="0" y="1082"/>
          <a:ext cx="6492875" cy="73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research timeline will help students to get ready on a certain Topic for each week.</a:t>
          </a:r>
          <a:endParaRPr lang="en-US" sz="1900" kern="1200"/>
        </a:p>
      </dsp:txBody>
      <dsp:txXfrm>
        <a:off x="0" y="1082"/>
        <a:ext cx="6492875" cy="738297"/>
      </dsp:txXfrm>
    </dsp:sp>
    <dsp:sp modelId="{4A47B1ED-9E42-464B-993A-3BD69CA699E8}">
      <dsp:nvSpPr>
        <dsp:cNvPr id="0" name=""/>
        <dsp:cNvSpPr/>
      </dsp:nvSpPr>
      <dsp:spPr>
        <a:xfrm>
          <a:off x="0" y="739379"/>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0885A-8C6F-4372-B37C-4B1A62B29F15}">
      <dsp:nvSpPr>
        <dsp:cNvPr id="0" name=""/>
        <dsp:cNvSpPr/>
      </dsp:nvSpPr>
      <dsp:spPr>
        <a:xfrm>
          <a:off x="0" y="739379"/>
          <a:ext cx="6492875" cy="73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would be when student plan to conduct their data collection that was gathered by their research on the topic.</a:t>
          </a:r>
          <a:endParaRPr lang="en-US" sz="1900" kern="1200"/>
        </a:p>
      </dsp:txBody>
      <dsp:txXfrm>
        <a:off x="0" y="739379"/>
        <a:ext cx="6492875" cy="738297"/>
      </dsp:txXfrm>
    </dsp:sp>
    <dsp:sp modelId="{8E536988-BEA8-4CCE-8CCB-BF3EA332B417}">
      <dsp:nvSpPr>
        <dsp:cNvPr id="0" name=""/>
        <dsp:cNvSpPr/>
      </dsp:nvSpPr>
      <dsp:spPr>
        <a:xfrm>
          <a:off x="0" y="1477677"/>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D60F21-3F4C-4AA5-89EB-C32678242E18}">
      <dsp:nvSpPr>
        <dsp:cNvPr id="0" name=""/>
        <dsp:cNvSpPr/>
      </dsp:nvSpPr>
      <dsp:spPr>
        <a:xfrm>
          <a:off x="0" y="1477677"/>
          <a:ext cx="6492875" cy="73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also can help students on keeping all their data collection date to date and not risk to have anything mixed up.</a:t>
          </a:r>
          <a:endParaRPr lang="en-US" sz="1900" kern="1200"/>
        </a:p>
      </dsp:txBody>
      <dsp:txXfrm>
        <a:off x="0" y="1477677"/>
        <a:ext cx="6492875" cy="73829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8B6C7-6D71-157B-C0DC-1675A0CD19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E328859-DC9B-20FA-AC0C-7C8D705367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F82C5D-FA9D-5DBC-3072-560B0652C93B}"/>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5" name="Footer Placeholder 4">
            <a:extLst>
              <a:ext uri="{FF2B5EF4-FFF2-40B4-BE49-F238E27FC236}">
                <a16:creationId xmlns:a16="http://schemas.microsoft.com/office/drawing/2014/main" id="{08C1DAF5-604D-9D7E-FEA1-6855B8A93E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3D425-7034-05FF-DA59-4FD6BFEC5E76}"/>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635757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98CA-519C-D061-0B59-5F417AE19F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1889762-87B4-358C-49B9-B666012143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35E3E8-0AFB-DBEC-A559-AE6787213DE3}"/>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5" name="Footer Placeholder 4">
            <a:extLst>
              <a:ext uri="{FF2B5EF4-FFF2-40B4-BE49-F238E27FC236}">
                <a16:creationId xmlns:a16="http://schemas.microsoft.com/office/drawing/2014/main" id="{7B0FE81C-7C1B-D79B-73CB-6B6BCB5E6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14EECB-A206-C9AB-A0EA-1741C79CFC6A}"/>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1262308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AF73D-379F-1F29-DE2E-9EF06F0C41E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1DF9742-28EE-C7DA-46D8-18C470BA38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A27620-88E6-6A15-2770-8355DD3B6213}"/>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5" name="Footer Placeholder 4">
            <a:extLst>
              <a:ext uri="{FF2B5EF4-FFF2-40B4-BE49-F238E27FC236}">
                <a16:creationId xmlns:a16="http://schemas.microsoft.com/office/drawing/2014/main" id="{FA1414CA-2443-948D-E123-2E8C81FE2E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B74552-FB43-4F56-92DF-3B08EA74DCE2}"/>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73092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3A553-CB75-E056-99DE-566C0D552E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46F3CB-0D1D-DCB7-F8E2-F99B6B9211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C72267D-9834-C36A-2A39-A833077545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21EA93A-4475-0285-F069-8D02C6EE4B51}"/>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6" name="Footer Placeholder 5">
            <a:extLst>
              <a:ext uri="{FF2B5EF4-FFF2-40B4-BE49-F238E27FC236}">
                <a16:creationId xmlns:a16="http://schemas.microsoft.com/office/drawing/2014/main" id="{0BB9DE19-4AEE-81BB-5D55-A07410F094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FC6F60-3040-F3D4-CCB6-5DC5DBF7FAA6}"/>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4143714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F21F-7FEB-A3FB-439C-5F0B2A962D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E4A19A-E19D-E866-0AAB-59FC873797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F785ED-350B-8954-0B19-F280C59DCD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237F91C-E1A0-B7E3-B159-68481D8191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B70DAC-179E-2B53-A17F-693C39B023F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BD81275-1110-A789-F624-A501FDAD2D84}"/>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8" name="Footer Placeholder 7">
            <a:extLst>
              <a:ext uri="{FF2B5EF4-FFF2-40B4-BE49-F238E27FC236}">
                <a16:creationId xmlns:a16="http://schemas.microsoft.com/office/drawing/2014/main" id="{B3945F3F-BF13-C95C-A66F-A863677268C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3878F7-1BBE-E5DF-E620-4917FDB4777A}"/>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1653027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9B4B-F4C6-FAAB-730E-99C0035DDFD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39782C-642C-3924-065F-E2C7FBEB9454}"/>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4" name="Footer Placeholder 3">
            <a:extLst>
              <a:ext uri="{FF2B5EF4-FFF2-40B4-BE49-F238E27FC236}">
                <a16:creationId xmlns:a16="http://schemas.microsoft.com/office/drawing/2014/main" id="{F5A09A38-677F-2117-13DE-FD3E1B5CC6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B56E3A-F89A-FCA5-0794-DBF4D1E974BA}"/>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175853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E5CBF0-2179-CDA6-12F2-0083FC76E744}"/>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3" name="Footer Placeholder 2">
            <a:extLst>
              <a:ext uri="{FF2B5EF4-FFF2-40B4-BE49-F238E27FC236}">
                <a16:creationId xmlns:a16="http://schemas.microsoft.com/office/drawing/2014/main" id="{BB3F3E54-3AA4-C475-521C-25D3EC2F3E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5602CF-A673-EA22-E4B6-EE435E66A510}"/>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326357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2EF1B-782A-57C1-002E-C4A904E8F5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ECEBDE1-0875-872A-9228-CD7C5377F6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691A7DC-9807-AFE7-D274-35AE206EBC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93C370-CB98-E575-33B6-97FF59C061F9}"/>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6" name="Footer Placeholder 5">
            <a:extLst>
              <a:ext uri="{FF2B5EF4-FFF2-40B4-BE49-F238E27FC236}">
                <a16:creationId xmlns:a16="http://schemas.microsoft.com/office/drawing/2014/main" id="{0F7292AA-EE0A-925E-084E-01C17D42D6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D09348-1396-60F1-782C-8C8FDE0DE1E3}"/>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4024162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078E-5A45-3AB9-E066-5C77788440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EFD2CC8-9B1A-53C2-977C-543095C3F8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4C662A-C552-67FD-886F-F195C1FB26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203592-184F-B68A-B898-D63C6AEAED7B}"/>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6" name="Footer Placeholder 5">
            <a:extLst>
              <a:ext uri="{FF2B5EF4-FFF2-40B4-BE49-F238E27FC236}">
                <a16:creationId xmlns:a16="http://schemas.microsoft.com/office/drawing/2014/main" id="{699DA23D-2B92-05A3-D2F6-A4D5D94B42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671031-E4DC-1566-F332-8746E3497824}"/>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673704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40A8B-A76B-5703-D398-3D0BB90F05A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E04CF3A-FBB5-33B7-8393-0BB4F6C2AE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23210E-17AC-ED60-244F-BE0B448BB9F8}"/>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5" name="Footer Placeholder 4">
            <a:extLst>
              <a:ext uri="{FF2B5EF4-FFF2-40B4-BE49-F238E27FC236}">
                <a16:creationId xmlns:a16="http://schemas.microsoft.com/office/drawing/2014/main" id="{A3F32BED-30A7-D2EF-E398-1AC464A43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7DC986-9C63-8806-AFDF-9079D5E8323E}"/>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368820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EFB13B-29BE-B4C0-E1A9-85A54D34710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B511AE-AB7B-6D54-DD56-4E001E330C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77FF8D-72D8-1AC1-5576-DD534246D1CA}"/>
              </a:ext>
            </a:extLst>
          </p:cNvPr>
          <p:cNvSpPr>
            <a:spLocks noGrp="1"/>
          </p:cNvSpPr>
          <p:nvPr>
            <p:ph type="dt" sz="half" idx="10"/>
          </p:nvPr>
        </p:nvSpPr>
        <p:spPr/>
        <p:txBody>
          <a:bodyPr/>
          <a:lstStyle/>
          <a:p>
            <a:fld id="{B07DBDC7-60FC-6146-80CA-D0320694D203}" type="datetimeFigureOut">
              <a:rPr lang="en-US" smtClean="0"/>
              <a:t>7/8/22</a:t>
            </a:fld>
            <a:endParaRPr lang="en-US"/>
          </a:p>
        </p:txBody>
      </p:sp>
      <p:sp>
        <p:nvSpPr>
          <p:cNvPr id="5" name="Footer Placeholder 4">
            <a:extLst>
              <a:ext uri="{FF2B5EF4-FFF2-40B4-BE49-F238E27FC236}">
                <a16:creationId xmlns:a16="http://schemas.microsoft.com/office/drawing/2014/main" id="{1880356A-F1A6-BE79-FA00-3939484471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79E069-CAA5-E384-CD31-11561419390F}"/>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3355543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947A91-1AF5-ECD5-D947-E4D5ABC42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F5B1F5-926F-0F09-2DE1-E529C0A4CD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E1137E-1AC0-6C2C-2CFA-217DCC23E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7DBDC7-60FC-6146-80CA-D0320694D203}" type="datetimeFigureOut">
              <a:rPr lang="en-US" smtClean="0"/>
              <a:t>7/8/22</a:t>
            </a:fld>
            <a:endParaRPr lang="en-US"/>
          </a:p>
        </p:txBody>
      </p:sp>
      <p:sp>
        <p:nvSpPr>
          <p:cNvPr id="5" name="Footer Placeholder 4">
            <a:extLst>
              <a:ext uri="{FF2B5EF4-FFF2-40B4-BE49-F238E27FC236}">
                <a16:creationId xmlns:a16="http://schemas.microsoft.com/office/drawing/2014/main" id="{AF8F2DB3-0D01-4A0E-3C8D-9FF4565014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E99A49-66A4-3574-C9C4-9C02F04232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2B5978-08B6-564C-A480-29226E5AA5C1}" type="slidenum">
              <a:rPr lang="en-US" smtClean="0"/>
              <a:t>‹#›</a:t>
            </a:fld>
            <a:endParaRPr lang="en-US"/>
          </a:p>
        </p:txBody>
      </p:sp>
    </p:spTree>
    <p:extLst>
      <p:ext uri="{BB962C8B-B14F-4D97-AF65-F5344CB8AC3E}">
        <p14:creationId xmlns:p14="http://schemas.microsoft.com/office/powerpoint/2010/main" val="11028100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DC69C5D-D230-40B1-904D-CBE0412E7F14}"/>
              </a:ext>
            </a:extLst>
          </p:cNvPr>
          <p:cNvSpPr>
            <a:spLocks noGrp="1"/>
          </p:cNvSpPr>
          <p:nvPr>
            <p:ph type="subTitle" idx="1"/>
          </p:nvPr>
        </p:nvSpPr>
        <p:spPr>
          <a:xfrm>
            <a:off x="311841" y="502547"/>
            <a:ext cx="3734014" cy="1572768"/>
          </a:xfrm>
        </p:spPr>
        <p:txBody>
          <a:bodyPr>
            <a:normAutofit fontScale="85000" lnSpcReduction="20000"/>
          </a:bodyPr>
          <a:lstStyle/>
          <a:p>
            <a:r>
              <a:rPr lang="en-GB" dirty="0"/>
              <a:t>Cianelle Anderson 2117476</a:t>
            </a:r>
          </a:p>
          <a:p>
            <a:r>
              <a:rPr lang="en-GB" dirty="0"/>
              <a:t>Hendrix Erokpadawen 2128227</a:t>
            </a:r>
          </a:p>
          <a:p>
            <a:r>
              <a:rPr lang="en-GB" dirty="0"/>
              <a:t>LCH54002 – Digital skills and research method</a:t>
            </a:r>
          </a:p>
          <a:p>
            <a:r>
              <a:rPr lang="en-GB" dirty="0"/>
              <a:t>Dale Clarke </a:t>
            </a:r>
          </a:p>
          <a:p>
            <a:endParaRPr lang="en-GB" dirty="0"/>
          </a:p>
        </p:txBody>
      </p:sp>
      <p:pic>
        <p:nvPicPr>
          <p:cNvPr id="4" name="Picture 3" descr="Connected sticks shaping polygons background">
            <a:extLst>
              <a:ext uri="{FF2B5EF4-FFF2-40B4-BE49-F238E27FC236}">
                <a16:creationId xmlns:a16="http://schemas.microsoft.com/office/drawing/2014/main" id="{DD45F6C1-3E05-3619-ADF6-D809ABF0150F}"/>
              </a:ext>
            </a:extLst>
          </p:cNvPr>
          <p:cNvPicPr>
            <a:picLocks noChangeAspect="1"/>
          </p:cNvPicPr>
          <p:nvPr/>
        </p:nvPicPr>
        <p:blipFill rotWithShape="1">
          <a:blip r:embed="rId2"/>
          <a:srcRect l="15059" r="179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136F85ED-7064-4750-A2BE-CE737366FA05}"/>
              </a:ext>
            </a:extLst>
          </p:cNvPr>
          <p:cNvSpPr txBox="1"/>
          <p:nvPr/>
        </p:nvSpPr>
        <p:spPr>
          <a:xfrm>
            <a:off x="161751" y="5485426"/>
            <a:ext cx="5392280" cy="369332"/>
          </a:xfrm>
          <a:prstGeom prst="rect">
            <a:avLst/>
          </a:prstGeom>
          <a:noFill/>
        </p:spPr>
        <p:txBody>
          <a:bodyPr wrap="square" rtlCol="0">
            <a:spAutoFit/>
          </a:bodyPr>
          <a:lstStyle/>
          <a:p>
            <a:r>
              <a:rPr lang="en-GB" dirty="0"/>
              <a:t>Which digital tools most used by students at UWTSD?</a:t>
            </a:r>
          </a:p>
        </p:txBody>
      </p:sp>
    </p:spTree>
    <p:extLst>
      <p:ext uri="{BB962C8B-B14F-4D97-AF65-F5344CB8AC3E}">
        <p14:creationId xmlns:p14="http://schemas.microsoft.com/office/powerpoint/2010/main" val="1879994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51">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Rectangle 53">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5" y="318582"/>
            <a:ext cx="4556762" cy="2028511"/>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D8A254-4041-4F25-9ACA-D67749512829}"/>
              </a:ext>
            </a:extLst>
          </p:cNvPr>
          <p:cNvSpPr>
            <a:spLocks noGrp="1"/>
          </p:cNvSpPr>
          <p:nvPr>
            <p:ph type="title"/>
          </p:nvPr>
        </p:nvSpPr>
        <p:spPr>
          <a:xfrm>
            <a:off x="641776" y="637523"/>
            <a:ext cx="3941121" cy="1386733"/>
          </a:xfrm>
        </p:spPr>
        <p:txBody>
          <a:bodyPr>
            <a:normAutofit/>
          </a:bodyPr>
          <a:lstStyle/>
          <a:p>
            <a:r>
              <a:rPr lang="en-GB" sz="2000" b="1" u="sng" dirty="0">
                <a:solidFill>
                  <a:srgbClr val="FFFFFF"/>
                </a:solidFill>
              </a:rPr>
              <a:t>Introduction</a:t>
            </a:r>
            <a:r>
              <a:rPr lang="en-GB" sz="2000" dirty="0">
                <a:solidFill>
                  <a:srgbClr val="FFFFFF"/>
                </a:solidFill>
              </a:rPr>
              <a:t> </a:t>
            </a:r>
            <a:br>
              <a:rPr lang="en-GB" sz="2000" dirty="0">
                <a:solidFill>
                  <a:srgbClr val="FFFFFF"/>
                </a:solidFill>
              </a:rPr>
            </a:br>
            <a:r>
              <a:rPr lang="en-GB" sz="2000" dirty="0">
                <a:solidFill>
                  <a:srgbClr val="FFFFFF"/>
                </a:solidFill>
                <a:latin typeface="+mn-lt"/>
              </a:rPr>
              <a:t>Research Question? – Which digital tool is most used by students at UWTSD to collaborate together.</a:t>
            </a:r>
          </a:p>
        </p:txBody>
      </p:sp>
      <p:pic>
        <p:nvPicPr>
          <p:cNvPr id="41" name="Picture 40">
            <a:extLst>
              <a:ext uri="{FF2B5EF4-FFF2-40B4-BE49-F238E27FC236}">
                <a16:creationId xmlns:a16="http://schemas.microsoft.com/office/drawing/2014/main" id="{64EB80F1-2FFD-5012-4F47-6946BC83AD1B}"/>
              </a:ext>
            </a:extLst>
          </p:cNvPr>
          <p:cNvPicPr>
            <a:picLocks noChangeAspect="1"/>
          </p:cNvPicPr>
          <p:nvPr/>
        </p:nvPicPr>
        <p:blipFill>
          <a:blip r:embed="rId2"/>
          <a:stretch>
            <a:fillRect/>
          </a:stretch>
        </p:blipFill>
        <p:spPr>
          <a:xfrm>
            <a:off x="5265205" y="318582"/>
            <a:ext cx="1896907" cy="1896907"/>
          </a:xfrm>
          <a:prstGeom prst="rect">
            <a:avLst/>
          </a:prstGeom>
        </p:spPr>
      </p:pic>
      <p:pic>
        <p:nvPicPr>
          <p:cNvPr id="46" name="Picture 45">
            <a:extLst>
              <a:ext uri="{FF2B5EF4-FFF2-40B4-BE49-F238E27FC236}">
                <a16:creationId xmlns:a16="http://schemas.microsoft.com/office/drawing/2014/main" id="{3D652264-813A-0C8B-235A-F808556D9BF0}"/>
              </a:ext>
            </a:extLst>
          </p:cNvPr>
          <p:cNvPicPr>
            <a:picLocks noChangeAspect="1"/>
          </p:cNvPicPr>
          <p:nvPr/>
        </p:nvPicPr>
        <p:blipFill>
          <a:blip r:embed="rId3"/>
          <a:stretch>
            <a:fillRect/>
          </a:stretch>
        </p:blipFill>
        <p:spPr>
          <a:xfrm>
            <a:off x="7585057" y="333326"/>
            <a:ext cx="1882162" cy="1882162"/>
          </a:xfrm>
          <a:prstGeom prst="rect">
            <a:avLst/>
          </a:prstGeom>
        </p:spPr>
      </p:pic>
      <p:pic>
        <p:nvPicPr>
          <p:cNvPr id="6" name="Picture 5">
            <a:extLst>
              <a:ext uri="{FF2B5EF4-FFF2-40B4-BE49-F238E27FC236}">
                <a16:creationId xmlns:a16="http://schemas.microsoft.com/office/drawing/2014/main" id="{62B7167D-0819-725D-73F1-2DF78E76315A}"/>
              </a:ext>
            </a:extLst>
          </p:cNvPr>
          <p:cNvPicPr>
            <a:picLocks noChangeAspect="1"/>
          </p:cNvPicPr>
          <p:nvPr/>
        </p:nvPicPr>
        <p:blipFill>
          <a:blip r:embed="rId4"/>
          <a:stretch>
            <a:fillRect/>
          </a:stretch>
        </p:blipFill>
        <p:spPr>
          <a:xfrm>
            <a:off x="9921580" y="333327"/>
            <a:ext cx="1882162" cy="1882162"/>
          </a:xfrm>
          <a:prstGeom prst="rect">
            <a:avLst/>
          </a:prstGeom>
        </p:spPr>
      </p:pic>
      <p:pic>
        <p:nvPicPr>
          <p:cNvPr id="4" name="Picture 3">
            <a:extLst>
              <a:ext uri="{FF2B5EF4-FFF2-40B4-BE49-F238E27FC236}">
                <a16:creationId xmlns:a16="http://schemas.microsoft.com/office/drawing/2014/main" id="{2BD37C88-5E4E-2178-AC03-9180A8A345ED}"/>
              </a:ext>
            </a:extLst>
          </p:cNvPr>
          <p:cNvPicPr>
            <a:picLocks noChangeAspect="1"/>
          </p:cNvPicPr>
          <p:nvPr/>
        </p:nvPicPr>
        <p:blipFill>
          <a:blip r:embed="rId5"/>
          <a:stretch>
            <a:fillRect/>
          </a:stretch>
        </p:blipFill>
        <p:spPr>
          <a:xfrm>
            <a:off x="440272" y="3557290"/>
            <a:ext cx="4114800" cy="2057400"/>
          </a:xfrm>
          <a:prstGeom prst="rect">
            <a:avLst/>
          </a:prstGeom>
        </p:spPr>
      </p:pic>
      <p:sp>
        <p:nvSpPr>
          <p:cNvPr id="66" name="Rectangle 55">
            <a:extLst>
              <a:ext uri="{FF2B5EF4-FFF2-40B4-BE49-F238E27FC236}">
                <a16:creationId xmlns:a16="http://schemas.microsoft.com/office/drawing/2014/main" id="{0F8BFD3B-29FB-4A95-BB51-220F8A6C5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6650" y="2429124"/>
            <a:ext cx="4561251" cy="4108837"/>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Content Placeholder 2">
            <a:extLst>
              <a:ext uri="{FF2B5EF4-FFF2-40B4-BE49-F238E27FC236}">
                <a16:creationId xmlns:a16="http://schemas.microsoft.com/office/drawing/2014/main" id="{B5D09FBC-5F5B-47CC-908D-131D3BFD8CAA}"/>
              </a:ext>
            </a:extLst>
          </p:cNvPr>
          <p:cNvSpPr>
            <a:spLocks noGrp="1"/>
          </p:cNvSpPr>
          <p:nvPr>
            <p:ph idx="1"/>
          </p:nvPr>
        </p:nvSpPr>
        <p:spPr>
          <a:xfrm>
            <a:off x="5262159" y="2758930"/>
            <a:ext cx="3944010" cy="3455091"/>
          </a:xfrm>
        </p:spPr>
        <p:txBody>
          <a:bodyPr anchor="ctr">
            <a:normAutofit fontScale="70000" lnSpcReduction="20000"/>
          </a:bodyPr>
          <a:lstStyle/>
          <a:p>
            <a:endParaRPr lang="en-GB" sz="1100" dirty="0">
              <a:solidFill>
                <a:srgbClr val="FFFFFF"/>
              </a:solidFill>
            </a:endParaRPr>
          </a:p>
          <a:p>
            <a:endParaRPr lang="en-GB" sz="1100" dirty="0">
              <a:solidFill>
                <a:srgbClr val="FFFFFF"/>
              </a:solidFill>
            </a:endParaRPr>
          </a:p>
          <a:p>
            <a:r>
              <a:rPr lang="en-GB" sz="1900" dirty="0">
                <a:solidFill>
                  <a:srgbClr val="FFFFFF"/>
                </a:solidFill>
              </a:rPr>
              <a:t>There are a large range of sources and tools students use in order to complete studies. However , students use a vast amount of different tools day to day in order to complete their studies, these tools entail; Microsoft word, Microsoft teams, PowerPoint, WhatsApp, Outlook , One drive and many others.  These tools help students ensure that their work is on a safe platform which both themselves and the lecturer can access, these tools are compatible with each other and can be used easily throughout the duration of studies. These tools will also educate students to further level as they all have different purposes.</a:t>
            </a:r>
          </a:p>
          <a:p>
            <a:r>
              <a:rPr lang="en-GB" sz="1900" dirty="0">
                <a:solidFill>
                  <a:srgbClr val="FFFFFF"/>
                </a:solidFill>
              </a:rPr>
              <a:t>Lecturers can also use these tools in order to view students performance and assignments. Lecturers and students may use these tools in order to communicate effectively.</a:t>
            </a:r>
          </a:p>
          <a:p>
            <a:endParaRPr lang="en-GB" sz="1100" dirty="0">
              <a:solidFill>
                <a:srgbClr val="FFFFFF"/>
              </a:solidFill>
            </a:endParaRPr>
          </a:p>
        </p:txBody>
      </p:sp>
      <p:pic>
        <p:nvPicPr>
          <p:cNvPr id="47" name="Picture 46">
            <a:extLst>
              <a:ext uri="{FF2B5EF4-FFF2-40B4-BE49-F238E27FC236}">
                <a16:creationId xmlns:a16="http://schemas.microsoft.com/office/drawing/2014/main" id="{637A6E6D-DF95-6076-941B-E0C0EC49C9BC}"/>
              </a:ext>
            </a:extLst>
          </p:cNvPr>
          <p:cNvPicPr>
            <a:picLocks noChangeAspect="1"/>
          </p:cNvPicPr>
          <p:nvPr/>
        </p:nvPicPr>
        <p:blipFill>
          <a:blip r:embed="rId6"/>
          <a:stretch>
            <a:fillRect/>
          </a:stretch>
        </p:blipFill>
        <p:spPr>
          <a:xfrm>
            <a:off x="9856555" y="2780683"/>
            <a:ext cx="2012216" cy="1339038"/>
          </a:xfrm>
          <a:prstGeom prst="rect">
            <a:avLst/>
          </a:prstGeom>
        </p:spPr>
      </p:pic>
      <p:pic>
        <p:nvPicPr>
          <p:cNvPr id="34" name="Picture 33">
            <a:extLst>
              <a:ext uri="{FF2B5EF4-FFF2-40B4-BE49-F238E27FC236}">
                <a16:creationId xmlns:a16="http://schemas.microsoft.com/office/drawing/2014/main" id="{6002DA4A-45A2-1402-D68B-961E22CF702F}"/>
              </a:ext>
            </a:extLst>
          </p:cNvPr>
          <p:cNvPicPr>
            <a:picLocks noChangeAspect="1"/>
          </p:cNvPicPr>
          <p:nvPr/>
        </p:nvPicPr>
        <p:blipFill>
          <a:blip r:embed="rId7"/>
          <a:stretch>
            <a:fillRect/>
          </a:stretch>
        </p:blipFill>
        <p:spPr>
          <a:xfrm>
            <a:off x="9941679" y="4682710"/>
            <a:ext cx="1841963" cy="1841963"/>
          </a:xfrm>
          <a:prstGeom prst="rect">
            <a:avLst/>
          </a:prstGeom>
        </p:spPr>
      </p:pic>
    </p:spTree>
    <p:extLst>
      <p:ext uri="{BB962C8B-B14F-4D97-AF65-F5344CB8AC3E}">
        <p14:creationId xmlns:p14="http://schemas.microsoft.com/office/powerpoint/2010/main" val="287405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35533-06E8-41C1-AB95-9FAAEB560865}"/>
              </a:ext>
            </a:extLst>
          </p:cNvPr>
          <p:cNvSpPr>
            <a:spLocks noGrp="1"/>
          </p:cNvSpPr>
          <p:nvPr>
            <p:ph type="title"/>
          </p:nvPr>
        </p:nvSpPr>
        <p:spPr>
          <a:xfrm>
            <a:off x="572493" y="238539"/>
            <a:ext cx="11018520" cy="1434415"/>
          </a:xfrm>
        </p:spPr>
        <p:txBody>
          <a:bodyPr anchor="b">
            <a:normAutofit/>
          </a:bodyPr>
          <a:lstStyle/>
          <a:p>
            <a:r>
              <a:rPr lang="en-GB" sz="5400"/>
              <a:t>Rationale </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A8A183-ADEB-8016-4D47-A9430B507191}"/>
              </a:ext>
            </a:extLst>
          </p:cNvPr>
          <p:cNvPicPr>
            <a:picLocks noChangeAspect="1"/>
          </p:cNvPicPr>
          <p:nvPr/>
        </p:nvPicPr>
        <p:blipFill rotWithShape="1">
          <a:blip r:embed="rId2"/>
          <a:srcRect l="3795" r="-3" b="-3"/>
          <a:stretch/>
        </p:blipFill>
        <p:spPr>
          <a:xfrm>
            <a:off x="7675658" y="2093976"/>
            <a:ext cx="3941064" cy="4096512"/>
          </a:xfrm>
          <a:prstGeom prst="rect">
            <a:avLst/>
          </a:prstGeom>
        </p:spPr>
      </p:pic>
      <p:graphicFrame>
        <p:nvGraphicFramePr>
          <p:cNvPr id="33" name="Content Placeholder 2">
            <a:extLst>
              <a:ext uri="{FF2B5EF4-FFF2-40B4-BE49-F238E27FC236}">
                <a16:creationId xmlns:a16="http://schemas.microsoft.com/office/drawing/2014/main" id="{9331EBFB-A2E3-DC57-0C45-540C6B90ABA4}"/>
              </a:ext>
            </a:extLst>
          </p:cNvPr>
          <p:cNvGraphicFramePr>
            <a:graphicFrameLocks noGrp="1"/>
          </p:cNvGraphicFramePr>
          <p:nvPr>
            <p:ph idx="1"/>
            <p:extLst>
              <p:ext uri="{D42A27DB-BD31-4B8C-83A1-F6EECF244321}">
                <p14:modId xmlns:p14="http://schemas.microsoft.com/office/powerpoint/2010/main" val="283793188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3111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24D6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BFA586-A3E4-0145-5F02-EBDC5AF41695}"/>
              </a:ext>
            </a:extLst>
          </p:cNvPr>
          <p:cNvSpPr>
            <a:spLocks noGrp="1"/>
          </p:cNvSpPr>
          <p:nvPr>
            <p:ph type="title"/>
          </p:nvPr>
        </p:nvSpPr>
        <p:spPr>
          <a:xfrm>
            <a:off x="524256" y="491260"/>
            <a:ext cx="6594189" cy="1625210"/>
          </a:xfrm>
        </p:spPr>
        <p:txBody>
          <a:bodyPr>
            <a:normAutofit/>
          </a:bodyPr>
          <a:lstStyle/>
          <a:p>
            <a:r>
              <a:rPr lang="en-US">
                <a:solidFill>
                  <a:srgbClr val="FFFFFF"/>
                </a:solidFill>
              </a:rPr>
              <a:t>quantitative method</a:t>
            </a:r>
          </a:p>
        </p:txBody>
      </p:sp>
      <p:pic>
        <p:nvPicPr>
          <p:cNvPr id="4" name="Picture 3">
            <a:extLst>
              <a:ext uri="{FF2B5EF4-FFF2-40B4-BE49-F238E27FC236}">
                <a16:creationId xmlns:a16="http://schemas.microsoft.com/office/drawing/2014/main" id="{BC441598-5E97-D1D8-90D4-6BFC2E650148}"/>
              </a:ext>
            </a:extLst>
          </p:cNvPr>
          <p:cNvPicPr>
            <a:picLocks noChangeAspect="1"/>
          </p:cNvPicPr>
          <p:nvPr/>
        </p:nvPicPr>
        <p:blipFill rotWithShape="1">
          <a:blip r:embed="rId2"/>
          <a:srcRect r="1" b="3252"/>
          <a:stretch/>
        </p:blipFill>
        <p:spPr>
          <a:xfrm>
            <a:off x="327547" y="2454903"/>
            <a:ext cx="7058306" cy="4080254"/>
          </a:xfrm>
          <a:prstGeom prst="rect">
            <a:avLst/>
          </a:prstGeom>
        </p:spPr>
      </p:pic>
      <p:sp>
        <p:nvSpPr>
          <p:cNvPr id="41" name="Rectangle 4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Subtitle 2">
            <a:extLst>
              <a:ext uri="{FF2B5EF4-FFF2-40B4-BE49-F238E27FC236}">
                <a16:creationId xmlns:a16="http://schemas.microsoft.com/office/drawing/2014/main" id="{F7273D91-0B66-E63B-2E2C-5C91C117B760}"/>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The definition of quantitative method is that emphasise objective measurement and numerical analysis of data collected through the research.</a:t>
            </a:r>
          </a:p>
          <a:p>
            <a:r>
              <a:rPr lang="en-GB" sz="2000">
                <a:solidFill>
                  <a:srgbClr val="FFFFFF"/>
                </a:solidFill>
              </a:rPr>
              <a:t>This method will help the students on improve their assignment by adding research data that is relevant to their assignment.</a:t>
            </a:r>
          </a:p>
          <a:p>
            <a:r>
              <a:rPr lang="en-GB" sz="2000">
                <a:solidFill>
                  <a:srgbClr val="FFFFFF"/>
                </a:solidFill>
              </a:rPr>
              <a:t>By using this method will also give authentic Information of the data that the student researched.</a:t>
            </a:r>
          </a:p>
          <a:p>
            <a:endParaRPr lang="en-US" sz="2000">
              <a:solidFill>
                <a:srgbClr val="FFFFFF"/>
              </a:solidFill>
            </a:endParaRPr>
          </a:p>
        </p:txBody>
      </p:sp>
    </p:spTree>
    <p:extLst>
      <p:ext uri="{BB962C8B-B14F-4D97-AF65-F5344CB8AC3E}">
        <p14:creationId xmlns:p14="http://schemas.microsoft.com/office/powerpoint/2010/main" val="3988027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6ABC5C61-E633-B431-61CC-DBF64BD34ED3}"/>
              </a:ext>
            </a:extLst>
          </p:cNvPr>
          <p:cNvSpPr>
            <a:spLocks noGrp="1"/>
          </p:cNvSpPr>
          <p:nvPr>
            <p:ph type="title"/>
          </p:nvPr>
        </p:nvSpPr>
        <p:spPr>
          <a:xfrm>
            <a:off x="6739128" y="638089"/>
            <a:ext cx="4818888" cy="147680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5000"/>
              <a:t>Ethical considerations</a:t>
            </a:r>
          </a:p>
        </p:txBody>
      </p:sp>
      <p:pic>
        <p:nvPicPr>
          <p:cNvPr id="2" name="Picture 1">
            <a:extLst>
              <a:ext uri="{FF2B5EF4-FFF2-40B4-BE49-F238E27FC236}">
                <a16:creationId xmlns:a16="http://schemas.microsoft.com/office/drawing/2014/main" id="{8CEA010A-94B8-F8F2-F13E-79C23C01517E}"/>
              </a:ext>
            </a:extLst>
          </p:cNvPr>
          <p:cNvPicPr>
            <a:picLocks noChangeAspect="1"/>
          </p:cNvPicPr>
          <p:nvPr/>
        </p:nvPicPr>
        <p:blipFill>
          <a:blip r:embed="rId2"/>
          <a:stretch>
            <a:fillRect/>
          </a:stretch>
        </p:blipFill>
        <p:spPr>
          <a:xfrm>
            <a:off x="630936" y="699516"/>
            <a:ext cx="5458968" cy="5458968"/>
          </a:xfrm>
          <a:prstGeom prst="rect">
            <a:avLst/>
          </a:prstGeom>
        </p:spPr>
      </p:pic>
      <p:sp>
        <p:nvSpPr>
          <p:cNvPr id="2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98BE54-6D66-9D6D-1955-1E63307A8E35}"/>
              </a:ext>
            </a:extLst>
          </p:cNvPr>
          <p:cNvSpPr>
            <a:spLocks noGrp="1"/>
          </p:cNvSpPr>
          <p:nvPr>
            <p:ph idx="1"/>
          </p:nvPr>
        </p:nvSpPr>
        <p:spPr>
          <a:xfrm>
            <a:off x="6739128" y="2664886"/>
            <a:ext cx="4818888" cy="3550789"/>
          </a:xfrm>
        </p:spPr>
        <p:txBody>
          <a:bodyPr anchor="t">
            <a:normAutofit/>
          </a:bodyPr>
          <a:lstStyle/>
          <a:p>
            <a:r>
              <a:rPr lang="en-GB" sz="1500"/>
              <a:t>The ethical considerations help the student outlines a several key of ethical principles that any student needs to be aware while researching for relevant data.</a:t>
            </a:r>
          </a:p>
          <a:p>
            <a:r>
              <a:rPr lang="en-GB" sz="1500"/>
              <a:t>The first six principles are:</a:t>
            </a:r>
          </a:p>
          <a:p>
            <a:r>
              <a:rPr lang="en-GB" sz="1500" u="sng"/>
              <a:t>Integrity, fairness and open-mindedness.</a:t>
            </a:r>
          </a:p>
          <a:p>
            <a:r>
              <a:rPr lang="en-US" sz="1500" u="sng"/>
              <a:t>Respect for others</a:t>
            </a:r>
            <a:r>
              <a:rPr lang="en-GB" sz="1500" u="sng"/>
              <a:t>.</a:t>
            </a:r>
          </a:p>
          <a:p>
            <a:r>
              <a:rPr lang="en-US" sz="1500" u="sng"/>
              <a:t>Avoidance of harm</a:t>
            </a:r>
            <a:r>
              <a:rPr lang="en-GB" sz="1500" u="sng"/>
              <a:t>.</a:t>
            </a:r>
          </a:p>
          <a:p>
            <a:r>
              <a:rPr lang="en-US" sz="1500" u="sng"/>
              <a:t>Privacy of those taking part</a:t>
            </a:r>
            <a:r>
              <a:rPr lang="en-GB" sz="1500" u="sng"/>
              <a:t>.</a:t>
            </a:r>
          </a:p>
          <a:p>
            <a:r>
              <a:rPr lang="en-US" sz="1500" u="sng"/>
              <a:t>Voluntary nature of participation</a:t>
            </a:r>
            <a:r>
              <a:rPr lang="en-GB" sz="1500" u="sng"/>
              <a:t> </a:t>
            </a:r>
            <a:r>
              <a:rPr lang="en-US" sz="1500" u="sng"/>
              <a:t>and right to withdraw</a:t>
            </a:r>
            <a:r>
              <a:rPr lang="en-GB" sz="1500" u="sng"/>
              <a:t>.</a:t>
            </a:r>
          </a:p>
          <a:p>
            <a:r>
              <a:rPr lang="en-US" sz="1500" u="sng"/>
              <a:t>Informed consent of those</a:t>
            </a:r>
            <a:r>
              <a:rPr lang="en-GB" sz="1500" u="sng"/>
              <a:t> </a:t>
            </a:r>
            <a:r>
              <a:rPr lang="en-US" sz="1500" u="sng"/>
              <a:t>taking part</a:t>
            </a:r>
            <a:r>
              <a:rPr lang="en-GB" sz="1500" u="sng"/>
              <a:t>.</a:t>
            </a:r>
            <a:endParaRPr lang="en-US" sz="1500" u="sng"/>
          </a:p>
        </p:txBody>
      </p:sp>
    </p:spTree>
    <p:extLst>
      <p:ext uri="{BB962C8B-B14F-4D97-AF65-F5344CB8AC3E}">
        <p14:creationId xmlns:p14="http://schemas.microsoft.com/office/powerpoint/2010/main" val="1518060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839113B2-71D5-4F43-A681-1D098F6E2CCE}"/>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Research timeline</a:t>
            </a:r>
          </a:p>
        </p:txBody>
      </p:sp>
      <p:graphicFrame>
        <p:nvGraphicFramePr>
          <p:cNvPr id="5" name="Content Placeholder 2">
            <a:extLst>
              <a:ext uri="{FF2B5EF4-FFF2-40B4-BE49-F238E27FC236}">
                <a16:creationId xmlns:a16="http://schemas.microsoft.com/office/drawing/2014/main" id="{4E6E5620-EA87-A18C-51DD-3A6F7F63D423}"/>
              </a:ext>
            </a:extLst>
          </p:cNvPr>
          <p:cNvGraphicFramePr>
            <a:graphicFrameLocks noGrp="1"/>
          </p:cNvGraphicFramePr>
          <p:nvPr>
            <p:ph idx="1"/>
            <p:extLst>
              <p:ext uri="{D42A27DB-BD31-4B8C-83A1-F6EECF244321}">
                <p14:modId xmlns:p14="http://schemas.microsoft.com/office/powerpoint/2010/main" val="2886670401"/>
              </p:ext>
            </p:extLst>
          </p:nvPr>
        </p:nvGraphicFramePr>
        <p:xfrm>
          <a:off x="5010150" y="685800"/>
          <a:ext cx="6492875" cy="22170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Table 3">
            <a:extLst>
              <a:ext uri="{FF2B5EF4-FFF2-40B4-BE49-F238E27FC236}">
                <a16:creationId xmlns:a16="http://schemas.microsoft.com/office/drawing/2014/main" id="{E9BBE400-D386-F1CA-A260-B15776C7BA0C}"/>
              </a:ext>
            </a:extLst>
          </p:cNvPr>
          <p:cNvGraphicFramePr>
            <a:graphicFrameLocks noGrp="1"/>
          </p:cNvGraphicFramePr>
          <p:nvPr>
            <p:extLst>
              <p:ext uri="{D42A27DB-BD31-4B8C-83A1-F6EECF244321}">
                <p14:modId xmlns:p14="http://schemas.microsoft.com/office/powerpoint/2010/main" val="3656112700"/>
              </p:ext>
            </p:extLst>
          </p:nvPr>
        </p:nvGraphicFramePr>
        <p:xfrm>
          <a:off x="5010149" y="2902857"/>
          <a:ext cx="6492878" cy="2217056"/>
        </p:xfrm>
        <a:graphic>
          <a:graphicData uri="http://schemas.openxmlformats.org/drawingml/2006/table">
            <a:tbl>
              <a:tblPr firstRow="1" bandRow="1">
                <a:tableStyleId>{616DA210-FB5B-4158-B5E0-FEB733F419BA}</a:tableStyleId>
              </a:tblPr>
              <a:tblGrid>
                <a:gridCol w="927554">
                  <a:extLst>
                    <a:ext uri="{9D8B030D-6E8A-4147-A177-3AD203B41FA5}">
                      <a16:colId xmlns:a16="http://schemas.microsoft.com/office/drawing/2014/main" val="3757713626"/>
                    </a:ext>
                  </a:extLst>
                </a:gridCol>
                <a:gridCol w="927554">
                  <a:extLst>
                    <a:ext uri="{9D8B030D-6E8A-4147-A177-3AD203B41FA5}">
                      <a16:colId xmlns:a16="http://schemas.microsoft.com/office/drawing/2014/main" val="3214582534"/>
                    </a:ext>
                  </a:extLst>
                </a:gridCol>
                <a:gridCol w="927554">
                  <a:extLst>
                    <a:ext uri="{9D8B030D-6E8A-4147-A177-3AD203B41FA5}">
                      <a16:colId xmlns:a16="http://schemas.microsoft.com/office/drawing/2014/main" val="344915888"/>
                    </a:ext>
                  </a:extLst>
                </a:gridCol>
                <a:gridCol w="927554">
                  <a:extLst>
                    <a:ext uri="{9D8B030D-6E8A-4147-A177-3AD203B41FA5}">
                      <a16:colId xmlns:a16="http://schemas.microsoft.com/office/drawing/2014/main" val="4001018973"/>
                    </a:ext>
                  </a:extLst>
                </a:gridCol>
                <a:gridCol w="927554">
                  <a:extLst>
                    <a:ext uri="{9D8B030D-6E8A-4147-A177-3AD203B41FA5}">
                      <a16:colId xmlns:a16="http://schemas.microsoft.com/office/drawing/2014/main" val="1043296089"/>
                    </a:ext>
                  </a:extLst>
                </a:gridCol>
                <a:gridCol w="927554">
                  <a:extLst>
                    <a:ext uri="{9D8B030D-6E8A-4147-A177-3AD203B41FA5}">
                      <a16:colId xmlns:a16="http://schemas.microsoft.com/office/drawing/2014/main" val="895434678"/>
                    </a:ext>
                  </a:extLst>
                </a:gridCol>
                <a:gridCol w="927554">
                  <a:extLst>
                    <a:ext uri="{9D8B030D-6E8A-4147-A177-3AD203B41FA5}">
                      <a16:colId xmlns:a16="http://schemas.microsoft.com/office/drawing/2014/main" val="711495446"/>
                    </a:ext>
                  </a:extLst>
                </a:gridCol>
              </a:tblGrid>
              <a:tr h="554264">
                <a:tc>
                  <a:txBody>
                    <a:bodyPr/>
                    <a:lstStyle/>
                    <a:p>
                      <a:r>
                        <a:rPr lang="en-US" sz="1000"/>
                        <a:t>MONDAY</a:t>
                      </a:r>
                      <a:endParaRPr lang="en-US" sz="1000" dirty="0"/>
                    </a:p>
                  </a:txBody>
                  <a:tcPr/>
                </a:tc>
                <a:tc>
                  <a:txBody>
                    <a:bodyPr/>
                    <a:lstStyle/>
                    <a:p>
                      <a:r>
                        <a:rPr lang="en-US" sz="1000"/>
                        <a:t>TUESDAY</a:t>
                      </a:r>
                      <a:endParaRPr lang="en-US" sz="1000" dirty="0"/>
                    </a:p>
                  </a:txBody>
                  <a:tcPr/>
                </a:tc>
                <a:tc>
                  <a:txBody>
                    <a:bodyPr/>
                    <a:lstStyle/>
                    <a:p>
                      <a:r>
                        <a:rPr lang="en-US" sz="1000"/>
                        <a:t>WEDNESDAY</a:t>
                      </a:r>
                      <a:endParaRPr lang="en-US" sz="1000" dirty="0"/>
                    </a:p>
                  </a:txBody>
                  <a:tcPr/>
                </a:tc>
                <a:tc>
                  <a:txBody>
                    <a:bodyPr/>
                    <a:lstStyle/>
                    <a:p>
                      <a:r>
                        <a:rPr lang="en-US" sz="1000"/>
                        <a:t>THURSDAY</a:t>
                      </a:r>
                      <a:endParaRPr lang="en-US" sz="1000" dirty="0"/>
                    </a:p>
                  </a:txBody>
                  <a:tcPr/>
                </a:tc>
                <a:tc>
                  <a:txBody>
                    <a:bodyPr/>
                    <a:lstStyle/>
                    <a:p>
                      <a:r>
                        <a:rPr lang="en-US" sz="1000"/>
                        <a:t>FRIDAY</a:t>
                      </a:r>
                      <a:endParaRPr lang="en-US" sz="1000" dirty="0"/>
                    </a:p>
                  </a:txBody>
                  <a:tcPr/>
                </a:tc>
                <a:tc>
                  <a:txBody>
                    <a:bodyPr/>
                    <a:lstStyle/>
                    <a:p>
                      <a:r>
                        <a:rPr lang="en-US" sz="1000"/>
                        <a:t>SATURDAY</a:t>
                      </a:r>
                      <a:endParaRPr lang="en-US" sz="1000" dirty="0"/>
                    </a:p>
                  </a:txBody>
                  <a:tcPr/>
                </a:tc>
                <a:tc>
                  <a:txBody>
                    <a:bodyPr/>
                    <a:lstStyle/>
                    <a:p>
                      <a:r>
                        <a:rPr lang="en-US" sz="1000"/>
                        <a:t>SUNDAY</a:t>
                      </a:r>
                      <a:endParaRPr lang="en-US" sz="1000" dirty="0"/>
                    </a:p>
                  </a:txBody>
                  <a:tcPr/>
                </a:tc>
                <a:extLst>
                  <a:ext uri="{0D108BD9-81ED-4DB2-BD59-A6C34878D82A}">
                    <a16:rowId xmlns:a16="http://schemas.microsoft.com/office/drawing/2014/main" val="2224391092"/>
                  </a:ext>
                </a:extLst>
              </a:tr>
              <a:tr h="554264">
                <a:tc>
                  <a:txBody>
                    <a:bodyPr/>
                    <a:lstStyle/>
                    <a:p>
                      <a:endParaRPr lang="en-US" dirty="0"/>
                    </a:p>
                  </a:txBody>
                  <a:tcPr/>
                </a:tc>
                <a:tc>
                  <a:txBody>
                    <a:bodyPr/>
                    <a:lstStyle/>
                    <a:p>
                      <a:endParaRPr lang="en-US"/>
                    </a:p>
                  </a:txBody>
                  <a:tcPr/>
                </a:tc>
                <a:tc>
                  <a:txBody>
                    <a:bodyPr/>
                    <a:lstStyle/>
                    <a:p>
                      <a:endParaRPr lang="en-US" dirty="0"/>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53879094"/>
                  </a:ext>
                </a:extLst>
              </a:tr>
              <a:tr h="554264">
                <a:tc>
                  <a:txBody>
                    <a:bodyPr/>
                    <a:lstStyle/>
                    <a:p>
                      <a:endParaRPr lang="en-GB" dirty="0"/>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549128227"/>
                  </a:ext>
                </a:extLst>
              </a:tr>
              <a:tr h="554264">
                <a:tc>
                  <a:txBody>
                    <a:bodyPr/>
                    <a:lstStyle/>
                    <a:p>
                      <a:endParaRPr lang="en-US"/>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700713306"/>
                  </a:ext>
                </a:extLst>
              </a:tr>
            </a:tbl>
          </a:graphicData>
        </a:graphic>
      </p:graphicFrame>
    </p:spTree>
    <p:extLst>
      <p:ext uri="{BB962C8B-B14F-4D97-AF65-F5344CB8AC3E}">
        <p14:creationId xmlns:p14="http://schemas.microsoft.com/office/powerpoint/2010/main" val="870992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2936D54-9B4A-4358-B0E5-9AB7E4FB3F09}"/>
              </a:ext>
            </a:extLst>
          </p:cNvPr>
          <p:cNvSpPr/>
          <p:nvPr/>
        </p:nvSpPr>
        <p:spPr>
          <a:xfrm>
            <a:off x="3674378" y="2088054"/>
            <a:ext cx="4001549" cy="22293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Microsoft Teams</a:t>
            </a:r>
          </a:p>
        </p:txBody>
      </p:sp>
      <p:sp>
        <p:nvSpPr>
          <p:cNvPr id="27" name="TextBox 26">
            <a:extLst>
              <a:ext uri="{FF2B5EF4-FFF2-40B4-BE49-F238E27FC236}">
                <a16:creationId xmlns:a16="http://schemas.microsoft.com/office/drawing/2014/main" id="{BA3B30A8-9513-4961-BF92-3CE7B1D82238}"/>
              </a:ext>
            </a:extLst>
          </p:cNvPr>
          <p:cNvSpPr txBox="1"/>
          <p:nvPr/>
        </p:nvSpPr>
        <p:spPr>
          <a:xfrm>
            <a:off x="4759355" y="343948"/>
            <a:ext cx="1532388" cy="369332"/>
          </a:xfrm>
          <a:prstGeom prst="rect">
            <a:avLst/>
          </a:prstGeom>
          <a:noFill/>
        </p:spPr>
        <p:txBody>
          <a:bodyPr wrap="square" rtlCol="0">
            <a:spAutoFit/>
          </a:bodyPr>
          <a:lstStyle/>
          <a:p>
            <a:r>
              <a:rPr lang="en-GB" dirty="0"/>
              <a:t>Group chat</a:t>
            </a:r>
          </a:p>
        </p:txBody>
      </p:sp>
      <p:sp>
        <p:nvSpPr>
          <p:cNvPr id="28" name="TextBox 27">
            <a:extLst>
              <a:ext uri="{FF2B5EF4-FFF2-40B4-BE49-F238E27FC236}">
                <a16:creationId xmlns:a16="http://schemas.microsoft.com/office/drawing/2014/main" id="{1B331D54-8161-46EB-8B83-B8C680598F06}"/>
              </a:ext>
            </a:extLst>
          </p:cNvPr>
          <p:cNvSpPr txBox="1"/>
          <p:nvPr/>
        </p:nvSpPr>
        <p:spPr>
          <a:xfrm>
            <a:off x="7080306" y="706465"/>
            <a:ext cx="1300295" cy="369332"/>
          </a:xfrm>
          <a:prstGeom prst="rect">
            <a:avLst/>
          </a:prstGeom>
          <a:noFill/>
        </p:spPr>
        <p:txBody>
          <a:bodyPr wrap="square" rtlCol="0">
            <a:spAutoFit/>
          </a:bodyPr>
          <a:lstStyle/>
          <a:p>
            <a:r>
              <a:rPr lang="en-GB" dirty="0"/>
              <a:t>Audio calls</a:t>
            </a:r>
          </a:p>
        </p:txBody>
      </p:sp>
      <p:sp>
        <p:nvSpPr>
          <p:cNvPr id="30" name="TextBox 29">
            <a:extLst>
              <a:ext uri="{FF2B5EF4-FFF2-40B4-BE49-F238E27FC236}">
                <a16:creationId xmlns:a16="http://schemas.microsoft.com/office/drawing/2014/main" id="{43F5C869-2EEE-4AE2-8B22-A3461298086C}"/>
              </a:ext>
            </a:extLst>
          </p:cNvPr>
          <p:cNvSpPr txBox="1"/>
          <p:nvPr/>
        </p:nvSpPr>
        <p:spPr>
          <a:xfrm>
            <a:off x="9789951" y="3514987"/>
            <a:ext cx="1291905" cy="369332"/>
          </a:xfrm>
          <a:prstGeom prst="rect">
            <a:avLst/>
          </a:prstGeom>
          <a:noFill/>
        </p:spPr>
        <p:txBody>
          <a:bodyPr wrap="square" rtlCol="0">
            <a:spAutoFit/>
          </a:bodyPr>
          <a:lstStyle/>
          <a:p>
            <a:r>
              <a:rPr lang="en-GB" dirty="0"/>
              <a:t>Security</a:t>
            </a:r>
          </a:p>
        </p:txBody>
      </p:sp>
      <p:sp>
        <p:nvSpPr>
          <p:cNvPr id="32" name="TextBox 31">
            <a:extLst>
              <a:ext uri="{FF2B5EF4-FFF2-40B4-BE49-F238E27FC236}">
                <a16:creationId xmlns:a16="http://schemas.microsoft.com/office/drawing/2014/main" id="{E691C6C8-041E-47BA-9F4B-7B17576E2E10}"/>
              </a:ext>
            </a:extLst>
          </p:cNvPr>
          <p:cNvSpPr txBox="1"/>
          <p:nvPr/>
        </p:nvSpPr>
        <p:spPr>
          <a:xfrm>
            <a:off x="9219501" y="1623270"/>
            <a:ext cx="1672206" cy="369332"/>
          </a:xfrm>
          <a:prstGeom prst="rect">
            <a:avLst/>
          </a:prstGeom>
          <a:noFill/>
        </p:spPr>
        <p:txBody>
          <a:bodyPr wrap="square" rtlCol="0">
            <a:spAutoFit/>
          </a:bodyPr>
          <a:lstStyle/>
          <a:p>
            <a:r>
              <a:rPr lang="en-GB" dirty="0"/>
              <a:t>Screen share</a:t>
            </a:r>
          </a:p>
        </p:txBody>
      </p:sp>
      <p:sp>
        <p:nvSpPr>
          <p:cNvPr id="33" name="TextBox 32">
            <a:extLst>
              <a:ext uri="{FF2B5EF4-FFF2-40B4-BE49-F238E27FC236}">
                <a16:creationId xmlns:a16="http://schemas.microsoft.com/office/drawing/2014/main" id="{F9B2F335-4306-4E44-9A78-3AA59B1FB664}"/>
              </a:ext>
            </a:extLst>
          </p:cNvPr>
          <p:cNvSpPr txBox="1"/>
          <p:nvPr/>
        </p:nvSpPr>
        <p:spPr>
          <a:xfrm>
            <a:off x="2504112" y="941394"/>
            <a:ext cx="1484853" cy="369332"/>
          </a:xfrm>
          <a:prstGeom prst="rect">
            <a:avLst/>
          </a:prstGeom>
          <a:noFill/>
        </p:spPr>
        <p:txBody>
          <a:bodyPr wrap="square" rtlCol="0">
            <a:spAutoFit/>
          </a:bodyPr>
          <a:lstStyle/>
          <a:p>
            <a:r>
              <a:rPr lang="en-GB" dirty="0"/>
              <a:t>Share files</a:t>
            </a:r>
          </a:p>
        </p:txBody>
      </p:sp>
      <p:sp>
        <p:nvSpPr>
          <p:cNvPr id="34" name="TextBox 33">
            <a:extLst>
              <a:ext uri="{FF2B5EF4-FFF2-40B4-BE49-F238E27FC236}">
                <a16:creationId xmlns:a16="http://schemas.microsoft.com/office/drawing/2014/main" id="{5BBB0D02-E25D-4A67-8271-CD5EA2D4576F}"/>
              </a:ext>
            </a:extLst>
          </p:cNvPr>
          <p:cNvSpPr txBox="1"/>
          <p:nvPr/>
        </p:nvSpPr>
        <p:spPr>
          <a:xfrm>
            <a:off x="1249959" y="1992602"/>
            <a:ext cx="1560353" cy="923330"/>
          </a:xfrm>
          <a:prstGeom prst="rect">
            <a:avLst/>
          </a:prstGeom>
          <a:noFill/>
        </p:spPr>
        <p:txBody>
          <a:bodyPr wrap="square" rtlCol="0">
            <a:spAutoFit/>
          </a:bodyPr>
          <a:lstStyle/>
          <a:p>
            <a:r>
              <a:rPr lang="en-GB" dirty="0"/>
              <a:t>Teams keeps everyone informed</a:t>
            </a:r>
          </a:p>
        </p:txBody>
      </p:sp>
      <p:sp>
        <p:nvSpPr>
          <p:cNvPr id="36" name="TextBox 35">
            <a:extLst>
              <a:ext uri="{FF2B5EF4-FFF2-40B4-BE49-F238E27FC236}">
                <a16:creationId xmlns:a16="http://schemas.microsoft.com/office/drawing/2014/main" id="{535C1D4F-C988-44C6-8C55-83ECD9A92772}"/>
              </a:ext>
            </a:extLst>
          </p:cNvPr>
          <p:cNvSpPr txBox="1"/>
          <p:nvPr/>
        </p:nvSpPr>
        <p:spPr>
          <a:xfrm>
            <a:off x="406865" y="3099488"/>
            <a:ext cx="2038526" cy="1200329"/>
          </a:xfrm>
          <a:prstGeom prst="rect">
            <a:avLst/>
          </a:prstGeom>
          <a:noFill/>
        </p:spPr>
        <p:txBody>
          <a:bodyPr wrap="square" rtlCol="0">
            <a:spAutoFit/>
          </a:bodyPr>
          <a:lstStyle/>
          <a:p>
            <a:r>
              <a:rPr lang="en-GB" dirty="0"/>
              <a:t>Microsoft teams provides a digital space that brings conversations</a:t>
            </a:r>
          </a:p>
        </p:txBody>
      </p:sp>
      <p:sp>
        <p:nvSpPr>
          <p:cNvPr id="37" name="TextBox 36">
            <a:extLst>
              <a:ext uri="{FF2B5EF4-FFF2-40B4-BE49-F238E27FC236}">
                <a16:creationId xmlns:a16="http://schemas.microsoft.com/office/drawing/2014/main" id="{3FCA82F7-365A-439E-8AB3-6CF9EBF50764}"/>
              </a:ext>
            </a:extLst>
          </p:cNvPr>
          <p:cNvSpPr txBox="1"/>
          <p:nvPr/>
        </p:nvSpPr>
        <p:spPr>
          <a:xfrm>
            <a:off x="1333850" y="4639112"/>
            <a:ext cx="1199626" cy="923330"/>
          </a:xfrm>
          <a:prstGeom prst="rect">
            <a:avLst/>
          </a:prstGeom>
          <a:noFill/>
        </p:spPr>
        <p:txBody>
          <a:bodyPr wrap="square" rtlCol="0">
            <a:spAutoFit/>
          </a:bodyPr>
          <a:lstStyle/>
          <a:p>
            <a:r>
              <a:rPr lang="en-GB" dirty="0"/>
              <a:t>Microsoft backs up your files</a:t>
            </a:r>
          </a:p>
        </p:txBody>
      </p:sp>
      <p:sp>
        <p:nvSpPr>
          <p:cNvPr id="42" name="TextBox 41">
            <a:extLst>
              <a:ext uri="{FF2B5EF4-FFF2-40B4-BE49-F238E27FC236}">
                <a16:creationId xmlns:a16="http://schemas.microsoft.com/office/drawing/2014/main" id="{E9B5E5F8-8745-4010-B93C-EEF13C03045A}"/>
              </a:ext>
            </a:extLst>
          </p:cNvPr>
          <p:cNvSpPr txBox="1"/>
          <p:nvPr/>
        </p:nvSpPr>
        <p:spPr>
          <a:xfrm>
            <a:off x="3288485" y="4983196"/>
            <a:ext cx="3632433" cy="1200329"/>
          </a:xfrm>
          <a:prstGeom prst="rect">
            <a:avLst/>
          </a:prstGeom>
          <a:noFill/>
        </p:spPr>
        <p:txBody>
          <a:bodyPr wrap="square" rtlCol="0">
            <a:spAutoFit/>
          </a:bodyPr>
          <a:lstStyle/>
          <a:p>
            <a:r>
              <a:rPr lang="en-GB" dirty="0"/>
              <a:t>Easy to collaborate which teachers &amp; students can share notes, chats, meetings, assignments, and even apps, including from third parties</a:t>
            </a:r>
          </a:p>
        </p:txBody>
      </p:sp>
      <p:sp>
        <p:nvSpPr>
          <p:cNvPr id="43" name="TextBox 42">
            <a:extLst>
              <a:ext uri="{FF2B5EF4-FFF2-40B4-BE49-F238E27FC236}">
                <a16:creationId xmlns:a16="http://schemas.microsoft.com/office/drawing/2014/main" id="{31FCA698-7838-4825-8531-FACB7E4EC9C7}"/>
              </a:ext>
            </a:extLst>
          </p:cNvPr>
          <p:cNvSpPr txBox="1"/>
          <p:nvPr/>
        </p:nvSpPr>
        <p:spPr>
          <a:xfrm>
            <a:off x="7675927" y="4906511"/>
            <a:ext cx="2239860" cy="923330"/>
          </a:xfrm>
          <a:prstGeom prst="rect">
            <a:avLst/>
          </a:prstGeom>
          <a:noFill/>
        </p:spPr>
        <p:txBody>
          <a:bodyPr wrap="square" rtlCol="0">
            <a:spAutoFit/>
          </a:bodyPr>
          <a:lstStyle/>
          <a:p>
            <a:r>
              <a:rPr lang="en-GB" dirty="0"/>
              <a:t>Mostly used and efficient for people to use.</a:t>
            </a:r>
          </a:p>
        </p:txBody>
      </p:sp>
      <p:cxnSp>
        <p:nvCxnSpPr>
          <p:cNvPr id="45" name="Straight Arrow Connector 44">
            <a:extLst>
              <a:ext uri="{FF2B5EF4-FFF2-40B4-BE49-F238E27FC236}">
                <a16:creationId xmlns:a16="http://schemas.microsoft.com/office/drawing/2014/main" id="{563A091F-9703-423E-9BB5-34D1052C9791}"/>
              </a:ext>
            </a:extLst>
          </p:cNvPr>
          <p:cNvCxnSpPr>
            <a:cxnSpLocks/>
          </p:cNvCxnSpPr>
          <p:nvPr/>
        </p:nvCxnSpPr>
        <p:spPr>
          <a:xfrm flipH="1" flipV="1">
            <a:off x="3481432" y="1325163"/>
            <a:ext cx="813731" cy="1129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5422351E-E612-4287-971D-678C20A7603C}"/>
              </a:ext>
            </a:extLst>
          </p:cNvPr>
          <p:cNvCxnSpPr>
            <a:cxnSpLocks/>
          </p:cNvCxnSpPr>
          <p:nvPr/>
        </p:nvCxnSpPr>
        <p:spPr>
          <a:xfrm flipH="1" flipV="1">
            <a:off x="5367731" y="822121"/>
            <a:ext cx="129503" cy="13674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929B4C06-DD0A-487F-9289-E6BCB42BD931}"/>
              </a:ext>
            </a:extLst>
          </p:cNvPr>
          <p:cNvCxnSpPr>
            <a:cxnSpLocks/>
          </p:cNvCxnSpPr>
          <p:nvPr/>
        </p:nvCxnSpPr>
        <p:spPr>
          <a:xfrm flipV="1">
            <a:off x="6569802" y="1126060"/>
            <a:ext cx="762176" cy="11489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68C98658-A83B-453A-A61D-B3C656C0F253}"/>
              </a:ext>
            </a:extLst>
          </p:cNvPr>
          <p:cNvCxnSpPr>
            <a:cxnSpLocks/>
          </p:cNvCxnSpPr>
          <p:nvPr/>
        </p:nvCxnSpPr>
        <p:spPr>
          <a:xfrm flipV="1">
            <a:off x="7491369" y="1889715"/>
            <a:ext cx="1661020" cy="9205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0631C132-DE0C-4F84-93D3-58CB6E1DD596}"/>
              </a:ext>
            </a:extLst>
          </p:cNvPr>
          <p:cNvCxnSpPr/>
          <p:nvPr/>
        </p:nvCxnSpPr>
        <p:spPr>
          <a:xfrm>
            <a:off x="7675927" y="3429000"/>
            <a:ext cx="2070681" cy="2034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11D2F0BA-17EB-4026-A074-EBBA95BDB47B}"/>
              </a:ext>
            </a:extLst>
          </p:cNvPr>
          <p:cNvCxnSpPr/>
          <p:nvPr/>
        </p:nvCxnSpPr>
        <p:spPr>
          <a:xfrm>
            <a:off x="7331978" y="3951215"/>
            <a:ext cx="780176" cy="838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EA0316C7-2606-48F5-9B93-9B8F398F9430}"/>
              </a:ext>
            </a:extLst>
          </p:cNvPr>
          <p:cNvCxnSpPr>
            <a:cxnSpLocks/>
          </p:cNvCxnSpPr>
          <p:nvPr/>
        </p:nvCxnSpPr>
        <p:spPr>
          <a:xfrm flipH="1">
            <a:off x="5261297" y="4317428"/>
            <a:ext cx="171185" cy="7628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EDC48B73-48E9-49BC-B926-E7A73EB9B2E4}"/>
              </a:ext>
            </a:extLst>
          </p:cNvPr>
          <p:cNvCxnSpPr/>
          <p:nvPr/>
        </p:nvCxnSpPr>
        <p:spPr>
          <a:xfrm flipH="1">
            <a:off x="2789603" y="3884249"/>
            <a:ext cx="1245765" cy="7466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273997AF-9C45-4E79-9FE6-2E251E59F57C}"/>
              </a:ext>
            </a:extLst>
          </p:cNvPr>
          <p:cNvCxnSpPr/>
          <p:nvPr/>
        </p:nvCxnSpPr>
        <p:spPr>
          <a:xfrm flipH="1">
            <a:off x="2397854" y="3311858"/>
            <a:ext cx="1224793" cy="2684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EA53F23B-2CDB-4C05-9DA3-0AACA14DCC2F}"/>
              </a:ext>
            </a:extLst>
          </p:cNvPr>
          <p:cNvCxnSpPr/>
          <p:nvPr/>
        </p:nvCxnSpPr>
        <p:spPr>
          <a:xfrm flipH="1" flipV="1">
            <a:off x="2445391" y="2454267"/>
            <a:ext cx="1321266" cy="461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305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253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772C49-D910-E9A6-3B0A-3A8CA517E495}"/>
              </a:ext>
            </a:extLst>
          </p:cNvPr>
          <p:cNvSpPr>
            <a:spLocks noGrp="1"/>
          </p:cNvSpPr>
          <p:nvPr>
            <p:ph type="title"/>
          </p:nvPr>
        </p:nvSpPr>
        <p:spPr>
          <a:xfrm>
            <a:off x="524256" y="516804"/>
            <a:ext cx="6594189" cy="1625210"/>
          </a:xfrm>
        </p:spPr>
        <p:txBody>
          <a:bodyPr>
            <a:normAutofit/>
          </a:bodyPr>
          <a:lstStyle/>
          <a:p>
            <a:r>
              <a:rPr lang="en-GB">
                <a:solidFill>
                  <a:srgbClr val="FFFFFF"/>
                </a:solidFill>
              </a:rPr>
              <a:t>Hypothesis </a:t>
            </a:r>
            <a:endParaRPr lang="en-US">
              <a:solidFill>
                <a:srgbClr val="FFFFFF"/>
              </a:solidFill>
            </a:endParaRPr>
          </a:p>
        </p:txBody>
      </p:sp>
      <p:sp>
        <p:nvSpPr>
          <p:cNvPr id="48" name="Rectangle 47">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D3C6AE0-653C-0791-9629-4428B8FFD8DD}"/>
              </a:ext>
            </a:extLst>
          </p:cNvPr>
          <p:cNvPicPr>
            <a:picLocks noChangeAspect="1"/>
          </p:cNvPicPr>
          <p:nvPr/>
        </p:nvPicPr>
        <p:blipFill>
          <a:blip r:embed="rId2"/>
          <a:stretch>
            <a:fillRect/>
          </a:stretch>
        </p:blipFill>
        <p:spPr>
          <a:xfrm>
            <a:off x="615022" y="2660287"/>
            <a:ext cx="6483354" cy="3646887"/>
          </a:xfrm>
          <a:prstGeom prst="rect">
            <a:avLst/>
          </a:prstGeom>
        </p:spPr>
      </p:pic>
      <p:sp>
        <p:nvSpPr>
          <p:cNvPr id="50" name="Rectangle 4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909216-A0BB-EC38-208F-8B51588E9550}"/>
              </a:ext>
            </a:extLst>
          </p:cNvPr>
          <p:cNvSpPr>
            <a:spLocks noGrp="1"/>
          </p:cNvSpPr>
          <p:nvPr>
            <p:ph idx="1"/>
          </p:nvPr>
        </p:nvSpPr>
        <p:spPr>
          <a:xfrm>
            <a:off x="8029319" y="917725"/>
            <a:ext cx="3424739" cy="4852362"/>
          </a:xfrm>
        </p:spPr>
        <p:txBody>
          <a:bodyPr anchor="ctr">
            <a:normAutofit/>
          </a:bodyPr>
          <a:lstStyle/>
          <a:p>
            <a:r>
              <a:rPr lang="en-GB" sz="1900">
                <a:solidFill>
                  <a:srgbClr val="FFFFFF"/>
                </a:solidFill>
              </a:rPr>
              <a:t>Our hypothesis is that must young student use the technology as it is a much sustainable method to collaborate with other students or individuals in a faster way to share their data and information.</a:t>
            </a:r>
          </a:p>
          <a:p>
            <a:r>
              <a:rPr lang="en-GB" sz="1900">
                <a:solidFill>
                  <a:srgbClr val="FFFFFF"/>
                </a:solidFill>
              </a:rPr>
              <a:t>However, it showed that elder students don’t really comprehend how utilise the technology as because of their less advanced knowledge of technology, therefore required in need for more training to gain knowledge to utilise the technology.</a:t>
            </a:r>
            <a:endParaRPr lang="en-US" sz="1900">
              <a:solidFill>
                <a:srgbClr val="FFFFFF"/>
              </a:solidFill>
            </a:endParaRPr>
          </a:p>
        </p:txBody>
      </p:sp>
    </p:spTree>
    <p:extLst>
      <p:ext uri="{BB962C8B-B14F-4D97-AF65-F5344CB8AC3E}">
        <p14:creationId xmlns:p14="http://schemas.microsoft.com/office/powerpoint/2010/main" val="2516361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Words>
  <Application>Microsoft Office PowerPoint</Application>
  <PresentationFormat>Widescreen</PresentationFormat>
  <Paragraphs>17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Introduction  Research Question? – Which digital tool is most used by students at UWTSD to collaborate together.</vt:lpstr>
      <vt:lpstr>Rationale </vt:lpstr>
      <vt:lpstr>quantitative method</vt:lpstr>
      <vt:lpstr>Ethical considerations</vt:lpstr>
      <vt:lpstr>Research timeline</vt:lpstr>
      <vt:lpstr>PowerPoint Presentation</vt:lpstr>
      <vt:lpstr>Hypothesis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method</dc:title>
  <dc:creator>Erhunmwunse Hendrix Erokpadawen (2128227)</dc:creator>
  <cp:lastModifiedBy>Erhunmwunse Hendrix Erokpadawen (2128227)</cp:lastModifiedBy>
  <cp:revision>12</cp:revision>
  <dcterms:created xsi:type="dcterms:W3CDTF">2022-06-23T14:15:40Z</dcterms:created>
  <dcterms:modified xsi:type="dcterms:W3CDTF">2022-07-08T09:14:14Z</dcterms:modified>
</cp:coreProperties>
</file>