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notesMasterIdLst>
    <p:notesMasterId r:id="rId37"/>
  </p:notesMasterIdLst>
  <p:handoutMasterIdLst>
    <p:handoutMasterId r:id="rId38"/>
  </p:handoutMasterIdLst>
  <p:sldIdLst>
    <p:sldId id="321" r:id="rId2"/>
    <p:sldId id="364" r:id="rId3"/>
    <p:sldId id="365" r:id="rId4"/>
    <p:sldId id="363" r:id="rId5"/>
    <p:sldId id="362" r:id="rId6"/>
    <p:sldId id="257" r:id="rId7"/>
    <p:sldId id="258" r:id="rId8"/>
    <p:sldId id="296" r:id="rId9"/>
    <p:sldId id="281" r:id="rId10"/>
    <p:sldId id="328" r:id="rId11"/>
    <p:sldId id="286" r:id="rId12"/>
    <p:sldId id="284" r:id="rId13"/>
    <p:sldId id="299" r:id="rId14"/>
    <p:sldId id="340" r:id="rId15"/>
    <p:sldId id="341" r:id="rId16"/>
    <p:sldId id="342" r:id="rId17"/>
    <p:sldId id="343" r:id="rId18"/>
    <p:sldId id="345" r:id="rId19"/>
    <p:sldId id="307" r:id="rId20"/>
    <p:sldId id="308" r:id="rId21"/>
    <p:sldId id="280" r:id="rId22"/>
    <p:sldId id="262" r:id="rId23"/>
    <p:sldId id="263" r:id="rId24"/>
    <p:sldId id="264" r:id="rId25"/>
    <p:sldId id="267" r:id="rId26"/>
    <p:sldId id="268" r:id="rId27"/>
    <p:sldId id="359" r:id="rId28"/>
    <p:sldId id="360" r:id="rId29"/>
    <p:sldId id="270" r:id="rId30"/>
    <p:sldId id="272" r:id="rId31"/>
    <p:sldId id="273" r:id="rId32"/>
    <p:sldId id="361" r:id="rId33"/>
    <p:sldId id="350" r:id="rId34"/>
    <p:sldId id="261" r:id="rId35"/>
    <p:sldId id="351" r:id="rId3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4BC4A"/>
    <a:srgbClr val="B35F59"/>
    <a:srgbClr val="CC6600"/>
    <a:srgbClr val="8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853" autoAdjust="0"/>
  </p:normalViewPr>
  <p:slideViewPr>
    <p:cSldViewPr>
      <p:cViewPr varScale="1">
        <p:scale>
          <a:sx n="93" d="100"/>
          <a:sy n="93" d="100"/>
        </p:scale>
        <p:origin x="1664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4405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4B7160-1837-45CD-A9A1-36123B34C8D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01D507E-DF0C-4A9C-A5AD-CEC92DDA3BB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Development</a:t>
          </a:r>
          <a:endParaRPr lang="en-US"/>
        </a:p>
      </dgm:t>
    </dgm:pt>
    <dgm:pt modelId="{18355443-35EF-42F8-9C8D-8F021D7071F4}" type="parTrans" cxnId="{00F50B25-8EED-4A32-AC50-52E99006A98E}">
      <dgm:prSet/>
      <dgm:spPr/>
      <dgm:t>
        <a:bodyPr/>
        <a:lstStyle/>
        <a:p>
          <a:endParaRPr lang="en-US"/>
        </a:p>
      </dgm:t>
    </dgm:pt>
    <dgm:pt modelId="{A2FF6B5F-DDF2-4A23-9BD2-A3EF28AA141F}" type="sibTrans" cxnId="{00F50B25-8EED-4A32-AC50-52E99006A98E}">
      <dgm:prSet/>
      <dgm:spPr/>
      <dgm:t>
        <a:bodyPr/>
        <a:lstStyle/>
        <a:p>
          <a:endParaRPr lang="en-US"/>
        </a:p>
      </dgm:t>
    </dgm:pt>
    <dgm:pt modelId="{D842241F-0C98-40B9-817D-D8A495A393F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Valuing</a:t>
          </a:r>
          <a:endParaRPr lang="en-US"/>
        </a:p>
      </dgm:t>
    </dgm:pt>
    <dgm:pt modelId="{77465033-C906-4C7A-A838-B75DF81EF8BF}" type="parTrans" cxnId="{CAEE7EDA-E809-4E03-A511-9B6A8FD3E7B0}">
      <dgm:prSet/>
      <dgm:spPr/>
      <dgm:t>
        <a:bodyPr/>
        <a:lstStyle/>
        <a:p>
          <a:endParaRPr lang="en-US"/>
        </a:p>
      </dgm:t>
    </dgm:pt>
    <dgm:pt modelId="{DD655AE0-8272-4616-B947-D1D5BBEB8418}" type="sibTrans" cxnId="{CAEE7EDA-E809-4E03-A511-9B6A8FD3E7B0}">
      <dgm:prSet/>
      <dgm:spPr/>
      <dgm:t>
        <a:bodyPr/>
        <a:lstStyle/>
        <a:p>
          <a:endParaRPr lang="en-US"/>
        </a:p>
      </dgm:t>
    </dgm:pt>
    <dgm:pt modelId="{CABC30BA-353D-4D54-8AFC-1A5A78B60B3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Understanding</a:t>
          </a:r>
          <a:endParaRPr lang="en-US"/>
        </a:p>
      </dgm:t>
    </dgm:pt>
    <dgm:pt modelId="{62DA62D9-9A9C-4F36-99E4-BC033C1D81B5}" type="parTrans" cxnId="{B2EB1004-EA17-4D56-BE96-808BE2D8BD13}">
      <dgm:prSet/>
      <dgm:spPr/>
      <dgm:t>
        <a:bodyPr/>
        <a:lstStyle/>
        <a:p>
          <a:endParaRPr lang="en-US"/>
        </a:p>
      </dgm:t>
    </dgm:pt>
    <dgm:pt modelId="{D99DBBC4-0C2C-4365-8D4C-3D81579F3BCD}" type="sibTrans" cxnId="{B2EB1004-EA17-4D56-BE96-808BE2D8BD13}">
      <dgm:prSet/>
      <dgm:spPr/>
      <dgm:t>
        <a:bodyPr/>
        <a:lstStyle/>
        <a:p>
          <a:endParaRPr lang="en-US"/>
        </a:p>
      </dgm:t>
    </dgm:pt>
    <dgm:pt modelId="{221BA64D-EFAA-4A00-8B56-6039490DB85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Activities</a:t>
          </a:r>
          <a:endParaRPr lang="en-US"/>
        </a:p>
      </dgm:t>
    </dgm:pt>
    <dgm:pt modelId="{AEC2D2C3-53F6-40E2-8D40-880B61FD88B3}" type="parTrans" cxnId="{28C5D799-3055-473C-A55D-0D7C5842247D}">
      <dgm:prSet/>
      <dgm:spPr/>
      <dgm:t>
        <a:bodyPr/>
        <a:lstStyle/>
        <a:p>
          <a:endParaRPr lang="en-US"/>
        </a:p>
      </dgm:t>
    </dgm:pt>
    <dgm:pt modelId="{77D9C33E-265B-4E20-980E-13405C3859A6}" type="sibTrans" cxnId="{28C5D799-3055-473C-A55D-0D7C5842247D}">
      <dgm:prSet/>
      <dgm:spPr/>
      <dgm:t>
        <a:bodyPr/>
        <a:lstStyle/>
        <a:p>
          <a:endParaRPr lang="en-US"/>
        </a:p>
      </dgm:t>
    </dgm:pt>
    <dgm:pt modelId="{E7621904-FCC4-46F7-8CE0-CFF30FDBED58}" type="pres">
      <dgm:prSet presAssocID="{644B7160-1837-45CD-A9A1-36123B34C8D3}" presName="root" presStyleCnt="0">
        <dgm:presLayoutVars>
          <dgm:dir/>
          <dgm:resizeHandles val="exact"/>
        </dgm:presLayoutVars>
      </dgm:prSet>
      <dgm:spPr/>
    </dgm:pt>
    <dgm:pt modelId="{B6C4FAB8-3AB1-4EDD-A62F-B7074B885207}" type="pres">
      <dgm:prSet presAssocID="{601D507E-DF0C-4A9C-A5AD-CEC92DDA3BB0}" presName="compNode" presStyleCnt="0"/>
      <dgm:spPr/>
    </dgm:pt>
    <dgm:pt modelId="{C5495904-0C2D-4DA2-B11A-F14AFBEDEEA2}" type="pres">
      <dgm:prSet presAssocID="{601D507E-DF0C-4A9C-A5AD-CEC92DDA3BB0}" presName="iconBgRect" presStyleLbl="bgShp" presStyleIdx="0" presStyleCnt="4"/>
      <dgm:spPr/>
    </dgm:pt>
    <dgm:pt modelId="{8346AE9F-AEB1-41BF-BA1D-B1EC774AE603}" type="pres">
      <dgm:prSet presAssocID="{601D507E-DF0C-4A9C-A5AD-CEC92DDA3BB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72CEF72F-1279-4B25-9468-A5FF45657555}" type="pres">
      <dgm:prSet presAssocID="{601D507E-DF0C-4A9C-A5AD-CEC92DDA3BB0}" presName="spaceRect" presStyleCnt="0"/>
      <dgm:spPr/>
    </dgm:pt>
    <dgm:pt modelId="{F4A62F3C-B46A-4615-A9BA-BDC38E6AFAAE}" type="pres">
      <dgm:prSet presAssocID="{601D507E-DF0C-4A9C-A5AD-CEC92DDA3BB0}" presName="textRect" presStyleLbl="revTx" presStyleIdx="0" presStyleCnt="4">
        <dgm:presLayoutVars>
          <dgm:chMax val="1"/>
          <dgm:chPref val="1"/>
        </dgm:presLayoutVars>
      </dgm:prSet>
      <dgm:spPr/>
    </dgm:pt>
    <dgm:pt modelId="{7E413541-ED59-403B-9460-E6750328AF30}" type="pres">
      <dgm:prSet presAssocID="{A2FF6B5F-DDF2-4A23-9BD2-A3EF28AA141F}" presName="sibTrans" presStyleCnt="0"/>
      <dgm:spPr/>
    </dgm:pt>
    <dgm:pt modelId="{3DF71BBA-0D58-41AC-A424-67F0D0CD1AFC}" type="pres">
      <dgm:prSet presAssocID="{D842241F-0C98-40B9-817D-D8A495A393FC}" presName="compNode" presStyleCnt="0"/>
      <dgm:spPr/>
    </dgm:pt>
    <dgm:pt modelId="{A52FDE9D-6FD3-4862-A4DD-799C14A330D6}" type="pres">
      <dgm:prSet presAssocID="{D842241F-0C98-40B9-817D-D8A495A393FC}" presName="iconBgRect" presStyleLbl="bgShp" presStyleIdx="1" presStyleCnt="4"/>
      <dgm:spPr/>
    </dgm:pt>
    <dgm:pt modelId="{658B5F6E-F085-4D2E-892F-6A1639BE14DF}" type="pres">
      <dgm:prSet presAssocID="{D842241F-0C98-40B9-817D-D8A495A393F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1D9DFCA2-8A94-403B-AC5A-20A7EE3A4EDC}" type="pres">
      <dgm:prSet presAssocID="{D842241F-0C98-40B9-817D-D8A495A393FC}" presName="spaceRect" presStyleCnt="0"/>
      <dgm:spPr/>
    </dgm:pt>
    <dgm:pt modelId="{173934DB-0F52-480B-9246-3FA76F8C48F7}" type="pres">
      <dgm:prSet presAssocID="{D842241F-0C98-40B9-817D-D8A495A393FC}" presName="textRect" presStyleLbl="revTx" presStyleIdx="1" presStyleCnt="4">
        <dgm:presLayoutVars>
          <dgm:chMax val="1"/>
          <dgm:chPref val="1"/>
        </dgm:presLayoutVars>
      </dgm:prSet>
      <dgm:spPr/>
    </dgm:pt>
    <dgm:pt modelId="{3ECEA519-3F3F-46FC-B980-C017EB8AC54A}" type="pres">
      <dgm:prSet presAssocID="{DD655AE0-8272-4616-B947-D1D5BBEB8418}" presName="sibTrans" presStyleCnt="0"/>
      <dgm:spPr/>
    </dgm:pt>
    <dgm:pt modelId="{885EFEA6-66C6-4543-910C-C3EC008E04A2}" type="pres">
      <dgm:prSet presAssocID="{CABC30BA-353D-4D54-8AFC-1A5A78B60B37}" presName="compNode" presStyleCnt="0"/>
      <dgm:spPr/>
    </dgm:pt>
    <dgm:pt modelId="{B86A061D-C5B2-4705-A959-2546A6FFB761}" type="pres">
      <dgm:prSet presAssocID="{CABC30BA-353D-4D54-8AFC-1A5A78B60B37}" presName="iconBgRect" presStyleLbl="bgShp" presStyleIdx="2" presStyleCnt="4"/>
      <dgm:spPr/>
    </dgm:pt>
    <dgm:pt modelId="{0B74921A-DE2E-41A1-BC71-65431AEE3381}" type="pres">
      <dgm:prSet presAssocID="{CABC30BA-353D-4D54-8AFC-1A5A78B60B3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229C9FE5-6B1C-45CA-8EC5-2E3560D2D7E8}" type="pres">
      <dgm:prSet presAssocID="{CABC30BA-353D-4D54-8AFC-1A5A78B60B37}" presName="spaceRect" presStyleCnt="0"/>
      <dgm:spPr/>
    </dgm:pt>
    <dgm:pt modelId="{9FDB8CF6-FB71-47E3-BF0D-90C314E54C72}" type="pres">
      <dgm:prSet presAssocID="{CABC30BA-353D-4D54-8AFC-1A5A78B60B37}" presName="textRect" presStyleLbl="revTx" presStyleIdx="2" presStyleCnt="4">
        <dgm:presLayoutVars>
          <dgm:chMax val="1"/>
          <dgm:chPref val="1"/>
        </dgm:presLayoutVars>
      </dgm:prSet>
      <dgm:spPr/>
    </dgm:pt>
    <dgm:pt modelId="{140A06FA-DB30-4BC9-BD24-4C608F80C388}" type="pres">
      <dgm:prSet presAssocID="{D99DBBC4-0C2C-4365-8D4C-3D81579F3BCD}" presName="sibTrans" presStyleCnt="0"/>
      <dgm:spPr/>
    </dgm:pt>
    <dgm:pt modelId="{7D33DC9E-8983-427F-831B-C24FEA19B24C}" type="pres">
      <dgm:prSet presAssocID="{221BA64D-EFAA-4A00-8B56-6039490DB85C}" presName="compNode" presStyleCnt="0"/>
      <dgm:spPr/>
    </dgm:pt>
    <dgm:pt modelId="{59D45164-DDC1-40B1-A396-7CA6034A298E}" type="pres">
      <dgm:prSet presAssocID="{221BA64D-EFAA-4A00-8B56-6039490DB85C}" presName="iconBgRect" presStyleLbl="bgShp" presStyleIdx="3" presStyleCnt="4"/>
      <dgm:spPr/>
    </dgm:pt>
    <dgm:pt modelId="{FE8ACD19-02CC-46AD-8DF4-05B0CFA66102}" type="pres">
      <dgm:prSet presAssocID="{221BA64D-EFAA-4A00-8B56-6039490DB85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"/>
        </a:ext>
      </dgm:extLst>
    </dgm:pt>
    <dgm:pt modelId="{167194C1-D624-4F53-9E1D-ACD314FD74F3}" type="pres">
      <dgm:prSet presAssocID="{221BA64D-EFAA-4A00-8B56-6039490DB85C}" presName="spaceRect" presStyleCnt="0"/>
      <dgm:spPr/>
    </dgm:pt>
    <dgm:pt modelId="{594DA070-2C52-4606-B4F2-1BDF9A17616D}" type="pres">
      <dgm:prSet presAssocID="{221BA64D-EFAA-4A00-8B56-6039490DB85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2EB1004-EA17-4D56-BE96-808BE2D8BD13}" srcId="{644B7160-1837-45CD-A9A1-36123B34C8D3}" destId="{CABC30BA-353D-4D54-8AFC-1A5A78B60B37}" srcOrd="2" destOrd="0" parTransId="{62DA62D9-9A9C-4F36-99E4-BC033C1D81B5}" sibTransId="{D99DBBC4-0C2C-4365-8D4C-3D81579F3BCD}"/>
    <dgm:cxn modelId="{D1E2EC06-13C0-6B48-BFA4-02C3FC52E595}" type="presOf" srcId="{601D507E-DF0C-4A9C-A5AD-CEC92DDA3BB0}" destId="{F4A62F3C-B46A-4615-A9BA-BDC38E6AFAAE}" srcOrd="0" destOrd="0" presId="urn:microsoft.com/office/officeart/2018/5/layout/IconCircleLabelList"/>
    <dgm:cxn modelId="{00F50B25-8EED-4A32-AC50-52E99006A98E}" srcId="{644B7160-1837-45CD-A9A1-36123B34C8D3}" destId="{601D507E-DF0C-4A9C-A5AD-CEC92DDA3BB0}" srcOrd="0" destOrd="0" parTransId="{18355443-35EF-42F8-9C8D-8F021D7071F4}" sibTransId="{A2FF6B5F-DDF2-4A23-9BD2-A3EF28AA141F}"/>
    <dgm:cxn modelId="{385F9974-7B27-E148-863C-6D2770B2DFE5}" type="presOf" srcId="{644B7160-1837-45CD-A9A1-36123B34C8D3}" destId="{E7621904-FCC4-46F7-8CE0-CFF30FDBED58}" srcOrd="0" destOrd="0" presId="urn:microsoft.com/office/officeart/2018/5/layout/IconCircleLabelList"/>
    <dgm:cxn modelId="{7CE5BE8B-FAF1-7744-94E2-C63C5DCC0D9C}" type="presOf" srcId="{CABC30BA-353D-4D54-8AFC-1A5A78B60B37}" destId="{9FDB8CF6-FB71-47E3-BF0D-90C314E54C72}" srcOrd="0" destOrd="0" presId="urn:microsoft.com/office/officeart/2018/5/layout/IconCircleLabelList"/>
    <dgm:cxn modelId="{9CD73696-8181-A646-AB62-B0FB60D70AB4}" type="presOf" srcId="{221BA64D-EFAA-4A00-8B56-6039490DB85C}" destId="{594DA070-2C52-4606-B4F2-1BDF9A17616D}" srcOrd="0" destOrd="0" presId="urn:microsoft.com/office/officeart/2018/5/layout/IconCircleLabelList"/>
    <dgm:cxn modelId="{28C5D799-3055-473C-A55D-0D7C5842247D}" srcId="{644B7160-1837-45CD-A9A1-36123B34C8D3}" destId="{221BA64D-EFAA-4A00-8B56-6039490DB85C}" srcOrd="3" destOrd="0" parTransId="{AEC2D2C3-53F6-40E2-8D40-880B61FD88B3}" sibTransId="{77D9C33E-265B-4E20-980E-13405C3859A6}"/>
    <dgm:cxn modelId="{6C2B1FA1-4182-A749-90D3-3F246D6D9A16}" type="presOf" srcId="{D842241F-0C98-40B9-817D-D8A495A393FC}" destId="{173934DB-0F52-480B-9246-3FA76F8C48F7}" srcOrd="0" destOrd="0" presId="urn:microsoft.com/office/officeart/2018/5/layout/IconCircleLabelList"/>
    <dgm:cxn modelId="{CAEE7EDA-E809-4E03-A511-9B6A8FD3E7B0}" srcId="{644B7160-1837-45CD-A9A1-36123B34C8D3}" destId="{D842241F-0C98-40B9-817D-D8A495A393FC}" srcOrd="1" destOrd="0" parTransId="{77465033-C906-4C7A-A838-B75DF81EF8BF}" sibTransId="{DD655AE0-8272-4616-B947-D1D5BBEB8418}"/>
    <dgm:cxn modelId="{C2CADF1D-F1CC-0D4D-8EF6-392D82839DE4}" type="presParOf" srcId="{E7621904-FCC4-46F7-8CE0-CFF30FDBED58}" destId="{B6C4FAB8-3AB1-4EDD-A62F-B7074B885207}" srcOrd="0" destOrd="0" presId="urn:microsoft.com/office/officeart/2018/5/layout/IconCircleLabelList"/>
    <dgm:cxn modelId="{2648DD5F-A1A4-A644-9ED2-7F0E5B4F64CA}" type="presParOf" srcId="{B6C4FAB8-3AB1-4EDD-A62F-B7074B885207}" destId="{C5495904-0C2D-4DA2-B11A-F14AFBEDEEA2}" srcOrd="0" destOrd="0" presId="urn:microsoft.com/office/officeart/2018/5/layout/IconCircleLabelList"/>
    <dgm:cxn modelId="{DA6F1273-B9E4-004A-8C10-598BDD5F04A9}" type="presParOf" srcId="{B6C4FAB8-3AB1-4EDD-A62F-B7074B885207}" destId="{8346AE9F-AEB1-41BF-BA1D-B1EC774AE603}" srcOrd="1" destOrd="0" presId="urn:microsoft.com/office/officeart/2018/5/layout/IconCircleLabelList"/>
    <dgm:cxn modelId="{FEE7955A-D81F-C740-87C3-E36C1D4E8021}" type="presParOf" srcId="{B6C4FAB8-3AB1-4EDD-A62F-B7074B885207}" destId="{72CEF72F-1279-4B25-9468-A5FF45657555}" srcOrd="2" destOrd="0" presId="urn:microsoft.com/office/officeart/2018/5/layout/IconCircleLabelList"/>
    <dgm:cxn modelId="{68BEE1D6-24B6-E84A-9037-3D78CE7B6433}" type="presParOf" srcId="{B6C4FAB8-3AB1-4EDD-A62F-B7074B885207}" destId="{F4A62F3C-B46A-4615-A9BA-BDC38E6AFAAE}" srcOrd="3" destOrd="0" presId="urn:microsoft.com/office/officeart/2018/5/layout/IconCircleLabelList"/>
    <dgm:cxn modelId="{9BD587B1-981C-884F-A5EF-8472932BEE40}" type="presParOf" srcId="{E7621904-FCC4-46F7-8CE0-CFF30FDBED58}" destId="{7E413541-ED59-403B-9460-E6750328AF30}" srcOrd="1" destOrd="0" presId="urn:microsoft.com/office/officeart/2018/5/layout/IconCircleLabelList"/>
    <dgm:cxn modelId="{91852930-3024-A446-AE71-41AF76A90359}" type="presParOf" srcId="{E7621904-FCC4-46F7-8CE0-CFF30FDBED58}" destId="{3DF71BBA-0D58-41AC-A424-67F0D0CD1AFC}" srcOrd="2" destOrd="0" presId="urn:microsoft.com/office/officeart/2018/5/layout/IconCircleLabelList"/>
    <dgm:cxn modelId="{2F0FBE55-EA70-3C4E-8B7A-399C062957A1}" type="presParOf" srcId="{3DF71BBA-0D58-41AC-A424-67F0D0CD1AFC}" destId="{A52FDE9D-6FD3-4862-A4DD-799C14A330D6}" srcOrd="0" destOrd="0" presId="urn:microsoft.com/office/officeart/2018/5/layout/IconCircleLabelList"/>
    <dgm:cxn modelId="{F88164D9-BA7A-954B-8F07-6F962C709840}" type="presParOf" srcId="{3DF71BBA-0D58-41AC-A424-67F0D0CD1AFC}" destId="{658B5F6E-F085-4D2E-892F-6A1639BE14DF}" srcOrd="1" destOrd="0" presId="urn:microsoft.com/office/officeart/2018/5/layout/IconCircleLabelList"/>
    <dgm:cxn modelId="{7F9C6D33-0829-CD42-AD6F-851AF1B4EFAA}" type="presParOf" srcId="{3DF71BBA-0D58-41AC-A424-67F0D0CD1AFC}" destId="{1D9DFCA2-8A94-403B-AC5A-20A7EE3A4EDC}" srcOrd="2" destOrd="0" presId="urn:microsoft.com/office/officeart/2018/5/layout/IconCircleLabelList"/>
    <dgm:cxn modelId="{349E4CB0-4EB0-6446-B7AC-F7A81FB3C097}" type="presParOf" srcId="{3DF71BBA-0D58-41AC-A424-67F0D0CD1AFC}" destId="{173934DB-0F52-480B-9246-3FA76F8C48F7}" srcOrd="3" destOrd="0" presId="urn:microsoft.com/office/officeart/2018/5/layout/IconCircleLabelList"/>
    <dgm:cxn modelId="{00C5EA4D-438E-F84C-8D86-5AC6DB9BB5AB}" type="presParOf" srcId="{E7621904-FCC4-46F7-8CE0-CFF30FDBED58}" destId="{3ECEA519-3F3F-46FC-B980-C017EB8AC54A}" srcOrd="3" destOrd="0" presId="urn:microsoft.com/office/officeart/2018/5/layout/IconCircleLabelList"/>
    <dgm:cxn modelId="{57F804B5-EAA1-C346-BA6F-4A1FDB3AC2D4}" type="presParOf" srcId="{E7621904-FCC4-46F7-8CE0-CFF30FDBED58}" destId="{885EFEA6-66C6-4543-910C-C3EC008E04A2}" srcOrd="4" destOrd="0" presId="urn:microsoft.com/office/officeart/2018/5/layout/IconCircleLabelList"/>
    <dgm:cxn modelId="{BE884EBD-0B43-3D47-A249-37EA1EE63B40}" type="presParOf" srcId="{885EFEA6-66C6-4543-910C-C3EC008E04A2}" destId="{B86A061D-C5B2-4705-A959-2546A6FFB761}" srcOrd="0" destOrd="0" presId="urn:microsoft.com/office/officeart/2018/5/layout/IconCircleLabelList"/>
    <dgm:cxn modelId="{DF36FACD-3D0A-FC41-A7AC-F28717E89245}" type="presParOf" srcId="{885EFEA6-66C6-4543-910C-C3EC008E04A2}" destId="{0B74921A-DE2E-41A1-BC71-65431AEE3381}" srcOrd="1" destOrd="0" presId="urn:microsoft.com/office/officeart/2018/5/layout/IconCircleLabelList"/>
    <dgm:cxn modelId="{FB6F1510-5CA2-6F44-BAD6-9F50C0155F53}" type="presParOf" srcId="{885EFEA6-66C6-4543-910C-C3EC008E04A2}" destId="{229C9FE5-6B1C-45CA-8EC5-2E3560D2D7E8}" srcOrd="2" destOrd="0" presId="urn:microsoft.com/office/officeart/2018/5/layout/IconCircleLabelList"/>
    <dgm:cxn modelId="{262B9D6F-2736-3B45-8C52-F00826BAA348}" type="presParOf" srcId="{885EFEA6-66C6-4543-910C-C3EC008E04A2}" destId="{9FDB8CF6-FB71-47E3-BF0D-90C314E54C72}" srcOrd="3" destOrd="0" presId="urn:microsoft.com/office/officeart/2018/5/layout/IconCircleLabelList"/>
    <dgm:cxn modelId="{B8ED7194-5D0D-0441-ABE0-267E8B2A21F7}" type="presParOf" srcId="{E7621904-FCC4-46F7-8CE0-CFF30FDBED58}" destId="{140A06FA-DB30-4BC9-BD24-4C608F80C388}" srcOrd="5" destOrd="0" presId="urn:microsoft.com/office/officeart/2018/5/layout/IconCircleLabelList"/>
    <dgm:cxn modelId="{486DB960-BD45-864C-B4D3-28310654B554}" type="presParOf" srcId="{E7621904-FCC4-46F7-8CE0-CFF30FDBED58}" destId="{7D33DC9E-8983-427F-831B-C24FEA19B24C}" srcOrd="6" destOrd="0" presId="urn:microsoft.com/office/officeart/2018/5/layout/IconCircleLabelList"/>
    <dgm:cxn modelId="{2B739744-8233-6F41-AACC-F0839474B5F4}" type="presParOf" srcId="{7D33DC9E-8983-427F-831B-C24FEA19B24C}" destId="{59D45164-DDC1-40B1-A396-7CA6034A298E}" srcOrd="0" destOrd="0" presId="urn:microsoft.com/office/officeart/2018/5/layout/IconCircleLabelList"/>
    <dgm:cxn modelId="{F6BB11E1-B54E-1046-8986-9E46F8CF644C}" type="presParOf" srcId="{7D33DC9E-8983-427F-831B-C24FEA19B24C}" destId="{FE8ACD19-02CC-46AD-8DF4-05B0CFA66102}" srcOrd="1" destOrd="0" presId="urn:microsoft.com/office/officeart/2018/5/layout/IconCircleLabelList"/>
    <dgm:cxn modelId="{E3EA619F-0D76-0C40-963F-CB1FEE52BEC0}" type="presParOf" srcId="{7D33DC9E-8983-427F-831B-C24FEA19B24C}" destId="{167194C1-D624-4F53-9E1D-ACD314FD74F3}" srcOrd="2" destOrd="0" presId="urn:microsoft.com/office/officeart/2018/5/layout/IconCircleLabelList"/>
    <dgm:cxn modelId="{0F8116D8-7954-0440-9D62-9192104F0FF8}" type="presParOf" srcId="{7D33DC9E-8983-427F-831B-C24FEA19B24C}" destId="{594DA070-2C52-4606-B4F2-1BDF9A17616D}" srcOrd="3" destOrd="0" presId="urn:microsoft.com/office/officeart/2018/5/layout/IconCircleLabelList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495904-0C2D-4DA2-B11A-F14AFBEDEEA2}">
      <dsp:nvSpPr>
        <dsp:cNvPr id="0" name=""/>
        <dsp:cNvSpPr/>
      </dsp:nvSpPr>
      <dsp:spPr>
        <a:xfrm>
          <a:off x="491908" y="200986"/>
          <a:ext cx="1333246" cy="133324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46AE9F-AEB1-41BF-BA1D-B1EC774AE603}">
      <dsp:nvSpPr>
        <dsp:cNvPr id="0" name=""/>
        <dsp:cNvSpPr/>
      </dsp:nvSpPr>
      <dsp:spPr>
        <a:xfrm>
          <a:off x="776043" y="485120"/>
          <a:ext cx="764977" cy="76497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A62F3C-B46A-4615-A9BA-BDC38E6AFAAE}">
      <dsp:nvSpPr>
        <dsp:cNvPr id="0" name=""/>
        <dsp:cNvSpPr/>
      </dsp:nvSpPr>
      <dsp:spPr>
        <a:xfrm>
          <a:off x="65706" y="1949506"/>
          <a:ext cx="21856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b="1" kern="1200"/>
            <a:t>Development</a:t>
          </a:r>
          <a:endParaRPr lang="en-US" sz="2300" kern="1200"/>
        </a:p>
      </dsp:txBody>
      <dsp:txXfrm>
        <a:off x="65706" y="1949506"/>
        <a:ext cx="2185650" cy="720000"/>
      </dsp:txXfrm>
    </dsp:sp>
    <dsp:sp modelId="{A52FDE9D-6FD3-4862-A4DD-799C14A330D6}">
      <dsp:nvSpPr>
        <dsp:cNvPr id="0" name=""/>
        <dsp:cNvSpPr/>
      </dsp:nvSpPr>
      <dsp:spPr>
        <a:xfrm>
          <a:off x="3060047" y="200986"/>
          <a:ext cx="1333246" cy="133324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8B5F6E-F085-4D2E-892F-6A1639BE14DF}">
      <dsp:nvSpPr>
        <dsp:cNvPr id="0" name=""/>
        <dsp:cNvSpPr/>
      </dsp:nvSpPr>
      <dsp:spPr>
        <a:xfrm>
          <a:off x="3344182" y="485120"/>
          <a:ext cx="764977" cy="76497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3934DB-0F52-480B-9246-3FA76F8C48F7}">
      <dsp:nvSpPr>
        <dsp:cNvPr id="0" name=""/>
        <dsp:cNvSpPr/>
      </dsp:nvSpPr>
      <dsp:spPr>
        <a:xfrm>
          <a:off x="2633845" y="1949506"/>
          <a:ext cx="21856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b="1" kern="1200"/>
            <a:t>Valuing</a:t>
          </a:r>
          <a:endParaRPr lang="en-US" sz="2300" kern="1200"/>
        </a:p>
      </dsp:txBody>
      <dsp:txXfrm>
        <a:off x="2633845" y="1949506"/>
        <a:ext cx="2185650" cy="720000"/>
      </dsp:txXfrm>
    </dsp:sp>
    <dsp:sp modelId="{B86A061D-C5B2-4705-A959-2546A6FFB761}">
      <dsp:nvSpPr>
        <dsp:cNvPr id="0" name=""/>
        <dsp:cNvSpPr/>
      </dsp:nvSpPr>
      <dsp:spPr>
        <a:xfrm>
          <a:off x="491908" y="3215919"/>
          <a:ext cx="1333246" cy="133324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74921A-DE2E-41A1-BC71-65431AEE3381}">
      <dsp:nvSpPr>
        <dsp:cNvPr id="0" name=""/>
        <dsp:cNvSpPr/>
      </dsp:nvSpPr>
      <dsp:spPr>
        <a:xfrm>
          <a:off x="776043" y="3500053"/>
          <a:ext cx="764977" cy="76497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DB8CF6-FB71-47E3-BF0D-90C314E54C72}">
      <dsp:nvSpPr>
        <dsp:cNvPr id="0" name=""/>
        <dsp:cNvSpPr/>
      </dsp:nvSpPr>
      <dsp:spPr>
        <a:xfrm>
          <a:off x="65706" y="4964439"/>
          <a:ext cx="21856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b="1" kern="1200"/>
            <a:t>Understanding</a:t>
          </a:r>
          <a:endParaRPr lang="en-US" sz="2300" kern="1200"/>
        </a:p>
      </dsp:txBody>
      <dsp:txXfrm>
        <a:off x="65706" y="4964439"/>
        <a:ext cx="2185650" cy="720000"/>
      </dsp:txXfrm>
    </dsp:sp>
    <dsp:sp modelId="{59D45164-DDC1-40B1-A396-7CA6034A298E}">
      <dsp:nvSpPr>
        <dsp:cNvPr id="0" name=""/>
        <dsp:cNvSpPr/>
      </dsp:nvSpPr>
      <dsp:spPr>
        <a:xfrm>
          <a:off x="3060047" y="3215919"/>
          <a:ext cx="1333246" cy="133324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8ACD19-02CC-46AD-8DF4-05B0CFA66102}">
      <dsp:nvSpPr>
        <dsp:cNvPr id="0" name=""/>
        <dsp:cNvSpPr/>
      </dsp:nvSpPr>
      <dsp:spPr>
        <a:xfrm>
          <a:off x="3344182" y="3500053"/>
          <a:ext cx="764977" cy="76497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4DA070-2C52-4606-B4F2-1BDF9A17616D}">
      <dsp:nvSpPr>
        <dsp:cNvPr id="0" name=""/>
        <dsp:cNvSpPr/>
      </dsp:nvSpPr>
      <dsp:spPr>
        <a:xfrm>
          <a:off x="2633845" y="4964439"/>
          <a:ext cx="21856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b="1" kern="1200"/>
            <a:t>Activities</a:t>
          </a:r>
          <a:endParaRPr lang="en-US" sz="2300" kern="1200"/>
        </a:p>
      </dsp:txBody>
      <dsp:txXfrm>
        <a:off x="2633845" y="4964439"/>
        <a:ext cx="21856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6706" cy="496411"/>
          </a:xfrm>
          <a:prstGeom prst="rect">
            <a:avLst/>
          </a:prstGeom>
        </p:spPr>
        <p:txBody>
          <a:bodyPr vert="horz" lIns="91309" tIns="45654" rIns="91309" bIns="45654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400" y="0"/>
            <a:ext cx="2946706" cy="496411"/>
          </a:xfrm>
          <a:prstGeom prst="rect">
            <a:avLst/>
          </a:prstGeom>
        </p:spPr>
        <p:txBody>
          <a:bodyPr vert="horz" lIns="91309" tIns="45654" rIns="91309" bIns="45654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428663"/>
            <a:ext cx="2946706" cy="496410"/>
          </a:xfrm>
          <a:prstGeom prst="rect">
            <a:avLst/>
          </a:prstGeom>
        </p:spPr>
        <p:txBody>
          <a:bodyPr vert="horz" lIns="91309" tIns="45654" rIns="91309" bIns="45654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400" y="9428663"/>
            <a:ext cx="2946706" cy="496410"/>
          </a:xfrm>
          <a:prstGeom prst="rect">
            <a:avLst/>
          </a:prstGeom>
        </p:spPr>
        <p:txBody>
          <a:bodyPr vert="horz" lIns="91309" tIns="45654" rIns="91309" bIns="45654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14A459D-1D47-401D-A977-A9E70D03512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6706" cy="496411"/>
          </a:xfrm>
          <a:prstGeom prst="rect">
            <a:avLst/>
          </a:prstGeom>
        </p:spPr>
        <p:txBody>
          <a:bodyPr vert="horz" lIns="91309" tIns="45654" rIns="91309" bIns="45654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400" y="0"/>
            <a:ext cx="2946706" cy="496411"/>
          </a:xfrm>
          <a:prstGeom prst="rect">
            <a:avLst/>
          </a:prstGeom>
        </p:spPr>
        <p:txBody>
          <a:bodyPr vert="horz" lIns="91309" tIns="45654" rIns="91309" bIns="45654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1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309" tIns="45654" rIns="91309" bIns="45654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15"/>
            <a:ext cx="5438140" cy="4466125"/>
          </a:xfrm>
          <a:prstGeom prst="rect">
            <a:avLst/>
          </a:prstGeom>
        </p:spPr>
        <p:txBody>
          <a:bodyPr vert="horz" lIns="91309" tIns="45654" rIns="91309" bIns="45654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28663"/>
            <a:ext cx="2946706" cy="496410"/>
          </a:xfrm>
          <a:prstGeom prst="rect">
            <a:avLst/>
          </a:prstGeom>
        </p:spPr>
        <p:txBody>
          <a:bodyPr vert="horz" lIns="91309" tIns="45654" rIns="91309" bIns="45654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400" y="9428663"/>
            <a:ext cx="2946706" cy="496410"/>
          </a:xfrm>
          <a:prstGeom prst="rect">
            <a:avLst/>
          </a:prstGeom>
        </p:spPr>
        <p:txBody>
          <a:bodyPr vert="horz" lIns="91309" tIns="45654" rIns="91309" bIns="45654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912B1CA-4412-42AE-A038-41F2562164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/>
              <a:t>2years F/T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D55BB54-8107-4945-8FEC-3233336A541E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F02AA-FE4E-46F3-AC83-334528D7F1FE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4157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976C703-CDFF-4444-A1AE-0B6FD0DFB3CA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en-GB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  <a:normAutofit fontScale="85000" lnSpcReduction="20000"/>
          </a:bodyPr>
          <a:lstStyle/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Cover these points: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1600" dirty="0"/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If one person can correctly call out the colour of their hat AND provide a rationale they can go free, it is not a guess!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1600" dirty="0"/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Buried up to necks in sand</a:t>
            </a:r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Can only see hats in front of them</a:t>
            </a:r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Can’t speak 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1600" dirty="0"/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Cruel guards, if colour correctly identified can go free and live happily ever after, if incorrect even crueller punishment death and worse!!! 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1600" dirty="0"/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If asked: nothing to do with the wall or the bird, can’t knock off their hats, turn around or other trickery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1600" dirty="0"/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Usually can’t do it at first need to add level of hints as seems appropriate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1600" dirty="0"/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If someone either knows it or get it quickly ensure they stay quiet to give others a chance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1600" dirty="0"/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Generally an excellent introduction to thinking, lead to the mix of analysis and insight to solve just like research (or whatever audience is being addressed)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5308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89A483-86D4-43F2-A687-655057C3A681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en-GB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sz="1600" dirty="0"/>
              <a:t>Automatic responses – skilled action, rapid reactions </a:t>
            </a:r>
            <a:r>
              <a:rPr lang="en-GB" sz="1600" dirty="0" err="1"/>
              <a:t>eg</a:t>
            </a:r>
            <a:r>
              <a:rPr lang="en-GB" sz="1600" dirty="0"/>
              <a:t> in a car or prejudices</a:t>
            </a:r>
          </a:p>
          <a:p>
            <a:pPr eaLnBrk="1" hangingPunct="1">
              <a:spcBef>
                <a:spcPct val="0"/>
              </a:spcBef>
            </a:pPr>
            <a:r>
              <a:rPr lang="en-GB" sz="1600" dirty="0"/>
              <a:t>Intuition etc slow thinking, non analytic knowing</a:t>
            </a:r>
          </a:p>
          <a:p>
            <a:pPr eaLnBrk="1" hangingPunct="1">
              <a:spcBef>
                <a:spcPct val="0"/>
              </a:spcBef>
            </a:pPr>
            <a:endParaRPr lang="en-GB" sz="1600" dirty="0"/>
          </a:p>
          <a:p>
            <a:pPr eaLnBrk="1" hangingPunct="1">
              <a:spcBef>
                <a:spcPct val="0"/>
              </a:spcBef>
            </a:pPr>
            <a:r>
              <a:rPr lang="en-GB" sz="1600" dirty="0"/>
              <a:t>Plenty of definitions usually include reason &amp; rationale, use of evidence &amp; criteria, &amp; improving</a:t>
            </a:r>
          </a:p>
          <a:p>
            <a:pPr eaLnBrk="1" hangingPunct="1">
              <a:spcBef>
                <a:spcPct val="0"/>
              </a:spcBef>
            </a:pPr>
            <a:endParaRPr lang="en-GB" sz="1600" dirty="0"/>
          </a:p>
          <a:p>
            <a:pPr eaLnBrk="1" hangingPunct="1">
              <a:spcBef>
                <a:spcPct val="0"/>
              </a:spcBef>
            </a:pPr>
            <a:r>
              <a:rPr lang="en-GB" sz="1600" dirty="0"/>
              <a:t>Critical thinking is the disciplined art of ensuring that you use the best thinking you are capable of in any set of circumstances  Paul &amp; Elder (2002)</a:t>
            </a:r>
          </a:p>
          <a:p>
            <a:pPr eaLnBrk="1" hangingPunct="1">
              <a:spcBef>
                <a:spcPct val="0"/>
              </a:spcBef>
            </a:pPr>
            <a:endParaRPr lang="en-GB" sz="1600" dirty="0"/>
          </a:p>
          <a:p>
            <a:pPr eaLnBrk="1" hangingPunct="1">
              <a:spcBef>
                <a:spcPct val="0"/>
              </a:spcBef>
            </a:pPr>
            <a:r>
              <a:rPr lang="en-GB" sz="1600" dirty="0"/>
              <a:t>Not everything is amenable to analysis &amp; CT</a:t>
            </a:r>
          </a:p>
          <a:p>
            <a:pPr eaLnBrk="1" hangingPunct="1">
              <a:spcBef>
                <a:spcPct val="0"/>
              </a:spcBef>
            </a:pPr>
            <a:r>
              <a:rPr lang="en-GB" sz="1600" dirty="0"/>
              <a:t>Masters/PhD thesis's are!!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6351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912B1CA-4412-42AE-A038-41F2562164AA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5878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85261F3-CE71-4EE6-AA5B-B91E4D6DC815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b="1" dirty="0">
                <a:solidFill>
                  <a:srgbClr val="77933C"/>
                </a:solidFill>
              </a:rPr>
              <a:t>1 Absolute knowing </a:t>
            </a:r>
          </a:p>
          <a:p>
            <a:pPr eaLnBrk="1" hangingPunct="1"/>
            <a:r>
              <a:rPr lang="en-GB" b="1" dirty="0">
                <a:solidFill>
                  <a:srgbClr val="77933C"/>
                </a:solidFill>
              </a:rPr>
              <a:t>Knowledge is certain – experts have the answers.  Task is to absorb knowledge</a:t>
            </a:r>
          </a:p>
          <a:p>
            <a:pPr eaLnBrk="1" hangingPunct="1"/>
            <a:endParaRPr lang="en-GB" b="1" dirty="0">
              <a:solidFill>
                <a:srgbClr val="77933C"/>
              </a:solidFill>
            </a:endParaRPr>
          </a:p>
          <a:p>
            <a:pPr eaLnBrk="1" hangingPunct="1">
              <a:buFontTx/>
              <a:buAutoNum type="arabicPlain" startAt="2"/>
            </a:pPr>
            <a:r>
              <a:rPr lang="en-GB" b="1" dirty="0">
                <a:solidFill>
                  <a:srgbClr val="77933C"/>
                </a:solidFill>
              </a:rPr>
              <a:t>Transitional stage</a:t>
            </a:r>
          </a:p>
          <a:p>
            <a:pPr eaLnBrk="1" hangingPunct="1"/>
            <a:r>
              <a:rPr lang="en-GB" b="1" dirty="0">
                <a:solidFill>
                  <a:srgbClr val="77933C"/>
                </a:solidFill>
              </a:rPr>
              <a:t>There is some uncertainty – authorities differ.  Need to understand in order to make judgements and apply</a:t>
            </a:r>
          </a:p>
          <a:p>
            <a:pPr eaLnBrk="1" hangingPunct="1"/>
            <a:endParaRPr lang="en-GB" b="1" dirty="0">
              <a:solidFill>
                <a:srgbClr val="77933C"/>
              </a:solidFill>
            </a:endParaRPr>
          </a:p>
          <a:p>
            <a:pPr eaLnBrk="1" hangingPunct="1">
              <a:buFontTx/>
              <a:buAutoNum type="arabicPlain" startAt="3"/>
            </a:pPr>
            <a:r>
              <a:rPr lang="en-GB" b="1" dirty="0">
                <a:solidFill>
                  <a:srgbClr val="77933C"/>
                </a:solidFill>
              </a:rPr>
              <a:t>Independent knowing </a:t>
            </a:r>
          </a:p>
          <a:p>
            <a:pPr eaLnBrk="1" hangingPunct="1"/>
            <a:r>
              <a:rPr lang="en-GB" b="1" dirty="0">
                <a:solidFill>
                  <a:srgbClr val="77933C"/>
                </a:solidFill>
              </a:rPr>
              <a:t>Learning is uncertain, everyone has own beliefs.  Expected to have an opinion, peers can be valuable.  Discriminating between different perspectives overlooked</a:t>
            </a:r>
          </a:p>
          <a:p>
            <a:pPr eaLnBrk="1" hangingPunct="1"/>
            <a:endParaRPr lang="en-GB" b="1" dirty="0">
              <a:solidFill>
                <a:srgbClr val="77933C"/>
              </a:solidFill>
            </a:endParaRPr>
          </a:p>
          <a:p>
            <a:pPr eaLnBrk="1" hangingPunct="1"/>
            <a:endParaRPr lang="en-GB" b="1" dirty="0">
              <a:solidFill>
                <a:srgbClr val="77933C"/>
              </a:solidFill>
            </a:endParaRPr>
          </a:p>
          <a:p>
            <a:pPr eaLnBrk="1" hangingPunct="1"/>
            <a:r>
              <a:rPr lang="en-GB" b="1" dirty="0">
                <a:solidFill>
                  <a:srgbClr val="77933C"/>
                </a:solidFill>
              </a:rPr>
              <a:t> 4  Contextual knowing</a:t>
            </a:r>
          </a:p>
          <a:p>
            <a:pPr eaLnBrk="1" hangingPunct="1"/>
            <a:r>
              <a:rPr lang="en-GB" b="1" dirty="0">
                <a:solidFill>
                  <a:srgbClr val="77933C"/>
                </a:solidFill>
              </a:rPr>
              <a:t>Knowledge is constructed &amp; often contextual, judgement requires evidence.  Opinions must be evidenced</a:t>
            </a:r>
          </a:p>
          <a:p>
            <a:pPr eaLnBrk="1" hangingPunct="1"/>
            <a:endParaRPr lang="en-GB" b="1" dirty="0">
              <a:solidFill>
                <a:srgbClr val="77933C"/>
              </a:solidFill>
            </a:endParaRPr>
          </a:p>
          <a:p>
            <a:pPr eaLnBrk="1" hangingPunct="1">
              <a:spcBef>
                <a:spcPct val="0"/>
              </a:spcBef>
            </a:pPr>
            <a:r>
              <a:rPr lang="en-GB" dirty="0"/>
              <a:t>Need copies and cards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912B1CA-4412-42AE-A038-41F2562164AA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912B1CA-4412-42AE-A038-41F2562164AA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912B1CA-4412-42AE-A038-41F2562164AA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1B73F12-FED5-47F5-9FF4-5BF1F3C37AE2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</a:t>
            </a:fld>
            <a:endParaRPr lang="en-GB"/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dirty="0"/>
              <a:t>Does a higher degree automatically = good thinking skills?</a:t>
            </a:r>
          </a:p>
          <a:p>
            <a:pPr eaLnBrk="1" hangingPunct="1">
              <a:spcBef>
                <a:spcPct val="0"/>
              </a:spcBef>
            </a:pPr>
            <a:endParaRPr lang="en-GB" dirty="0"/>
          </a:p>
          <a:p>
            <a:pPr eaLnBrk="1" hangingPunct="1">
              <a:spcBef>
                <a:spcPct val="0"/>
              </a:spcBef>
            </a:pPr>
            <a:r>
              <a:rPr lang="en-GB" dirty="0"/>
              <a:t>Are they automatically applied to all facets of life?  If so, academics would have the best run lives????</a:t>
            </a:r>
          </a:p>
          <a:p>
            <a:pPr eaLnBrk="1" hangingPunct="1">
              <a:spcBef>
                <a:spcPct val="0"/>
              </a:spcBef>
            </a:pPr>
            <a:endParaRPr lang="en-GB" dirty="0"/>
          </a:p>
          <a:p>
            <a:pPr eaLnBrk="1" hangingPunct="1">
              <a:spcBef>
                <a:spcPct val="0"/>
              </a:spcBef>
            </a:pPr>
            <a:r>
              <a:rPr lang="en-GB" dirty="0"/>
              <a:t>I.e. we can all continually be improving our CT skills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3C516F-7FDC-476E-841F-C46EB15FB0D2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3C516F-7FDC-476E-841F-C46EB15FB0D2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912B1CA-4412-42AE-A038-41F2562164AA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61B1179-5B6C-4A9F-A186-F2B3B8682D99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22</a:t>
            </a:fld>
            <a:endParaRPr lang="en-GB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sz="1400" dirty="0"/>
              <a:t>Language helps you to know what specific terms mean, able to help others and make specific use of tools at each level</a:t>
            </a:r>
          </a:p>
          <a:p>
            <a:pPr eaLnBrk="1" hangingPunct="1">
              <a:spcBef>
                <a:spcPct val="0"/>
              </a:spcBef>
            </a:pPr>
            <a:endParaRPr lang="en-GB" sz="1400" dirty="0"/>
          </a:p>
          <a:p>
            <a:pPr eaLnBrk="1" hangingPunct="1">
              <a:spcBef>
                <a:spcPct val="0"/>
              </a:spcBef>
            </a:pPr>
            <a:r>
              <a:rPr lang="en-GB" sz="1400" dirty="0"/>
              <a:t>Stress not all neat and tidy, need basics to develop more complex skills</a:t>
            </a:r>
          </a:p>
          <a:p>
            <a:pPr eaLnBrk="1" hangingPunct="1">
              <a:spcBef>
                <a:spcPct val="0"/>
              </a:spcBef>
            </a:pPr>
            <a:endParaRPr lang="en-GB" sz="1400" dirty="0"/>
          </a:p>
          <a:p>
            <a:pPr eaLnBrk="1" hangingPunct="1">
              <a:spcBef>
                <a:spcPct val="0"/>
              </a:spcBef>
            </a:pPr>
            <a:r>
              <a:rPr lang="en-GB" sz="1400" dirty="0"/>
              <a:t>Overlap and complexity can change ‘level’</a:t>
            </a:r>
          </a:p>
          <a:p>
            <a:pPr eaLnBrk="1" hangingPunct="1">
              <a:spcBef>
                <a:spcPct val="0"/>
              </a:spcBef>
            </a:pPr>
            <a:endParaRPr lang="en-GB" sz="1400" dirty="0"/>
          </a:p>
          <a:p>
            <a:pPr eaLnBrk="1" hangingPunct="1">
              <a:spcBef>
                <a:spcPct val="0"/>
              </a:spcBef>
            </a:pPr>
            <a:r>
              <a:rPr lang="en-GB" sz="1400" dirty="0"/>
              <a:t>Blooms taxonomy, relate to course levels – not rigid</a:t>
            </a:r>
          </a:p>
          <a:p>
            <a:pPr eaLnBrk="1" hangingPunct="1">
              <a:spcBef>
                <a:spcPct val="0"/>
              </a:spcBef>
            </a:pPr>
            <a:endParaRPr lang="en-GB" sz="1400" dirty="0"/>
          </a:p>
          <a:p>
            <a:pPr eaLnBrk="1" hangingPunct="1">
              <a:spcBef>
                <a:spcPct val="0"/>
              </a:spcBef>
            </a:pPr>
            <a:r>
              <a:rPr lang="en-GB" sz="1400" dirty="0"/>
              <a:t>1-6 = critical thinking – the works, includes lateral and creative</a:t>
            </a:r>
          </a:p>
          <a:p>
            <a:pPr eaLnBrk="1" hangingPunct="1">
              <a:spcBef>
                <a:spcPct val="0"/>
              </a:spcBef>
            </a:pPr>
            <a:endParaRPr lang="en-GB" sz="140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E35C5D4-6185-4685-A7D0-677DCA275D75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23</a:t>
            </a:fld>
            <a:endParaRPr lang="en-GB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sz="1600" dirty="0"/>
              <a:t>Writing often criticised for being overly descriptive not analytical or reflective</a:t>
            </a:r>
          </a:p>
          <a:p>
            <a:pPr eaLnBrk="1" hangingPunct="1">
              <a:spcBef>
                <a:spcPct val="0"/>
              </a:spcBef>
            </a:pPr>
            <a:endParaRPr lang="en-GB" sz="1600" dirty="0"/>
          </a:p>
          <a:p>
            <a:pPr eaLnBrk="1" hangingPunct="1">
              <a:spcBef>
                <a:spcPct val="0"/>
              </a:spcBef>
            </a:pPr>
            <a:r>
              <a:rPr lang="en-GB" sz="1600" dirty="0"/>
              <a:t>Depending on group or workshop aims:</a:t>
            </a:r>
          </a:p>
          <a:p>
            <a:pPr eaLnBrk="1" hangingPunct="1">
              <a:spcBef>
                <a:spcPct val="0"/>
              </a:spcBef>
            </a:pPr>
            <a:r>
              <a:rPr lang="en-GB" sz="1600" dirty="0"/>
              <a:t>Handout set 1-6</a:t>
            </a:r>
          </a:p>
          <a:p>
            <a:pPr eaLnBrk="1" hangingPunct="1">
              <a:spcBef>
                <a:spcPct val="0"/>
              </a:spcBef>
            </a:pPr>
            <a:endParaRPr lang="en-GB" sz="1600" dirty="0"/>
          </a:p>
          <a:p>
            <a:pPr eaLnBrk="1" hangingPunct="1">
              <a:spcBef>
                <a:spcPct val="0"/>
              </a:spcBef>
            </a:pPr>
            <a:r>
              <a:rPr lang="en-GB" sz="1600" dirty="0"/>
              <a:t>In groups make up a mnemonic from course work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4B0B30C-E49A-437F-B66C-CD476EFA9AA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24</a:t>
            </a:fld>
            <a:endParaRPr lang="en-GB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sz="1600" dirty="0"/>
              <a:t>E.g. Summarise strategies #3</a:t>
            </a:r>
          </a:p>
          <a:p>
            <a:pPr eaLnBrk="1" hangingPunct="1">
              <a:spcBef>
                <a:spcPct val="0"/>
              </a:spcBef>
            </a:pPr>
            <a:r>
              <a:rPr lang="en-GB" sz="1600" dirty="0"/>
              <a:t>	3 - interest</a:t>
            </a:r>
          </a:p>
          <a:p>
            <a:pPr eaLnBrk="1" hangingPunct="1">
              <a:spcBef>
                <a:spcPct val="0"/>
              </a:spcBef>
            </a:pPr>
            <a:r>
              <a:rPr lang="en-GB" sz="1600" dirty="0"/>
              <a:t>	2 - like to know more about</a:t>
            </a:r>
          </a:p>
          <a:p>
            <a:pPr eaLnBrk="1" hangingPunct="1">
              <a:spcBef>
                <a:spcPct val="0"/>
              </a:spcBef>
            </a:pPr>
            <a:r>
              <a:rPr lang="en-GB" sz="1600" dirty="0"/>
              <a:t>	1 - tell others about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DA6C0C5-81EB-4A3B-8A7A-C8EF99A21B20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25</a:t>
            </a:fld>
            <a:endParaRPr lang="en-GB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sz="1600" dirty="0"/>
              <a:t>Not focus for this session</a:t>
            </a:r>
          </a:p>
          <a:p>
            <a:pPr eaLnBrk="1" hangingPunct="1">
              <a:spcBef>
                <a:spcPct val="0"/>
              </a:spcBef>
            </a:pPr>
            <a:endParaRPr lang="en-GB" sz="1600" dirty="0"/>
          </a:p>
          <a:p>
            <a:pPr eaLnBrk="1" hangingPunct="1">
              <a:spcBef>
                <a:spcPct val="0"/>
              </a:spcBef>
            </a:pPr>
            <a:r>
              <a:rPr lang="en-GB" u="sng" dirty="0"/>
              <a:t>Talk it</a:t>
            </a:r>
            <a:r>
              <a:rPr lang="en-GB" dirty="0"/>
              <a:t> through – examine it</a:t>
            </a:r>
          </a:p>
          <a:p>
            <a:pPr eaLnBrk="1" hangingPunct="1">
              <a:spcBef>
                <a:spcPct val="0"/>
              </a:spcBef>
            </a:pPr>
            <a:r>
              <a:rPr lang="en-GB" u="sng" dirty="0"/>
              <a:t>Underline</a:t>
            </a:r>
            <a:r>
              <a:rPr lang="en-GB" dirty="0"/>
              <a:t> important points</a:t>
            </a:r>
          </a:p>
          <a:p>
            <a:pPr eaLnBrk="1" hangingPunct="1">
              <a:spcBef>
                <a:spcPct val="0"/>
              </a:spcBef>
            </a:pPr>
            <a:r>
              <a:rPr lang="en-GB" u="sng" dirty="0"/>
              <a:t>Generate ideas</a:t>
            </a:r>
          </a:p>
          <a:p>
            <a:pPr eaLnBrk="1" hangingPunct="1">
              <a:spcBef>
                <a:spcPct val="0"/>
              </a:spcBef>
            </a:pPr>
            <a:endParaRPr lang="en-GB" u="sng" dirty="0"/>
          </a:p>
          <a:p>
            <a:pPr eaLnBrk="1" hangingPunct="1">
              <a:spcBef>
                <a:spcPct val="0"/>
              </a:spcBef>
            </a:pPr>
            <a:r>
              <a:rPr lang="en-GB" u="sng" dirty="0"/>
              <a:t>Decide -</a:t>
            </a:r>
            <a:r>
              <a:rPr lang="en-GB" dirty="0"/>
              <a:t> consider consequences</a:t>
            </a:r>
            <a:endParaRPr lang="en-GB" u="sng" dirty="0"/>
          </a:p>
          <a:p>
            <a:pPr eaLnBrk="1" hangingPunct="1">
              <a:spcBef>
                <a:spcPct val="0"/>
              </a:spcBef>
            </a:pPr>
            <a:r>
              <a:rPr lang="en-GB" u="sng" dirty="0"/>
              <a:t>Implement</a:t>
            </a:r>
            <a:r>
              <a:rPr lang="en-GB" dirty="0"/>
              <a:t> – try it</a:t>
            </a:r>
            <a:endParaRPr lang="en-GB" u="sng" dirty="0"/>
          </a:p>
          <a:p>
            <a:pPr eaLnBrk="1" hangingPunct="1">
              <a:spcBef>
                <a:spcPct val="0"/>
              </a:spcBef>
            </a:pPr>
            <a:r>
              <a:rPr lang="en-GB" u="sng" dirty="0"/>
              <a:t>Evaluate solution</a:t>
            </a:r>
            <a:r>
              <a:rPr lang="en-GB" dirty="0"/>
              <a:t> – did it work</a:t>
            </a:r>
            <a:endParaRPr lang="en-GB" u="sng" dirty="0"/>
          </a:p>
          <a:p>
            <a:pPr eaLnBrk="1" hangingPunct="1">
              <a:spcBef>
                <a:spcPct val="0"/>
              </a:spcBef>
            </a:pPr>
            <a:r>
              <a:rPr lang="en-GB" u="sng" dirty="0"/>
              <a:t>Review</a:t>
            </a:r>
            <a:r>
              <a:rPr lang="en-GB" dirty="0"/>
              <a:t> – better way?</a:t>
            </a:r>
          </a:p>
          <a:p>
            <a:pPr eaLnBrk="1" hangingPunct="1">
              <a:spcBef>
                <a:spcPct val="0"/>
              </a:spcBef>
            </a:pP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23561B5-14CF-4612-98BA-DC5FB43A3743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26</a:t>
            </a:fld>
            <a:endParaRPr lang="en-GB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z="1600" b="1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F02AA-FE4E-46F3-AC83-334528D7F1FE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553577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F02AA-FE4E-46F3-AC83-334528D7F1FE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61949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F02AA-FE4E-46F3-AC83-334528D7F1FE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71077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976C703-CDFF-4444-A1AE-0B6FD0DFB3CA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32</a:t>
            </a:fld>
            <a:endParaRPr lang="en-GB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  <a:normAutofit fontScale="85000" lnSpcReduction="20000"/>
          </a:bodyPr>
          <a:lstStyle/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Cover these points: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1600" dirty="0"/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If one person can correctly call out the colour of their hat AND provide a rationale they can go free, it is not a guess!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1600" dirty="0"/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Buried up to necks in sand</a:t>
            </a:r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Can only see hats in front of them</a:t>
            </a:r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Can’t speak 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1600" dirty="0"/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Cruel guards, if colour correctly identified can go free and live happily ever after, if incorrect even crueller punishment death and worse!!! 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1600" dirty="0"/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If asked: nothing to do with the wall or the bird, can’t knock off their hats, turn around or other trickery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1600" dirty="0"/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Usually can’t do it at first need to add level of hints as seems appropriate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1600" dirty="0"/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If someone either knows it or get it quickly ensure they stay quiet to give others a chance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sz="1600" dirty="0"/>
          </a:p>
          <a:p>
            <a:pPr eaLnBrk="1" hangingPunct="1">
              <a:spcBef>
                <a:spcPct val="0"/>
              </a:spcBef>
              <a:defRPr/>
            </a:pPr>
            <a:r>
              <a:rPr lang="en-GB" sz="1600" dirty="0"/>
              <a:t>Generally an excellent introduction to thinking, lead to the mix of analysis and insight to solve just like research (or whatever audience is being addressed)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55318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F67E039-B785-4D7C-AEDF-47F335196522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33</a:t>
            </a:fld>
            <a:endParaRPr lang="en-GB"/>
          </a:p>
        </p:txBody>
      </p:sp>
      <p:sp>
        <p:nvSpPr>
          <p:cNvPr id="686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861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sz="1600" dirty="0"/>
              <a:t>Do it</a:t>
            </a:r>
          </a:p>
          <a:p>
            <a:pPr eaLnBrk="1" hangingPunct="1">
              <a:spcBef>
                <a:spcPct val="0"/>
              </a:spcBef>
            </a:pPr>
            <a:endParaRPr lang="en-GB" sz="1600" dirty="0"/>
          </a:p>
          <a:p>
            <a:pPr eaLnBrk="1" hangingPunct="1">
              <a:spcBef>
                <a:spcPct val="0"/>
              </a:spcBef>
            </a:pPr>
            <a:r>
              <a:rPr lang="en-GB" sz="1600" dirty="0"/>
              <a:t>Action plan sheet</a:t>
            </a:r>
          </a:p>
          <a:p>
            <a:pPr eaLnBrk="1" hangingPunct="1">
              <a:spcBef>
                <a:spcPct val="0"/>
              </a:spcBef>
            </a:pPr>
            <a:r>
              <a:rPr lang="en-GB" sz="1600" dirty="0"/>
              <a:t>Evaluation</a:t>
            </a:r>
          </a:p>
          <a:p>
            <a:pPr eaLnBrk="1" hangingPunct="1">
              <a:spcBef>
                <a:spcPct val="0"/>
              </a:spcBef>
            </a:pPr>
            <a:endParaRPr lang="en-GB" sz="1600" dirty="0"/>
          </a:p>
          <a:p>
            <a:pPr eaLnBrk="1" hangingPunct="1">
              <a:spcBef>
                <a:spcPct val="0"/>
              </a:spcBef>
            </a:pPr>
            <a:r>
              <a:rPr lang="en-GB" sz="1600" dirty="0"/>
              <a:t>Thanks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36B5775-B2EF-439B-98B7-D61143E1A688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34</a:t>
            </a:fld>
            <a:endParaRPr lang="en-GB"/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912B1CA-4412-42AE-A038-41F2562164AA}" type="slidenum">
              <a:rPr lang="en-GB" smtClean="0"/>
              <a:pPr>
                <a:defRPr/>
              </a:pPr>
              <a:t>35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9BADF-1A40-964E-B88C-1B78E249FC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659A45-B146-CE4F-B900-984E48012C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0900B0-E90A-7241-8419-198F0B9774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2F826BE-56F2-431D-BB8B-865F2DC52445}" type="datetime1">
              <a:rPr lang="en-US" smtClean="0"/>
              <a:pPr>
                <a:defRPr/>
              </a:pPr>
              <a:t>10/15/19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7800D4-4D56-134A-8A70-DF1D21A790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EEF8F-5772-0741-9B47-EAE3B4AD39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45252D3-B3C5-40D1-B61A-F2264755EC6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712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09862-0178-454E-B279-76157F29C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B395B-A82F-424D-9CD3-1AE1783513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EE35D9-99AE-924B-8BE0-D9F5CB27FE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AC20D5C-0558-460E-8B19-F732787B614D}" type="datetime1">
              <a:rPr lang="en-US" smtClean="0"/>
              <a:pPr>
                <a:defRPr/>
              </a:pPr>
              <a:t>10/15/19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6AD0FC-B673-5443-B55B-F976E19DE1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1DBDA9-0BB2-A44C-B599-8CF794613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FC30E08-9EE6-456C-9771-8F584A0C682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180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E5D10A-E1B7-ED46-984E-C2BA58577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45A4F9-9E28-A944-9AFB-1A0139ECD1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4A3B2F-8062-1742-9D35-660CB539DA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9ABBB87-D369-4AAB-8FF2-532B600EE23B}" type="datetime1">
              <a:rPr lang="en-US" smtClean="0"/>
              <a:pPr>
                <a:defRPr/>
              </a:pPr>
              <a:t>10/15/19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0ED96F-8B6A-F240-9D52-35C33F134E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CF5FC2-01B2-0749-8506-D108A7AD66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962AF-7B2B-4553-8458-5C13BB97373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111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9965A-58CC-2241-9572-BD25992D4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F5DEE-0910-E649-B4C8-4DEFC7E3D3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A8DED1-A81D-2243-960A-59FC49E19B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50ADEB-1F10-6B40-BEDD-D02FA2B7FA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9D2A93D-D53E-4A68-9206-9C544C944EE4}" type="datetime1">
              <a:rPr lang="en-US" smtClean="0"/>
              <a:pPr>
                <a:defRPr/>
              </a:pPr>
              <a:t>10/15/19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39CBEF-F373-4741-8CB0-AFE297E0C4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7E7FD6-2F68-3149-A429-250F76B655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43ECC9-4679-43C9-8F94-EBB60DCC1CC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86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B192F-5608-0042-8D2E-97E789813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824AD9-625F-E842-8794-43CF283777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DE7862-02B3-B245-B8D5-E358825CCA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7CD1B09-1A6D-1E4D-822E-FB7FF03BAD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DAABAB-44FF-F247-BD89-91FD20322A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843EDC-5365-D943-9AC5-6558D4B047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8D78827-FFC0-49A2-9081-E7435E29BC66}" type="datetime1">
              <a:rPr lang="en-US" smtClean="0"/>
              <a:pPr>
                <a:defRPr/>
              </a:pPr>
              <a:t>10/15/19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33E4E2C-C878-9C42-9523-7CDCEFBA1F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7DE28A-2AD7-A841-AAEA-A6FFE1571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51F0DC1-2168-4479-B27B-B265E5AAE8B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9772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60AFB-BEB4-614C-A4E8-75C6B5D9EC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17CF7B-8EC0-A546-89AC-DD9F7015C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1ABD483-A420-4C19-AFB1-B15C7E1A43AF}" type="datetime1">
              <a:rPr lang="en-US" smtClean="0"/>
              <a:pPr>
                <a:defRPr/>
              </a:pPr>
              <a:t>10/15/19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C38F9A-B4C9-A24D-81BF-792E9CAF4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323AFD-EA98-2B4E-B1D2-B3BD8C0FE3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C7B9439-1AF8-412A-97EC-7919829C28A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889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D3BC4E5-A1E2-6847-BFCB-03BA55A59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C79BFBE-70C6-4AC6-BCD9-E64340DA8ADA}" type="datetime1">
              <a:rPr lang="en-US" smtClean="0"/>
              <a:pPr>
                <a:defRPr/>
              </a:pPr>
              <a:t>10/15/19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7A7500-F3E1-2843-8598-A78B2AF05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351DA3-BA6C-8C4E-89EE-2E1209AFE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89E4AB0-EFBA-4DA3-BFAF-B889AF937F8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024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637C1-AD9C-5A41-9672-CBEA4F217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74617-538F-5648-96CE-ED2B3992FE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B1D4FB-C8DA-774D-8051-679328CBE4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8BB17D-9312-224C-A2B6-964C7870AF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4DF2082-4FA8-4AF5-BA48-B1643199BA8F}" type="datetime1">
              <a:rPr lang="en-US" smtClean="0"/>
              <a:pPr>
                <a:defRPr/>
              </a:pPr>
              <a:t>10/15/19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99F2FA-2087-C440-9987-3710EA57E1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6D152A-19B1-BB49-A4C3-E23AB077A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F16A5E-802A-43D0-A240-462FF705A44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5772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C4F8F-4EAB-2B43-8CF3-A9E60CB6D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A2C6B4A-4B0C-AC4A-AA1C-1F80225C71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3B5AD2-73ED-984F-BC15-B0EC28B5D8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64B670-30B5-604C-B0D3-C8553C82D6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20537C3-FCC2-4251-9BD8-2DC876F3A4AF}" type="datetime1">
              <a:rPr lang="en-US" smtClean="0"/>
              <a:pPr>
                <a:defRPr/>
              </a:pPr>
              <a:t>10/15/19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BDBA6E-A08C-A74D-A542-EFE67EFC9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8F0AD-2124-3844-91FF-D30E26404D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8EF9DA-CD7D-48AA-BAB6-026BD4CB708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0305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64409-4BB7-A241-B1B3-3092D3DA8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B72BEF-EAFA-7C4F-AD77-A194987435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D73A95-BD43-D94C-971B-C12972DB0A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5692975-4141-4D0D-86BD-E652AF361837}" type="datetime1">
              <a:rPr lang="en-US" smtClean="0"/>
              <a:pPr>
                <a:defRPr/>
              </a:pPr>
              <a:t>10/15/19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548F2-C008-7B40-9049-191C25E41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6A5DF3-5D48-3640-9C49-17CD437CDB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D2BC3EA-8227-43B0-800B-540ACBC6C73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106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5597CF4-CBF6-A649-A6C0-35FD065FF05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2F55E8-B768-6A43-87E5-0D1E9D55D7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183D83-CD3E-9845-9218-ACCB821686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0CCA37-1BDF-4B5F-9C62-40FCC74614CF}" type="datetime1">
              <a:rPr lang="en-US" smtClean="0"/>
              <a:pPr>
                <a:defRPr/>
              </a:pPr>
              <a:t>10/15/19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25FBEE-370F-6043-9352-C0B8A2055F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3348F3-694C-D44B-8BEF-C9DB1D8FA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0E51A2-9CDC-48DA-8458-D88BF9FB550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4325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6A8E9F-211C-4BE3-A3CF-252F8C37446B}" type="datetime1">
              <a:rPr lang="en-US"/>
              <a:pPr>
                <a:defRPr/>
              </a:pPr>
              <a:t>10/15/19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138C86-106F-4768-8D45-323605BCA6C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791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685800" y="1981200"/>
            <a:ext cx="3810000" cy="4114800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92AD8A-41BA-4B0D-B0DE-C6A8E9FF2CF0}" type="datetime1">
              <a:rPr lang="en-US"/>
              <a:pPr>
                <a:defRPr/>
              </a:pPr>
              <a:t>10/15/19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698E54-5554-48D4-9A84-0FF8E981796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884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578B95-20D8-F842-B3F3-0674A1110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50A57D-D37A-1E45-86C0-6D20557E49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D84C6E-E608-AA4B-BF14-73DDB1957E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54E7546-E93A-4F7A-B8C0-E9EF73B9E4E7}" type="datetime1">
              <a:rPr lang="en-US" smtClean="0"/>
              <a:pPr>
                <a:defRPr/>
              </a:pPr>
              <a:t>10/15/19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495656-B4D0-B64E-9453-D9D64B0005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D2F1C4-B24A-8547-B154-A4D84F0451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4F81138-5309-455C-806C-C44E17048ED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571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  <p:sldLayoutId id="2147483734" r:id="rId12"/>
    <p:sldLayoutId id="2147483735" r:id="rId13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cid:image001.png@01D0EA4A.2BD679A0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louisville.edu/ideastoaction/about/criticalthinking/framework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cid:image001.png@01D0EA4A.2BD679A0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cid:image001.png@01D0EA4A.2BD679A0" TargetMode="External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cid:image001.png@01D0EA4A.2BD679A0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cid:image001.png@01D0EA4A.2BD679A0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cid:image001.png@01D0EA4A.2BD679A0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cid:image001.png@01D0EA4A.2BD679A0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usthink.org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m/imgres?imgurl=www.ecu.edu/transit/images/remember.jpg&amp;imgrefurl=http://www.ecu.edu/transit/remember.htm&amp;h=157&amp;w=160&amp;prev=/search?q=remember&amp;start=20&amp;svnum=10&amp;site=images&amp;hl=en&amp;lr=&amp;ie=UTF8&amp;oe=UTF8&amp;output=images&amp;sa=N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4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cid:image001.png@01D0EA4A.2BD679A0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cid:image001.png@01D0EA4A.2BD679A0" TargetMode="Externa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hinkingwriting.qmul.ac.uk/srb.htm" TargetMode="External"/><Relationship Id="rId3" Type="http://schemas.openxmlformats.org/officeDocument/2006/relationships/hyperlink" Target="http://www.arts.unimelb.edu.au/~tgelder" TargetMode="External"/><Relationship Id="rId7" Type="http://schemas.openxmlformats.org/officeDocument/2006/relationships/hyperlink" Target="http://www.coun.uvic.ca/learn/program/hndouts/bloom.html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riticalthinking.org/Posters.html" TargetMode="External"/><Relationship Id="rId5" Type="http://schemas.openxmlformats.org/officeDocument/2006/relationships/hyperlink" Target="http://set.lanl.gov/programs/cif/Resource/Handouts/Handouts.htm" TargetMode="External"/><Relationship Id="rId4" Type="http://schemas.openxmlformats.org/officeDocument/2006/relationships/hyperlink" Target="http://www.philosophy.unimelb.edu.au/reason/papers/Teaching_CT_Lessons.pdf" TargetMode="External"/><Relationship Id="rId9" Type="http://schemas.openxmlformats.org/officeDocument/2006/relationships/hyperlink" Target="http://escalate.ac.uk/2041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riticalreading.com/" TargetMode="External"/><Relationship Id="rId7" Type="http://schemas.openxmlformats.org/officeDocument/2006/relationships/hyperlink" Target="http://www.learnhigher.ac.uk/pages/critical_thinking_and_reflection.html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eacademy.ac.uk/ourwork/professional/snas/snasdatabase" TargetMode="External"/><Relationship Id="rId5" Type="http://schemas.openxmlformats.org/officeDocument/2006/relationships/hyperlink" Target="http://www.criticalthinking.org/ABOUT/index.cfm" TargetMode="External"/><Relationship Id="rId4" Type="http://schemas.openxmlformats.org/officeDocument/2006/relationships/hyperlink" Target="http://academic.pgcc.edu/~wpeirce/MCCCTR/handbook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CDA1A2E9-63FE-408D-A803-8E306ECAB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6543" y="450221"/>
            <a:ext cx="8454557" cy="3918123"/>
          </a:xfrm>
          <a:prstGeom prst="rect">
            <a:avLst/>
          </a:prstGeom>
          <a:solidFill>
            <a:srgbClr val="404040">
              <a:alpha val="95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170" name="Title 1"/>
          <p:cNvSpPr>
            <a:spLocks noGrp="1"/>
          </p:cNvSpPr>
          <p:nvPr>
            <p:ph type="ctrTitle"/>
          </p:nvPr>
        </p:nvSpPr>
        <p:spPr>
          <a:xfrm>
            <a:off x="825501" y="1111086"/>
            <a:ext cx="7508874" cy="2623885"/>
          </a:xfrm>
        </p:spPr>
        <p:txBody>
          <a:bodyPr anchor="ctr">
            <a:normAutofit/>
          </a:bodyPr>
          <a:lstStyle/>
          <a:p>
            <a:pPr algn="l" eaLnBrk="1" hangingPunct="1"/>
            <a:r>
              <a:rPr lang="en-GB" b="1" dirty="0">
                <a:solidFill>
                  <a:srgbClr val="FFFFFF"/>
                </a:solidFill>
              </a:rPr>
              <a:t>Organising and Developing your Critical Thinking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FBE9F90C-C163-435B-9A68-D15C92D1C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21269"/>
            <a:ext cx="5024434" cy="1877811"/>
          </a:xfrm>
          <a:prstGeom prst="rect">
            <a:avLst/>
          </a:prstGeom>
          <a:solidFill>
            <a:srgbClr val="A5A5A5">
              <a:alpha val="8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22A8793D-9165-8347-A84C-A368B8AC57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9625" y="4843002"/>
            <a:ext cx="4075109" cy="1234345"/>
          </a:xfrm>
        </p:spPr>
        <p:txBody>
          <a:bodyPr anchor="ctr">
            <a:normAutofit/>
          </a:bodyPr>
          <a:lstStyle/>
          <a:p>
            <a:pPr algn="l"/>
            <a:r>
              <a:rPr lang="en-US">
                <a:solidFill>
                  <a:srgbClr val="1B1B1B"/>
                </a:solidFill>
              </a:rPr>
              <a:t>II</a:t>
            </a:r>
          </a:p>
          <a:p>
            <a:pPr algn="l"/>
            <a:endParaRPr lang="en-US">
              <a:solidFill>
                <a:srgbClr val="1B1B1B"/>
              </a:solidFill>
            </a:endParaRPr>
          </a:p>
          <a:p>
            <a:pPr algn="l"/>
            <a:r>
              <a:rPr lang="en-US">
                <a:solidFill>
                  <a:srgbClr val="1B1B1B"/>
                </a:solidFill>
              </a:rPr>
              <a:t>WEEK 3</a:t>
            </a:r>
          </a:p>
        </p:txBody>
      </p:sp>
      <p:pic>
        <p:nvPicPr>
          <p:cNvPr id="9" name="Picture 8" descr="Discover University of Wales Trinity Saint David">
            <a:extLst>
              <a:ext uri="{FF2B5EF4-FFF2-40B4-BE49-F238E27FC236}">
                <a16:creationId xmlns:a16="http://schemas.microsoft.com/office/drawing/2014/main" id="{1FA12285-B887-724C-8FBE-4A4B0C3CD197}"/>
              </a:ext>
            </a:extLst>
          </p:cNvPr>
          <p:cNvPicPr/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08634" y="5191610"/>
            <a:ext cx="1364575" cy="545830"/>
          </a:xfrm>
          <a:prstGeom prst="rect">
            <a:avLst/>
          </a:prstGeom>
          <a:noFill/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1A882A9F-F4E9-4E23-8F0B-20B5DF42E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4508" y="4521270"/>
            <a:ext cx="1586592" cy="1890204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605A2-5D55-774E-B23B-95F34BE3C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-315416"/>
            <a:ext cx="7886700" cy="1325563"/>
          </a:xfrm>
        </p:spPr>
        <p:txBody>
          <a:bodyPr/>
          <a:lstStyle/>
          <a:p>
            <a:pPr algn="ctr"/>
            <a:r>
              <a:rPr lang="en-GB" dirty="0"/>
              <a:t>Paul, R. and Elder, L. 2007.</a:t>
            </a:r>
            <a:endParaRPr lang="en-US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CEC739EB-CCFE-1547-87CC-21F4737278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7684" y="692696"/>
            <a:ext cx="5688631" cy="6271566"/>
          </a:xfrm>
        </p:spPr>
      </p:pic>
    </p:spTree>
    <p:extLst>
      <p:ext uri="{BB962C8B-B14F-4D97-AF65-F5344CB8AC3E}">
        <p14:creationId xmlns:p14="http://schemas.microsoft.com/office/powerpoint/2010/main" val="16965527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859FF606-8DE9-F647-ADBA-4EFCD17A11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7544" y="267653"/>
            <a:ext cx="8047806" cy="3831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http://louisville.edu/ideastoaction/about/criticalthinking/framework</a:t>
            </a:r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DF288B2-BAB8-084F-A103-190EBC5089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484784"/>
            <a:ext cx="4335338" cy="46921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dirty="0"/>
              <a:t>Relevance</a:t>
            </a:r>
          </a:p>
          <a:p>
            <a:r>
              <a:rPr lang="en-GB" sz="1900" dirty="0"/>
              <a:t>How does that relate to the problem?</a:t>
            </a:r>
          </a:p>
          <a:p>
            <a:r>
              <a:rPr lang="en-GB" sz="1900" dirty="0"/>
              <a:t>How does that bear on the question?</a:t>
            </a:r>
          </a:p>
          <a:p>
            <a:r>
              <a:rPr lang="en-GB" sz="1900" dirty="0"/>
              <a:t>How does that help us with the issue?</a:t>
            </a:r>
          </a:p>
          <a:p>
            <a:pPr marL="0" indent="0">
              <a:buNone/>
            </a:pPr>
            <a:r>
              <a:rPr lang="en-GB" sz="1900" dirty="0"/>
              <a:t>Depth</a:t>
            </a:r>
          </a:p>
          <a:p>
            <a:r>
              <a:rPr lang="en-GB" sz="1900" dirty="0"/>
              <a:t>What factors make this difficult?</a:t>
            </a:r>
          </a:p>
          <a:p>
            <a:r>
              <a:rPr lang="en-GB" sz="1900" dirty="0"/>
              <a:t>What are some of the complexities of this question?</a:t>
            </a:r>
          </a:p>
          <a:p>
            <a:r>
              <a:rPr lang="en-GB" sz="1900" dirty="0"/>
              <a:t>What are some of the difficulties we need to deal with?</a:t>
            </a:r>
            <a:endParaRPr lang="en-US" sz="1900" dirty="0"/>
          </a:p>
          <a:p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93AED34-8504-1B46-9E68-C410966FC742}"/>
              </a:ext>
            </a:extLst>
          </p:cNvPr>
          <p:cNvSpPr/>
          <p:nvPr/>
        </p:nvSpPr>
        <p:spPr>
          <a:xfrm>
            <a:off x="446731" y="1509192"/>
            <a:ext cx="4104456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Clarity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Could you elaborate?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Could you illustrate what you mean?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Could you give me an example?</a:t>
            </a:r>
          </a:p>
          <a:p>
            <a:endParaRPr lang="en-GB" dirty="0"/>
          </a:p>
          <a:p>
            <a:r>
              <a:rPr lang="en-GB" dirty="0"/>
              <a:t>Accuracy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 could we check on that?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 could we find out if that is true?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 could we verify or test that?</a:t>
            </a:r>
          </a:p>
          <a:p>
            <a:endParaRPr lang="en-GB" dirty="0"/>
          </a:p>
          <a:p>
            <a:r>
              <a:rPr lang="en-GB" dirty="0"/>
              <a:t>Precision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Could you be more specific?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Could you give me more details?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Could you be more exact?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8881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B3707-B697-B04F-A116-41D418A41B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CRITICAL THINKING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4FEAF-982F-FE4F-9202-9B3E627B4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“Critical thinking is reasonable, reflective thinking that is focused on deciding what to believe or do.” Robert Ennis </a:t>
            </a:r>
          </a:p>
          <a:p>
            <a:endParaRPr lang="en-GB" dirty="0"/>
          </a:p>
          <a:p>
            <a:r>
              <a:rPr lang="en-GB" dirty="0"/>
              <a:t>“Critical thinking is skilful, responsible thinking that is conducive to good judgement because it is sensitive to context, relies on criteria, and is self-correcting.” Mathew Lipman </a:t>
            </a:r>
          </a:p>
          <a:p>
            <a:endParaRPr lang="en-GB" dirty="0"/>
          </a:p>
          <a:p>
            <a:r>
              <a:rPr lang="en-GB" dirty="0"/>
              <a:t>“Critical thinking is thinking about your thinking, while you’re thinking, in order to make your thinking better.” Richard Paul</a:t>
            </a:r>
          </a:p>
          <a:p>
            <a:endParaRPr lang="en-US" dirty="0"/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B2887C01-0565-FC40-81CD-39D00B23D6E5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61336"/>
            <a:ext cx="1809750" cy="7239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931253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52600" y="1999833"/>
            <a:ext cx="5467587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Critical Thinking is </a:t>
            </a:r>
            <a:r>
              <a:rPr lang="en-US" sz="4400" u="sng" cap="small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</a:t>
            </a:r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driven by </a:t>
            </a:r>
            <a:r>
              <a:rPr 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answers</a:t>
            </a:r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; </a:t>
            </a:r>
          </a:p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It </a:t>
            </a:r>
            <a:r>
              <a:rPr lang="en-US" sz="4400" u="sng" cap="small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</a:t>
            </a:r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driven by the </a:t>
            </a:r>
          </a:p>
          <a:p>
            <a:r>
              <a:rPr 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</a:t>
            </a:r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that you ask</a:t>
            </a:r>
            <a:r>
              <a:rPr lang="en-US" sz="4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en-US" sz="4400" u="sng" cap="small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Discover University of Wales Trinity Saint David">
            <a:extLst>
              <a:ext uri="{FF2B5EF4-FFF2-40B4-BE49-F238E27FC236}">
                <a16:creationId xmlns:a16="http://schemas.microsoft.com/office/drawing/2014/main" id="{9FDCFB47-ABCC-EA42-9CAE-0F536094BB89}"/>
              </a:ext>
            </a:extLst>
          </p:cNvPr>
          <p:cNvPicPr/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0187" y="30997"/>
            <a:ext cx="1809750" cy="7239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451111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WINDOWS\Desktop\hatpuzzle.tif"/>
          <p:cNvPicPr>
            <a:picLocks noChangeAspect="1" noChangeArrowheads="1"/>
          </p:cNvPicPr>
          <p:nvPr/>
        </p:nvPicPr>
        <p:blipFill>
          <a:blip r:embed="rId3" cstate="print">
            <a:lum bright="-18000" contrast="18000"/>
          </a:blip>
          <a:srcRect t="8545" b="27713"/>
          <a:stretch>
            <a:fillRect/>
          </a:stretch>
        </p:blipFill>
        <p:spPr bwMode="auto">
          <a:xfrm>
            <a:off x="0" y="533400"/>
            <a:ext cx="9144000" cy="403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Text Box 3"/>
          <p:cNvSpPr txBox="1">
            <a:spLocks noChangeArrowheads="1"/>
          </p:cNvSpPr>
          <p:nvPr/>
        </p:nvSpPr>
        <p:spPr bwMode="auto">
          <a:xfrm>
            <a:off x="1203325" y="6129338"/>
            <a:ext cx="5730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228600" y="4800600"/>
            <a:ext cx="8534400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600" b="1" dirty="0">
                <a:latin typeface="Calibri" pitchFamily="34" charset="0"/>
              </a:rPr>
              <a:t>Each prisoner knows that there are 2 red hats and 2 blue hats, but no one knows the colour of his own hat</a:t>
            </a:r>
          </a:p>
        </p:txBody>
      </p:sp>
      <p:pic>
        <p:nvPicPr>
          <p:cNvPr id="5" name="Picture 4" descr="Discover University of Wales Trinity Saint David">
            <a:extLst>
              <a:ext uri="{FF2B5EF4-FFF2-40B4-BE49-F238E27FC236}">
                <a16:creationId xmlns:a16="http://schemas.microsoft.com/office/drawing/2014/main" id="{728A2637-C8E5-114B-94DE-72990C84D8F3}"/>
              </a:ext>
            </a:extLst>
          </p:cNvPr>
          <p:cNvPicPr/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1328" y="5995988"/>
            <a:ext cx="1809750" cy="7239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16743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800" b="1" dirty="0">
                <a:solidFill>
                  <a:srgbClr val="C00000"/>
                </a:solidFill>
              </a:rPr>
              <a:t>Critical thinking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981200"/>
            <a:ext cx="8172480" cy="32766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sz="3600" dirty="0"/>
              <a:t>Is not: automatic response or intuition etc</a:t>
            </a:r>
          </a:p>
          <a:p>
            <a:pPr eaLnBrk="1" hangingPunct="1">
              <a:buFontTx/>
              <a:buNone/>
            </a:pPr>
            <a:r>
              <a:rPr lang="en-GB" dirty="0"/>
              <a:t>		</a:t>
            </a:r>
            <a:r>
              <a:rPr lang="en-GB" sz="2800" dirty="0"/>
              <a:t>whatever their value or lack of value!</a:t>
            </a:r>
            <a:endParaRPr lang="en-GB" sz="2400" dirty="0"/>
          </a:p>
          <a:p>
            <a:pPr eaLnBrk="1" hangingPunct="1">
              <a:buFontTx/>
              <a:buNone/>
            </a:pPr>
            <a:endParaRPr lang="en-GB" sz="2400" dirty="0"/>
          </a:p>
          <a:p>
            <a:pPr eaLnBrk="1" hangingPunct="1">
              <a:buFontTx/>
              <a:buNone/>
            </a:pPr>
            <a:r>
              <a:rPr lang="en-GB" dirty="0"/>
              <a:t>	</a:t>
            </a:r>
            <a:r>
              <a:rPr lang="en-GB" sz="3600" dirty="0"/>
              <a:t>Critical thinking is </a:t>
            </a:r>
            <a:r>
              <a:rPr lang="en-GB" sz="3600" u="sng" dirty="0"/>
              <a:t>reasonable</a:t>
            </a:r>
            <a:r>
              <a:rPr lang="en-GB" sz="3600" dirty="0"/>
              <a:t> </a:t>
            </a:r>
            <a:r>
              <a:rPr lang="en-GB" sz="3600" u="sng" dirty="0"/>
              <a:t>reflective </a:t>
            </a:r>
            <a:r>
              <a:rPr lang="en-GB" sz="3600" dirty="0"/>
              <a:t>thinking that is focused on </a:t>
            </a:r>
            <a:r>
              <a:rPr lang="en-GB" sz="3600" u="sng" dirty="0"/>
              <a:t>deciding</a:t>
            </a:r>
            <a:r>
              <a:rPr lang="en-GB" sz="3600" dirty="0"/>
              <a:t> what to believe or do </a:t>
            </a:r>
            <a:r>
              <a:rPr lang="en-GB" dirty="0"/>
              <a:t>		(R. Ennis)</a:t>
            </a:r>
          </a:p>
        </p:txBody>
      </p:sp>
      <p:sp>
        <p:nvSpPr>
          <p:cNvPr id="15365" name="Text Box 6"/>
          <p:cNvSpPr txBox="1">
            <a:spLocks noChangeArrowheads="1"/>
          </p:cNvSpPr>
          <p:nvPr/>
        </p:nvSpPr>
        <p:spPr bwMode="auto">
          <a:xfrm>
            <a:off x="441325" y="5791200"/>
            <a:ext cx="8274079" cy="83099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400" b="1" dirty="0">
                <a:latin typeface="Calibri" pitchFamily="34" charset="0"/>
              </a:rPr>
              <a:t>The significant problems we face cannot be solved at the same level of thinking we were at when we created them. Einstein</a:t>
            </a:r>
          </a:p>
        </p:txBody>
      </p:sp>
      <p:pic>
        <p:nvPicPr>
          <p:cNvPr id="5" name="Picture 4" descr="Discover University of Wales Trinity Saint David">
            <a:extLst>
              <a:ext uri="{FF2B5EF4-FFF2-40B4-BE49-F238E27FC236}">
                <a16:creationId xmlns:a16="http://schemas.microsoft.com/office/drawing/2014/main" id="{B7B28D29-A461-8D43-BA9E-AF904F2E7335}"/>
              </a:ext>
            </a:extLst>
          </p:cNvPr>
          <p:cNvPicPr/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74615"/>
            <a:ext cx="1809750" cy="7239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947822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5786" y="285728"/>
            <a:ext cx="6072230" cy="1214446"/>
          </a:xfrm>
        </p:spPr>
        <p:txBody>
          <a:bodyPr>
            <a:noAutofit/>
          </a:bodyPr>
          <a:lstStyle/>
          <a:p>
            <a:pPr algn="l"/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Critical Thinking: definitions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5720" y="1714488"/>
            <a:ext cx="8501122" cy="4857784"/>
          </a:xfrm>
        </p:spPr>
        <p:txBody>
          <a:bodyPr>
            <a:normAutofit/>
          </a:bodyPr>
          <a:lstStyle/>
          <a:p>
            <a:pPr algn="l"/>
            <a:r>
              <a:rPr lang="en-GB" sz="2800" dirty="0">
                <a:solidFill>
                  <a:schemeClr val="tx1"/>
                </a:solidFill>
              </a:rPr>
              <a:t>... Most formal definitions of critical thinking include the intentional application of rational, higher-order thinking skills such as analysis, synthesis, problem-recognition and problem-solving, inference and evaluation</a:t>
            </a:r>
          </a:p>
          <a:p>
            <a:pPr algn="r"/>
            <a:r>
              <a:rPr lang="en-GB" sz="2000" dirty="0">
                <a:solidFill>
                  <a:schemeClr val="tx1"/>
                </a:solidFill>
              </a:rPr>
              <a:t>T.A. Angelo. (1995). “Classroom assessment for critical thinking.” Teaching of Psychology, 22(1), p.6</a:t>
            </a: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GB" sz="2800" dirty="0">
                <a:solidFill>
                  <a:schemeClr val="tx1"/>
                </a:solidFill>
              </a:rPr>
              <a:t>Critical thinking is </a:t>
            </a:r>
            <a:r>
              <a:rPr lang="en-GB" sz="2800" u="sng" dirty="0">
                <a:solidFill>
                  <a:schemeClr val="tx1"/>
                </a:solidFill>
              </a:rPr>
              <a:t>not</a:t>
            </a:r>
            <a:r>
              <a:rPr lang="en-GB" sz="2800" dirty="0">
                <a:solidFill>
                  <a:schemeClr val="tx1"/>
                </a:solidFill>
              </a:rPr>
              <a:t> simply being highly critical of everyone else’s thinking but your own</a:t>
            </a:r>
            <a:endParaRPr lang="en-GB" sz="2400" dirty="0">
              <a:solidFill>
                <a:schemeClr val="tx1"/>
              </a:solidFill>
            </a:endParaRPr>
          </a:p>
          <a:p>
            <a:pPr algn="r"/>
            <a:r>
              <a:rPr lang="en-GB" sz="2000" dirty="0">
                <a:solidFill>
                  <a:schemeClr val="tx1"/>
                </a:solidFill>
              </a:rPr>
              <a:t>Anonymous (2002)</a:t>
            </a: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BE84DB91-65FD-D049-AAD1-40E06F0893A3}"/>
              </a:ext>
            </a:extLst>
          </p:cNvPr>
          <p:cNvPicPr/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8089" y="219420"/>
            <a:ext cx="1809750" cy="7239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327978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>
                <a:solidFill>
                  <a:srgbClr val="C00000"/>
                </a:solidFill>
              </a:rPr>
              <a:t>Critical &amp; Critical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348880"/>
            <a:ext cx="8186738" cy="49720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b="1" dirty="0">
                <a:solidFill>
                  <a:srgbClr val="C00000"/>
                </a:solidFill>
              </a:rPr>
              <a:t>Critical position: </a:t>
            </a:r>
            <a:r>
              <a:rPr lang="en-GB" dirty="0"/>
              <a:t>personally derived evidenced based judgement				     </a:t>
            </a:r>
            <a:r>
              <a:rPr lang="en-GB" sz="2000" dirty="0"/>
              <a:t>Jude Carroll</a:t>
            </a:r>
            <a:r>
              <a:rPr lang="en-GB" dirty="0"/>
              <a:t>	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b="1" dirty="0">
                <a:solidFill>
                  <a:srgbClr val="C00000"/>
                </a:solidFill>
              </a:rPr>
              <a:t>Critical thinking: </a:t>
            </a:r>
            <a:r>
              <a:rPr lang="en-GB" dirty="0"/>
              <a:t>thinking that helps you figure out whether you should believe some claim, and how strongly you should believe it 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/>
              <a:t>i.e. is it true or the art of being right! 	</a:t>
            </a:r>
            <a:r>
              <a:rPr lang="en-GB" sz="2200" dirty="0"/>
              <a:t>Tim van </a:t>
            </a:r>
            <a:r>
              <a:rPr lang="en-GB" sz="2200" dirty="0" err="1"/>
              <a:t>Gelder</a:t>
            </a:r>
            <a:endParaRPr lang="en-GB" sz="2200" dirty="0"/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endParaRPr lang="en-GB" sz="20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b="1" dirty="0">
                <a:solidFill>
                  <a:srgbClr val="C00000"/>
                </a:solidFill>
              </a:rPr>
              <a:t>Critical thinking: </a:t>
            </a:r>
            <a:r>
              <a:rPr lang="en-GB" dirty="0"/>
              <a:t>capacity to work with complex ideas…. Provide effective evidence to justify a reasonable judgement…. Attending to context</a:t>
            </a:r>
          </a:p>
          <a:p>
            <a:pPr algn="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/>
              <a:t>  </a:t>
            </a:r>
            <a:r>
              <a:rPr lang="en-GB" sz="2200" dirty="0"/>
              <a:t>Jenny</a:t>
            </a:r>
            <a:r>
              <a:rPr lang="en-GB" dirty="0"/>
              <a:t> </a:t>
            </a:r>
            <a:r>
              <a:rPr lang="en-GB" sz="2200" dirty="0"/>
              <a:t>Moon</a:t>
            </a:r>
            <a:endParaRPr lang="en-GB" dirty="0"/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8309B236-B974-564C-B6A4-2B575443941B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4842"/>
            <a:ext cx="1809750" cy="7239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863669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14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6544" y="450222"/>
            <a:ext cx="3136890" cy="3603164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025" y="762000"/>
            <a:ext cx="2696979" cy="301843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Critical - academic</a:t>
            </a:r>
          </a:p>
        </p:txBody>
      </p:sp>
      <p:sp>
        <p:nvSpPr>
          <p:cNvPr id="24" name="Rectangle 16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8127" y="450221"/>
            <a:ext cx="3674942" cy="5948858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8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4694" y="909143"/>
            <a:ext cx="3005685" cy="5029586"/>
          </a:xfrm>
        </p:spPr>
        <p:txBody>
          <a:bodyPr anchor="ctr">
            <a:normAutofit/>
          </a:bodyPr>
          <a:lstStyle/>
          <a:p>
            <a:r>
              <a:rPr lang="en-GB" b="1"/>
              <a:t>Your own evidence informed judgement</a:t>
            </a:r>
          </a:p>
          <a:p>
            <a:r>
              <a:rPr lang="en-GB" b="1"/>
              <a:t>Rationally argued</a:t>
            </a:r>
          </a:p>
          <a:p>
            <a:r>
              <a:rPr lang="en-GB" b="1"/>
              <a:t>Logically presented</a:t>
            </a:r>
          </a:p>
          <a:p>
            <a:r>
              <a:rPr lang="en-GB" b="1"/>
              <a:t>Draws on research literature</a:t>
            </a:r>
          </a:p>
          <a:p>
            <a:r>
              <a:rPr lang="en-GB" b="1"/>
              <a:t>Draws on theory/ideas from literature</a:t>
            </a:r>
          </a:p>
          <a:p>
            <a:pPr lvl="1"/>
            <a:r>
              <a:rPr lang="en-GB" sz="2100"/>
              <a:t>All practice has implicit theory</a:t>
            </a:r>
          </a:p>
          <a:p>
            <a:endParaRPr lang="en-GB"/>
          </a:p>
          <a:p>
            <a:pPr>
              <a:buNone/>
            </a:pPr>
            <a:r>
              <a:rPr lang="en-GB"/>
              <a:t>Hallmark of higher level university work</a:t>
            </a:r>
          </a:p>
        </p:txBody>
      </p:sp>
      <p:sp>
        <p:nvSpPr>
          <p:cNvPr id="25" name="Rectangle 18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6899" y="450221"/>
            <a:ext cx="1401025" cy="3603165"/>
          </a:xfrm>
          <a:prstGeom prst="rect">
            <a:avLst/>
          </a:prstGeom>
          <a:solidFill>
            <a:schemeClr val="accent1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 descr="Discover University of Wales Trinity Saint David">
            <a:extLst>
              <a:ext uri="{FF2B5EF4-FFF2-40B4-BE49-F238E27FC236}">
                <a16:creationId xmlns:a16="http://schemas.microsoft.com/office/drawing/2014/main" id="{F5887844-EE3B-7348-8D7B-11FB9AE10A88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3827" y="4673799"/>
            <a:ext cx="3136889" cy="1254755"/>
          </a:xfrm>
          <a:prstGeom prst="rect">
            <a:avLst/>
          </a:prstGeom>
          <a:noFill/>
        </p:spPr>
      </p:pic>
      <p:sp>
        <p:nvSpPr>
          <p:cNvPr id="26" name="Rectangle 20">
            <a:extLst>
              <a:ext uri="{FF2B5EF4-FFF2-40B4-BE49-F238E27FC236}">
                <a16:creationId xmlns:a16="http://schemas.microsoft.com/office/drawing/2014/main" id="{E186B68C-84BC-4A6E-99D1-EE87483C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309" y="4214253"/>
            <a:ext cx="1401025" cy="2173848"/>
          </a:xfrm>
          <a:prstGeom prst="rect">
            <a:avLst/>
          </a:prstGeom>
          <a:solidFill>
            <a:srgbClr val="FFD800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Freeform: Shape 137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072" y="470925"/>
            <a:ext cx="3285756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647271" y="1012004"/>
            <a:ext cx="2562119" cy="47954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4400" b="1">
                <a:solidFill>
                  <a:srgbClr val="FFFFFF"/>
                </a:solidFill>
              </a:rPr>
              <a:t>Outline</a:t>
            </a:r>
          </a:p>
        </p:txBody>
      </p:sp>
      <p:graphicFrame>
        <p:nvGraphicFramePr>
          <p:cNvPr id="8197" name="Content Placeholder 2">
            <a:extLst>
              <a:ext uri="{FF2B5EF4-FFF2-40B4-BE49-F238E27FC236}">
                <a16:creationId xmlns:a16="http://schemas.microsoft.com/office/drawing/2014/main" id="{1E1C5007-5EC5-419B-965E-9C274B651099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437882652"/>
              </p:ext>
            </p:extLst>
          </p:nvPr>
        </p:nvGraphicFramePr>
        <p:xfrm>
          <a:off x="3895725" y="470924"/>
          <a:ext cx="4885203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7" descr="Discover University of Wales Trinity Saint David">
            <a:extLst>
              <a:ext uri="{FF2B5EF4-FFF2-40B4-BE49-F238E27FC236}">
                <a16:creationId xmlns:a16="http://schemas.microsoft.com/office/drawing/2014/main" id="{908E0E58-9886-8949-9175-8E19E46BD2F8}"/>
              </a:ext>
            </a:extLst>
          </p:cNvPr>
          <p:cNvPicPr/>
          <p:nvPr/>
        </p:nvPicPr>
        <p:blipFill>
          <a:blip r:embed="rId7" r:link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7108" y="6025126"/>
            <a:ext cx="1809750" cy="723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04664"/>
            <a:ext cx="7886700" cy="132556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800" b="1" dirty="0">
                <a:solidFill>
                  <a:schemeClr val="accent3">
                    <a:lumMod val="75000"/>
                  </a:schemeClr>
                </a:solidFill>
              </a:rPr>
              <a:t>CT as stages of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320" y="2314001"/>
            <a:ext cx="9018224" cy="471489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Students (all of us) develop through stages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/>
              <a:t>We may be at different stages in different contexts</a:t>
            </a:r>
          </a:p>
          <a:p>
            <a:pPr lvl="1" eaLnBrk="1" fontAlgn="auto" hangingPunct="1">
              <a:spcAft>
                <a:spcPts val="0"/>
              </a:spcAft>
              <a:buNone/>
              <a:defRPr/>
            </a:pPr>
            <a:r>
              <a:rPr lang="en-GB" dirty="0"/>
              <a:t>e.g. in ‘real life’ and in new academic situations</a:t>
            </a:r>
          </a:p>
          <a:p>
            <a:pPr lvl="1" eaLnBrk="1" fontAlgn="auto" hangingPunct="1">
              <a:spcAft>
                <a:spcPts val="0"/>
              </a:spcAft>
              <a:buNone/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1	Absolute knowing   		2  Transitional stage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3	Independent knowing   	4  Contextual 						knowing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en-GB" dirty="0"/>
              <a:t>Aim is fully contextual thinking</a:t>
            </a:r>
          </a:p>
        </p:txBody>
      </p:sp>
      <p:pic>
        <p:nvPicPr>
          <p:cNvPr id="5" name="Picture 4" descr="Discover University of Wales Trinity Saint David">
            <a:extLst>
              <a:ext uri="{FF2B5EF4-FFF2-40B4-BE49-F238E27FC236}">
                <a16:creationId xmlns:a16="http://schemas.microsoft.com/office/drawing/2014/main" id="{C9243EE9-C1B8-A843-B52B-A9C3A7F47E2C}"/>
              </a:ext>
            </a:extLst>
          </p:cNvPr>
          <p:cNvPicPr/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6571" y="5949280"/>
            <a:ext cx="1809750" cy="723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4348" y="476672"/>
            <a:ext cx="7929618" cy="714379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accent3">
                    <a:lumMod val="75000"/>
                  </a:schemeClr>
                </a:solidFill>
              </a:rPr>
              <a:t>Levels of Cognitive Development: </a:t>
            </a:r>
            <a:br>
              <a:rPr lang="en-GB" sz="3600" b="1" dirty="0">
                <a:solidFill>
                  <a:schemeClr val="accent3">
                    <a:lumMod val="75000"/>
                  </a:schemeClr>
                </a:solidFill>
              </a:rPr>
            </a:br>
            <a:r>
              <a:rPr lang="en-GB" sz="3600" b="1" dirty="0">
                <a:solidFill>
                  <a:schemeClr val="accent3">
                    <a:lumMod val="75000"/>
                  </a:schemeClr>
                </a:solidFill>
              </a:rPr>
              <a:t>“Ways of Knowing”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2844" y="1500126"/>
            <a:ext cx="8501122" cy="5357874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en-GB" sz="1900" b="1" dirty="0">
                <a:solidFill>
                  <a:schemeClr val="accent3">
                    <a:lumMod val="75000"/>
                  </a:schemeClr>
                </a:solidFill>
              </a:rPr>
              <a:t>1/ Absolute knowing   		</a:t>
            </a:r>
            <a:r>
              <a:rPr lang="en-GB" sz="1900" b="1" dirty="0">
                <a:solidFill>
                  <a:schemeClr val="tx1"/>
                </a:solidFill>
              </a:rPr>
              <a:t>Received Knowing</a:t>
            </a:r>
          </a:p>
          <a:p>
            <a:pPr algn="l"/>
            <a:r>
              <a:rPr lang="en-GB" sz="1900" b="1" dirty="0"/>
              <a:t>Knowledge is certain – experts have the answers.  Task is to absorb knowledge</a:t>
            </a:r>
          </a:p>
          <a:p>
            <a:pPr algn="l"/>
            <a:endParaRPr lang="en-GB" sz="1900" b="1" dirty="0">
              <a:solidFill>
                <a:schemeClr val="accent3">
                  <a:lumMod val="75000"/>
                </a:schemeClr>
              </a:solidFill>
            </a:endParaRPr>
          </a:p>
          <a:p>
            <a:pPr algn="l"/>
            <a:r>
              <a:rPr lang="en-GB" sz="1900" b="1" dirty="0">
                <a:solidFill>
                  <a:schemeClr val="accent3">
                    <a:lumMod val="75000"/>
                  </a:schemeClr>
                </a:solidFill>
              </a:rPr>
              <a:t>2/ Transitional stage		</a:t>
            </a:r>
            <a:r>
              <a:rPr lang="en-GB" sz="1900" b="1" dirty="0">
                <a:solidFill>
                  <a:schemeClr val="tx1"/>
                </a:solidFill>
              </a:rPr>
              <a:t>Subjective Knowing</a:t>
            </a:r>
          </a:p>
          <a:p>
            <a:pPr algn="l"/>
            <a:r>
              <a:rPr lang="en-GB" sz="1900" b="1" dirty="0">
                <a:solidFill>
                  <a:srgbClr val="77933C"/>
                </a:solidFill>
              </a:rPr>
              <a:t>There is some uncertainty – authorities differ.  Need to understand in order to make judgements and apply</a:t>
            </a:r>
          </a:p>
          <a:p>
            <a:pPr algn="l"/>
            <a:endParaRPr lang="en-GB" sz="1900" b="1" dirty="0">
              <a:solidFill>
                <a:srgbClr val="77933C"/>
              </a:solidFill>
            </a:endParaRPr>
          </a:p>
          <a:p>
            <a:pPr algn="l"/>
            <a:r>
              <a:rPr lang="en-GB" sz="1900" b="1" dirty="0">
                <a:solidFill>
                  <a:schemeClr val="accent3">
                    <a:lumMod val="75000"/>
                  </a:schemeClr>
                </a:solidFill>
              </a:rPr>
              <a:t>3/ Independent knowing	</a:t>
            </a:r>
            <a:r>
              <a:rPr lang="en-GB" sz="1900" b="1" dirty="0">
                <a:solidFill>
                  <a:schemeClr val="tx1"/>
                </a:solidFill>
              </a:rPr>
              <a:t>Procedural Knowing</a:t>
            </a:r>
          </a:p>
          <a:p>
            <a:r>
              <a:rPr lang="en-GB" sz="2000" b="1" dirty="0">
                <a:solidFill>
                  <a:srgbClr val="77933C"/>
                </a:solidFill>
              </a:rPr>
              <a:t>Learning is uncertain, everyone has own beliefs.  Expected to have an opinion, peers can be valuable.  Discriminating between different perspectives overlooked</a:t>
            </a:r>
          </a:p>
          <a:p>
            <a:pPr algn="l"/>
            <a:endParaRPr lang="en-GB" sz="1900" b="1" dirty="0">
              <a:solidFill>
                <a:schemeClr val="accent3">
                  <a:lumMod val="75000"/>
                </a:schemeClr>
              </a:solidFill>
            </a:endParaRPr>
          </a:p>
          <a:p>
            <a:pPr algn="l"/>
            <a:r>
              <a:rPr lang="en-GB" sz="1900" b="1" dirty="0">
                <a:solidFill>
                  <a:schemeClr val="accent3">
                    <a:lumMod val="75000"/>
                  </a:schemeClr>
                </a:solidFill>
              </a:rPr>
              <a:t>4/ Contextual knowing		</a:t>
            </a:r>
            <a:r>
              <a:rPr lang="en-GB" sz="1900" b="1" dirty="0">
                <a:solidFill>
                  <a:schemeClr val="tx1"/>
                </a:solidFill>
              </a:rPr>
              <a:t>Constructed Knowing</a:t>
            </a:r>
          </a:p>
          <a:p>
            <a:pPr algn="l"/>
            <a:r>
              <a:rPr lang="en-GB" sz="2000" b="1" dirty="0">
                <a:solidFill>
                  <a:srgbClr val="77933C"/>
                </a:solidFill>
              </a:rPr>
              <a:t>Knowledge is constructed &amp; often contextual, judgement requires evidence.  Opinions must be evidenced</a:t>
            </a:r>
          </a:p>
          <a:p>
            <a:pPr algn="l"/>
            <a:endParaRPr lang="en-GB" sz="2000" dirty="0">
              <a:solidFill>
                <a:schemeClr val="tx1"/>
              </a:solidFill>
            </a:endParaRPr>
          </a:p>
          <a:p>
            <a:pPr algn="l"/>
            <a:endParaRPr lang="en-GB" sz="1800" dirty="0">
              <a:solidFill>
                <a:schemeClr val="tx1"/>
              </a:solidFill>
            </a:endParaRPr>
          </a:p>
          <a:p>
            <a:pPr marL="0" lvl="1" algn="l"/>
            <a:r>
              <a:rPr lang="en-GB" sz="1700" dirty="0">
                <a:solidFill>
                  <a:schemeClr val="tx1"/>
                </a:solidFill>
              </a:rPr>
              <a:t>Adapted from: Belenkey, M.F., et al. Women’s Ways of Knowing: The Development of Self, Voice and Mind. New York: Basic Books, 1986 by Tom Angelo, (2005) Victoria University of Wellington, NZ  </a:t>
            </a:r>
          </a:p>
          <a:p>
            <a:pPr marL="0" lvl="1" algn="l"/>
            <a:r>
              <a:rPr lang="en-GB" sz="1700" dirty="0">
                <a:solidFill>
                  <a:schemeClr val="tx1"/>
                </a:solidFill>
              </a:rPr>
              <a:t>see also: Baxter </a:t>
            </a:r>
            <a:r>
              <a:rPr lang="en-GB" sz="1700" dirty="0" err="1">
                <a:solidFill>
                  <a:schemeClr val="tx1"/>
                </a:solidFill>
              </a:rPr>
              <a:t>Magolda</a:t>
            </a:r>
            <a:r>
              <a:rPr lang="en-GB" sz="1700" dirty="0">
                <a:solidFill>
                  <a:schemeClr val="tx1"/>
                </a:solidFill>
              </a:rPr>
              <a:t> /Perry</a:t>
            </a:r>
            <a:endParaRPr lang="en-GB" sz="1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543692" cy="1143000"/>
          </a:xfrm>
        </p:spPr>
        <p:txBody>
          <a:bodyPr/>
          <a:lstStyle/>
          <a:p>
            <a:pPr algn="l">
              <a:defRPr/>
            </a:pP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</a:rPr>
              <a:t>Fostering CT – in general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340768"/>
            <a:ext cx="4038600" cy="4017058"/>
          </a:xfrm>
          <a:ln>
            <a:solidFill>
              <a:schemeClr val="accent3">
                <a:lumMod val="75000"/>
              </a:schemeClr>
            </a:solidFill>
          </a:ln>
        </p:spPr>
        <p:txBody>
          <a:bodyPr/>
          <a:lstStyle/>
          <a:p>
            <a:r>
              <a:rPr lang="en-GB" sz="3200" dirty="0"/>
              <a:t>Recognise CT as a developmental process</a:t>
            </a:r>
          </a:p>
          <a:p>
            <a:pPr lvl="1"/>
            <a:r>
              <a:rPr lang="en-GB" dirty="0"/>
              <a:t>Takes time</a:t>
            </a:r>
          </a:p>
          <a:p>
            <a:pPr lvl="1"/>
            <a:r>
              <a:rPr lang="en-GB" dirty="0"/>
              <a:t>&amp; attention</a:t>
            </a:r>
          </a:p>
          <a:p>
            <a:r>
              <a:rPr lang="en-GB" sz="3200" dirty="0"/>
              <a:t>Use thinking opportunities</a:t>
            </a:r>
          </a:p>
          <a:p>
            <a:pPr lvl="1"/>
            <a:r>
              <a:rPr lang="en-GB" sz="2800" dirty="0"/>
              <a:t>Reflection </a:t>
            </a:r>
          </a:p>
          <a:p>
            <a:pPr marL="0" indent="0">
              <a:buNone/>
            </a:pPr>
            <a:endParaRPr lang="en-GB" sz="3200" dirty="0"/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4644008" y="1340768"/>
            <a:ext cx="4249042" cy="4608512"/>
          </a:xfrm>
        </p:spPr>
        <p:txBody>
          <a:bodyPr/>
          <a:lstStyle/>
          <a:p>
            <a:pPr marL="0" indent="0">
              <a:buNone/>
            </a:pPr>
            <a:r>
              <a:rPr lang="en-GB" sz="3200" b="1" dirty="0"/>
              <a:t>Get involved in class interactions e.g.:</a:t>
            </a:r>
          </a:p>
          <a:p>
            <a:r>
              <a:rPr lang="en-GB" sz="3200" dirty="0"/>
              <a:t>Brainstorms</a:t>
            </a:r>
          </a:p>
          <a:p>
            <a:r>
              <a:rPr lang="en-GB" sz="3200" dirty="0"/>
              <a:t>Discussions</a:t>
            </a:r>
          </a:p>
          <a:p>
            <a:r>
              <a:rPr lang="en-GB" sz="3200" dirty="0"/>
              <a:t>Use ‘maps’</a:t>
            </a:r>
          </a:p>
          <a:p>
            <a:r>
              <a:rPr lang="en-GB" sz="3200" dirty="0"/>
              <a:t>Check the evidence</a:t>
            </a:r>
          </a:p>
          <a:p>
            <a:r>
              <a:rPr lang="en-GB" sz="3200" dirty="0"/>
              <a:t>Learn language of assessment/academia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31640" y="5661248"/>
            <a:ext cx="3163751" cy="95410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What do you do?</a:t>
            </a:r>
          </a:p>
          <a:p>
            <a:pPr>
              <a:defRPr/>
            </a:pPr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What could you do?</a:t>
            </a:r>
          </a:p>
        </p:txBody>
      </p:sp>
      <p:sp>
        <p:nvSpPr>
          <p:cNvPr id="7" name="Right Arrow 6"/>
          <p:cNvSpPr/>
          <p:nvPr/>
        </p:nvSpPr>
        <p:spPr>
          <a:xfrm>
            <a:off x="7715272" y="6000768"/>
            <a:ext cx="978408" cy="484632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644008" y="5877272"/>
            <a:ext cx="27254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en-GB" sz="2800" dirty="0"/>
              <a:t>Following slides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1522" y="1124744"/>
            <a:ext cx="8501122" cy="6000792"/>
          </a:xfrm>
        </p:spPr>
        <p:txBody>
          <a:bodyPr/>
          <a:lstStyle/>
          <a:p>
            <a:pPr algn="l"/>
            <a:r>
              <a:rPr lang="en-GB" sz="2800" b="1" dirty="0">
                <a:solidFill>
                  <a:schemeClr val="tx1"/>
                </a:solidFill>
              </a:rPr>
              <a:t>Summarise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</a:p>
          <a:p>
            <a:pPr lvl="1" algn="l"/>
            <a:r>
              <a:rPr lang="en-GB" dirty="0">
                <a:solidFill>
                  <a:schemeClr val="tx1"/>
                </a:solidFill>
              </a:rPr>
              <a:t>Prepare a summary - no more than seven most important points</a:t>
            </a:r>
          </a:p>
          <a:p>
            <a:pPr algn="l"/>
            <a:r>
              <a:rPr lang="en-GB" sz="2800" b="1" dirty="0">
                <a:solidFill>
                  <a:schemeClr val="tx1"/>
                </a:solidFill>
              </a:rPr>
              <a:t>Question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</a:p>
          <a:p>
            <a:pPr lvl="1" algn="l"/>
            <a:r>
              <a:rPr lang="en-GB" sz="2400" dirty="0">
                <a:solidFill>
                  <a:schemeClr val="tx1"/>
                </a:solidFill>
              </a:rPr>
              <a:t>Prepare at least three substantive questions about the material</a:t>
            </a:r>
          </a:p>
          <a:p>
            <a:pPr algn="l"/>
            <a:r>
              <a:rPr lang="en-GB" sz="2800" b="1" dirty="0">
                <a:solidFill>
                  <a:schemeClr val="tx1"/>
                </a:solidFill>
              </a:rPr>
              <a:t>Propose </a:t>
            </a:r>
            <a:endParaRPr lang="en-GB" sz="2800" dirty="0">
              <a:solidFill>
                <a:schemeClr val="tx1"/>
              </a:solidFill>
            </a:endParaRPr>
          </a:p>
          <a:p>
            <a:pPr lvl="1" algn="l"/>
            <a:r>
              <a:rPr lang="en-GB" dirty="0">
                <a:solidFill>
                  <a:schemeClr val="tx1"/>
                </a:solidFill>
              </a:rPr>
              <a:t>List at least three points you agree with and state why</a:t>
            </a:r>
          </a:p>
          <a:p>
            <a:pPr algn="l"/>
            <a:r>
              <a:rPr lang="en-GB" sz="2800" b="1" dirty="0">
                <a:solidFill>
                  <a:schemeClr val="tx1"/>
                </a:solidFill>
              </a:rPr>
              <a:t>Critique </a:t>
            </a:r>
            <a:endParaRPr lang="en-GB" sz="2800" dirty="0">
              <a:solidFill>
                <a:schemeClr val="tx1"/>
              </a:solidFill>
            </a:endParaRPr>
          </a:p>
          <a:p>
            <a:pPr lvl="1" algn="l"/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List at least two points you disagreed with or found unhelpful and state why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GB" sz="2800" b="1" dirty="0">
                <a:solidFill>
                  <a:schemeClr val="tx1"/>
                </a:solidFill>
              </a:rPr>
              <a:t> Find Examples</a:t>
            </a:r>
            <a:endParaRPr lang="en-GB" sz="2800" dirty="0">
              <a:solidFill>
                <a:schemeClr val="tx1"/>
              </a:solidFill>
            </a:endParaRPr>
          </a:p>
          <a:p>
            <a:pPr lvl="1" algn="l"/>
            <a:r>
              <a:rPr lang="en-GB" sz="2400" dirty="0">
                <a:solidFill>
                  <a:schemeClr val="tx1"/>
                </a:solidFill>
              </a:rPr>
              <a:t>Give at least three examples of key concepts presented	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951078" y="188640"/>
            <a:ext cx="5728043" cy="76944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sz="4400" b="1" dirty="0">
                <a:solidFill>
                  <a:schemeClr val="accent6">
                    <a:lumMod val="75000"/>
                  </a:schemeClr>
                </a:solidFill>
              </a:rPr>
              <a:t>Some things you can do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215206" y="5214950"/>
            <a:ext cx="1633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en-GB" dirty="0">
                <a:solidFill>
                  <a:schemeClr val="tx1"/>
                </a:solidFill>
              </a:rPr>
              <a:t>Angelo (2005)</a:t>
            </a:r>
            <a:endParaRPr lang="en-GB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764704"/>
            <a:ext cx="4104456" cy="7969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sz="4800" b="1" dirty="0">
                <a:solidFill>
                  <a:srgbClr val="7030A0"/>
                </a:solidFill>
              </a:rPr>
              <a:t>Argument Maps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1772816"/>
            <a:ext cx="4320480" cy="3657600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dirty="0"/>
              <a:t>Provide a visual representation of an argument </a:t>
            </a:r>
          </a:p>
          <a:p>
            <a:pPr eaLnBrk="1" hangingPunct="1">
              <a:lnSpc>
                <a:spcPct val="120000"/>
              </a:lnSpc>
            </a:pPr>
            <a:r>
              <a:rPr lang="en-GB" dirty="0"/>
              <a:t>Produce well organised arguments in writing</a:t>
            </a:r>
          </a:p>
          <a:p>
            <a:pPr eaLnBrk="1" hangingPunct="1">
              <a:lnSpc>
                <a:spcPct val="120000"/>
              </a:lnSpc>
            </a:pPr>
            <a:r>
              <a:rPr lang="en-GB" dirty="0"/>
              <a:t>Allow for evaluation of reasoning</a:t>
            </a:r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1187624" y="5517232"/>
            <a:ext cx="3120470" cy="46166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GB" sz="2400" dirty="0">
                <a:latin typeface="Calibri" pitchFamily="34" charset="0"/>
                <a:hlinkClick r:id="rId3"/>
              </a:rPr>
              <a:t>See: www.austhink.org</a:t>
            </a:r>
            <a:r>
              <a:rPr lang="en-GB" sz="2400" dirty="0">
                <a:latin typeface="Calibri" pitchFamily="34" charset="0"/>
              </a:rPr>
              <a:t> 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030464" y="260648"/>
            <a:ext cx="4325223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4 more things you could do:</a:t>
            </a:r>
          </a:p>
        </p:txBody>
      </p:sp>
      <p:grpSp>
        <p:nvGrpSpPr>
          <p:cNvPr id="2" name="Group 27"/>
          <p:cNvGrpSpPr/>
          <p:nvPr/>
        </p:nvGrpSpPr>
        <p:grpSpPr>
          <a:xfrm>
            <a:off x="5364088" y="1340768"/>
            <a:ext cx="3096344" cy="4359389"/>
            <a:chOff x="5292080" y="1484784"/>
            <a:chExt cx="3096344" cy="4359389"/>
          </a:xfrm>
        </p:grpSpPr>
        <p:grpSp>
          <p:nvGrpSpPr>
            <p:cNvPr id="3" name="Group 18"/>
            <p:cNvGrpSpPr/>
            <p:nvPr/>
          </p:nvGrpSpPr>
          <p:grpSpPr>
            <a:xfrm>
              <a:off x="5292080" y="2636912"/>
              <a:ext cx="2921147" cy="3207261"/>
              <a:chOff x="5364088" y="2492896"/>
              <a:chExt cx="2921147" cy="3207261"/>
            </a:xfrm>
          </p:grpSpPr>
          <p:sp>
            <p:nvSpPr>
              <p:cNvPr id="10" name="TextBox 9"/>
              <p:cNvSpPr txBox="1"/>
              <p:nvPr/>
            </p:nvSpPr>
            <p:spPr>
              <a:xfrm>
                <a:off x="5868144" y="3645024"/>
                <a:ext cx="1584408" cy="523220"/>
              </a:xfrm>
              <a:prstGeom prst="rect">
                <a:avLst/>
              </a:prstGeom>
              <a:ln w="57150"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GB" sz="2800" b="1" dirty="0"/>
                  <a:t>Key Point</a:t>
                </a:r>
              </a:p>
            </p:txBody>
          </p:sp>
          <p:sp>
            <p:nvSpPr>
              <p:cNvPr id="11" name="TextBox 10"/>
              <p:cNvSpPr txBox="1"/>
              <p:nvPr/>
            </p:nvSpPr>
            <p:spPr>
              <a:xfrm>
                <a:off x="5364088" y="2492896"/>
                <a:ext cx="1192955" cy="461665"/>
              </a:xfrm>
              <a:prstGeom prst="rect">
                <a:avLst/>
              </a:prstGeom>
              <a:noFill/>
              <a:ln w="38100">
                <a:solidFill>
                  <a:schemeClr val="accent3">
                    <a:lumMod val="50000"/>
                  </a:schemeClr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sz="2400" b="1" dirty="0"/>
                  <a:t>For #1 </a:t>
                </a:r>
              </a:p>
            </p:txBody>
          </p:sp>
          <p:sp>
            <p:nvSpPr>
              <p:cNvPr id="12" name="TextBox 11"/>
              <p:cNvSpPr txBox="1"/>
              <p:nvPr/>
            </p:nvSpPr>
            <p:spPr>
              <a:xfrm>
                <a:off x="7092280" y="2492896"/>
                <a:ext cx="1192955" cy="461665"/>
              </a:xfrm>
              <a:prstGeom prst="rect">
                <a:avLst/>
              </a:prstGeom>
              <a:noFill/>
              <a:ln w="38100">
                <a:solidFill>
                  <a:schemeClr val="accent3">
                    <a:lumMod val="50000"/>
                  </a:schemeClr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sz="2400" b="1" dirty="0"/>
                  <a:t>For #2 </a:t>
                </a:r>
              </a:p>
            </p:txBody>
          </p:sp>
          <p:sp>
            <p:nvSpPr>
              <p:cNvPr id="13" name="TextBox 12"/>
              <p:cNvSpPr txBox="1"/>
              <p:nvPr/>
            </p:nvSpPr>
            <p:spPr>
              <a:xfrm>
                <a:off x="5364088" y="4869160"/>
                <a:ext cx="1200265" cy="830997"/>
              </a:xfrm>
              <a:prstGeom prst="rect">
                <a:avLst/>
              </a:prstGeom>
              <a:ln w="38100"/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GB" sz="2400" b="1" dirty="0"/>
                  <a:t>Against </a:t>
                </a:r>
              </a:p>
              <a:p>
                <a:r>
                  <a:rPr lang="en-GB" sz="2400" b="1" dirty="0"/>
                  <a:t>#A</a:t>
                </a:r>
              </a:p>
            </p:txBody>
          </p:sp>
          <p:sp>
            <p:nvSpPr>
              <p:cNvPr id="14" name="TextBox 13"/>
              <p:cNvSpPr txBox="1"/>
              <p:nvPr/>
            </p:nvSpPr>
            <p:spPr>
              <a:xfrm>
                <a:off x="6876256" y="4869160"/>
                <a:ext cx="1200265" cy="830997"/>
              </a:xfrm>
              <a:prstGeom prst="rect">
                <a:avLst/>
              </a:prstGeom>
              <a:ln w="38100"/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GB" sz="2400" b="1" dirty="0"/>
                  <a:t>Against </a:t>
                </a:r>
              </a:p>
              <a:p>
                <a:r>
                  <a:rPr lang="en-GB" sz="2400" b="1" dirty="0"/>
                  <a:t>#B</a:t>
                </a:r>
              </a:p>
            </p:txBody>
          </p:sp>
          <p:sp>
            <p:nvSpPr>
              <p:cNvPr id="15" name="Down Arrow 14"/>
              <p:cNvSpPr/>
              <p:nvPr/>
            </p:nvSpPr>
            <p:spPr>
              <a:xfrm>
                <a:off x="6516216" y="2924944"/>
                <a:ext cx="360040" cy="576064"/>
              </a:xfrm>
              <a:prstGeom prst="downArrow">
                <a:avLst/>
              </a:prstGeom>
              <a:solidFill>
                <a:schemeClr val="accent3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7" name="Right Arrow 16"/>
              <p:cNvSpPr/>
              <p:nvPr/>
            </p:nvSpPr>
            <p:spPr>
              <a:xfrm rot="16200000">
                <a:off x="6444208" y="4365104"/>
                <a:ext cx="576064" cy="288032"/>
              </a:xfrm>
              <a:prstGeom prst="rightArrow">
                <a:avLst/>
              </a:prstGeom>
              <a:solidFill>
                <a:srgbClr val="C0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18" name="TextBox 17"/>
            <p:cNvSpPr txBox="1"/>
            <p:nvPr/>
          </p:nvSpPr>
          <p:spPr>
            <a:xfrm>
              <a:off x="6804248" y="1484784"/>
              <a:ext cx="1584176" cy="461665"/>
            </a:xfrm>
            <a:prstGeom prst="rect">
              <a:avLst/>
            </a:prstGeom>
            <a:ln w="38100"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sz="2400" b="1" dirty="0"/>
                <a:t>Against #2</a:t>
              </a:r>
            </a:p>
          </p:txBody>
        </p:sp>
        <p:sp>
          <p:nvSpPr>
            <p:cNvPr id="27" name="Down Arrow 26"/>
            <p:cNvSpPr/>
            <p:nvPr/>
          </p:nvSpPr>
          <p:spPr>
            <a:xfrm>
              <a:off x="7380312" y="2060848"/>
              <a:ext cx="144016" cy="360040"/>
            </a:xfrm>
            <a:prstGeom prst="downArrow">
              <a:avLst/>
            </a:prstGeom>
            <a:solidFill>
              <a:schemeClr val="accent3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620688"/>
            <a:ext cx="4968552" cy="940966"/>
          </a:xfrm>
        </p:spPr>
        <p:txBody>
          <a:bodyPr>
            <a:normAutofit/>
          </a:bodyPr>
          <a:lstStyle/>
          <a:p>
            <a:pPr algn="l"/>
            <a:r>
              <a:rPr lang="en-GB" sz="4800" b="1" dirty="0">
                <a:solidFill>
                  <a:schemeClr val="accent3">
                    <a:lumMod val="50000"/>
                  </a:schemeClr>
                </a:solidFill>
              </a:rPr>
              <a:t>Concept maps</a:t>
            </a:r>
            <a:endParaRPr lang="en-GB" sz="4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2132856"/>
            <a:ext cx="7416824" cy="374441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sz="2800" dirty="0"/>
              <a:t>“are graphical tools for organizing and representing knowledge. They include concepts, usually enclosed in circles or boxes of some type, and relationships between concepts indicated by a connecting line linking two concepts. Words on the line, referred to as linking words or linking phrases, specify the relationship between the two concepts”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148064" y="5589240"/>
            <a:ext cx="2984087" cy="461665"/>
          </a:xfrm>
          <a:prstGeom prst="rect">
            <a:avLst/>
          </a:prstGeo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 </a:t>
            </a:r>
            <a:r>
              <a:rPr lang="en-GB" sz="2400" dirty="0"/>
              <a:t>Novak &amp; </a:t>
            </a:r>
            <a:r>
              <a:rPr lang="en-GB" sz="2400" dirty="0" err="1"/>
              <a:t>Canas</a:t>
            </a:r>
            <a:r>
              <a:rPr lang="en-GB" sz="2400" dirty="0"/>
              <a:t> (2008)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51520" y="6093296"/>
            <a:ext cx="4177747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2400" dirty="0"/>
              <a:t>Helps develop understanding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59661" y="260648"/>
            <a:ext cx="4248472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283968" y="188640"/>
            <a:ext cx="3888432" cy="724942"/>
          </a:xfrm>
        </p:spPr>
        <p:txBody>
          <a:bodyPr>
            <a:normAutofit/>
          </a:bodyPr>
          <a:lstStyle/>
          <a:p>
            <a:pPr algn="r"/>
            <a:r>
              <a:rPr lang="en-GB" b="1" dirty="0">
                <a:solidFill>
                  <a:srgbClr val="00B050"/>
                </a:solidFill>
              </a:rPr>
              <a:t>Brainstorming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755576" y="1484784"/>
            <a:ext cx="7632848" cy="5157192"/>
          </a:xfrm>
        </p:spPr>
        <p:txBody>
          <a:bodyPr>
            <a:normAutofit fontScale="77500" lnSpcReduction="20000"/>
          </a:bodyPr>
          <a:lstStyle/>
          <a:p>
            <a:pPr marL="0" lvl="1" indent="0">
              <a:buNone/>
            </a:pPr>
            <a:r>
              <a:rPr lang="en-GB" sz="3800" b="1" dirty="0">
                <a:solidFill>
                  <a:schemeClr val="tx2"/>
                </a:solidFill>
              </a:rPr>
              <a:t>Keep idea generation and judgement separate</a:t>
            </a:r>
          </a:p>
          <a:p>
            <a:pPr>
              <a:buNone/>
            </a:pPr>
            <a:r>
              <a:rPr lang="en-GB" sz="4000" b="1" dirty="0">
                <a:solidFill>
                  <a:srgbClr val="00B050"/>
                </a:solidFill>
              </a:rPr>
              <a:t>Divergent thinking:</a:t>
            </a:r>
          </a:p>
          <a:p>
            <a:r>
              <a:rPr lang="en-GB" sz="3800" b="1" dirty="0"/>
              <a:t>Focus on quantity</a:t>
            </a:r>
            <a:r>
              <a:rPr lang="en-GB" sz="3800" dirty="0"/>
              <a:t>: the more ideas generated, the more chance of getting useful new ideas</a:t>
            </a:r>
          </a:p>
          <a:p>
            <a:r>
              <a:rPr lang="en-GB" sz="3800" b="1" dirty="0"/>
              <a:t>Withhold criticism</a:t>
            </a:r>
            <a:r>
              <a:rPr lang="en-GB" sz="3800" dirty="0"/>
              <a:t>: Suspend judgment to create the space for innovative and unusual ideas</a:t>
            </a:r>
          </a:p>
          <a:p>
            <a:r>
              <a:rPr lang="en-GB" sz="3800" b="1" dirty="0"/>
              <a:t>Encourage unusual ideas</a:t>
            </a:r>
            <a:r>
              <a:rPr lang="en-GB" sz="3800" dirty="0"/>
              <a:t>: Look from new perspectives and suspend assumptions</a:t>
            </a:r>
          </a:p>
          <a:p>
            <a:r>
              <a:rPr lang="en-GB" sz="3800" b="1" dirty="0"/>
              <a:t>Combine and improve ideas</a:t>
            </a:r>
            <a:r>
              <a:rPr lang="en-GB" sz="3800" dirty="0"/>
              <a:t>: Build on, combine and enhance ideas</a:t>
            </a:r>
          </a:p>
          <a:p>
            <a:pPr>
              <a:buNone/>
            </a:pPr>
            <a:r>
              <a:rPr lang="en-GB" sz="4000" b="1" dirty="0">
                <a:solidFill>
                  <a:srgbClr val="C00000"/>
                </a:solidFill>
              </a:rPr>
              <a:t>Convergent thinking:</a:t>
            </a:r>
          </a:p>
          <a:p>
            <a:pPr>
              <a:buNone/>
            </a:pPr>
            <a:r>
              <a:rPr lang="en-GB" sz="3800" u="sng" dirty="0"/>
              <a:t>As a separate and later step</a:t>
            </a:r>
            <a:r>
              <a:rPr lang="en-GB" sz="3800" dirty="0"/>
              <a:t>: sort out ideas using set criteria,  group ideas, identify next steps</a:t>
            </a:r>
            <a:endParaRPr lang="en-GB" sz="3800" u="sng" dirty="0"/>
          </a:p>
          <a:p>
            <a:endParaRPr lang="en-GB" dirty="0"/>
          </a:p>
        </p:txBody>
      </p:sp>
      <p:grpSp>
        <p:nvGrpSpPr>
          <p:cNvPr id="2" name="Group 7"/>
          <p:cNvGrpSpPr/>
          <p:nvPr/>
        </p:nvGrpSpPr>
        <p:grpSpPr>
          <a:xfrm>
            <a:off x="971600" y="404664"/>
            <a:ext cx="2088232" cy="720080"/>
            <a:chOff x="971600" y="620688"/>
            <a:chExt cx="2376264" cy="865684"/>
          </a:xfrm>
        </p:grpSpPr>
        <p:sp>
          <p:nvSpPr>
            <p:cNvPr id="6" name="Flowchart: Extract 5"/>
            <p:cNvSpPr/>
            <p:nvPr/>
          </p:nvSpPr>
          <p:spPr>
            <a:xfrm rot="5400000">
              <a:off x="2428900" y="387524"/>
              <a:ext cx="685800" cy="1152128"/>
            </a:xfrm>
            <a:prstGeom prst="flowChartExtra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Flowchart: Extract 6"/>
            <p:cNvSpPr/>
            <p:nvPr/>
          </p:nvSpPr>
          <p:spPr>
            <a:xfrm rot="16200000">
              <a:off x="1240768" y="351520"/>
              <a:ext cx="685800" cy="1224136"/>
            </a:xfrm>
            <a:prstGeom prst="flowChartExtra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9" name="Straight Arrow Connector 8"/>
            <p:cNvCxnSpPr/>
            <p:nvPr/>
          </p:nvCxnSpPr>
          <p:spPr>
            <a:xfrm>
              <a:off x="1115616" y="1484784"/>
              <a:ext cx="2088232" cy="1588"/>
            </a:xfrm>
            <a:prstGeom prst="straightConnector1">
              <a:avLst/>
            </a:prstGeom>
            <a:ln w="28575">
              <a:solidFill>
                <a:srgbClr val="00B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extBox 10"/>
          <p:cNvSpPr txBox="1"/>
          <p:nvPr/>
        </p:nvSpPr>
        <p:spPr>
          <a:xfrm>
            <a:off x="4067944" y="980728"/>
            <a:ext cx="38552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Divergent and convergent thinking</a:t>
            </a:r>
            <a:endParaRPr lang="en-GB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le 9"/>
          <p:cNvGraphicFramePr>
            <a:graphicFrameLocks noGrp="1"/>
          </p:cNvGraphicFramePr>
          <p:nvPr/>
        </p:nvGraphicFramePr>
        <p:xfrm>
          <a:off x="142844" y="142851"/>
          <a:ext cx="8786874" cy="61436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74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3994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48530">
                <a:tc>
                  <a:txBody>
                    <a:bodyPr/>
                    <a:lstStyle/>
                    <a:p>
                      <a:r>
                        <a:rPr lang="en-GB" sz="2000" dirty="0"/>
                        <a:t>Instruction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What is meant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27448">
                <a:tc>
                  <a:txBody>
                    <a:bodyPr/>
                    <a:lstStyle/>
                    <a:p>
                      <a:r>
                        <a:rPr lang="en-GB" sz="2000" dirty="0"/>
                        <a:t>clarify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identify</a:t>
                      </a:r>
                      <a:r>
                        <a:rPr lang="en-GB" sz="2000" baseline="0" dirty="0"/>
                        <a:t> the components of an issue/topic/problem; identify the main points; make the meaning plain; remove ambiguities or misunderstandings, restate something in your own words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85797"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None/>
                      </a:pPr>
                      <a:r>
                        <a:rPr lang="en-GB" sz="2000" dirty="0"/>
                        <a:t>analyse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None/>
                      </a:pPr>
                      <a:r>
                        <a:rPr lang="en-GB" sz="2000" dirty="0"/>
                        <a:t>break information into constituent parts; examine the relationship between the parts; question the information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27448">
                <a:tc>
                  <a:txBody>
                    <a:bodyPr/>
                    <a:lstStyle/>
                    <a:p>
                      <a:r>
                        <a:rPr lang="en-GB" sz="2000" dirty="0"/>
                        <a:t>be critical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identify what is good and bad about the information and why,</a:t>
                      </a:r>
                      <a:r>
                        <a:rPr lang="en-GB" sz="2000" baseline="0" dirty="0"/>
                        <a:t> probe, question, identify inaccuracies or shortcomings in the information, estimate the value of the material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85797">
                <a:tc>
                  <a:txBody>
                    <a:bodyPr/>
                    <a:lstStyle/>
                    <a:p>
                      <a:r>
                        <a:rPr lang="en-GB" sz="2000" dirty="0"/>
                        <a:t>evaluate, weigh 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as above but also – come to a conclusion (see below)</a:t>
                      </a:r>
                      <a:r>
                        <a:rPr lang="en-GB" sz="2000" baseline="0" dirty="0"/>
                        <a:t> about the information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23457">
                <a:tc>
                  <a:txBody>
                    <a:bodyPr/>
                    <a:lstStyle/>
                    <a:p>
                      <a:r>
                        <a:rPr lang="en-GB" sz="2000" dirty="0"/>
                        <a:t>compare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consider the similarities or dissimilarities; implies evaluation (e.g. which aspects of two or more topics/subjects</a:t>
                      </a:r>
                      <a:r>
                        <a:rPr lang="en-GB" sz="2000" baseline="0" dirty="0"/>
                        <a:t> are most valuable)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45191">
                <a:tc>
                  <a:txBody>
                    <a:bodyPr/>
                    <a:lstStyle/>
                    <a:p>
                      <a:r>
                        <a:rPr lang="en-GB" sz="2000" dirty="0"/>
                        <a:t>identify trends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identify patterns/changes/movements</a:t>
                      </a:r>
                      <a:r>
                        <a:rPr lang="en-GB" sz="2000" baseline="0" dirty="0"/>
                        <a:t> in certain directions (e.g. over  time or across topics/subjects)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42844" y="214291"/>
          <a:ext cx="8786874" cy="62151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74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3994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3519">
                <a:tc>
                  <a:txBody>
                    <a:bodyPr/>
                    <a:lstStyle/>
                    <a:p>
                      <a:r>
                        <a:rPr lang="en-GB" sz="2000" dirty="0"/>
                        <a:t>Instruction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What is meant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30865">
                <a:tc>
                  <a:txBody>
                    <a:bodyPr/>
                    <a:lstStyle/>
                    <a:p>
                      <a:r>
                        <a:rPr lang="en-GB" sz="2000" dirty="0"/>
                        <a:t>argue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put</a:t>
                      </a:r>
                      <a:r>
                        <a:rPr lang="en-GB" sz="2000" baseline="0" dirty="0"/>
                        <a:t> the case for/against a view or idea giving evidence for your claims/reasons; attempt to influence the reader to accept your view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48632">
                <a:tc>
                  <a:txBody>
                    <a:bodyPr/>
                    <a:lstStyle/>
                    <a:p>
                      <a:r>
                        <a:rPr lang="en-GB" sz="2000" dirty="0"/>
                        <a:t>conclude / draw conclusions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the end point of your critical thinking; what the results of an investigation indicate; arrive at a judgement by reasoning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30865">
                <a:tc>
                  <a:txBody>
                    <a:bodyPr/>
                    <a:lstStyle/>
                    <a:p>
                      <a:r>
                        <a:rPr lang="en-GB" sz="2000" dirty="0"/>
                        <a:t>develop a view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decide what you think (based on an argument  or on evidence)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48632">
                <a:tc>
                  <a:txBody>
                    <a:bodyPr/>
                    <a:lstStyle/>
                    <a:p>
                      <a:r>
                        <a:rPr lang="en-GB" sz="2000" dirty="0"/>
                        <a:t>justify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make a case for a particular view;  explain</a:t>
                      </a:r>
                      <a:r>
                        <a:rPr lang="en-GB" sz="2000" baseline="0" dirty="0"/>
                        <a:t> why something is like it is;  give reasons; show adequate grounds for something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30865">
                <a:tc>
                  <a:txBody>
                    <a:bodyPr/>
                    <a:lstStyle/>
                    <a:p>
                      <a:r>
                        <a:rPr lang="en-GB" sz="2000" dirty="0"/>
                        <a:t>give evidence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evidence from your own work or that of others which</a:t>
                      </a:r>
                      <a:r>
                        <a:rPr lang="en-GB" sz="2000" baseline="0" dirty="0"/>
                        <a:t> could be checked by a third party to prove/justify what you say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30865">
                <a:tc>
                  <a:txBody>
                    <a:bodyPr/>
                    <a:lstStyle/>
                    <a:p>
                      <a:r>
                        <a:rPr lang="en-GB" sz="2000" dirty="0"/>
                        <a:t>summarise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briefly indentify</a:t>
                      </a:r>
                      <a:r>
                        <a:rPr lang="en-GB" sz="2000" baseline="0" dirty="0"/>
                        <a:t> the main points or aspects of the information, remove unnecessary detail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730865">
                <a:tc>
                  <a:txBody>
                    <a:bodyPr/>
                    <a:lstStyle/>
                    <a:p>
                      <a:r>
                        <a:rPr lang="en-GB" sz="2000" dirty="0"/>
                        <a:t>review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similar  to summarise (see above) but usually includes</a:t>
                      </a:r>
                      <a:r>
                        <a:rPr lang="en-GB" sz="2000" baseline="0" dirty="0"/>
                        <a:t> evaluation, an overview, a reconsideration of something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70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2663" y="321177"/>
            <a:ext cx="3249230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38" name="Title 1"/>
          <p:cNvSpPr>
            <a:spLocks noGrp="1"/>
          </p:cNvSpPr>
          <p:nvPr>
            <p:ph type="title"/>
          </p:nvPr>
        </p:nvSpPr>
        <p:spPr>
          <a:xfrm>
            <a:off x="505677" y="914400"/>
            <a:ext cx="27432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/>
            <a:r>
              <a:rPr lang="en-US" sz="4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Bloom’s Taxonomy</a:t>
            </a:r>
            <a:br>
              <a:rPr lang="en-US" sz="4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4200" b="1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4341" name="Straight Connector 72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3344" y="3910267"/>
            <a:ext cx="1940093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F88D43A8-6663-BC4D-82DE-4CEF8E74E6E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5366" y="1626650"/>
            <a:ext cx="4915159" cy="3612641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2214546" y="428604"/>
            <a:ext cx="6557954" cy="1143000"/>
          </a:xfrm>
        </p:spPr>
        <p:txBody>
          <a:bodyPr/>
          <a:lstStyle/>
          <a:p>
            <a:pPr eaLnBrk="1" hangingPunct="1"/>
            <a:r>
              <a:rPr lang="en-GB" sz="4800" b="1" dirty="0">
                <a:solidFill>
                  <a:srgbClr val="C00000"/>
                </a:solidFill>
              </a:rPr>
              <a:t>Six Levels of Thinking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5257800" cy="3124200"/>
          </a:xfrm>
        </p:spPr>
        <p:txBody>
          <a:bodyPr/>
          <a:lstStyle/>
          <a:p>
            <a:pPr marL="533400" indent="-533400" eaLnBrk="1" hangingPunct="1">
              <a:buFontTx/>
              <a:buAutoNum type="arabicPeriod"/>
            </a:pPr>
            <a:r>
              <a:rPr lang="en-GB" sz="2800"/>
              <a:t>Remembering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GB" sz="2800"/>
              <a:t>Understanding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GB" sz="2800"/>
              <a:t>Applying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GB" sz="2800"/>
              <a:t>Analysing	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GB" sz="2800"/>
              <a:t>Synthesising – creating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GB" sz="2800"/>
              <a:t>Evaluating</a:t>
            </a:r>
          </a:p>
          <a:p>
            <a:pPr marL="533400" indent="-533400" eaLnBrk="1" hangingPunct="1">
              <a:buFontTx/>
              <a:buAutoNum type="arabicPeriod"/>
            </a:pPr>
            <a:endParaRPr lang="en-GB" sz="2800"/>
          </a:p>
        </p:txBody>
      </p:sp>
      <p:sp>
        <p:nvSpPr>
          <p:cNvPr id="18437" name="Text Box 8"/>
          <p:cNvSpPr txBox="1">
            <a:spLocks noChangeArrowheads="1"/>
          </p:cNvSpPr>
          <p:nvPr/>
        </p:nvSpPr>
        <p:spPr bwMode="auto">
          <a:xfrm>
            <a:off x="2590800" y="5715000"/>
            <a:ext cx="184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8439" name="Text Box 13"/>
          <p:cNvSpPr txBox="1">
            <a:spLocks noChangeArrowheads="1"/>
          </p:cNvSpPr>
          <p:nvPr/>
        </p:nvSpPr>
        <p:spPr bwMode="auto">
          <a:xfrm>
            <a:off x="762000" y="5791200"/>
            <a:ext cx="5466184" cy="707886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000" dirty="0">
                <a:latin typeface="Calibri" pitchFamily="34" charset="0"/>
              </a:rPr>
              <a:t>Students need the language of their discipline</a:t>
            </a:r>
          </a:p>
          <a:p>
            <a:r>
              <a:rPr lang="en-GB" sz="2000" dirty="0">
                <a:latin typeface="Calibri" pitchFamily="34" charset="0"/>
              </a:rPr>
              <a:t>Thinkers need the language of thinking!</a:t>
            </a:r>
          </a:p>
        </p:txBody>
      </p:sp>
      <p:sp>
        <p:nvSpPr>
          <p:cNvPr id="18441" name="TextBox 8"/>
          <p:cNvSpPr txBox="1">
            <a:spLocks noChangeArrowheads="1"/>
          </p:cNvSpPr>
          <p:nvPr/>
        </p:nvSpPr>
        <p:spPr bwMode="auto">
          <a:xfrm>
            <a:off x="6643688" y="5857875"/>
            <a:ext cx="17351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b="1">
                <a:solidFill>
                  <a:srgbClr val="C00000"/>
                </a:solidFill>
                <a:latin typeface="Calibri" pitchFamily="34" charset="0"/>
              </a:rPr>
              <a:t>Bloom et al</a:t>
            </a:r>
          </a:p>
          <a:p>
            <a:r>
              <a:rPr lang="en-GB" b="1">
                <a:solidFill>
                  <a:srgbClr val="C00000"/>
                </a:solidFill>
                <a:latin typeface="Calibri" pitchFamily="34" charset="0"/>
              </a:rPr>
              <a:t>- a classic model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143000"/>
            <a:ext cx="7772400" cy="762000"/>
          </a:xfrm>
        </p:spPr>
        <p:txBody>
          <a:bodyPr/>
          <a:lstStyle/>
          <a:p>
            <a:pPr marL="838200" indent="-838200" eaLnBrk="1" hangingPunct="1">
              <a:buFontTx/>
              <a:buAutoNum type="arabicPeriod"/>
            </a:pPr>
            <a:r>
              <a:rPr lang="en-GB" b="1">
                <a:solidFill>
                  <a:srgbClr val="C00000"/>
                </a:solidFill>
              </a:rPr>
              <a:t>Remembering Information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19906" y="2355850"/>
            <a:ext cx="6630888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800" dirty="0"/>
              <a:t>	list, name, identify, define, label, describe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2800" dirty="0"/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Mnemonic – system for improving memory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Acronyms, Acrostics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Use baroque music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/>
              <a:t>Might not ’like’ it –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sz="2400" dirty="0"/>
              <a:t>	 but it works! </a:t>
            </a:r>
          </a:p>
        </p:txBody>
      </p:sp>
      <p:pic>
        <p:nvPicPr>
          <p:cNvPr id="19463" name="Picture 11" descr="remember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1039813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4" name="Text Box 12"/>
          <p:cNvSpPr txBox="1">
            <a:spLocks noChangeArrowheads="1"/>
          </p:cNvSpPr>
          <p:nvPr/>
        </p:nvSpPr>
        <p:spPr bwMode="auto">
          <a:xfrm>
            <a:off x="0" y="6013450"/>
            <a:ext cx="184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9465" name="Text Box 13"/>
          <p:cNvSpPr txBox="1">
            <a:spLocks noChangeArrowheads="1"/>
          </p:cNvSpPr>
          <p:nvPr/>
        </p:nvSpPr>
        <p:spPr bwMode="auto">
          <a:xfrm>
            <a:off x="365125" y="6288088"/>
            <a:ext cx="3522663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cs typeface="Arial" charset="0"/>
              </a:rPr>
              <a:t>Music accesses memory</a:t>
            </a:r>
          </a:p>
          <a:p>
            <a:endParaRPr lang="en-GB">
              <a:latin typeface="Calibri" pitchFamily="34" charset="0"/>
            </a:endParaRPr>
          </a:p>
        </p:txBody>
      </p:sp>
      <p:sp>
        <p:nvSpPr>
          <p:cNvPr id="19466" name="Text Box 14"/>
          <p:cNvSpPr txBox="1">
            <a:spLocks noChangeArrowheads="1"/>
          </p:cNvSpPr>
          <p:nvPr/>
        </p:nvSpPr>
        <p:spPr bwMode="auto">
          <a:xfrm>
            <a:off x="4784725" y="6510338"/>
            <a:ext cx="184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US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19100"/>
            <a:ext cx="7772400" cy="1143000"/>
          </a:xfrm>
        </p:spPr>
        <p:txBody>
          <a:bodyPr/>
          <a:lstStyle/>
          <a:p>
            <a:pPr marL="838200" indent="-838200" eaLnBrk="1" hangingPunct="1"/>
            <a:r>
              <a:rPr lang="en-GB" dirty="0"/>
              <a:t>2. </a:t>
            </a:r>
            <a:r>
              <a:rPr lang="en-GB" b="1" dirty="0">
                <a:solidFill>
                  <a:srgbClr val="C00000"/>
                </a:solidFill>
              </a:rPr>
              <a:t>Understanding Information</a:t>
            </a:r>
          </a:p>
        </p:txBody>
      </p:sp>
      <p:sp>
        <p:nvSpPr>
          <p:cNvPr id="20483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971600" y="2003714"/>
            <a:ext cx="6624736" cy="3429000"/>
          </a:xfrm>
        </p:spPr>
        <p:txBody>
          <a:bodyPr/>
          <a:lstStyle/>
          <a:p>
            <a:pPr eaLnBrk="1" hangingPunct="1"/>
            <a:r>
              <a:rPr lang="en-GB" sz="2800" dirty="0"/>
              <a:t>Mind maps (webs)</a:t>
            </a:r>
          </a:p>
          <a:p>
            <a:pPr eaLnBrk="1" hangingPunct="1"/>
            <a:r>
              <a:rPr lang="en-GB" sz="2800" dirty="0"/>
              <a:t>Key words</a:t>
            </a:r>
          </a:p>
          <a:p>
            <a:pPr eaLnBrk="1" hangingPunct="1"/>
            <a:r>
              <a:rPr lang="en-GB" sz="2800" dirty="0"/>
              <a:t>Single word</a:t>
            </a:r>
          </a:p>
          <a:p>
            <a:pPr eaLnBrk="1" hangingPunct="1"/>
            <a:endParaRPr lang="en-GB" sz="2800" dirty="0"/>
          </a:p>
          <a:p>
            <a:pPr eaLnBrk="1" hangingPunct="1">
              <a:buFontTx/>
              <a:buNone/>
            </a:pPr>
            <a:r>
              <a:rPr lang="en-GB" sz="2800" dirty="0"/>
              <a:t>	summarise, discuss, distinguish, predict, generalise, categorise</a:t>
            </a:r>
          </a:p>
        </p:txBody>
      </p:sp>
      <p:sp>
        <p:nvSpPr>
          <p:cNvPr id="20486" name="Text Box 10"/>
          <p:cNvSpPr txBox="1">
            <a:spLocks noChangeArrowheads="1"/>
          </p:cNvSpPr>
          <p:nvPr/>
        </p:nvSpPr>
        <p:spPr bwMode="auto">
          <a:xfrm>
            <a:off x="304800" y="5791200"/>
            <a:ext cx="5653088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latin typeface="Calibri" pitchFamily="34" charset="0"/>
              </a:rPr>
              <a:t>Thinking is the hardest work there is – </a:t>
            </a:r>
          </a:p>
          <a:p>
            <a:r>
              <a:rPr lang="en-GB">
                <a:latin typeface="Calibri" pitchFamily="34" charset="0"/>
              </a:rPr>
              <a:t>That’s why so few people do it – </a:t>
            </a:r>
            <a:r>
              <a:rPr lang="en-GB" sz="1600">
                <a:latin typeface="Calibri" pitchFamily="34" charset="0"/>
              </a:rPr>
              <a:t>Henry Ford</a:t>
            </a:r>
            <a:endParaRPr lang="en-GB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219200" y="1447800"/>
            <a:ext cx="6629400" cy="6858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3.	</a:t>
            </a:r>
            <a:r>
              <a:rPr lang="en-GB" b="1" dirty="0">
                <a:solidFill>
                  <a:srgbClr val="C00000"/>
                </a:solidFill>
              </a:rPr>
              <a:t>Applying Information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2362200"/>
            <a:ext cx="6923112" cy="4114800"/>
          </a:xfrm>
        </p:spPr>
        <p:txBody>
          <a:bodyPr/>
          <a:lstStyle/>
          <a:p>
            <a:pPr eaLnBrk="1" hangingPunct="1"/>
            <a:r>
              <a:rPr lang="en-GB" sz="2800" dirty="0"/>
              <a:t>Problem solving</a:t>
            </a:r>
          </a:p>
          <a:p>
            <a:pPr eaLnBrk="1" hangingPunct="1"/>
            <a:r>
              <a:rPr lang="en-GB" sz="2800" dirty="0"/>
              <a:t>Testing learning in the ‘real world’ or in class activities</a:t>
            </a:r>
          </a:p>
          <a:p>
            <a:pPr eaLnBrk="1" hangingPunct="1"/>
            <a:endParaRPr lang="en-GB" sz="2800" dirty="0"/>
          </a:p>
          <a:p>
            <a:pPr eaLnBrk="1" hangingPunct="1">
              <a:buFontTx/>
              <a:buNone/>
            </a:pPr>
            <a:r>
              <a:rPr lang="en-GB" sz="2800" dirty="0"/>
              <a:t>	apply, demonstrate, examine, solve</a:t>
            </a:r>
          </a:p>
        </p:txBody>
      </p:sp>
      <p:sp>
        <p:nvSpPr>
          <p:cNvPr id="19462" name="Text Box 10"/>
          <p:cNvSpPr txBox="1">
            <a:spLocks noChangeArrowheads="1"/>
          </p:cNvSpPr>
          <p:nvPr/>
        </p:nvSpPr>
        <p:spPr bwMode="auto">
          <a:xfrm>
            <a:off x="2286000" y="5715000"/>
            <a:ext cx="6602413" cy="769938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en-GB" sz="2400" dirty="0">
                <a:cs typeface="Arial" charset="0"/>
              </a:rPr>
              <a:t>What we have to learn to do, we learn by doing</a:t>
            </a:r>
            <a:endParaRPr lang="en-GB" sz="2400" dirty="0"/>
          </a:p>
          <a:p>
            <a:pPr>
              <a:defRPr/>
            </a:pPr>
            <a:r>
              <a:rPr lang="en-GB" sz="2000" dirty="0"/>
              <a:t>- Aristotle   (this includes CT!!)</a:t>
            </a:r>
          </a:p>
        </p:txBody>
      </p:sp>
      <p:sp>
        <p:nvSpPr>
          <p:cNvPr id="21511" name="Text Box 11"/>
          <p:cNvSpPr txBox="1">
            <a:spLocks noChangeArrowheads="1"/>
          </p:cNvSpPr>
          <p:nvPr/>
        </p:nvSpPr>
        <p:spPr bwMode="auto">
          <a:xfrm>
            <a:off x="4784725" y="5595938"/>
            <a:ext cx="184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US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1403350" y="765175"/>
            <a:ext cx="7010400" cy="762000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rgbClr val="C00000"/>
                </a:solidFill>
              </a:rPr>
              <a:t>4</a:t>
            </a:r>
            <a:r>
              <a:rPr lang="en-GB" dirty="0"/>
              <a:t>	</a:t>
            </a:r>
            <a:r>
              <a:rPr lang="en-GB" b="1" dirty="0">
                <a:solidFill>
                  <a:srgbClr val="C00000"/>
                </a:solidFill>
              </a:rPr>
              <a:t>Analysing Information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4213" y="1844675"/>
            <a:ext cx="7200155" cy="4114800"/>
          </a:xfrm>
        </p:spPr>
        <p:txBody>
          <a:bodyPr/>
          <a:lstStyle/>
          <a:p>
            <a:pPr eaLnBrk="1" hangingPunct="1"/>
            <a:r>
              <a:rPr lang="en-GB" sz="2800" dirty="0"/>
              <a:t>Breaking it down</a:t>
            </a:r>
          </a:p>
          <a:p>
            <a:pPr eaLnBrk="1" hangingPunct="1"/>
            <a:r>
              <a:rPr lang="en-GB" sz="2800" dirty="0"/>
              <a:t>Fact v. opinion</a:t>
            </a:r>
          </a:p>
          <a:p>
            <a:pPr eaLnBrk="1" hangingPunct="1"/>
            <a:r>
              <a:rPr lang="en-GB" sz="2800" dirty="0"/>
              <a:t>Reasoned judgement</a:t>
            </a:r>
          </a:p>
          <a:p>
            <a:pPr eaLnBrk="1" hangingPunct="1"/>
            <a:r>
              <a:rPr lang="en-GB" sz="2800" dirty="0"/>
              <a:t>Logical thinking</a:t>
            </a:r>
          </a:p>
          <a:p>
            <a:pPr eaLnBrk="1" hangingPunct="1"/>
            <a:r>
              <a:rPr lang="en-GB" sz="2800" dirty="0"/>
              <a:t>Activity - PMI</a:t>
            </a:r>
          </a:p>
          <a:p>
            <a:pPr eaLnBrk="1" hangingPunct="1"/>
            <a:endParaRPr lang="en-GB" sz="2800" dirty="0"/>
          </a:p>
          <a:p>
            <a:pPr eaLnBrk="1" hangingPunct="1">
              <a:buFontTx/>
              <a:buNone/>
            </a:pPr>
            <a:r>
              <a:rPr lang="en-GB" sz="2800" dirty="0"/>
              <a:t>	analyse, explain, compare, classify</a:t>
            </a:r>
          </a:p>
          <a:p>
            <a:pPr eaLnBrk="1" hangingPunct="1"/>
            <a:endParaRPr lang="en-GB" sz="2800" dirty="0"/>
          </a:p>
        </p:txBody>
      </p:sp>
      <p:sp>
        <p:nvSpPr>
          <p:cNvPr id="20486" name="TextBox 6"/>
          <p:cNvSpPr txBox="1">
            <a:spLocks noChangeArrowheads="1"/>
          </p:cNvSpPr>
          <p:nvPr/>
        </p:nvSpPr>
        <p:spPr bwMode="auto">
          <a:xfrm>
            <a:off x="428625" y="5929313"/>
            <a:ext cx="5605463" cy="70802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en-GB" sz="2000" b="1" dirty="0">
                <a:solidFill>
                  <a:srgbClr val="7030A0"/>
                </a:solidFill>
              </a:rPr>
              <a:t>See Alec Fisher</a:t>
            </a:r>
          </a:p>
          <a:p>
            <a:pPr>
              <a:defRPr/>
            </a:pPr>
            <a:r>
              <a:rPr lang="en-GB" sz="2000" b="1" dirty="0">
                <a:solidFill>
                  <a:srgbClr val="7030A0"/>
                </a:solidFill>
              </a:rPr>
              <a:t>Lots of activities to build arguments and reasoning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357158" y="428604"/>
          <a:ext cx="8286808" cy="6022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68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06445">
                <a:tc>
                  <a:txBody>
                    <a:bodyPr/>
                    <a:lstStyle/>
                    <a:p>
                      <a:r>
                        <a:rPr lang="en-GB" sz="3600" dirty="0"/>
                        <a:t>Question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6445">
                <a:tc>
                  <a:txBody>
                    <a:bodyPr/>
                    <a:lstStyle/>
                    <a:p>
                      <a:r>
                        <a:rPr lang="en-GB" sz="2400" dirty="0"/>
                        <a:t>What is the main point or claim being made?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6445">
                <a:tc>
                  <a:txBody>
                    <a:bodyPr/>
                    <a:lstStyle/>
                    <a:p>
                      <a:r>
                        <a:rPr lang="en-GB" sz="2400" dirty="0"/>
                        <a:t>What subsidiary points/claims are being made?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69848">
                <a:tc>
                  <a:txBody>
                    <a:bodyPr/>
                    <a:lstStyle/>
                    <a:p>
                      <a:r>
                        <a:rPr lang="en-GB" sz="2400" dirty="0"/>
                        <a:t>Do the subsidiary points/claims connect</a:t>
                      </a:r>
                      <a:r>
                        <a:rPr lang="en-GB" sz="2400" baseline="0" dirty="0"/>
                        <a:t> logically with the main one? Are all the points/claims linked together? Are they in an order which aids understanding?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6445">
                <a:tc>
                  <a:txBody>
                    <a:bodyPr/>
                    <a:lstStyle/>
                    <a:p>
                      <a:r>
                        <a:rPr lang="en-GB" sz="2400" dirty="0"/>
                        <a:t>Is there appropriate evidence for each point/claim?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06445">
                <a:tc>
                  <a:txBody>
                    <a:bodyPr/>
                    <a:lstStyle/>
                    <a:p>
                      <a:r>
                        <a:rPr lang="en-GB" sz="2400" dirty="0"/>
                        <a:t>Have any steps/information/evidence been missed out of the argument?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885046">
                <a:tc>
                  <a:txBody>
                    <a:bodyPr/>
                    <a:lstStyle/>
                    <a:p>
                      <a:r>
                        <a:rPr lang="en-GB" sz="2400" dirty="0"/>
                        <a:t>Has information/points/claims</a:t>
                      </a:r>
                      <a:r>
                        <a:rPr lang="en-GB" sz="2400" baseline="0" dirty="0"/>
                        <a:t> not relevant to the main point/claim been included?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885046">
                <a:tc>
                  <a:txBody>
                    <a:bodyPr/>
                    <a:lstStyle/>
                    <a:p>
                      <a:r>
                        <a:rPr lang="en-GB" sz="2400" dirty="0"/>
                        <a:t>Do the conclusions follow from the points/evidence/claims?</a:t>
                      </a:r>
                      <a:r>
                        <a:rPr lang="en-GB" sz="2400" baseline="0" dirty="0"/>
                        <a:t> Have the judgements been made about the topic or information?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9144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058" y="640080"/>
            <a:ext cx="8190312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018" y="960109"/>
            <a:ext cx="7708392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9492" y="1444741"/>
            <a:ext cx="7018398" cy="104190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l" defTabSz="914400"/>
            <a:r>
              <a:rPr lang="en-US" sz="2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SKILFUL ANALYSIS AND EVALUATION OF ARGUMENTS</a:t>
            </a:r>
            <a:br>
              <a:rPr lang="en-US" sz="2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‘Thinking Map’: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9492" y="2701427"/>
            <a:ext cx="6794876" cy="2699968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228600" algn="l" defTabSz="914400">
              <a:buFont typeface="Arial" panose="020B0604020202020204" pitchFamily="34" charset="0"/>
              <a:buChar char="•"/>
            </a:pPr>
            <a:r>
              <a:rPr lang="en-US" dirty="0"/>
              <a:t>What are the main </a:t>
            </a:r>
            <a:r>
              <a:rPr lang="en-US" b="1" dirty="0"/>
              <a:t>Conclusions: </a:t>
            </a:r>
            <a:r>
              <a:rPr lang="en-US" dirty="0"/>
              <a:t> may be recommendations/explanations, Conclusion indicator words and ‘therefore’ test may help</a:t>
            </a:r>
          </a:p>
          <a:p>
            <a:pPr marL="457200" indent="-228600" algn="l" defTabSz="914400">
              <a:buFont typeface="Arial" panose="020B0604020202020204" pitchFamily="34" charset="0"/>
              <a:buChar char="•"/>
            </a:pPr>
            <a:r>
              <a:rPr lang="en-US" dirty="0"/>
              <a:t>What are the </a:t>
            </a:r>
            <a:r>
              <a:rPr lang="en-US" b="1" dirty="0"/>
              <a:t>Reasons :  </a:t>
            </a:r>
            <a:r>
              <a:rPr lang="en-US" dirty="0"/>
              <a:t>data, evidence</a:t>
            </a:r>
          </a:p>
          <a:p>
            <a:pPr marL="457200" indent="-228600" algn="l" defTabSz="914400">
              <a:buFont typeface="Arial" panose="020B0604020202020204" pitchFamily="34" charset="0"/>
              <a:buChar char="•"/>
            </a:pPr>
            <a:r>
              <a:rPr lang="en-US" dirty="0"/>
              <a:t>What is </a:t>
            </a:r>
            <a:r>
              <a:rPr lang="en-US" b="1" dirty="0"/>
              <a:t>Assumed</a:t>
            </a:r>
            <a:r>
              <a:rPr lang="en-US" dirty="0"/>
              <a:t> ; i.e. implicit or taken for granted, perhaps in the </a:t>
            </a:r>
            <a:r>
              <a:rPr lang="en-US" b="1" dirty="0"/>
              <a:t>Context</a:t>
            </a:r>
            <a:endParaRPr lang="en-US" dirty="0"/>
          </a:p>
          <a:p>
            <a:pPr marL="457200" indent="-228600" algn="l" defTabSz="914400">
              <a:buFont typeface="Arial" panose="020B0604020202020204" pitchFamily="34" charset="0"/>
              <a:buChar char="•"/>
            </a:pPr>
            <a:r>
              <a:rPr lang="en-US" dirty="0"/>
              <a:t>Clarify the </a:t>
            </a:r>
            <a:r>
              <a:rPr lang="en-US" b="1" dirty="0"/>
              <a:t>Meaning</a:t>
            </a:r>
            <a:r>
              <a:rPr lang="en-US" dirty="0"/>
              <a:t> (claims or arguments) as needed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967432" y="5401395"/>
            <a:ext cx="3415875" cy="26999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(Fisher, 2001)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Cubing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343400"/>
          </a:xfrm>
        </p:spPr>
        <p:txBody>
          <a:bodyPr>
            <a:noAutofit/>
          </a:bodyPr>
          <a:lstStyle/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Cubing allows you to look at a subject or problem from six different points of view.</a:t>
            </a:r>
          </a:p>
          <a:p>
            <a:endParaRPr lang="en-US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 is an excellent exercise to illustrate how critical thinking techniques can be put into practice.</a:t>
            </a:r>
          </a:p>
          <a:p>
            <a:endParaRPr lang="en-US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Look to the next slides.</a:t>
            </a:r>
          </a:p>
          <a:p>
            <a:endParaRPr lang="en-US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each of the six steps in order, and do them quickly.</a:t>
            </a:r>
          </a:p>
        </p:txBody>
      </p:sp>
    </p:spTree>
    <p:extLst>
      <p:ext uri="{BB962C8B-B14F-4D97-AF65-F5344CB8AC3E}">
        <p14:creationId xmlns:p14="http://schemas.microsoft.com/office/powerpoint/2010/main" val="1459910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Cubing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4600" y="1600200"/>
            <a:ext cx="6324600" cy="4876800"/>
          </a:xfrm>
        </p:spPr>
        <p:txBody>
          <a:bodyPr>
            <a:normAutofit/>
          </a:bodyPr>
          <a:lstStyle/>
          <a:p>
            <a:pPr algn="r">
              <a:buNone/>
            </a:pPr>
            <a:r>
              <a:rPr lang="en-US" sz="2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 1:  Describe (3-5 min)</a:t>
            </a:r>
            <a:endParaRPr lang="en-US" sz="2000" dirty="0"/>
          </a:p>
          <a:p>
            <a:pPr algn="r"/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Write in detail about the subject.  What the subject looks like, feels like, etc.</a:t>
            </a:r>
          </a:p>
          <a:p>
            <a:pPr lvl="1" algn="r"/>
            <a:endParaRPr lang="en-US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>
              <a:buNone/>
            </a:pPr>
            <a:r>
              <a:rPr lang="en-US" sz="2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 2:  Compare/Contrast (3-5 min)</a:t>
            </a:r>
            <a:endParaRPr lang="en-US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/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similar to your subject?  How are they similar?</a:t>
            </a:r>
          </a:p>
          <a:p>
            <a:pPr algn="r"/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does your subject differ?</a:t>
            </a:r>
          </a:p>
          <a:p>
            <a:pPr lvl="1" algn="r"/>
            <a:endParaRPr lang="en-US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>
              <a:buNone/>
            </a:pPr>
            <a:r>
              <a:rPr lang="en-US" sz="2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 3:  Associate (3-5 min)</a:t>
            </a:r>
            <a:endParaRPr lang="en-US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/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Relate the subject to some of your memories.</a:t>
            </a:r>
          </a:p>
          <a:p>
            <a:pPr algn="r"/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comes to mind when you think of the subject?</a:t>
            </a:r>
          </a:p>
          <a:p>
            <a:pPr algn="r"/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 side of the cube should be very personal.</a:t>
            </a:r>
          </a:p>
          <a:p>
            <a:pPr lvl="1" algn="r"/>
            <a:endParaRPr lang="en-US" sz="1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 algn="r"/>
            <a:endParaRPr lang="en-US" sz="1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5448835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Cubing Method, cont’d.</a:t>
            </a:r>
          </a:p>
        </p:txBody>
      </p:sp>
      <p:sp>
        <p:nvSpPr>
          <p:cNvPr id="5" name="Content Placeholder 4"/>
          <p:cNvSpPr txBox="1">
            <a:spLocks noGrp="1"/>
          </p:cNvSpPr>
          <p:nvPr>
            <p:ph idx="1"/>
          </p:nvPr>
        </p:nvSpPr>
        <p:spPr>
          <a:xfrm>
            <a:off x="533400" y="1447800"/>
            <a:ext cx="7886700" cy="49059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US" sz="2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 4:  Analyze (3-5 min)</a:t>
            </a:r>
            <a:endParaRPr lang="en-US" sz="22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Break the subject down into parts, and explain the significance of each.</a:t>
            </a:r>
          </a:p>
          <a:p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Interpret the meaning of the topic.</a:t>
            </a:r>
          </a:p>
          <a:p>
            <a:pPr lvl="1"/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en-US" sz="2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 5:  Apply (3-5 min)</a:t>
            </a:r>
            <a:endParaRPr lang="en-US" sz="2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can you use the subject?</a:t>
            </a:r>
          </a:p>
          <a:p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 there any way to apply this subject?</a:t>
            </a:r>
          </a:p>
          <a:p>
            <a:pPr>
              <a:buNone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en-US" sz="2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 6:  Argue (5 min)</a:t>
            </a:r>
            <a:endParaRPr lang="en-US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Take both sides of the subject.</a:t>
            </a:r>
          </a:p>
          <a:p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Argue for the subject.</a:t>
            </a:r>
          </a:p>
          <a:p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Argue against the subject.</a:t>
            </a:r>
          </a:p>
          <a:p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Remember to keep an open mind. </a:t>
            </a:r>
          </a:p>
          <a:p>
            <a:r>
              <a:rPr lang="en-US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is this subject important?</a:t>
            </a:r>
          </a:p>
        </p:txBody>
      </p:sp>
      <p:pic>
        <p:nvPicPr>
          <p:cNvPr id="6" name="Picture 5" descr="Discover University of Wales Trinity Saint David">
            <a:extLst>
              <a:ext uri="{FF2B5EF4-FFF2-40B4-BE49-F238E27FC236}">
                <a16:creationId xmlns:a16="http://schemas.microsoft.com/office/drawing/2014/main" id="{8BB6F9BC-94CC-794A-BB88-BA129430C22D}"/>
              </a:ext>
            </a:extLst>
          </p:cNvPr>
          <p:cNvPicPr/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42292"/>
            <a:ext cx="1809750" cy="7239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2347273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WINDOWS\Desktop\hatpuzzle.tif"/>
          <p:cNvPicPr>
            <a:picLocks noChangeAspect="1" noChangeArrowheads="1"/>
          </p:cNvPicPr>
          <p:nvPr/>
        </p:nvPicPr>
        <p:blipFill>
          <a:blip r:embed="rId3" cstate="print">
            <a:lum bright="-18000" contrast="18000"/>
          </a:blip>
          <a:srcRect t="8545" b="27713"/>
          <a:stretch>
            <a:fillRect/>
          </a:stretch>
        </p:blipFill>
        <p:spPr bwMode="auto">
          <a:xfrm>
            <a:off x="0" y="533400"/>
            <a:ext cx="9144000" cy="403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Text Box 3"/>
          <p:cNvSpPr txBox="1">
            <a:spLocks noChangeArrowheads="1"/>
          </p:cNvSpPr>
          <p:nvPr/>
        </p:nvSpPr>
        <p:spPr bwMode="auto">
          <a:xfrm>
            <a:off x="1203325" y="6129338"/>
            <a:ext cx="5730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228600" y="4800600"/>
            <a:ext cx="8534400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600" b="1">
                <a:latin typeface="Calibri" pitchFamily="34" charset="0"/>
              </a:rPr>
              <a:t>Each prisoner knows that there are 2 red hats and 2 blue hats, but no one knows the colour of his own hat</a:t>
            </a:r>
          </a:p>
        </p:txBody>
      </p:sp>
    </p:spTree>
    <p:extLst>
      <p:ext uri="{BB962C8B-B14F-4D97-AF65-F5344CB8AC3E}">
        <p14:creationId xmlns:p14="http://schemas.microsoft.com/office/powerpoint/2010/main" val="263667405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Sources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>
          <a:xfrm>
            <a:off x="595027" y="1673812"/>
            <a:ext cx="8501063" cy="4525674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400" dirty="0"/>
              <a:t>Carr, K. (2001) How can we teach critical thinking?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400" dirty="0"/>
              <a:t>Claxton, G. (1997) Hare brain, tortoise mind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400" dirty="0"/>
              <a:t>Fisher, A. (2001)  Critical thinking: An introduction.</a:t>
            </a:r>
          </a:p>
          <a:p>
            <a:pPr eaLnBrk="1" hangingPunct="1">
              <a:lnSpc>
                <a:spcPct val="90000"/>
              </a:lnSpc>
              <a:buNone/>
            </a:pPr>
            <a:r>
              <a:rPr lang="en-GB" sz="2400" dirty="0"/>
              <a:t>Kahneman,  D. (2011) Thinking fast and slow</a:t>
            </a:r>
          </a:p>
          <a:p>
            <a:pPr eaLnBrk="1" hangingPunct="1">
              <a:lnSpc>
                <a:spcPct val="90000"/>
              </a:lnSpc>
              <a:buNone/>
            </a:pPr>
            <a:r>
              <a:rPr lang="en-GB" sz="2400" dirty="0" err="1"/>
              <a:t>Langreher</a:t>
            </a:r>
            <a:r>
              <a:rPr lang="en-GB" sz="2400" dirty="0"/>
              <a:t>, J. (1992)  Teach thinking strategies: Ideas for teachers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400" dirty="0"/>
              <a:t>Novak &amp; </a:t>
            </a:r>
            <a:r>
              <a:rPr lang="en-GB" sz="2400" dirty="0" err="1"/>
              <a:t>Canas</a:t>
            </a:r>
            <a:r>
              <a:rPr lang="en-GB" sz="2400" dirty="0"/>
              <a:t> (2008) The theory underlying concept maps and how to construct and use them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400" dirty="0"/>
              <a:t>Paul, R. &amp; Elder, L (2002)  Critical thinking</a:t>
            </a:r>
          </a:p>
          <a:p>
            <a:pPr>
              <a:buNone/>
            </a:pPr>
            <a:r>
              <a:rPr lang="en-GB" sz="2400" dirty="0"/>
              <a:t>QAA (2008) The framework for higher education qualifications in England, Wales and Northern Ireland </a:t>
            </a:r>
          </a:p>
        </p:txBody>
      </p:sp>
      <p:pic>
        <p:nvPicPr>
          <p:cNvPr id="5" name="Picture 4" descr="Discover University of Wales Trinity Saint David">
            <a:extLst>
              <a:ext uri="{FF2B5EF4-FFF2-40B4-BE49-F238E27FC236}">
                <a16:creationId xmlns:a16="http://schemas.microsoft.com/office/drawing/2014/main" id="{61821E84-924C-7848-9EF9-C4D2BEC5606D}"/>
              </a:ext>
            </a:extLst>
          </p:cNvPr>
          <p:cNvPicPr/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95569"/>
            <a:ext cx="1809750" cy="723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Useful Sites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643063"/>
            <a:ext cx="8229600" cy="4786312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2400" dirty="0">
                <a:cs typeface="Times New Roman" pitchFamily="18" charset="0"/>
              </a:rPr>
              <a:t>Articles by Tim Van </a:t>
            </a:r>
            <a:r>
              <a:rPr lang="en-US" sz="2400" dirty="0" err="1">
                <a:cs typeface="Times New Roman" pitchFamily="18" charset="0"/>
              </a:rPr>
              <a:t>Gelder</a:t>
            </a:r>
            <a:endParaRPr lang="en-US" sz="2400" dirty="0">
              <a:cs typeface="Times New Roman" pitchFamily="18" charset="0"/>
            </a:endParaRP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sz="2000" dirty="0">
                <a:cs typeface="Times New Roman" pitchFamily="18" charset="0"/>
                <a:hlinkClick r:id="rId3"/>
              </a:rPr>
              <a:t>http://www.arts.unimelb.edu.au/~tgelder</a:t>
            </a:r>
            <a:r>
              <a:rPr lang="en-GB" sz="2000" dirty="0"/>
              <a:t>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200" dirty="0"/>
              <a:t>van </a:t>
            </a:r>
            <a:r>
              <a:rPr lang="en-GB" sz="2200" dirty="0" err="1"/>
              <a:t>Gelder</a:t>
            </a:r>
            <a:r>
              <a:rPr lang="en-GB" sz="2200" dirty="0"/>
              <a:t>, T. J. (2005). </a:t>
            </a:r>
            <a:r>
              <a:rPr lang="en-GB" sz="2200" dirty="0">
                <a:hlinkClick r:id="rId4"/>
              </a:rPr>
              <a:t>Teaching critical thinking: some lessons from cognitive science</a:t>
            </a:r>
            <a:r>
              <a:rPr lang="en-GB" sz="2200" dirty="0"/>
              <a:t>. </a:t>
            </a:r>
            <a:r>
              <a:rPr lang="en-GB" sz="2200" i="1" dirty="0"/>
              <a:t>College Teaching</a:t>
            </a:r>
            <a:r>
              <a:rPr lang="en-GB" sz="2200" dirty="0"/>
              <a:t>, 45, 1-6.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/>
              <a:t>Argument mapping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/>
              <a:t>www.austhink.org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/>
              <a:t>Universal Intellectual Standards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1800" dirty="0">
                <a:hlinkClick r:id="rId5"/>
              </a:rPr>
              <a:t>http://set.lanl.gov/programs/cif/Resource/Handouts/Handouts.htm</a:t>
            </a:r>
            <a:endParaRPr lang="en-GB" sz="1800" dirty="0"/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1800" dirty="0"/>
              <a:t> </a:t>
            </a:r>
            <a:r>
              <a:rPr lang="en-GB" sz="1800" dirty="0">
                <a:hlinkClick r:id="rId6"/>
              </a:rPr>
              <a:t>http://criticalthinking.org/Posters.html</a:t>
            </a:r>
            <a:endParaRPr lang="en-GB" sz="1800" dirty="0"/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/>
              <a:t>Bloom’s Taxonomy – Skills and questions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1800" dirty="0">
                <a:hlinkClick r:id="rId7"/>
              </a:rPr>
              <a:t>http://www.coun.uvic.ca/learn/program/hndouts/bloom.html</a:t>
            </a:r>
            <a:endParaRPr lang="en-GB" sz="1800" dirty="0"/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/>
              <a:t>Thinking Writing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>
                <a:hlinkClick r:id="rId8"/>
              </a:rPr>
              <a:t>http://www.thinkingwriting.qmul.ac.uk/srb.htm</a:t>
            </a:r>
            <a:endParaRPr lang="en-GB" sz="2000" dirty="0"/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400" dirty="0"/>
              <a:t>Jenny Moon (2005) We seek it here...a new perspective on the elusive activity of critical thinking.  HEA Escalate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>
                <a:hlinkClick r:id="rId9"/>
              </a:rPr>
              <a:t>http://escalate.ac.uk/2041</a:t>
            </a:r>
            <a:endParaRPr lang="en-GB" sz="2000" dirty="0"/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endParaRPr lang="en-GB" sz="2000" dirty="0"/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endParaRPr lang="en-GB" sz="2000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Sites</a:t>
            </a:r>
            <a:endParaRPr lang="en-GB" b="1" dirty="0"/>
          </a:p>
        </p:txBody>
      </p:sp>
      <p:sp>
        <p:nvSpPr>
          <p:cNvPr id="43011" name="Content Placeholder 2"/>
          <p:cNvSpPr>
            <a:spLocks noGrp="1"/>
          </p:cNvSpPr>
          <p:nvPr>
            <p:ph idx="1"/>
          </p:nvPr>
        </p:nvSpPr>
        <p:spPr>
          <a:xfrm>
            <a:off x="251520" y="1772816"/>
            <a:ext cx="8401050" cy="4525963"/>
          </a:xfrm>
        </p:spPr>
        <p:txBody>
          <a:bodyPr/>
          <a:lstStyle/>
          <a:p>
            <a:pPr>
              <a:spcBef>
                <a:spcPts val="600"/>
              </a:spcBef>
            </a:pPr>
            <a:r>
              <a:rPr lang="en-GB" sz="2400" dirty="0"/>
              <a:t>Dan Kurland </a:t>
            </a:r>
          </a:p>
          <a:p>
            <a:pPr lvl="1">
              <a:spcBef>
                <a:spcPts val="600"/>
              </a:spcBef>
            </a:pPr>
            <a:r>
              <a:rPr lang="en-GB" sz="2000" dirty="0">
                <a:hlinkClick r:id="rId3"/>
              </a:rPr>
              <a:t>http://www.criticalreading.com/</a:t>
            </a:r>
            <a:endParaRPr lang="en-GB" sz="2000" dirty="0"/>
          </a:p>
          <a:p>
            <a:pPr>
              <a:spcBef>
                <a:spcPts val="600"/>
              </a:spcBef>
            </a:pPr>
            <a:r>
              <a:rPr lang="en-GB" sz="2400" dirty="0"/>
              <a:t>Pierce handbook of CT</a:t>
            </a:r>
          </a:p>
          <a:p>
            <a:pPr lvl="1">
              <a:spcBef>
                <a:spcPts val="600"/>
              </a:spcBef>
            </a:pPr>
            <a:r>
              <a:rPr lang="en-GB" sz="2000" dirty="0">
                <a:hlinkClick r:id="rId4"/>
              </a:rPr>
              <a:t>http://academic.pgcc.edu/~wpeirce/MCCCTR/handbook.pdf</a:t>
            </a:r>
            <a:endParaRPr lang="en-GB" sz="2000" dirty="0"/>
          </a:p>
          <a:p>
            <a:pPr>
              <a:spcBef>
                <a:spcPts val="600"/>
              </a:spcBef>
            </a:pPr>
            <a:r>
              <a:rPr lang="en-GB" sz="2400" dirty="0"/>
              <a:t>Critical Thinking Community</a:t>
            </a:r>
          </a:p>
          <a:p>
            <a:pPr lvl="1">
              <a:spcBef>
                <a:spcPts val="600"/>
              </a:spcBef>
            </a:pPr>
            <a:r>
              <a:rPr lang="en-GB" sz="2000" dirty="0">
                <a:hlinkClick r:id="rId5"/>
              </a:rPr>
              <a:t>http://www.criticalthinking.org/ABOUT/index.cfm</a:t>
            </a:r>
            <a:endParaRPr lang="en-GB" sz="2000" dirty="0"/>
          </a:p>
          <a:p>
            <a:pPr>
              <a:spcBef>
                <a:spcPts val="600"/>
              </a:spcBef>
            </a:pPr>
            <a:r>
              <a:rPr lang="en-GB" sz="2400" dirty="0"/>
              <a:t>SNAS (HEA)  </a:t>
            </a:r>
          </a:p>
          <a:p>
            <a:pPr lvl="1">
              <a:spcBef>
                <a:spcPts val="600"/>
              </a:spcBef>
            </a:pPr>
            <a:r>
              <a:rPr lang="en-GB" sz="2000" dirty="0">
                <a:hlinkClick r:id="rId6"/>
              </a:rPr>
              <a:t>http://www.heacademy.ac.uk/ourwork/professional/snas/snasdatabase</a:t>
            </a:r>
            <a:endParaRPr lang="en-GB" sz="2000" dirty="0"/>
          </a:p>
          <a:p>
            <a:pPr>
              <a:spcBef>
                <a:spcPts val="600"/>
              </a:spcBef>
            </a:pPr>
            <a:r>
              <a:rPr lang="en-GB" sz="2400" dirty="0"/>
              <a:t>Learn Higher </a:t>
            </a:r>
          </a:p>
          <a:p>
            <a:pPr lvl="1">
              <a:spcBef>
                <a:spcPts val="600"/>
              </a:spcBef>
            </a:pPr>
            <a:r>
              <a:rPr lang="en-GB" sz="1800" dirty="0">
                <a:hlinkClick r:id="rId7"/>
              </a:rPr>
              <a:t>http://www.learnhigher.ac.uk/pages/critical_thinking_and_reflection.html</a:t>
            </a:r>
            <a:endParaRPr lang="en-GB" sz="1800" dirty="0"/>
          </a:p>
          <a:p>
            <a:pPr lvl="1"/>
            <a:endParaRPr lang="en-GB" sz="2000" dirty="0"/>
          </a:p>
          <a:p>
            <a:endParaRPr lang="en-GB" dirty="0"/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362307" y="5517232"/>
            <a:ext cx="7126808" cy="113877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400" dirty="0">
                <a:latin typeface="Calibri" pitchFamily="34" charset="0"/>
              </a:rPr>
              <a:t>We think of the mind as a storehouse to be filled, when we should be  thinking of it as an instrument to be used   </a:t>
            </a:r>
            <a:r>
              <a:rPr lang="en-GB" sz="2000" dirty="0">
                <a:latin typeface="Calibri" pitchFamily="34" charset="0"/>
              </a:rPr>
              <a:t>- Reed &amp; Graeme</a:t>
            </a:r>
            <a:endParaRPr lang="en-GB" sz="2400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2776</Words>
  <Application>Microsoft Macintosh PowerPoint</Application>
  <PresentationFormat>On-screen Show (4:3)</PresentationFormat>
  <Paragraphs>446</Paragraphs>
  <Slides>35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Calibri</vt:lpstr>
      <vt:lpstr>Calibri Light</vt:lpstr>
      <vt:lpstr>Office Theme</vt:lpstr>
      <vt:lpstr>Organising and Developing your Critical Thinking</vt:lpstr>
      <vt:lpstr>Paul, R. and Elder, L. 2007.</vt:lpstr>
      <vt:lpstr>PowerPoint Presentation</vt:lpstr>
      <vt:lpstr>DEFINING CRITICAL THINKING </vt:lpstr>
      <vt:lpstr>PowerPoint Presentation</vt:lpstr>
      <vt:lpstr>PowerPoint Presentation</vt:lpstr>
      <vt:lpstr>Critical thinking</vt:lpstr>
      <vt:lpstr>Critical Thinking: definitions</vt:lpstr>
      <vt:lpstr>Critical &amp; Critical thinking</vt:lpstr>
      <vt:lpstr>Critical - academic</vt:lpstr>
      <vt:lpstr>Outline</vt:lpstr>
      <vt:lpstr>CT as stages of development</vt:lpstr>
      <vt:lpstr>Levels of Cognitive Development:  “Ways of Knowing”</vt:lpstr>
      <vt:lpstr>Fostering CT – in general</vt:lpstr>
      <vt:lpstr>PowerPoint Presentation</vt:lpstr>
      <vt:lpstr>Argument Maps</vt:lpstr>
      <vt:lpstr>Concept maps</vt:lpstr>
      <vt:lpstr>Brainstorming</vt:lpstr>
      <vt:lpstr>PowerPoint Presentation</vt:lpstr>
      <vt:lpstr>PowerPoint Presentation</vt:lpstr>
      <vt:lpstr>Bloom’s Taxonomy </vt:lpstr>
      <vt:lpstr>Six Levels of Thinking</vt:lpstr>
      <vt:lpstr>Remembering Information</vt:lpstr>
      <vt:lpstr>2. Understanding Information</vt:lpstr>
      <vt:lpstr>3. Applying Information</vt:lpstr>
      <vt:lpstr>4 Analysing Information</vt:lpstr>
      <vt:lpstr>PowerPoint Presentation</vt:lpstr>
      <vt:lpstr>SKILFUL ANALYSIS AND EVALUATION OF ARGUMENTS ‘Thinking Map’: Analysis</vt:lpstr>
      <vt:lpstr>Cubing</vt:lpstr>
      <vt:lpstr>Cubing Method</vt:lpstr>
      <vt:lpstr>Cubing Method, cont’d.</vt:lpstr>
      <vt:lpstr>PowerPoint Presentation</vt:lpstr>
      <vt:lpstr>Sources</vt:lpstr>
      <vt:lpstr>Useful Sites</vt:lpstr>
      <vt:lpstr>Useful Sites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Organising and Developing your Critical Thinking</dc:title>
  <dc:creator>Timi O'neill</dc:creator>
  <cp:lastModifiedBy>Timi O'neill</cp:lastModifiedBy>
  <cp:revision>1</cp:revision>
  <dcterms:created xsi:type="dcterms:W3CDTF">2019-10-15T23:07:11Z</dcterms:created>
  <dcterms:modified xsi:type="dcterms:W3CDTF">2019-10-15T23:20:14Z</dcterms:modified>
</cp:coreProperties>
</file>